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18"/>
  </p:notesMasterIdLst>
  <p:sldIdLst>
    <p:sldId id="1245" r:id="rId2"/>
    <p:sldId id="1352" r:id="rId3"/>
    <p:sldId id="1359" r:id="rId4"/>
    <p:sldId id="1351" r:id="rId5"/>
    <p:sldId id="1318" r:id="rId6"/>
    <p:sldId id="1353" r:id="rId7"/>
    <p:sldId id="1361" r:id="rId8"/>
    <p:sldId id="1362" r:id="rId9"/>
    <p:sldId id="1363" r:id="rId10"/>
    <p:sldId id="1365" r:id="rId11"/>
    <p:sldId id="1355" r:id="rId12"/>
    <p:sldId id="1330" r:id="rId13"/>
    <p:sldId id="1364" r:id="rId14"/>
    <p:sldId id="1327" r:id="rId15"/>
    <p:sldId id="1356" r:id="rId16"/>
    <p:sldId id="1357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CE8"/>
    <a:srgbClr val="16165D"/>
    <a:srgbClr val="1FE115"/>
    <a:srgbClr val="FF6600"/>
    <a:srgbClr val="FF0000"/>
    <a:srgbClr val="AAE600"/>
    <a:srgbClr val="0000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85952" autoAdjust="0"/>
  </p:normalViewPr>
  <p:slideViewPr>
    <p:cSldViewPr>
      <p:cViewPr varScale="1">
        <p:scale>
          <a:sx n="77" d="100"/>
          <a:sy n="77" d="100"/>
        </p:scale>
        <p:origin x="14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6BE73-B307-4ED1-A1AA-E7BA89F00F8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28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D1C2FA-728F-419B-961E-EBCBD7C247B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944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6BE73-B307-4ED1-A1AA-E7BA89F00F8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568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B8B77-7D8A-4A5D-9761-D9CA0AD6A96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1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C6953-9AD3-44C6-A0AE-8CEE9BD7D6B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66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45958-416C-405F-841F-67C1F4F075E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879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EE7B9-590C-41C9-86B3-CC93718DF74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3241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15AF5-A2F9-410C-B310-64E7884C54E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782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FAA55-AEEB-4E13-8F74-57A2B08BB69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49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EB415-5053-4163-BE3D-8FAF4F361D8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11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267200" cy="41148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4550"/>
            <a:ext cx="4267200" cy="4109049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04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05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Principles of Referent Tracking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BMI714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</a:t>
            </a:r>
            <a:r>
              <a:rPr lang="en-US" sz="2800" dirty="0" smtClean="0"/>
              <a:t>24684 </a:t>
            </a:r>
            <a:r>
              <a:rPr lang="en-US" sz="2800" dirty="0"/>
              <a:t>– Spring </a:t>
            </a:r>
            <a:r>
              <a:rPr lang="en-US" sz="2800" dirty="0" smtClean="0"/>
              <a:t>2018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5 – February 27, 2018</a:t>
            </a:r>
          </a:p>
          <a:p>
            <a:r>
              <a:rPr lang="en-US" dirty="0" smtClean="0"/>
              <a:t>Representing negative findings in </a:t>
            </a:r>
            <a:r>
              <a:rPr lang="en-US" smtClean="0"/>
              <a:t>Referent Tracking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Werner CEUSTERS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5" name="Rectangle 4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6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5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findings in terminologies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547574"/>
              </p:ext>
            </p:extLst>
          </p:nvPr>
        </p:nvGraphicFramePr>
        <p:xfrm>
          <a:off x="457201" y="1523995"/>
          <a:ext cx="5867399" cy="52120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95599"/>
                <a:gridCol w="1066800"/>
                <a:gridCol w="1066800"/>
                <a:gridCol w="838200"/>
              </a:tblGrid>
              <a:tr h="3048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Descriptions retrieved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Concept type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“absence”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“negative”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“not”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418834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Anatomical concepts </a:t>
                      </a:r>
                      <a:endParaRPr lang="en-GB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Body Structure)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Attributes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Body structure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Clinical findings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3229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503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828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Context Dependent categories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1073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Events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1328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Morphologies </a:t>
                      </a:r>
                      <a:endParaRPr lang="en-GB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Body Structure)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Observable entity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Organism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Pharmaceutical/biologic product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Physical force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Physical object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Procedure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Qualifier value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137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Social Context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Special concept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1151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Staging and Scales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Substance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2CCE8"/>
                    </a:solidFill>
                  </a:tcPr>
                </a:tc>
              </a:tr>
              <a:tr h="209417"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7272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1058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1137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477000" y="1747386"/>
            <a:ext cx="2514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000" b="0" dirty="0">
                <a:solidFill>
                  <a:schemeClr val="bg1"/>
                </a:solidFill>
                <a:ea typeface="MS Mincho" panose="02020609040205080304" pitchFamily="49" charset="-128"/>
              </a:rPr>
              <a:t>Number of descriptions retrieved for the queries “not”, “negative” and “absence” using the Virginia Tech SNOMED CT® Browser on the January 2006 version of SNOMED-CT.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5473005"/>
            <a:ext cx="281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Ceusters W, Elkin P, Smith B. Negative Findings in Electronic Health Records and Biomedical Ontologies: A Realist Approach. International Journal of Medical Informatics 2007;76:326-333</a:t>
            </a:r>
          </a:p>
        </p:txBody>
      </p:sp>
    </p:spTree>
    <p:extLst>
      <p:ext uri="{BB962C8B-B14F-4D97-AF65-F5344CB8AC3E}">
        <p14:creationId xmlns:p14="http://schemas.microsoft.com/office/powerpoint/2010/main" val="4538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Solution</a:t>
            </a:r>
            <a:endParaRPr lang="en-US" altLang="en-US"/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dirty="0" smtClean="0"/>
              <a:t>Introduce </a:t>
            </a:r>
            <a:r>
              <a:rPr lang="nl-BE" altLang="en-US" dirty="0"/>
              <a:t>a family of relations </a:t>
            </a:r>
            <a:r>
              <a:rPr lang="nl-BE" altLang="en-US" dirty="0" err="1"/>
              <a:t>called</a:t>
            </a:r>
            <a:r>
              <a:rPr lang="nl-BE" altLang="en-US" dirty="0"/>
              <a:t> ‘</a:t>
            </a:r>
            <a:r>
              <a:rPr lang="nl-BE" altLang="en-US" dirty="0" err="1"/>
              <a:t>lacks</a:t>
            </a:r>
            <a:r>
              <a:rPr lang="nl-BE" altLang="en-US" dirty="0"/>
              <a:t>’ </a:t>
            </a:r>
            <a:r>
              <a:rPr lang="nl-BE" altLang="en-US" dirty="0" smtClean="0"/>
              <a:t>or ‘</a:t>
            </a:r>
            <a:r>
              <a:rPr lang="nl-BE" altLang="en-US" dirty="0" err="1" smtClean="0"/>
              <a:t>is_without</a:t>
            </a:r>
            <a:r>
              <a:rPr lang="nl-BE" altLang="en-US" dirty="0" smtClean="0"/>
              <a:t>’ </a:t>
            </a:r>
            <a:r>
              <a:rPr lang="nl-BE" altLang="en-US" dirty="0" err="1" smtClean="0"/>
              <a:t>such</a:t>
            </a:r>
            <a:r>
              <a:rPr lang="nl-BE" altLang="en-US" dirty="0" smtClean="0"/>
              <a:t> </a:t>
            </a:r>
            <a:r>
              <a:rPr lang="nl-BE" altLang="en-US" dirty="0" err="1"/>
              <a:t>that</a:t>
            </a:r>
            <a:r>
              <a:rPr lang="nl-BE" altLang="en-US" dirty="0"/>
              <a:t>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:</a:t>
            </a:r>
            <a:endParaRPr lang="nl-BE" altLang="en-US" dirty="0"/>
          </a:p>
          <a:p>
            <a:pPr lvl="2">
              <a:lnSpc>
                <a:spcPct val="90000"/>
              </a:lnSpc>
            </a:pPr>
            <a:r>
              <a:rPr lang="nl-BE" altLang="en-US" sz="2000" dirty="0"/>
              <a:t>C1-type of </a:t>
            </a:r>
            <a:r>
              <a:rPr lang="nl-BE" altLang="en-US" sz="2000" dirty="0" err="1"/>
              <a:t>negative</a:t>
            </a:r>
            <a:r>
              <a:rPr lang="nl-BE" altLang="en-US" sz="2000" dirty="0"/>
              <a:t> </a:t>
            </a:r>
            <a:r>
              <a:rPr lang="nl-BE" altLang="en-US" sz="2000" dirty="0" err="1"/>
              <a:t>findings</a:t>
            </a:r>
            <a:r>
              <a:rPr lang="nl-BE" altLang="en-US" sz="2000" dirty="0"/>
              <a:t> (</a:t>
            </a:r>
            <a:r>
              <a:rPr lang="nl-BE" altLang="en-US" sz="2000" dirty="0" err="1"/>
              <a:t>for</a:t>
            </a:r>
            <a:r>
              <a:rPr lang="nl-BE" altLang="en-US" sz="2000" dirty="0"/>
              <a:t> </a:t>
            </a:r>
            <a:r>
              <a:rPr lang="nl-BE" altLang="en-US" sz="2000" dirty="0" err="1"/>
              <a:t>example</a:t>
            </a:r>
            <a:r>
              <a:rPr lang="nl-BE" altLang="en-US" sz="2000" dirty="0"/>
              <a:t> </a:t>
            </a:r>
            <a:r>
              <a:rPr lang="nl-BE" altLang="en-US" sz="2000" dirty="0" err="1"/>
              <a:t>concerning</a:t>
            </a:r>
            <a:r>
              <a:rPr lang="nl-BE" altLang="en-US" sz="2000" dirty="0"/>
              <a:t> ‘part’): </a:t>
            </a:r>
          </a:p>
          <a:p>
            <a:pPr lvl="3">
              <a:lnSpc>
                <a:spcPct val="90000"/>
              </a:lnSpc>
            </a:pPr>
            <a:r>
              <a:rPr lang="en-GB" altLang="ja-JP" sz="1800" dirty="0">
                <a:ea typeface="ＭＳ 明朝" panose="02020609040205080304" pitchFamily="49" charset="-128"/>
              </a:rPr>
              <a:t>p </a:t>
            </a:r>
            <a:r>
              <a:rPr lang="en-GB" altLang="ja-JP" sz="1800" b="1" dirty="0">
                <a:ea typeface="ＭＳ 明朝" panose="02020609040205080304" pitchFamily="49" charset="-128"/>
              </a:rPr>
              <a:t>lacks</a:t>
            </a:r>
            <a:r>
              <a:rPr lang="en-GB" altLang="ja-JP" sz="1800" dirty="0">
                <a:ea typeface="ＭＳ 明朝" panose="02020609040205080304" pitchFamily="49" charset="-128"/>
              </a:rPr>
              <a:t> u </a:t>
            </a:r>
            <a:r>
              <a:rPr lang="en-GB" altLang="ja-JP" sz="1800" b="1" dirty="0">
                <a:ea typeface="ＭＳ 明朝" panose="02020609040205080304" pitchFamily="49" charset="-128"/>
              </a:rPr>
              <a:t>at</a:t>
            </a:r>
            <a:r>
              <a:rPr lang="en-GB" altLang="ja-JP" sz="1800" dirty="0">
                <a:ea typeface="ＭＳ 明朝" panose="02020609040205080304" pitchFamily="49" charset="-128"/>
              </a:rPr>
              <a:t> t </a:t>
            </a:r>
            <a:r>
              <a:rPr lang="en-GB" altLang="ja-JP" sz="1800" b="1" dirty="0">
                <a:ea typeface="ＭＳ 明朝" panose="02020609040205080304" pitchFamily="49" charset="-128"/>
              </a:rPr>
              <a:t>with respect to</a:t>
            </a:r>
            <a:r>
              <a:rPr lang="en-GB" altLang="ja-JP" sz="1800" dirty="0">
                <a:ea typeface="ＭＳ 明朝" panose="02020609040205080304" pitchFamily="49" charset="-128"/>
              </a:rPr>
              <a:t> </a:t>
            </a:r>
            <a:r>
              <a:rPr lang="en-GB" altLang="ja-JP" sz="1800" b="1" dirty="0">
                <a:ea typeface="ＭＳ 明朝" panose="02020609040205080304" pitchFamily="49" charset="-128"/>
              </a:rPr>
              <a:t>part</a:t>
            </a:r>
            <a:r>
              <a:rPr lang="en-GB" altLang="ja-JP" sz="1800" dirty="0">
                <a:ea typeface="ＭＳ 明朝" panose="02020609040205080304" pitchFamily="49" charset="-128"/>
              </a:rPr>
              <a:t> =def. there is no x such that: x </a:t>
            </a:r>
            <a:r>
              <a:rPr lang="en-GB" altLang="ja-JP" sz="1800" b="1" dirty="0" err="1">
                <a:ea typeface="ＭＳ 明朝" panose="02020609040205080304" pitchFamily="49" charset="-128"/>
              </a:rPr>
              <a:t>part_of</a:t>
            </a:r>
            <a:r>
              <a:rPr lang="en-GB" altLang="ja-JP" sz="1800" dirty="0">
                <a:ea typeface="ＭＳ 明朝" panose="02020609040205080304" pitchFamily="49" charset="-128"/>
              </a:rPr>
              <a:t> p at t and x </a:t>
            </a:r>
            <a:r>
              <a:rPr lang="en-GB" altLang="ja-JP" sz="1800" b="1" dirty="0" err="1">
                <a:ea typeface="ＭＳ 明朝" panose="02020609040205080304" pitchFamily="49" charset="-128"/>
              </a:rPr>
              <a:t>instance_of</a:t>
            </a:r>
            <a:r>
              <a:rPr lang="en-GB" altLang="ja-JP" sz="1800" dirty="0">
                <a:ea typeface="ＭＳ 明朝" panose="02020609040205080304" pitchFamily="49" charset="-128"/>
              </a:rPr>
              <a:t> u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endParaRPr lang="nl-BE" altLang="ja-JP" sz="1800" dirty="0"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nl-BE" altLang="en-US" sz="2000" dirty="0" smtClean="0"/>
              <a:t>C3-type </a:t>
            </a:r>
            <a:r>
              <a:rPr lang="nl-BE" altLang="en-US" sz="2000" dirty="0"/>
              <a:t>of </a:t>
            </a:r>
            <a:r>
              <a:rPr lang="nl-BE" altLang="en-US" sz="2000" dirty="0" err="1"/>
              <a:t>negative</a:t>
            </a:r>
            <a:r>
              <a:rPr lang="nl-BE" altLang="en-US" sz="2000" dirty="0"/>
              <a:t> </a:t>
            </a:r>
            <a:r>
              <a:rPr lang="nl-BE" altLang="en-US" sz="2000" dirty="0" err="1"/>
              <a:t>findings</a:t>
            </a:r>
            <a:r>
              <a:rPr lang="nl-BE" altLang="en-US" sz="2000" dirty="0"/>
              <a:t>:</a:t>
            </a:r>
          </a:p>
          <a:p>
            <a:pPr lvl="3">
              <a:lnSpc>
                <a:spcPct val="90000"/>
              </a:lnSpc>
            </a:pPr>
            <a:r>
              <a:rPr lang="en-GB" altLang="ja-JP" sz="1800" dirty="0">
                <a:ea typeface="ＭＳ 明朝" panose="02020609040205080304" pitchFamily="49" charset="-128"/>
              </a:rPr>
              <a:t>p </a:t>
            </a:r>
            <a:r>
              <a:rPr lang="en-GB" altLang="ja-JP" sz="1800" b="1" dirty="0">
                <a:ea typeface="ＭＳ 明朝" panose="02020609040205080304" pitchFamily="49" charset="-128"/>
              </a:rPr>
              <a:t>lacks</a:t>
            </a:r>
            <a:r>
              <a:rPr lang="en-GB" altLang="ja-JP" sz="1800" dirty="0">
                <a:ea typeface="ＭＳ 明朝" panose="02020609040205080304" pitchFamily="49" charset="-128"/>
              </a:rPr>
              <a:t> u </a:t>
            </a:r>
            <a:r>
              <a:rPr lang="en-GB" altLang="ja-JP" sz="1800" b="1" dirty="0">
                <a:ea typeface="ＭＳ 明朝" panose="02020609040205080304" pitchFamily="49" charset="-128"/>
              </a:rPr>
              <a:t>at</a:t>
            </a:r>
            <a:r>
              <a:rPr lang="en-GB" altLang="ja-JP" sz="1800" dirty="0">
                <a:ea typeface="ＭＳ 明朝" panose="02020609040205080304" pitchFamily="49" charset="-128"/>
              </a:rPr>
              <a:t> t </a:t>
            </a:r>
            <a:r>
              <a:rPr lang="en-GB" altLang="ja-JP" sz="1800" b="1" dirty="0">
                <a:ea typeface="ＭＳ 明朝" panose="02020609040205080304" pitchFamily="49" charset="-128"/>
              </a:rPr>
              <a:t>with respect to</a:t>
            </a:r>
            <a:r>
              <a:rPr lang="en-GB" altLang="ja-JP" sz="1800" dirty="0">
                <a:ea typeface="ＭＳ 明朝" panose="02020609040205080304" pitchFamily="49" charset="-128"/>
              </a:rPr>
              <a:t> </a:t>
            </a:r>
            <a:r>
              <a:rPr lang="en-GB" altLang="ja-JP" sz="1800" b="1" dirty="0">
                <a:ea typeface="ＭＳ 明朝" panose="02020609040205080304" pitchFamily="49" charset="-128"/>
              </a:rPr>
              <a:t>identity </a:t>
            </a:r>
            <a:r>
              <a:rPr lang="en-GB" altLang="ja-JP" sz="1800" dirty="0">
                <a:ea typeface="ＭＳ 明朝" panose="02020609040205080304" pitchFamily="49" charset="-128"/>
              </a:rPr>
              <a:t>=def. there is no x such that: x </a:t>
            </a:r>
            <a:r>
              <a:rPr lang="en-GB" altLang="ja-JP" sz="1800" b="1" dirty="0" err="1">
                <a:ea typeface="ＭＳ 明朝" panose="02020609040205080304" pitchFamily="49" charset="-128"/>
              </a:rPr>
              <a:t>identical_to</a:t>
            </a:r>
            <a:r>
              <a:rPr lang="en-GB" altLang="ja-JP" sz="1800" dirty="0">
                <a:ea typeface="ＭＳ 明朝" panose="02020609040205080304" pitchFamily="49" charset="-128"/>
              </a:rPr>
              <a:t> p at t and x </a:t>
            </a:r>
            <a:r>
              <a:rPr lang="en-GB" altLang="ja-JP" sz="1800" b="1" dirty="0" err="1">
                <a:ea typeface="ＭＳ 明朝" panose="02020609040205080304" pitchFamily="49" charset="-128"/>
              </a:rPr>
              <a:t>instance_of</a:t>
            </a:r>
            <a:r>
              <a:rPr lang="en-GB" altLang="ja-JP" sz="1800" dirty="0">
                <a:ea typeface="ＭＳ 明朝" panose="02020609040205080304" pitchFamily="49" charset="-128"/>
              </a:rPr>
              <a:t> u</a:t>
            </a:r>
            <a:r>
              <a:rPr lang="en-US" altLang="ja-JP" sz="1800" dirty="0">
                <a:ea typeface="ＭＳ Ｐゴシック" panose="020B0600070205080204" pitchFamily="34" charset="-128"/>
              </a:rPr>
              <a:t> </a:t>
            </a: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 lvl="3">
              <a:lnSpc>
                <a:spcPct val="90000"/>
              </a:lnSpc>
            </a:pPr>
            <a:endParaRPr lang="nl-BE" altLang="ja-JP" sz="1800" dirty="0">
              <a:ea typeface="ＭＳ Ｐゴシック" panose="020B0600070205080204" pitchFamily="34" charset="-128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ja-JP" dirty="0">
                <a:ea typeface="ＭＳ 明朝" panose="02020609040205080304" pitchFamily="49" charset="-128"/>
              </a:rPr>
              <a:t>Introduce a new </a:t>
            </a:r>
            <a:r>
              <a:rPr lang="nl-BE" altLang="ja-JP" dirty="0" err="1">
                <a:ea typeface="ＭＳ 明朝" panose="02020609040205080304" pitchFamily="49" charset="-128"/>
              </a:rPr>
              <a:t>tuple</a:t>
            </a:r>
            <a:r>
              <a:rPr lang="nl-BE" altLang="ja-JP" dirty="0">
                <a:ea typeface="ＭＳ 明朝" panose="02020609040205080304" pitchFamily="49" charset="-128"/>
              </a:rPr>
              <a:t>-type in </a:t>
            </a:r>
            <a:r>
              <a:rPr lang="nl-BE" altLang="ja-JP" dirty="0" err="1">
                <a:ea typeface="ＭＳ 明朝" panose="02020609040205080304" pitchFamily="49" charset="-128"/>
              </a:rPr>
              <a:t>the</a:t>
            </a:r>
            <a:r>
              <a:rPr lang="nl-BE" altLang="ja-JP" dirty="0">
                <a:ea typeface="ＭＳ 明朝" panose="02020609040205080304" pitchFamily="49" charset="-128"/>
              </a:rPr>
              <a:t> RT-</a:t>
            </a:r>
            <a:r>
              <a:rPr lang="nl-BE" altLang="ja-JP" dirty="0" err="1">
                <a:ea typeface="ＭＳ 明朝" panose="02020609040205080304" pitchFamily="49" charset="-128"/>
              </a:rPr>
              <a:t>formalism</a:t>
            </a:r>
            <a:endParaRPr lang="nl-BE" altLang="ja-JP" dirty="0">
              <a:ea typeface="ＭＳ 明朝" panose="02020609040205080304" pitchFamily="49" charset="-128"/>
            </a:endParaRPr>
          </a:p>
          <a:p>
            <a:pPr lvl="2" algn="just">
              <a:lnSpc>
                <a:spcPct val="90000"/>
              </a:lnSpc>
            </a:pPr>
            <a:r>
              <a:rPr lang="en-US" altLang="ja-JP" sz="2000" dirty="0">
                <a:ea typeface="ＭＳ 明朝" panose="02020609040205080304" pitchFamily="49" charset="-128"/>
              </a:rPr>
              <a:t>U</a:t>
            </a:r>
            <a:r>
              <a:rPr lang="en-GB" altLang="ja-JP" sz="2000" baseline="30000" dirty="0">
                <a:ea typeface="ＭＳ 明朝" panose="02020609040205080304" pitchFamily="49" charset="-128"/>
                <a:sym typeface="Symbol" panose="05050102010706020507" pitchFamily="18" charset="2"/>
              </a:rPr>
              <a:t></a:t>
            </a:r>
            <a:r>
              <a:rPr lang="en-US" altLang="ja-JP" sz="2000" baseline="-30000" dirty="0" err="1">
                <a:ea typeface="ＭＳ 明朝" panose="02020609040205080304" pitchFamily="49" charset="-128"/>
              </a:rPr>
              <a:t>i</a:t>
            </a:r>
            <a:r>
              <a:rPr lang="en-US" altLang="ja-JP" sz="2000" dirty="0">
                <a:ea typeface="ＭＳ 明朝" panose="02020609040205080304" pitchFamily="49" charset="-128"/>
              </a:rPr>
              <a:t> = &lt;</a:t>
            </a:r>
            <a:r>
              <a:rPr lang="en-US" altLang="ja-JP" sz="2000" dirty="0" err="1">
                <a:ea typeface="ＭＳ 明朝" panose="02020609040205080304" pitchFamily="49" charset="-128"/>
              </a:rPr>
              <a:t>IUI</a:t>
            </a:r>
            <a:r>
              <a:rPr lang="en-US" altLang="ja-JP" sz="2000" baseline="-30000" dirty="0" err="1">
                <a:ea typeface="ＭＳ 明朝" panose="02020609040205080304" pitchFamily="49" charset="-128"/>
              </a:rPr>
              <a:t>a</a:t>
            </a:r>
            <a:r>
              <a:rPr lang="en-US" altLang="ja-JP" sz="2000" dirty="0">
                <a:ea typeface="ＭＳ 明朝" panose="02020609040205080304" pitchFamily="49" charset="-128"/>
              </a:rPr>
              <a:t>, t</a:t>
            </a:r>
            <a:r>
              <a:rPr lang="en-US" altLang="ja-JP" sz="2000" baseline="-30000" dirty="0">
                <a:ea typeface="ＭＳ 明朝" panose="02020609040205080304" pitchFamily="49" charset="-128"/>
              </a:rPr>
              <a:t>a</a:t>
            </a:r>
            <a:r>
              <a:rPr lang="en-US" altLang="ja-JP" sz="2000" dirty="0">
                <a:ea typeface="ＭＳ 明朝" panose="02020609040205080304" pitchFamily="49" charset="-128"/>
              </a:rPr>
              <a:t>, r, o, </a:t>
            </a:r>
            <a:r>
              <a:rPr lang="en-US" altLang="ja-JP" sz="2000" dirty="0" err="1">
                <a:ea typeface="ＭＳ 明朝" panose="02020609040205080304" pitchFamily="49" charset="-128"/>
              </a:rPr>
              <a:t>IUI</a:t>
            </a:r>
            <a:r>
              <a:rPr lang="en-US" altLang="ja-JP" sz="2000" baseline="-30000" dirty="0" err="1">
                <a:ea typeface="ＭＳ 明朝" panose="02020609040205080304" pitchFamily="49" charset="-128"/>
              </a:rPr>
              <a:t>p</a:t>
            </a:r>
            <a:r>
              <a:rPr lang="en-US" altLang="ja-JP" sz="2000" dirty="0">
                <a:ea typeface="ＭＳ 明朝" panose="02020609040205080304" pitchFamily="49" charset="-128"/>
              </a:rPr>
              <a:t>, u, </a:t>
            </a:r>
            <a:r>
              <a:rPr lang="en-US" altLang="ja-JP" sz="2000" dirty="0" err="1">
                <a:ea typeface="ＭＳ 明朝" panose="02020609040205080304" pitchFamily="49" charset="-128"/>
              </a:rPr>
              <a:t>t</a:t>
            </a:r>
            <a:r>
              <a:rPr lang="en-US" altLang="ja-JP" sz="2000" baseline="-30000" dirty="0" err="1">
                <a:ea typeface="ＭＳ 明朝" panose="02020609040205080304" pitchFamily="49" charset="-128"/>
              </a:rPr>
              <a:t>r</a:t>
            </a:r>
            <a:r>
              <a:rPr lang="en-US" altLang="ja-JP" sz="2000" dirty="0">
                <a:ea typeface="ＭＳ 明朝" panose="02020609040205080304" pitchFamily="49" charset="-128"/>
              </a:rPr>
              <a:t>&gt;</a:t>
            </a:r>
          </a:p>
          <a:p>
            <a:pPr lvl="2" algn="just">
              <a:lnSpc>
                <a:spcPct val="90000"/>
              </a:lnSpc>
            </a:pPr>
            <a:r>
              <a:rPr lang="en-GB" altLang="ja-JP" sz="2000" dirty="0">
                <a:ea typeface="ＭＳ 明朝" panose="02020609040205080304" pitchFamily="49" charset="-128"/>
              </a:rPr>
              <a:t>The particular referred to by </a:t>
            </a:r>
            <a:r>
              <a:rPr lang="en-GB" altLang="ja-JP" sz="2000" dirty="0" err="1">
                <a:ea typeface="ＭＳ 明朝" panose="02020609040205080304" pitchFamily="49" charset="-128"/>
              </a:rPr>
              <a:t>IUI</a:t>
            </a:r>
            <a:r>
              <a:rPr lang="en-GB" altLang="ja-JP" sz="2000" baseline="-30000" dirty="0" err="1">
                <a:ea typeface="ＭＳ 明朝" panose="02020609040205080304" pitchFamily="49" charset="-128"/>
              </a:rPr>
              <a:t>a</a:t>
            </a:r>
            <a:r>
              <a:rPr lang="en-GB" altLang="ja-JP" sz="2000" dirty="0">
                <a:ea typeface="ＭＳ 明朝" panose="02020609040205080304" pitchFamily="49" charset="-128"/>
              </a:rPr>
              <a:t> asserts at time t</a:t>
            </a:r>
            <a:r>
              <a:rPr lang="en-GB" altLang="ja-JP" sz="2000" baseline="-30000" dirty="0">
                <a:ea typeface="ＭＳ 明朝" panose="02020609040205080304" pitchFamily="49" charset="-128"/>
              </a:rPr>
              <a:t>a</a:t>
            </a:r>
            <a:r>
              <a:rPr lang="en-GB" altLang="ja-JP" sz="2000" dirty="0">
                <a:ea typeface="ＭＳ 明朝" panose="02020609040205080304" pitchFamily="49" charset="-128"/>
              </a:rPr>
              <a:t> that the relation r of ontology o does not obtain at time </a:t>
            </a:r>
            <a:r>
              <a:rPr lang="en-GB" altLang="ja-JP" sz="2000" dirty="0" err="1">
                <a:ea typeface="ＭＳ 明朝" panose="02020609040205080304" pitchFamily="49" charset="-128"/>
              </a:rPr>
              <a:t>t</a:t>
            </a:r>
            <a:r>
              <a:rPr lang="en-GB" altLang="ja-JP" sz="2000" baseline="-30000" dirty="0" err="1">
                <a:ea typeface="ＭＳ 明朝" panose="02020609040205080304" pitchFamily="49" charset="-128"/>
              </a:rPr>
              <a:t>r</a:t>
            </a:r>
            <a:r>
              <a:rPr lang="en-GB" altLang="ja-JP" sz="2000" dirty="0">
                <a:ea typeface="ＭＳ 明朝" panose="02020609040205080304" pitchFamily="49" charset="-128"/>
              </a:rPr>
              <a:t> between the particular referred to by </a:t>
            </a:r>
            <a:r>
              <a:rPr lang="en-GB" altLang="ja-JP" sz="2000" dirty="0" err="1">
                <a:ea typeface="ＭＳ 明朝" panose="02020609040205080304" pitchFamily="49" charset="-128"/>
              </a:rPr>
              <a:t>IUI</a:t>
            </a:r>
            <a:r>
              <a:rPr lang="en-GB" altLang="ja-JP" sz="2000" baseline="-30000" dirty="0" err="1">
                <a:ea typeface="ＭＳ 明朝" panose="02020609040205080304" pitchFamily="49" charset="-128"/>
              </a:rPr>
              <a:t>p</a:t>
            </a:r>
            <a:r>
              <a:rPr lang="en-GB" altLang="ja-JP" sz="2000" dirty="0">
                <a:ea typeface="ＭＳ 明朝" panose="02020609040205080304" pitchFamily="49" charset="-128"/>
              </a:rPr>
              <a:t> and any of the instances of the universal u at time </a:t>
            </a:r>
            <a:r>
              <a:rPr lang="en-GB" altLang="ja-JP" sz="2000" dirty="0" err="1" smtClean="0">
                <a:ea typeface="ＭＳ 明朝" panose="02020609040205080304" pitchFamily="49" charset="-128"/>
              </a:rPr>
              <a:t>t</a:t>
            </a:r>
            <a:r>
              <a:rPr lang="en-GB" altLang="ja-JP" sz="2000" baseline="-30000" dirty="0" err="1" smtClean="0">
                <a:ea typeface="ＭＳ 明朝" panose="02020609040205080304" pitchFamily="49" charset="-128"/>
              </a:rPr>
              <a:t>r</a:t>
            </a:r>
            <a:endParaRPr lang="en-US" altLang="ja-JP" sz="2000" dirty="0">
              <a:ea typeface="ＭＳ 明朝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6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U</a:t>
            </a:r>
            <a:r>
              <a:rPr lang="nl-BE" altLang="en-US" baseline="30000"/>
              <a:t>-</a:t>
            </a:r>
            <a:r>
              <a:rPr lang="nl-BE" altLang="en-US"/>
              <a:t>-tuples: “negative findings”</a:t>
            </a:r>
            <a:endParaRPr lang="en-US" altLang="en-US"/>
          </a:p>
        </p:txBody>
      </p:sp>
      <p:sp>
        <p:nvSpPr>
          <p:cNvPr id="1188952" name="Rectangle 88"/>
          <p:cNvSpPr>
            <a:spLocks noChangeArrowheads="1"/>
          </p:cNvSpPr>
          <p:nvPr/>
        </p:nvSpPr>
        <p:spPr bwMode="auto">
          <a:xfrm>
            <a:off x="157163" y="4924425"/>
            <a:ext cx="76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altLang="en-US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188953" name="Group 89"/>
          <p:cNvGrpSpPr>
            <a:grpSpLocks/>
          </p:cNvGrpSpPr>
          <p:nvPr/>
        </p:nvGrpSpPr>
        <p:grpSpPr bwMode="auto">
          <a:xfrm>
            <a:off x="342900" y="1981200"/>
            <a:ext cx="8458200" cy="1042988"/>
            <a:chOff x="28" y="0"/>
            <a:chExt cx="2840" cy="519"/>
          </a:xfrm>
        </p:grpSpPr>
        <p:sp>
          <p:nvSpPr>
            <p:cNvPr id="1188954" name="Rectangle 90"/>
            <p:cNvSpPr>
              <a:spLocks noChangeArrowheads="1"/>
            </p:cNvSpPr>
            <p:nvPr/>
          </p:nvSpPr>
          <p:spPr bwMode="auto">
            <a:xfrm>
              <a:off x="28" y="0"/>
              <a:ext cx="284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U</a:t>
              </a:r>
              <a:r>
                <a:rPr lang="en-GB" altLang="ja-JP" sz="2000" b="0" baseline="3000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i</a:t>
              </a:r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 = &lt;</a:t>
              </a:r>
              <a:r>
                <a:rPr lang="en-US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IUI</a:t>
              </a:r>
              <a:r>
                <a:rPr lang="en-US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, t</a:t>
              </a:r>
              <a:r>
                <a:rPr lang="en-US" altLang="ja-JP" sz="2000" b="0" baseline="-3000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, r, o, </a:t>
              </a:r>
              <a:r>
                <a:rPr lang="en-US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IUI</a:t>
              </a:r>
              <a:r>
                <a:rPr lang="en-US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, u, </a:t>
              </a:r>
              <a:r>
                <a:rPr lang="en-US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r</a:t>
              </a:r>
              <a:r>
                <a:rPr lang="en-US" altLang="ja-JP" sz="2000" b="0" dirty="0" smtClean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&gt;</a:t>
              </a:r>
            </a:p>
            <a:p>
              <a:pPr algn="just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 smtClean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 smtClean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 smtClean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 smtClean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r>
                <a:rPr lang="en-US" altLang="ja-JP" sz="2400" b="0" dirty="0" smtClean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For saying that a particular is not an instance of some universal, ‘r’ should denote the identity-relation in ontology o.</a:t>
              </a:r>
            </a:p>
            <a:p>
              <a:pPr algn="just"/>
              <a:endParaRPr lang="en-US" altLang="ja-JP" sz="2400" b="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/>
              <a:r>
                <a:rPr lang="en-US" altLang="ja-JP" sz="2400" b="0" dirty="0" smtClean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Do not confuse with retiring erroneous statements. </a:t>
              </a:r>
              <a:r>
                <a:rPr lang="en-US" altLang="ja-JP" sz="2400" b="0" baseline="30000" dirty="0" smtClean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ja-JP" sz="24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algn="just" eaLnBrk="0" hangingPunct="0"/>
              <a:endParaRPr lang="en-US" altLang="ja-JP" sz="2000" b="0" baseline="3000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188955" name="Rectangle 91"/>
            <p:cNvSpPr>
              <a:spLocks noChangeArrowheads="1"/>
            </p:cNvSpPr>
            <p:nvPr/>
          </p:nvSpPr>
          <p:spPr bwMode="auto">
            <a:xfrm>
              <a:off x="1243" y="0"/>
              <a:ext cx="1625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just"/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The particular referred to by </a:t>
              </a:r>
              <a:r>
                <a:rPr lang="en-GB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IUI</a:t>
              </a:r>
              <a:r>
                <a:rPr lang="en-GB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a</a:t>
              </a:r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asserts at time t</a:t>
              </a:r>
              <a:r>
                <a:rPr lang="en-GB" altLang="ja-JP" sz="2000" b="0" baseline="-3000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a</a:t>
              </a:r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that the relation r of ontology o does not obtain at time </a:t>
              </a:r>
              <a:r>
                <a:rPr lang="en-GB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</a:t>
              </a:r>
              <a:r>
                <a:rPr lang="en-GB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r</a:t>
              </a:r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between the particular referred to by </a:t>
              </a:r>
              <a:r>
                <a:rPr lang="en-GB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IUI</a:t>
              </a:r>
              <a:r>
                <a:rPr lang="en-GB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p</a:t>
              </a:r>
              <a:r>
                <a:rPr lang="en-GB" altLang="ja-JP" sz="2000" b="0" dirty="0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 and any of the instances of the universal u at time </a:t>
              </a:r>
              <a:r>
                <a:rPr lang="en-GB" altLang="ja-JP" sz="2000" b="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t</a:t>
              </a:r>
              <a:r>
                <a:rPr lang="en-GB" altLang="ja-JP" sz="2000" b="0" baseline="-30000" dirty="0" err="1">
                  <a:solidFill>
                    <a:schemeClr val="bg1"/>
                  </a:solidFill>
                  <a:ea typeface="ＭＳ 明朝" panose="02020609040205080304" pitchFamily="49" charset="-128"/>
                  <a:cs typeface="Times New Roman" panose="02020603050405020304" pitchFamily="18" charset="0"/>
                </a:rPr>
                <a:t>r</a:t>
              </a:r>
              <a:endParaRPr lang="en-US" altLang="ja-JP" sz="2000" b="0" dirty="0">
                <a:solidFill>
                  <a:schemeClr val="bg1"/>
                </a:solidFill>
                <a:ea typeface="ＭＳ 明朝" panose="02020609040205080304" pitchFamily="49" charset="-128"/>
                <a:cs typeface="Times New Roman" panose="02020603050405020304" pitchFamily="18" charset="0"/>
              </a:endParaRPr>
            </a:p>
            <a:p>
              <a:pPr algn="just" eaLnBrk="0" hangingPunct="0"/>
              <a:endParaRPr lang="en-US" altLang="ja-JP" sz="2000" b="0" dirty="0">
                <a:solidFill>
                  <a:schemeClr val="bg1"/>
                </a:solidFill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68776" y="6350913"/>
            <a:ext cx="7899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0" dirty="0">
                <a:solidFill>
                  <a:schemeClr val="bg1"/>
                </a:solidFill>
              </a:rPr>
              <a:t>Ceusters W, Elkin P, Smith B. Negative Findings in Electronic Health Records and Biomedical Ontologies: A Realist Approach. International Journal of Medical Informatics 2007;76:326-333</a:t>
            </a:r>
          </a:p>
        </p:txBody>
      </p:sp>
    </p:spTree>
    <p:extLst>
      <p:ext uri="{BB962C8B-B14F-4D97-AF65-F5344CB8AC3E}">
        <p14:creationId xmlns:p14="http://schemas.microsoft.com/office/powerpoint/2010/main" val="32135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C2 and C4 type negative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C2: something that existed does not exist anymore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a </a:t>
            </a:r>
            <a:r>
              <a:rPr lang="en-US" dirty="0" err="1" smtClean="0"/>
              <a:t>PtoP</a:t>
            </a:r>
            <a:r>
              <a:rPr lang="en-US" dirty="0" smtClean="0"/>
              <a:t>-tuple expressing that: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 participates in its life until time t, 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 participates in its life </a:t>
            </a:r>
            <a:r>
              <a:rPr lang="en-US" dirty="0" smtClean="0"/>
              <a:t>at time </a:t>
            </a:r>
            <a:r>
              <a:rPr lang="en-US" dirty="0"/>
              <a:t>t, </a:t>
            </a:r>
            <a:r>
              <a:rPr lang="en-US" dirty="0" smtClean="0"/>
              <a:t>where </a:t>
            </a:r>
            <a:r>
              <a:rPr lang="en-US" dirty="0" err="1" smtClean="0"/>
              <a:t>t</a:t>
            </a:r>
            <a:r>
              <a:rPr lang="en-US" dirty="0" smtClean="0"/>
              <a:t> is the temporal region covering p’s entire existence.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C4: two existing entities do not relate to each other in a specific way: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Simple logical negation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PtoP</a:t>
            </a:r>
            <a:r>
              <a:rPr lang="en-US" baseline="30000" dirty="0" smtClean="0">
                <a:sym typeface="Wingdings" panose="05000000000000000000" pitchFamily="2" charset="2"/>
              </a:rPr>
              <a:t>-</a:t>
            </a:r>
            <a:r>
              <a:rPr lang="en-US" dirty="0" smtClean="0">
                <a:sym typeface="Wingdings" panose="05000000000000000000" pitchFamily="2" charset="2"/>
              </a:rPr>
              <a:t>-tuple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9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/>
              <a:t>PtoP</a:t>
            </a:r>
            <a:r>
              <a:rPr lang="en-GB" altLang="en-US" baseline="30000" dirty="0" smtClean="0"/>
              <a:t>-</a:t>
            </a:r>
            <a:r>
              <a:rPr lang="en-GB" altLang="en-US" dirty="0" smtClean="0"/>
              <a:t> tuple: negated </a:t>
            </a:r>
            <a:r>
              <a:rPr lang="en-US" altLang="en-US" dirty="0" err="1" smtClean="0"/>
              <a:t>PtoP</a:t>
            </a:r>
            <a:endParaRPr lang="nl-NL" altLang="en-US" dirty="0"/>
          </a:p>
        </p:txBody>
      </p:sp>
      <p:sp>
        <p:nvSpPr>
          <p:cNvPr id="1174531" name="Rectangle 3"/>
          <p:cNvSpPr>
            <a:spLocks noChangeArrowheads="1"/>
          </p:cNvSpPr>
          <p:nvPr/>
        </p:nvSpPr>
        <p:spPr bwMode="auto">
          <a:xfrm>
            <a:off x="457200" y="14478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n-GB" altLang="en-US" sz="2800" b="0" dirty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ordered sextuples of the form</a:t>
            </a:r>
            <a:r>
              <a:rPr lang="en-GB" altLang="en-US" sz="2800" b="0" dirty="0">
                <a:solidFill>
                  <a:schemeClr val="bg1"/>
                </a:solidFill>
                <a:cs typeface="Times New Roman" panose="02020603050405020304" pitchFamily="18" charset="0"/>
              </a:rPr>
              <a:t>      </a:t>
            </a:r>
            <a:r>
              <a:rPr lang="nl-NL" altLang="en-US" sz="2800" i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nl-NL" altLang="en-US" sz="2800" i="1" baseline="30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-</a:t>
            </a:r>
            <a:r>
              <a:rPr lang="nl-NL" altLang="en-US" sz="2800" i="1" baseline="-30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i</a:t>
            </a:r>
            <a:r>
              <a:rPr lang="nl-NL" altLang="en-US" sz="280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nl-NL" altLang="en-US" sz="2800" i="1" dirty="0">
                <a:solidFill>
                  <a:schemeClr val="bg1"/>
                </a:solidFill>
                <a:cs typeface="Times New Roman" panose="02020603050405020304" pitchFamily="18" charset="0"/>
              </a:rPr>
              <a:t>= &lt;</a:t>
            </a:r>
            <a:r>
              <a:rPr lang="nl-NL" altLang="en-US" sz="28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nl-NL" altLang="en-US" sz="2800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nl-NL" altLang="en-US" sz="2800" i="1" dirty="0">
                <a:solidFill>
                  <a:schemeClr val="bg1"/>
                </a:solidFill>
                <a:cs typeface="Times New Roman" panose="02020603050405020304" pitchFamily="18" charset="0"/>
              </a:rPr>
              <a:t>, t</a:t>
            </a:r>
            <a:r>
              <a:rPr lang="nl-NL" altLang="en-US" sz="2800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nl-NL" altLang="en-US" sz="2800" i="1" dirty="0">
                <a:solidFill>
                  <a:schemeClr val="bg1"/>
                </a:solidFill>
                <a:cs typeface="Times New Roman" panose="02020603050405020304" pitchFamily="18" charset="0"/>
              </a:rPr>
              <a:t>, r, o, P, </a:t>
            </a:r>
            <a:r>
              <a:rPr lang="nl-NL" altLang="en-US" sz="28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nl-NL" altLang="en-US" sz="2800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nl-NL" altLang="en-US" sz="2800" i="1" dirty="0">
                <a:solidFill>
                  <a:schemeClr val="bg1"/>
                </a:solidFill>
                <a:cs typeface="Times New Roman" panose="02020603050405020304" pitchFamily="18" charset="0"/>
              </a:rPr>
              <a:t>&gt; </a:t>
            </a:r>
          </a:p>
        </p:txBody>
      </p:sp>
      <p:sp>
        <p:nvSpPr>
          <p:cNvPr id="1174532" name="Rectangle 4"/>
          <p:cNvSpPr>
            <a:spLocks noChangeArrowheads="1"/>
          </p:cNvSpPr>
          <p:nvPr/>
        </p:nvSpPr>
        <p:spPr bwMode="auto">
          <a:xfrm>
            <a:off x="838200" y="2057400"/>
            <a:ext cx="7696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1600"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762000" algn="l"/>
                <a:tab pos="863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nl-NL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IUI</a:t>
            </a:r>
            <a:r>
              <a:rPr lang="nl-NL" altLang="en-US" sz="2000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is the IUI of the author of the statement, 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sz="2000" i="1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a reference to the time when the statement is made, </a:t>
            </a:r>
            <a:r>
              <a:rPr lang="en-GB" altLang="en-US" sz="2000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a reference to a relationship (available in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en-GB" altLang="en-US" sz="20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2000" b="0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,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o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a reference to the ontology from which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is taken,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en-GB" altLang="en-US" sz="20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 list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of IUIs referring to the particulars between </a:t>
            </a:r>
            <a:r>
              <a:rPr lang="en-GB" altLang="en-US" sz="20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which r does not 	obtain,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and,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GB" altLang="en-US" sz="2000" i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sz="2000" i="1" baseline="-30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000" b="0" baseline="-30000" dirty="0">
                <a:solidFill>
                  <a:schemeClr val="bg1"/>
                </a:solidFill>
                <a:cs typeface="Times New Roman" panose="02020603050405020304" pitchFamily="18" charset="0"/>
              </a:rPr>
              <a:t>	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a reference to the time at which the relationship </a:t>
            </a:r>
            <a:r>
              <a:rPr lang="en-GB" altLang="en-US" sz="20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does not obtain.</a:t>
            </a:r>
            <a:endParaRPr lang="en-US" altLang="en-US" sz="20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74533" name="Rectangle 5"/>
          <p:cNvSpPr>
            <a:spLocks noChangeArrowheads="1"/>
          </p:cNvSpPr>
          <p:nvPr/>
        </p:nvSpPr>
        <p:spPr bwMode="auto">
          <a:xfrm>
            <a:off x="457200" y="4648200"/>
            <a:ext cx="8229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en-US" sz="2000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  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contains as much IUIs as required by the arity of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. In most cases,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will be an ordered pair such that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r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obtains between the particular represented by the first IUI and the one referred to by the second IUI. </a:t>
            </a:r>
          </a:p>
          <a:p>
            <a:pPr algn="l">
              <a:buFontTx/>
              <a:buChar char="•"/>
            </a:pP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  As with </a:t>
            </a:r>
            <a:r>
              <a:rPr lang="en-GB" altLang="en-US" sz="2000" i="1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statements, these statements must also be accompanied by a </a:t>
            </a:r>
            <a:r>
              <a:rPr lang="en-GB" altLang="en-US" sz="20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meta-statement (D-tuple) </a:t>
            </a:r>
            <a:r>
              <a:rPr lang="en-GB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capturing when the sextuple became available to the referent tracking system.</a:t>
            </a:r>
            <a:r>
              <a:rPr lang="nl-NL" altLang="en-US" sz="2000" b="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75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Testing the approach</a:t>
            </a:r>
            <a:endParaRPr lang="en-US" altLang="en-US"/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sz="2800" dirty="0" err="1"/>
              <a:t>Our</a:t>
            </a:r>
            <a:r>
              <a:rPr lang="nl-BE" altLang="en-US" sz="2800" dirty="0"/>
              <a:t> </a:t>
            </a:r>
            <a:r>
              <a:rPr lang="nl-BE" altLang="en-US" sz="2800" dirty="0" err="1"/>
              <a:t>study</a:t>
            </a:r>
            <a:r>
              <a:rPr lang="nl-BE" altLang="en-US" sz="2800" dirty="0"/>
              <a:t> sample: </a:t>
            </a:r>
            <a:r>
              <a:rPr lang="en-GB" altLang="ja-JP" sz="2800" dirty="0">
                <a:ea typeface="ＭＳ 明朝" panose="02020609040205080304" pitchFamily="49" charset="-128"/>
              </a:rPr>
              <a:t>396 negative findings encountered in 250 sentences out of 18 patient charts from Johns Hopkins University</a:t>
            </a:r>
            <a:endParaRPr lang="nl-BE" altLang="en-US" sz="2800" dirty="0"/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sz="2800" dirty="0"/>
              <a:t>We </a:t>
            </a:r>
            <a:r>
              <a:rPr lang="nl-BE" altLang="en-US" sz="2800" dirty="0" err="1"/>
              <a:t>excluded</a:t>
            </a:r>
            <a:r>
              <a:rPr lang="nl-BE" altLang="en-US" sz="2800" dirty="0"/>
              <a:t> (8.3%) :</a:t>
            </a:r>
          </a:p>
          <a:p>
            <a:pPr lvl="1">
              <a:lnSpc>
                <a:spcPct val="90000"/>
              </a:lnSpc>
            </a:pPr>
            <a:r>
              <a:rPr lang="nl-BE" altLang="en-US" sz="2400" dirty="0" err="1"/>
              <a:t>Misjudged</a:t>
            </a:r>
            <a:r>
              <a:rPr lang="nl-BE" altLang="en-US" sz="2400" dirty="0"/>
              <a:t> </a:t>
            </a:r>
            <a:r>
              <a:rPr lang="nl-BE" altLang="en-US" sz="2400" dirty="0" err="1"/>
              <a:t>negations</a:t>
            </a:r>
            <a:r>
              <a:rPr lang="nl-BE" altLang="en-US" sz="2400" dirty="0"/>
              <a:t>:</a:t>
            </a:r>
          </a:p>
          <a:p>
            <a:pPr lvl="2">
              <a:lnSpc>
                <a:spcPct val="90000"/>
              </a:lnSpc>
            </a:pPr>
            <a:r>
              <a:rPr lang="en-US" altLang="ja-JP" sz="2000" i="1" dirty="0">
                <a:ea typeface="ＭＳ 明朝" panose="02020609040205080304" pitchFamily="49" charset="-128"/>
              </a:rPr>
              <a:t>The patient actually answers yes, no, and sir to all questions</a:t>
            </a:r>
            <a:r>
              <a:rPr lang="en-US" altLang="ja-JP" sz="2000" dirty="0">
                <a:ea typeface="ＭＳ 明朝" panose="02020609040205080304" pitchFamily="49" charset="-128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 </a:t>
            </a:r>
            <a:endParaRPr lang="nl-BE" altLang="ja-JP" sz="2000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nl-BE" altLang="en-US" sz="2400" dirty="0" err="1"/>
              <a:t>Negative</a:t>
            </a:r>
            <a:r>
              <a:rPr lang="nl-BE" altLang="en-US" sz="2400" dirty="0"/>
              <a:t> </a:t>
            </a:r>
            <a:r>
              <a:rPr lang="nl-BE" altLang="en-US" sz="2400" dirty="0" err="1"/>
              <a:t>formulation</a:t>
            </a:r>
            <a:r>
              <a:rPr lang="nl-BE" altLang="en-US" sz="2400" dirty="0"/>
              <a:t> of </a:t>
            </a:r>
            <a:r>
              <a:rPr lang="nl-BE" altLang="en-US" sz="2400" dirty="0" err="1"/>
              <a:t>positive</a:t>
            </a:r>
            <a:r>
              <a:rPr lang="nl-BE" altLang="en-US" sz="2400" dirty="0"/>
              <a:t> </a:t>
            </a:r>
            <a:r>
              <a:rPr lang="nl-BE" altLang="en-US" sz="2400" dirty="0" err="1"/>
              <a:t>phenomenon</a:t>
            </a:r>
            <a:endParaRPr lang="nl-BE" altLang="en-US" sz="2400" dirty="0"/>
          </a:p>
          <a:p>
            <a:pPr lvl="2">
              <a:lnSpc>
                <a:spcPct val="90000"/>
              </a:lnSpc>
            </a:pPr>
            <a:r>
              <a:rPr lang="en-US" altLang="ja-JP" sz="2000" dirty="0">
                <a:ea typeface="ＭＳ 明朝" panose="02020609040205080304" pitchFamily="49" charset="-128"/>
              </a:rPr>
              <a:t>‘</a:t>
            </a:r>
            <a:r>
              <a:rPr lang="en-US" altLang="ja-JP" sz="2000" i="1" dirty="0">
                <a:ea typeface="ＭＳ 明朝" panose="02020609040205080304" pitchFamily="49" charset="-128"/>
              </a:rPr>
              <a:t>He has no idea why he is here</a:t>
            </a:r>
            <a:r>
              <a:rPr lang="en-US" altLang="ja-JP" sz="2000" dirty="0">
                <a:ea typeface="ＭＳ 明朝" panose="02020609040205080304" pitchFamily="49" charset="-128"/>
              </a:rPr>
              <a:t>’ </a:t>
            </a:r>
            <a:endParaRPr lang="nl-BE" altLang="ja-JP" sz="2000" dirty="0">
              <a:ea typeface="ＭＳ 明朝" panose="02020609040205080304" pitchFamily="49" charset="-128"/>
            </a:endParaRPr>
          </a:p>
          <a:p>
            <a:pPr lvl="2">
              <a:lnSpc>
                <a:spcPct val="90000"/>
              </a:lnSpc>
            </a:pPr>
            <a:r>
              <a:rPr lang="en-US" altLang="ja-JP" sz="2000" i="1" dirty="0">
                <a:ea typeface="ＭＳ 明朝" panose="02020609040205080304" pitchFamily="49" charset="-128"/>
              </a:rPr>
              <a:t>Her workup showed that she had an MRI of the brain that was negative in 03/02</a:t>
            </a:r>
            <a:r>
              <a:rPr lang="en-US" altLang="ja-JP" sz="2000" dirty="0">
                <a:ea typeface="ＭＳ 明朝" panose="02020609040205080304" pitchFamily="49" charset="-128"/>
              </a:rPr>
              <a:t>’ </a:t>
            </a:r>
            <a:endParaRPr lang="nl-BE" altLang="ja-JP" sz="2000" dirty="0">
              <a:ea typeface="ＭＳ 明朝" panose="02020609040205080304" pitchFamily="49" charset="-128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BE" altLang="en-US" sz="2800" dirty="0">
                <a:ea typeface="ＭＳ 明朝" panose="02020609040205080304" pitchFamily="49" charset="-128"/>
              </a:rPr>
              <a:t>We </a:t>
            </a:r>
            <a:r>
              <a:rPr lang="nl-BE" altLang="en-US" sz="2800" dirty="0" err="1">
                <a:ea typeface="ＭＳ 明朝" panose="02020609040205080304" pitchFamily="49" charset="-128"/>
              </a:rPr>
              <a:t>ignored</a:t>
            </a:r>
            <a:r>
              <a:rPr lang="nl-BE" altLang="en-US" sz="2800" dirty="0">
                <a:ea typeface="ＭＳ 明朝" panose="02020609040205080304" pitchFamily="49" charset="-128"/>
              </a:rPr>
              <a:t> </a:t>
            </a:r>
            <a:r>
              <a:rPr lang="nl-BE" altLang="en-US" sz="2800" dirty="0" err="1">
                <a:ea typeface="ＭＳ 明朝" panose="02020609040205080304" pitchFamily="49" charset="-128"/>
              </a:rPr>
              <a:t>certain</a:t>
            </a:r>
            <a:r>
              <a:rPr lang="nl-BE" altLang="en-US" sz="2800" dirty="0">
                <a:ea typeface="ＭＳ 明朝" panose="02020609040205080304" pitchFamily="49" charset="-128"/>
              </a:rPr>
              <a:t> </a:t>
            </a:r>
            <a:r>
              <a:rPr lang="nl-BE" altLang="en-US" sz="2800" dirty="0" err="1">
                <a:ea typeface="ＭＳ 明朝" panose="02020609040205080304" pitchFamily="49" charset="-128"/>
              </a:rPr>
              <a:t>modalities</a:t>
            </a:r>
            <a:r>
              <a:rPr lang="nl-BE" altLang="en-US" sz="2800" dirty="0">
                <a:ea typeface="ＭＳ 明朝" panose="02020609040205080304" pitchFamily="49" charset="-128"/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>
                <a:ea typeface="ＭＳ 明朝" panose="02020609040205080304" pitchFamily="49" charset="-128"/>
              </a:rPr>
              <a:t>‘</a:t>
            </a:r>
            <a:r>
              <a:rPr lang="en-US" altLang="ja-JP" sz="2000" i="1" dirty="0">
                <a:ea typeface="ＭＳ 明朝" panose="02020609040205080304" pitchFamily="49" charset="-128"/>
              </a:rPr>
              <a:t>He has no family history of GI malignancies </a:t>
            </a:r>
            <a:r>
              <a:rPr lang="en-US" altLang="ja-JP" sz="2000" dirty="0">
                <a:ea typeface="ＭＳ 明朝" panose="02020609040205080304" pitchFamily="49" charset="-128"/>
              </a:rPr>
              <a:t>that I know of’ </a:t>
            </a:r>
            <a:endParaRPr lang="en-US" altLang="en-US" sz="2000" dirty="0">
              <a:ea typeface="ＭＳ 明朝" panose="02020609040205080304" pitchFamily="49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Ceusters W, Elkin P, Smith B. Negative Findings in Electronic Health Records and Biomedical Ontologies: A Realist Approach. International Journal of Medical Informatics 2007;76:326-333</a:t>
            </a:r>
          </a:p>
        </p:txBody>
      </p:sp>
    </p:spTree>
    <p:extLst>
      <p:ext uri="{BB962C8B-B14F-4D97-AF65-F5344CB8AC3E}">
        <p14:creationId xmlns:p14="http://schemas.microsoft.com/office/powerpoint/2010/main" val="6078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Results</a:t>
            </a:r>
            <a:endParaRPr lang="en-US" alt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dirty="0"/>
              <a:t>We </a:t>
            </a:r>
            <a:r>
              <a:rPr lang="nl-BE" altLang="en-US" dirty="0" err="1"/>
              <a:t>were</a:t>
            </a:r>
            <a:r>
              <a:rPr lang="nl-BE" altLang="en-US" dirty="0"/>
              <a:t> </a:t>
            </a:r>
            <a:r>
              <a:rPr lang="nl-BE" altLang="en-US" dirty="0" err="1"/>
              <a:t>able</a:t>
            </a:r>
            <a:r>
              <a:rPr lang="nl-BE" altLang="en-US" dirty="0"/>
              <a:t> </a:t>
            </a:r>
            <a:r>
              <a:rPr lang="nl-BE" altLang="en-US" dirty="0" err="1"/>
              <a:t>to</a:t>
            </a:r>
            <a:r>
              <a:rPr lang="nl-BE" altLang="en-US" dirty="0"/>
              <a:t> </a:t>
            </a:r>
            <a:r>
              <a:rPr lang="nl-BE" altLang="en-US" dirty="0" err="1"/>
              <a:t>represent</a:t>
            </a:r>
            <a:r>
              <a:rPr lang="nl-BE" altLang="en-US" dirty="0"/>
              <a:t> </a:t>
            </a:r>
            <a:r>
              <a:rPr lang="nl-BE" altLang="en-US" b="1" dirty="0"/>
              <a:t>99,9%</a:t>
            </a:r>
            <a:r>
              <a:rPr lang="nl-BE" altLang="en-US" dirty="0"/>
              <a:t> of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negative</a:t>
            </a:r>
            <a:r>
              <a:rPr lang="nl-BE" altLang="en-US" dirty="0"/>
              <a:t> </a:t>
            </a:r>
            <a:r>
              <a:rPr lang="nl-BE" altLang="en-US" dirty="0" err="1"/>
              <a:t>findings</a:t>
            </a:r>
            <a:r>
              <a:rPr lang="nl-BE" altLang="en-US" dirty="0"/>
              <a:t> </a:t>
            </a:r>
            <a:r>
              <a:rPr lang="nl-BE" altLang="en-US" dirty="0" err="1"/>
              <a:t>using</a:t>
            </a:r>
            <a:r>
              <a:rPr lang="nl-BE" altLang="en-US" dirty="0"/>
              <a:t>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lacks</a:t>
            </a:r>
            <a:r>
              <a:rPr lang="nl-BE" altLang="en-US" dirty="0"/>
              <a:t> </a:t>
            </a:r>
            <a:r>
              <a:rPr lang="nl-BE" altLang="en-US" dirty="0" err="1"/>
              <a:t>relation</a:t>
            </a:r>
            <a:r>
              <a:rPr lang="nl-BE" altLang="en-US" dirty="0"/>
              <a:t> or </a:t>
            </a:r>
            <a:r>
              <a:rPr lang="nl-BE" altLang="en-US" dirty="0" err="1"/>
              <a:t>logical</a:t>
            </a:r>
            <a:r>
              <a:rPr lang="nl-BE" altLang="en-US" dirty="0"/>
              <a:t> </a:t>
            </a:r>
            <a:r>
              <a:rPr lang="nl-BE" altLang="en-US" dirty="0" err="1"/>
              <a:t>negation</a:t>
            </a:r>
            <a:r>
              <a:rPr lang="nl-BE" altLang="en-US" dirty="0"/>
              <a:t> of </a:t>
            </a:r>
            <a:r>
              <a:rPr lang="nl-BE" altLang="en-US" dirty="0" err="1"/>
              <a:t>relationships</a:t>
            </a:r>
            <a:r>
              <a:rPr lang="nl-BE" altLang="en-US" dirty="0"/>
              <a:t> </a:t>
            </a:r>
            <a:r>
              <a:rPr lang="nl-BE" altLang="en-US" dirty="0" err="1"/>
              <a:t>between</a:t>
            </a:r>
            <a:r>
              <a:rPr lang="nl-BE" altLang="en-US" dirty="0"/>
              <a:t> </a:t>
            </a:r>
            <a:r>
              <a:rPr lang="nl-BE" altLang="en-US" dirty="0" err="1"/>
              <a:t>existing</a:t>
            </a:r>
            <a:r>
              <a:rPr lang="nl-BE" altLang="en-US" dirty="0"/>
              <a:t> </a:t>
            </a:r>
            <a:r>
              <a:rPr lang="nl-BE" altLang="en-US" dirty="0" err="1"/>
              <a:t>entities</a:t>
            </a:r>
            <a:endParaRPr lang="nl-BE" altLang="en-US" dirty="0"/>
          </a:p>
          <a:p>
            <a:r>
              <a:rPr lang="nl-BE" altLang="en-US" dirty="0" err="1"/>
              <a:t>Failures</a:t>
            </a:r>
            <a:r>
              <a:rPr lang="nl-BE" altLang="en-US" dirty="0"/>
              <a:t> </a:t>
            </a:r>
            <a:r>
              <a:rPr lang="nl-BE" altLang="en-US" dirty="0" err="1"/>
              <a:t>only</a:t>
            </a:r>
            <a:r>
              <a:rPr lang="nl-BE" altLang="en-US" dirty="0"/>
              <a:t> </a:t>
            </a:r>
            <a:r>
              <a:rPr lang="nl-BE" altLang="en-US" dirty="0" err="1"/>
              <a:t>because</a:t>
            </a:r>
            <a:r>
              <a:rPr lang="nl-BE" altLang="en-US" dirty="0"/>
              <a:t> of </a:t>
            </a:r>
            <a:r>
              <a:rPr lang="nl-BE" altLang="en-US" dirty="0" err="1"/>
              <a:t>phenomena</a:t>
            </a:r>
            <a:r>
              <a:rPr lang="nl-BE" altLang="en-US" dirty="0"/>
              <a:t> RT </a:t>
            </a:r>
            <a:r>
              <a:rPr lang="nl-BE" altLang="en-US" dirty="0" err="1"/>
              <a:t>can’t</a:t>
            </a:r>
            <a:r>
              <a:rPr lang="nl-BE" altLang="en-US" dirty="0"/>
              <a:t> (</a:t>
            </a:r>
            <a:r>
              <a:rPr lang="nl-BE" altLang="en-US" dirty="0" err="1"/>
              <a:t>yet</a:t>
            </a:r>
            <a:r>
              <a:rPr lang="nl-BE" altLang="en-US" dirty="0"/>
              <a:t>?) deal </a:t>
            </a:r>
            <a:r>
              <a:rPr lang="nl-BE" altLang="en-US" dirty="0" err="1"/>
              <a:t>with</a:t>
            </a:r>
            <a:r>
              <a:rPr lang="nl-BE" altLang="en-US" dirty="0"/>
              <a:t>:</a:t>
            </a:r>
          </a:p>
          <a:p>
            <a:pPr lvl="1" fontAlgn="t"/>
            <a:r>
              <a:rPr lang="nl-BE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altLang="en-US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complications</a:t>
            </a:r>
            <a:r>
              <a:rPr lang="en-US" alt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gastroesophageal reflux disease were noted</a:t>
            </a:r>
            <a:r>
              <a:rPr lang="nl-BE" alt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BE" altLang="en-US" dirty="0">
              <a:solidFill>
                <a:srgbClr val="FFC000"/>
              </a:solidFill>
            </a:endParaRPr>
          </a:p>
          <a:p>
            <a:pPr lvl="1"/>
            <a:endParaRPr lang="en-US" altLang="en-US" dirty="0">
              <a:solidFill>
                <a:schemeClr val="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Ceusters W, Elkin P, Smith B. Negative Findings in Electronic Health Records and Biomedical Ontologies: A Realist Approach. International Journal of Medical Informatics 2007;76:326-333</a:t>
            </a:r>
          </a:p>
        </p:txBody>
      </p:sp>
    </p:spTree>
    <p:extLst>
      <p:ext uri="{BB962C8B-B14F-4D97-AF65-F5344CB8AC3E}">
        <p14:creationId xmlns:p14="http://schemas.microsoft.com/office/powerpoint/2010/main" val="10728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nl-BE" altLang="en-US" dirty="0" err="1"/>
              <a:t>Negative</a:t>
            </a:r>
            <a:r>
              <a:rPr lang="nl-BE" altLang="en-US" dirty="0"/>
              <a:t> </a:t>
            </a:r>
            <a:r>
              <a:rPr lang="nl-BE" altLang="en-US" dirty="0" err="1"/>
              <a:t>findings</a:t>
            </a:r>
            <a:r>
              <a:rPr lang="nl-BE" altLang="en-US" dirty="0"/>
              <a:t> are important in </a:t>
            </a:r>
            <a:r>
              <a:rPr lang="nl-BE" altLang="en-US" dirty="0" smtClean="0"/>
              <a:t>care (1)</a:t>
            </a:r>
            <a:endParaRPr lang="en-US" alt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ja-JP" sz="2800" dirty="0">
                <a:ea typeface="ＭＳ 明朝" panose="02020609040205080304" pitchFamily="49" charset="-128"/>
              </a:rPr>
              <a:t>Occur relatively frequent:</a:t>
            </a:r>
          </a:p>
          <a:p>
            <a:pPr lvl="1">
              <a:lnSpc>
                <a:spcPct val="90000"/>
              </a:lnSpc>
            </a:pPr>
            <a:r>
              <a:rPr lang="en-GB" altLang="ja-JP" sz="2400" dirty="0">
                <a:ea typeface="ＭＳ 明朝" panose="02020609040205080304" pitchFamily="49" charset="-128"/>
              </a:rPr>
              <a:t>Elkin </a:t>
            </a:r>
            <a:r>
              <a:rPr lang="en-GB" altLang="ja-JP" sz="2400" i="1" dirty="0">
                <a:ea typeface="ＭＳ 明朝" panose="02020609040205080304" pitchFamily="49" charset="-128"/>
              </a:rPr>
              <a:t>et al</a:t>
            </a:r>
            <a:r>
              <a:rPr lang="en-GB" altLang="ja-JP" sz="2400" dirty="0">
                <a:ea typeface="ＭＳ 明朝" panose="02020609040205080304" pitchFamily="49" charset="-128"/>
              </a:rPr>
              <a:t> found SNOMED-CT to provide coverage for 14,792 concepts in 41 health records from Johns Hopkins University, of which </a:t>
            </a:r>
            <a:r>
              <a:rPr lang="en-GB" altLang="ja-JP" sz="2400" b="1" dirty="0">
                <a:ea typeface="ＭＳ 明朝" panose="02020609040205080304" pitchFamily="49" charset="-128"/>
              </a:rPr>
              <a:t>12.3%</a:t>
            </a:r>
            <a:r>
              <a:rPr lang="en-GB" altLang="ja-JP" sz="2400" dirty="0">
                <a:ea typeface="ＭＳ 明朝" panose="02020609040205080304" pitchFamily="49" charset="-128"/>
              </a:rPr>
              <a:t> were identified as negative</a:t>
            </a:r>
            <a:r>
              <a:rPr lang="en-GB" altLang="ja-JP" sz="2400" dirty="0" smtClean="0">
                <a:ea typeface="ＭＳ 明朝" panose="02020609040205080304" pitchFamily="49" charset="-128"/>
              </a:rPr>
              <a:t>.</a:t>
            </a:r>
          </a:p>
          <a:p>
            <a:pPr lvl="1">
              <a:lnSpc>
                <a:spcPct val="90000"/>
              </a:lnSpc>
            </a:pPr>
            <a:endParaRPr lang="en-GB" altLang="ja-JP" dirty="0">
              <a:ea typeface="ＭＳ 明朝" panose="02020609040205080304" pitchFamily="49" charset="-128"/>
            </a:endParaRPr>
          </a:p>
          <a:p>
            <a:pPr lvl="1">
              <a:lnSpc>
                <a:spcPct val="90000"/>
              </a:lnSpc>
            </a:pPr>
            <a:endParaRPr lang="en-GB" altLang="ja-JP" sz="2400" dirty="0">
              <a:ea typeface="ＭＳ 明朝" panose="02020609040205080304" pitchFamily="49" charset="-128"/>
            </a:endParaRPr>
          </a:p>
          <a:p>
            <a:pPr lvl="1">
              <a:lnSpc>
                <a:spcPct val="90000"/>
              </a:lnSpc>
            </a:pPr>
            <a:r>
              <a:rPr lang="en-GB" altLang="ja-JP" sz="2400" dirty="0" err="1">
                <a:ea typeface="ＭＳ 明朝" panose="02020609040205080304" pitchFamily="49" charset="-128"/>
              </a:rPr>
              <a:t>Mutalik</a:t>
            </a:r>
            <a:r>
              <a:rPr lang="en-GB" altLang="ja-JP" sz="2400" dirty="0">
                <a:ea typeface="ＭＳ 明朝" panose="02020609040205080304" pitchFamily="49" charset="-128"/>
              </a:rPr>
              <a:t> </a:t>
            </a:r>
            <a:r>
              <a:rPr lang="en-GB" altLang="ja-JP" sz="2400" i="1" dirty="0">
                <a:ea typeface="ＭＳ 明朝" panose="02020609040205080304" pitchFamily="49" charset="-128"/>
              </a:rPr>
              <a:t>et al</a:t>
            </a:r>
            <a:r>
              <a:rPr lang="en-GB" altLang="ja-JP" sz="2400" dirty="0">
                <a:ea typeface="ＭＳ 明朝" panose="02020609040205080304" pitchFamily="49" charset="-128"/>
              </a:rPr>
              <a:t> report the presence of 8,358 instances of UMLS concepts in 60 documents of which </a:t>
            </a:r>
            <a:r>
              <a:rPr lang="en-GB" altLang="ja-JP" sz="2400" b="1" dirty="0">
                <a:ea typeface="ＭＳ 明朝" panose="02020609040205080304" pitchFamily="49" charset="-128"/>
              </a:rPr>
              <a:t>6.8%</a:t>
            </a:r>
            <a:r>
              <a:rPr lang="en-GB" altLang="ja-JP" sz="2400" dirty="0">
                <a:ea typeface="ＭＳ 明朝" panose="02020609040205080304" pitchFamily="49" charset="-128"/>
              </a:rPr>
              <a:t> were negative</a:t>
            </a:r>
            <a:r>
              <a:rPr lang="en-GB" altLang="ja-JP" sz="2400" dirty="0" smtClean="0">
                <a:ea typeface="ＭＳ 明朝" panose="02020609040205080304" pitchFamily="49" charset="-128"/>
              </a:rPr>
              <a:t>.</a:t>
            </a:r>
            <a:endParaRPr lang="en-GB" altLang="ja-JP" sz="2400" dirty="0">
              <a:ea typeface="ＭＳ 明朝" panose="02020609040205080304" pitchFamily="49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35814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b="0" dirty="0">
                <a:solidFill>
                  <a:schemeClr val="bg1"/>
                </a:solidFill>
                <a:ea typeface="MS Mincho" panose="02020609040205080304" pitchFamily="49" charset="-128"/>
              </a:rPr>
              <a:t>Elkin, P.L., et al., </a:t>
            </a:r>
            <a:r>
              <a:rPr lang="en-GB" sz="1600" b="0" i="1" dirty="0">
                <a:solidFill>
                  <a:schemeClr val="bg1"/>
                </a:solidFill>
                <a:ea typeface="MS Mincho" panose="02020609040205080304" pitchFamily="49" charset="-128"/>
              </a:rPr>
              <a:t>A controlled trial of automated classification of negation from clinical notes.</a:t>
            </a:r>
            <a:r>
              <a:rPr lang="en-GB" sz="1600" b="0" dirty="0">
                <a:solidFill>
                  <a:schemeClr val="bg1"/>
                </a:solidFill>
                <a:ea typeface="MS Mincho" panose="02020609040205080304" pitchFamily="49" charset="-128"/>
              </a:rPr>
              <a:t> BMC Medical Informatics and Decision Making, 2005. 5: p. 13.</a:t>
            </a: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5399782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b="0" dirty="0" err="1">
                <a:solidFill>
                  <a:schemeClr val="bg1"/>
                </a:solidFill>
                <a:ea typeface="MS Mincho" panose="02020609040205080304" pitchFamily="49" charset="-128"/>
              </a:rPr>
              <a:t>Mutalik</a:t>
            </a:r>
            <a:r>
              <a:rPr lang="en-GB" sz="1600" b="0" dirty="0">
                <a:solidFill>
                  <a:schemeClr val="bg1"/>
                </a:solidFill>
                <a:ea typeface="MS Mincho" panose="02020609040205080304" pitchFamily="49" charset="-128"/>
              </a:rPr>
              <a:t>, P.G., A. Deshpande, and P.M. </a:t>
            </a:r>
            <a:r>
              <a:rPr lang="en-GB" sz="1600" b="0" dirty="0" err="1">
                <a:solidFill>
                  <a:schemeClr val="bg1"/>
                </a:solidFill>
                <a:ea typeface="MS Mincho" panose="02020609040205080304" pitchFamily="49" charset="-128"/>
              </a:rPr>
              <a:t>Nadkarni</a:t>
            </a:r>
            <a:r>
              <a:rPr lang="en-GB" sz="1600" b="0" dirty="0">
                <a:solidFill>
                  <a:schemeClr val="bg1"/>
                </a:solidFill>
                <a:ea typeface="MS Mincho" panose="02020609040205080304" pitchFamily="49" charset="-128"/>
              </a:rPr>
              <a:t>, </a:t>
            </a:r>
            <a:r>
              <a:rPr lang="en-GB" sz="1600" b="0" i="1" dirty="0">
                <a:solidFill>
                  <a:schemeClr val="bg1"/>
                </a:solidFill>
                <a:ea typeface="MS Mincho" panose="02020609040205080304" pitchFamily="49" charset="-128"/>
              </a:rPr>
              <a:t>Use of general-purpose negation detection to augment concept indexing of medical documents: a quantitative study using the UMLS.</a:t>
            </a:r>
            <a:r>
              <a:rPr lang="en-GB" sz="1600" b="0" dirty="0">
                <a:solidFill>
                  <a:schemeClr val="bg1"/>
                </a:solidFill>
                <a:ea typeface="MS Mincho" panose="02020609040205080304" pitchFamily="49" charset="-128"/>
              </a:rPr>
              <a:t> J Am Med Inform </a:t>
            </a:r>
            <a:r>
              <a:rPr lang="en-GB" sz="1600" b="0" dirty="0" err="1">
                <a:solidFill>
                  <a:schemeClr val="bg1"/>
                </a:solidFill>
                <a:ea typeface="MS Mincho" panose="02020609040205080304" pitchFamily="49" charset="-128"/>
              </a:rPr>
              <a:t>Assoc</a:t>
            </a:r>
            <a:r>
              <a:rPr lang="en-GB" sz="1600" b="0" dirty="0">
                <a:solidFill>
                  <a:schemeClr val="bg1"/>
                </a:solidFill>
                <a:ea typeface="MS Mincho" panose="02020609040205080304" pitchFamily="49" charset="-128"/>
              </a:rPr>
              <a:t>, 2001. 8: p. 598-609.</a:t>
            </a:r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nl-BE" altLang="en-US" dirty="0" err="1"/>
              <a:t>Negative</a:t>
            </a:r>
            <a:r>
              <a:rPr lang="nl-BE" altLang="en-US" dirty="0"/>
              <a:t> </a:t>
            </a:r>
            <a:r>
              <a:rPr lang="nl-BE" altLang="en-US" dirty="0" err="1"/>
              <a:t>findings</a:t>
            </a:r>
            <a:r>
              <a:rPr lang="nl-BE" altLang="en-US" dirty="0"/>
              <a:t> are important in </a:t>
            </a:r>
            <a:r>
              <a:rPr lang="nl-BE" altLang="en-US" dirty="0" smtClean="0"/>
              <a:t>care (2)</a:t>
            </a:r>
            <a:endParaRPr lang="en-US" alt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BE" altLang="en-US" sz="2800" dirty="0" err="1" smtClean="0">
                <a:ea typeface="ＭＳ 明朝" panose="02020609040205080304" pitchFamily="49" charset="-128"/>
              </a:rPr>
              <a:t>Medico-legal</a:t>
            </a:r>
            <a:r>
              <a:rPr lang="nl-BE" altLang="en-US" sz="2800" dirty="0" smtClean="0">
                <a:ea typeface="ＭＳ 明朝" panose="02020609040205080304" pitchFamily="49" charset="-128"/>
              </a:rPr>
              <a:t> </a:t>
            </a:r>
            <a:r>
              <a:rPr lang="nl-BE" altLang="en-US" sz="2800" dirty="0">
                <a:ea typeface="ＭＳ 明朝" panose="02020609040205080304" pitchFamily="49" charset="-128"/>
              </a:rPr>
              <a:t>issues:</a:t>
            </a:r>
          </a:p>
          <a:p>
            <a:pPr lvl="1">
              <a:lnSpc>
                <a:spcPct val="90000"/>
              </a:lnSpc>
            </a:pPr>
            <a:r>
              <a:rPr lang="en-GB" altLang="ja-JP" sz="2000" dirty="0">
                <a:ea typeface="ＭＳ 明朝" panose="02020609040205080304" pitchFamily="49" charset="-128"/>
              </a:rPr>
              <a:t>In 1998, an NHS Independent Review panel judged the record-keeping in a specific case to fall below the level of good practice because ‘</a:t>
            </a:r>
            <a:r>
              <a:rPr lang="en-GB" altLang="ja-JP" sz="2000" i="1" dirty="0">
                <a:ea typeface="ＭＳ 明朝" panose="02020609040205080304" pitchFamily="49" charset="-128"/>
              </a:rPr>
              <a:t>the notes make no reference to any other findings, </a:t>
            </a:r>
            <a:r>
              <a:rPr lang="en-GB" altLang="ja-JP" sz="2000" b="1" i="1" dirty="0">
                <a:ea typeface="ＭＳ 明朝" panose="02020609040205080304" pitchFamily="49" charset="-128"/>
              </a:rPr>
              <a:t>nor of any negative ones</a:t>
            </a:r>
            <a:r>
              <a:rPr lang="en-GB" altLang="ja-JP" sz="2000" i="1" dirty="0">
                <a:ea typeface="ＭＳ 明朝" panose="02020609040205080304" pitchFamily="49" charset="-128"/>
              </a:rPr>
              <a:t> which would be relevant when considering problems specific to diabetes. Thus no reference is made to the absence of a smell of ketones on Miss J’s breath, nor any other negative indications</a:t>
            </a:r>
            <a:r>
              <a:rPr lang="en-GB" altLang="ja-JP" sz="2000" dirty="0">
                <a:ea typeface="ＭＳ 明朝" panose="02020609040205080304" pitchFamily="49" charset="-128"/>
              </a:rPr>
              <a:t>’ </a:t>
            </a:r>
            <a:endParaRPr lang="en-GB" altLang="ja-JP" sz="2000" dirty="0" smtClean="0">
              <a:ea typeface="ＭＳ 明朝" panose="02020609040205080304" pitchFamily="49" charset="-128"/>
            </a:endParaRPr>
          </a:p>
          <a:p>
            <a:pPr marL="1771650" lvl="4" indent="0">
              <a:lnSpc>
                <a:spcPct val="90000"/>
              </a:lnSpc>
            </a:pPr>
            <a:r>
              <a:rPr lang="en-GB" sz="1200" dirty="0" smtClean="0"/>
              <a:t>Health </a:t>
            </a:r>
            <a:r>
              <a:rPr lang="en-GB" sz="1200" dirty="0"/>
              <a:t>Service Ombudsman for England. </a:t>
            </a:r>
            <a:r>
              <a:rPr lang="en-GB" sz="1200" i="1" dirty="0"/>
              <a:t>Errors in the care and treatment of a young woman with diabetes</a:t>
            </a:r>
            <a:r>
              <a:rPr lang="en-GB" sz="1200" dirty="0"/>
              <a:t>.  1998  [cited 2006 December 23]; Available from: </a:t>
            </a:r>
            <a:r>
              <a:rPr lang="en-GB" sz="1200" dirty="0" smtClean="0"/>
              <a:t>http</a:t>
            </a:r>
            <a:r>
              <a:rPr lang="en-GB" sz="1200" dirty="0"/>
              <a:t>://www.ombudsman.org.uk/improving_services/special_reports/hsc/diabetes/index.html.</a:t>
            </a:r>
            <a:endParaRPr lang="en-GB" altLang="ja-JP" sz="1200" dirty="0">
              <a:ea typeface="ＭＳ 明朝" panose="02020609040205080304" pitchFamily="49" charset="-128"/>
            </a:endParaRPr>
          </a:p>
          <a:p>
            <a:pPr lvl="1">
              <a:lnSpc>
                <a:spcPct val="90000"/>
              </a:lnSpc>
            </a:pPr>
            <a:r>
              <a:rPr lang="en-GB" altLang="ja-JP" sz="2000" dirty="0">
                <a:ea typeface="ＭＳ 明朝" panose="02020609040205080304" pitchFamily="49" charset="-128"/>
              </a:rPr>
              <a:t>In the US, Medicare and Medicaid compliance requires that the patient record should document ‘</a:t>
            </a:r>
            <a:r>
              <a:rPr lang="en-GB" altLang="ja-JP" sz="2000" i="1" dirty="0">
                <a:ea typeface="ＭＳ 明朝" panose="02020609040205080304" pitchFamily="49" charset="-128"/>
              </a:rPr>
              <a:t>specific abnormal and relevant negative findings of the examination of the affected or symptomatic body area(s) or organ system(s</a:t>
            </a:r>
            <a:r>
              <a:rPr lang="en-GB" altLang="ja-JP" sz="2000" i="1" dirty="0" smtClean="0">
                <a:ea typeface="ＭＳ 明朝" panose="02020609040205080304" pitchFamily="49" charset="-128"/>
              </a:rPr>
              <a:t>)</a:t>
            </a:r>
            <a:r>
              <a:rPr lang="en-GB" altLang="ja-JP" sz="2000" dirty="0" smtClean="0">
                <a:ea typeface="ＭＳ 明朝" panose="02020609040205080304" pitchFamily="49" charset="-128"/>
              </a:rPr>
              <a:t>’</a:t>
            </a:r>
          </a:p>
          <a:p>
            <a:pPr marL="1771650" lvl="4" indent="0">
              <a:lnSpc>
                <a:spcPct val="90000"/>
              </a:lnSpc>
            </a:pPr>
            <a:r>
              <a:rPr lang="en-GB" sz="1200" dirty="0"/>
              <a:t>Centers for Medicare and Medicaid Services. </a:t>
            </a:r>
            <a:r>
              <a:rPr lang="en-GB" sz="1200" i="1" dirty="0"/>
              <a:t>Documentation Guidelines for Evaluation and Management Services</a:t>
            </a:r>
            <a:r>
              <a:rPr lang="en-GB" sz="1200" dirty="0"/>
              <a:t>.  1997  [cited 2006 December 12]; Available from: http://www.cms.hhs.gov/MedlearnProducts/downloads/1995dg.pdf.</a:t>
            </a:r>
            <a:endParaRPr lang="en-US" altLang="en-US" sz="1200" dirty="0">
              <a:ea typeface="ＭＳ 明朝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9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/>
              <a:t>‘</a:t>
            </a:r>
            <a:r>
              <a:rPr lang="nl-BE" altLang="en-US" dirty="0" err="1"/>
              <a:t>negative</a:t>
            </a:r>
            <a:r>
              <a:rPr lang="nl-BE" altLang="en-US" dirty="0"/>
              <a:t> </a:t>
            </a:r>
            <a:r>
              <a:rPr lang="nl-BE" altLang="en-US" dirty="0" err="1"/>
              <a:t>findings</a:t>
            </a:r>
            <a:r>
              <a:rPr lang="nl-BE" altLang="en-US" dirty="0"/>
              <a:t>’: a </a:t>
            </a:r>
            <a:r>
              <a:rPr lang="nl-BE" altLang="en-US" dirty="0" err="1"/>
              <a:t>challenge</a:t>
            </a:r>
            <a:r>
              <a:rPr lang="nl-BE" altLang="en-US" dirty="0"/>
              <a:t> </a:t>
            </a:r>
            <a:r>
              <a:rPr lang="nl-BE" altLang="en-US" dirty="0" err="1"/>
              <a:t>for</a:t>
            </a:r>
            <a:r>
              <a:rPr lang="nl-BE" altLang="en-US" dirty="0"/>
              <a:t> </a:t>
            </a:r>
            <a:r>
              <a:rPr lang="nl-BE" altLang="en-US" dirty="0" smtClean="0"/>
              <a:t>RT?</a:t>
            </a:r>
            <a:endParaRPr lang="en-US" altLang="en-US" dirty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en-US" dirty="0" err="1"/>
              <a:t>Some</a:t>
            </a:r>
            <a:r>
              <a:rPr lang="nl-BE" altLang="en-US" dirty="0"/>
              <a:t> </a:t>
            </a:r>
            <a:r>
              <a:rPr lang="nl-BE" altLang="en-US" dirty="0" err="1"/>
              <a:t>examples</a:t>
            </a:r>
            <a:r>
              <a:rPr lang="nl-BE" altLang="en-US" dirty="0"/>
              <a:t>:</a:t>
            </a:r>
          </a:p>
          <a:p>
            <a:pPr lvl="1"/>
            <a:r>
              <a:rPr lang="nl-BE" altLang="en-US" dirty="0"/>
              <a:t>“</a:t>
            </a:r>
            <a:r>
              <a:rPr lang="en-US" altLang="en-US" dirty="0"/>
              <a:t>no history of diabetes” </a:t>
            </a:r>
            <a:endParaRPr lang="nl-BE" altLang="en-US" dirty="0"/>
          </a:p>
          <a:p>
            <a:pPr lvl="1"/>
            <a:r>
              <a:rPr lang="en-US" altLang="en-US" dirty="0"/>
              <a:t>“hypertension ruled out” </a:t>
            </a:r>
            <a:endParaRPr lang="nl-BE" altLang="en-US" dirty="0"/>
          </a:p>
          <a:p>
            <a:pPr lvl="1"/>
            <a:r>
              <a:rPr lang="en-US" altLang="en-US" dirty="0"/>
              <a:t>“absence of metastases in the lung” </a:t>
            </a:r>
            <a:endParaRPr lang="nl-BE" altLang="en-US" dirty="0"/>
          </a:p>
          <a:p>
            <a:pPr lvl="1"/>
            <a:r>
              <a:rPr lang="en-US" altLang="en-US" dirty="0"/>
              <a:t>“</a:t>
            </a:r>
            <a:r>
              <a:rPr lang="nl-BE" altLang="en-US" dirty="0" err="1"/>
              <a:t>prevented</a:t>
            </a:r>
            <a:r>
              <a:rPr lang="nl-BE" altLang="en-US" dirty="0"/>
              <a:t> </a:t>
            </a:r>
            <a:r>
              <a:rPr lang="nl-BE" altLang="en-US" dirty="0" err="1"/>
              <a:t>abortion</a:t>
            </a:r>
            <a:r>
              <a:rPr lang="nl-BE" altLang="en-US" dirty="0"/>
              <a:t>”</a:t>
            </a:r>
          </a:p>
          <a:p>
            <a:pPr lvl="1"/>
            <a:r>
              <a:rPr lang="nl-BE" altLang="en-US" dirty="0"/>
              <a:t>“</a:t>
            </a:r>
            <a:r>
              <a:rPr lang="nl-BE" altLang="en-US" dirty="0" err="1"/>
              <a:t>cancelled</a:t>
            </a:r>
            <a:r>
              <a:rPr lang="nl-BE" altLang="en-US" dirty="0"/>
              <a:t> X-Ray”</a:t>
            </a:r>
          </a:p>
          <a:p>
            <a:pPr>
              <a:buFont typeface="Arial" panose="020B0604020202020204" pitchFamily="34" charset="0"/>
              <a:buChar char="•"/>
            </a:pPr>
            <a:endParaRPr lang="nl-BE" altLang="en-US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altLang="en-US" b="1" dirty="0" smtClean="0"/>
              <a:t>RT </a:t>
            </a:r>
            <a:r>
              <a:rPr lang="nl-BE" altLang="en-US" b="1" dirty="0"/>
              <a:t>does NOT </a:t>
            </a:r>
            <a:r>
              <a:rPr lang="nl-BE" altLang="en-US" b="1" dirty="0" err="1"/>
              <a:t>allow</a:t>
            </a:r>
            <a:r>
              <a:rPr lang="nl-BE" altLang="en-US" b="1" dirty="0"/>
              <a:t> a IUI </a:t>
            </a:r>
            <a:r>
              <a:rPr lang="nl-BE" altLang="en-US" b="1" dirty="0" err="1"/>
              <a:t>to</a:t>
            </a:r>
            <a:r>
              <a:rPr lang="nl-BE" altLang="en-US" b="1" dirty="0"/>
              <a:t> </a:t>
            </a:r>
            <a:r>
              <a:rPr lang="nl-BE" altLang="en-US" b="1" dirty="0" err="1"/>
              <a:t>be</a:t>
            </a:r>
            <a:r>
              <a:rPr lang="nl-BE" altLang="en-US" b="1" dirty="0"/>
              <a:t> </a:t>
            </a:r>
            <a:r>
              <a:rPr lang="nl-BE" altLang="en-US" b="1" dirty="0" err="1"/>
              <a:t>assigned</a:t>
            </a:r>
            <a:r>
              <a:rPr lang="nl-BE" altLang="en-US" b="1" dirty="0"/>
              <a:t> </a:t>
            </a:r>
            <a:r>
              <a:rPr lang="nl-BE" altLang="en-US" b="1" dirty="0" err="1"/>
              <a:t>to</a:t>
            </a:r>
            <a:r>
              <a:rPr lang="nl-BE" altLang="en-US" b="1" dirty="0"/>
              <a:t> </a:t>
            </a:r>
            <a:r>
              <a:rPr lang="nl-BE" altLang="en-US" b="1" dirty="0" err="1"/>
              <a:t>what</a:t>
            </a:r>
            <a:r>
              <a:rPr lang="nl-BE" altLang="en-US" b="1" dirty="0"/>
              <a:t> does </a:t>
            </a:r>
            <a:r>
              <a:rPr lang="nl-BE" altLang="en-US" b="1" dirty="0" err="1"/>
              <a:t>not</a:t>
            </a:r>
            <a:r>
              <a:rPr lang="nl-BE" altLang="en-US" b="1" dirty="0"/>
              <a:t> </a:t>
            </a:r>
            <a:r>
              <a:rPr lang="nl-BE" altLang="en-US" b="1" dirty="0" err="1"/>
              <a:t>exist</a:t>
            </a:r>
            <a:r>
              <a:rPr lang="nl-BE" altLang="en-US" b="1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3546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Referent Tracking </a:t>
            </a:r>
            <a:r>
              <a:rPr lang="en-US" altLang="en-US" dirty="0" err="1" smtClean="0"/>
              <a:t>Datastore</a:t>
            </a:r>
            <a:r>
              <a:rPr lang="en-US" altLang="en-US" b="1" dirty="0"/>
              <a:t/>
            </a:r>
            <a:br>
              <a:rPr lang="en-US" altLang="en-US" b="1" dirty="0"/>
            </a:br>
            <a:endParaRPr lang="en-US" altLang="en-US" dirty="0"/>
          </a:p>
        </p:txBody>
      </p:sp>
      <p:sp>
        <p:nvSpPr>
          <p:cNvPr id="1133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Components</a:t>
            </a:r>
            <a:r>
              <a:rPr lang="en-US" alt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u="sng" dirty="0" smtClean="0"/>
              <a:t>IUI repository</a:t>
            </a:r>
            <a:r>
              <a:rPr lang="en-US" altLang="en-US" dirty="0"/>
              <a:t>,</a:t>
            </a:r>
            <a:r>
              <a:rPr lang="en-US" altLang="en-US" dirty="0" smtClean="0"/>
              <a:t> a collection of:</a:t>
            </a:r>
          </a:p>
          <a:p>
            <a:pPr lvl="2"/>
            <a:r>
              <a:rPr lang="en-US" altLang="en-US" dirty="0" smtClean="0"/>
              <a:t>A-tuples, each one representing the assignment of a globally </a:t>
            </a:r>
            <a:r>
              <a:rPr lang="en-US" altLang="en-US" dirty="0"/>
              <a:t>unique singular </a:t>
            </a:r>
            <a:r>
              <a:rPr lang="en-US" altLang="en-US" dirty="0" smtClean="0"/>
              <a:t>identifier to some particular.</a:t>
            </a:r>
          </a:p>
          <a:p>
            <a:pPr lvl="2"/>
            <a:r>
              <a:rPr lang="en-US" altLang="en-US" dirty="0" smtClean="0"/>
              <a:t>N-tuples, each one providing a name for a particular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u="sng" dirty="0"/>
              <a:t>Referent Tracking </a:t>
            </a:r>
            <a:r>
              <a:rPr lang="en-US" altLang="en-US" u="sng" dirty="0" smtClean="0"/>
              <a:t>Database:</a:t>
            </a:r>
            <a:endParaRPr lang="en-US" altLang="en-US" u="sng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 smtClean="0"/>
              <a:t>A </a:t>
            </a:r>
            <a:r>
              <a:rPr lang="en-US" altLang="en-US" dirty="0"/>
              <a:t>collection of </a:t>
            </a:r>
            <a:r>
              <a:rPr lang="en-US" altLang="en-US" dirty="0" smtClean="0"/>
              <a:t>assertions in the form of tuples of various sorts </a:t>
            </a:r>
            <a:r>
              <a:rPr lang="en-US" altLang="en-US" dirty="0"/>
              <a:t>about the particulars </a:t>
            </a:r>
            <a:r>
              <a:rPr lang="en-US" altLang="en-US" dirty="0" smtClean="0"/>
              <a:t>denoted through A-tuples in </a:t>
            </a:r>
            <a:r>
              <a:rPr lang="en-US" altLang="en-US" dirty="0"/>
              <a:t>the IUI </a:t>
            </a:r>
            <a:r>
              <a:rPr lang="en-US" altLang="en-US" dirty="0" smtClean="0"/>
              <a:t>repository.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No closed world assumption: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Absence of an A-tuple </a:t>
            </a:r>
            <a:r>
              <a:rPr lang="en-US" altLang="en-US" sz="2000" dirty="0" err="1" smtClean="0"/>
              <a:t>wrt</a:t>
            </a:r>
            <a:r>
              <a:rPr lang="en-US" altLang="en-US" sz="2000" dirty="0" smtClean="0"/>
              <a:t> some p does not entail p does not exist!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Absence of </a:t>
            </a:r>
            <a:r>
              <a:rPr lang="en-US" altLang="en-US" sz="2000" dirty="0" err="1" smtClean="0"/>
              <a:t>PtoP</a:t>
            </a:r>
            <a:r>
              <a:rPr lang="en-US" altLang="en-US" sz="2000" dirty="0" smtClean="0"/>
              <a:t> tuple </a:t>
            </a:r>
            <a:r>
              <a:rPr lang="en-US" altLang="en-US" sz="2000" dirty="0" err="1" smtClean="0"/>
              <a:t>wrt</a:t>
            </a:r>
            <a:r>
              <a:rPr lang="en-US" altLang="en-US" sz="2000" dirty="0" smtClean="0"/>
              <a:t> p1, p2, r does not mean r does not obtain between p1 and p2!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15991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/>
              <a:t>Our strategy</a:t>
            </a:r>
            <a:endParaRPr lang="en-US" altLang="en-US"/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BE" altLang="en-US" dirty="0"/>
              <a:t>NOT </a:t>
            </a:r>
            <a:r>
              <a:rPr lang="nl-BE" altLang="en-US" dirty="0" err="1"/>
              <a:t>to</a:t>
            </a:r>
            <a:r>
              <a:rPr lang="nl-BE" altLang="en-US" dirty="0"/>
              <a:t> introduce in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referential</a:t>
            </a:r>
            <a:r>
              <a:rPr lang="nl-BE" altLang="en-US" dirty="0"/>
              <a:t> </a:t>
            </a:r>
            <a:r>
              <a:rPr lang="nl-BE" altLang="en-US" dirty="0" err="1"/>
              <a:t>machinery</a:t>
            </a:r>
            <a:endParaRPr lang="nl-BE" altLang="en-US" dirty="0"/>
          </a:p>
          <a:p>
            <a:pPr lvl="1"/>
            <a:r>
              <a:rPr lang="nl-BE" altLang="en-US" dirty="0" err="1" smtClean="0"/>
              <a:t>Possibilia</a:t>
            </a:r>
            <a:r>
              <a:rPr lang="nl-BE" altLang="en-US" dirty="0" smtClean="0"/>
              <a:t>,</a:t>
            </a:r>
            <a:endParaRPr lang="nl-BE" altLang="en-US" dirty="0"/>
          </a:p>
          <a:p>
            <a:pPr lvl="1"/>
            <a:r>
              <a:rPr lang="nl-BE" altLang="en-US" dirty="0"/>
              <a:t>Non-existent </a:t>
            </a:r>
            <a:r>
              <a:rPr lang="nl-BE" altLang="en-US" dirty="0" err="1" smtClean="0"/>
              <a:t>objects</a:t>
            </a:r>
            <a:r>
              <a:rPr lang="nl-BE" altLang="en-US" dirty="0" smtClean="0"/>
              <a:t>,</a:t>
            </a:r>
            <a:endParaRPr lang="nl-BE" altLang="en-US" dirty="0"/>
          </a:p>
          <a:p>
            <a:pPr lvl="1"/>
            <a:r>
              <a:rPr lang="nl-BE" altLang="en-US" dirty="0" smtClean="0"/>
              <a:t>Absences.</a:t>
            </a:r>
            <a:endParaRPr lang="nl-BE" altLang="en-US" dirty="0"/>
          </a:p>
          <a:p>
            <a:pPr>
              <a:buFont typeface="Arial" panose="020B0604020202020204" pitchFamily="34" charset="0"/>
              <a:buChar char="•"/>
            </a:pPr>
            <a:endParaRPr lang="nl-BE" alt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nl-BE" altLang="en-US" dirty="0" smtClean="0"/>
              <a:t>But </a:t>
            </a:r>
            <a:r>
              <a:rPr lang="nl-BE" altLang="en-US" dirty="0" err="1"/>
              <a:t>to</a:t>
            </a:r>
            <a:r>
              <a:rPr lang="nl-BE" altLang="en-US" dirty="0"/>
              <a:t> </a:t>
            </a:r>
            <a:r>
              <a:rPr lang="nl-BE" altLang="en-US" dirty="0" err="1"/>
              <a:t>find</a:t>
            </a:r>
            <a:r>
              <a:rPr lang="nl-BE" altLang="en-US" dirty="0"/>
              <a:t>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relationships</a:t>
            </a:r>
            <a:r>
              <a:rPr lang="nl-BE" altLang="en-US" dirty="0"/>
              <a:t> </a:t>
            </a:r>
            <a:r>
              <a:rPr lang="nl-BE" altLang="en-US" dirty="0" err="1"/>
              <a:t>that</a:t>
            </a:r>
            <a:r>
              <a:rPr lang="nl-BE" altLang="en-US" dirty="0"/>
              <a:t> do </a:t>
            </a:r>
            <a:r>
              <a:rPr lang="nl-BE" altLang="en-US" dirty="0" err="1"/>
              <a:t>obtain</a:t>
            </a:r>
            <a:r>
              <a:rPr lang="nl-BE" altLang="en-US" dirty="0"/>
              <a:t> in </a:t>
            </a:r>
            <a:r>
              <a:rPr lang="nl-BE" altLang="en-US" dirty="0" err="1"/>
              <a:t>reality</a:t>
            </a:r>
            <a:r>
              <a:rPr lang="nl-BE" altLang="en-US" dirty="0"/>
              <a:t> </a:t>
            </a:r>
            <a:r>
              <a:rPr lang="nl-BE" altLang="en-US" dirty="0" err="1"/>
              <a:t>between</a:t>
            </a:r>
            <a:r>
              <a:rPr lang="nl-BE" altLang="en-US" dirty="0"/>
              <a:t> </a:t>
            </a:r>
            <a:r>
              <a:rPr lang="nl-BE" altLang="en-US" dirty="0" err="1"/>
              <a:t>the</a:t>
            </a:r>
            <a:r>
              <a:rPr lang="nl-BE" altLang="en-US" dirty="0"/>
              <a:t> </a:t>
            </a:r>
            <a:r>
              <a:rPr lang="nl-BE" altLang="en-US" dirty="0" err="1"/>
              <a:t>entities</a:t>
            </a:r>
            <a:r>
              <a:rPr lang="nl-BE" altLang="en-US" dirty="0"/>
              <a:t> </a:t>
            </a:r>
            <a:r>
              <a:rPr lang="nl-BE" altLang="en-US" dirty="0" err="1" smtClean="0"/>
              <a:t>involved</a:t>
            </a:r>
            <a:r>
              <a:rPr lang="nl-BE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64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classes of negative findings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116292"/>
              </p:ext>
            </p:extLst>
          </p:nvPr>
        </p:nvGraphicFramePr>
        <p:xfrm>
          <a:off x="228600" y="1600200"/>
          <a:ext cx="8686800" cy="47237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1143000"/>
                <a:gridCol w="3124200"/>
                <a:gridCol w="3124200"/>
                <a:gridCol w="762000"/>
              </a:tblGrid>
              <a:tr h="4315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Relation type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Type of Negative Finding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Examples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%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07892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C1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_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Non-existence of a particular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he denies abdominal </a:t>
                      </a:r>
                      <a:r>
                        <a:rPr lang="en-GB" sz="1800" dirty="0" smtClean="0">
                          <a:effectLst/>
                        </a:rPr>
                        <a:t>pain; </a:t>
                      </a:r>
                      <a:r>
                        <a:rPr lang="en-GB" sz="1800" dirty="0">
                          <a:effectLst/>
                        </a:rPr>
                        <a:t>no alcohol abuse; no </a:t>
                      </a:r>
                      <a:r>
                        <a:rPr lang="en-GB" sz="1800" dirty="0" err="1" smtClean="0">
                          <a:effectLst/>
                        </a:rPr>
                        <a:t>hepato</a:t>
                      </a:r>
                      <a:r>
                        <a:rPr lang="en-GB" sz="1800" dirty="0" smtClean="0">
                          <a:effectLst/>
                        </a:rPr>
                        <a:t>-splenomegaly</a:t>
                      </a:r>
                      <a:r>
                        <a:rPr lang="en-GB" sz="1800" dirty="0">
                          <a:effectLst/>
                        </a:rPr>
                        <a:t>; ‘he has no children’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95,8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8631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C2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_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Absence of previously existing particular at some given later time 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aseline="30000">
                          <a:effectLst/>
                        </a:rPr>
                        <a:t>† </a:t>
                      </a:r>
                      <a:r>
                        <a:rPr lang="en-GB" sz="1800">
                          <a:effectLst/>
                        </a:rPr>
                        <a:t>no muscle pain anymore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9199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C3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&lt;p, u&gt; *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Particular not being the instance of a class at some given time 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‘… which ruled out primary </a:t>
                      </a:r>
                      <a:r>
                        <a:rPr lang="en-GB" sz="1800" dirty="0" smtClean="0">
                          <a:effectLst/>
                        </a:rPr>
                        <a:t>hyperaldosteronism</a:t>
                      </a:r>
                      <a:r>
                        <a:rPr lang="en-GB" sz="1800" dirty="0">
                          <a:effectLst/>
                        </a:rPr>
                        <a:t>’; ‘without any </a:t>
                      </a:r>
                      <a:r>
                        <a:rPr lang="en-GB" sz="1800" dirty="0" smtClean="0">
                          <a:effectLst/>
                        </a:rPr>
                        <a:t>cyanosis</a:t>
                      </a:r>
                      <a:r>
                        <a:rPr lang="en-GB" sz="1800" dirty="0">
                          <a:effectLst/>
                        </a:rPr>
                        <a:t>’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>
                          <a:effectLst/>
                        </a:rPr>
                        <a:t>4,1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8631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C4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&lt;p, p&gt;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Particular not being related to another particular in a specific way at time 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‘this record is not available to me’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0,1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431569"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* p stands for particular, u for universal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30000" dirty="0">
                          <a:effectLst/>
                        </a:rPr>
                        <a:t>†</a:t>
                      </a:r>
                      <a:r>
                        <a:rPr lang="en-GB" sz="1200" dirty="0">
                          <a:effectLst/>
                        </a:rPr>
                        <a:t> theoretical example given for completeness</a:t>
                      </a:r>
                      <a:r>
                        <a:rPr lang="en-US" sz="1200" dirty="0">
                          <a:effectLst/>
                        </a:rPr>
                        <a:t>; no example of</a:t>
                      </a:r>
                      <a:r>
                        <a:rPr lang="en-GB" sz="1200" dirty="0">
                          <a:effectLst/>
                        </a:rPr>
                        <a:t> this sort was found in the sample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Ceusters W, Elkin P, Smith B. Negative Findings in Electronic Health Records and Biomedical Ontologies: A Realist Approach. International Journal of Medical Informatics 2007;76:326-333</a:t>
            </a:r>
          </a:p>
        </p:txBody>
      </p:sp>
    </p:spTree>
    <p:extLst>
      <p:ext uri="{BB962C8B-B14F-4D97-AF65-F5344CB8AC3E}">
        <p14:creationId xmlns:p14="http://schemas.microsoft.com/office/powerpoint/2010/main" val="318017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C1-types of negative findings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dirty="0"/>
              <a:t>cases where an </a:t>
            </a:r>
            <a:r>
              <a:rPr lang="en-GB" i="1" dirty="0"/>
              <a:t>independent continuant </a:t>
            </a:r>
            <a:r>
              <a:rPr lang="en-GB" dirty="0"/>
              <a:t>is absent: </a:t>
            </a:r>
            <a:endParaRPr lang="en-GB" dirty="0" smtClean="0"/>
          </a:p>
          <a:p>
            <a:pPr marL="857250" lvl="1" indent="-457200"/>
            <a:r>
              <a:rPr lang="en-GB" sz="2000" dirty="0" smtClean="0"/>
              <a:t>the </a:t>
            </a:r>
            <a:r>
              <a:rPr lang="en-GB" sz="2000" dirty="0"/>
              <a:t>absence of a left hand in some particular patient as the result of a developmental disorder, </a:t>
            </a:r>
            <a:endParaRPr lang="en-GB" sz="2000" dirty="0" smtClean="0"/>
          </a:p>
          <a:p>
            <a:pPr marL="857250" lvl="1" indent="-457200"/>
            <a:r>
              <a:rPr lang="en-GB" sz="2000" dirty="0" smtClean="0"/>
              <a:t>the </a:t>
            </a:r>
            <a:r>
              <a:rPr lang="en-GB" sz="2000" dirty="0"/>
              <a:t>absence of children in a family marked by reproductive disorders. 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cases where a </a:t>
            </a:r>
            <a:r>
              <a:rPr lang="en-GB" i="1" dirty="0"/>
              <a:t>dependent continuant </a:t>
            </a:r>
            <a:r>
              <a:rPr lang="en-GB" dirty="0"/>
              <a:t>is absent: </a:t>
            </a:r>
            <a:endParaRPr lang="en-GB" dirty="0" smtClean="0"/>
          </a:p>
          <a:p>
            <a:pPr marL="857250" lvl="1" indent="-457200"/>
            <a:r>
              <a:rPr lang="en-GB" sz="2000" dirty="0" smtClean="0"/>
              <a:t>the </a:t>
            </a:r>
            <a:r>
              <a:rPr lang="en-GB" sz="2000" dirty="0"/>
              <a:t>absence of headache during a specified time period, </a:t>
            </a:r>
            <a:endParaRPr lang="en-GB" sz="2000" dirty="0" smtClean="0"/>
          </a:p>
          <a:p>
            <a:pPr marL="857250" lvl="1" indent="-457200"/>
            <a:r>
              <a:rPr lang="en-GB" sz="2000" dirty="0" smtClean="0"/>
              <a:t>the </a:t>
            </a:r>
            <a:r>
              <a:rPr lang="en-GB" sz="2000" dirty="0"/>
              <a:t>absence of the ability to walk.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cases where a </a:t>
            </a:r>
            <a:r>
              <a:rPr lang="en-GB" i="1" dirty="0"/>
              <a:t>dependent </a:t>
            </a:r>
            <a:r>
              <a:rPr lang="en-GB" i="1" dirty="0" err="1"/>
              <a:t>occurrent</a:t>
            </a:r>
            <a:r>
              <a:rPr lang="en-GB" i="1" dirty="0"/>
              <a:t> </a:t>
            </a:r>
            <a:r>
              <a:rPr lang="en-GB" dirty="0"/>
              <a:t>is absent: </a:t>
            </a:r>
            <a:endParaRPr lang="en-GB" dirty="0" smtClean="0"/>
          </a:p>
          <a:p>
            <a:pPr marL="857250" lvl="1" indent="-457200"/>
            <a:r>
              <a:rPr lang="en-GB" sz="2000" dirty="0" smtClean="0"/>
              <a:t>the </a:t>
            </a:r>
            <a:r>
              <a:rPr lang="en-GB" sz="2000" dirty="0"/>
              <a:t>non-occurrence of a spontaneous abortion because preventive measures were taken, </a:t>
            </a:r>
            <a:endParaRPr lang="en-GB" sz="2000" dirty="0" smtClean="0"/>
          </a:p>
          <a:p>
            <a:pPr marL="857250" lvl="1" indent="-457200"/>
            <a:r>
              <a:rPr lang="en-GB" sz="2000" dirty="0" smtClean="0"/>
              <a:t>the </a:t>
            </a:r>
            <a:r>
              <a:rPr lang="en-GB" sz="2000" dirty="0"/>
              <a:t>absence of tremors.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Ceusters W, Elkin P, Smith B. Negative Findings in Electronic Health Records and Biomedical Ontologies: A Realist Approach. International Journal of Medical Informatics 2007;76:326-333</a:t>
            </a:r>
          </a:p>
        </p:txBody>
      </p:sp>
    </p:spTree>
    <p:extLst>
      <p:ext uri="{BB962C8B-B14F-4D97-AF65-F5344CB8AC3E}">
        <p14:creationId xmlns:p14="http://schemas.microsoft.com/office/powerpoint/2010/main" val="133974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C1-types of negative findings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Typically </a:t>
            </a:r>
            <a:r>
              <a:rPr lang="en-GB" dirty="0"/>
              <a:t>registered only when the non-existence in question has clinical significance, for example </a:t>
            </a:r>
            <a:endParaRPr lang="en-GB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because </a:t>
            </a:r>
            <a:r>
              <a:rPr lang="en-GB" sz="2000" dirty="0"/>
              <a:t>entities of the relevant sorts ought to exist under normal circumstances (congenital absence of left hand), or </a:t>
            </a: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because </a:t>
            </a:r>
            <a:r>
              <a:rPr lang="en-GB" sz="2000" dirty="0"/>
              <a:t>something that is likely to exist under relevant circumstances, and is thus expected to exist, fails to do so (absence of headache after serious head trauma). </a:t>
            </a:r>
            <a:endParaRPr lang="en-GB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Hence two </a:t>
            </a:r>
            <a:r>
              <a:rPr lang="en-GB" dirty="0"/>
              <a:t>types of cases involving negative </a:t>
            </a:r>
            <a:r>
              <a:rPr lang="en-GB" dirty="0" smtClean="0"/>
              <a:t>relations: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i="1" dirty="0" smtClean="0"/>
              <a:t>lacks</a:t>
            </a:r>
            <a:r>
              <a:rPr lang="en-GB" sz="2000" b="1" dirty="0" smtClean="0"/>
              <a:t> (</a:t>
            </a:r>
            <a:r>
              <a:rPr lang="en-GB" sz="2000" dirty="0" smtClean="0"/>
              <a:t>in </a:t>
            </a:r>
            <a:r>
              <a:rPr lang="en-GB" sz="2000" dirty="0"/>
              <a:t>the strict </a:t>
            </a:r>
            <a:r>
              <a:rPr lang="en-GB" sz="2000" dirty="0" smtClean="0"/>
              <a:t>sense): the </a:t>
            </a:r>
            <a:r>
              <a:rPr lang="en-GB" sz="2000" dirty="0"/>
              <a:t>entity </a:t>
            </a:r>
            <a:r>
              <a:rPr lang="en-GB" sz="2000" i="1" dirty="0" smtClean="0"/>
              <a:t>needs </a:t>
            </a:r>
            <a:r>
              <a:rPr lang="en-GB" sz="2000" dirty="0"/>
              <a:t>the thing it lacks), </a:t>
            </a:r>
            <a:endParaRPr lang="en-GB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b="1" i="1" dirty="0" err="1" smtClean="0"/>
              <a:t>is_without</a:t>
            </a:r>
            <a:r>
              <a:rPr lang="en-GB" sz="2000" dirty="0"/>
              <a:t>:</a:t>
            </a:r>
            <a:r>
              <a:rPr lang="en-GB" sz="2000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only some </a:t>
            </a:r>
            <a:r>
              <a:rPr lang="en-GB" dirty="0"/>
              <a:t>particulars of a given sort are without another particular (e.g. head traumas without headache), or </a:t>
            </a:r>
            <a:endParaRPr lang="en-GB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no </a:t>
            </a:r>
            <a:r>
              <a:rPr lang="en-GB" dirty="0"/>
              <a:t>particulars are associated with another particular (no invertebrates have a spinal column).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6297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44219</TotalTime>
  <Words>1814</Words>
  <Application>Microsoft Office PowerPoint</Application>
  <PresentationFormat>On-screen Show (4:3)</PresentationFormat>
  <Paragraphs>249</Paragraphs>
  <Slides>16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 Unicode MS</vt:lpstr>
      <vt:lpstr>Batang</vt:lpstr>
      <vt:lpstr>ＭＳ 明朝</vt:lpstr>
      <vt:lpstr>ＭＳ 明朝</vt:lpstr>
      <vt:lpstr>ＭＳ Ｐゴシック</vt:lpstr>
      <vt:lpstr>ＭＳ Ｐゴシック</vt:lpstr>
      <vt:lpstr>Arial</vt:lpstr>
      <vt:lpstr>Georgia</vt:lpstr>
      <vt:lpstr>Symbol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Principles of Referent Tracking BMI714 Course 24684 – Spring 2018 </vt:lpstr>
      <vt:lpstr>Negative findings are important in care (1)</vt:lpstr>
      <vt:lpstr>Negative findings are important in care (2)</vt:lpstr>
      <vt:lpstr>‘negative findings’: a challenge for RT?</vt:lpstr>
      <vt:lpstr>Referent Tracking Datastore </vt:lpstr>
      <vt:lpstr>Our strategy</vt:lpstr>
      <vt:lpstr>4 classes of negative findings</vt:lpstr>
      <vt:lpstr>C1-types of negative findings (1)</vt:lpstr>
      <vt:lpstr>C1-types of negative findings (2)</vt:lpstr>
      <vt:lpstr>Negative findings in terminologies</vt:lpstr>
      <vt:lpstr>Solution</vt:lpstr>
      <vt:lpstr>U--tuples: “negative findings”</vt:lpstr>
      <vt:lpstr>C2 and C4 type negative findings</vt:lpstr>
      <vt:lpstr>PtoP- tuple: negated PtoP</vt:lpstr>
      <vt:lpstr>Testing the approach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1290</cp:revision>
  <dcterms:created xsi:type="dcterms:W3CDTF">1601-01-01T00:00:00Z</dcterms:created>
  <dcterms:modified xsi:type="dcterms:W3CDTF">2018-03-01T13:51:17Z</dcterms:modified>
</cp:coreProperties>
</file>