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26" r:id="rId1"/>
  </p:sldMasterIdLst>
  <p:notesMasterIdLst>
    <p:notesMasterId r:id="rId72"/>
  </p:notesMasterIdLst>
  <p:handoutMasterIdLst>
    <p:handoutMasterId r:id="rId73"/>
  </p:handoutMasterIdLst>
  <p:sldIdLst>
    <p:sldId id="1369" r:id="rId2"/>
    <p:sldId id="1427" r:id="rId3"/>
    <p:sldId id="1450" r:id="rId4"/>
    <p:sldId id="654" r:id="rId5"/>
    <p:sldId id="676" r:id="rId6"/>
    <p:sldId id="1494" r:id="rId7"/>
    <p:sldId id="1493" r:id="rId8"/>
    <p:sldId id="1492" r:id="rId9"/>
    <p:sldId id="1495" r:id="rId10"/>
    <p:sldId id="1684" r:id="rId11"/>
    <p:sldId id="1497" r:id="rId12"/>
    <p:sldId id="1496" r:id="rId13"/>
    <p:sldId id="1498" r:id="rId14"/>
    <p:sldId id="1499" r:id="rId15"/>
    <p:sldId id="658" r:id="rId16"/>
    <p:sldId id="660" r:id="rId17"/>
    <p:sldId id="663" r:id="rId18"/>
    <p:sldId id="661" r:id="rId19"/>
    <p:sldId id="1491" r:id="rId20"/>
    <p:sldId id="664" r:id="rId21"/>
    <p:sldId id="665" r:id="rId22"/>
    <p:sldId id="666" r:id="rId23"/>
    <p:sldId id="667" r:id="rId24"/>
    <p:sldId id="686" r:id="rId25"/>
    <p:sldId id="687" r:id="rId26"/>
    <p:sldId id="691" r:id="rId27"/>
    <p:sldId id="695" r:id="rId28"/>
    <p:sldId id="688" r:id="rId29"/>
    <p:sldId id="690" r:id="rId30"/>
    <p:sldId id="692" r:id="rId31"/>
    <p:sldId id="668" r:id="rId32"/>
    <p:sldId id="670" r:id="rId33"/>
    <p:sldId id="696" r:id="rId34"/>
    <p:sldId id="671" r:id="rId35"/>
    <p:sldId id="1500" r:id="rId36"/>
    <p:sldId id="256" r:id="rId37"/>
    <p:sldId id="257" r:id="rId38"/>
    <p:sldId id="259" r:id="rId39"/>
    <p:sldId id="260" r:id="rId40"/>
    <p:sldId id="261" r:id="rId41"/>
    <p:sldId id="263" r:id="rId42"/>
    <p:sldId id="262" r:id="rId43"/>
    <p:sldId id="264" r:id="rId44"/>
    <p:sldId id="265" r:id="rId45"/>
    <p:sldId id="1501" r:id="rId46"/>
    <p:sldId id="1502" r:id="rId47"/>
    <p:sldId id="1685" r:id="rId48"/>
    <p:sldId id="1688" r:id="rId49"/>
    <p:sldId id="672" r:id="rId50"/>
    <p:sldId id="673" r:id="rId51"/>
    <p:sldId id="674" r:id="rId52"/>
    <p:sldId id="675" r:id="rId53"/>
    <p:sldId id="1689" r:id="rId54"/>
    <p:sldId id="677" r:id="rId55"/>
    <p:sldId id="678" r:id="rId56"/>
    <p:sldId id="681" r:id="rId57"/>
    <p:sldId id="682" r:id="rId58"/>
    <p:sldId id="1690" r:id="rId59"/>
    <p:sldId id="1691" r:id="rId60"/>
    <p:sldId id="1692" r:id="rId61"/>
    <p:sldId id="1687" r:id="rId62"/>
    <p:sldId id="1693" r:id="rId63"/>
    <p:sldId id="1698" r:id="rId64"/>
    <p:sldId id="271" r:id="rId65"/>
    <p:sldId id="1686" r:id="rId66"/>
    <p:sldId id="272" r:id="rId67"/>
    <p:sldId id="1694" r:id="rId68"/>
    <p:sldId id="1695" r:id="rId69"/>
    <p:sldId id="1696" r:id="rId70"/>
    <p:sldId id="1697" r:id="rId71"/>
  </p:sldIdLst>
  <p:sldSz cx="9144000" cy="6858000" type="screen4x3"/>
  <p:notesSz cx="6858000" cy="9144000"/>
  <p:defaultTextStyle>
    <a:defPPr>
      <a:defRPr lang="en-US"/>
    </a:defPPr>
    <a:lvl1pPr algn="ctr" rtl="0" fontAlgn="base">
      <a:spcBef>
        <a:spcPct val="0"/>
      </a:spcBef>
      <a:spcAft>
        <a:spcPct val="0"/>
      </a:spcAft>
      <a:defRPr sz="3200" b="1" kern="1200">
        <a:solidFill>
          <a:srgbClr val="000066"/>
        </a:solidFill>
        <a:latin typeface="Times New Roman" pitchFamily="18" charset="0"/>
        <a:ea typeface="+mn-ea"/>
        <a:cs typeface="+mn-cs"/>
      </a:defRPr>
    </a:lvl1pPr>
    <a:lvl2pPr marL="457200" algn="ctr" rtl="0" fontAlgn="base">
      <a:spcBef>
        <a:spcPct val="0"/>
      </a:spcBef>
      <a:spcAft>
        <a:spcPct val="0"/>
      </a:spcAft>
      <a:defRPr sz="3200" b="1" kern="1200">
        <a:solidFill>
          <a:srgbClr val="000066"/>
        </a:solidFill>
        <a:latin typeface="Times New Roman" pitchFamily="18" charset="0"/>
        <a:ea typeface="+mn-ea"/>
        <a:cs typeface="+mn-cs"/>
      </a:defRPr>
    </a:lvl2pPr>
    <a:lvl3pPr marL="914400" algn="ctr" rtl="0" fontAlgn="base">
      <a:spcBef>
        <a:spcPct val="0"/>
      </a:spcBef>
      <a:spcAft>
        <a:spcPct val="0"/>
      </a:spcAft>
      <a:defRPr sz="3200" b="1" kern="1200">
        <a:solidFill>
          <a:srgbClr val="000066"/>
        </a:solidFill>
        <a:latin typeface="Times New Roman" pitchFamily="18" charset="0"/>
        <a:ea typeface="+mn-ea"/>
        <a:cs typeface="+mn-cs"/>
      </a:defRPr>
    </a:lvl3pPr>
    <a:lvl4pPr marL="1371600" algn="ctr" rtl="0" fontAlgn="base">
      <a:spcBef>
        <a:spcPct val="0"/>
      </a:spcBef>
      <a:spcAft>
        <a:spcPct val="0"/>
      </a:spcAft>
      <a:defRPr sz="3200" b="1" kern="1200">
        <a:solidFill>
          <a:srgbClr val="000066"/>
        </a:solidFill>
        <a:latin typeface="Times New Roman" pitchFamily="18" charset="0"/>
        <a:ea typeface="+mn-ea"/>
        <a:cs typeface="+mn-cs"/>
      </a:defRPr>
    </a:lvl4pPr>
    <a:lvl5pPr marL="1828800" algn="ctr" rtl="0" fontAlgn="base">
      <a:spcBef>
        <a:spcPct val="0"/>
      </a:spcBef>
      <a:spcAft>
        <a:spcPct val="0"/>
      </a:spcAft>
      <a:defRPr sz="3200" b="1" kern="1200">
        <a:solidFill>
          <a:srgbClr val="000066"/>
        </a:solidFill>
        <a:latin typeface="Times New Roman" pitchFamily="18" charset="0"/>
        <a:ea typeface="+mn-ea"/>
        <a:cs typeface="+mn-cs"/>
      </a:defRPr>
    </a:lvl5pPr>
    <a:lvl6pPr marL="2286000" algn="l" defTabSz="914400" rtl="0" eaLnBrk="1" latinLnBrk="0" hangingPunct="1">
      <a:defRPr sz="3200" b="1" kern="1200">
        <a:solidFill>
          <a:srgbClr val="000066"/>
        </a:solidFill>
        <a:latin typeface="Times New Roman" pitchFamily="18" charset="0"/>
        <a:ea typeface="+mn-ea"/>
        <a:cs typeface="+mn-cs"/>
      </a:defRPr>
    </a:lvl6pPr>
    <a:lvl7pPr marL="2743200" algn="l" defTabSz="914400" rtl="0" eaLnBrk="1" latinLnBrk="0" hangingPunct="1">
      <a:defRPr sz="3200" b="1" kern="1200">
        <a:solidFill>
          <a:srgbClr val="000066"/>
        </a:solidFill>
        <a:latin typeface="Times New Roman" pitchFamily="18" charset="0"/>
        <a:ea typeface="+mn-ea"/>
        <a:cs typeface="+mn-cs"/>
      </a:defRPr>
    </a:lvl7pPr>
    <a:lvl8pPr marL="3200400" algn="l" defTabSz="914400" rtl="0" eaLnBrk="1" latinLnBrk="0" hangingPunct="1">
      <a:defRPr sz="3200" b="1" kern="1200">
        <a:solidFill>
          <a:srgbClr val="000066"/>
        </a:solidFill>
        <a:latin typeface="Times New Roman" pitchFamily="18" charset="0"/>
        <a:ea typeface="+mn-ea"/>
        <a:cs typeface="+mn-cs"/>
      </a:defRPr>
    </a:lvl8pPr>
    <a:lvl9pPr marL="3657600" algn="l" defTabSz="914400" rtl="0" eaLnBrk="1" latinLnBrk="0" hangingPunct="1">
      <a:defRPr sz="3200" b="1" kern="1200">
        <a:solidFill>
          <a:srgbClr val="000066"/>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FF00"/>
    <a:srgbClr val="1FE115"/>
    <a:srgbClr val="FF66FF"/>
    <a:srgbClr val="FF6600"/>
    <a:srgbClr val="00359E"/>
    <a:srgbClr val="000000"/>
    <a:srgbClr val="92D050"/>
    <a:srgbClr val="DE6A22"/>
    <a:srgbClr val="AAE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58" autoAdjust="0"/>
    <p:restoredTop sz="94770" autoAdjust="0"/>
  </p:normalViewPr>
  <p:slideViewPr>
    <p:cSldViewPr>
      <p:cViewPr varScale="1">
        <p:scale>
          <a:sx n="79" d="100"/>
          <a:sy n="79" d="100"/>
        </p:scale>
        <p:origin x="1296"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8" d="100"/>
        <a:sy n="98" d="100"/>
      </p:scale>
      <p:origin x="0" y="-14117"/>
    </p:cViewPr>
  </p:sorterViewPr>
  <p:notesViewPr>
    <p:cSldViewPr>
      <p:cViewPr varScale="1">
        <p:scale>
          <a:sx n="84" d="100"/>
          <a:sy n="84" d="100"/>
        </p:scale>
        <p:origin x="3108" y="84"/>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C5DB68A-9D44-4073-920F-D08D647C06A7}" type="slidenum">
              <a:rPr lang="en-US" smtClean="0"/>
              <a:t>‹#›</a:t>
            </a:fld>
            <a:endParaRPr lang="en-US" dirty="0"/>
          </a:p>
        </p:txBody>
      </p:sp>
    </p:spTree>
    <p:extLst>
      <p:ext uri="{BB962C8B-B14F-4D97-AF65-F5344CB8AC3E}">
        <p14:creationId xmlns:p14="http://schemas.microsoft.com/office/powerpoint/2010/main" val="155233973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b="0">
                <a:solidFill>
                  <a:schemeClr val="tx1"/>
                </a:solidFill>
              </a:defRPr>
            </a:lvl1pPr>
          </a:lstStyle>
          <a:p>
            <a:pPr>
              <a:defRPr/>
            </a:pPr>
            <a:endParaRPr lang="en-US"/>
          </a:p>
        </p:txBody>
      </p:sp>
      <p:sp>
        <p:nvSpPr>
          <p:cNvPr id="819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defRPr>
            </a:lvl1pPr>
          </a:lstStyle>
          <a:p>
            <a:pPr>
              <a:defRPr/>
            </a:pPr>
            <a:endParaRPr lang="en-US"/>
          </a:p>
        </p:txBody>
      </p:sp>
      <p:sp>
        <p:nvSpPr>
          <p:cNvPr id="17613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nl-NL" noProof="0"/>
              <a:t>Klik om de opmaakprofielen van de modeltekst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819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b="0">
                <a:solidFill>
                  <a:schemeClr val="tx1"/>
                </a:solidFill>
              </a:defRPr>
            </a:lvl1pPr>
          </a:lstStyle>
          <a:p>
            <a:pPr>
              <a:defRPr/>
            </a:pPr>
            <a:endParaRPr lang="en-US"/>
          </a:p>
        </p:txBody>
      </p:sp>
      <p:sp>
        <p:nvSpPr>
          <p:cNvPr id="819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defRPr>
            </a:lvl1pPr>
          </a:lstStyle>
          <a:p>
            <a:pPr>
              <a:defRPr/>
            </a:pPr>
            <a:fld id="{1305ACA9-A27D-4159-B806-94BE96EB69B2}" type="slidenum">
              <a:rPr lang="en-US"/>
              <a:pPr>
                <a:defRPr/>
              </a:pPr>
              <a:t>‹#›</a:t>
            </a:fld>
            <a:endParaRPr lang="en-US"/>
          </a:p>
        </p:txBody>
      </p:sp>
    </p:spTree>
    <p:extLst>
      <p:ext uri="{BB962C8B-B14F-4D97-AF65-F5344CB8AC3E}">
        <p14:creationId xmlns:p14="http://schemas.microsoft.com/office/powerpoint/2010/main" val="827598252"/>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D3674D-E59F-4C2D-95C3-E10A23210743}" type="slidenum">
              <a:rPr lang="en-US"/>
              <a:pPr/>
              <a:t>1</a:t>
            </a:fld>
            <a:endParaRPr lang="en-US" dirty="0"/>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p:txBody>
          <a:bodyPr/>
          <a:lstStyle/>
          <a:p>
            <a:endParaRPr lang="en-GB" dirty="0"/>
          </a:p>
        </p:txBody>
      </p:sp>
    </p:spTree>
    <p:extLst>
      <p:ext uri="{BB962C8B-B14F-4D97-AF65-F5344CB8AC3E}">
        <p14:creationId xmlns:p14="http://schemas.microsoft.com/office/powerpoint/2010/main" val="32190784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95042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lgn="ctr">
              <a:defRPr>
                <a:latin typeface="Georgia"/>
              </a:defRPr>
            </a:lvl1p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b="0" i="0">
                <a:latin typeface="Trebuchet MS"/>
                <a:cs typeface="Trebuchet MS"/>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dirty="0"/>
          </a:p>
        </p:txBody>
      </p:sp>
    </p:spTree>
    <p:extLst>
      <p:ext uri="{BB962C8B-B14F-4D97-AF65-F5344CB8AC3E}">
        <p14:creationId xmlns:p14="http://schemas.microsoft.com/office/powerpoint/2010/main" val="30944828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10"/>
          <p:cNvCxnSpPr>
            <a:cxnSpLocks noChangeShapeType="1"/>
          </p:cNvCxnSpPr>
          <p:nvPr/>
        </p:nvCxnSpPr>
        <p:spPr bwMode="auto">
          <a:xfrm>
            <a:off x="762000" y="3733800"/>
            <a:ext cx="7772400" cy="1588"/>
          </a:xfrm>
          <a:prstGeom prst="line">
            <a:avLst/>
          </a:prstGeom>
          <a:noFill/>
          <a:ln w="9525">
            <a:solidFill>
              <a:schemeClr val="bg1"/>
            </a:solidFill>
            <a:prstDash val="dot"/>
            <a:round/>
            <a:headEnd/>
            <a:tailEnd/>
          </a:ln>
        </p:spPr>
      </p:cxnSp>
      <p:sp>
        <p:nvSpPr>
          <p:cNvPr id="2" name="Title 1"/>
          <p:cNvSpPr>
            <a:spLocks noGrp="1"/>
          </p:cNvSpPr>
          <p:nvPr>
            <p:ph type="title"/>
          </p:nvPr>
        </p:nvSpPr>
        <p:spPr>
          <a:xfrm>
            <a:off x="722313" y="3743325"/>
            <a:ext cx="7772400" cy="1362075"/>
          </a:xfrm>
          <a:prstGeom prst="rect">
            <a:avLst/>
          </a:prstGeom>
        </p:spPr>
        <p:txBody>
          <a:bodyPr anchor="t"/>
          <a:lstStyle>
            <a:lvl1pPr algn="l">
              <a:defRPr sz="4000" b="0" i="0" cap="all">
                <a:latin typeface="Georgia"/>
                <a:cs typeface="Georgia"/>
              </a:defRPr>
            </a:lvl1pPr>
          </a:lstStyle>
          <a:p>
            <a:r>
              <a:rPr lang="en-US"/>
              <a:t>Click to edit Master title style</a:t>
            </a:r>
            <a:endParaRPr lang="en-US" dirty="0"/>
          </a:p>
        </p:txBody>
      </p:sp>
      <p:sp>
        <p:nvSpPr>
          <p:cNvPr id="3" name="Text Placeholder 2"/>
          <p:cNvSpPr>
            <a:spLocks noGrp="1"/>
          </p:cNvSpPr>
          <p:nvPr>
            <p:ph type="body" idx="1"/>
          </p:nvPr>
        </p:nvSpPr>
        <p:spPr>
          <a:xfrm>
            <a:off x="722313" y="2243138"/>
            <a:ext cx="7772400" cy="1500187"/>
          </a:xfrm>
          <a:prstGeom prst="rect">
            <a:avLst/>
          </a:prstGeom>
        </p:spPr>
        <p:txBody>
          <a:bodyPr anchor="b"/>
          <a:lstStyle>
            <a:lvl1pPr marL="0" indent="0">
              <a:buNone/>
              <a:defRPr sz="2000" b="0" i="0">
                <a:latin typeface="Trebuchet MS"/>
                <a:cs typeface="Trebuchet MS"/>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3393413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0"/>
            <a:ext cx="8686800" cy="762000"/>
          </a:xfrm>
          <a:prstGeom prst="rect">
            <a:avLst/>
          </a:prstGeom>
        </p:spPr>
        <p:txBody>
          <a:bodyPr/>
          <a:lstStyle>
            <a:lvl1pPr algn="ctr">
              <a:defRPr b="0" i="0">
                <a:latin typeface="Georgia"/>
                <a:cs typeface="Georgia"/>
              </a:defRPr>
            </a:lvl1pPr>
          </a:lstStyle>
          <a:p>
            <a:r>
              <a:rPr lang="en-US"/>
              <a:t>Click to edit Master title style</a:t>
            </a:r>
            <a:endParaRPr lang="en-US" dirty="0"/>
          </a:p>
        </p:txBody>
      </p:sp>
      <p:sp>
        <p:nvSpPr>
          <p:cNvPr id="3" name="Content Placeholder 2"/>
          <p:cNvSpPr>
            <a:spLocks noGrp="1"/>
          </p:cNvSpPr>
          <p:nvPr>
            <p:ph idx="1"/>
          </p:nvPr>
        </p:nvSpPr>
        <p:spPr>
          <a:xfrm>
            <a:off x="228600" y="1676400"/>
            <a:ext cx="8686800" cy="4953000"/>
          </a:xfrm>
          <a:prstGeom prst="rect">
            <a:avLst/>
          </a:prstGeom>
        </p:spPr>
        <p:txBody>
          <a:bodyPr/>
          <a:lstStyle>
            <a:lvl1pPr>
              <a:buClr>
                <a:schemeClr val="bg1"/>
              </a:buClr>
              <a:defRPr b="0" i="0">
                <a:solidFill>
                  <a:schemeClr val="bg1"/>
                </a:solidFill>
                <a:latin typeface="Trebuchet MS"/>
                <a:cs typeface="Trebuchet MS"/>
              </a:defRPr>
            </a:lvl1pPr>
            <a:lvl2pPr>
              <a:buClr>
                <a:schemeClr val="bg1"/>
              </a:buClr>
              <a:defRPr lang="en-US" sz="2400" b="0" i="0" dirty="0" smtClean="0">
                <a:solidFill>
                  <a:schemeClr val="bg1"/>
                </a:solidFill>
                <a:latin typeface="Trebuchet MS"/>
                <a:ea typeface="ＭＳ Ｐゴシック" pitchFamily="122" charset="-128"/>
                <a:cs typeface="Trebuchet MS"/>
              </a:defRPr>
            </a:lvl2pPr>
            <a:lvl3pPr>
              <a:buClr>
                <a:schemeClr val="bg1"/>
              </a:buClr>
              <a:defRPr b="0" i="0">
                <a:solidFill>
                  <a:schemeClr val="bg1"/>
                </a:solidFill>
                <a:latin typeface="Trebuchet MS"/>
                <a:cs typeface="Trebuchet MS"/>
              </a:defRPr>
            </a:lvl3pPr>
            <a:lvl4pPr>
              <a:buClr>
                <a:schemeClr val="bg1"/>
              </a:buClr>
              <a:defRPr b="0" i="0">
                <a:solidFill>
                  <a:schemeClr val="bg1"/>
                </a:solidFill>
                <a:latin typeface="Trebuchet MS"/>
                <a:cs typeface="Trebuchet MS"/>
              </a:defRPr>
            </a:lvl4pPr>
            <a:lvl5pPr>
              <a:buClr>
                <a:schemeClr val="bg1"/>
              </a:buClr>
              <a:defRPr b="0" i="1">
                <a:solidFill>
                  <a:schemeClr val="bg1"/>
                </a:solidFill>
                <a:latin typeface="Trebuchet MS"/>
                <a:cs typeface="Trebuchet M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4"/>
          <p:cNvSpPr>
            <a:spLocks noGrp="1"/>
          </p:cNvSpPr>
          <p:nvPr>
            <p:ph type="sldNum" sz="quarter" idx="3"/>
          </p:nvPr>
        </p:nvSpPr>
        <p:spPr>
          <a:xfrm>
            <a:off x="0" y="6477000"/>
            <a:ext cx="304800" cy="296174"/>
          </a:xfrm>
          <a:prstGeom prst="rect">
            <a:avLst/>
          </a:prstGeom>
        </p:spPr>
        <p:txBody>
          <a:bodyPr vert="horz" lIns="0" tIns="0" rIns="0" bIns="0" rtlCol="0" anchor="b"/>
          <a:lstStyle>
            <a:lvl1pPr algn="r">
              <a:defRPr sz="1200"/>
            </a:lvl1pPr>
          </a:lstStyle>
          <a:p>
            <a:fld id="{7C5DB68A-9D44-4073-920F-D08D647C06A7}" type="slidenum">
              <a:rPr lang="en-US" smtClean="0"/>
              <a:t>‹#›</a:t>
            </a:fld>
            <a:endParaRPr lang="en-US" dirty="0"/>
          </a:p>
        </p:txBody>
      </p:sp>
    </p:spTree>
    <p:extLst>
      <p:ext uri="{BB962C8B-B14F-4D97-AF65-F5344CB8AC3E}">
        <p14:creationId xmlns:p14="http://schemas.microsoft.com/office/powerpoint/2010/main" val="11134665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066800"/>
            <a:ext cx="7772400" cy="1143000"/>
          </a:xfrm>
          <a:prstGeom prst="rect">
            <a:avLst/>
          </a:prstGeom>
        </p:spPr>
        <p:txBody>
          <a:bodyPr/>
          <a:lstStyle>
            <a:lvl1pPr>
              <a:defRPr b="0" i="0">
                <a:latin typeface="Georgia"/>
                <a:cs typeface="Georgia"/>
              </a:defRPr>
            </a:lvl1pPr>
          </a:lstStyle>
          <a:p>
            <a:r>
              <a:rPr lang="en-US"/>
              <a:t>Click to edit Master title style</a:t>
            </a:r>
            <a:endParaRPr lang="en-US" dirty="0"/>
          </a:p>
        </p:txBody>
      </p:sp>
      <p:sp>
        <p:nvSpPr>
          <p:cNvPr id="3" name="Content Placeholder 2"/>
          <p:cNvSpPr>
            <a:spLocks noGrp="1"/>
          </p:cNvSpPr>
          <p:nvPr>
            <p:ph sz="half" idx="1"/>
          </p:nvPr>
        </p:nvSpPr>
        <p:spPr>
          <a:xfrm>
            <a:off x="685800" y="2438400"/>
            <a:ext cx="3810000" cy="3505200"/>
          </a:xfrm>
          <a:prstGeom prst="rect">
            <a:avLst/>
          </a:prstGeom>
        </p:spPr>
        <p:txBody>
          <a:bodyPr/>
          <a:lstStyle>
            <a:lvl1pPr>
              <a:defRPr sz="2800" b="0" i="0">
                <a:latin typeface="Trebuchet MS"/>
                <a:cs typeface="Trebuchet MS"/>
              </a:defRPr>
            </a:lvl1pPr>
            <a:lvl2pPr>
              <a:buClrTx/>
              <a:buFont typeface="Arial"/>
              <a:buChar char="•"/>
              <a:defRPr sz="2400" b="0" i="0">
                <a:latin typeface="Trebuchet MS"/>
                <a:cs typeface="Trebuchet MS"/>
              </a:defRPr>
            </a:lvl2pPr>
            <a:lvl3pPr>
              <a:buClrTx/>
              <a:buFont typeface="Arial"/>
              <a:buChar char="•"/>
              <a:defRPr sz="2000" b="0" i="0">
                <a:latin typeface="Trebuchet MS"/>
                <a:cs typeface="Trebuchet MS"/>
              </a:defRPr>
            </a:lvl3pPr>
            <a:lvl4pPr>
              <a:buClrTx/>
              <a:buFont typeface="Arial"/>
              <a:buChar char="•"/>
              <a:defRPr sz="1800" b="0" i="0">
                <a:latin typeface="Trebuchet MS"/>
                <a:cs typeface="Trebuchet MS"/>
              </a:defRPr>
            </a:lvl4pPr>
            <a:lvl5pPr>
              <a:buClr>
                <a:srgbClr val="ECD63F"/>
              </a:buClr>
              <a:buFontTx/>
              <a:buNone/>
              <a:defRPr sz="1800" b="0" i="1">
                <a:latin typeface="Trebuchet MS"/>
                <a:cs typeface="Trebuchet MS"/>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2438400"/>
            <a:ext cx="3810000" cy="3505200"/>
          </a:xfrm>
          <a:prstGeom prst="rect">
            <a:avLst/>
          </a:prstGeom>
        </p:spPr>
        <p:txBody>
          <a:bodyPr/>
          <a:lstStyle>
            <a:lvl1pPr>
              <a:defRPr sz="2800" b="0" i="0">
                <a:latin typeface="Trebuchet MS"/>
                <a:cs typeface="Trebuchet MS"/>
              </a:defRPr>
            </a:lvl1pPr>
            <a:lvl2pPr>
              <a:buClrTx/>
              <a:buFont typeface="Arial"/>
              <a:buChar char="•"/>
              <a:defRPr sz="2400" b="0" i="0">
                <a:latin typeface="Trebuchet MS"/>
                <a:cs typeface="Trebuchet MS"/>
              </a:defRPr>
            </a:lvl2pPr>
            <a:lvl3pPr>
              <a:buClrTx/>
              <a:buFont typeface="Arial"/>
              <a:buChar char="•"/>
              <a:defRPr sz="2000" b="0" i="0">
                <a:latin typeface="Trebuchet MS"/>
                <a:cs typeface="Trebuchet MS"/>
              </a:defRPr>
            </a:lvl3pPr>
            <a:lvl4pPr>
              <a:buClrTx/>
              <a:buFont typeface="Arial"/>
              <a:buChar char="•"/>
              <a:defRPr sz="1800" b="0" i="0">
                <a:latin typeface="Trebuchet MS"/>
                <a:cs typeface="Trebuchet MS"/>
              </a:defRPr>
            </a:lvl4pPr>
            <a:lvl5pPr>
              <a:buClr>
                <a:srgbClr val="ECD63F"/>
              </a:buClr>
              <a:buFontTx/>
              <a:buNone/>
              <a:defRPr sz="1800" b="0" i="1">
                <a:latin typeface="Trebuchet MS"/>
                <a:cs typeface="Trebuchet MS"/>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112439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990599"/>
            <a:ext cx="8229600" cy="1006475"/>
          </a:xfrm>
          <a:prstGeom prst="rect">
            <a:avLst/>
          </a:prstGeom>
        </p:spPr>
        <p:txBody>
          <a:bodyPr/>
          <a:lstStyle>
            <a:lvl1pPr>
              <a:defRPr b="0" i="0">
                <a:latin typeface="Georgia"/>
                <a:cs typeface="Georgia"/>
              </a:defRPr>
            </a:lvl1pPr>
          </a:lstStyle>
          <a:p>
            <a:r>
              <a:rPr lang="en-US"/>
              <a:t>Click to edit Master title style</a:t>
            </a:r>
            <a:endParaRPr lang="en-US" dirty="0"/>
          </a:p>
        </p:txBody>
      </p:sp>
      <p:sp>
        <p:nvSpPr>
          <p:cNvPr id="3" name="Text Placeholder 2"/>
          <p:cNvSpPr>
            <a:spLocks noGrp="1"/>
          </p:cNvSpPr>
          <p:nvPr>
            <p:ph type="body" idx="1"/>
          </p:nvPr>
        </p:nvSpPr>
        <p:spPr>
          <a:xfrm>
            <a:off x="457200" y="2315376"/>
            <a:ext cx="4040188" cy="438935"/>
          </a:xfrm>
          <a:prstGeom prst="rect">
            <a:avLst/>
          </a:prstGeom>
        </p:spPr>
        <p:txBody>
          <a:bodyPr anchor="b"/>
          <a:lstStyle>
            <a:lvl1pPr marL="0" indent="0">
              <a:buNone/>
              <a:defRPr sz="2400" b="1" i="0">
                <a:latin typeface="Trebuchet MS"/>
                <a:cs typeface="Trebuchet M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895601"/>
            <a:ext cx="4040188" cy="3124200"/>
          </a:xfrm>
          <a:prstGeom prst="rect">
            <a:avLst/>
          </a:prstGeom>
        </p:spPr>
        <p:txBody>
          <a:bodyPr/>
          <a:lstStyle>
            <a:lvl1pPr>
              <a:buClr>
                <a:schemeClr val="bg1"/>
              </a:buClr>
              <a:defRPr sz="2400" b="0" i="0">
                <a:solidFill>
                  <a:schemeClr val="bg1"/>
                </a:solidFill>
                <a:latin typeface="Trebuchet MS"/>
                <a:cs typeface="Trebuchet MS"/>
              </a:defRPr>
            </a:lvl1pPr>
            <a:lvl2pPr>
              <a:buClr>
                <a:schemeClr val="bg1"/>
              </a:buClr>
              <a:buFont typeface="Arial"/>
              <a:buChar char="•"/>
              <a:defRPr sz="2000" b="0" i="0">
                <a:solidFill>
                  <a:schemeClr val="bg1"/>
                </a:solidFill>
                <a:latin typeface="Trebuchet MS"/>
                <a:cs typeface="Trebuchet MS"/>
              </a:defRPr>
            </a:lvl2pPr>
            <a:lvl3pPr>
              <a:buClr>
                <a:schemeClr val="bg1"/>
              </a:buClr>
              <a:buFont typeface="Arial"/>
              <a:buChar char="•"/>
              <a:defRPr sz="1800" b="0" i="0">
                <a:solidFill>
                  <a:schemeClr val="bg1"/>
                </a:solidFill>
                <a:latin typeface="Trebuchet MS"/>
                <a:cs typeface="Trebuchet MS"/>
              </a:defRPr>
            </a:lvl3pPr>
            <a:lvl4pPr>
              <a:buClr>
                <a:schemeClr val="bg1"/>
              </a:buClr>
              <a:buFont typeface="Arial"/>
              <a:buChar char="•"/>
              <a:defRPr sz="1600" b="0" i="0">
                <a:solidFill>
                  <a:schemeClr val="bg1"/>
                </a:solidFill>
                <a:latin typeface="Trebuchet MS"/>
                <a:cs typeface="Trebuchet MS"/>
              </a:defRPr>
            </a:lvl4pPr>
            <a:lvl5pPr>
              <a:buClr>
                <a:schemeClr val="bg1"/>
              </a:buClr>
              <a:buFontTx/>
              <a:buNone/>
              <a:defRPr sz="1600" b="0" i="1">
                <a:solidFill>
                  <a:schemeClr val="bg1"/>
                </a:solidFill>
                <a:latin typeface="Trebuchet MS"/>
                <a:cs typeface="Trebuchet M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2315376"/>
            <a:ext cx="4041775" cy="438935"/>
          </a:xfrm>
          <a:prstGeom prst="rect">
            <a:avLst/>
          </a:prstGeom>
        </p:spPr>
        <p:txBody>
          <a:bodyPr anchor="b"/>
          <a:lstStyle>
            <a:lvl1pPr marL="0" indent="0">
              <a:buNone/>
              <a:defRPr sz="2400" b="1" i="0">
                <a:latin typeface="Trebuchet MS"/>
                <a:cs typeface="Trebuchet M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895601"/>
            <a:ext cx="4041775" cy="3124200"/>
          </a:xfrm>
          <a:prstGeom prst="rect">
            <a:avLst/>
          </a:prstGeom>
        </p:spPr>
        <p:txBody>
          <a:bodyPr/>
          <a:lstStyle>
            <a:lvl1pPr>
              <a:buClr>
                <a:schemeClr val="bg1"/>
              </a:buClr>
              <a:defRPr sz="2400">
                <a:solidFill>
                  <a:schemeClr val="bg1"/>
                </a:solidFill>
              </a:defRPr>
            </a:lvl1pPr>
            <a:lvl2pPr>
              <a:buClr>
                <a:schemeClr val="bg1"/>
              </a:buClr>
              <a:buFont typeface="Arial"/>
              <a:buChar char="•"/>
              <a:defRPr sz="2000">
                <a:solidFill>
                  <a:schemeClr val="bg1"/>
                </a:solidFill>
              </a:defRPr>
            </a:lvl2pPr>
            <a:lvl3pPr>
              <a:buClr>
                <a:schemeClr val="bg1"/>
              </a:buClr>
              <a:buFont typeface="Arial"/>
              <a:buChar char="•"/>
              <a:defRPr sz="1800">
                <a:solidFill>
                  <a:schemeClr val="bg1"/>
                </a:solidFill>
              </a:defRPr>
            </a:lvl3pPr>
            <a:lvl4pPr>
              <a:buClr>
                <a:schemeClr val="bg1"/>
              </a:buClr>
              <a:buFont typeface="Arial"/>
              <a:buChar char="•"/>
              <a:defRPr sz="1600">
                <a:solidFill>
                  <a:schemeClr val="bg1"/>
                </a:solidFill>
              </a:defRPr>
            </a:lvl4pPr>
            <a:lvl5pPr>
              <a:buClr>
                <a:schemeClr val="bg1"/>
              </a:buClr>
              <a:buFontTx/>
              <a:buNone/>
              <a:defRPr sz="1600" i="1">
                <a:solidFill>
                  <a:schemeClr val="bg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192771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3008313" cy="1295400"/>
          </a:xfrm>
          <a:prstGeom prst="rect">
            <a:avLst/>
          </a:prstGeom>
          <a:solidFill>
            <a:srgbClr val="E59C00"/>
          </a:solidFill>
        </p:spPr>
        <p:txBody>
          <a:bodyPr anchor="b"/>
          <a:lstStyle>
            <a:lvl1pPr algn="l">
              <a:defRPr sz="2000" b="1" i="0">
                <a:latin typeface="Trebuchet MS"/>
                <a:cs typeface="Trebuchet MS"/>
              </a:defRPr>
            </a:lvl1pPr>
          </a:lstStyle>
          <a:p>
            <a:r>
              <a:rPr lang="en-US"/>
              <a:t>Click to edit Master title style</a:t>
            </a:r>
            <a:endParaRPr lang="en-US" dirty="0"/>
          </a:p>
        </p:txBody>
      </p:sp>
      <p:sp>
        <p:nvSpPr>
          <p:cNvPr id="3" name="Content Placeholder 2"/>
          <p:cNvSpPr>
            <a:spLocks noGrp="1"/>
          </p:cNvSpPr>
          <p:nvPr>
            <p:ph idx="1"/>
          </p:nvPr>
        </p:nvSpPr>
        <p:spPr>
          <a:xfrm>
            <a:off x="3575050" y="1066801"/>
            <a:ext cx="5111750" cy="4953000"/>
          </a:xfrm>
          <a:prstGeom prst="rect">
            <a:avLst/>
          </a:prstGeom>
        </p:spPr>
        <p:txBody>
          <a:bodyPr/>
          <a:lstStyle>
            <a:lvl1pPr>
              <a:defRPr sz="3200">
                <a:latin typeface="Georgia"/>
                <a:cs typeface="Georgia"/>
              </a:defRPr>
            </a:lvl1pPr>
            <a:lvl2pPr>
              <a:buClrTx/>
              <a:buFont typeface="Arial"/>
              <a:buChar char="•"/>
              <a:defRPr sz="2800" b="0" i="0">
                <a:latin typeface="Trebuchet MS"/>
                <a:cs typeface="Trebuchet MS"/>
              </a:defRPr>
            </a:lvl2pPr>
            <a:lvl3pPr>
              <a:buClrTx/>
              <a:buFont typeface="Arial"/>
              <a:buChar char="•"/>
              <a:defRPr sz="2400" b="0" i="0">
                <a:latin typeface="Trebuchet MS"/>
                <a:cs typeface="Trebuchet MS"/>
              </a:defRPr>
            </a:lvl3pPr>
            <a:lvl4pPr>
              <a:buClrTx/>
              <a:buFont typeface="Arial"/>
              <a:buChar char="•"/>
              <a:defRPr sz="2000" b="0" i="0">
                <a:latin typeface="Trebuchet MS"/>
                <a:cs typeface="Trebuchet MS"/>
              </a:defRPr>
            </a:lvl4pPr>
            <a:lvl5pPr>
              <a:buClr>
                <a:srgbClr val="ECD63F"/>
              </a:buClr>
              <a:buFontTx/>
              <a:buNone/>
              <a:defRPr sz="2000" b="0" i="1">
                <a:latin typeface="Trebuchet MS"/>
                <a:cs typeface="Trebuchet MS"/>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514600"/>
            <a:ext cx="3008313" cy="3505200"/>
          </a:xfrm>
          <a:prstGeom prst="rect">
            <a:avLst/>
          </a:prstGeom>
        </p:spPr>
        <p:txBody>
          <a:bodyPr/>
          <a:lstStyle>
            <a:lvl1pPr marL="0" indent="0">
              <a:buNone/>
              <a:defRPr sz="1400" b="0" i="0">
                <a:latin typeface="Trebuchet MS"/>
                <a:cs typeface="Trebuchet M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9378530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4572000"/>
            <a:ext cx="5334000" cy="566738"/>
          </a:xfrm>
          <a:prstGeom prst="rect">
            <a:avLst/>
          </a:prstGeom>
        </p:spPr>
        <p:txBody>
          <a:bodyPr anchor="b"/>
          <a:lstStyle>
            <a:lvl1pPr algn="ctr">
              <a:defRPr sz="2000" b="0" i="0">
                <a:latin typeface="Georgia"/>
                <a:cs typeface="Georgia"/>
              </a:defRPr>
            </a:lvl1pPr>
          </a:lstStyle>
          <a:p>
            <a:r>
              <a:rPr lang="en-US"/>
              <a:t>Click to edit Master title style</a:t>
            </a:r>
            <a:endParaRPr lang="en-US" dirty="0"/>
          </a:p>
        </p:txBody>
      </p:sp>
      <p:sp>
        <p:nvSpPr>
          <p:cNvPr id="3" name="Picture Placeholder 2"/>
          <p:cNvSpPr>
            <a:spLocks noGrp="1"/>
          </p:cNvSpPr>
          <p:nvPr>
            <p:ph type="pic" idx="1"/>
          </p:nvPr>
        </p:nvSpPr>
        <p:spPr>
          <a:xfrm>
            <a:off x="1828800" y="1143000"/>
            <a:ext cx="5334000" cy="3429000"/>
          </a:xfrm>
          <a:prstGeom prst="rect">
            <a:avLst/>
          </a:prstGeom>
          <a:solidFill>
            <a:schemeClr val="bg2"/>
          </a:solidFill>
          <a:ln w="50800" cap="flat" cmpd="sng" algn="ctr">
            <a:solidFill>
              <a:schemeClr val="bg1"/>
            </a:solidFill>
            <a:prstDash val="solid"/>
            <a:miter lim="800000"/>
            <a:headEnd type="none" w="med" len="med"/>
            <a:tailEnd type="none" w="med" len="med"/>
          </a:ln>
          <a:effectLst>
            <a:outerShdw blurRad="152400" dist="101600" dir="2700000">
              <a:schemeClr val="tx1">
                <a:alpha val="31000"/>
              </a:schemeClr>
            </a:outerShdw>
          </a:effectLst>
        </p:spPr>
        <p:txBody>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828800" y="5138738"/>
            <a:ext cx="5334000" cy="804862"/>
          </a:xfrm>
          <a:prstGeom prst="rect">
            <a:avLst/>
          </a:prstGeom>
        </p:spPr>
        <p:txBody>
          <a:bodyPr/>
          <a:lstStyle>
            <a:lvl1pPr marL="0" indent="0" algn="ctr">
              <a:buNone/>
              <a:defRPr sz="1400" b="0" i="0">
                <a:latin typeface="Trebuchet MS"/>
                <a:cs typeface="Trebuchet M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42477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lvl1pPr>
              <a:defRPr sz="3600" b="1"/>
            </a:lvl1pPr>
          </a:lstStyle>
          <a:p>
            <a:r>
              <a:rPr lang="de-DE" dirty="0"/>
              <a:t>Titelmasterformat durch Klicken bearbeiten</a:t>
            </a:r>
            <a:endParaRPr lang="en-GB" dirty="0"/>
          </a:p>
        </p:txBody>
      </p:sp>
      <p:sp>
        <p:nvSpPr>
          <p:cNvPr id="3" name="Inhaltsplatzhalter 2"/>
          <p:cNvSpPr>
            <a:spLocks noGrp="1"/>
          </p:cNvSpPr>
          <p:nvPr>
            <p:ph idx="1"/>
          </p:nvPr>
        </p:nvSpPr>
        <p:spPr>
          <a:xfrm>
            <a:off x="628650" y="1825625"/>
            <a:ext cx="7886700" cy="4708525"/>
          </a:xfrm>
        </p:spPr>
        <p:txBody>
          <a:body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Tree>
    <p:extLst>
      <p:ext uri="{BB962C8B-B14F-4D97-AF65-F5344CB8AC3E}">
        <p14:creationId xmlns:p14="http://schemas.microsoft.com/office/powerpoint/2010/main" val="19997913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downtown.jpg"/>
          <p:cNvPicPr>
            <a:picLocks noChangeAspect="1"/>
          </p:cNvPicPr>
          <p:nvPr/>
        </p:nvPicPr>
        <p:blipFill>
          <a:blip r:embed="rId11"/>
          <a:srcRect/>
          <a:stretch>
            <a:fillRect/>
          </a:stretch>
        </p:blipFill>
        <p:spPr bwMode="auto">
          <a:xfrm>
            <a:off x="0" y="0"/>
            <a:ext cx="9144000" cy="6858000"/>
          </a:xfrm>
          <a:prstGeom prst="rect">
            <a:avLst/>
          </a:prstGeom>
          <a:noFill/>
          <a:ln w="9525">
            <a:noFill/>
            <a:miter lim="800000"/>
            <a:headEnd/>
            <a:tailEnd/>
          </a:ln>
        </p:spPr>
      </p:pic>
      <p:sp>
        <p:nvSpPr>
          <p:cNvPr id="2" name="Rectangle 1"/>
          <p:cNvSpPr/>
          <p:nvPr/>
        </p:nvSpPr>
        <p:spPr bwMode="auto">
          <a:xfrm>
            <a:off x="0" y="609600"/>
            <a:ext cx="9144000" cy="6248400"/>
          </a:xfrm>
          <a:prstGeom prst="rect">
            <a:avLst/>
          </a:prstGeom>
          <a:solidFill>
            <a:srgbClr val="002060">
              <a:alpha val="6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4" name="Slide Number Placeholder 4"/>
          <p:cNvSpPr>
            <a:spLocks noGrp="1"/>
          </p:cNvSpPr>
          <p:nvPr>
            <p:ph type="sldNum" sz="quarter" idx="4"/>
          </p:nvPr>
        </p:nvSpPr>
        <p:spPr>
          <a:xfrm>
            <a:off x="28755" y="6477000"/>
            <a:ext cx="428445" cy="306387"/>
          </a:xfrm>
          <a:prstGeom prst="rect">
            <a:avLst/>
          </a:prstGeom>
        </p:spPr>
        <p:txBody>
          <a:bodyPr vert="horz" lIns="91440" tIns="45720" rIns="91440" bIns="45720" rtlCol="0" anchor="b"/>
          <a:lstStyle>
            <a:lvl1pPr algn="r">
              <a:defRPr sz="1200">
                <a:solidFill>
                  <a:schemeClr val="bg1"/>
                </a:solidFill>
              </a:defRPr>
            </a:lvl1pPr>
          </a:lstStyle>
          <a:p>
            <a:fld id="{7C5DB68A-9D44-4073-920F-D08D647C06A7}" type="slidenum">
              <a:rPr lang="en-US" smtClean="0"/>
              <a:pPr/>
              <a:t>‹#›</a:t>
            </a:fld>
            <a:endParaRPr lang="en-US" dirty="0"/>
          </a:p>
        </p:txBody>
      </p:sp>
    </p:spTree>
    <p:extLst>
      <p:ext uri="{BB962C8B-B14F-4D97-AF65-F5344CB8AC3E}">
        <p14:creationId xmlns:p14="http://schemas.microsoft.com/office/powerpoint/2010/main" val="1387459220"/>
      </p:ext>
    </p:extLst>
  </p:cSld>
  <p:clrMap bg1="lt1" tx1="dk1" bg2="lt2" tx2="dk2" accent1="accent1" accent2="accent2" accent3="accent3" accent4="accent4" accent5="accent5" accent6="accent6" hlink="hlink" folHlink="folHlink"/>
  <p:sldLayoutIdLst>
    <p:sldLayoutId id="2147484027" r:id="rId1"/>
    <p:sldLayoutId id="2147484028" r:id="rId2"/>
    <p:sldLayoutId id="2147484029" r:id="rId3"/>
    <p:sldLayoutId id="2147484030" r:id="rId4"/>
    <p:sldLayoutId id="2147484031" r:id="rId5"/>
    <p:sldLayoutId id="2147484032" r:id="rId6"/>
    <p:sldLayoutId id="2147484033" r:id="rId7"/>
    <p:sldLayoutId id="2147484034" r:id="rId8"/>
    <p:sldLayoutId id="2147484035" r:id="rId9"/>
  </p:sldLayoutIdLst>
  <p:hf hdr="0" ftr="0" dt="0"/>
  <p:txStyles>
    <p:titleStyle>
      <a:lvl1pPr algn="l" rtl="0" eaLnBrk="1" fontAlgn="base" hangingPunct="1">
        <a:spcBef>
          <a:spcPct val="0"/>
        </a:spcBef>
        <a:spcAft>
          <a:spcPct val="0"/>
        </a:spcAft>
        <a:defRPr sz="3600">
          <a:solidFill>
            <a:schemeClr val="bg1"/>
          </a:solidFill>
          <a:latin typeface="+mj-lt"/>
          <a:ea typeface="ＭＳ Ｐゴシック" pitchFamily="122" charset="-128"/>
          <a:cs typeface="ＭＳ Ｐゴシック" pitchFamily="122" charset="-128"/>
        </a:defRPr>
      </a:lvl1pPr>
      <a:lvl2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2pPr>
      <a:lvl3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3pPr>
      <a:lvl4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4pPr>
      <a:lvl5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5pPr>
      <a:lvl6pPr marL="457200" algn="l" rtl="0" eaLnBrk="1" fontAlgn="base" hangingPunct="1">
        <a:spcBef>
          <a:spcPct val="0"/>
        </a:spcBef>
        <a:spcAft>
          <a:spcPct val="0"/>
        </a:spcAft>
        <a:defRPr sz="3600">
          <a:solidFill>
            <a:schemeClr val="bg1"/>
          </a:solidFill>
          <a:latin typeface="Times" pitchFamily="122" charset="0"/>
        </a:defRPr>
      </a:lvl6pPr>
      <a:lvl7pPr marL="914400" algn="l" rtl="0" eaLnBrk="1" fontAlgn="base" hangingPunct="1">
        <a:spcBef>
          <a:spcPct val="0"/>
        </a:spcBef>
        <a:spcAft>
          <a:spcPct val="0"/>
        </a:spcAft>
        <a:defRPr sz="3600">
          <a:solidFill>
            <a:schemeClr val="bg1"/>
          </a:solidFill>
          <a:latin typeface="Times" pitchFamily="122" charset="0"/>
        </a:defRPr>
      </a:lvl7pPr>
      <a:lvl8pPr marL="1371600" algn="l" rtl="0" eaLnBrk="1" fontAlgn="base" hangingPunct="1">
        <a:spcBef>
          <a:spcPct val="0"/>
        </a:spcBef>
        <a:spcAft>
          <a:spcPct val="0"/>
        </a:spcAft>
        <a:defRPr sz="3600">
          <a:solidFill>
            <a:schemeClr val="bg1"/>
          </a:solidFill>
          <a:latin typeface="Times" pitchFamily="122" charset="0"/>
        </a:defRPr>
      </a:lvl8pPr>
      <a:lvl9pPr marL="1828800" algn="l" rtl="0" eaLnBrk="1" fontAlgn="base" hangingPunct="1">
        <a:spcBef>
          <a:spcPct val="0"/>
        </a:spcBef>
        <a:spcAft>
          <a:spcPct val="0"/>
        </a:spcAft>
        <a:defRPr sz="3600">
          <a:solidFill>
            <a:schemeClr val="bg1"/>
          </a:solidFill>
          <a:latin typeface="Times" pitchFamily="122" charset="0"/>
        </a:defRPr>
      </a:lvl9pPr>
    </p:titleStyle>
    <p:bodyStyle>
      <a:lvl1pPr marL="342900" indent="-342900" algn="l" rtl="0" eaLnBrk="1" fontAlgn="base" hangingPunct="1">
        <a:spcBef>
          <a:spcPct val="20000"/>
        </a:spcBef>
        <a:spcAft>
          <a:spcPct val="0"/>
        </a:spcAft>
        <a:buClr>
          <a:srgbClr val="FF6600"/>
        </a:buClr>
        <a:defRPr sz="2400">
          <a:solidFill>
            <a:schemeClr val="bg1"/>
          </a:solidFill>
          <a:latin typeface="+mn-lt"/>
          <a:ea typeface="ＭＳ Ｐゴシック" pitchFamily="122" charset="-128"/>
          <a:cs typeface="ＭＳ Ｐゴシック" pitchFamily="122" charset="-128"/>
        </a:defRPr>
      </a:lvl1pPr>
      <a:lvl2pPr marL="742950" indent="-285750" algn="l" rtl="0" eaLnBrk="1" fontAlgn="base" hangingPunct="1">
        <a:spcBef>
          <a:spcPct val="20000"/>
        </a:spcBef>
        <a:spcAft>
          <a:spcPct val="0"/>
        </a:spcAft>
        <a:buClr>
          <a:srgbClr val="FF6633"/>
        </a:buClr>
        <a:buSzPct val="80000"/>
        <a:buFont typeface="Times" charset="0"/>
        <a:buChar char="•"/>
        <a:defRPr sz="2400">
          <a:solidFill>
            <a:schemeClr val="bg1"/>
          </a:solidFill>
          <a:latin typeface="+mn-lt"/>
          <a:ea typeface="ＭＳ Ｐゴシック" pitchFamily="122" charset="-128"/>
        </a:defRPr>
      </a:lvl2pPr>
      <a:lvl3pPr marL="1143000" indent="-228600" algn="l" rtl="0" eaLnBrk="1" fontAlgn="base" hangingPunct="1">
        <a:spcBef>
          <a:spcPct val="20000"/>
        </a:spcBef>
        <a:spcAft>
          <a:spcPct val="0"/>
        </a:spcAft>
        <a:buClr>
          <a:srgbClr val="FF6600"/>
        </a:buClr>
        <a:buChar char="•"/>
        <a:defRPr sz="2000">
          <a:solidFill>
            <a:schemeClr val="bg1"/>
          </a:solidFill>
          <a:latin typeface="+mn-lt"/>
          <a:ea typeface="ＭＳ Ｐゴシック" pitchFamily="122" charset="-128"/>
        </a:defRPr>
      </a:lvl3pPr>
      <a:lvl4pPr marL="1600200" indent="-228600" algn="l" rtl="0" eaLnBrk="1" fontAlgn="base" hangingPunct="1">
        <a:spcBef>
          <a:spcPct val="20000"/>
        </a:spcBef>
        <a:spcAft>
          <a:spcPct val="0"/>
        </a:spcAft>
        <a:buClr>
          <a:srgbClr val="FF6600"/>
        </a:buClr>
        <a:buSzPct val="95000"/>
        <a:buFont typeface="Times" charset="0"/>
        <a:buChar char="•"/>
        <a:defRPr sz="2000">
          <a:solidFill>
            <a:schemeClr val="bg1"/>
          </a:solidFill>
          <a:latin typeface="+mn-lt"/>
          <a:ea typeface="ＭＳ Ｐゴシック" pitchFamily="122" charset="-128"/>
        </a:defRPr>
      </a:lvl4pPr>
      <a:lvl5pPr marL="20574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hyperlink" Target="http://ceur-ws.org/Vol-1515/regular10.pdf" TargetMode="External"/><Relationship Id="rId2" Type="http://schemas.openxmlformats.org/officeDocument/2006/relationships/hyperlink" Target="https://hal.archives-ouvertes.fr/hal-03041527/document"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hyperlink" Target="https://www.caltech.edu/about/news/caltech-researchers-find-evidence-real-ninth-planet-49523" TargetMode="External"/><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3" Type="http://schemas.openxmlformats.org/officeDocument/2006/relationships/hyperlink" Target="https://user.medunigraz.at/stefan.schulz/presentations/2020_SNOMED_CT_and_Basic_Formal_Ontology_Convergence_or_Contradiction.pptx" TargetMode="External"/><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hyperlink" Target="https://user.medunigraz.at/stefan.schulz/presentations/2020_SNOMED_CT_and_Basic_Formal_Ontology_Convergence_or_Contradiction.pptx" TargetMode="Externa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3" Type="http://schemas.openxmlformats.org/officeDocument/2006/relationships/hyperlink" Target="https://user.medunigraz.at/stefan.schulz/presentations/2020_SNOMED_CT_and_Basic_Formal_Ontology_Convergence_or_Contradiction.pptx" TargetMode="External"/><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hyperlink" Target="https://user.medunigraz.at/stefan.schulz/presentations/2020_SNOMED_CT_and_Basic_Formal_Ontology_Convergence_or_Contradiction.pptx" TargetMode="External"/><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xml"/><Relationship Id="rId5" Type="http://schemas.openxmlformats.org/officeDocument/2006/relationships/hyperlink" Target="https://browser.ihtsdotools.org/?perspective=full&amp;conceptId1=394647002&amp;edition=MAIN/2021-07-31&amp;release=&amp;languages=en" TargetMode="External"/><Relationship Id="rId4" Type="http://schemas.openxmlformats.org/officeDocument/2006/relationships/hyperlink" Target="https://browser.ihtsdotools.org/?perspective=full&amp;conceptId1=394407002&amp;edition=MAIN/2021-07-31&amp;release=&amp;languages=en" TargetMode="External"/></Relationships>
</file>

<file path=ppt/slides/_rels/slide69.xml.rels><?xml version="1.0" encoding="UTF-8" standalone="yes"?>
<Relationships xmlns="http://schemas.openxmlformats.org/package/2006/relationships"><Relationship Id="rId2" Type="http://schemas.openxmlformats.org/officeDocument/2006/relationships/hyperlink" Target="https://buffalo.box.com/shared/static/wkdrciull87n4nswiz0bzwvnk51na0sw.pdf" TargetMode="Externa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AutoShape 2"/>
          <p:cNvSpPr>
            <a:spLocks noGrp="1" noChangeArrowheads="1"/>
          </p:cNvSpPr>
          <p:nvPr>
            <p:ph type="ctrTitle"/>
          </p:nvPr>
        </p:nvSpPr>
        <p:spPr>
          <a:xfrm>
            <a:off x="5080" y="1219200"/>
            <a:ext cx="8991600" cy="1066800"/>
          </a:xfrm>
          <a:ln/>
        </p:spPr>
        <p:txBody>
          <a:bodyPr/>
          <a:lstStyle/>
          <a:p>
            <a:r>
              <a:rPr lang="en-US" sz="2400" dirty="0"/>
              <a:t>BMI708 – Spring 2021</a:t>
            </a:r>
            <a:br>
              <a:rPr lang="en-US" sz="2400" dirty="0"/>
            </a:br>
            <a:r>
              <a:rPr lang="en-US" sz="2400" dirty="0"/>
              <a:t>Advanced Topics in Biomedical Ontology</a:t>
            </a:r>
            <a:br>
              <a:rPr lang="en-US" sz="2400" dirty="0"/>
            </a:br>
            <a:r>
              <a:rPr lang="en-US" sz="2400" dirty="0"/>
              <a:t>(class number 24641)</a:t>
            </a:r>
            <a:br>
              <a:rPr lang="en-US" sz="2400" dirty="0"/>
            </a:br>
            <a:br>
              <a:rPr lang="en-US" sz="2000" dirty="0"/>
            </a:br>
            <a:r>
              <a:rPr lang="en-US" sz="3200" dirty="0"/>
              <a:t>Class 8 – Oct 20, 2021</a:t>
            </a:r>
            <a:br>
              <a:rPr lang="en-US" sz="4400" dirty="0"/>
            </a:br>
            <a:br>
              <a:rPr lang="en-US" dirty="0"/>
            </a:br>
            <a:r>
              <a:rPr lang="en-US" dirty="0"/>
              <a:t>SNOMED CT and the principles of the Information Artifact Ontology. </a:t>
            </a:r>
            <a:br>
              <a:rPr lang="en-US" dirty="0"/>
            </a:br>
            <a:r>
              <a:rPr lang="en-US" dirty="0"/>
              <a:t>	</a:t>
            </a:r>
            <a:br>
              <a:rPr lang="en-US" dirty="0"/>
            </a:br>
            <a:br>
              <a:rPr lang="en-US" dirty="0"/>
            </a:br>
            <a:br>
              <a:rPr lang="en-US" dirty="0"/>
            </a:br>
            <a:br>
              <a:rPr lang="en-US" dirty="0"/>
            </a:br>
            <a:endParaRPr lang="en-US" dirty="0">
              <a:cs typeface="Arial" panose="020B0604020202020204" pitchFamily="34" charset="0"/>
            </a:endParaRPr>
          </a:p>
        </p:txBody>
      </p:sp>
      <p:sp>
        <p:nvSpPr>
          <p:cNvPr id="18435" name="Rectangle 3"/>
          <p:cNvSpPr>
            <a:spLocks noGrp="1" noChangeArrowheads="1"/>
          </p:cNvSpPr>
          <p:nvPr>
            <p:ph type="subTitle" idx="1"/>
          </p:nvPr>
        </p:nvSpPr>
        <p:spPr>
          <a:xfrm>
            <a:off x="0" y="5410200"/>
            <a:ext cx="9144000" cy="1219200"/>
          </a:xfrm>
          <a:ln/>
          <a:extLst>
            <a:ext uri="{91240B29-F687-4F45-9708-019B960494DF}">
              <a14:hiddenLine xmlns:a14="http://schemas.microsoft.com/office/drawing/2010/main" w="9525">
                <a:solidFill>
                  <a:schemeClr val="tx1"/>
                </a:solidFill>
                <a:miter lim="800000"/>
                <a:headEnd type="none" w="med" len="med"/>
                <a:tailEnd type="none" w="med" len="med"/>
              </a14:hiddenLine>
            </a:ext>
          </a:extLst>
        </p:spPr>
        <p:txBody>
          <a:bodyPr/>
          <a:lstStyle/>
          <a:p>
            <a:pPr defTabSz="566738">
              <a:lnSpc>
                <a:spcPct val="80000"/>
              </a:lnSpc>
            </a:pPr>
            <a:r>
              <a:rPr lang="en-GB" altLang="ja-JP" sz="2800" b="1" dirty="0">
                <a:ea typeface="ＭＳ 明朝" panose="02020609040205080304" pitchFamily="49" charset="-128"/>
              </a:rPr>
              <a:t>Werner CEUSTERS</a:t>
            </a:r>
            <a:r>
              <a:rPr lang="en-GB" altLang="ja-JP" sz="2800" b="1" baseline="30000" dirty="0">
                <a:ea typeface="ＭＳ 明朝" panose="02020609040205080304" pitchFamily="49" charset="-128"/>
              </a:rPr>
              <a:t>1,2</a:t>
            </a:r>
            <a:endParaRPr lang="en-US" altLang="ja-JP" sz="1800" i="1" baseline="30000" dirty="0">
              <a:ea typeface="ＭＳ 明朝" panose="02020609040205080304" pitchFamily="49" charset="-128"/>
            </a:endParaRPr>
          </a:p>
          <a:p>
            <a:pPr defTabSz="566738"/>
            <a:r>
              <a:rPr lang="en-GB" sz="1800" i="1" baseline="30000" dirty="0"/>
              <a:t>1</a:t>
            </a:r>
            <a:r>
              <a:rPr lang="en-GB" sz="1800" i="1" dirty="0"/>
              <a:t> Department of Biomedical Informatics, University at Buffalo, USA</a:t>
            </a:r>
          </a:p>
          <a:p>
            <a:pPr defTabSz="566738"/>
            <a:r>
              <a:rPr lang="en-GB" sz="1800" i="1" baseline="30000" dirty="0"/>
              <a:t>2</a:t>
            </a:r>
            <a:r>
              <a:rPr lang="en-GB" sz="1800" i="1" dirty="0"/>
              <a:t> Department of Psychiatry, University at Buffalo, USA</a:t>
            </a:r>
          </a:p>
        </p:txBody>
      </p:sp>
      <p:grpSp>
        <p:nvGrpSpPr>
          <p:cNvPr id="5" name="Group 4"/>
          <p:cNvGrpSpPr/>
          <p:nvPr/>
        </p:nvGrpSpPr>
        <p:grpSpPr>
          <a:xfrm>
            <a:off x="-152400" y="609600"/>
            <a:ext cx="9296400" cy="466726"/>
            <a:chOff x="-152400" y="609600"/>
            <a:chExt cx="9296400" cy="466726"/>
          </a:xfrm>
        </p:grpSpPr>
        <p:sp>
          <p:nvSpPr>
            <p:cNvPr id="6" name="Rectangle 5"/>
            <p:cNvSpPr/>
            <p:nvPr/>
          </p:nvSpPr>
          <p:spPr bwMode="auto">
            <a:xfrm>
              <a:off x="5562600" y="609600"/>
              <a:ext cx="3581400" cy="46672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pic>
          <p:nvPicPr>
            <p:cNvPr id="7" name="Picture 6" descr="Jacobs School of Medicine and Biomedical Sciences 1-line locku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609600"/>
              <a:ext cx="6477000" cy="46672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7629578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 name="Picture 8" descr="News - EMA - The European Magnetism Association">
            <a:extLst>
              <a:ext uri="{FF2B5EF4-FFF2-40B4-BE49-F238E27FC236}">
                <a16:creationId xmlns:a16="http://schemas.microsoft.com/office/drawing/2014/main" id="{A12B8765-A657-42F0-B3E5-D3D6D480ED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8613260">
            <a:off x="4658393" y="4931685"/>
            <a:ext cx="1428597" cy="952398"/>
          </a:xfrm>
          <a:prstGeom prst="rect">
            <a:avLst/>
          </a:prstGeom>
          <a:noFill/>
          <a:extLst>
            <a:ext uri="{909E8E84-426E-40DD-AFC4-6F175D3DCCD1}">
              <a14:hiddenFill xmlns:a14="http://schemas.microsoft.com/office/drawing/2010/main">
                <a:solidFill>
                  <a:srgbClr val="FFFFFF"/>
                </a:solidFill>
              </a14:hiddenFill>
            </a:ext>
          </a:extLst>
        </p:spPr>
      </p:pic>
      <p:pic>
        <p:nvPicPr>
          <p:cNvPr id="5144" name="Picture 8" descr="News - EMA - The European Magnetism Association">
            <a:extLst>
              <a:ext uri="{FF2B5EF4-FFF2-40B4-BE49-F238E27FC236}">
                <a16:creationId xmlns:a16="http://schemas.microsoft.com/office/drawing/2014/main" id="{39AAA490-06B4-4144-99B8-6D5AD0B192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2740" y="5785752"/>
            <a:ext cx="1428597" cy="95239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7FF8AA42-5717-4A2A-BFE4-75528B429A9F}"/>
              </a:ext>
            </a:extLst>
          </p:cNvPr>
          <p:cNvSpPr>
            <a:spLocks noGrp="1"/>
          </p:cNvSpPr>
          <p:nvPr>
            <p:ph type="title"/>
          </p:nvPr>
        </p:nvSpPr>
        <p:spPr/>
        <p:txBody>
          <a:bodyPr/>
          <a:lstStyle/>
          <a:p>
            <a:r>
              <a:rPr lang="en-US" dirty="0"/>
              <a:t>GDCs require SDCs</a:t>
            </a:r>
          </a:p>
        </p:txBody>
      </p:sp>
      <p:sp>
        <p:nvSpPr>
          <p:cNvPr id="6" name="Rectangle 5">
            <a:extLst>
              <a:ext uri="{FF2B5EF4-FFF2-40B4-BE49-F238E27FC236}">
                <a16:creationId xmlns:a16="http://schemas.microsoft.com/office/drawing/2014/main" id="{FED48C03-C3DD-472B-AEF3-FF33CCB7910D}"/>
              </a:ext>
            </a:extLst>
          </p:cNvPr>
          <p:cNvSpPr>
            <a:spLocks noChangeArrowheads="1"/>
          </p:cNvSpPr>
          <p:nvPr/>
        </p:nvSpPr>
        <p:spPr bwMode="auto">
          <a:xfrm>
            <a:off x="431966" y="4385275"/>
            <a:ext cx="1428750" cy="971550"/>
          </a:xfrm>
          <a:prstGeom prst="rect">
            <a:avLst/>
          </a:prstGeom>
          <a:solidFill>
            <a:srgbClr val="A2CCE8"/>
          </a:solidFill>
          <a:ln w="28575">
            <a:solidFill>
              <a:schemeClr val="bg1"/>
            </a:solidFill>
            <a:miter lim="800000"/>
            <a:headEnd/>
            <a:tailEnd/>
          </a:ln>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Independent</a:t>
            </a:r>
          </a:p>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Continuant</a:t>
            </a:r>
          </a:p>
        </p:txBody>
      </p:sp>
      <p:sp>
        <p:nvSpPr>
          <p:cNvPr id="8" name="Rectangle 7">
            <a:extLst>
              <a:ext uri="{FF2B5EF4-FFF2-40B4-BE49-F238E27FC236}">
                <a16:creationId xmlns:a16="http://schemas.microsoft.com/office/drawing/2014/main" id="{1276FDD9-6EF7-4A42-8CEF-411DE8CAE37D}"/>
              </a:ext>
            </a:extLst>
          </p:cNvPr>
          <p:cNvSpPr>
            <a:spLocks noChangeArrowheads="1"/>
          </p:cNvSpPr>
          <p:nvPr/>
        </p:nvSpPr>
        <p:spPr bwMode="auto">
          <a:xfrm>
            <a:off x="431966" y="2922082"/>
            <a:ext cx="1428750" cy="971550"/>
          </a:xfrm>
          <a:prstGeom prst="rect">
            <a:avLst/>
          </a:prstGeom>
          <a:solidFill>
            <a:srgbClr val="A2CCE8"/>
          </a:solidFill>
          <a:ln w="28575">
            <a:solidFill>
              <a:schemeClr val="bg1"/>
            </a:solidFill>
            <a:miter lim="800000"/>
            <a:headEnd/>
            <a:tailEnd/>
          </a:ln>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Specifically</a:t>
            </a:r>
          </a:p>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dependent</a:t>
            </a:r>
          </a:p>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continuant</a:t>
            </a:r>
          </a:p>
        </p:txBody>
      </p:sp>
      <p:sp>
        <p:nvSpPr>
          <p:cNvPr id="9" name="Rectangle 8">
            <a:extLst>
              <a:ext uri="{FF2B5EF4-FFF2-40B4-BE49-F238E27FC236}">
                <a16:creationId xmlns:a16="http://schemas.microsoft.com/office/drawing/2014/main" id="{C4C44706-8DA7-44C9-876E-5C1B3252E771}"/>
              </a:ext>
            </a:extLst>
          </p:cNvPr>
          <p:cNvSpPr>
            <a:spLocks noChangeArrowheads="1"/>
          </p:cNvSpPr>
          <p:nvPr/>
        </p:nvSpPr>
        <p:spPr bwMode="auto">
          <a:xfrm>
            <a:off x="489116" y="1617386"/>
            <a:ext cx="1314450" cy="914400"/>
          </a:xfrm>
          <a:prstGeom prst="rect">
            <a:avLst/>
          </a:prstGeom>
          <a:solidFill>
            <a:srgbClr val="A2CCE8"/>
          </a:solidFill>
          <a:ln w="28575">
            <a:solidFill>
              <a:schemeClr val="bg1"/>
            </a:solidFill>
            <a:miter lim="800000"/>
            <a:headEnd/>
            <a:tailEnd/>
          </a:ln>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Generically</a:t>
            </a:r>
          </a:p>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dependent</a:t>
            </a:r>
          </a:p>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continuant</a:t>
            </a:r>
          </a:p>
        </p:txBody>
      </p:sp>
      <p:sp>
        <p:nvSpPr>
          <p:cNvPr id="27" name="TextBox 26">
            <a:extLst>
              <a:ext uri="{FF2B5EF4-FFF2-40B4-BE49-F238E27FC236}">
                <a16:creationId xmlns:a16="http://schemas.microsoft.com/office/drawing/2014/main" id="{15551907-2AAB-485B-A46B-50168F316392}"/>
              </a:ext>
            </a:extLst>
          </p:cNvPr>
          <p:cNvSpPr txBox="1"/>
          <p:nvPr/>
        </p:nvSpPr>
        <p:spPr>
          <a:xfrm>
            <a:off x="7086600" y="1733325"/>
            <a:ext cx="1680268" cy="707886"/>
          </a:xfrm>
          <a:prstGeom prst="rect">
            <a:avLst/>
          </a:prstGeom>
          <a:solidFill>
            <a:srgbClr val="FFFF00"/>
          </a:solidFill>
        </p:spPr>
        <p:txBody>
          <a:bodyPr wrap="none" rtlCol="0">
            <a:spAutoFit/>
          </a:bodyPr>
          <a:lstStyle/>
          <a:p>
            <a:r>
              <a:rPr lang="en-US" sz="2000" dirty="0"/>
              <a:t>BMI708-2021</a:t>
            </a:r>
          </a:p>
          <a:p>
            <a:r>
              <a:rPr lang="en-US" sz="2000" dirty="0"/>
              <a:t>syllabus</a:t>
            </a:r>
          </a:p>
        </p:txBody>
      </p:sp>
      <p:cxnSp>
        <p:nvCxnSpPr>
          <p:cNvPr id="29" name="Connector: Elbow 28">
            <a:extLst>
              <a:ext uri="{FF2B5EF4-FFF2-40B4-BE49-F238E27FC236}">
                <a16:creationId xmlns:a16="http://schemas.microsoft.com/office/drawing/2014/main" id="{AA8B44CF-FB1F-4469-A69F-E51F4683C21A}"/>
              </a:ext>
            </a:extLst>
          </p:cNvPr>
          <p:cNvCxnSpPr>
            <a:cxnSpLocks/>
            <a:stCxn id="27" idx="2"/>
            <a:endCxn id="109" idx="2"/>
          </p:cNvCxnSpPr>
          <p:nvPr/>
        </p:nvCxnSpPr>
        <p:spPr bwMode="auto">
          <a:xfrm rot="5400000">
            <a:off x="5194430" y="2983079"/>
            <a:ext cx="3274172" cy="2190436"/>
          </a:xfrm>
          <a:prstGeom prst="bentConnector2">
            <a:avLst/>
          </a:prstGeom>
          <a:solidFill>
            <a:schemeClr val="accent1"/>
          </a:solidFill>
          <a:ln w="19050" cap="flat" cmpd="sng" algn="ctr">
            <a:solidFill>
              <a:srgbClr val="FFFF00"/>
            </a:solidFill>
            <a:prstDash val="solid"/>
            <a:round/>
            <a:headEnd type="none" w="med" len="med"/>
            <a:tailEnd type="triangle"/>
          </a:ln>
          <a:effectLst/>
        </p:spPr>
      </p:cxnSp>
      <p:sp>
        <p:nvSpPr>
          <p:cNvPr id="31" name="TextBox 30">
            <a:extLst>
              <a:ext uri="{FF2B5EF4-FFF2-40B4-BE49-F238E27FC236}">
                <a16:creationId xmlns:a16="http://schemas.microsoft.com/office/drawing/2014/main" id="{C6CA6DFC-CBC1-475A-B342-C39E1A4B8D64}"/>
              </a:ext>
            </a:extLst>
          </p:cNvPr>
          <p:cNvSpPr txBox="1"/>
          <p:nvPr/>
        </p:nvSpPr>
        <p:spPr>
          <a:xfrm>
            <a:off x="6262896" y="5329742"/>
            <a:ext cx="1665841" cy="369332"/>
          </a:xfrm>
          <a:prstGeom prst="rect">
            <a:avLst/>
          </a:prstGeom>
          <a:noFill/>
        </p:spPr>
        <p:txBody>
          <a:bodyPr wrap="none" rtlCol="0">
            <a:spAutoFit/>
          </a:bodyPr>
          <a:lstStyle/>
          <a:p>
            <a:r>
              <a:rPr lang="en-US" sz="1800" b="0" dirty="0">
                <a:solidFill>
                  <a:srgbClr val="FFFF00"/>
                </a:solidFill>
              </a:rPr>
              <a:t>g-depends-on at</a:t>
            </a:r>
          </a:p>
        </p:txBody>
      </p:sp>
      <p:cxnSp>
        <p:nvCxnSpPr>
          <p:cNvPr id="36" name="Connector: Elbow 35">
            <a:extLst>
              <a:ext uri="{FF2B5EF4-FFF2-40B4-BE49-F238E27FC236}">
                <a16:creationId xmlns:a16="http://schemas.microsoft.com/office/drawing/2014/main" id="{08C938DB-92F0-4CE4-84C9-ED3B023D52BE}"/>
              </a:ext>
            </a:extLst>
          </p:cNvPr>
          <p:cNvCxnSpPr>
            <a:cxnSpLocks/>
            <a:stCxn id="27" idx="2"/>
            <a:endCxn id="5144" idx="3"/>
          </p:cNvCxnSpPr>
          <p:nvPr/>
        </p:nvCxnSpPr>
        <p:spPr bwMode="auto">
          <a:xfrm rot="5400000">
            <a:off x="4078666" y="2413883"/>
            <a:ext cx="3820740" cy="3875397"/>
          </a:xfrm>
          <a:prstGeom prst="bentConnector2">
            <a:avLst/>
          </a:prstGeom>
          <a:solidFill>
            <a:schemeClr val="accent1"/>
          </a:solidFill>
          <a:ln w="19050" cap="flat" cmpd="sng" algn="ctr">
            <a:solidFill>
              <a:srgbClr val="FFFF00"/>
            </a:solidFill>
            <a:prstDash val="solid"/>
            <a:round/>
            <a:headEnd type="none" w="med" len="med"/>
            <a:tailEnd type="triangle"/>
          </a:ln>
          <a:effectLst/>
        </p:spPr>
      </p:cxnSp>
      <p:sp>
        <p:nvSpPr>
          <p:cNvPr id="39" name="TextBox 38">
            <a:extLst>
              <a:ext uri="{FF2B5EF4-FFF2-40B4-BE49-F238E27FC236}">
                <a16:creationId xmlns:a16="http://schemas.microsoft.com/office/drawing/2014/main" id="{19588A51-203C-4FD1-9927-27CE102EA548}"/>
              </a:ext>
            </a:extLst>
          </p:cNvPr>
          <p:cNvSpPr txBox="1"/>
          <p:nvPr/>
        </p:nvSpPr>
        <p:spPr>
          <a:xfrm>
            <a:off x="4174196" y="6198532"/>
            <a:ext cx="1665841" cy="369332"/>
          </a:xfrm>
          <a:prstGeom prst="rect">
            <a:avLst/>
          </a:prstGeom>
          <a:noFill/>
        </p:spPr>
        <p:txBody>
          <a:bodyPr wrap="none" rtlCol="0">
            <a:spAutoFit/>
          </a:bodyPr>
          <a:lstStyle/>
          <a:p>
            <a:r>
              <a:rPr lang="en-US" sz="1800" b="0" dirty="0">
                <a:solidFill>
                  <a:srgbClr val="FFFF00"/>
                </a:solidFill>
              </a:rPr>
              <a:t>g-depends-on at</a:t>
            </a:r>
          </a:p>
        </p:txBody>
      </p:sp>
      <p:sp>
        <p:nvSpPr>
          <p:cNvPr id="40" name="TextBox 39">
            <a:extLst>
              <a:ext uri="{FF2B5EF4-FFF2-40B4-BE49-F238E27FC236}">
                <a16:creationId xmlns:a16="http://schemas.microsoft.com/office/drawing/2014/main" id="{EEA2DAA2-1343-48B0-8DCA-46AD65F710F3}"/>
              </a:ext>
            </a:extLst>
          </p:cNvPr>
          <p:cNvSpPr txBox="1"/>
          <p:nvPr/>
        </p:nvSpPr>
        <p:spPr>
          <a:xfrm>
            <a:off x="4922158" y="3648487"/>
            <a:ext cx="1835760" cy="707886"/>
          </a:xfrm>
          <a:prstGeom prst="rect">
            <a:avLst/>
          </a:prstGeom>
          <a:solidFill>
            <a:srgbClr val="FFC000"/>
          </a:solidFill>
        </p:spPr>
        <p:txBody>
          <a:bodyPr wrap="none" rtlCol="0">
            <a:spAutoFit/>
          </a:bodyPr>
          <a:lstStyle/>
          <a:p>
            <a:r>
              <a:rPr lang="en-US" sz="2000" dirty="0"/>
              <a:t>BMI708-2021</a:t>
            </a:r>
          </a:p>
          <a:p>
            <a:r>
              <a:rPr lang="en-US" sz="2000" dirty="0"/>
              <a:t>syllabus copy 2</a:t>
            </a:r>
          </a:p>
        </p:txBody>
      </p:sp>
      <p:sp>
        <p:nvSpPr>
          <p:cNvPr id="41" name="TextBox 40">
            <a:extLst>
              <a:ext uri="{FF2B5EF4-FFF2-40B4-BE49-F238E27FC236}">
                <a16:creationId xmlns:a16="http://schemas.microsoft.com/office/drawing/2014/main" id="{EDBDC5C8-510B-4688-BA6F-8C9FB425F9DF}"/>
              </a:ext>
            </a:extLst>
          </p:cNvPr>
          <p:cNvSpPr txBox="1"/>
          <p:nvPr/>
        </p:nvSpPr>
        <p:spPr>
          <a:xfrm>
            <a:off x="3354646" y="2501627"/>
            <a:ext cx="1835760" cy="707886"/>
          </a:xfrm>
          <a:prstGeom prst="rect">
            <a:avLst/>
          </a:prstGeom>
          <a:solidFill>
            <a:srgbClr val="FFC000"/>
          </a:solidFill>
        </p:spPr>
        <p:txBody>
          <a:bodyPr wrap="none" rtlCol="0">
            <a:spAutoFit/>
          </a:bodyPr>
          <a:lstStyle/>
          <a:p>
            <a:r>
              <a:rPr lang="en-US" sz="2000" dirty="0"/>
              <a:t>BMI708-2021</a:t>
            </a:r>
          </a:p>
          <a:p>
            <a:r>
              <a:rPr lang="en-US" sz="2000" dirty="0"/>
              <a:t>syllabus copy 1</a:t>
            </a:r>
          </a:p>
        </p:txBody>
      </p:sp>
      <p:cxnSp>
        <p:nvCxnSpPr>
          <p:cNvPr id="58" name="Straight Arrow Connector 57">
            <a:extLst>
              <a:ext uri="{FF2B5EF4-FFF2-40B4-BE49-F238E27FC236}">
                <a16:creationId xmlns:a16="http://schemas.microsoft.com/office/drawing/2014/main" id="{C8C4F8DE-F3A5-4116-BDFD-FEEAB2C4F0FD}"/>
              </a:ext>
            </a:extLst>
          </p:cNvPr>
          <p:cNvCxnSpPr>
            <a:stCxn id="27" idx="1"/>
            <a:endCxn id="9" idx="3"/>
          </p:cNvCxnSpPr>
          <p:nvPr/>
        </p:nvCxnSpPr>
        <p:spPr bwMode="auto">
          <a:xfrm flipH="1" flipV="1">
            <a:off x="1803566" y="2074586"/>
            <a:ext cx="5283034" cy="12682"/>
          </a:xfrm>
          <a:prstGeom prst="straightConnector1">
            <a:avLst/>
          </a:prstGeom>
          <a:solidFill>
            <a:schemeClr val="accent1"/>
          </a:solidFill>
          <a:ln w="19050" cap="flat" cmpd="sng" algn="ctr">
            <a:solidFill>
              <a:schemeClr val="bg1"/>
            </a:solidFill>
            <a:prstDash val="solid"/>
            <a:round/>
            <a:headEnd type="none" w="med" len="med"/>
            <a:tailEnd type="triangle"/>
          </a:ln>
          <a:effectLst/>
        </p:spPr>
      </p:cxnSp>
      <p:sp>
        <p:nvSpPr>
          <p:cNvPr id="62" name="TextBox 61">
            <a:extLst>
              <a:ext uri="{FF2B5EF4-FFF2-40B4-BE49-F238E27FC236}">
                <a16:creationId xmlns:a16="http://schemas.microsoft.com/office/drawing/2014/main" id="{C3E207AE-E2FA-446F-AE61-38228D92304C}"/>
              </a:ext>
            </a:extLst>
          </p:cNvPr>
          <p:cNvSpPr txBox="1"/>
          <p:nvPr/>
        </p:nvSpPr>
        <p:spPr>
          <a:xfrm>
            <a:off x="3241238" y="1611868"/>
            <a:ext cx="1428596" cy="369332"/>
          </a:xfrm>
          <a:prstGeom prst="rect">
            <a:avLst/>
          </a:prstGeom>
          <a:noFill/>
        </p:spPr>
        <p:txBody>
          <a:bodyPr wrap="none" rtlCol="0">
            <a:spAutoFit/>
          </a:bodyPr>
          <a:lstStyle/>
          <a:p>
            <a:r>
              <a:rPr lang="en-US" sz="1800" b="0" dirty="0">
                <a:solidFill>
                  <a:schemeClr val="bg1"/>
                </a:solidFill>
              </a:rPr>
              <a:t>Instance of at</a:t>
            </a:r>
          </a:p>
        </p:txBody>
      </p:sp>
      <p:cxnSp>
        <p:nvCxnSpPr>
          <p:cNvPr id="63" name="Straight Arrow Connector 62">
            <a:extLst>
              <a:ext uri="{FF2B5EF4-FFF2-40B4-BE49-F238E27FC236}">
                <a16:creationId xmlns:a16="http://schemas.microsoft.com/office/drawing/2014/main" id="{30674CE7-2992-43DF-BFF7-50BAF3EF8717}"/>
              </a:ext>
            </a:extLst>
          </p:cNvPr>
          <p:cNvCxnSpPr>
            <a:cxnSpLocks/>
            <a:stCxn id="41" idx="1"/>
            <a:endCxn id="8" idx="3"/>
          </p:cNvCxnSpPr>
          <p:nvPr/>
        </p:nvCxnSpPr>
        <p:spPr bwMode="auto">
          <a:xfrm flipH="1">
            <a:off x="1860716" y="2855570"/>
            <a:ext cx="1493930" cy="552287"/>
          </a:xfrm>
          <a:prstGeom prst="straightConnector1">
            <a:avLst/>
          </a:prstGeom>
          <a:solidFill>
            <a:schemeClr val="accent1"/>
          </a:solidFill>
          <a:ln w="19050" cap="flat" cmpd="sng" algn="ctr">
            <a:solidFill>
              <a:schemeClr val="bg1"/>
            </a:solidFill>
            <a:prstDash val="solid"/>
            <a:round/>
            <a:headEnd type="none" w="med" len="med"/>
            <a:tailEnd type="triangle"/>
          </a:ln>
          <a:effectLst/>
        </p:spPr>
      </p:cxnSp>
      <p:cxnSp>
        <p:nvCxnSpPr>
          <p:cNvPr id="68" name="Straight Arrow Connector 67">
            <a:extLst>
              <a:ext uri="{FF2B5EF4-FFF2-40B4-BE49-F238E27FC236}">
                <a16:creationId xmlns:a16="http://schemas.microsoft.com/office/drawing/2014/main" id="{E492122A-00BA-4AAE-9E46-87919A5E7607}"/>
              </a:ext>
            </a:extLst>
          </p:cNvPr>
          <p:cNvCxnSpPr>
            <a:cxnSpLocks/>
            <a:stCxn id="40" idx="1"/>
            <a:endCxn id="8" idx="3"/>
          </p:cNvCxnSpPr>
          <p:nvPr/>
        </p:nvCxnSpPr>
        <p:spPr bwMode="auto">
          <a:xfrm flipH="1" flipV="1">
            <a:off x="1860716" y="3407857"/>
            <a:ext cx="3061442" cy="594573"/>
          </a:xfrm>
          <a:prstGeom prst="straightConnector1">
            <a:avLst/>
          </a:prstGeom>
          <a:solidFill>
            <a:schemeClr val="accent1"/>
          </a:solidFill>
          <a:ln w="19050" cap="flat" cmpd="sng" algn="ctr">
            <a:solidFill>
              <a:schemeClr val="bg1"/>
            </a:solidFill>
            <a:prstDash val="solid"/>
            <a:round/>
            <a:headEnd type="none" w="med" len="med"/>
            <a:tailEnd type="triangle"/>
          </a:ln>
          <a:effectLst/>
        </p:spPr>
      </p:cxnSp>
      <p:sp>
        <p:nvSpPr>
          <p:cNvPr id="71" name="TextBox 70">
            <a:extLst>
              <a:ext uri="{FF2B5EF4-FFF2-40B4-BE49-F238E27FC236}">
                <a16:creationId xmlns:a16="http://schemas.microsoft.com/office/drawing/2014/main" id="{F81EA5AE-474F-4538-B44E-2B373D6B7CBB}"/>
              </a:ext>
            </a:extLst>
          </p:cNvPr>
          <p:cNvSpPr txBox="1"/>
          <p:nvPr/>
        </p:nvSpPr>
        <p:spPr>
          <a:xfrm>
            <a:off x="1908442" y="2585305"/>
            <a:ext cx="1428596" cy="369332"/>
          </a:xfrm>
          <a:prstGeom prst="rect">
            <a:avLst/>
          </a:prstGeom>
          <a:noFill/>
        </p:spPr>
        <p:txBody>
          <a:bodyPr wrap="none" rtlCol="0">
            <a:spAutoFit/>
          </a:bodyPr>
          <a:lstStyle/>
          <a:p>
            <a:r>
              <a:rPr lang="en-US" sz="1800" b="0" dirty="0">
                <a:solidFill>
                  <a:schemeClr val="bg1"/>
                </a:solidFill>
              </a:rPr>
              <a:t>Instance of at</a:t>
            </a:r>
          </a:p>
        </p:txBody>
      </p:sp>
      <p:sp>
        <p:nvSpPr>
          <p:cNvPr id="73" name="TextBox 72">
            <a:extLst>
              <a:ext uri="{FF2B5EF4-FFF2-40B4-BE49-F238E27FC236}">
                <a16:creationId xmlns:a16="http://schemas.microsoft.com/office/drawing/2014/main" id="{E56F4868-E237-4C41-BFBA-99EBCF7443F3}"/>
              </a:ext>
            </a:extLst>
          </p:cNvPr>
          <p:cNvSpPr txBox="1"/>
          <p:nvPr/>
        </p:nvSpPr>
        <p:spPr>
          <a:xfrm>
            <a:off x="1953788" y="3625404"/>
            <a:ext cx="1428596" cy="369332"/>
          </a:xfrm>
          <a:prstGeom prst="rect">
            <a:avLst/>
          </a:prstGeom>
          <a:noFill/>
        </p:spPr>
        <p:txBody>
          <a:bodyPr wrap="none" rtlCol="0">
            <a:spAutoFit/>
          </a:bodyPr>
          <a:lstStyle/>
          <a:p>
            <a:r>
              <a:rPr lang="en-US" sz="1800" b="0" dirty="0">
                <a:solidFill>
                  <a:schemeClr val="bg1"/>
                </a:solidFill>
              </a:rPr>
              <a:t>Instance of at</a:t>
            </a:r>
          </a:p>
        </p:txBody>
      </p:sp>
      <p:cxnSp>
        <p:nvCxnSpPr>
          <p:cNvPr id="74" name="Straight Arrow Connector 73">
            <a:extLst>
              <a:ext uri="{FF2B5EF4-FFF2-40B4-BE49-F238E27FC236}">
                <a16:creationId xmlns:a16="http://schemas.microsoft.com/office/drawing/2014/main" id="{1D5049E3-B302-477D-953B-8B90F589D77D}"/>
              </a:ext>
            </a:extLst>
          </p:cNvPr>
          <p:cNvCxnSpPr>
            <a:cxnSpLocks/>
            <a:stCxn id="109" idx="0"/>
            <a:endCxn id="6" idx="3"/>
          </p:cNvCxnSpPr>
          <p:nvPr/>
        </p:nvCxnSpPr>
        <p:spPr bwMode="auto">
          <a:xfrm flipH="1" flipV="1">
            <a:off x="1860716" y="4871050"/>
            <a:ext cx="3148370" cy="229334"/>
          </a:xfrm>
          <a:prstGeom prst="straightConnector1">
            <a:avLst/>
          </a:prstGeom>
          <a:solidFill>
            <a:schemeClr val="accent1"/>
          </a:solidFill>
          <a:ln w="19050" cap="flat" cmpd="sng" algn="ctr">
            <a:solidFill>
              <a:schemeClr val="bg1"/>
            </a:solidFill>
            <a:prstDash val="solid"/>
            <a:round/>
            <a:headEnd type="none" w="med" len="med"/>
            <a:tailEnd type="triangle"/>
          </a:ln>
          <a:effectLst/>
        </p:spPr>
      </p:cxnSp>
      <p:cxnSp>
        <p:nvCxnSpPr>
          <p:cNvPr id="77" name="Straight Arrow Connector 76">
            <a:extLst>
              <a:ext uri="{FF2B5EF4-FFF2-40B4-BE49-F238E27FC236}">
                <a16:creationId xmlns:a16="http://schemas.microsoft.com/office/drawing/2014/main" id="{FEB19D2C-8BF2-4BEE-8782-69304A5F1D81}"/>
              </a:ext>
            </a:extLst>
          </p:cNvPr>
          <p:cNvCxnSpPr>
            <a:cxnSpLocks/>
            <a:stCxn id="5144" idx="1"/>
            <a:endCxn id="6" idx="3"/>
          </p:cNvCxnSpPr>
          <p:nvPr/>
        </p:nvCxnSpPr>
        <p:spPr bwMode="auto">
          <a:xfrm flipH="1" flipV="1">
            <a:off x="1860716" y="4871050"/>
            <a:ext cx="762024" cy="1390901"/>
          </a:xfrm>
          <a:prstGeom prst="straightConnector1">
            <a:avLst/>
          </a:prstGeom>
          <a:solidFill>
            <a:schemeClr val="accent1"/>
          </a:solidFill>
          <a:ln w="19050" cap="flat" cmpd="sng" algn="ctr">
            <a:solidFill>
              <a:schemeClr val="bg1"/>
            </a:solidFill>
            <a:prstDash val="solid"/>
            <a:round/>
            <a:headEnd type="none" w="med" len="med"/>
            <a:tailEnd type="triangle"/>
          </a:ln>
          <a:effectLst/>
        </p:spPr>
      </p:cxnSp>
      <p:sp>
        <p:nvSpPr>
          <p:cNvPr id="80" name="TextBox 79">
            <a:extLst>
              <a:ext uri="{FF2B5EF4-FFF2-40B4-BE49-F238E27FC236}">
                <a16:creationId xmlns:a16="http://schemas.microsoft.com/office/drawing/2014/main" id="{90C763F6-D3F8-41B9-8E4E-C4238B6DB8B8}"/>
              </a:ext>
            </a:extLst>
          </p:cNvPr>
          <p:cNvSpPr txBox="1"/>
          <p:nvPr/>
        </p:nvSpPr>
        <p:spPr>
          <a:xfrm>
            <a:off x="1977470" y="4480755"/>
            <a:ext cx="1428596" cy="369332"/>
          </a:xfrm>
          <a:prstGeom prst="rect">
            <a:avLst/>
          </a:prstGeom>
          <a:noFill/>
        </p:spPr>
        <p:txBody>
          <a:bodyPr wrap="none" rtlCol="0">
            <a:spAutoFit/>
          </a:bodyPr>
          <a:lstStyle/>
          <a:p>
            <a:r>
              <a:rPr lang="en-US" sz="1800" b="0" dirty="0">
                <a:solidFill>
                  <a:schemeClr val="bg1"/>
                </a:solidFill>
              </a:rPr>
              <a:t>Instance of at</a:t>
            </a:r>
          </a:p>
        </p:txBody>
      </p:sp>
      <p:sp>
        <p:nvSpPr>
          <p:cNvPr id="81" name="TextBox 80">
            <a:extLst>
              <a:ext uri="{FF2B5EF4-FFF2-40B4-BE49-F238E27FC236}">
                <a16:creationId xmlns:a16="http://schemas.microsoft.com/office/drawing/2014/main" id="{3EF07D05-0EA3-4989-8358-AFFA24934A19}"/>
              </a:ext>
            </a:extLst>
          </p:cNvPr>
          <p:cNvSpPr txBox="1"/>
          <p:nvPr/>
        </p:nvSpPr>
        <p:spPr>
          <a:xfrm>
            <a:off x="971884" y="5754138"/>
            <a:ext cx="1428596" cy="369332"/>
          </a:xfrm>
          <a:prstGeom prst="rect">
            <a:avLst/>
          </a:prstGeom>
          <a:noFill/>
        </p:spPr>
        <p:txBody>
          <a:bodyPr wrap="none" rtlCol="0">
            <a:spAutoFit/>
          </a:bodyPr>
          <a:lstStyle/>
          <a:p>
            <a:r>
              <a:rPr lang="en-US" sz="1800" b="0" dirty="0">
                <a:solidFill>
                  <a:schemeClr val="bg1"/>
                </a:solidFill>
              </a:rPr>
              <a:t>Instance of at</a:t>
            </a:r>
          </a:p>
        </p:txBody>
      </p:sp>
      <p:sp>
        <p:nvSpPr>
          <p:cNvPr id="5131" name="Rectangle 5130">
            <a:extLst>
              <a:ext uri="{FF2B5EF4-FFF2-40B4-BE49-F238E27FC236}">
                <a16:creationId xmlns:a16="http://schemas.microsoft.com/office/drawing/2014/main" id="{EA1BD495-6B80-43E6-867A-DA7753DC4F7E}"/>
              </a:ext>
            </a:extLst>
          </p:cNvPr>
          <p:cNvSpPr/>
          <p:nvPr/>
        </p:nvSpPr>
        <p:spPr bwMode="auto">
          <a:xfrm>
            <a:off x="3369758" y="6023106"/>
            <a:ext cx="54864" cy="391442"/>
          </a:xfrm>
          <a:prstGeom prst="rect">
            <a:avLst/>
          </a:prstGeom>
          <a:solidFill>
            <a:srgbClr val="FFC000"/>
          </a:solidFill>
          <a:ln w="952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83" name="Rectangle 82">
            <a:extLst>
              <a:ext uri="{FF2B5EF4-FFF2-40B4-BE49-F238E27FC236}">
                <a16:creationId xmlns:a16="http://schemas.microsoft.com/office/drawing/2014/main" id="{F99099CD-1941-444B-A458-8554F724F225}"/>
              </a:ext>
            </a:extLst>
          </p:cNvPr>
          <p:cNvSpPr/>
          <p:nvPr/>
        </p:nvSpPr>
        <p:spPr bwMode="auto">
          <a:xfrm rot="3440004">
            <a:off x="5295298" y="4869340"/>
            <a:ext cx="54864" cy="391442"/>
          </a:xfrm>
          <a:prstGeom prst="rect">
            <a:avLst/>
          </a:prstGeom>
          <a:solidFill>
            <a:srgbClr val="FFC000"/>
          </a:solidFill>
          <a:ln w="952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cxnSp>
        <p:nvCxnSpPr>
          <p:cNvPr id="5133" name="Straight Arrow Connector 5132">
            <a:extLst>
              <a:ext uri="{FF2B5EF4-FFF2-40B4-BE49-F238E27FC236}">
                <a16:creationId xmlns:a16="http://schemas.microsoft.com/office/drawing/2014/main" id="{185E0E2D-82CF-4568-9506-5DDC00D32EC7}"/>
              </a:ext>
            </a:extLst>
          </p:cNvPr>
          <p:cNvCxnSpPr>
            <a:cxnSpLocks/>
            <a:stCxn id="41" idx="2"/>
            <a:endCxn id="5131" idx="0"/>
          </p:cNvCxnSpPr>
          <p:nvPr/>
        </p:nvCxnSpPr>
        <p:spPr bwMode="auto">
          <a:xfrm flipH="1">
            <a:off x="3397190" y="3209513"/>
            <a:ext cx="875336" cy="2813593"/>
          </a:xfrm>
          <a:prstGeom prst="straightConnector1">
            <a:avLst/>
          </a:prstGeom>
          <a:solidFill>
            <a:schemeClr val="accent1"/>
          </a:solidFill>
          <a:ln w="9525" cap="flat" cmpd="sng" algn="ctr">
            <a:solidFill>
              <a:srgbClr val="FFC000"/>
            </a:solidFill>
            <a:prstDash val="lgDashDot"/>
            <a:round/>
            <a:headEnd type="none" w="med" len="med"/>
            <a:tailEnd type="triangle"/>
          </a:ln>
          <a:effectLst/>
        </p:spPr>
      </p:cxnSp>
      <p:cxnSp>
        <p:nvCxnSpPr>
          <p:cNvPr id="86" name="Straight Arrow Connector 85">
            <a:extLst>
              <a:ext uri="{FF2B5EF4-FFF2-40B4-BE49-F238E27FC236}">
                <a16:creationId xmlns:a16="http://schemas.microsoft.com/office/drawing/2014/main" id="{440EFE4F-A512-4DCB-8A87-2D5495F968FB}"/>
              </a:ext>
            </a:extLst>
          </p:cNvPr>
          <p:cNvCxnSpPr>
            <a:cxnSpLocks/>
            <a:stCxn id="40" idx="2"/>
            <a:endCxn id="83" idx="0"/>
          </p:cNvCxnSpPr>
          <p:nvPr/>
        </p:nvCxnSpPr>
        <p:spPr bwMode="auto">
          <a:xfrm flipH="1">
            <a:off x="5487493" y="4356373"/>
            <a:ext cx="352545" cy="603048"/>
          </a:xfrm>
          <a:prstGeom prst="straightConnector1">
            <a:avLst/>
          </a:prstGeom>
          <a:solidFill>
            <a:schemeClr val="accent1"/>
          </a:solidFill>
          <a:ln w="9525" cap="flat" cmpd="sng" algn="ctr">
            <a:solidFill>
              <a:srgbClr val="FFC000"/>
            </a:solidFill>
            <a:prstDash val="lgDashDot"/>
            <a:round/>
            <a:headEnd type="none" w="med" len="med"/>
            <a:tailEnd type="triangle"/>
          </a:ln>
          <a:effectLst/>
        </p:spPr>
      </p:cxnSp>
      <p:cxnSp>
        <p:nvCxnSpPr>
          <p:cNvPr id="89" name="Straight Arrow Connector 88">
            <a:extLst>
              <a:ext uri="{FF2B5EF4-FFF2-40B4-BE49-F238E27FC236}">
                <a16:creationId xmlns:a16="http://schemas.microsoft.com/office/drawing/2014/main" id="{4AD2A57F-21F1-4E0B-9515-C95D6DF7CC14}"/>
              </a:ext>
            </a:extLst>
          </p:cNvPr>
          <p:cNvCxnSpPr>
            <a:cxnSpLocks/>
            <a:stCxn id="41" idx="3"/>
            <a:endCxn id="27" idx="1"/>
          </p:cNvCxnSpPr>
          <p:nvPr/>
        </p:nvCxnSpPr>
        <p:spPr bwMode="auto">
          <a:xfrm flipV="1">
            <a:off x="5190406" y="2087268"/>
            <a:ext cx="1896194" cy="768302"/>
          </a:xfrm>
          <a:prstGeom prst="straightConnector1">
            <a:avLst/>
          </a:prstGeom>
          <a:solidFill>
            <a:schemeClr val="accent1"/>
          </a:solidFill>
          <a:ln w="19050" cap="flat" cmpd="sng" algn="ctr">
            <a:solidFill>
              <a:srgbClr val="FFC000"/>
            </a:solidFill>
            <a:prstDash val="solid"/>
            <a:round/>
            <a:headEnd type="none" w="med" len="med"/>
            <a:tailEnd type="triangle"/>
          </a:ln>
          <a:effectLst/>
        </p:spPr>
      </p:cxnSp>
      <p:cxnSp>
        <p:nvCxnSpPr>
          <p:cNvPr id="92" name="Straight Arrow Connector 91">
            <a:extLst>
              <a:ext uri="{FF2B5EF4-FFF2-40B4-BE49-F238E27FC236}">
                <a16:creationId xmlns:a16="http://schemas.microsoft.com/office/drawing/2014/main" id="{27AB0720-C7B0-4724-B979-A0ABC9895B27}"/>
              </a:ext>
            </a:extLst>
          </p:cNvPr>
          <p:cNvCxnSpPr>
            <a:cxnSpLocks/>
            <a:stCxn id="40" idx="0"/>
            <a:endCxn id="27" idx="1"/>
          </p:cNvCxnSpPr>
          <p:nvPr/>
        </p:nvCxnSpPr>
        <p:spPr bwMode="auto">
          <a:xfrm flipV="1">
            <a:off x="5840038" y="2087268"/>
            <a:ext cx="1246562" cy="1561219"/>
          </a:xfrm>
          <a:prstGeom prst="straightConnector1">
            <a:avLst/>
          </a:prstGeom>
          <a:solidFill>
            <a:schemeClr val="accent1"/>
          </a:solidFill>
          <a:ln w="19050" cap="flat" cmpd="sng" algn="ctr">
            <a:solidFill>
              <a:srgbClr val="FFC000"/>
            </a:solidFill>
            <a:prstDash val="solid"/>
            <a:round/>
            <a:headEnd type="none" w="med" len="med"/>
            <a:tailEnd type="triangle"/>
          </a:ln>
          <a:effectLst/>
        </p:spPr>
      </p:cxnSp>
      <p:sp>
        <p:nvSpPr>
          <p:cNvPr id="95" name="TextBox 94">
            <a:extLst>
              <a:ext uri="{FF2B5EF4-FFF2-40B4-BE49-F238E27FC236}">
                <a16:creationId xmlns:a16="http://schemas.microsoft.com/office/drawing/2014/main" id="{3A7B0108-FA12-4F7D-80DF-977C595A64D0}"/>
              </a:ext>
            </a:extLst>
          </p:cNvPr>
          <p:cNvSpPr txBox="1"/>
          <p:nvPr/>
        </p:nvSpPr>
        <p:spPr>
          <a:xfrm>
            <a:off x="5016719" y="2082587"/>
            <a:ext cx="1499128" cy="369332"/>
          </a:xfrm>
          <a:prstGeom prst="rect">
            <a:avLst/>
          </a:prstGeom>
          <a:noFill/>
        </p:spPr>
        <p:txBody>
          <a:bodyPr wrap="none" rtlCol="0">
            <a:spAutoFit/>
          </a:bodyPr>
          <a:lstStyle/>
          <a:p>
            <a:r>
              <a:rPr lang="en-US" sz="1800" b="0" dirty="0">
                <a:solidFill>
                  <a:srgbClr val="FFC000"/>
                </a:solidFill>
              </a:rPr>
              <a:t>concretizes at</a:t>
            </a:r>
          </a:p>
        </p:txBody>
      </p:sp>
      <p:sp>
        <p:nvSpPr>
          <p:cNvPr id="96" name="TextBox 95">
            <a:extLst>
              <a:ext uri="{FF2B5EF4-FFF2-40B4-BE49-F238E27FC236}">
                <a16:creationId xmlns:a16="http://schemas.microsoft.com/office/drawing/2014/main" id="{580F7F94-A66E-4D2D-A92F-0B56D9217D93}"/>
              </a:ext>
            </a:extLst>
          </p:cNvPr>
          <p:cNvSpPr txBox="1"/>
          <p:nvPr/>
        </p:nvSpPr>
        <p:spPr>
          <a:xfrm>
            <a:off x="6166124" y="3009289"/>
            <a:ext cx="1499128" cy="369332"/>
          </a:xfrm>
          <a:prstGeom prst="rect">
            <a:avLst/>
          </a:prstGeom>
          <a:noFill/>
        </p:spPr>
        <p:txBody>
          <a:bodyPr wrap="none" rtlCol="0">
            <a:spAutoFit/>
          </a:bodyPr>
          <a:lstStyle/>
          <a:p>
            <a:r>
              <a:rPr lang="en-US" sz="1800" b="0" dirty="0">
                <a:solidFill>
                  <a:srgbClr val="FFC000"/>
                </a:solidFill>
              </a:rPr>
              <a:t>concretizes at</a:t>
            </a:r>
          </a:p>
        </p:txBody>
      </p:sp>
      <p:cxnSp>
        <p:nvCxnSpPr>
          <p:cNvPr id="97" name="Straight Arrow Connector 96">
            <a:extLst>
              <a:ext uri="{FF2B5EF4-FFF2-40B4-BE49-F238E27FC236}">
                <a16:creationId xmlns:a16="http://schemas.microsoft.com/office/drawing/2014/main" id="{7AF5750A-887A-4120-AF3B-14DDF769E916}"/>
              </a:ext>
            </a:extLst>
          </p:cNvPr>
          <p:cNvCxnSpPr>
            <a:cxnSpLocks/>
            <a:stCxn id="41" idx="2"/>
          </p:cNvCxnSpPr>
          <p:nvPr/>
        </p:nvCxnSpPr>
        <p:spPr bwMode="auto">
          <a:xfrm flipH="1">
            <a:off x="3708020" y="3209513"/>
            <a:ext cx="564506" cy="2683107"/>
          </a:xfrm>
          <a:prstGeom prst="straightConnector1">
            <a:avLst/>
          </a:prstGeom>
          <a:solidFill>
            <a:schemeClr val="accent1"/>
          </a:solidFill>
          <a:ln w="19050" cap="flat" cmpd="sng" algn="ctr">
            <a:solidFill>
              <a:srgbClr val="92D050"/>
            </a:solidFill>
            <a:prstDash val="solid"/>
            <a:round/>
            <a:headEnd type="none" w="med" len="med"/>
            <a:tailEnd type="triangle"/>
          </a:ln>
          <a:effectLst/>
        </p:spPr>
      </p:cxnSp>
      <p:cxnSp>
        <p:nvCxnSpPr>
          <p:cNvPr id="100" name="Straight Arrow Connector 99">
            <a:extLst>
              <a:ext uri="{FF2B5EF4-FFF2-40B4-BE49-F238E27FC236}">
                <a16:creationId xmlns:a16="http://schemas.microsoft.com/office/drawing/2014/main" id="{612A2601-1BA1-47B1-A3F4-7E83A65B77C9}"/>
              </a:ext>
            </a:extLst>
          </p:cNvPr>
          <p:cNvCxnSpPr>
            <a:cxnSpLocks/>
            <a:stCxn id="40" idx="2"/>
          </p:cNvCxnSpPr>
          <p:nvPr/>
        </p:nvCxnSpPr>
        <p:spPr bwMode="auto">
          <a:xfrm>
            <a:off x="5840038" y="4356373"/>
            <a:ext cx="5579" cy="744011"/>
          </a:xfrm>
          <a:prstGeom prst="straightConnector1">
            <a:avLst/>
          </a:prstGeom>
          <a:solidFill>
            <a:schemeClr val="accent1"/>
          </a:solidFill>
          <a:ln w="19050" cap="flat" cmpd="sng" algn="ctr">
            <a:solidFill>
              <a:srgbClr val="92D050"/>
            </a:solidFill>
            <a:prstDash val="solid"/>
            <a:round/>
            <a:headEnd type="none" w="med" len="med"/>
            <a:tailEnd type="triangle"/>
          </a:ln>
          <a:effectLst/>
        </p:spPr>
      </p:cxnSp>
      <p:sp>
        <p:nvSpPr>
          <p:cNvPr id="103" name="TextBox 102">
            <a:extLst>
              <a:ext uri="{FF2B5EF4-FFF2-40B4-BE49-F238E27FC236}">
                <a16:creationId xmlns:a16="http://schemas.microsoft.com/office/drawing/2014/main" id="{B610EBF4-73CD-4298-B671-C980715B7DD5}"/>
              </a:ext>
            </a:extLst>
          </p:cNvPr>
          <p:cNvSpPr txBox="1"/>
          <p:nvPr/>
        </p:nvSpPr>
        <p:spPr>
          <a:xfrm>
            <a:off x="3356654" y="5268961"/>
            <a:ext cx="1313180" cy="369332"/>
          </a:xfrm>
          <a:prstGeom prst="rect">
            <a:avLst/>
          </a:prstGeom>
          <a:noFill/>
        </p:spPr>
        <p:txBody>
          <a:bodyPr wrap="none" rtlCol="0">
            <a:spAutoFit/>
          </a:bodyPr>
          <a:lstStyle/>
          <a:p>
            <a:r>
              <a:rPr lang="en-US" sz="1800" b="0" dirty="0">
                <a:solidFill>
                  <a:srgbClr val="1FE115"/>
                </a:solidFill>
              </a:rPr>
              <a:t>inheres in at</a:t>
            </a:r>
          </a:p>
        </p:txBody>
      </p:sp>
      <p:sp>
        <p:nvSpPr>
          <p:cNvPr id="104" name="TextBox 103">
            <a:extLst>
              <a:ext uri="{FF2B5EF4-FFF2-40B4-BE49-F238E27FC236}">
                <a16:creationId xmlns:a16="http://schemas.microsoft.com/office/drawing/2014/main" id="{23661A2E-CAB2-4B83-9C12-333E8EB0320A}"/>
              </a:ext>
            </a:extLst>
          </p:cNvPr>
          <p:cNvSpPr txBox="1"/>
          <p:nvPr/>
        </p:nvSpPr>
        <p:spPr>
          <a:xfrm>
            <a:off x="5963609" y="4441573"/>
            <a:ext cx="1313180" cy="369332"/>
          </a:xfrm>
          <a:prstGeom prst="rect">
            <a:avLst/>
          </a:prstGeom>
          <a:noFill/>
        </p:spPr>
        <p:txBody>
          <a:bodyPr wrap="none" rtlCol="0">
            <a:spAutoFit/>
          </a:bodyPr>
          <a:lstStyle/>
          <a:p>
            <a:r>
              <a:rPr lang="en-US" sz="1800" b="0" dirty="0">
                <a:solidFill>
                  <a:srgbClr val="1FE115"/>
                </a:solidFill>
              </a:rPr>
              <a:t>inheres in at</a:t>
            </a:r>
          </a:p>
        </p:txBody>
      </p:sp>
      <p:sp>
        <p:nvSpPr>
          <p:cNvPr id="5" name="Slide Number Placeholder 4">
            <a:extLst>
              <a:ext uri="{FF2B5EF4-FFF2-40B4-BE49-F238E27FC236}">
                <a16:creationId xmlns:a16="http://schemas.microsoft.com/office/drawing/2014/main" id="{80EB0730-B991-41A1-B108-4B79BFF4FE4F}"/>
              </a:ext>
            </a:extLst>
          </p:cNvPr>
          <p:cNvSpPr>
            <a:spLocks noGrp="1"/>
          </p:cNvSpPr>
          <p:nvPr>
            <p:ph type="sldNum" sz="quarter" idx="3"/>
          </p:nvPr>
        </p:nvSpPr>
        <p:spPr/>
        <p:txBody>
          <a:bodyPr/>
          <a:lstStyle/>
          <a:p>
            <a:fld id="{7C5DB68A-9D44-4073-920F-D08D647C06A7}" type="slidenum">
              <a:rPr lang="en-US" smtClean="0"/>
              <a:t>10</a:t>
            </a:fld>
            <a:endParaRPr lang="en-US" dirty="0"/>
          </a:p>
        </p:txBody>
      </p:sp>
    </p:spTree>
    <p:extLst>
      <p:ext uri="{BB962C8B-B14F-4D97-AF65-F5344CB8AC3E}">
        <p14:creationId xmlns:p14="http://schemas.microsoft.com/office/powerpoint/2010/main" val="1811791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13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13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71"/>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63"/>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6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7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62"/>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58"/>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6"/>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1"/>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2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95"/>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89"/>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92"/>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1" grpId="0"/>
      <p:bldP spid="39" grpId="0"/>
      <p:bldP spid="40" grpId="0" animBg="1"/>
      <p:bldP spid="41" grpId="0" animBg="1"/>
      <p:bldP spid="62" grpId="0"/>
      <p:bldP spid="71" grpId="0"/>
      <p:bldP spid="73" grpId="0"/>
      <p:bldP spid="5131" grpId="0" animBg="1"/>
      <p:bldP spid="83" grpId="0" animBg="1"/>
      <p:bldP spid="95" grpId="0"/>
      <p:bldP spid="96" grpId="0"/>
      <p:bldP spid="103" grpId="0"/>
      <p:bldP spid="10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0D0CA-E223-4813-A0BB-23F08D4A5F5E}"/>
              </a:ext>
            </a:extLst>
          </p:cNvPr>
          <p:cNvSpPr>
            <a:spLocks noGrp="1"/>
          </p:cNvSpPr>
          <p:nvPr>
            <p:ph type="title"/>
          </p:nvPr>
        </p:nvSpPr>
        <p:spPr/>
        <p:txBody>
          <a:bodyPr/>
          <a:lstStyle/>
          <a:p>
            <a:r>
              <a:rPr lang="en-US" dirty="0"/>
              <a:t>Concretization (1)</a:t>
            </a:r>
          </a:p>
        </p:txBody>
      </p:sp>
      <p:sp>
        <p:nvSpPr>
          <p:cNvPr id="3" name="Content Placeholder 2">
            <a:extLst>
              <a:ext uri="{FF2B5EF4-FFF2-40B4-BE49-F238E27FC236}">
                <a16:creationId xmlns:a16="http://schemas.microsoft.com/office/drawing/2014/main" id="{D1A3D474-FCD8-4109-809E-43AFE1FA8A9A}"/>
              </a:ext>
            </a:extLst>
          </p:cNvPr>
          <p:cNvSpPr>
            <a:spLocks noGrp="1"/>
          </p:cNvSpPr>
          <p:nvPr>
            <p:ph idx="1"/>
          </p:nvPr>
        </p:nvSpPr>
        <p:spPr/>
        <p:txBody>
          <a:bodyPr/>
          <a:lstStyle/>
          <a:p>
            <a:pPr>
              <a:buFont typeface="Arial" panose="020B0604020202020204" pitchFamily="34" charset="0"/>
              <a:buChar char="•"/>
            </a:pPr>
            <a:r>
              <a:rPr lang="en-US" dirty="0"/>
              <a:t>concretizes is time indexed and </a:t>
            </a:r>
          </a:p>
          <a:p>
            <a:pPr lvl="1">
              <a:buFont typeface="Arial" panose="020B0604020202020204" pitchFamily="34" charset="0"/>
              <a:buChar char="•"/>
            </a:pPr>
            <a:r>
              <a:rPr lang="en-US" dirty="0"/>
              <a:t>has domain: specifically-dependent-continuant or process,  </a:t>
            </a:r>
          </a:p>
          <a:p>
            <a:pPr lvl="1">
              <a:buFont typeface="Arial" panose="020B0604020202020204" pitchFamily="34" charset="0"/>
              <a:buChar char="•"/>
            </a:pPr>
            <a:r>
              <a:rPr lang="en-US" dirty="0"/>
              <a:t>and range: generically-dependent-continuant.</a:t>
            </a:r>
          </a:p>
          <a:p>
            <a:pPr lvl="1">
              <a:buFont typeface="Arial" panose="020B0604020202020204" pitchFamily="34" charset="0"/>
              <a:buChar char="•"/>
            </a:pPr>
            <a:endParaRPr lang="en-US" dirty="0"/>
          </a:p>
          <a:p>
            <a:pPr>
              <a:buFont typeface="Arial" panose="020B0604020202020204" pitchFamily="34" charset="0"/>
              <a:buChar char="•"/>
            </a:pPr>
            <a:r>
              <a:rPr lang="en-US" dirty="0"/>
              <a:t>(</a:t>
            </a:r>
            <a:r>
              <a:rPr lang="en-US" dirty="0" err="1"/>
              <a:t>forall</a:t>
            </a:r>
            <a:r>
              <a:rPr lang="en-US" dirty="0"/>
              <a:t> (a b t)</a:t>
            </a:r>
          </a:p>
          <a:p>
            <a:pPr marL="0" indent="0"/>
            <a:r>
              <a:rPr lang="en-US" dirty="0"/>
              <a:t>       (if (concretizes a b t)      </a:t>
            </a:r>
          </a:p>
          <a:p>
            <a:pPr marL="0" indent="0"/>
            <a:r>
              <a:rPr lang="en-US" dirty="0"/>
              <a:t>         (and (or (instance-of a SDC t)</a:t>
            </a:r>
          </a:p>
          <a:p>
            <a:pPr marL="0" indent="0"/>
            <a:r>
              <a:rPr lang="en-US" dirty="0"/>
              <a:t>	            (instance-of a process t))</a:t>
            </a:r>
          </a:p>
          <a:p>
            <a:pPr marL="0" indent="0"/>
            <a:r>
              <a:rPr lang="en-US" dirty="0"/>
              <a:t>                 (instance-of b GDC t)</a:t>
            </a:r>
          </a:p>
          <a:p>
            <a:pPr marL="0" indent="0"/>
            <a:r>
              <a:rPr lang="en-US" dirty="0"/>
              <a:t>                 (instance-of t temporal-region t)))))</a:t>
            </a:r>
          </a:p>
        </p:txBody>
      </p:sp>
      <p:sp>
        <p:nvSpPr>
          <p:cNvPr id="4" name="Slide Number Placeholder 3">
            <a:extLst>
              <a:ext uri="{FF2B5EF4-FFF2-40B4-BE49-F238E27FC236}">
                <a16:creationId xmlns:a16="http://schemas.microsoft.com/office/drawing/2014/main" id="{66D4A8E7-9900-49D3-B8A0-157291406C9E}"/>
              </a:ext>
            </a:extLst>
          </p:cNvPr>
          <p:cNvSpPr>
            <a:spLocks noGrp="1"/>
          </p:cNvSpPr>
          <p:nvPr>
            <p:ph type="sldNum" sz="quarter" idx="3"/>
          </p:nvPr>
        </p:nvSpPr>
        <p:spPr/>
        <p:txBody>
          <a:bodyPr/>
          <a:lstStyle/>
          <a:p>
            <a:fld id="{7C5DB68A-9D44-4073-920F-D08D647C06A7}" type="slidenum">
              <a:rPr lang="en-US" smtClean="0"/>
              <a:t>11</a:t>
            </a:fld>
            <a:endParaRPr lang="en-US" dirty="0"/>
          </a:p>
        </p:txBody>
      </p:sp>
    </p:spTree>
    <p:extLst>
      <p:ext uri="{BB962C8B-B14F-4D97-AF65-F5344CB8AC3E}">
        <p14:creationId xmlns:p14="http://schemas.microsoft.com/office/powerpoint/2010/main" val="26630104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00FBB-8FD6-4518-82A1-630341088164}"/>
              </a:ext>
            </a:extLst>
          </p:cNvPr>
          <p:cNvSpPr>
            <a:spLocks noGrp="1"/>
          </p:cNvSpPr>
          <p:nvPr>
            <p:ph type="title"/>
          </p:nvPr>
        </p:nvSpPr>
        <p:spPr/>
        <p:txBody>
          <a:bodyPr/>
          <a:lstStyle/>
          <a:p>
            <a:r>
              <a:rPr lang="en-US" dirty="0"/>
              <a:t>Concretization (2)</a:t>
            </a:r>
          </a:p>
        </p:txBody>
      </p:sp>
      <p:sp>
        <p:nvSpPr>
          <p:cNvPr id="3" name="Content Placeholder 2">
            <a:extLst>
              <a:ext uri="{FF2B5EF4-FFF2-40B4-BE49-F238E27FC236}">
                <a16:creationId xmlns:a16="http://schemas.microsoft.com/office/drawing/2014/main" id="{25D763C0-CF49-4815-82BE-2632C2122A53}"/>
              </a:ext>
            </a:extLst>
          </p:cNvPr>
          <p:cNvSpPr>
            <a:spLocks noGrp="1"/>
          </p:cNvSpPr>
          <p:nvPr>
            <p:ph idx="1"/>
          </p:nvPr>
        </p:nvSpPr>
        <p:spPr/>
        <p:txBody>
          <a:bodyPr/>
          <a:lstStyle/>
          <a:p>
            <a:pPr>
              <a:buFont typeface="Arial" panose="020B0604020202020204" pitchFamily="34" charset="0"/>
              <a:buChar char="•"/>
            </a:pPr>
            <a:r>
              <a:rPr lang="en-US" dirty="0"/>
              <a:t>If a specifically-dependent-continuant concretizes a </a:t>
            </a:r>
            <a:r>
              <a:rPr lang="en-US" dirty="0" err="1"/>
              <a:t>gdc</a:t>
            </a:r>
            <a:r>
              <a:rPr lang="en-US" dirty="0"/>
              <a:t> then the </a:t>
            </a:r>
            <a:r>
              <a:rPr lang="en-US" dirty="0" err="1"/>
              <a:t>gdc</a:t>
            </a:r>
            <a:r>
              <a:rPr lang="en-US" dirty="0"/>
              <a:t> generically-depends-on the bearer of the </a:t>
            </a:r>
            <a:r>
              <a:rPr lang="en-US" dirty="0" err="1"/>
              <a:t>sdc</a:t>
            </a:r>
            <a:r>
              <a:rPr lang="en-US" dirty="0"/>
              <a:t>.</a:t>
            </a:r>
          </a:p>
          <a:p>
            <a:pPr>
              <a:buFont typeface="Arial" panose="020B0604020202020204" pitchFamily="34" charset="0"/>
              <a:buChar char="•"/>
            </a:pPr>
            <a:endParaRPr lang="en-US" dirty="0"/>
          </a:p>
          <a:p>
            <a:pPr>
              <a:buFont typeface="Arial" panose="020B0604020202020204" pitchFamily="34" charset="0"/>
              <a:buChar char="•"/>
            </a:pPr>
            <a:r>
              <a:rPr lang="en-US" sz="2200" dirty="0"/>
              <a:t>(</a:t>
            </a:r>
            <a:r>
              <a:rPr lang="en-US" sz="2200" dirty="0" err="1"/>
              <a:t>forall</a:t>
            </a:r>
            <a:r>
              <a:rPr lang="en-US" sz="2200" dirty="0"/>
              <a:t> (g b </a:t>
            </a:r>
            <a:r>
              <a:rPr lang="en-US" sz="2200" dirty="0" err="1"/>
              <a:t>sdc</a:t>
            </a:r>
            <a:r>
              <a:rPr lang="en-US" sz="2200" dirty="0"/>
              <a:t>)     </a:t>
            </a:r>
          </a:p>
          <a:p>
            <a:pPr marL="0" indent="0"/>
            <a:r>
              <a:rPr lang="en-US" sz="2200" dirty="0"/>
              <a:t>	(if  (and (exists (t) (instance-of g GDC t))</a:t>
            </a:r>
          </a:p>
          <a:p>
            <a:pPr marL="0" indent="0"/>
            <a:r>
              <a:rPr lang="en-US" sz="2200" dirty="0"/>
              <a:t>                        (exists (t) (instance-of </a:t>
            </a:r>
            <a:r>
              <a:rPr lang="en-US" sz="2200" dirty="0" err="1"/>
              <a:t>sdc</a:t>
            </a:r>
            <a:r>
              <a:rPr lang="en-US" sz="2200" dirty="0"/>
              <a:t> SDC t))</a:t>
            </a:r>
          </a:p>
          <a:p>
            <a:pPr marL="0" indent="0"/>
            <a:r>
              <a:rPr lang="en-US" sz="2200" dirty="0"/>
              <a:t>	             (exists (t) (instance-of b IC t)))</a:t>
            </a:r>
          </a:p>
          <a:p>
            <a:pPr marL="0" indent="0"/>
            <a:r>
              <a:rPr lang="en-US" sz="2200" dirty="0"/>
              <a:t>                (</a:t>
            </a:r>
            <a:r>
              <a:rPr lang="en-US" sz="2200" dirty="0" err="1"/>
              <a:t>forall</a:t>
            </a:r>
            <a:r>
              <a:rPr lang="en-US" sz="2200" dirty="0"/>
              <a:t> (t)       </a:t>
            </a:r>
          </a:p>
          <a:p>
            <a:pPr marL="0" indent="0"/>
            <a:r>
              <a:rPr lang="en-US" sz="2200" dirty="0"/>
              <a:t>                    (if (and (concretizes </a:t>
            </a:r>
            <a:r>
              <a:rPr lang="en-US" sz="2200" dirty="0" err="1"/>
              <a:t>sdc</a:t>
            </a:r>
            <a:r>
              <a:rPr lang="en-US" sz="2200" dirty="0"/>
              <a:t> g t) </a:t>
            </a:r>
          </a:p>
          <a:p>
            <a:pPr marL="0" indent="0"/>
            <a:r>
              <a:rPr lang="en-US" sz="2200" dirty="0"/>
              <a:t>                                (inheres-in </a:t>
            </a:r>
            <a:r>
              <a:rPr lang="en-US" sz="2200" dirty="0" err="1"/>
              <a:t>sdc</a:t>
            </a:r>
            <a:r>
              <a:rPr lang="en-US" sz="2200" dirty="0"/>
              <a:t> b))</a:t>
            </a:r>
          </a:p>
          <a:p>
            <a:pPr marL="0" indent="0"/>
            <a:r>
              <a:rPr lang="en-US" sz="2200" dirty="0"/>
              <a:t>                         (generically-depends-on g b t))))))</a:t>
            </a:r>
          </a:p>
        </p:txBody>
      </p:sp>
      <p:sp>
        <p:nvSpPr>
          <p:cNvPr id="4" name="Slide Number Placeholder 3">
            <a:extLst>
              <a:ext uri="{FF2B5EF4-FFF2-40B4-BE49-F238E27FC236}">
                <a16:creationId xmlns:a16="http://schemas.microsoft.com/office/drawing/2014/main" id="{96B1316E-D7EB-4A37-BACF-969DAF8F323A}"/>
              </a:ext>
            </a:extLst>
          </p:cNvPr>
          <p:cNvSpPr>
            <a:spLocks noGrp="1"/>
          </p:cNvSpPr>
          <p:nvPr>
            <p:ph type="sldNum" sz="quarter" idx="3"/>
          </p:nvPr>
        </p:nvSpPr>
        <p:spPr/>
        <p:txBody>
          <a:bodyPr/>
          <a:lstStyle/>
          <a:p>
            <a:fld id="{7C5DB68A-9D44-4073-920F-D08D647C06A7}" type="slidenum">
              <a:rPr lang="en-US" smtClean="0"/>
              <a:t>12</a:t>
            </a:fld>
            <a:endParaRPr lang="en-US" dirty="0"/>
          </a:p>
        </p:txBody>
      </p:sp>
    </p:spTree>
    <p:extLst>
      <p:ext uri="{BB962C8B-B14F-4D97-AF65-F5344CB8AC3E}">
        <p14:creationId xmlns:p14="http://schemas.microsoft.com/office/powerpoint/2010/main" val="29483355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B89673-77FE-44CC-B386-529FA2D117EF}"/>
              </a:ext>
            </a:extLst>
          </p:cNvPr>
          <p:cNvSpPr>
            <a:spLocks noGrp="1"/>
          </p:cNvSpPr>
          <p:nvPr>
            <p:ph type="title"/>
          </p:nvPr>
        </p:nvSpPr>
        <p:spPr/>
        <p:txBody>
          <a:bodyPr/>
          <a:lstStyle/>
          <a:p>
            <a:r>
              <a:rPr lang="en-US" dirty="0"/>
              <a:t>Concretization (3a)</a:t>
            </a:r>
          </a:p>
        </p:txBody>
      </p:sp>
      <p:sp>
        <p:nvSpPr>
          <p:cNvPr id="3" name="Content Placeholder 2">
            <a:extLst>
              <a:ext uri="{FF2B5EF4-FFF2-40B4-BE49-F238E27FC236}">
                <a16:creationId xmlns:a16="http://schemas.microsoft.com/office/drawing/2014/main" id="{71BFB965-09B9-4FE8-9BC8-175BEA30A3B2}"/>
              </a:ext>
            </a:extLst>
          </p:cNvPr>
          <p:cNvSpPr>
            <a:spLocks noGrp="1"/>
          </p:cNvSpPr>
          <p:nvPr>
            <p:ph idx="1"/>
          </p:nvPr>
        </p:nvSpPr>
        <p:spPr>
          <a:xfrm>
            <a:off x="228600" y="1676400"/>
            <a:ext cx="8686800" cy="4953000"/>
          </a:xfrm>
        </p:spPr>
        <p:txBody>
          <a:bodyPr/>
          <a:lstStyle/>
          <a:p>
            <a:pPr>
              <a:buFont typeface="Arial" panose="020B0604020202020204" pitchFamily="34" charset="0"/>
              <a:buChar char="•"/>
            </a:pPr>
            <a:r>
              <a:rPr lang="en-US" dirty="0"/>
              <a:t>If a GDC participates in a process p then, </a:t>
            </a:r>
          </a:p>
          <a:p>
            <a:pPr lvl="1">
              <a:buFont typeface="Arial" panose="020B0604020202020204" pitchFamily="34" charset="0"/>
              <a:buChar char="•"/>
            </a:pPr>
            <a:r>
              <a:rPr lang="en-US" dirty="0"/>
              <a:t>if it is concretized as a process, that process is part of p, and,</a:t>
            </a:r>
          </a:p>
          <a:p>
            <a:pPr lvl="1">
              <a:buFont typeface="Arial" panose="020B0604020202020204" pitchFamily="34" charset="0"/>
              <a:buChar char="•"/>
            </a:pPr>
            <a:r>
              <a:rPr lang="en-US" dirty="0"/>
              <a:t>if concretized as an SDC, then the bearer of that </a:t>
            </a:r>
            <a:r>
              <a:rPr lang="en-US" dirty="0" err="1"/>
              <a:t>sdc</a:t>
            </a:r>
            <a:r>
              <a:rPr lang="en-US" dirty="0"/>
              <a:t> participates in the process.</a:t>
            </a:r>
          </a:p>
        </p:txBody>
      </p:sp>
      <p:sp>
        <p:nvSpPr>
          <p:cNvPr id="4" name="Slide Number Placeholder 3">
            <a:extLst>
              <a:ext uri="{FF2B5EF4-FFF2-40B4-BE49-F238E27FC236}">
                <a16:creationId xmlns:a16="http://schemas.microsoft.com/office/drawing/2014/main" id="{EEEF669B-8566-4302-A355-EFF2F522D08E}"/>
              </a:ext>
            </a:extLst>
          </p:cNvPr>
          <p:cNvSpPr>
            <a:spLocks noGrp="1"/>
          </p:cNvSpPr>
          <p:nvPr>
            <p:ph type="sldNum" sz="quarter" idx="3"/>
          </p:nvPr>
        </p:nvSpPr>
        <p:spPr/>
        <p:txBody>
          <a:bodyPr/>
          <a:lstStyle/>
          <a:p>
            <a:fld id="{7C5DB68A-9D44-4073-920F-D08D647C06A7}" type="slidenum">
              <a:rPr lang="en-US" smtClean="0"/>
              <a:t>13</a:t>
            </a:fld>
            <a:endParaRPr lang="en-US" dirty="0"/>
          </a:p>
        </p:txBody>
      </p:sp>
    </p:spTree>
    <p:extLst>
      <p:ext uri="{BB962C8B-B14F-4D97-AF65-F5344CB8AC3E}">
        <p14:creationId xmlns:p14="http://schemas.microsoft.com/office/powerpoint/2010/main" val="29947248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B89673-77FE-44CC-B386-529FA2D117EF}"/>
              </a:ext>
            </a:extLst>
          </p:cNvPr>
          <p:cNvSpPr>
            <a:spLocks noGrp="1"/>
          </p:cNvSpPr>
          <p:nvPr>
            <p:ph type="title"/>
          </p:nvPr>
        </p:nvSpPr>
        <p:spPr/>
        <p:txBody>
          <a:bodyPr/>
          <a:lstStyle/>
          <a:p>
            <a:r>
              <a:rPr lang="en-US" dirty="0"/>
              <a:t>Concretization (3b)</a:t>
            </a:r>
          </a:p>
        </p:txBody>
      </p:sp>
      <p:sp>
        <p:nvSpPr>
          <p:cNvPr id="3" name="Content Placeholder 2">
            <a:extLst>
              <a:ext uri="{FF2B5EF4-FFF2-40B4-BE49-F238E27FC236}">
                <a16:creationId xmlns:a16="http://schemas.microsoft.com/office/drawing/2014/main" id="{71BFB965-09B9-4FE8-9BC8-175BEA30A3B2}"/>
              </a:ext>
            </a:extLst>
          </p:cNvPr>
          <p:cNvSpPr>
            <a:spLocks noGrp="1"/>
          </p:cNvSpPr>
          <p:nvPr>
            <p:ph idx="1"/>
          </p:nvPr>
        </p:nvSpPr>
        <p:spPr/>
        <p:txBody>
          <a:bodyPr/>
          <a:lstStyle/>
          <a:p>
            <a:pPr>
              <a:buFont typeface="Arial" panose="020B0604020202020204" pitchFamily="34" charset="0"/>
              <a:buChar char="•"/>
            </a:pPr>
            <a:r>
              <a:rPr lang="en-US" sz="2000" dirty="0"/>
              <a:t>(</a:t>
            </a:r>
            <a:r>
              <a:rPr lang="en-US" sz="2000" dirty="0" err="1"/>
              <a:t>forall</a:t>
            </a:r>
            <a:r>
              <a:rPr lang="en-US" sz="2000" dirty="0"/>
              <a:t> (</a:t>
            </a:r>
            <a:r>
              <a:rPr lang="en-US" sz="2000" dirty="0" err="1"/>
              <a:t>gdc</a:t>
            </a:r>
            <a:r>
              <a:rPr lang="en-US" sz="2000" dirty="0"/>
              <a:t> p t)  </a:t>
            </a:r>
          </a:p>
          <a:p>
            <a:pPr marL="0" indent="0"/>
            <a:r>
              <a:rPr lang="en-US" sz="2000" dirty="0"/>
              <a:t>       (if  (and (instance-of </a:t>
            </a:r>
            <a:r>
              <a:rPr lang="en-US" sz="2000" dirty="0" err="1"/>
              <a:t>gdc</a:t>
            </a:r>
            <a:r>
              <a:rPr lang="en-US" sz="2000" dirty="0"/>
              <a:t> generically-dependent-continuant t)       	         	  	       (participates-in </a:t>
            </a:r>
            <a:r>
              <a:rPr lang="en-US" sz="2000" dirty="0" err="1"/>
              <a:t>gdc</a:t>
            </a:r>
            <a:r>
              <a:rPr lang="en-US" sz="2000" dirty="0"/>
              <a:t> p t))</a:t>
            </a:r>
          </a:p>
          <a:p>
            <a:pPr marL="0" indent="0"/>
            <a:r>
              <a:rPr lang="en-US" sz="2000" dirty="0"/>
              <a:t>          (exists (</a:t>
            </a:r>
            <a:r>
              <a:rPr lang="en-US" sz="2000" dirty="0" err="1"/>
              <a:t>tp</a:t>
            </a:r>
            <a:r>
              <a:rPr lang="en-US" sz="2000" dirty="0"/>
              <a:t> b)       </a:t>
            </a:r>
          </a:p>
          <a:p>
            <a:pPr marL="0" indent="0"/>
            <a:r>
              <a:rPr lang="en-US" sz="2000" dirty="0"/>
              <a:t>             (and (temporal-part-of </a:t>
            </a:r>
            <a:r>
              <a:rPr lang="en-US" sz="2000" dirty="0" err="1"/>
              <a:t>tp</a:t>
            </a:r>
            <a:r>
              <a:rPr lang="en-US" sz="2000" dirty="0"/>
              <a:t> t) </a:t>
            </a:r>
          </a:p>
          <a:p>
            <a:pPr marL="0" indent="0"/>
            <a:r>
              <a:rPr lang="en-US" sz="2000" dirty="0"/>
              <a:t>                     (concretizes b </a:t>
            </a:r>
            <a:r>
              <a:rPr lang="en-US" sz="2000" dirty="0" err="1"/>
              <a:t>gdc</a:t>
            </a:r>
            <a:r>
              <a:rPr lang="en-US" sz="2000" dirty="0"/>
              <a:t> </a:t>
            </a:r>
            <a:r>
              <a:rPr lang="en-US" sz="2000" dirty="0" err="1"/>
              <a:t>tp</a:t>
            </a:r>
            <a:r>
              <a:rPr lang="en-US" sz="2000" dirty="0"/>
              <a:t>)</a:t>
            </a:r>
          </a:p>
          <a:p>
            <a:pPr marL="0" indent="0"/>
            <a:r>
              <a:rPr lang="en-US" sz="2000" dirty="0"/>
              <a:t>	        (or (and (instance-of b specifically-dependent-continuant </a:t>
            </a:r>
            <a:r>
              <a:rPr lang="en-US" sz="2000" dirty="0" err="1"/>
              <a:t>tp</a:t>
            </a:r>
            <a:r>
              <a:rPr lang="en-US" sz="2000" dirty="0"/>
              <a:t>)          		        (exists (</a:t>
            </a:r>
            <a:r>
              <a:rPr lang="en-US" sz="2000" dirty="0" err="1"/>
              <a:t>ic</a:t>
            </a:r>
            <a:r>
              <a:rPr lang="en-US" sz="2000" dirty="0"/>
              <a:t>)           </a:t>
            </a:r>
          </a:p>
          <a:p>
            <a:pPr marL="0" indent="0"/>
            <a:r>
              <a:rPr lang="en-US" sz="2000" dirty="0"/>
              <a:t>			(and (specifically-depends-on b </a:t>
            </a:r>
            <a:r>
              <a:rPr lang="en-US" sz="2000" dirty="0" err="1"/>
              <a:t>ic</a:t>
            </a:r>
            <a:r>
              <a:rPr lang="en-US" sz="2000" dirty="0"/>
              <a:t>)            </a:t>
            </a:r>
          </a:p>
          <a:p>
            <a:pPr marL="0" indent="0"/>
            <a:r>
              <a:rPr lang="en-US" sz="2000" dirty="0"/>
              <a:t>			        (participates-in </a:t>
            </a:r>
            <a:r>
              <a:rPr lang="en-US" sz="2000" dirty="0" err="1"/>
              <a:t>ic</a:t>
            </a:r>
            <a:r>
              <a:rPr lang="en-US" sz="2000" dirty="0"/>
              <a:t> p </a:t>
            </a:r>
            <a:r>
              <a:rPr lang="en-US" sz="2000" dirty="0" err="1"/>
              <a:t>tp</a:t>
            </a:r>
            <a:r>
              <a:rPr lang="en-US" sz="2000" dirty="0"/>
              <a:t>))))</a:t>
            </a:r>
          </a:p>
          <a:p>
            <a:pPr marL="0" indent="0"/>
            <a:r>
              <a:rPr lang="en-US" sz="2000" dirty="0"/>
              <a:t>         		(and (occurrent-part-of b p) </a:t>
            </a:r>
          </a:p>
          <a:p>
            <a:pPr marL="0" indent="0"/>
            <a:r>
              <a:rPr lang="en-US" sz="2000" dirty="0"/>
              <a:t>		        (exists-at b </a:t>
            </a:r>
            <a:r>
              <a:rPr lang="en-US" sz="2000" dirty="0" err="1"/>
              <a:t>tp</a:t>
            </a:r>
            <a:r>
              <a:rPr lang="en-US" sz="2000" dirty="0"/>
              <a:t>))))))))</a:t>
            </a:r>
          </a:p>
        </p:txBody>
      </p:sp>
      <p:sp>
        <p:nvSpPr>
          <p:cNvPr id="4" name="Slide Number Placeholder 3">
            <a:extLst>
              <a:ext uri="{FF2B5EF4-FFF2-40B4-BE49-F238E27FC236}">
                <a16:creationId xmlns:a16="http://schemas.microsoft.com/office/drawing/2014/main" id="{EEEF669B-8566-4302-A355-EFF2F522D08E}"/>
              </a:ext>
            </a:extLst>
          </p:cNvPr>
          <p:cNvSpPr>
            <a:spLocks noGrp="1"/>
          </p:cNvSpPr>
          <p:nvPr>
            <p:ph type="sldNum" sz="quarter" idx="3"/>
          </p:nvPr>
        </p:nvSpPr>
        <p:spPr/>
        <p:txBody>
          <a:bodyPr/>
          <a:lstStyle/>
          <a:p>
            <a:fld id="{7C5DB68A-9D44-4073-920F-D08D647C06A7}" type="slidenum">
              <a:rPr lang="en-US" smtClean="0"/>
              <a:t>14</a:t>
            </a:fld>
            <a:endParaRPr lang="en-US" dirty="0"/>
          </a:p>
        </p:txBody>
      </p:sp>
    </p:spTree>
    <p:extLst>
      <p:ext uri="{BB962C8B-B14F-4D97-AF65-F5344CB8AC3E}">
        <p14:creationId xmlns:p14="http://schemas.microsoft.com/office/powerpoint/2010/main" val="35119084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Qualities that concretize ICE are</a:t>
            </a:r>
            <a:br>
              <a:rPr lang="en-US" dirty="0"/>
            </a:br>
            <a:r>
              <a:rPr lang="en-US" dirty="0"/>
              <a:t>Information Quality Entities</a:t>
            </a:r>
          </a:p>
        </p:txBody>
      </p:sp>
      <p:sp>
        <p:nvSpPr>
          <p:cNvPr id="3" name="Content Placeholder 2"/>
          <p:cNvSpPr>
            <a:spLocks noGrp="1"/>
          </p:cNvSpPr>
          <p:nvPr>
            <p:ph idx="1"/>
          </p:nvPr>
        </p:nvSpPr>
        <p:spPr>
          <a:xfrm>
            <a:off x="228600" y="1981200"/>
            <a:ext cx="8686800" cy="1914525"/>
          </a:xfrm>
        </p:spPr>
        <p:txBody>
          <a:bodyPr/>
          <a:lstStyle/>
          <a:p>
            <a:r>
              <a:rPr lang="en-US" cap="small" dirty="0"/>
              <a:t>information quality entity</a:t>
            </a:r>
            <a:r>
              <a:rPr lang="en-US" dirty="0"/>
              <a:t> </a:t>
            </a:r>
            <a:r>
              <a:rPr lang="en-US" cap="small" dirty="0"/>
              <a:t>(</a:t>
            </a:r>
            <a:r>
              <a:rPr lang="en-US" cap="small" dirty="0" err="1"/>
              <a:t>iqe</a:t>
            </a:r>
            <a:r>
              <a:rPr lang="en-US" cap="small" dirty="0"/>
              <a:t>)</a:t>
            </a:r>
            <a:r>
              <a:rPr lang="en-US" dirty="0"/>
              <a:t> =def. </a:t>
            </a:r>
          </a:p>
          <a:p>
            <a:r>
              <a:rPr lang="en-US" dirty="0"/>
              <a:t>	a </a:t>
            </a:r>
            <a:r>
              <a:rPr lang="en-US" cap="small" dirty="0"/>
              <a:t>quality</a:t>
            </a:r>
            <a:r>
              <a:rPr lang="en-US" dirty="0"/>
              <a:t> that </a:t>
            </a:r>
            <a:r>
              <a:rPr lang="en-US" b="1" i="1" dirty="0"/>
              <a:t>is the concretization of </a:t>
            </a:r>
            <a:r>
              <a:rPr lang="en-US" dirty="0"/>
              <a:t>some </a:t>
            </a:r>
            <a:r>
              <a:rPr lang="en-US" cap="small" dirty="0"/>
              <a:t>information content entity (ice)</a:t>
            </a:r>
            <a:r>
              <a:rPr lang="en-US" dirty="0"/>
              <a:t> </a:t>
            </a:r>
          </a:p>
          <a:p>
            <a:pPr algn="r"/>
            <a:endParaRPr lang="en-US" sz="1200" dirty="0"/>
          </a:p>
          <a:p>
            <a:pPr algn="r"/>
            <a:r>
              <a:rPr lang="en-US" sz="1200" dirty="0"/>
              <a:t>(Smith, B., </a:t>
            </a:r>
            <a:r>
              <a:rPr lang="en-US" sz="1200" dirty="0" err="1"/>
              <a:t>Malyuta</a:t>
            </a:r>
            <a:r>
              <a:rPr lang="en-US" sz="1200" dirty="0"/>
              <a:t>, T., </a:t>
            </a:r>
            <a:r>
              <a:rPr lang="en-US" sz="1200" dirty="0" err="1"/>
              <a:t>Rudnicki</a:t>
            </a:r>
            <a:r>
              <a:rPr lang="en-US" sz="1200" dirty="0"/>
              <a:t>, R., </a:t>
            </a:r>
            <a:r>
              <a:rPr lang="en-US" sz="1200" i="1" dirty="0"/>
              <a:t>et al</a:t>
            </a:r>
            <a:r>
              <a:rPr lang="en-US" sz="1200" dirty="0"/>
              <a:t>. (2013). </a:t>
            </a:r>
            <a:r>
              <a:rPr lang="en-US" sz="1200" dirty="0" err="1"/>
              <a:t>Iao</a:t>
            </a:r>
            <a:r>
              <a:rPr lang="en-US" sz="1200" dirty="0"/>
              <a:t>-intel: An ontology of information artifacts in the intelligence domain. Paper presented at the STIDS.)</a:t>
            </a:r>
          </a:p>
        </p:txBody>
      </p:sp>
      <p:sp>
        <p:nvSpPr>
          <p:cNvPr id="4" name="Rectangle 3"/>
          <p:cNvSpPr/>
          <p:nvPr/>
        </p:nvSpPr>
        <p:spPr bwMode="auto">
          <a:xfrm>
            <a:off x="152400" y="1905000"/>
            <a:ext cx="8763000" cy="1447800"/>
          </a:xfrm>
          <a:prstGeom prst="rect">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grpSp>
        <p:nvGrpSpPr>
          <p:cNvPr id="9" name="Group 8"/>
          <p:cNvGrpSpPr/>
          <p:nvPr/>
        </p:nvGrpSpPr>
        <p:grpSpPr>
          <a:xfrm>
            <a:off x="6096000" y="3952875"/>
            <a:ext cx="2971800" cy="2828925"/>
            <a:chOff x="4114800" y="914400"/>
            <a:chExt cx="2971800" cy="2828925"/>
          </a:xfrm>
        </p:grpSpPr>
        <p:pic>
          <p:nvPicPr>
            <p:cNvPr id="5" name="Picture 4"/>
            <p:cNvPicPr>
              <a:picLocks noChangeAspect="1"/>
            </p:cNvPicPr>
            <p:nvPr/>
          </p:nvPicPr>
          <p:blipFill>
            <a:blip r:embed="rId2"/>
            <a:stretch>
              <a:fillRect/>
            </a:stretch>
          </p:blipFill>
          <p:spPr>
            <a:xfrm>
              <a:off x="4114800" y="914400"/>
              <a:ext cx="2971800" cy="2828925"/>
            </a:xfrm>
            <a:prstGeom prst="rect">
              <a:avLst/>
            </a:prstGeom>
          </p:spPr>
        </p:pic>
        <p:sp>
          <p:nvSpPr>
            <p:cNvPr id="6" name="Rectangle 5"/>
            <p:cNvSpPr/>
            <p:nvPr/>
          </p:nvSpPr>
          <p:spPr bwMode="auto">
            <a:xfrm>
              <a:off x="4800600" y="1442245"/>
              <a:ext cx="1524000" cy="228600"/>
            </a:xfrm>
            <a:prstGeom prst="rect">
              <a:avLst/>
            </a:prstGeom>
            <a:solidFill>
              <a:srgbClr val="FF0000">
                <a:alpha val="5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grpSp>
      <p:sp>
        <p:nvSpPr>
          <p:cNvPr id="8" name="Rectangle 7"/>
          <p:cNvSpPr/>
          <p:nvPr/>
        </p:nvSpPr>
        <p:spPr>
          <a:xfrm>
            <a:off x="136236" y="3743325"/>
            <a:ext cx="5959764" cy="2769989"/>
          </a:xfrm>
          <a:prstGeom prst="rect">
            <a:avLst/>
          </a:prstGeom>
        </p:spPr>
        <p:txBody>
          <a:bodyPr wrap="square">
            <a:spAutoFit/>
          </a:bodyPr>
          <a:lstStyle/>
          <a:p>
            <a:pPr>
              <a:tabLst>
                <a:tab pos="7943850" algn="l"/>
              </a:tabLst>
            </a:pPr>
            <a:r>
              <a:rPr lang="en-US" sz="1800" dirty="0">
                <a:solidFill>
                  <a:schemeClr val="bg1"/>
                </a:solidFill>
                <a:latin typeface="+mj-lt"/>
              </a:rPr>
              <a:t>Examples: </a:t>
            </a:r>
          </a:p>
          <a:p>
            <a:pPr marL="285750" indent="-174625">
              <a:buFont typeface="Arial" panose="020B0604020202020204" pitchFamily="34" charset="0"/>
              <a:buChar char="•"/>
              <a:tabLst>
                <a:tab pos="7943850" algn="l"/>
              </a:tabLst>
            </a:pPr>
            <a:r>
              <a:rPr lang="en-US" sz="2000" dirty="0">
                <a:solidFill>
                  <a:schemeClr val="bg1"/>
                </a:solidFill>
                <a:latin typeface="+mj-lt"/>
              </a:rPr>
              <a:t>this DNA sequence is concretized in this specific ordering (pattern) of nucleotides in this molecule; </a:t>
            </a:r>
          </a:p>
          <a:p>
            <a:pPr marL="285750" indent="-174625" defTabSz="909638">
              <a:buFont typeface="Arial" panose="020B0604020202020204" pitchFamily="34" charset="0"/>
              <a:buChar char="•"/>
              <a:tabLst>
                <a:tab pos="7943850" algn="l"/>
                <a:tab pos="8053388" algn="l"/>
              </a:tabLst>
            </a:pPr>
            <a:r>
              <a:rPr lang="en-US" sz="2000" dirty="0">
                <a:solidFill>
                  <a:schemeClr val="bg1"/>
                </a:solidFill>
                <a:latin typeface="+mj-lt"/>
              </a:rPr>
              <a:t>this sentence is concretized in this pattern of ink marks on this piece of paper (or also in this pattern of neuronal connections in this brain)</a:t>
            </a:r>
          </a:p>
          <a:p>
            <a:pPr>
              <a:tabLst>
                <a:tab pos="7943850" algn="l"/>
              </a:tabLst>
            </a:pPr>
            <a:endParaRPr lang="en-US" sz="1800" dirty="0">
              <a:solidFill>
                <a:schemeClr val="bg1"/>
              </a:solidFill>
              <a:latin typeface="+mj-lt"/>
            </a:endParaRPr>
          </a:p>
          <a:p>
            <a:pPr>
              <a:tabLst>
                <a:tab pos="7943850" algn="l"/>
              </a:tabLst>
            </a:pPr>
            <a:r>
              <a:rPr lang="en-US" sz="1800" dirty="0">
                <a:solidFill>
                  <a:schemeClr val="bg1"/>
                </a:solidFill>
                <a:latin typeface="+mj-lt"/>
              </a:rPr>
              <a:t>IQEs are called ‘information carriers’ in the IAO. </a:t>
            </a:r>
          </a:p>
        </p:txBody>
      </p:sp>
      <p:sp>
        <p:nvSpPr>
          <p:cNvPr id="7" name="Slide Number Placeholder 6">
            <a:extLst>
              <a:ext uri="{FF2B5EF4-FFF2-40B4-BE49-F238E27FC236}">
                <a16:creationId xmlns:a16="http://schemas.microsoft.com/office/drawing/2014/main" id="{557FA358-9AD4-4846-A7A7-2C8992A82C0C}"/>
              </a:ext>
            </a:extLst>
          </p:cNvPr>
          <p:cNvSpPr>
            <a:spLocks noGrp="1"/>
          </p:cNvSpPr>
          <p:nvPr>
            <p:ph type="sldNum" sz="quarter" idx="3"/>
          </p:nvPr>
        </p:nvSpPr>
        <p:spPr/>
        <p:txBody>
          <a:bodyPr/>
          <a:lstStyle/>
          <a:p>
            <a:fld id="{7C5DB68A-9D44-4073-920F-D08D647C06A7}" type="slidenum">
              <a:rPr lang="en-US" smtClean="0"/>
              <a:t>15</a:t>
            </a:fld>
            <a:endParaRPr lang="en-US" dirty="0"/>
          </a:p>
        </p:txBody>
      </p:sp>
    </p:spTree>
    <p:extLst>
      <p:ext uri="{BB962C8B-B14F-4D97-AF65-F5344CB8AC3E}">
        <p14:creationId xmlns:p14="http://schemas.microsoft.com/office/powerpoint/2010/main" val="27688236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 left unanswered in the IAO</a:t>
            </a:r>
            <a:br>
              <a:rPr lang="en-US" dirty="0"/>
            </a:br>
            <a:r>
              <a:rPr lang="en-US" sz="1800" dirty="0"/>
              <a:t>though partially addressed elsewhere.</a:t>
            </a:r>
            <a:endParaRPr lang="en-US" dirty="0"/>
          </a:p>
        </p:txBody>
      </p:sp>
      <p:sp>
        <p:nvSpPr>
          <p:cNvPr id="3" name="Content Placeholder 2"/>
          <p:cNvSpPr>
            <a:spLocks noGrp="1"/>
          </p:cNvSpPr>
          <p:nvPr>
            <p:ph idx="1"/>
          </p:nvPr>
        </p:nvSpPr>
        <p:spPr>
          <a:xfrm>
            <a:off x="228600" y="1905001"/>
            <a:ext cx="8686800" cy="4724400"/>
          </a:xfrm>
        </p:spPr>
        <p:txBody>
          <a:bodyPr/>
          <a:lstStyle/>
          <a:p>
            <a:pPr>
              <a:buFont typeface="Arial" panose="020B0604020202020204" pitchFamily="34" charset="0"/>
              <a:buChar char="•"/>
            </a:pPr>
            <a:r>
              <a:rPr lang="en-US" dirty="0"/>
              <a:t>What is </a:t>
            </a:r>
            <a:r>
              <a:rPr lang="en-US" dirty="0" err="1"/>
              <a:t>aboutness</a:t>
            </a:r>
            <a:r>
              <a:rPr lang="en-US" dirty="0"/>
              <a:t>?</a:t>
            </a:r>
          </a:p>
          <a:p>
            <a:pPr lvl="1">
              <a:buFont typeface="Arial" panose="020B0604020202020204" pitchFamily="34" charset="0"/>
              <a:buChar char="•"/>
            </a:pPr>
            <a:r>
              <a:rPr lang="en-US" sz="2000" dirty="0"/>
              <a:t>Are the ICEs concretized in a textbook of medicine in the same way about something as the ICEs concretized in a James Bond novel?</a:t>
            </a:r>
          </a:p>
          <a:p>
            <a:pPr>
              <a:buFont typeface="Arial" panose="020B0604020202020204" pitchFamily="34" charset="0"/>
              <a:buChar char="•"/>
            </a:pPr>
            <a:r>
              <a:rPr lang="en-US" dirty="0"/>
              <a:t>How does </a:t>
            </a:r>
            <a:r>
              <a:rPr lang="en-US" dirty="0" err="1"/>
              <a:t>aboutness</a:t>
            </a:r>
            <a:r>
              <a:rPr lang="en-US" dirty="0"/>
              <a:t> compare to reference and denotation?</a:t>
            </a:r>
          </a:p>
          <a:p>
            <a:pPr>
              <a:buFont typeface="Arial" panose="020B0604020202020204" pitchFamily="34" charset="0"/>
              <a:buChar char="•"/>
            </a:pPr>
            <a:r>
              <a:rPr lang="en-US" dirty="0"/>
              <a:t>What are representations?</a:t>
            </a:r>
          </a:p>
          <a:p>
            <a:pPr>
              <a:buFont typeface="Arial" panose="020B0604020202020204" pitchFamily="34" charset="0"/>
              <a:buChar char="•"/>
            </a:pPr>
            <a:r>
              <a:rPr lang="en-US" dirty="0"/>
              <a:t>What is information?</a:t>
            </a:r>
          </a:p>
          <a:p>
            <a:pPr marL="742950" lvl="2" indent="-342900">
              <a:buFont typeface="Arial" panose="020B0604020202020204" pitchFamily="34" charset="0"/>
              <a:buChar char="•"/>
            </a:pPr>
            <a:r>
              <a:rPr lang="en-US" dirty="0"/>
              <a:t>Is the very sentence on this slide of this PP presentation ‘Obama is President of the US’ </a:t>
            </a:r>
            <a:r>
              <a:rPr lang="en-US" i="1" dirty="0"/>
              <a:t>information </a:t>
            </a:r>
            <a:r>
              <a:rPr lang="en-US" dirty="0"/>
              <a:t>?</a:t>
            </a:r>
          </a:p>
          <a:p>
            <a:pPr marL="742950" lvl="2" indent="-342900">
              <a:buFont typeface="Arial" panose="020B0604020202020204" pitchFamily="34" charset="0"/>
              <a:buChar char="•"/>
            </a:pPr>
            <a:r>
              <a:rPr lang="en-US" dirty="0"/>
              <a:t>Will this sentence be information when this PP is viewed in 2017?</a:t>
            </a:r>
          </a:p>
          <a:p>
            <a:pPr>
              <a:buFont typeface="Arial" panose="020B0604020202020204" pitchFamily="34" charset="0"/>
              <a:buChar char="•"/>
            </a:pPr>
            <a:r>
              <a:rPr lang="en-US" dirty="0"/>
              <a:t>…</a:t>
            </a:r>
          </a:p>
        </p:txBody>
      </p:sp>
      <p:sp>
        <p:nvSpPr>
          <p:cNvPr id="4" name="Slide Number Placeholder 3">
            <a:extLst>
              <a:ext uri="{FF2B5EF4-FFF2-40B4-BE49-F238E27FC236}">
                <a16:creationId xmlns:a16="http://schemas.microsoft.com/office/drawing/2014/main" id="{1565D316-BBA1-4C05-A28A-1047AD625DB8}"/>
              </a:ext>
            </a:extLst>
          </p:cNvPr>
          <p:cNvSpPr>
            <a:spLocks noGrp="1"/>
          </p:cNvSpPr>
          <p:nvPr>
            <p:ph type="sldNum" sz="quarter" idx="3"/>
          </p:nvPr>
        </p:nvSpPr>
        <p:spPr/>
        <p:txBody>
          <a:bodyPr/>
          <a:lstStyle/>
          <a:p>
            <a:fld id="{7C5DB68A-9D44-4073-920F-D08D647C06A7}" type="slidenum">
              <a:rPr lang="en-US" smtClean="0"/>
              <a:t>16</a:t>
            </a:fld>
            <a:endParaRPr lang="en-US" dirty="0"/>
          </a:p>
        </p:txBody>
      </p:sp>
    </p:spTree>
    <p:extLst>
      <p:ext uri="{BB962C8B-B14F-4D97-AF65-F5344CB8AC3E}">
        <p14:creationId xmlns:p14="http://schemas.microsoft.com/office/powerpoint/2010/main" val="37655745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Proposal to address these questions</a:t>
            </a:r>
            <a:br>
              <a:rPr lang="en-US" dirty="0"/>
            </a:br>
            <a:endParaRPr lang="en-US" sz="1800" dirty="0"/>
          </a:p>
        </p:txBody>
      </p:sp>
      <p:sp>
        <p:nvSpPr>
          <p:cNvPr id="4" name="Content Placeholder 2"/>
          <p:cNvSpPr>
            <a:spLocks noGrp="1"/>
          </p:cNvSpPr>
          <p:nvPr>
            <p:ph idx="1"/>
          </p:nvPr>
        </p:nvSpPr>
        <p:spPr>
          <a:xfrm>
            <a:off x="226291" y="1676400"/>
            <a:ext cx="8686800" cy="4953000"/>
          </a:xfrm>
        </p:spPr>
        <p:txBody>
          <a:bodyPr/>
          <a:lstStyle/>
          <a:p>
            <a:pPr marL="342900" lvl="1" indent="-342900">
              <a:buSzTx/>
              <a:buNone/>
            </a:pPr>
            <a:r>
              <a:rPr lang="en-US" cap="small" dirty="0">
                <a:latin typeface="+mj-lt"/>
              </a:rPr>
              <a:t>information content entity </a:t>
            </a:r>
            <a:r>
              <a:rPr lang="en-US" dirty="0">
                <a:latin typeface="+mj-lt"/>
              </a:rPr>
              <a:t>=def. </a:t>
            </a:r>
          </a:p>
          <a:p>
            <a:pPr marL="342900" lvl="1" indent="-342900">
              <a:buSzTx/>
              <a:buNone/>
            </a:pPr>
            <a:r>
              <a:rPr lang="en-US" dirty="0">
                <a:latin typeface="+mj-lt"/>
              </a:rPr>
              <a:t>	an </a:t>
            </a:r>
            <a:r>
              <a:rPr lang="en-US" cap="small" dirty="0">
                <a:latin typeface="+mj-lt"/>
              </a:rPr>
              <a:t>entity</a:t>
            </a:r>
            <a:r>
              <a:rPr lang="en-US" dirty="0">
                <a:latin typeface="+mj-lt"/>
              </a:rPr>
              <a:t> which is </a:t>
            </a:r>
          </a:p>
          <a:p>
            <a:pPr marL="342900" lvl="1" indent="-342900">
              <a:buSzTx/>
              <a:buNone/>
            </a:pPr>
            <a:r>
              <a:rPr lang="en-US" dirty="0">
                <a:latin typeface="+mj-lt"/>
              </a:rPr>
              <a:t>		(1) </a:t>
            </a:r>
            <a:r>
              <a:rPr lang="en-US" cap="small" dirty="0">
                <a:latin typeface="+mj-lt"/>
              </a:rPr>
              <a:t>generically dependent </a:t>
            </a:r>
            <a:r>
              <a:rPr lang="en-US" dirty="0">
                <a:latin typeface="+mj-lt"/>
              </a:rPr>
              <a:t>on </a:t>
            </a:r>
          </a:p>
          <a:p>
            <a:pPr marL="342900" lvl="1" indent="-342900">
              <a:buSzTx/>
              <a:buNone/>
            </a:pPr>
            <a:r>
              <a:rPr lang="en-US" dirty="0">
                <a:latin typeface="+mj-lt"/>
              </a:rPr>
              <a:t>		(2) some </a:t>
            </a:r>
            <a:r>
              <a:rPr lang="en-US" cap="small" dirty="0">
                <a:latin typeface="+mj-lt"/>
              </a:rPr>
              <a:t>material entity </a:t>
            </a:r>
            <a:r>
              <a:rPr lang="en-US" dirty="0">
                <a:latin typeface="+mj-lt"/>
              </a:rPr>
              <a:t>and which </a:t>
            </a:r>
          </a:p>
          <a:p>
            <a:pPr marL="342900" lvl="1" indent="-342900">
              <a:buSzTx/>
              <a:buNone/>
            </a:pPr>
            <a:r>
              <a:rPr lang="en-US" dirty="0">
                <a:latin typeface="+mj-lt"/>
              </a:rPr>
              <a:t>		(3) </a:t>
            </a:r>
            <a:r>
              <a:rPr lang="en-US" b="1" i="1" dirty="0" err="1">
                <a:solidFill>
                  <a:srgbClr val="ECD63F"/>
                </a:solidFill>
                <a:latin typeface="+mj-lt"/>
              </a:rPr>
              <a:t>is_about</a:t>
            </a:r>
            <a:r>
              <a:rPr lang="en-US" dirty="0">
                <a:latin typeface="+mj-lt"/>
              </a:rPr>
              <a:t> some</a:t>
            </a:r>
            <a:r>
              <a:rPr lang="en-US" cap="small" dirty="0">
                <a:latin typeface="+mj-lt"/>
              </a:rPr>
              <a:t> </a:t>
            </a:r>
            <a:r>
              <a:rPr lang="en-US" cap="small" dirty="0">
                <a:solidFill>
                  <a:srgbClr val="ECD63F"/>
                </a:solidFill>
                <a:latin typeface="+mj-lt"/>
              </a:rPr>
              <a:t>portion of reality</a:t>
            </a:r>
            <a:r>
              <a:rPr lang="en-US" dirty="0">
                <a:latin typeface="+mj-lt"/>
              </a:rPr>
              <a:t>. </a:t>
            </a:r>
          </a:p>
          <a:p>
            <a:r>
              <a:rPr lang="en-US" dirty="0"/>
              <a:t>where	</a:t>
            </a:r>
          </a:p>
          <a:p>
            <a:r>
              <a:rPr lang="en-US" i="1" dirty="0">
                <a:latin typeface="+mj-lt"/>
              </a:rPr>
              <a:t>    x </a:t>
            </a:r>
            <a:r>
              <a:rPr lang="en-US" b="1" i="1" dirty="0" err="1">
                <a:solidFill>
                  <a:srgbClr val="ECD63F"/>
                </a:solidFill>
                <a:latin typeface="+mj-lt"/>
              </a:rPr>
              <a:t>is_about</a:t>
            </a:r>
            <a:r>
              <a:rPr lang="en-US" b="1" i="1" dirty="0">
                <a:latin typeface="+mj-lt"/>
              </a:rPr>
              <a:t> </a:t>
            </a:r>
            <a:r>
              <a:rPr lang="en-US" i="1" dirty="0">
                <a:latin typeface="+mj-lt"/>
              </a:rPr>
              <a:t>y</a:t>
            </a:r>
            <a:r>
              <a:rPr lang="en-US" b="1" dirty="0">
                <a:latin typeface="+mj-lt"/>
              </a:rPr>
              <a:t> </a:t>
            </a:r>
            <a:r>
              <a:rPr lang="en-US" dirty="0">
                <a:latin typeface="+mj-lt"/>
              </a:rPr>
              <a:t>means</a:t>
            </a:r>
            <a:r>
              <a:rPr lang="en-US" b="1" dirty="0">
                <a:latin typeface="+mj-lt"/>
              </a:rPr>
              <a:t>: </a:t>
            </a:r>
            <a:endParaRPr lang="en-US" dirty="0">
              <a:latin typeface="+mj-lt"/>
            </a:endParaRPr>
          </a:p>
          <a:p>
            <a:r>
              <a:rPr lang="en-US" i="1" dirty="0">
                <a:latin typeface="+mj-lt"/>
              </a:rPr>
              <a:t>		x refers to or is </a:t>
            </a:r>
            <a:r>
              <a:rPr lang="en-US" i="1" dirty="0">
                <a:solidFill>
                  <a:srgbClr val="ECD63F"/>
                </a:solidFill>
                <a:latin typeface="+mj-lt"/>
              </a:rPr>
              <a:t>cognitively directed towards </a:t>
            </a:r>
            <a:r>
              <a:rPr lang="en-US" i="1" dirty="0">
                <a:latin typeface="+mj-lt"/>
              </a:rPr>
              <a:t>y.</a:t>
            </a:r>
            <a:r>
              <a:rPr lang="en-US" b="1" i="1" dirty="0">
                <a:latin typeface="+mj-lt"/>
              </a:rPr>
              <a:t> </a:t>
            </a:r>
          </a:p>
          <a:p>
            <a:r>
              <a:rPr lang="en-US" b="1" i="1" dirty="0">
                <a:latin typeface="+mj-lt"/>
              </a:rPr>
              <a:t>		</a:t>
            </a:r>
            <a:r>
              <a:rPr lang="en-US" b="1" dirty="0">
                <a:latin typeface="+mj-lt"/>
              </a:rPr>
              <a:t>Domain:</a:t>
            </a:r>
            <a:r>
              <a:rPr lang="en-US" dirty="0">
                <a:latin typeface="+mj-lt"/>
              </a:rPr>
              <a:t> </a:t>
            </a:r>
            <a:r>
              <a:rPr lang="en-US" dirty="0">
                <a:solidFill>
                  <a:srgbClr val="ECD63F"/>
                </a:solidFill>
                <a:latin typeface="+mj-lt"/>
              </a:rPr>
              <a:t>representations</a:t>
            </a:r>
            <a:r>
              <a:rPr lang="en-US" dirty="0">
                <a:latin typeface="+mj-lt"/>
              </a:rPr>
              <a:t>; </a:t>
            </a:r>
          </a:p>
          <a:p>
            <a:r>
              <a:rPr lang="en-US" b="1" dirty="0">
                <a:latin typeface="+mj-lt"/>
              </a:rPr>
              <a:t>		Range:</a:t>
            </a:r>
            <a:r>
              <a:rPr lang="en-US" dirty="0">
                <a:latin typeface="+mj-lt"/>
              </a:rPr>
              <a:t> portions of reality. 	</a:t>
            </a:r>
          </a:p>
          <a:p>
            <a:r>
              <a:rPr lang="en-US" b="1" dirty="0">
                <a:latin typeface="+mj-lt"/>
              </a:rPr>
              <a:t>		Axiom:</a:t>
            </a:r>
            <a:r>
              <a:rPr lang="en-US" dirty="0">
                <a:latin typeface="+mj-lt"/>
              </a:rPr>
              <a:t> if</a:t>
            </a:r>
            <a:r>
              <a:rPr lang="en-US" b="1" dirty="0">
                <a:latin typeface="+mj-lt"/>
              </a:rPr>
              <a:t> </a:t>
            </a:r>
            <a:r>
              <a:rPr lang="en-US" i="1" dirty="0">
                <a:latin typeface="+mj-lt"/>
              </a:rPr>
              <a:t>x</a:t>
            </a:r>
            <a:r>
              <a:rPr lang="en-US" b="1" i="1" dirty="0">
                <a:latin typeface="+mj-lt"/>
              </a:rPr>
              <a:t> </a:t>
            </a:r>
            <a:r>
              <a:rPr lang="en-US" b="1" i="1" dirty="0" err="1">
                <a:latin typeface="+mj-lt"/>
              </a:rPr>
              <a:t>is_about</a:t>
            </a:r>
            <a:r>
              <a:rPr lang="en-US" b="1" i="1" dirty="0">
                <a:latin typeface="+mj-lt"/>
              </a:rPr>
              <a:t> </a:t>
            </a:r>
            <a:r>
              <a:rPr lang="en-US" i="1" dirty="0">
                <a:latin typeface="+mj-lt"/>
              </a:rPr>
              <a:t>y </a:t>
            </a:r>
            <a:r>
              <a:rPr lang="en-US" dirty="0">
                <a:latin typeface="+mj-lt"/>
              </a:rPr>
              <a:t>then </a:t>
            </a:r>
            <a:r>
              <a:rPr lang="en-US" i="1" dirty="0">
                <a:latin typeface="+mj-lt"/>
              </a:rPr>
              <a:t>y </a:t>
            </a:r>
            <a:r>
              <a:rPr lang="en-US" dirty="0">
                <a:latin typeface="+mj-lt"/>
              </a:rPr>
              <a:t>exists (veridicality).</a:t>
            </a:r>
          </a:p>
        </p:txBody>
      </p:sp>
      <p:sp>
        <p:nvSpPr>
          <p:cNvPr id="5" name="Rectangle 4"/>
          <p:cNvSpPr/>
          <p:nvPr/>
        </p:nvSpPr>
        <p:spPr bwMode="auto">
          <a:xfrm>
            <a:off x="152400" y="1676400"/>
            <a:ext cx="8763000" cy="2209800"/>
          </a:xfrm>
          <a:prstGeom prst="rect">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6" name="Rectangle 5"/>
          <p:cNvSpPr/>
          <p:nvPr/>
        </p:nvSpPr>
        <p:spPr bwMode="auto">
          <a:xfrm>
            <a:off x="152400" y="4343400"/>
            <a:ext cx="8763000" cy="2209800"/>
          </a:xfrm>
          <a:prstGeom prst="rect">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3" name="Slide Number Placeholder 2">
            <a:extLst>
              <a:ext uri="{FF2B5EF4-FFF2-40B4-BE49-F238E27FC236}">
                <a16:creationId xmlns:a16="http://schemas.microsoft.com/office/drawing/2014/main" id="{06DDD7A9-0C49-41DD-9294-0289999B3233}"/>
              </a:ext>
            </a:extLst>
          </p:cNvPr>
          <p:cNvSpPr>
            <a:spLocks noGrp="1"/>
          </p:cNvSpPr>
          <p:nvPr>
            <p:ph type="sldNum" sz="quarter" idx="3"/>
          </p:nvPr>
        </p:nvSpPr>
        <p:spPr/>
        <p:txBody>
          <a:bodyPr/>
          <a:lstStyle/>
          <a:p>
            <a:fld id="{7C5DB68A-9D44-4073-920F-D08D647C06A7}" type="slidenum">
              <a:rPr lang="en-US" smtClean="0"/>
              <a:t>17</a:t>
            </a:fld>
            <a:endParaRPr lang="en-US" dirty="0"/>
          </a:p>
        </p:txBody>
      </p:sp>
    </p:spTree>
    <p:extLst>
      <p:ext uri="{BB962C8B-B14F-4D97-AF65-F5344CB8AC3E}">
        <p14:creationId xmlns:p14="http://schemas.microsoft.com/office/powerpoint/2010/main" val="42393883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Enlarging the range of </a:t>
            </a:r>
            <a:r>
              <a:rPr lang="en-US" dirty="0" err="1"/>
              <a:t>aboutness</a:t>
            </a:r>
            <a:r>
              <a:rPr lang="en-US" dirty="0"/>
              <a:t> to </a:t>
            </a:r>
            <a:r>
              <a:rPr lang="en-US" dirty="0">
                <a:solidFill>
                  <a:srgbClr val="ECD63F"/>
                </a:solidFill>
              </a:rPr>
              <a:t>portions of reality</a:t>
            </a:r>
            <a:r>
              <a:rPr lang="en-US" dirty="0"/>
              <a:t> </a:t>
            </a:r>
            <a:r>
              <a:rPr lang="en-US" baseline="30000" dirty="0"/>
              <a:t>1</a:t>
            </a:r>
          </a:p>
        </p:txBody>
      </p:sp>
      <p:sp>
        <p:nvSpPr>
          <p:cNvPr id="3" name="Content Placeholder 2"/>
          <p:cNvSpPr>
            <a:spLocks noGrp="1"/>
          </p:cNvSpPr>
          <p:nvPr>
            <p:ph idx="1"/>
          </p:nvPr>
        </p:nvSpPr>
        <p:spPr>
          <a:xfrm>
            <a:off x="228600" y="2057400"/>
            <a:ext cx="8686800" cy="4572000"/>
          </a:xfrm>
        </p:spPr>
        <p:txBody>
          <a:bodyPr/>
          <a:lstStyle/>
          <a:p>
            <a:pPr lvl="0"/>
            <a:r>
              <a:rPr lang="en-US" dirty="0"/>
              <a:t>Thus including: </a:t>
            </a:r>
          </a:p>
          <a:p>
            <a:pPr lvl="0">
              <a:buFont typeface="Arial" panose="020B0604020202020204" pitchFamily="34" charset="0"/>
              <a:buChar char="•"/>
            </a:pPr>
            <a:r>
              <a:rPr lang="en-US" b="1" u="sng" dirty="0"/>
              <a:t>universals</a:t>
            </a:r>
            <a:r>
              <a:rPr lang="en-US" dirty="0"/>
              <a:t>, for instance in the ICE concretized by the string </a:t>
            </a:r>
            <a:r>
              <a:rPr lang="en-US" i="1" dirty="0"/>
              <a:t>there are no instances of dinosaur which survive</a:t>
            </a:r>
            <a:r>
              <a:rPr lang="en-US" dirty="0"/>
              <a:t>,</a:t>
            </a:r>
          </a:p>
          <a:p>
            <a:pPr lvl="0">
              <a:buFont typeface="Arial" panose="020B0604020202020204" pitchFamily="34" charset="0"/>
              <a:buChar char="•"/>
            </a:pPr>
            <a:r>
              <a:rPr lang="en-US" b="1" u="sng" dirty="0"/>
              <a:t>relations</a:t>
            </a:r>
            <a:r>
              <a:rPr lang="en-US" dirty="0"/>
              <a:t>, for instance in the ICE concretized by the string </a:t>
            </a:r>
            <a:r>
              <a:rPr lang="en-US" i="1" dirty="0"/>
              <a:t>the part-whole relation is transitive</a:t>
            </a:r>
            <a:r>
              <a:rPr lang="en-US" dirty="0"/>
              <a:t>, </a:t>
            </a:r>
          </a:p>
          <a:p>
            <a:pPr lvl="0">
              <a:buFont typeface="Arial" panose="020B0604020202020204" pitchFamily="34" charset="0"/>
              <a:buChar char="•"/>
            </a:pPr>
            <a:r>
              <a:rPr lang="en-US" b="1" u="sng" dirty="0"/>
              <a:t>other ICEs</a:t>
            </a:r>
            <a:r>
              <a:rPr lang="en-US" dirty="0"/>
              <a:t>, for instance when someone asserts that what someone else just stated is false, and</a:t>
            </a:r>
          </a:p>
          <a:p>
            <a:pPr>
              <a:buFont typeface="Arial" panose="020B0604020202020204" pitchFamily="34" charset="0"/>
              <a:buChar char="•"/>
            </a:pPr>
            <a:r>
              <a:rPr lang="en-US" b="1" u="sng" dirty="0"/>
              <a:t>configurations</a:t>
            </a:r>
            <a:r>
              <a:rPr lang="en-US" dirty="0"/>
              <a:t>, for instance in the ICE concretized by </a:t>
            </a:r>
            <a:r>
              <a:rPr lang="en-US" i="1" dirty="0"/>
              <a:t>Barack Obama is the current President of the USA.</a:t>
            </a:r>
            <a:endParaRPr lang="en-US" dirty="0"/>
          </a:p>
        </p:txBody>
      </p:sp>
      <p:sp>
        <p:nvSpPr>
          <p:cNvPr id="4" name="Rectangle 3"/>
          <p:cNvSpPr/>
          <p:nvPr/>
        </p:nvSpPr>
        <p:spPr>
          <a:xfrm>
            <a:off x="-381000" y="6093936"/>
            <a:ext cx="9525000" cy="738664"/>
          </a:xfrm>
          <a:prstGeom prst="rect">
            <a:avLst/>
          </a:prstGeom>
        </p:spPr>
        <p:txBody>
          <a:bodyPr wrap="square">
            <a:spAutoFit/>
          </a:bodyPr>
          <a:lstStyle/>
          <a:p>
            <a:pPr lvl="1" algn="r"/>
            <a:r>
              <a:rPr lang="en-US" sz="1400" baseline="30000" dirty="0">
                <a:solidFill>
                  <a:schemeClr val="bg1"/>
                </a:solidFill>
              </a:rPr>
              <a:t>1 </a:t>
            </a:r>
            <a:r>
              <a:rPr lang="en-US" sz="1400" i="1" dirty="0">
                <a:solidFill>
                  <a:schemeClr val="bg1"/>
                </a:solidFill>
              </a:rPr>
              <a:t>Ceusters W. An Information Artifact Ontology Perspective on Data Collections and Associated Representational Artifacts. Medical Informatics Europe Conference (MIE 2012), Pisa, Italy, August 26-29, 2012,</a:t>
            </a:r>
          </a:p>
          <a:p>
            <a:pPr lvl="1" algn="r"/>
            <a:r>
              <a:rPr lang="en-US" sz="1400" i="1" dirty="0">
                <a:solidFill>
                  <a:schemeClr val="bg1"/>
                </a:solidFill>
              </a:rPr>
              <a:t>Stud Health </a:t>
            </a:r>
            <a:r>
              <a:rPr lang="en-US" sz="1400" i="1" dirty="0" err="1">
                <a:solidFill>
                  <a:schemeClr val="bg1"/>
                </a:solidFill>
              </a:rPr>
              <a:t>Technol</a:t>
            </a:r>
            <a:r>
              <a:rPr lang="en-US" sz="1400" i="1" dirty="0">
                <a:solidFill>
                  <a:schemeClr val="bg1"/>
                </a:solidFill>
              </a:rPr>
              <a:t> Inform 2012;180:68-72</a:t>
            </a:r>
            <a:endParaRPr lang="en-US" sz="1400" dirty="0">
              <a:solidFill>
                <a:schemeClr val="bg1"/>
              </a:solidFill>
            </a:endParaRPr>
          </a:p>
        </p:txBody>
      </p:sp>
      <p:sp>
        <p:nvSpPr>
          <p:cNvPr id="5" name="Slide Number Placeholder 4">
            <a:extLst>
              <a:ext uri="{FF2B5EF4-FFF2-40B4-BE49-F238E27FC236}">
                <a16:creationId xmlns:a16="http://schemas.microsoft.com/office/drawing/2014/main" id="{030A0C46-7F79-4C92-AB14-4E10B6AF19EC}"/>
              </a:ext>
            </a:extLst>
          </p:cNvPr>
          <p:cNvSpPr>
            <a:spLocks noGrp="1"/>
          </p:cNvSpPr>
          <p:nvPr>
            <p:ph type="sldNum" sz="quarter" idx="3"/>
          </p:nvPr>
        </p:nvSpPr>
        <p:spPr/>
        <p:txBody>
          <a:bodyPr/>
          <a:lstStyle/>
          <a:p>
            <a:fld id="{7C5DB68A-9D44-4073-920F-D08D647C06A7}" type="slidenum">
              <a:rPr lang="en-US" smtClean="0"/>
              <a:t>18</a:t>
            </a:fld>
            <a:endParaRPr lang="en-US" dirty="0"/>
          </a:p>
        </p:txBody>
      </p:sp>
    </p:spTree>
    <p:extLst>
      <p:ext uri="{BB962C8B-B14F-4D97-AF65-F5344CB8AC3E}">
        <p14:creationId xmlns:p14="http://schemas.microsoft.com/office/powerpoint/2010/main" val="35269125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8F6CEB-D252-4A7F-9508-2A8D83AACFE3}"/>
              </a:ext>
            </a:extLst>
          </p:cNvPr>
          <p:cNvSpPr>
            <a:spLocks noGrp="1"/>
          </p:cNvSpPr>
          <p:nvPr>
            <p:ph type="title"/>
          </p:nvPr>
        </p:nvSpPr>
        <p:spPr/>
        <p:txBody>
          <a:bodyPr/>
          <a:lstStyle/>
          <a:p>
            <a:r>
              <a:rPr lang="en-US" dirty="0"/>
              <a:t>Portions of Reality (</a:t>
            </a:r>
            <a:r>
              <a:rPr lang="en-US" dirty="0" err="1"/>
              <a:t>PoRs</a:t>
            </a:r>
            <a:r>
              <a:rPr lang="en-US" dirty="0"/>
              <a:t>)</a:t>
            </a:r>
          </a:p>
        </p:txBody>
      </p:sp>
      <p:sp>
        <p:nvSpPr>
          <p:cNvPr id="4" name="Slide Number Placeholder 3">
            <a:extLst>
              <a:ext uri="{FF2B5EF4-FFF2-40B4-BE49-F238E27FC236}">
                <a16:creationId xmlns:a16="http://schemas.microsoft.com/office/drawing/2014/main" id="{09AA88FF-B2CD-49FA-AE25-251EF30F5AE0}"/>
              </a:ext>
            </a:extLst>
          </p:cNvPr>
          <p:cNvSpPr>
            <a:spLocks noGrp="1"/>
          </p:cNvSpPr>
          <p:nvPr>
            <p:ph type="sldNum" sz="quarter" idx="3"/>
          </p:nvPr>
        </p:nvSpPr>
        <p:spPr/>
        <p:txBody>
          <a:bodyPr/>
          <a:lstStyle/>
          <a:p>
            <a:fld id="{7C5DB68A-9D44-4073-920F-D08D647C06A7}" type="slidenum">
              <a:rPr lang="en-US" smtClean="0"/>
              <a:t>19</a:t>
            </a:fld>
            <a:endParaRPr lang="en-US" dirty="0"/>
          </a:p>
        </p:txBody>
      </p:sp>
      <p:sp>
        <p:nvSpPr>
          <p:cNvPr id="5" name="Oval 4">
            <a:extLst>
              <a:ext uri="{FF2B5EF4-FFF2-40B4-BE49-F238E27FC236}">
                <a16:creationId xmlns:a16="http://schemas.microsoft.com/office/drawing/2014/main" id="{E3FCE822-0FAB-4318-B146-1F244AD36643}"/>
              </a:ext>
            </a:extLst>
          </p:cNvPr>
          <p:cNvSpPr/>
          <p:nvPr/>
        </p:nvSpPr>
        <p:spPr bwMode="auto">
          <a:xfrm>
            <a:off x="1371600" y="2057400"/>
            <a:ext cx="6324600" cy="3886200"/>
          </a:xfrm>
          <a:prstGeom prst="ellipse">
            <a:avLst/>
          </a:prstGeom>
          <a:no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6" name="Oval 5">
            <a:extLst>
              <a:ext uri="{FF2B5EF4-FFF2-40B4-BE49-F238E27FC236}">
                <a16:creationId xmlns:a16="http://schemas.microsoft.com/office/drawing/2014/main" id="{F238C133-9BEE-4AA2-A563-109C71F5DF79}"/>
              </a:ext>
            </a:extLst>
          </p:cNvPr>
          <p:cNvSpPr/>
          <p:nvPr/>
        </p:nvSpPr>
        <p:spPr bwMode="auto">
          <a:xfrm rot="16200000">
            <a:off x="2050108" y="3179614"/>
            <a:ext cx="2743200" cy="1600200"/>
          </a:xfrm>
          <a:prstGeom prst="ellipse">
            <a:avLst/>
          </a:prstGeom>
          <a:no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7" name="Oval 6">
            <a:extLst>
              <a:ext uri="{FF2B5EF4-FFF2-40B4-BE49-F238E27FC236}">
                <a16:creationId xmlns:a16="http://schemas.microsoft.com/office/drawing/2014/main" id="{131A58A9-F3E7-44D1-AC26-6F3D154FCFB6}"/>
              </a:ext>
            </a:extLst>
          </p:cNvPr>
          <p:cNvSpPr/>
          <p:nvPr/>
        </p:nvSpPr>
        <p:spPr bwMode="auto">
          <a:xfrm rot="16200000">
            <a:off x="4259908" y="3202021"/>
            <a:ext cx="2743200" cy="1600200"/>
          </a:xfrm>
          <a:prstGeom prst="ellipse">
            <a:avLst/>
          </a:prstGeom>
          <a:no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8" name="TextBox 7">
            <a:extLst>
              <a:ext uri="{FF2B5EF4-FFF2-40B4-BE49-F238E27FC236}">
                <a16:creationId xmlns:a16="http://schemas.microsoft.com/office/drawing/2014/main" id="{81107792-3C77-4EE6-864A-13653F8A9AE4}"/>
              </a:ext>
            </a:extLst>
          </p:cNvPr>
          <p:cNvSpPr txBox="1"/>
          <p:nvPr/>
        </p:nvSpPr>
        <p:spPr>
          <a:xfrm>
            <a:off x="6930250" y="1847545"/>
            <a:ext cx="1096775" cy="584775"/>
          </a:xfrm>
          <a:prstGeom prst="rect">
            <a:avLst/>
          </a:prstGeom>
          <a:noFill/>
        </p:spPr>
        <p:txBody>
          <a:bodyPr wrap="none" rtlCol="0">
            <a:spAutoFit/>
          </a:bodyPr>
          <a:lstStyle/>
          <a:p>
            <a:r>
              <a:rPr lang="en-US" dirty="0" err="1">
                <a:solidFill>
                  <a:schemeClr val="bg1"/>
                </a:solidFill>
              </a:rPr>
              <a:t>PoRs</a:t>
            </a:r>
            <a:endParaRPr lang="en-US" dirty="0">
              <a:solidFill>
                <a:schemeClr val="bg1"/>
              </a:solidFill>
            </a:endParaRPr>
          </a:p>
        </p:txBody>
      </p:sp>
      <p:sp>
        <p:nvSpPr>
          <p:cNvPr id="9" name="TextBox 8">
            <a:extLst>
              <a:ext uri="{FF2B5EF4-FFF2-40B4-BE49-F238E27FC236}">
                <a16:creationId xmlns:a16="http://schemas.microsoft.com/office/drawing/2014/main" id="{31854DD1-04DC-422F-8727-96FF3E6E1CA6}"/>
              </a:ext>
            </a:extLst>
          </p:cNvPr>
          <p:cNvSpPr txBox="1"/>
          <p:nvPr/>
        </p:nvSpPr>
        <p:spPr>
          <a:xfrm>
            <a:off x="6324600" y="5643764"/>
            <a:ext cx="1529586" cy="584775"/>
          </a:xfrm>
          <a:prstGeom prst="rect">
            <a:avLst/>
          </a:prstGeom>
          <a:noFill/>
        </p:spPr>
        <p:txBody>
          <a:bodyPr wrap="none" rtlCol="0">
            <a:spAutoFit/>
          </a:bodyPr>
          <a:lstStyle/>
          <a:p>
            <a:r>
              <a:rPr lang="en-US" dirty="0">
                <a:solidFill>
                  <a:schemeClr val="bg1"/>
                </a:solidFill>
              </a:rPr>
              <a:t>Entities</a:t>
            </a:r>
          </a:p>
        </p:txBody>
      </p:sp>
      <p:sp>
        <p:nvSpPr>
          <p:cNvPr id="10" name="TextBox 9">
            <a:extLst>
              <a:ext uri="{FF2B5EF4-FFF2-40B4-BE49-F238E27FC236}">
                <a16:creationId xmlns:a16="http://schemas.microsoft.com/office/drawing/2014/main" id="{8F50F243-4A07-4C7F-A354-D9798B553646}"/>
              </a:ext>
            </a:extLst>
          </p:cNvPr>
          <p:cNvSpPr txBox="1"/>
          <p:nvPr/>
        </p:nvSpPr>
        <p:spPr>
          <a:xfrm>
            <a:off x="662730" y="5706350"/>
            <a:ext cx="2032929" cy="584775"/>
          </a:xfrm>
          <a:prstGeom prst="rect">
            <a:avLst/>
          </a:prstGeom>
          <a:noFill/>
        </p:spPr>
        <p:txBody>
          <a:bodyPr wrap="none" rtlCol="0">
            <a:spAutoFit/>
          </a:bodyPr>
          <a:lstStyle/>
          <a:p>
            <a:r>
              <a:rPr lang="en-US" dirty="0">
                <a:solidFill>
                  <a:schemeClr val="bg1"/>
                </a:solidFill>
              </a:rPr>
              <a:t>Universals</a:t>
            </a:r>
          </a:p>
        </p:txBody>
      </p:sp>
      <p:sp>
        <p:nvSpPr>
          <p:cNvPr id="11" name="Oval 10">
            <a:extLst>
              <a:ext uri="{FF2B5EF4-FFF2-40B4-BE49-F238E27FC236}">
                <a16:creationId xmlns:a16="http://schemas.microsoft.com/office/drawing/2014/main" id="{B4C256C9-ADC7-4CB1-A5FB-60D61D36073F}"/>
              </a:ext>
            </a:extLst>
          </p:cNvPr>
          <p:cNvSpPr/>
          <p:nvPr/>
        </p:nvSpPr>
        <p:spPr bwMode="auto">
          <a:xfrm>
            <a:off x="3143659" y="2971800"/>
            <a:ext cx="562583" cy="355036"/>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Times" pitchFamily="122" charset="0"/>
              </a:rPr>
              <a:t>U1</a:t>
            </a:r>
          </a:p>
        </p:txBody>
      </p:sp>
      <p:sp>
        <p:nvSpPr>
          <p:cNvPr id="12" name="Oval 11">
            <a:extLst>
              <a:ext uri="{FF2B5EF4-FFF2-40B4-BE49-F238E27FC236}">
                <a16:creationId xmlns:a16="http://schemas.microsoft.com/office/drawing/2014/main" id="{A742B826-4738-4681-8AD0-49AFAC419C96}"/>
              </a:ext>
            </a:extLst>
          </p:cNvPr>
          <p:cNvSpPr/>
          <p:nvPr/>
        </p:nvSpPr>
        <p:spPr bwMode="auto">
          <a:xfrm>
            <a:off x="3143659" y="3565904"/>
            <a:ext cx="562583" cy="355036"/>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Times" pitchFamily="122" charset="0"/>
              </a:rPr>
              <a:t>U2</a:t>
            </a:r>
          </a:p>
        </p:txBody>
      </p:sp>
      <p:sp>
        <p:nvSpPr>
          <p:cNvPr id="13" name="Oval 12">
            <a:extLst>
              <a:ext uri="{FF2B5EF4-FFF2-40B4-BE49-F238E27FC236}">
                <a16:creationId xmlns:a16="http://schemas.microsoft.com/office/drawing/2014/main" id="{5FB4DAED-CDEC-4F32-966F-20E79BCE72EF}"/>
              </a:ext>
            </a:extLst>
          </p:cNvPr>
          <p:cNvSpPr/>
          <p:nvPr/>
        </p:nvSpPr>
        <p:spPr bwMode="auto">
          <a:xfrm>
            <a:off x="3143659" y="4177181"/>
            <a:ext cx="562583" cy="355036"/>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Times" pitchFamily="122" charset="0"/>
              </a:rPr>
              <a:t>U3</a:t>
            </a:r>
          </a:p>
        </p:txBody>
      </p:sp>
      <p:sp>
        <p:nvSpPr>
          <p:cNvPr id="14" name="Oval 13">
            <a:extLst>
              <a:ext uri="{FF2B5EF4-FFF2-40B4-BE49-F238E27FC236}">
                <a16:creationId xmlns:a16="http://schemas.microsoft.com/office/drawing/2014/main" id="{CB405E85-BD40-4C02-B221-F2EA219D85B2}"/>
              </a:ext>
            </a:extLst>
          </p:cNvPr>
          <p:cNvSpPr/>
          <p:nvPr/>
        </p:nvSpPr>
        <p:spPr bwMode="auto">
          <a:xfrm>
            <a:off x="5368861" y="2971800"/>
            <a:ext cx="562583" cy="355036"/>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lang="en-US" sz="1100" b="0" dirty="0">
                <a:solidFill>
                  <a:schemeClr val="tx1"/>
                </a:solidFill>
                <a:latin typeface="Times" pitchFamily="122" charset="0"/>
              </a:rPr>
              <a:t>p1</a:t>
            </a:r>
            <a:endParaRPr kumimoji="0" lang="en-US" sz="1100" b="0" i="0" u="none" strike="noStrike" cap="none" normalizeH="0" baseline="0" dirty="0">
              <a:ln>
                <a:noFill/>
              </a:ln>
              <a:solidFill>
                <a:schemeClr val="tx1"/>
              </a:solidFill>
              <a:effectLst/>
              <a:latin typeface="Times" pitchFamily="122" charset="0"/>
            </a:endParaRPr>
          </a:p>
        </p:txBody>
      </p:sp>
      <p:sp>
        <p:nvSpPr>
          <p:cNvPr id="15" name="Oval 14">
            <a:extLst>
              <a:ext uri="{FF2B5EF4-FFF2-40B4-BE49-F238E27FC236}">
                <a16:creationId xmlns:a16="http://schemas.microsoft.com/office/drawing/2014/main" id="{C641E62D-2BBC-48DC-8E2E-2DDB7342003F}"/>
              </a:ext>
            </a:extLst>
          </p:cNvPr>
          <p:cNvSpPr/>
          <p:nvPr/>
        </p:nvSpPr>
        <p:spPr bwMode="auto">
          <a:xfrm>
            <a:off x="5368861" y="3565904"/>
            <a:ext cx="562583" cy="355036"/>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lang="en-US" sz="1100" b="0" dirty="0">
                <a:solidFill>
                  <a:schemeClr val="tx1"/>
                </a:solidFill>
                <a:latin typeface="Times" pitchFamily="122" charset="0"/>
              </a:rPr>
              <a:t>p2</a:t>
            </a:r>
            <a:endParaRPr kumimoji="0" lang="en-US" sz="1100" b="0" i="0" u="none" strike="noStrike" cap="none" normalizeH="0" baseline="0" dirty="0">
              <a:ln>
                <a:noFill/>
              </a:ln>
              <a:solidFill>
                <a:schemeClr val="tx1"/>
              </a:solidFill>
              <a:effectLst/>
              <a:latin typeface="Times" pitchFamily="122" charset="0"/>
            </a:endParaRPr>
          </a:p>
        </p:txBody>
      </p:sp>
      <p:sp>
        <p:nvSpPr>
          <p:cNvPr id="16" name="Oval 15">
            <a:extLst>
              <a:ext uri="{FF2B5EF4-FFF2-40B4-BE49-F238E27FC236}">
                <a16:creationId xmlns:a16="http://schemas.microsoft.com/office/drawing/2014/main" id="{8CC48F46-F85B-49B5-8B24-1C5E4397273D}"/>
              </a:ext>
            </a:extLst>
          </p:cNvPr>
          <p:cNvSpPr/>
          <p:nvPr/>
        </p:nvSpPr>
        <p:spPr bwMode="auto">
          <a:xfrm>
            <a:off x="5368861" y="4177181"/>
            <a:ext cx="562583" cy="355036"/>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lang="en-US" sz="1100" b="0" dirty="0">
                <a:solidFill>
                  <a:schemeClr val="tx1"/>
                </a:solidFill>
                <a:latin typeface="Times" pitchFamily="122" charset="0"/>
              </a:rPr>
              <a:t>p3</a:t>
            </a:r>
            <a:endParaRPr kumimoji="0" lang="en-US" sz="1100" b="0" i="0" u="none" strike="noStrike" cap="none" normalizeH="0" baseline="0" dirty="0">
              <a:ln>
                <a:noFill/>
              </a:ln>
              <a:solidFill>
                <a:schemeClr val="tx1"/>
              </a:solidFill>
              <a:effectLst/>
              <a:latin typeface="Times" pitchFamily="122" charset="0"/>
            </a:endParaRPr>
          </a:p>
        </p:txBody>
      </p:sp>
      <p:cxnSp>
        <p:nvCxnSpPr>
          <p:cNvPr id="18" name="Straight Arrow Connector 17">
            <a:extLst>
              <a:ext uri="{FF2B5EF4-FFF2-40B4-BE49-F238E27FC236}">
                <a16:creationId xmlns:a16="http://schemas.microsoft.com/office/drawing/2014/main" id="{A971B175-D39C-4F11-A989-A5E551D95F15}"/>
              </a:ext>
            </a:extLst>
          </p:cNvPr>
          <p:cNvCxnSpPr>
            <a:stCxn id="10" idx="0"/>
            <a:endCxn id="6" idx="1"/>
          </p:cNvCxnSpPr>
          <p:nvPr/>
        </p:nvCxnSpPr>
        <p:spPr bwMode="auto">
          <a:xfrm flipV="1">
            <a:off x="1679195" y="4949582"/>
            <a:ext cx="1176757" cy="756768"/>
          </a:xfrm>
          <a:prstGeom prst="straightConnector1">
            <a:avLst/>
          </a:prstGeom>
          <a:solidFill>
            <a:schemeClr val="accent1"/>
          </a:solidFill>
          <a:ln w="19050" cap="flat" cmpd="sng" algn="ctr">
            <a:solidFill>
              <a:schemeClr val="bg1"/>
            </a:solidFill>
            <a:prstDash val="solid"/>
            <a:round/>
            <a:headEnd type="none" w="med" len="med"/>
            <a:tailEnd type="triangle"/>
          </a:ln>
          <a:effectLst/>
        </p:spPr>
      </p:cxnSp>
      <p:cxnSp>
        <p:nvCxnSpPr>
          <p:cNvPr id="19" name="Straight Arrow Connector 18">
            <a:extLst>
              <a:ext uri="{FF2B5EF4-FFF2-40B4-BE49-F238E27FC236}">
                <a16:creationId xmlns:a16="http://schemas.microsoft.com/office/drawing/2014/main" id="{EA3444DD-3EE2-42E7-86BE-9FAC08A8FCAD}"/>
              </a:ext>
            </a:extLst>
          </p:cNvPr>
          <p:cNvCxnSpPr>
            <a:cxnSpLocks/>
            <a:stCxn id="9" idx="0"/>
            <a:endCxn id="7" idx="3"/>
          </p:cNvCxnSpPr>
          <p:nvPr/>
        </p:nvCxnSpPr>
        <p:spPr bwMode="auto">
          <a:xfrm flipH="1" flipV="1">
            <a:off x="6197264" y="4971989"/>
            <a:ext cx="892129" cy="671775"/>
          </a:xfrm>
          <a:prstGeom prst="straightConnector1">
            <a:avLst/>
          </a:prstGeom>
          <a:solidFill>
            <a:schemeClr val="accent1"/>
          </a:solidFill>
          <a:ln w="19050" cap="flat" cmpd="sng" algn="ctr">
            <a:solidFill>
              <a:schemeClr val="bg1"/>
            </a:solidFill>
            <a:prstDash val="solid"/>
            <a:round/>
            <a:headEnd type="none" w="med" len="med"/>
            <a:tailEnd type="triangle"/>
          </a:ln>
          <a:effectLst/>
        </p:spPr>
      </p:cxnSp>
      <p:cxnSp>
        <p:nvCxnSpPr>
          <p:cNvPr id="22" name="Straight Arrow Connector 21">
            <a:extLst>
              <a:ext uri="{FF2B5EF4-FFF2-40B4-BE49-F238E27FC236}">
                <a16:creationId xmlns:a16="http://schemas.microsoft.com/office/drawing/2014/main" id="{24B963F6-A4B6-4874-8DD8-C6A1C1936C46}"/>
              </a:ext>
            </a:extLst>
          </p:cNvPr>
          <p:cNvCxnSpPr>
            <a:cxnSpLocks/>
            <a:stCxn id="8" idx="2"/>
            <a:endCxn id="5" idx="7"/>
          </p:cNvCxnSpPr>
          <p:nvPr/>
        </p:nvCxnSpPr>
        <p:spPr bwMode="auto">
          <a:xfrm flipH="1">
            <a:off x="6769984" y="2432320"/>
            <a:ext cx="708654" cy="194201"/>
          </a:xfrm>
          <a:prstGeom prst="straightConnector1">
            <a:avLst/>
          </a:prstGeom>
          <a:solidFill>
            <a:schemeClr val="accent1"/>
          </a:solidFill>
          <a:ln w="19050" cap="flat" cmpd="sng" algn="ctr">
            <a:solidFill>
              <a:schemeClr val="bg1"/>
            </a:solidFill>
            <a:prstDash val="solid"/>
            <a:round/>
            <a:headEnd type="none" w="med" len="med"/>
            <a:tailEnd type="triangle"/>
          </a:ln>
          <a:effectLst/>
        </p:spPr>
      </p:cxnSp>
      <p:cxnSp>
        <p:nvCxnSpPr>
          <p:cNvPr id="25" name="Straight Arrow Connector 24">
            <a:extLst>
              <a:ext uri="{FF2B5EF4-FFF2-40B4-BE49-F238E27FC236}">
                <a16:creationId xmlns:a16="http://schemas.microsoft.com/office/drawing/2014/main" id="{D42F1880-B399-44D7-A75C-75CE81047BA0}"/>
              </a:ext>
            </a:extLst>
          </p:cNvPr>
          <p:cNvCxnSpPr>
            <a:cxnSpLocks/>
          </p:cNvCxnSpPr>
          <p:nvPr/>
        </p:nvCxnSpPr>
        <p:spPr bwMode="auto">
          <a:xfrm flipH="1">
            <a:off x="3702998" y="3149318"/>
            <a:ext cx="1647218" cy="0"/>
          </a:xfrm>
          <a:prstGeom prst="straightConnector1">
            <a:avLst/>
          </a:prstGeom>
          <a:solidFill>
            <a:schemeClr val="accent1"/>
          </a:solidFill>
          <a:ln w="19050" cap="flat" cmpd="sng" algn="ctr">
            <a:solidFill>
              <a:schemeClr val="bg1"/>
            </a:solidFill>
            <a:prstDash val="solid"/>
            <a:round/>
            <a:headEnd type="none" w="med" len="med"/>
            <a:tailEnd type="triangle"/>
          </a:ln>
          <a:effectLst/>
        </p:spPr>
      </p:cxnSp>
      <p:cxnSp>
        <p:nvCxnSpPr>
          <p:cNvPr id="28" name="Straight Arrow Connector 27">
            <a:extLst>
              <a:ext uri="{FF2B5EF4-FFF2-40B4-BE49-F238E27FC236}">
                <a16:creationId xmlns:a16="http://schemas.microsoft.com/office/drawing/2014/main" id="{279430CF-82D8-4ADC-BB62-C3BF4C9BB136}"/>
              </a:ext>
            </a:extLst>
          </p:cNvPr>
          <p:cNvCxnSpPr>
            <a:cxnSpLocks/>
            <a:stCxn id="15" idx="2"/>
            <a:endCxn id="12" idx="6"/>
          </p:cNvCxnSpPr>
          <p:nvPr/>
        </p:nvCxnSpPr>
        <p:spPr bwMode="auto">
          <a:xfrm flipH="1">
            <a:off x="3706242" y="3743422"/>
            <a:ext cx="1662619" cy="0"/>
          </a:xfrm>
          <a:prstGeom prst="straightConnector1">
            <a:avLst/>
          </a:prstGeom>
          <a:solidFill>
            <a:schemeClr val="accent1"/>
          </a:solidFill>
          <a:ln w="19050" cap="flat" cmpd="sng" algn="ctr">
            <a:solidFill>
              <a:schemeClr val="bg1"/>
            </a:solidFill>
            <a:prstDash val="solid"/>
            <a:round/>
            <a:headEnd type="none" w="med" len="med"/>
            <a:tailEnd type="triangle"/>
          </a:ln>
          <a:effectLst/>
        </p:spPr>
      </p:cxnSp>
      <p:cxnSp>
        <p:nvCxnSpPr>
          <p:cNvPr id="31" name="Straight Arrow Connector 30">
            <a:extLst>
              <a:ext uri="{FF2B5EF4-FFF2-40B4-BE49-F238E27FC236}">
                <a16:creationId xmlns:a16="http://schemas.microsoft.com/office/drawing/2014/main" id="{F9B6B004-D720-44EE-A5BE-000E04CE79AB}"/>
              </a:ext>
            </a:extLst>
          </p:cNvPr>
          <p:cNvCxnSpPr>
            <a:cxnSpLocks/>
          </p:cNvCxnSpPr>
          <p:nvPr/>
        </p:nvCxnSpPr>
        <p:spPr bwMode="auto">
          <a:xfrm flipH="1">
            <a:off x="3709485" y="4354699"/>
            <a:ext cx="1678020" cy="0"/>
          </a:xfrm>
          <a:prstGeom prst="straightConnector1">
            <a:avLst/>
          </a:prstGeom>
          <a:solidFill>
            <a:schemeClr val="accent1"/>
          </a:solidFill>
          <a:ln w="19050" cap="flat" cmpd="sng" algn="ctr">
            <a:solidFill>
              <a:schemeClr val="bg1"/>
            </a:solidFill>
            <a:prstDash val="solid"/>
            <a:round/>
            <a:headEnd type="none" w="med" len="med"/>
            <a:tailEnd type="triangle"/>
          </a:ln>
          <a:effectLst/>
        </p:spPr>
      </p:cxnSp>
      <p:cxnSp>
        <p:nvCxnSpPr>
          <p:cNvPr id="35" name="Straight Arrow Connector 34">
            <a:extLst>
              <a:ext uri="{FF2B5EF4-FFF2-40B4-BE49-F238E27FC236}">
                <a16:creationId xmlns:a16="http://schemas.microsoft.com/office/drawing/2014/main" id="{56D204FA-A7EE-45E4-A2A7-70885D89AEF6}"/>
              </a:ext>
            </a:extLst>
          </p:cNvPr>
          <p:cNvCxnSpPr>
            <a:cxnSpLocks/>
          </p:cNvCxnSpPr>
          <p:nvPr/>
        </p:nvCxnSpPr>
        <p:spPr bwMode="auto">
          <a:xfrm>
            <a:off x="5650152" y="3326836"/>
            <a:ext cx="0" cy="239068"/>
          </a:xfrm>
          <a:prstGeom prst="straightConnector1">
            <a:avLst/>
          </a:prstGeom>
          <a:solidFill>
            <a:schemeClr val="accent1"/>
          </a:solidFill>
          <a:ln w="19050" cap="flat" cmpd="sng" algn="ctr">
            <a:solidFill>
              <a:schemeClr val="bg1"/>
            </a:solidFill>
            <a:prstDash val="solid"/>
            <a:round/>
            <a:headEnd type="none" w="med" len="med"/>
            <a:tailEnd type="triangle"/>
          </a:ln>
          <a:effectLst/>
        </p:spPr>
      </p:cxnSp>
      <p:sp>
        <p:nvSpPr>
          <p:cNvPr id="38" name="TextBox 37">
            <a:extLst>
              <a:ext uri="{FF2B5EF4-FFF2-40B4-BE49-F238E27FC236}">
                <a16:creationId xmlns:a16="http://schemas.microsoft.com/office/drawing/2014/main" id="{2641D3E6-28A3-4E39-BDD5-A1D8D429EAEC}"/>
              </a:ext>
            </a:extLst>
          </p:cNvPr>
          <p:cNvSpPr txBox="1"/>
          <p:nvPr/>
        </p:nvSpPr>
        <p:spPr>
          <a:xfrm>
            <a:off x="3624705" y="6084971"/>
            <a:ext cx="1826141" cy="584775"/>
          </a:xfrm>
          <a:prstGeom prst="rect">
            <a:avLst/>
          </a:prstGeom>
          <a:noFill/>
        </p:spPr>
        <p:txBody>
          <a:bodyPr wrap="none" rtlCol="0">
            <a:spAutoFit/>
          </a:bodyPr>
          <a:lstStyle/>
          <a:p>
            <a:r>
              <a:rPr lang="en-US" dirty="0">
                <a:solidFill>
                  <a:schemeClr val="bg1"/>
                </a:solidFill>
              </a:rPr>
              <a:t>Relations</a:t>
            </a:r>
          </a:p>
        </p:txBody>
      </p:sp>
      <p:cxnSp>
        <p:nvCxnSpPr>
          <p:cNvPr id="39" name="Straight Arrow Connector 38">
            <a:extLst>
              <a:ext uri="{FF2B5EF4-FFF2-40B4-BE49-F238E27FC236}">
                <a16:creationId xmlns:a16="http://schemas.microsoft.com/office/drawing/2014/main" id="{8348E455-9C45-463D-831F-B1BE36E0E12C}"/>
              </a:ext>
            </a:extLst>
          </p:cNvPr>
          <p:cNvCxnSpPr>
            <a:cxnSpLocks/>
            <a:stCxn id="38" idx="0"/>
          </p:cNvCxnSpPr>
          <p:nvPr/>
        </p:nvCxnSpPr>
        <p:spPr bwMode="auto">
          <a:xfrm flipV="1">
            <a:off x="4537776" y="4472679"/>
            <a:ext cx="0" cy="1612292"/>
          </a:xfrm>
          <a:prstGeom prst="straightConnector1">
            <a:avLst/>
          </a:prstGeom>
          <a:solidFill>
            <a:schemeClr val="accent1"/>
          </a:solidFill>
          <a:ln w="19050" cap="flat" cmpd="sng" algn="ctr">
            <a:solidFill>
              <a:schemeClr val="bg1"/>
            </a:solidFill>
            <a:prstDash val="solid"/>
            <a:round/>
            <a:headEnd type="none" w="med" len="med"/>
            <a:tailEnd type="triangle"/>
          </a:ln>
          <a:effectLst/>
        </p:spPr>
      </p:cxnSp>
      <p:sp>
        <p:nvSpPr>
          <p:cNvPr id="43" name="TextBox 42">
            <a:extLst>
              <a:ext uri="{FF2B5EF4-FFF2-40B4-BE49-F238E27FC236}">
                <a16:creationId xmlns:a16="http://schemas.microsoft.com/office/drawing/2014/main" id="{BB5CABAC-3913-4091-B87D-3B2AAB5864F8}"/>
              </a:ext>
            </a:extLst>
          </p:cNvPr>
          <p:cNvSpPr txBox="1"/>
          <p:nvPr/>
        </p:nvSpPr>
        <p:spPr>
          <a:xfrm>
            <a:off x="335011" y="1544245"/>
            <a:ext cx="2828018" cy="584775"/>
          </a:xfrm>
          <a:prstGeom prst="rect">
            <a:avLst/>
          </a:prstGeom>
          <a:noFill/>
        </p:spPr>
        <p:txBody>
          <a:bodyPr wrap="none" rtlCol="0">
            <a:spAutoFit/>
          </a:bodyPr>
          <a:lstStyle/>
          <a:p>
            <a:r>
              <a:rPr lang="en-US" dirty="0">
                <a:solidFill>
                  <a:schemeClr val="bg1"/>
                </a:solidFill>
              </a:rPr>
              <a:t>Configurations</a:t>
            </a:r>
          </a:p>
        </p:txBody>
      </p:sp>
      <p:sp>
        <p:nvSpPr>
          <p:cNvPr id="44" name="Freeform: Shape 43">
            <a:extLst>
              <a:ext uri="{FF2B5EF4-FFF2-40B4-BE49-F238E27FC236}">
                <a16:creationId xmlns:a16="http://schemas.microsoft.com/office/drawing/2014/main" id="{F43D4FA6-DB92-44FC-B61B-32A1600E09E3}"/>
              </a:ext>
            </a:extLst>
          </p:cNvPr>
          <p:cNvSpPr/>
          <p:nvPr/>
        </p:nvSpPr>
        <p:spPr bwMode="auto">
          <a:xfrm>
            <a:off x="3073940" y="2928026"/>
            <a:ext cx="2966937" cy="1099226"/>
          </a:xfrm>
          <a:custGeom>
            <a:avLst/>
            <a:gdLst>
              <a:gd name="connsiteX0" fmla="*/ 0 w 2966937"/>
              <a:gd name="connsiteY0" fmla="*/ 0 h 1099226"/>
              <a:gd name="connsiteX1" fmla="*/ 2966937 w 2966937"/>
              <a:gd name="connsiteY1" fmla="*/ 0 h 1099226"/>
              <a:gd name="connsiteX2" fmla="*/ 2966937 w 2966937"/>
              <a:gd name="connsiteY2" fmla="*/ 1099226 h 1099226"/>
              <a:gd name="connsiteX3" fmla="*/ 2130358 w 2966937"/>
              <a:gd name="connsiteY3" fmla="*/ 1099226 h 1099226"/>
              <a:gd name="connsiteX4" fmla="*/ 2130358 w 2966937"/>
              <a:gd name="connsiteY4" fmla="*/ 418290 h 1099226"/>
              <a:gd name="connsiteX5" fmla="*/ 0 w 2966937"/>
              <a:gd name="connsiteY5" fmla="*/ 418290 h 1099226"/>
              <a:gd name="connsiteX6" fmla="*/ 0 w 2966937"/>
              <a:gd name="connsiteY6" fmla="*/ 0 h 1099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66937" h="1099226">
                <a:moveTo>
                  <a:pt x="0" y="0"/>
                </a:moveTo>
                <a:lnTo>
                  <a:pt x="2966937" y="0"/>
                </a:lnTo>
                <a:lnTo>
                  <a:pt x="2966937" y="1099226"/>
                </a:lnTo>
                <a:lnTo>
                  <a:pt x="2130358" y="1099226"/>
                </a:lnTo>
                <a:lnTo>
                  <a:pt x="2130358" y="418290"/>
                </a:lnTo>
                <a:lnTo>
                  <a:pt x="0" y="418290"/>
                </a:lnTo>
                <a:lnTo>
                  <a:pt x="0" y="0"/>
                </a:lnTo>
                <a:close/>
              </a:path>
            </a:pathLst>
          </a:custGeom>
          <a:noFill/>
          <a:ln w="12700" cap="flat" cmpd="sng" algn="ctr">
            <a:solidFill>
              <a:schemeClr val="bg1"/>
            </a:solidFill>
            <a:prstDash val="dash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cxnSp>
        <p:nvCxnSpPr>
          <p:cNvPr id="45" name="Straight Arrow Connector 44">
            <a:extLst>
              <a:ext uri="{FF2B5EF4-FFF2-40B4-BE49-F238E27FC236}">
                <a16:creationId xmlns:a16="http://schemas.microsoft.com/office/drawing/2014/main" id="{9AC39132-B69B-47C4-AC14-2BF205861170}"/>
              </a:ext>
            </a:extLst>
          </p:cNvPr>
          <p:cNvCxnSpPr>
            <a:cxnSpLocks/>
            <a:stCxn id="43" idx="3"/>
          </p:cNvCxnSpPr>
          <p:nvPr/>
        </p:nvCxnSpPr>
        <p:spPr bwMode="auto">
          <a:xfrm>
            <a:off x="3163029" y="1836633"/>
            <a:ext cx="1492772" cy="1091393"/>
          </a:xfrm>
          <a:prstGeom prst="straightConnector1">
            <a:avLst/>
          </a:prstGeom>
          <a:solidFill>
            <a:schemeClr val="accent1"/>
          </a:solidFill>
          <a:ln w="19050" cap="flat" cmpd="sng" algn="ctr">
            <a:solidFill>
              <a:schemeClr val="bg1"/>
            </a:solidFill>
            <a:prstDash val="solid"/>
            <a:round/>
            <a:headEnd type="none" w="med" len="med"/>
            <a:tailEnd type="triangle"/>
          </a:ln>
          <a:effectLst/>
        </p:spPr>
      </p:cxnSp>
    </p:spTree>
    <p:extLst>
      <p:ext uri="{BB962C8B-B14F-4D97-AF65-F5344CB8AC3E}">
        <p14:creationId xmlns:p14="http://schemas.microsoft.com/office/powerpoint/2010/main" val="7938931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092886-354B-47EE-9A8C-511BBAE91143}"/>
              </a:ext>
            </a:extLst>
          </p:cNvPr>
          <p:cNvSpPr>
            <a:spLocks noGrp="1"/>
          </p:cNvSpPr>
          <p:nvPr>
            <p:ph type="ctrTitle"/>
          </p:nvPr>
        </p:nvSpPr>
        <p:spPr/>
        <p:txBody>
          <a:bodyPr/>
          <a:lstStyle/>
          <a:p>
            <a:r>
              <a:rPr lang="en-US" dirty="0"/>
              <a:t>Issues with last week’s topics?</a:t>
            </a:r>
          </a:p>
        </p:txBody>
      </p:sp>
      <p:sp>
        <p:nvSpPr>
          <p:cNvPr id="3" name="Subtitle 2">
            <a:extLst>
              <a:ext uri="{FF2B5EF4-FFF2-40B4-BE49-F238E27FC236}">
                <a16:creationId xmlns:a16="http://schemas.microsoft.com/office/drawing/2014/main" id="{690E7931-03CA-438E-9EA2-B193F7EA3A18}"/>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7681514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Cognitive directedness</a:t>
            </a:r>
          </a:p>
        </p:txBody>
      </p:sp>
      <p:sp>
        <p:nvSpPr>
          <p:cNvPr id="3" name="Content Placeholder 2"/>
          <p:cNvSpPr>
            <a:spLocks noGrp="1"/>
          </p:cNvSpPr>
          <p:nvPr>
            <p:ph idx="1"/>
          </p:nvPr>
        </p:nvSpPr>
        <p:spPr>
          <a:xfrm>
            <a:off x="228600" y="1447800"/>
            <a:ext cx="8686800" cy="4953000"/>
          </a:xfrm>
        </p:spPr>
        <p:txBody>
          <a:bodyPr/>
          <a:lstStyle/>
          <a:p>
            <a:pPr>
              <a:buFont typeface="Arial" panose="020B0604020202020204" pitchFamily="34" charset="0"/>
              <a:buChar char="•"/>
            </a:pPr>
            <a:r>
              <a:rPr lang="en-GB" dirty="0"/>
              <a:t>Information </a:t>
            </a:r>
            <a:r>
              <a:rPr lang="en-GB" dirty="0" err="1"/>
              <a:t>artifacts</a:t>
            </a:r>
            <a:r>
              <a:rPr lang="en-GB" dirty="0"/>
              <a:t> do not bear information in and of themselves, but only because cognitive subjects associate </a:t>
            </a:r>
            <a:r>
              <a:rPr lang="en-GB" dirty="0">
                <a:solidFill>
                  <a:srgbClr val="ECD63F"/>
                </a:solidFill>
              </a:rPr>
              <a:t>representations</a:t>
            </a:r>
            <a:r>
              <a:rPr lang="en-GB" dirty="0"/>
              <a:t> of certain sorts with the patterns which they manifest.</a:t>
            </a:r>
          </a:p>
          <a:p>
            <a:pPr lvl="1">
              <a:buFont typeface="Arial" panose="020B0604020202020204" pitchFamily="34" charset="0"/>
              <a:buChar char="•"/>
            </a:pPr>
            <a:r>
              <a:rPr lang="en-GB" sz="2000" dirty="0"/>
              <a:t>the doctrine of the ‘primacy of the intentional’</a:t>
            </a:r>
          </a:p>
          <a:p>
            <a:pPr marL="914400" lvl="2" indent="0">
              <a:buNone/>
            </a:pPr>
            <a:r>
              <a:rPr lang="en-US" sz="1200" dirty="0"/>
              <a:t>Chisholm, R. M. (1984). The primacy of the intentional. Synthese, 61(1), 89-109. doi: </a:t>
            </a:r>
            <a:r>
              <a:rPr lang="en-US" sz="1200" dirty="0" err="1"/>
              <a:t>Doi</a:t>
            </a:r>
            <a:r>
              <a:rPr lang="en-US" sz="1200" dirty="0"/>
              <a:t> 10.1007/Bf00485490</a:t>
            </a:r>
          </a:p>
          <a:p>
            <a:pPr>
              <a:buFont typeface="Arial" panose="020B0604020202020204" pitchFamily="34" charset="0"/>
              <a:buChar char="•"/>
            </a:pPr>
            <a:r>
              <a:rPr lang="en-US" dirty="0"/>
              <a:t>Information = grounded representation </a:t>
            </a:r>
          </a:p>
          <a:p>
            <a:pPr lvl="1">
              <a:buFont typeface="Arial" panose="020B0604020202020204" pitchFamily="34" charset="0"/>
              <a:buChar char="•"/>
            </a:pPr>
            <a:r>
              <a:rPr lang="en-GB" sz="2000" dirty="0"/>
              <a:t>the entry </a:t>
            </a:r>
            <a:r>
              <a:rPr lang="en-US" sz="2000" i="1" dirty="0"/>
              <a:t>72 beats per minute </a:t>
            </a:r>
            <a:r>
              <a:rPr lang="en-US" sz="2000" dirty="0"/>
              <a:t>is about what it is about because of what the nurse himself directly observed when he measured the patient’s pulse.</a:t>
            </a:r>
          </a:p>
          <a:p>
            <a:pPr>
              <a:buFont typeface="Arial" panose="020B0604020202020204" pitchFamily="34" charset="0"/>
              <a:buChar char="•"/>
            </a:pPr>
            <a:r>
              <a:rPr lang="en-US" dirty="0" err="1"/>
              <a:t>Mis</a:t>
            </a:r>
            <a:r>
              <a:rPr lang="en-US" dirty="0"/>
              <a:t>-information = ungrounded representation</a:t>
            </a:r>
          </a:p>
          <a:p>
            <a:pPr lvl="1">
              <a:buFont typeface="Arial" panose="020B0604020202020204" pitchFamily="34" charset="0"/>
              <a:buChar char="•"/>
            </a:pPr>
            <a:r>
              <a:rPr lang="en-GB" sz="2000" dirty="0"/>
              <a:t>Le </a:t>
            </a:r>
            <a:r>
              <a:rPr lang="en-GB" sz="2000" dirty="0" err="1"/>
              <a:t>Verrier</a:t>
            </a:r>
            <a:r>
              <a:rPr lang="en-GB" sz="2000" dirty="0"/>
              <a:t> wrote ‘about’ ‘Vulcan’. This intended reference depended on a certain – false - belief on Le Verrier’s part in the existence of an intra-Mercurial planet.</a:t>
            </a:r>
            <a:r>
              <a:rPr lang="en-US" sz="2000" dirty="0"/>
              <a:t> </a:t>
            </a:r>
          </a:p>
          <a:p>
            <a:pPr>
              <a:buFont typeface="Arial" panose="020B0604020202020204" pitchFamily="34" charset="0"/>
              <a:buChar char="•"/>
            </a:pPr>
            <a:r>
              <a:rPr lang="en-US" dirty="0" err="1"/>
              <a:t>Mis</a:t>
            </a:r>
            <a:r>
              <a:rPr lang="en-US" dirty="0"/>
              <a:t>-information is not a special kind of information!</a:t>
            </a:r>
          </a:p>
        </p:txBody>
      </p:sp>
      <p:sp>
        <p:nvSpPr>
          <p:cNvPr id="4" name="Slide Number Placeholder 3">
            <a:extLst>
              <a:ext uri="{FF2B5EF4-FFF2-40B4-BE49-F238E27FC236}">
                <a16:creationId xmlns:a16="http://schemas.microsoft.com/office/drawing/2014/main" id="{48C52F68-5CC3-4C4B-B157-1A001714D609}"/>
              </a:ext>
            </a:extLst>
          </p:cNvPr>
          <p:cNvSpPr>
            <a:spLocks noGrp="1"/>
          </p:cNvSpPr>
          <p:nvPr>
            <p:ph type="sldNum" sz="quarter" idx="3"/>
          </p:nvPr>
        </p:nvSpPr>
        <p:spPr/>
        <p:txBody>
          <a:bodyPr/>
          <a:lstStyle/>
          <a:p>
            <a:fld id="{7C5DB68A-9D44-4073-920F-D08D647C06A7}" type="slidenum">
              <a:rPr lang="en-US" smtClean="0"/>
              <a:t>20</a:t>
            </a:fld>
            <a:endParaRPr lang="en-US" dirty="0"/>
          </a:p>
        </p:txBody>
      </p:sp>
    </p:spTree>
    <p:extLst>
      <p:ext uri="{BB962C8B-B14F-4D97-AF65-F5344CB8AC3E}">
        <p14:creationId xmlns:p14="http://schemas.microsoft.com/office/powerpoint/2010/main" val="2996373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Representations</a:t>
            </a:r>
          </a:p>
        </p:txBody>
      </p:sp>
      <p:sp>
        <p:nvSpPr>
          <p:cNvPr id="3" name="Content Placeholder 2"/>
          <p:cNvSpPr>
            <a:spLocks noGrp="1"/>
          </p:cNvSpPr>
          <p:nvPr>
            <p:ph idx="1"/>
          </p:nvPr>
        </p:nvSpPr>
        <p:spPr>
          <a:xfrm>
            <a:off x="228600" y="1524000"/>
            <a:ext cx="8686800" cy="5105400"/>
          </a:xfrm>
        </p:spPr>
        <p:txBody>
          <a:bodyPr/>
          <a:lstStyle/>
          <a:p>
            <a:pPr marL="285750" indent="-285750">
              <a:buFont typeface="Arial" panose="020B0604020202020204" pitchFamily="34" charset="0"/>
              <a:buChar char="•"/>
            </a:pPr>
            <a:r>
              <a:rPr lang="en-US" b="1" dirty="0"/>
              <a:t>Representation</a:t>
            </a:r>
            <a:r>
              <a:rPr lang="en-US" dirty="0"/>
              <a:t>: </a:t>
            </a:r>
            <a:r>
              <a:rPr lang="en-US" i="1" dirty="0"/>
              <a:t>an idea, image, record, or description which refers to (is of or about), or is intended to refer to, some entity or entities external to the representation</a:t>
            </a:r>
            <a:r>
              <a:rPr lang="en-US" dirty="0"/>
              <a:t>.</a:t>
            </a:r>
          </a:p>
          <a:p>
            <a:pPr marL="396875" indent="-396875" algn="just"/>
            <a:r>
              <a:rPr lang="en-US" sz="1600" dirty="0"/>
              <a:t>	</a:t>
            </a:r>
            <a:r>
              <a:rPr lang="en-US" sz="1200" dirty="0"/>
              <a:t>Smith, B., </a:t>
            </a:r>
            <a:r>
              <a:rPr lang="en-US" sz="1200" dirty="0" err="1"/>
              <a:t>Kusnierczyk</a:t>
            </a:r>
            <a:r>
              <a:rPr lang="en-US" sz="1200" dirty="0"/>
              <a:t>, W., </a:t>
            </a:r>
            <a:r>
              <a:rPr lang="en-US" sz="1200" dirty="0" err="1"/>
              <a:t>Schober</a:t>
            </a:r>
            <a:r>
              <a:rPr lang="en-US" sz="1200" dirty="0"/>
              <a:t>, D., &amp; Ceusters, W. (2006). Towards a reference terminology for ontology research and development in the biomedical domain Kr-med 2006, biomedical ontology in action. Baltimore MD, USA</a:t>
            </a:r>
          </a:p>
          <a:p>
            <a:pPr marL="396875" indent="-396875"/>
            <a:r>
              <a:rPr lang="en-US" sz="1200" dirty="0"/>
              <a:t> </a:t>
            </a:r>
          </a:p>
          <a:p>
            <a:pPr>
              <a:buFont typeface="Arial" panose="020B0604020202020204" pitchFamily="34" charset="0"/>
              <a:buChar char="•"/>
            </a:pPr>
            <a:r>
              <a:rPr lang="en-US" dirty="0"/>
              <a:t>Formal definitions:</a:t>
            </a:r>
          </a:p>
          <a:p>
            <a:pPr lvl="1">
              <a:spcAft>
                <a:spcPts val="600"/>
              </a:spcAft>
              <a:buFont typeface="Arial" panose="020B0604020202020204" pitchFamily="34" charset="0"/>
              <a:buChar char="•"/>
            </a:pPr>
            <a:r>
              <a:rPr lang="en-GB" sz="2000" b="1" cap="small" dirty="0"/>
              <a:t>representation</a:t>
            </a:r>
            <a:r>
              <a:rPr lang="en-GB" sz="2000" dirty="0"/>
              <a:t> =def. a </a:t>
            </a:r>
            <a:r>
              <a:rPr lang="en-GB" sz="2000" cap="small" dirty="0"/>
              <a:t>quality</a:t>
            </a:r>
            <a:r>
              <a:rPr lang="en-GB" sz="2000" b="1" dirty="0"/>
              <a:t> </a:t>
            </a:r>
            <a:r>
              <a:rPr lang="en-GB" sz="2000" dirty="0"/>
              <a:t>which </a:t>
            </a:r>
            <a:r>
              <a:rPr lang="en-GB" sz="2000" b="1" i="1" dirty="0" err="1"/>
              <a:t>is_about</a:t>
            </a:r>
            <a:r>
              <a:rPr lang="en-GB" sz="2000" b="1" i="1" dirty="0"/>
              <a:t> </a:t>
            </a:r>
            <a:r>
              <a:rPr lang="en-GB" sz="2000" dirty="0"/>
              <a:t>or is intended to</a:t>
            </a:r>
            <a:r>
              <a:rPr lang="en-GB" sz="2000" b="1" i="1" dirty="0"/>
              <a:t> be about </a:t>
            </a:r>
            <a:r>
              <a:rPr lang="en-GB" sz="2000" dirty="0"/>
              <a:t>a </a:t>
            </a:r>
            <a:r>
              <a:rPr lang="en-US" sz="2000" cap="small" dirty="0"/>
              <a:t>portion of reality (</a:t>
            </a:r>
            <a:r>
              <a:rPr lang="en-US" sz="2000" cap="small" dirty="0" err="1"/>
              <a:t>por</a:t>
            </a:r>
            <a:r>
              <a:rPr lang="en-US" sz="2000" cap="small" dirty="0"/>
              <a:t>)</a:t>
            </a:r>
            <a:r>
              <a:rPr lang="en-GB" sz="2000" dirty="0"/>
              <a:t>.</a:t>
            </a:r>
            <a:endParaRPr lang="en-US" sz="2000" dirty="0"/>
          </a:p>
          <a:p>
            <a:pPr lvl="1">
              <a:spcAft>
                <a:spcPts val="600"/>
              </a:spcAft>
              <a:buFont typeface="Arial" panose="020B0604020202020204" pitchFamily="34" charset="0"/>
              <a:buChar char="•"/>
            </a:pPr>
            <a:r>
              <a:rPr lang="en-US" sz="2000" cap="small" dirty="0"/>
              <a:t>mental quality</a:t>
            </a:r>
            <a:r>
              <a:rPr lang="en-US" sz="2000" dirty="0"/>
              <a:t> =def. a </a:t>
            </a:r>
            <a:r>
              <a:rPr lang="en-US" sz="2000" cap="small" dirty="0"/>
              <a:t>quality</a:t>
            </a:r>
            <a:r>
              <a:rPr lang="en-US" sz="2000" dirty="0"/>
              <a:t> which </a:t>
            </a:r>
            <a:r>
              <a:rPr lang="en-US" sz="2000" b="1" i="1" dirty="0"/>
              <a:t>specifically depends on</a:t>
            </a:r>
            <a:r>
              <a:rPr lang="en-US" sz="2000" dirty="0"/>
              <a:t> an </a:t>
            </a:r>
            <a:r>
              <a:rPr lang="en-US" sz="2000" cap="small" dirty="0"/>
              <a:t>anatomical structure</a:t>
            </a:r>
            <a:r>
              <a:rPr lang="en-US" sz="2000" dirty="0"/>
              <a:t> in the cognitive system of an </a:t>
            </a:r>
            <a:r>
              <a:rPr lang="en-US" sz="2000" cap="small" dirty="0"/>
              <a:t>organism.</a:t>
            </a:r>
            <a:endParaRPr lang="en-US" sz="2000" dirty="0"/>
          </a:p>
          <a:p>
            <a:pPr lvl="1">
              <a:spcAft>
                <a:spcPts val="600"/>
              </a:spcAft>
              <a:buFont typeface="Arial" panose="020B0604020202020204" pitchFamily="34" charset="0"/>
              <a:buChar char="•"/>
            </a:pPr>
            <a:r>
              <a:rPr lang="en-US" sz="2000" cap="small" dirty="0"/>
              <a:t>cognitive representation</a:t>
            </a:r>
            <a:r>
              <a:rPr lang="en-US" sz="2000" dirty="0"/>
              <a:t> </a:t>
            </a:r>
            <a:r>
              <a:rPr lang="en-GB" sz="2000" b="1" dirty="0"/>
              <a:t>=</a:t>
            </a:r>
            <a:r>
              <a:rPr lang="en-GB" sz="2000" dirty="0"/>
              <a:t>def.</a:t>
            </a:r>
            <a:r>
              <a:rPr lang="en-GB" sz="2000" b="1" dirty="0"/>
              <a:t> </a:t>
            </a:r>
            <a:r>
              <a:rPr lang="en-GB" sz="2000" dirty="0"/>
              <a:t>a</a:t>
            </a:r>
            <a:r>
              <a:rPr lang="en-GB" sz="2000" b="1" dirty="0"/>
              <a:t> </a:t>
            </a:r>
            <a:r>
              <a:rPr lang="en-US" sz="2000" cap="small" dirty="0"/>
              <a:t>representation </a:t>
            </a:r>
            <a:r>
              <a:rPr lang="en-GB" sz="2000" dirty="0"/>
              <a:t>which is a </a:t>
            </a:r>
            <a:r>
              <a:rPr lang="en-US" sz="2000" cap="small" dirty="0"/>
              <a:t>mental quality</a:t>
            </a:r>
            <a:r>
              <a:rPr lang="en-GB" sz="2000" dirty="0"/>
              <a:t>.</a:t>
            </a:r>
            <a:endParaRPr lang="en-US" sz="2000" dirty="0"/>
          </a:p>
          <a:p>
            <a:endParaRPr lang="en-US" dirty="0"/>
          </a:p>
        </p:txBody>
      </p:sp>
      <p:sp>
        <p:nvSpPr>
          <p:cNvPr id="4" name="Rectangle 3"/>
          <p:cNvSpPr/>
          <p:nvPr/>
        </p:nvSpPr>
        <p:spPr>
          <a:xfrm>
            <a:off x="1524000" y="6167735"/>
            <a:ext cx="5562600" cy="461665"/>
          </a:xfrm>
          <a:prstGeom prst="rect">
            <a:avLst/>
          </a:prstGeom>
        </p:spPr>
        <p:txBody>
          <a:bodyPr wrap="square">
            <a:spAutoFit/>
          </a:bodyPr>
          <a:lstStyle/>
          <a:p>
            <a:r>
              <a:rPr lang="en-US" sz="1200" dirty="0">
                <a:solidFill>
                  <a:schemeClr val="bg1"/>
                </a:solidFill>
                <a:latin typeface="Times" panose="02020603050405020304" pitchFamily="18" charset="0"/>
                <a:ea typeface="Times New Roman" panose="02020603050405020304" pitchFamily="18" charset="0"/>
                <a:cs typeface="Times New Roman" panose="02020603050405020304" pitchFamily="18" charset="0"/>
              </a:rPr>
              <a:t>Ceusters, W., &amp; Smith, B. (2010). Foundations for a realist ontology of mental disease. Journal of Biomedical Semantics, 1(10), 1-23. </a:t>
            </a:r>
            <a:r>
              <a:rPr lang="en-US" sz="1200" dirty="0" err="1">
                <a:solidFill>
                  <a:schemeClr val="bg1"/>
                </a:solidFill>
                <a:latin typeface="Times" panose="02020603050405020304" pitchFamily="18" charset="0"/>
                <a:ea typeface="Times New Roman" panose="02020603050405020304" pitchFamily="18" charset="0"/>
                <a:cs typeface="Times New Roman" panose="02020603050405020304" pitchFamily="18" charset="0"/>
              </a:rPr>
              <a:t>doi</a:t>
            </a:r>
            <a:r>
              <a:rPr lang="en-US" sz="1200" dirty="0">
                <a:solidFill>
                  <a:schemeClr val="bg1"/>
                </a:solidFill>
                <a:latin typeface="Times" panose="02020603050405020304" pitchFamily="18" charset="0"/>
                <a:ea typeface="Times New Roman" panose="02020603050405020304" pitchFamily="18" charset="0"/>
                <a:cs typeface="Times New Roman" panose="02020603050405020304" pitchFamily="18" charset="0"/>
              </a:rPr>
              <a:t>: 10.1186/2041-1480-1-10</a:t>
            </a:r>
            <a:endParaRPr lang="en-US" sz="1200" dirty="0">
              <a:solidFill>
                <a:schemeClr val="bg1"/>
              </a:solidFill>
            </a:endParaRPr>
          </a:p>
        </p:txBody>
      </p:sp>
      <p:sp>
        <p:nvSpPr>
          <p:cNvPr id="5" name="Rectangle 4"/>
          <p:cNvSpPr/>
          <p:nvPr/>
        </p:nvSpPr>
        <p:spPr bwMode="auto">
          <a:xfrm>
            <a:off x="914400" y="3810000"/>
            <a:ext cx="7848600" cy="762000"/>
          </a:xfrm>
          <a:prstGeom prst="rect">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6" name="Rectangle 5"/>
          <p:cNvSpPr/>
          <p:nvPr/>
        </p:nvSpPr>
        <p:spPr bwMode="auto">
          <a:xfrm>
            <a:off x="914400" y="4572000"/>
            <a:ext cx="7848600" cy="762000"/>
          </a:xfrm>
          <a:prstGeom prst="rect">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7" name="Rectangle 6"/>
          <p:cNvSpPr/>
          <p:nvPr/>
        </p:nvSpPr>
        <p:spPr bwMode="auto">
          <a:xfrm>
            <a:off x="914400" y="5334000"/>
            <a:ext cx="7848600" cy="762000"/>
          </a:xfrm>
          <a:prstGeom prst="rect">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8" name="Slide Number Placeholder 7">
            <a:extLst>
              <a:ext uri="{FF2B5EF4-FFF2-40B4-BE49-F238E27FC236}">
                <a16:creationId xmlns:a16="http://schemas.microsoft.com/office/drawing/2014/main" id="{7DA4D1A4-DCAF-48AB-8A1D-7CEDDCB99C4F}"/>
              </a:ext>
            </a:extLst>
          </p:cNvPr>
          <p:cNvSpPr>
            <a:spLocks noGrp="1"/>
          </p:cNvSpPr>
          <p:nvPr>
            <p:ph type="sldNum" sz="quarter" idx="3"/>
          </p:nvPr>
        </p:nvSpPr>
        <p:spPr/>
        <p:txBody>
          <a:bodyPr/>
          <a:lstStyle/>
          <a:p>
            <a:fld id="{7C5DB68A-9D44-4073-920F-D08D647C06A7}" type="slidenum">
              <a:rPr lang="en-US" smtClean="0"/>
              <a:t>21</a:t>
            </a:fld>
            <a:endParaRPr lang="en-US" dirty="0"/>
          </a:p>
        </p:txBody>
      </p:sp>
    </p:spTree>
    <p:extLst>
      <p:ext uri="{BB962C8B-B14F-4D97-AF65-F5344CB8AC3E}">
        <p14:creationId xmlns:p14="http://schemas.microsoft.com/office/powerpoint/2010/main" val="2264742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Representational unit</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b="1" u="sng" dirty="0"/>
              <a:t>Informal definition</a:t>
            </a:r>
            <a:r>
              <a:rPr lang="en-US" dirty="0"/>
              <a:t>: </a:t>
            </a:r>
          </a:p>
          <a:p>
            <a:pPr lvl="1">
              <a:buFont typeface="Arial" panose="020B0604020202020204" pitchFamily="34" charset="0"/>
              <a:buChar char="•"/>
            </a:pPr>
            <a:r>
              <a:rPr lang="en-US" i="1" dirty="0"/>
              <a:t>the smallest constituent sub-representations</a:t>
            </a:r>
            <a:r>
              <a:rPr lang="en-US" dirty="0"/>
              <a:t>, including </a:t>
            </a:r>
            <a:r>
              <a:rPr lang="en-US" i="1" dirty="0"/>
              <a:t>icons, names, simple word forms, or the sorts of alphanumeric identifiers we might find in patient records</a:t>
            </a:r>
            <a:r>
              <a:rPr lang="en-US" dirty="0"/>
              <a:t>. </a:t>
            </a:r>
          </a:p>
          <a:p>
            <a:pPr lvl="1">
              <a:buFont typeface="Arial" panose="020B0604020202020204" pitchFamily="34" charset="0"/>
              <a:buChar char="•"/>
            </a:pPr>
            <a:endParaRPr lang="en-US" dirty="0"/>
          </a:p>
          <a:p>
            <a:pPr marL="457200" lvl="1" indent="0">
              <a:buNone/>
            </a:pPr>
            <a:r>
              <a:rPr lang="en-US" sz="1400" dirty="0"/>
              <a:t>Smith, B., </a:t>
            </a:r>
            <a:r>
              <a:rPr lang="en-US" sz="1400" dirty="0" err="1"/>
              <a:t>Kusnierczyk</a:t>
            </a:r>
            <a:r>
              <a:rPr lang="en-US" sz="1400" dirty="0"/>
              <a:t>, W., </a:t>
            </a:r>
            <a:r>
              <a:rPr lang="en-US" sz="1400" dirty="0" err="1"/>
              <a:t>Schober</a:t>
            </a:r>
            <a:r>
              <a:rPr lang="en-US" sz="1400" dirty="0"/>
              <a:t>, D., &amp; Ceusters, W. (2006). Towards a reference terminology for ontology research and development in the biomedical domain Kr-med 2006, biomedical ontology in action. Baltimore MD, USA</a:t>
            </a:r>
          </a:p>
        </p:txBody>
      </p:sp>
      <p:sp>
        <p:nvSpPr>
          <p:cNvPr id="4" name="Slide Number Placeholder 3">
            <a:extLst>
              <a:ext uri="{FF2B5EF4-FFF2-40B4-BE49-F238E27FC236}">
                <a16:creationId xmlns:a16="http://schemas.microsoft.com/office/drawing/2014/main" id="{6111F0DB-D299-44AE-A829-8D5E8F2040C9}"/>
              </a:ext>
            </a:extLst>
          </p:cNvPr>
          <p:cNvSpPr>
            <a:spLocks noGrp="1"/>
          </p:cNvSpPr>
          <p:nvPr>
            <p:ph type="sldNum" sz="quarter" idx="3"/>
          </p:nvPr>
        </p:nvSpPr>
        <p:spPr/>
        <p:txBody>
          <a:bodyPr/>
          <a:lstStyle/>
          <a:p>
            <a:fld id="{7C5DB68A-9D44-4073-920F-D08D647C06A7}" type="slidenum">
              <a:rPr lang="en-US" smtClean="0"/>
              <a:t>22</a:t>
            </a:fld>
            <a:endParaRPr lang="en-US" dirty="0"/>
          </a:p>
        </p:txBody>
      </p:sp>
    </p:spTree>
    <p:extLst>
      <p:ext uri="{BB962C8B-B14F-4D97-AF65-F5344CB8AC3E}">
        <p14:creationId xmlns:p14="http://schemas.microsoft.com/office/powerpoint/2010/main" val="20671184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Representational Units</a:t>
            </a:r>
          </a:p>
        </p:txBody>
      </p:sp>
      <p:sp>
        <p:nvSpPr>
          <p:cNvPr id="3" name="Content Placeholder 2"/>
          <p:cNvSpPr>
            <a:spLocks noGrp="1"/>
          </p:cNvSpPr>
          <p:nvPr>
            <p:ph idx="1"/>
          </p:nvPr>
        </p:nvSpPr>
        <p:spPr>
          <a:xfrm>
            <a:off x="76200" y="1676400"/>
            <a:ext cx="8839200" cy="4953000"/>
          </a:xfrm>
        </p:spPr>
        <p:txBody>
          <a:bodyPr/>
          <a:lstStyle/>
          <a:p>
            <a:pPr lvl="0">
              <a:buFont typeface="Arial" panose="020B0604020202020204" pitchFamily="34" charset="0"/>
              <a:buChar char="•"/>
            </a:pPr>
            <a:r>
              <a:rPr lang="en-GB" sz="2000" b="1" i="1" u="sng" dirty="0"/>
              <a:t>Referring representational unit </a:t>
            </a:r>
            <a:r>
              <a:rPr lang="en-GB" sz="2000" dirty="0"/>
              <a:t>(RRU)</a:t>
            </a:r>
            <a:r>
              <a:rPr lang="en-GB" sz="2000" i="1" dirty="0"/>
              <a:t>:</a:t>
            </a:r>
            <a:r>
              <a:rPr lang="en-GB" sz="2000" dirty="0"/>
              <a:t> an RU which is both intended to be about something and does indeed succeed in this intent.  </a:t>
            </a:r>
            <a:r>
              <a:rPr lang="en-GB" sz="2000" dirty="0">
                <a:solidFill>
                  <a:srgbClr val="FFFF00"/>
                </a:solidFill>
              </a:rPr>
              <a:t>‘Paris’</a:t>
            </a:r>
            <a:endParaRPr lang="en-US" sz="2000" dirty="0">
              <a:solidFill>
                <a:srgbClr val="FFFF00"/>
              </a:solidFill>
            </a:endParaRPr>
          </a:p>
          <a:p>
            <a:pPr lvl="0">
              <a:buFont typeface="Arial" panose="020B0604020202020204" pitchFamily="34" charset="0"/>
              <a:buChar char="•"/>
            </a:pPr>
            <a:r>
              <a:rPr lang="en-GB" sz="2000" b="1" i="1" u="sng" dirty="0"/>
              <a:t>Non-referring representational unit </a:t>
            </a:r>
            <a:r>
              <a:rPr lang="en-GB" sz="2000" dirty="0"/>
              <a:t>(NRU)</a:t>
            </a:r>
            <a:r>
              <a:rPr lang="en-GB" sz="2000" i="1" dirty="0"/>
              <a:t>:</a:t>
            </a:r>
            <a:r>
              <a:rPr lang="en-GB" sz="2000" dirty="0"/>
              <a:t> an RU which, for whatever reason, fails to be about anything. </a:t>
            </a:r>
            <a:r>
              <a:rPr lang="en-GB" sz="2000" dirty="0">
                <a:solidFill>
                  <a:srgbClr val="FFFF00"/>
                </a:solidFill>
              </a:rPr>
              <a:t>‘Middle Earth’</a:t>
            </a:r>
            <a:endParaRPr lang="en-US" sz="2000" dirty="0">
              <a:solidFill>
                <a:srgbClr val="FFFF00"/>
              </a:solidFill>
            </a:endParaRPr>
          </a:p>
          <a:p>
            <a:pPr lvl="0">
              <a:buFont typeface="Arial" panose="020B0604020202020204" pitchFamily="34" charset="0"/>
              <a:buChar char="•"/>
            </a:pPr>
            <a:r>
              <a:rPr lang="en-GB" sz="2000" b="1" i="1" u="sng" dirty="0"/>
              <a:t>Unrecognized non-referring representational unit</a:t>
            </a:r>
            <a:r>
              <a:rPr lang="en-GB" sz="2000" i="1" dirty="0"/>
              <a:t> </a:t>
            </a:r>
            <a:r>
              <a:rPr lang="en-GB" sz="2000" dirty="0"/>
              <a:t>(UNRU): an NRU which, although non-referring, is intended and believed to be about something;	</a:t>
            </a:r>
            <a:r>
              <a:rPr lang="en-GB" sz="2000" dirty="0">
                <a:solidFill>
                  <a:srgbClr val="FFFF00"/>
                </a:solidFill>
              </a:rPr>
              <a:t>‘Vulcan’ (as used by Le </a:t>
            </a:r>
            <a:r>
              <a:rPr lang="en-GB" sz="2000" dirty="0" err="1">
                <a:solidFill>
                  <a:srgbClr val="FFFF00"/>
                </a:solidFill>
              </a:rPr>
              <a:t>Verrier</a:t>
            </a:r>
            <a:r>
              <a:rPr lang="en-GB" sz="2000" dirty="0">
                <a:solidFill>
                  <a:srgbClr val="FFFF00"/>
                </a:solidFill>
              </a:rPr>
              <a:t> in 1860)</a:t>
            </a:r>
            <a:endParaRPr lang="en-US" sz="2000" dirty="0">
              <a:solidFill>
                <a:srgbClr val="FFFF00"/>
              </a:solidFill>
            </a:endParaRPr>
          </a:p>
          <a:p>
            <a:pPr lvl="0">
              <a:buFont typeface="Arial" panose="020B0604020202020204" pitchFamily="34" charset="0"/>
              <a:buChar char="•"/>
            </a:pPr>
            <a:r>
              <a:rPr lang="en-GB" sz="2000" b="1" i="1" u="sng" dirty="0"/>
              <a:t>Recognized non-referring representational unit </a:t>
            </a:r>
            <a:r>
              <a:rPr lang="en-GB" sz="2000" dirty="0"/>
              <a:t>(RNRU): an NRU which was once (or never) intended and believed to be about something, but which, as a result of advances in knowledge, is no longer believed to be so;   </a:t>
            </a:r>
            <a:r>
              <a:rPr lang="en-GB" sz="2000" dirty="0">
                <a:solidFill>
                  <a:srgbClr val="FFFF00"/>
                </a:solidFill>
              </a:rPr>
              <a:t>‘Vulcan’ (as used in Star Trek)</a:t>
            </a:r>
            <a:endParaRPr lang="en-US" sz="2000" dirty="0">
              <a:solidFill>
                <a:srgbClr val="FFFF00"/>
              </a:solidFill>
            </a:endParaRPr>
          </a:p>
          <a:p>
            <a:pPr lvl="0">
              <a:buFont typeface="Arial" panose="020B0604020202020204" pitchFamily="34" charset="0"/>
              <a:buChar char="•"/>
            </a:pPr>
            <a:r>
              <a:rPr lang="en-GB" sz="2000" b="1" i="1" u="sng" dirty="0"/>
              <a:t>Representational unit component </a:t>
            </a:r>
            <a:r>
              <a:rPr lang="en-GB" sz="2000" dirty="0"/>
              <a:t>(RUC): a component of a representational </a:t>
            </a:r>
            <a:r>
              <a:rPr lang="en-GB" sz="2000" dirty="0" err="1"/>
              <a:t>artifact</a:t>
            </a:r>
            <a:r>
              <a:rPr lang="en-GB" sz="2000" dirty="0"/>
              <a:t> that is not intended by the </a:t>
            </a:r>
            <a:r>
              <a:rPr lang="en-GB" sz="2000" dirty="0" err="1"/>
              <a:t>artifact’s</a:t>
            </a:r>
            <a:r>
              <a:rPr lang="en-GB" sz="2000" dirty="0"/>
              <a:t> authors to refer in isolation;  </a:t>
            </a:r>
            <a:r>
              <a:rPr lang="en-GB" sz="2000" dirty="0">
                <a:solidFill>
                  <a:srgbClr val="FFFF00"/>
                </a:solidFill>
              </a:rPr>
              <a:t>‘Le’ in ‘Le </a:t>
            </a:r>
            <a:r>
              <a:rPr lang="en-GB" sz="2000" dirty="0" err="1">
                <a:solidFill>
                  <a:srgbClr val="FFFF00"/>
                </a:solidFill>
              </a:rPr>
              <a:t>Verrier</a:t>
            </a:r>
            <a:r>
              <a:rPr lang="en-GB" sz="2000" dirty="0">
                <a:solidFill>
                  <a:srgbClr val="FFFF00"/>
                </a:solidFill>
              </a:rPr>
              <a:t>’</a:t>
            </a:r>
            <a:endParaRPr lang="en-US" sz="2000" dirty="0">
              <a:solidFill>
                <a:srgbClr val="FFFF00"/>
              </a:solidFill>
            </a:endParaRPr>
          </a:p>
          <a:p>
            <a:pPr>
              <a:buFont typeface="Arial" panose="020B0604020202020204" pitchFamily="34" charset="0"/>
              <a:buChar char="•"/>
            </a:pPr>
            <a:endParaRPr lang="en-US" sz="2000" dirty="0"/>
          </a:p>
        </p:txBody>
      </p:sp>
      <p:sp>
        <p:nvSpPr>
          <p:cNvPr id="4" name="Rectangle 3"/>
          <p:cNvSpPr/>
          <p:nvPr/>
        </p:nvSpPr>
        <p:spPr>
          <a:xfrm>
            <a:off x="1828800" y="6258580"/>
            <a:ext cx="7315200" cy="523220"/>
          </a:xfrm>
          <a:prstGeom prst="rect">
            <a:avLst/>
          </a:prstGeom>
        </p:spPr>
        <p:txBody>
          <a:bodyPr wrap="square">
            <a:spAutoFit/>
          </a:bodyPr>
          <a:lstStyle/>
          <a:p>
            <a:pPr algn="r"/>
            <a:r>
              <a:rPr lang="en-US" sz="1400" dirty="0">
                <a:solidFill>
                  <a:schemeClr val="bg1"/>
                </a:solidFill>
                <a:latin typeface="Times" panose="02020603050405020304" pitchFamily="18" charset="0"/>
                <a:ea typeface="Times New Roman" panose="02020603050405020304" pitchFamily="18" charset="0"/>
                <a:cs typeface="Times New Roman" panose="02020603050405020304" pitchFamily="18" charset="0"/>
              </a:rPr>
              <a:t>Ceusters, W., &amp; Smith, B. (2010). Foundations for a realist ontology of mental disease. </a:t>
            </a:r>
          </a:p>
          <a:p>
            <a:pPr algn="r"/>
            <a:r>
              <a:rPr lang="en-US" sz="1400" dirty="0">
                <a:solidFill>
                  <a:schemeClr val="bg1"/>
                </a:solidFill>
                <a:latin typeface="Times" panose="02020603050405020304" pitchFamily="18" charset="0"/>
                <a:ea typeface="Times New Roman" panose="02020603050405020304" pitchFamily="18" charset="0"/>
                <a:cs typeface="Times New Roman" panose="02020603050405020304" pitchFamily="18" charset="0"/>
              </a:rPr>
              <a:t>Journal of Biomedical Semantics, 1(10), 1-23. doi:10.1186/2041-1480-1-10</a:t>
            </a:r>
            <a:endParaRPr lang="en-US" sz="1400" dirty="0">
              <a:solidFill>
                <a:schemeClr val="bg1"/>
              </a:solidFill>
            </a:endParaRPr>
          </a:p>
        </p:txBody>
      </p:sp>
      <p:sp>
        <p:nvSpPr>
          <p:cNvPr id="5" name="Slide Number Placeholder 4">
            <a:extLst>
              <a:ext uri="{FF2B5EF4-FFF2-40B4-BE49-F238E27FC236}">
                <a16:creationId xmlns:a16="http://schemas.microsoft.com/office/drawing/2014/main" id="{DB92FC5C-3E6E-4371-A914-30148C79A13F}"/>
              </a:ext>
            </a:extLst>
          </p:cNvPr>
          <p:cNvSpPr>
            <a:spLocks noGrp="1"/>
          </p:cNvSpPr>
          <p:nvPr>
            <p:ph type="sldNum" sz="quarter" idx="3"/>
          </p:nvPr>
        </p:nvSpPr>
        <p:spPr/>
        <p:txBody>
          <a:bodyPr/>
          <a:lstStyle/>
          <a:p>
            <a:fld id="{7C5DB68A-9D44-4073-920F-D08D647C06A7}" type="slidenum">
              <a:rPr lang="en-US" smtClean="0"/>
              <a:t>23</a:t>
            </a:fld>
            <a:endParaRPr lang="en-US" dirty="0"/>
          </a:p>
        </p:txBody>
      </p:sp>
    </p:spTree>
    <p:extLst>
      <p:ext uri="{BB962C8B-B14F-4D97-AF65-F5344CB8AC3E}">
        <p14:creationId xmlns:p14="http://schemas.microsoft.com/office/powerpoint/2010/main" val="1299252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study</a:t>
            </a:r>
          </a:p>
        </p:txBody>
      </p:sp>
      <p:sp>
        <p:nvSpPr>
          <p:cNvPr id="3" name="Content Placeholder 2"/>
          <p:cNvSpPr>
            <a:spLocks noGrp="1"/>
          </p:cNvSpPr>
          <p:nvPr>
            <p:ph idx="1"/>
          </p:nvPr>
        </p:nvSpPr>
        <p:spPr/>
        <p:txBody>
          <a:bodyPr/>
          <a:lstStyle/>
          <a:p>
            <a:r>
              <a:rPr lang="en-US" dirty="0"/>
              <a:t>Written on a piece of paper in 2012</a:t>
            </a:r>
          </a:p>
          <a:p>
            <a:endParaRPr lang="en-US" dirty="0"/>
          </a:p>
          <a:p>
            <a:r>
              <a:rPr lang="en-US" dirty="0"/>
              <a:t>Obama is President of the United States</a:t>
            </a:r>
          </a:p>
        </p:txBody>
      </p:sp>
      <p:sp>
        <p:nvSpPr>
          <p:cNvPr id="4" name="Slide Number Placeholder 3">
            <a:extLst>
              <a:ext uri="{FF2B5EF4-FFF2-40B4-BE49-F238E27FC236}">
                <a16:creationId xmlns:a16="http://schemas.microsoft.com/office/drawing/2014/main" id="{27236135-8BB0-4B0F-A63D-F90386D24155}"/>
              </a:ext>
            </a:extLst>
          </p:cNvPr>
          <p:cNvSpPr>
            <a:spLocks noGrp="1"/>
          </p:cNvSpPr>
          <p:nvPr>
            <p:ph type="sldNum" sz="quarter" idx="3"/>
          </p:nvPr>
        </p:nvSpPr>
        <p:spPr/>
        <p:txBody>
          <a:bodyPr/>
          <a:lstStyle/>
          <a:p>
            <a:fld id="{7C5DB68A-9D44-4073-920F-D08D647C06A7}" type="slidenum">
              <a:rPr lang="en-US" smtClean="0"/>
              <a:t>24</a:t>
            </a:fld>
            <a:endParaRPr lang="en-US" dirty="0"/>
          </a:p>
        </p:txBody>
      </p:sp>
    </p:spTree>
    <p:extLst>
      <p:ext uri="{BB962C8B-B14F-4D97-AF65-F5344CB8AC3E}">
        <p14:creationId xmlns:p14="http://schemas.microsoft.com/office/powerpoint/2010/main" val="18657873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study</a:t>
            </a:r>
          </a:p>
        </p:txBody>
      </p:sp>
      <p:sp>
        <p:nvSpPr>
          <p:cNvPr id="3" name="Content Placeholder 2"/>
          <p:cNvSpPr>
            <a:spLocks noGrp="1"/>
          </p:cNvSpPr>
          <p:nvPr>
            <p:ph idx="1"/>
          </p:nvPr>
        </p:nvSpPr>
        <p:spPr/>
        <p:txBody>
          <a:bodyPr/>
          <a:lstStyle/>
          <a:p>
            <a:r>
              <a:rPr lang="en-US" dirty="0"/>
              <a:t>Written on a piece of paper in 2012</a:t>
            </a:r>
          </a:p>
          <a:p>
            <a:endParaRPr lang="en-US" dirty="0"/>
          </a:p>
          <a:p>
            <a:r>
              <a:rPr lang="en-US" dirty="0">
                <a:solidFill>
                  <a:srgbClr val="FFC000"/>
                </a:solidFill>
              </a:rPr>
              <a:t>Obama</a:t>
            </a:r>
            <a:r>
              <a:rPr lang="en-US" dirty="0"/>
              <a:t> is </a:t>
            </a:r>
            <a:r>
              <a:rPr lang="en-US" dirty="0">
                <a:solidFill>
                  <a:srgbClr val="FFC000"/>
                </a:solidFill>
              </a:rPr>
              <a:t>President of </a:t>
            </a:r>
            <a:r>
              <a:rPr lang="en-US" dirty="0"/>
              <a:t>the </a:t>
            </a:r>
            <a:r>
              <a:rPr lang="en-US" dirty="0">
                <a:solidFill>
                  <a:srgbClr val="FFC000"/>
                </a:solidFill>
              </a:rPr>
              <a:t>United States</a:t>
            </a:r>
          </a:p>
        </p:txBody>
      </p:sp>
      <p:cxnSp>
        <p:nvCxnSpPr>
          <p:cNvPr id="5" name="Straight Arrow Connector 4"/>
          <p:cNvCxnSpPr/>
          <p:nvPr/>
        </p:nvCxnSpPr>
        <p:spPr bwMode="auto">
          <a:xfrm>
            <a:off x="914400" y="3124200"/>
            <a:ext cx="0" cy="1447800"/>
          </a:xfrm>
          <a:prstGeom prst="straightConnector1">
            <a:avLst/>
          </a:prstGeom>
          <a:solidFill>
            <a:schemeClr val="accent1"/>
          </a:solidFill>
          <a:ln w="60325" cap="flat" cmpd="sng" algn="ctr">
            <a:solidFill>
              <a:srgbClr val="FFC000"/>
            </a:solidFill>
            <a:prstDash val="solid"/>
            <a:round/>
            <a:headEnd type="none" w="med" len="med"/>
            <a:tailEnd type="triangle"/>
          </a:ln>
          <a:effectLst/>
        </p:spPr>
      </p:cxnSp>
      <p:cxnSp>
        <p:nvCxnSpPr>
          <p:cNvPr id="6" name="Straight Arrow Connector 5"/>
          <p:cNvCxnSpPr/>
          <p:nvPr/>
        </p:nvCxnSpPr>
        <p:spPr bwMode="auto">
          <a:xfrm>
            <a:off x="2362200" y="3124200"/>
            <a:ext cx="0" cy="1447800"/>
          </a:xfrm>
          <a:prstGeom prst="straightConnector1">
            <a:avLst/>
          </a:prstGeom>
          <a:solidFill>
            <a:schemeClr val="accent1"/>
          </a:solidFill>
          <a:ln w="60325" cap="flat" cmpd="sng" algn="ctr">
            <a:solidFill>
              <a:srgbClr val="FFC000"/>
            </a:solidFill>
            <a:prstDash val="solid"/>
            <a:round/>
            <a:headEnd type="none" w="med" len="med"/>
            <a:tailEnd type="triangle"/>
          </a:ln>
          <a:effectLst/>
        </p:spPr>
      </p:cxnSp>
      <p:cxnSp>
        <p:nvCxnSpPr>
          <p:cNvPr id="7" name="Straight Arrow Connector 6"/>
          <p:cNvCxnSpPr/>
          <p:nvPr/>
        </p:nvCxnSpPr>
        <p:spPr bwMode="auto">
          <a:xfrm>
            <a:off x="4572000" y="3124200"/>
            <a:ext cx="0" cy="1447800"/>
          </a:xfrm>
          <a:prstGeom prst="straightConnector1">
            <a:avLst/>
          </a:prstGeom>
          <a:solidFill>
            <a:schemeClr val="accent1"/>
          </a:solidFill>
          <a:ln w="60325" cap="flat" cmpd="sng" algn="ctr">
            <a:solidFill>
              <a:srgbClr val="FFC000"/>
            </a:solidFill>
            <a:prstDash val="solid"/>
            <a:round/>
            <a:headEnd type="none" w="med" len="med"/>
            <a:tailEnd type="triangle"/>
          </a:ln>
          <a:effectLst/>
        </p:spPr>
      </p:cxnSp>
      <p:sp>
        <p:nvSpPr>
          <p:cNvPr id="4" name="Slide Number Placeholder 3">
            <a:extLst>
              <a:ext uri="{FF2B5EF4-FFF2-40B4-BE49-F238E27FC236}">
                <a16:creationId xmlns:a16="http://schemas.microsoft.com/office/drawing/2014/main" id="{FC083AEB-7FE9-4807-98B1-1E6145F12078}"/>
              </a:ext>
            </a:extLst>
          </p:cNvPr>
          <p:cNvSpPr>
            <a:spLocks noGrp="1"/>
          </p:cNvSpPr>
          <p:nvPr>
            <p:ph type="sldNum" sz="quarter" idx="3"/>
          </p:nvPr>
        </p:nvSpPr>
        <p:spPr/>
        <p:txBody>
          <a:bodyPr/>
          <a:lstStyle/>
          <a:p>
            <a:fld id="{7C5DB68A-9D44-4073-920F-D08D647C06A7}" type="slidenum">
              <a:rPr lang="en-US" smtClean="0"/>
              <a:t>25</a:t>
            </a:fld>
            <a:endParaRPr lang="en-US" dirty="0"/>
          </a:p>
        </p:txBody>
      </p:sp>
    </p:spTree>
    <p:extLst>
      <p:ext uri="{BB962C8B-B14F-4D97-AF65-F5344CB8AC3E}">
        <p14:creationId xmlns:p14="http://schemas.microsoft.com/office/powerpoint/2010/main" val="19022766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study</a:t>
            </a:r>
          </a:p>
        </p:txBody>
      </p:sp>
      <p:sp>
        <p:nvSpPr>
          <p:cNvPr id="3" name="Content Placeholder 2"/>
          <p:cNvSpPr>
            <a:spLocks noGrp="1"/>
          </p:cNvSpPr>
          <p:nvPr>
            <p:ph idx="1"/>
          </p:nvPr>
        </p:nvSpPr>
        <p:spPr/>
        <p:txBody>
          <a:bodyPr/>
          <a:lstStyle/>
          <a:p>
            <a:r>
              <a:rPr lang="en-US" dirty="0"/>
              <a:t>Written on a piece of paper in 2012</a:t>
            </a:r>
          </a:p>
          <a:p>
            <a:endParaRPr lang="en-US" dirty="0"/>
          </a:p>
          <a:p>
            <a:r>
              <a:rPr lang="en-US" dirty="0">
                <a:solidFill>
                  <a:srgbClr val="FFC000"/>
                </a:solidFill>
              </a:rPr>
              <a:t>Obama</a:t>
            </a:r>
            <a:r>
              <a:rPr lang="en-US" dirty="0"/>
              <a:t> is </a:t>
            </a:r>
            <a:r>
              <a:rPr lang="en-US" dirty="0">
                <a:solidFill>
                  <a:srgbClr val="FFC000"/>
                </a:solidFill>
              </a:rPr>
              <a:t>President </a:t>
            </a:r>
            <a:r>
              <a:rPr lang="en-US" dirty="0"/>
              <a:t>of the </a:t>
            </a:r>
            <a:r>
              <a:rPr lang="en-US" dirty="0">
                <a:solidFill>
                  <a:srgbClr val="FFC000"/>
                </a:solidFill>
              </a:rPr>
              <a:t>United States</a:t>
            </a:r>
          </a:p>
          <a:p>
            <a:endParaRPr lang="en-US" dirty="0">
              <a:solidFill>
                <a:srgbClr val="FFC000"/>
              </a:solidFill>
            </a:endParaRPr>
          </a:p>
          <a:p>
            <a:endParaRPr lang="en-US" dirty="0">
              <a:solidFill>
                <a:srgbClr val="FFC000"/>
              </a:solidFill>
            </a:endParaRPr>
          </a:p>
          <a:p>
            <a:endParaRPr lang="en-US" dirty="0">
              <a:solidFill>
                <a:srgbClr val="FFC000"/>
              </a:solidFill>
            </a:endParaRPr>
          </a:p>
          <a:p>
            <a:endParaRPr lang="en-US" dirty="0">
              <a:solidFill>
                <a:srgbClr val="FFC000"/>
              </a:solidFill>
            </a:endParaRPr>
          </a:p>
          <a:p>
            <a:endParaRPr lang="en-US" dirty="0">
              <a:solidFill>
                <a:srgbClr val="FFC000"/>
              </a:solidFill>
            </a:endParaRPr>
          </a:p>
          <a:p>
            <a:endParaRPr lang="en-US" dirty="0"/>
          </a:p>
        </p:txBody>
      </p:sp>
      <p:cxnSp>
        <p:nvCxnSpPr>
          <p:cNvPr id="5" name="Straight Arrow Connector 4"/>
          <p:cNvCxnSpPr/>
          <p:nvPr/>
        </p:nvCxnSpPr>
        <p:spPr bwMode="auto">
          <a:xfrm>
            <a:off x="3068445" y="3733800"/>
            <a:ext cx="0" cy="1447800"/>
          </a:xfrm>
          <a:prstGeom prst="straightConnector1">
            <a:avLst/>
          </a:prstGeom>
          <a:solidFill>
            <a:schemeClr val="accent1"/>
          </a:solidFill>
          <a:ln w="60325" cap="flat" cmpd="sng" algn="ctr">
            <a:solidFill>
              <a:srgbClr val="FFC000"/>
            </a:solidFill>
            <a:prstDash val="solid"/>
            <a:round/>
            <a:headEnd type="none" w="med" len="med"/>
            <a:tailEnd type="triangle"/>
          </a:ln>
          <a:effectLst/>
        </p:spPr>
      </p:cxnSp>
      <p:sp>
        <p:nvSpPr>
          <p:cNvPr id="4" name="Left Brace 3"/>
          <p:cNvSpPr/>
          <p:nvPr/>
        </p:nvSpPr>
        <p:spPr bwMode="auto">
          <a:xfrm rot="16200000">
            <a:off x="2715322" y="381000"/>
            <a:ext cx="685800" cy="5715000"/>
          </a:xfrm>
          <a:prstGeom prst="leftBrace">
            <a:avLst/>
          </a:prstGeom>
          <a:noFill/>
          <a:ln w="60325" cap="flat" cmpd="sng" algn="ctr">
            <a:solidFill>
              <a:srgbClr val="FFC000"/>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6" name="Slide Number Placeholder 5">
            <a:extLst>
              <a:ext uri="{FF2B5EF4-FFF2-40B4-BE49-F238E27FC236}">
                <a16:creationId xmlns:a16="http://schemas.microsoft.com/office/drawing/2014/main" id="{AFCEE079-76D6-40B0-AA71-06E47EE3A04A}"/>
              </a:ext>
            </a:extLst>
          </p:cNvPr>
          <p:cNvSpPr>
            <a:spLocks noGrp="1"/>
          </p:cNvSpPr>
          <p:nvPr>
            <p:ph type="sldNum" sz="quarter" idx="3"/>
          </p:nvPr>
        </p:nvSpPr>
        <p:spPr/>
        <p:txBody>
          <a:bodyPr/>
          <a:lstStyle/>
          <a:p>
            <a:fld id="{7C5DB68A-9D44-4073-920F-D08D647C06A7}" type="slidenum">
              <a:rPr lang="en-US" smtClean="0"/>
              <a:t>26</a:t>
            </a:fld>
            <a:endParaRPr lang="en-US" dirty="0"/>
          </a:p>
        </p:txBody>
      </p:sp>
    </p:spTree>
    <p:extLst>
      <p:ext uri="{BB962C8B-B14F-4D97-AF65-F5344CB8AC3E}">
        <p14:creationId xmlns:p14="http://schemas.microsoft.com/office/powerpoint/2010/main" val="24902850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study</a:t>
            </a:r>
          </a:p>
        </p:txBody>
      </p:sp>
      <p:sp>
        <p:nvSpPr>
          <p:cNvPr id="3" name="Content Placeholder 2"/>
          <p:cNvSpPr>
            <a:spLocks noGrp="1"/>
          </p:cNvSpPr>
          <p:nvPr>
            <p:ph idx="1"/>
          </p:nvPr>
        </p:nvSpPr>
        <p:spPr/>
        <p:txBody>
          <a:bodyPr/>
          <a:lstStyle/>
          <a:p>
            <a:r>
              <a:rPr lang="en-US" dirty="0"/>
              <a:t>Written on a piece of paper in 2012</a:t>
            </a:r>
          </a:p>
          <a:p>
            <a:endParaRPr lang="en-US" dirty="0"/>
          </a:p>
          <a:p>
            <a:r>
              <a:rPr lang="en-US" dirty="0">
                <a:solidFill>
                  <a:srgbClr val="FFC000"/>
                </a:solidFill>
              </a:rPr>
              <a:t>Obama</a:t>
            </a:r>
            <a:r>
              <a:rPr lang="en-US" dirty="0"/>
              <a:t> is </a:t>
            </a:r>
            <a:r>
              <a:rPr lang="en-US" dirty="0">
                <a:solidFill>
                  <a:srgbClr val="FFC000"/>
                </a:solidFill>
              </a:rPr>
              <a:t>President </a:t>
            </a:r>
            <a:r>
              <a:rPr lang="en-US" dirty="0"/>
              <a:t>of the </a:t>
            </a:r>
            <a:r>
              <a:rPr lang="en-US" dirty="0">
                <a:solidFill>
                  <a:srgbClr val="FFC000"/>
                </a:solidFill>
              </a:rPr>
              <a:t>United States</a:t>
            </a:r>
          </a:p>
          <a:p>
            <a:endParaRPr lang="en-US" dirty="0">
              <a:solidFill>
                <a:srgbClr val="FFC000"/>
              </a:solidFill>
            </a:endParaRPr>
          </a:p>
          <a:p>
            <a:endParaRPr lang="en-US" dirty="0">
              <a:solidFill>
                <a:srgbClr val="FFC000"/>
              </a:solidFill>
            </a:endParaRPr>
          </a:p>
          <a:p>
            <a:endParaRPr lang="en-US" dirty="0">
              <a:solidFill>
                <a:srgbClr val="FFC000"/>
              </a:solidFill>
            </a:endParaRPr>
          </a:p>
          <a:p>
            <a:endParaRPr lang="en-US" dirty="0">
              <a:solidFill>
                <a:srgbClr val="FFC000"/>
              </a:solidFill>
            </a:endParaRPr>
          </a:p>
          <a:p>
            <a:endParaRPr lang="en-US" dirty="0">
              <a:solidFill>
                <a:srgbClr val="FFC000"/>
              </a:solidFill>
            </a:endParaRPr>
          </a:p>
          <a:p>
            <a:endParaRPr lang="en-US" dirty="0"/>
          </a:p>
          <a:p>
            <a:r>
              <a:rPr lang="en-US" dirty="0"/>
              <a:t>PORTION OF REALITY (CONFIGURATION)</a:t>
            </a:r>
          </a:p>
        </p:txBody>
      </p:sp>
      <p:cxnSp>
        <p:nvCxnSpPr>
          <p:cNvPr id="5" name="Straight Arrow Connector 4"/>
          <p:cNvCxnSpPr/>
          <p:nvPr/>
        </p:nvCxnSpPr>
        <p:spPr bwMode="auto">
          <a:xfrm>
            <a:off x="3068445" y="3733800"/>
            <a:ext cx="0" cy="1447800"/>
          </a:xfrm>
          <a:prstGeom prst="straightConnector1">
            <a:avLst/>
          </a:prstGeom>
          <a:solidFill>
            <a:schemeClr val="accent1"/>
          </a:solidFill>
          <a:ln w="60325" cap="flat" cmpd="sng" algn="ctr">
            <a:solidFill>
              <a:srgbClr val="FFC000"/>
            </a:solidFill>
            <a:prstDash val="solid"/>
            <a:round/>
            <a:headEnd type="none" w="med" len="med"/>
            <a:tailEnd type="triangle"/>
          </a:ln>
          <a:effectLst/>
        </p:spPr>
      </p:cxnSp>
      <p:sp>
        <p:nvSpPr>
          <p:cNvPr id="4" name="Left Brace 3"/>
          <p:cNvSpPr/>
          <p:nvPr/>
        </p:nvSpPr>
        <p:spPr bwMode="auto">
          <a:xfrm rot="16200000">
            <a:off x="2715322" y="381000"/>
            <a:ext cx="685800" cy="5715000"/>
          </a:xfrm>
          <a:prstGeom prst="leftBrace">
            <a:avLst/>
          </a:prstGeom>
          <a:noFill/>
          <a:ln w="60325" cap="flat" cmpd="sng" algn="ctr">
            <a:solidFill>
              <a:srgbClr val="FFC000"/>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6" name="Slide Number Placeholder 5">
            <a:extLst>
              <a:ext uri="{FF2B5EF4-FFF2-40B4-BE49-F238E27FC236}">
                <a16:creationId xmlns:a16="http://schemas.microsoft.com/office/drawing/2014/main" id="{12C615C8-0816-4DCE-835B-CF0F3A34B747}"/>
              </a:ext>
            </a:extLst>
          </p:cNvPr>
          <p:cNvSpPr>
            <a:spLocks noGrp="1"/>
          </p:cNvSpPr>
          <p:nvPr>
            <p:ph type="sldNum" sz="quarter" idx="3"/>
          </p:nvPr>
        </p:nvSpPr>
        <p:spPr/>
        <p:txBody>
          <a:bodyPr/>
          <a:lstStyle/>
          <a:p>
            <a:fld id="{7C5DB68A-9D44-4073-920F-D08D647C06A7}" type="slidenum">
              <a:rPr lang="en-US" smtClean="0"/>
              <a:t>27</a:t>
            </a:fld>
            <a:endParaRPr lang="en-US" dirty="0"/>
          </a:p>
        </p:txBody>
      </p:sp>
    </p:spTree>
    <p:extLst>
      <p:ext uri="{BB962C8B-B14F-4D97-AF65-F5344CB8AC3E}">
        <p14:creationId xmlns:p14="http://schemas.microsoft.com/office/powerpoint/2010/main" val="33589462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study</a:t>
            </a:r>
          </a:p>
        </p:txBody>
      </p:sp>
      <p:sp>
        <p:nvSpPr>
          <p:cNvPr id="3" name="Content Placeholder 2"/>
          <p:cNvSpPr>
            <a:spLocks noGrp="1"/>
          </p:cNvSpPr>
          <p:nvPr>
            <p:ph idx="1"/>
          </p:nvPr>
        </p:nvSpPr>
        <p:spPr/>
        <p:txBody>
          <a:bodyPr/>
          <a:lstStyle/>
          <a:p>
            <a:r>
              <a:rPr lang="en-US" dirty="0"/>
              <a:t>Written on a piece of paper in 2012</a:t>
            </a:r>
          </a:p>
          <a:p>
            <a:endParaRPr lang="en-US" dirty="0"/>
          </a:p>
          <a:p>
            <a:r>
              <a:rPr lang="en-US" dirty="0"/>
              <a:t>Obama is President of Russia</a:t>
            </a:r>
          </a:p>
        </p:txBody>
      </p:sp>
      <p:sp>
        <p:nvSpPr>
          <p:cNvPr id="4" name="Slide Number Placeholder 3">
            <a:extLst>
              <a:ext uri="{FF2B5EF4-FFF2-40B4-BE49-F238E27FC236}">
                <a16:creationId xmlns:a16="http://schemas.microsoft.com/office/drawing/2014/main" id="{F734991C-EC46-49AE-AB04-6CB5C00D0012}"/>
              </a:ext>
            </a:extLst>
          </p:cNvPr>
          <p:cNvSpPr>
            <a:spLocks noGrp="1"/>
          </p:cNvSpPr>
          <p:nvPr>
            <p:ph type="sldNum" sz="quarter" idx="3"/>
          </p:nvPr>
        </p:nvSpPr>
        <p:spPr/>
        <p:txBody>
          <a:bodyPr/>
          <a:lstStyle/>
          <a:p>
            <a:fld id="{7C5DB68A-9D44-4073-920F-D08D647C06A7}" type="slidenum">
              <a:rPr lang="en-US" smtClean="0"/>
              <a:t>28</a:t>
            </a:fld>
            <a:endParaRPr lang="en-US" dirty="0"/>
          </a:p>
        </p:txBody>
      </p:sp>
    </p:spTree>
    <p:extLst>
      <p:ext uri="{BB962C8B-B14F-4D97-AF65-F5344CB8AC3E}">
        <p14:creationId xmlns:p14="http://schemas.microsoft.com/office/powerpoint/2010/main" val="30301120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study</a:t>
            </a:r>
          </a:p>
        </p:txBody>
      </p:sp>
      <p:sp>
        <p:nvSpPr>
          <p:cNvPr id="3" name="Content Placeholder 2"/>
          <p:cNvSpPr>
            <a:spLocks noGrp="1"/>
          </p:cNvSpPr>
          <p:nvPr>
            <p:ph idx="1"/>
          </p:nvPr>
        </p:nvSpPr>
        <p:spPr/>
        <p:txBody>
          <a:bodyPr/>
          <a:lstStyle/>
          <a:p>
            <a:r>
              <a:rPr lang="en-US" dirty="0"/>
              <a:t>Written on a piece of paper in 2012</a:t>
            </a:r>
          </a:p>
          <a:p>
            <a:endParaRPr lang="en-US" dirty="0"/>
          </a:p>
          <a:p>
            <a:r>
              <a:rPr lang="en-US" dirty="0">
                <a:solidFill>
                  <a:srgbClr val="FFC000"/>
                </a:solidFill>
              </a:rPr>
              <a:t>Obama</a:t>
            </a:r>
            <a:r>
              <a:rPr lang="en-US" dirty="0"/>
              <a:t> is </a:t>
            </a:r>
            <a:r>
              <a:rPr lang="en-US" dirty="0">
                <a:solidFill>
                  <a:srgbClr val="FFC000"/>
                </a:solidFill>
              </a:rPr>
              <a:t>President </a:t>
            </a:r>
            <a:r>
              <a:rPr lang="en-US" dirty="0"/>
              <a:t>of</a:t>
            </a:r>
            <a:r>
              <a:rPr lang="en-US" dirty="0">
                <a:solidFill>
                  <a:srgbClr val="FFC000"/>
                </a:solidFill>
              </a:rPr>
              <a:t> Russia</a:t>
            </a:r>
          </a:p>
        </p:txBody>
      </p:sp>
      <p:cxnSp>
        <p:nvCxnSpPr>
          <p:cNvPr id="5" name="Straight Arrow Connector 4"/>
          <p:cNvCxnSpPr/>
          <p:nvPr/>
        </p:nvCxnSpPr>
        <p:spPr bwMode="auto">
          <a:xfrm>
            <a:off x="914400" y="3124200"/>
            <a:ext cx="0" cy="1447800"/>
          </a:xfrm>
          <a:prstGeom prst="straightConnector1">
            <a:avLst/>
          </a:prstGeom>
          <a:solidFill>
            <a:schemeClr val="accent1"/>
          </a:solidFill>
          <a:ln w="60325" cap="flat" cmpd="sng" algn="ctr">
            <a:solidFill>
              <a:srgbClr val="FFC000"/>
            </a:solidFill>
            <a:prstDash val="solid"/>
            <a:round/>
            <a:headEnd type="none" w="med" len="med"/>
            <a:tailEnd type="triangle"/>
          </a:ln>
          <a:effectLst/>
        </p:spPr>
      </p:cxnSp>
      <p:cxnSp>
        <p:nvCxnSpPr>
          <p:cNvPr id="6" name="Straight Arrow Connector 5"/>
          <p:cNvCxnSpPr/>
          <p:nvPr/>
        </p:nvCxnSpPr>
        <p:spPr bwMode="auto">
          <a:xfrm>
            <a:off x="2362200" y="3124200"/>
            <a:ext cx="0" cy="1447800"/>
          </a:xfrm>
          <a:prstGeom prst="straightConnector1">
            <a:avLst/>
          </a:prstGeom>
          <a:solidFill>
            <a:schemeClr val="accent1"/>
          </a:solidFill>
          <a:ln w="60325" cap="flat" cmpd="sng" algn="ctr">
            <a:solidFill>
              <a:srgbClr val="FFC000"/>
            </a:solidFill>
            <a:prstDash val="solid"/>
            <a:round/>
            <a:headEnd type="none" w="med" len="med"/>
            <a:tailEnd type="triangle"/>
          </a:ln>
          <a:effectLst/>
        </p:spPr>
      </p:cxnSp>
      <p:cxnSp>
        <p:nvCxnSpPr>
          <p:cNvPr id="7" name="Straight Arrow Connector 6"/>
          <p:cNvCxnSpPr/>
          <p:nvPr/>
        </p:nvCxnSpPr>
        <p:spPr bwMode="auto">
          <a:xfrm>
            <a:off x="3733800" y="3124200"/>
            <a:ext cx="0" cy="1447800"/>
          </a:xfrm>
          <a:prstGeom prst="straightConnector1">
            <a:avLst/>
          </a:prstGeom>
          <a:solidFill>
            <a:schemeClr val="accent1"/>
          </a:solidFill>
          <a:ln w="60325" cap="flat" cmpd="sng" algn="ctr">
            <a:solidFill>
              <a:srgbClr val="FFC000"/>
            </a:solidFill>
            <a:prstDash val="solid"/>
            <a:round/>
            <a:headEnd type="none" w="med" len="med"/>
            <a:tailEnd type="triangle"/>
          </a:ln>
          <a:effectLst/>
        </p:spPr>
      </p:cxnSp>
      <p:sp>
        <p:nvSpPr>
          <p:cNvPr id="4" name="Slide Number Placeholder 3">
            <a:extLst>
              <a:ext uri="{FF2B5EF4-FFF2-40B4-BE49-F238E27FC236}">
                <a16:creationId xmlns:a16="http://schemas.microsoft.com/office/drawing/2014/main" id="{E84285A7-6948-4A1C-943F-9DD619A6F3B1}"/>
              </a:ext>
            </a:extLst>
          </p:cNvPr>
          <p:cNvSpPr>
            <a:spLocks noGrp="1"/>
          </p:cNvSpPr>
          <p:nvPr>
            <p:ph type="sldNum" sz="quarter" idx="3"/>
          </p:nvPr>
        </p:nvSpPr>
        <p:spPr/>
        <p:txBody>
          <a:bodyPr/>
          <a:lstStyle/>
          <a:p>
            <a:fld id="{7C5DB68A-9D44-4073-920F-D08D647C06A7}" type="slidenum">
              <a:rPr lang="en-US" smtClean="0"/>
              <a:t>29</a:t>
            </a:fld>
            <a:endParaRPr lang="en-US" dirty="0"/>
          </a:p>
        </p:txBody>
      </p:sp>
    </p:spTree>
    <p:extLst>
      <p:ext uri="{BB962C8B-B14F-4D97-AF65-F5344CB8AC3E}">
        <p14:creationId xmlns:p14="http://schemas.microsoft.com/office/powerpoint/2010/main" val="252014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B398CD0-62FF-4FB4-A5FD-D2A3EFBE8975}"/>
              </a:ext>
            </a:extLst>
          </p:cNvPr>
          <p:cNvSpPr>
            <a:spLocks noGrp="1"/>
          </p:cNvSpPr>
          <p:nvPr>
            <p:ph type="ctrTitle"/>
          </p:nvPr>
        </p:nvSpPr>
        <p:spPr>
          <a:xfrm>
            <a:off x="685800" y="990600"/>
            <a:ext cx="7772400" cy="1470025"/>
          </a:xfrm>
        </p:spPr>
        <p:txBody>
          <a:bodyPr/>
          <a:lstStyle/>
          <a:p>
            <a:r>
              <a:rPr lang="en-US" dirty="0"/>
              <a:t>Issues with any of the required readings?</a:t>
            </a:r>
          </a:p>
        </p:txBody>
      </p:sp>
      <p:sp>
        <p:nvSpPr>
          <p:cNvPr id="6" name="Subtitle 5">
            <a:extLst>
              <a:ext uri="{FF2B5EF4-FFF2-40B4-BE49-F238E27FC236}">
                <a16:creationId xmlns:a16="http://schemas.microsoft.com/office/drawing/2014/main" id="{D47AA9F7-6C87-4336-BEBF-57A64B6B4CBA}"/>
              </a:ext>
            </a:extLst>
          </p:cNvPr>
          <p:cNvSpPr>
            <a:spLocks noGrp="1"/>
          </p:cNvSpPr>
          <p:nvPr>
            <p:ph type="subTitle" idx="1"/>
          </p:nvPr>
        </p:nvSpPr>
        <p:spPr>
          <a:xfrm>
            <a:off x="457200" y="2438400"/>
            <a:ext cx="8077200" cy="2590800"/>
          </a:xfrm>
        </p:spPr>
        <p:txBody>
          <a:bodyPr/>
          <a:lstStyle/>
          <a:p>
            <a:pPr marL="515938" indent="-515938" algn="l"/>
            <a:r>
              <a:rPr lang="en-US" sz="2000" dirty="0"/>
              <a:t>R7.	Fumiaki Toyoshima, Adrien Barton, Olivier </a:t>
            </a:r>
            <a:r>
              <a:rPr lang="en-US" sz="2000" dirty="0" err="1"/>
              <a:t>Grenier</a:t>
            </a:r>
            <a:r>
              <a:rPr lang="en-US" sz="2000" dirty="0"/>
              <a:t>. </a:t>
            </a:r>
          </a:p>
          <a:p>
            <a:pPr marL="515938" indent="-515938" algn="l"/>
            <a:r>
              <a:rPr lang="en-US" sz="2000" dirty="0"/>
              <a:t>	Foundations for an Ontology of Belief, Desire and Intention. 11th International Conference on Formal Ontology in Information Systems (FOIS 2020), Sep 2021, Bolzano, Italy. pp.140-154, ff10.3233/faia200667ff. ffhal-03041527f. </a:t>
            </a:r>
            <a:r>
              <a:rPr lang="en-US" sz="2000" dirty="0">
                <a:hlinkClick r:id="rId2"/>
              </a:rPr>
              <a:t>https://hal.archives-ouvertes.fr/hal-03041527/document</a:t>
            </a:r>
            <a:endParaRPr lang="en-US" sz="2000" dirty="0"/>
          </a:p>
          <a:p>
            <a:pPr marL="515938" indent="-515938" algn="l"/>
            <a:r>
              <a:rPr lang="en-US" sz="2000" dirty="0"/>
              <a:t>R8. Smith B, Ceusters W. </a:t>
            </a:r>
          </a:p>
          <a:p>
            <a:pPr marL="515938" indent="-515938" algn="l"/>
            <a:r>
              <a:rPr lang="en-US" sz="2000" dirty="0"/>
              <a:t>	Aboutness: Towards Foundations for the Information Artifact Ontology. </a:t>
            </a:r>
          </a:p>
          <a:p>
            <a:pPr marL="515938" indent="-515938" algn="l"/>
            <a:r>
              <a:rPr lang="en-US" sz="2000" dirty="0"/>
              <a:t>	International Conference on Biomedical Ontologies, ICBO 2015, Lisbon, Portugal, July 27-30, 2015;47-51 </a:t>
            </a:r>
          </a:p>
          <a:p>
            <a:pPr marL="515938" indent="-515938" algn="l"/>
            <a:r>
              <a:rPr lang="en-US" sz="2000" dirty="0"/>
              <a:t>	</a:t>
            </a:r>
            <a:r>
              <a:rPr lang="en-US" sz="2000" dirty="0">
                <a:hlinkClick r:id="rId3"/>
              </a:rPr>
              <a:t>http://ceur-ws.org/Vol-1515/regular10.pdf</a:t>
            </a:r>
            <a:r>
              <a:rPr lang="en-US" sz="2000" dirty="0"/>
              <a:t> </a:t>
            </a:r>
          </a:p>
        </p:txBody>
      </p:sp>
      <p:sp>
        <p:nvSpPr>
          <p:cNvPr id="4" name="Slide Number Placeholder 3">
            <a:extLst>
              <a:ext uri="{FF2B5EF4-FFF2-40B4-BE49-F238E27FC236}">
                <a16:creationId xmlns:a16="http://schemas.microsoft.com/office/drawing/2014/main" id="{07396F8B-D53D-4DCE-8374-1AB840ED7126}"/>
              </a:ext>
            </a:extLst>
          </p:cNvPr>
          <p:cNvSpPr>
            <a:spLocks noGrp="1"/>
          </p:cNvSpPr>
          <p:nvPr>
            <p:ph type="sldNum" sz="quarter" idx="4294967295"/>
          </p:nvPr>
        </p:nvSpPr>
        <p:spPr>
          <a:xfrm>
            <a:off x="0" y="6477000"/>
            <a:ext cx="304800" cy="296863"/>
          </a:xfrm>
        </p:spPr>
        <p:txBody>
          <a:bodyPr/>
          <a:lstStyle/>
          <a:p>
            <a:fld id="{7C5DB68A-9D44-4073-920F-D08D647C06A7}" type="slidenum">
              <a:rPr lang="en-US" smtClean="0"/>
              <a:t>3</a:t>
            </a:fld>
            <a:endParaRPr lang="en-US" dirty="0"/>
          </a:p>
        </p:txBody>
      </p:sp>
    </p:spTree>
    <p:extLst>
      <p:ext uri="{BB962C8B-B14F-4D97-AF65-F5344CB8AC3E}">
        <p14:creationId xmlns:p14="http://schemas.microsoft.com/office/powerpoint/2010/main" val="36243609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study</a:t>
            </a:r>
          </a:p>
        </p:txBody>
      </p:sp>
      <p:sp>
        <p:nvSpPr>
          <p:cNvPr id="3" name="Content Placeholder 2"/>
          <p:cNvSpPr>
            <a:spLocks noGrp="1"/>
          </p:cNvSpPr>
          <p:nvPr>
            <p:ph idx="1"/>
          </p:nvPr>
        </p:nvSpPr>
        <p:spPr/>
        <p:txBody>
          <a:bodyPr/>
          <a:lstStyle/>
          <a:p>
            <a:r>
              <a:rPr lang="en-US" dirty="0"/>
              <a:t>Written on a piece of paper today</a:t>
            </a:r>
          </a:p>
          <a:p>
            <a:endParaRPr lang="en-US" dirty="0"/>
          </a:p>
          <a:p>
            <a:r>
              <a:rPr lang="en-US" dirty="0">
                <a:solidFill>
                  <a:srgbClr val="FFC000"/>
                </a:solidFill>
              </a:rPr>
              <a:t>		Obama</a:t>
            </a:r>
            <a:r>
              <a:rPr lang="en-US" dirty="0"/>
              <a:t> is </a:t>
            </a:r>
            <a:r>
              <a:rPr lang="en-US" dirty="0">
                <a:solidFill>
                  <a:srgbClr val="FFC000"/>
                </a:solidFill>
              </a:rPr>
              <a:t>President </a:t>
            </a:r>
            <a:r>
              <a:rPr lang="en-US" dirty="0"/>
              <a:t>of </a:t>
            </a:r>
            <a:r>
              <a:rPr lang="en-US" dirty="0">
                <a:solidFill>
                  <a:srgbClr val="FFC000"/>
                </a:solidFill>
              </a:rPr>
              <a:t>Russia</a:t>
            </a:r>
          </a:p>
        </p:txBody>
      </p:sp>
      <p:cxnSp>
        <p:nvCxnSpPr>
          <p:cNvPr id="5" name="Straight Arrow Connector 4"/>
          <p:cNvCxnSpPr/>
          <p:nvPr/>
        </p:nvCxnSpPr>
        <p:spPr bwMode="auto">
          <a:xfrm>
            <a:off x="3068445" y="3733800"/>
            <a:ext cx="0" cy="1447800"/>
          </a:xfrm>
          <a:prstGeom prst="straightConnector1">
            <a:avLst/>
          </a:prstGeom>
          <a:solidFill>
            <a:schemeClr val="accent1"/>
          </a:solidFill>
          <a:ln w="60325" cap="flat" cmpd="sng" algn="ctr">
            <a:solidFill>
              <a:srgbClr val="FFC000"/>
            </a:solidFill>
            <a:prstDash val="solid"/>
            <a:round/>
            <a:headEnd type="none" w="med" len="med"/>
            <a:tailEnd type="triangle"/>
          </a:ln>
          <a:effectLst/>
        </p:spPr>
      </p:cxnSp>
      <p:sp>
        <p:nvSpPr>
          <p:cNvPr id="4" name="Left Brace 3"/>
          <p:cNvSpPr/>
          <p:nvPr/>
        </p:nvSpPr>
        <p:spPr bwMode="auto">
          <a:xfrm rot="16200000">
            <a:off x="2715322" y="381000"/>
            <a:ext cx="685800" cy="5715000"/>
          </a:xfrm>
          <a:prstGeom prst="leftBrace">
            <a:avLst/>
          </a:prstGeom>
          <a:noFill/>
          <a:ln w="60325" cap="flat" cmpd="sng" algn="ctr">
            <a:solidFill>
              <a:srgbClr val="FFC000"/>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8" name="&quot;No&quot; Symbol 7"/>
          <p:cNvSpPr/>
          <p:nvPr/>
        </p:nvSpPr>
        <p:spPr bwMode="auto">
          <a:xfrm>
            <a:off x="2590800" y="3733800"/>
            <a:ext cx="914400" cy="914400"/>
          </a:xfrm>
          <a:prstGeom prst="noSmoking">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6" name="Slide Number Placeholder 5">
            <a:extLst>
              <a:ext uri="{FF2B5EF4-FFF2-40B4-BE49-F238E27FC236}">
                <a16:creationId xmlns:a16="http://schemas.microsoft.com/office/drawing/2014/main" id="{EB5FE657-E463-45CC-912C-6AB49EE28780}"/>
              </a:ext>
            </a:extLst>
          </p:cNvPr>
          <p:cNvSpPr>
            <a:spLocks noGrp="1"/>
          </p:cNvSpPr>
          <p:nvPr>
            <p:ph type="sldNum" sz="quarter" idx="3"/>
          </p:nvPr>
        </p:nvSpPr>
        <p:spPr/>
        <p:txBody>
          <a:bodyPr/>
          <a:lstStyle/>
          <a:p>
            <a:fld id="{7C5DB68A-9D44-4073-920F-D08D647C06A7}" type="slidenum">
              <a:rPr lang="en-US" smtClean="0"/>
              <a:t>30</a:t>
            </a:fld>
            <a:endParaRPr lang="en-US" dirty="0"/>
          </a:p>
        </p:txBody>
      </p:sp>
    </p:spTree>
    <p:extLst>
      <p:ext uri="{BB962C8B-B14F-4D97-AF65-F5344CB8AC3E}">
        <p14:creationId xmlns:p14="http://schemas.microsoft.com/office/powerpoint/2010/main" val="11101799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Proposed new relationships (1)</a:t>
            </a:r>
          </a:p>
        </p:txBody>
      </p:sp>
      <p:sp>
        <p:nvSpPr>
          <p:cNvPr id="3" name="Content Placeholder 2"/>
          <p:cNvSpPr>
            <a:spLocks noGrp="1"/>
          </p:cNvSpPr>
          <p:nvPr>
            <p:ph idx="1"/>
          </p:nvPr>
        </p:nvSpPr>
        <p:spPr>
          <a:xfrm>
            <a:off x="228600" y="1676400"/>
            <a:ext cx="8686800" cy="4800600"/>
          </a:xfrm>
        </p:spPr>
        <p:txBody>
          <a:bodyPr/>
          <a:lstStyle/>
          <a:p>
            <a:r>
              <a:rPr lang="en-US" i="1" dirty="0">
                <a:latin typeface="+mj-lt"/>
              </a:rPr>
              <a:t>x </a:t>
            </a:r>
            <a:r>
              <a:rPr lang="en-US" b="1" i="1" dirty="0" err="1">
                <a:latin typeface="+mj-lt"/>
              </a:rPr>
              <a:t>is_a_direct_cognitive_representation_of</a:t>
            </a:r>
            <a:r>
              <a:rPr lang="en-US" i="1" dirty="0">
                <a:latin typeface="+mj-lt"/>
              </a:rPr>
              <a:t> y </a:t>
            </a:r>
            <a:r>
              <a:rPr lang="en-US" dirty="0">
                <a:latin typeface="+mj-lt"/>
              </a:rPr>
              <a:t>means: </a:t>
            </a:r>
          </a:p>
          <a:p>
            <a:r>
              <a:rPr lang="en-US" i="1" dirty="0">
                <a:latin typeface="+mj-lt"/>
              </a:rPr>
              <a:t>		x </a:t>
            </a:r>
            <a:r>
              <a:rPr lang="en-US" dirty="0">
                <a:latin typeface="+mj-lt"/>
              </a:rPr>
              <a:t>is a </a:t>
            </a:r>
            <a:r>
              <a:rPr lang="en-US" cap="small" dirty="0">
                <a:latin typeface="+mj-lt"/>
              </a:rPr>
              <a:t>cognitive representation </a:t>
            </a:r>
            <a:r>
              <a:rPr lang="en-US" dirty="0">
                <a:latin typeface="+mj-lt"/>
              </a:rPr>
              <a:t>in some subject </a:t>
            </a:r>
            <a:r>
              <a:rPr lang="en-US" i="1" dirty="0">
                <a:latin typeface="+mj-lt"/>
              </a:rPr>
              <a:t>s</a:t>
            </a:r>
            <a:r>
              <a:rPr lang="en-US" dirty="0">
                <a:latin typeface="+mj-lt"/>
              </a:rPr>
              <a:t> </a:t>
            </a:r>
          </a:p>
          <a:p>
            <a:r>
              <a:rPr lang="en-US" dirty="0">
                <a:latin typeface="+mj-lt"/>
              </a:rPr>
              <a:t>	&amp; 	</a:t>
            </a:r>
            <a:r>
              <a:rPr lang="en-US" i="1" dirty="0">
                <a:latin typeface="+mj-lt"/>
              </a:rPr>
              <a:t>x </a:t>
            </a:r>
            <a:r>
              <a:rPr lang="en-US" b="1" i="1" dirty="0" err="1">
                <a:latin typeface="+mj-lt"/>
              </a:rPr>
              <a:t>is_about</a:t>
            </a:r>
            <a:r>
              <a:rPr lang="en-US" i="1" dirty="0">
                <a:latin typeface="+mj-lt"/>
              </a:rPr>
              <a:t> y </a:t>
            </a:r>
            <a:endParaRPr lang="en-US" dirty="0">
              <a:latin typeface="+mj-lt"/>
            </a:endParaRPr>
          </a:p>
          <a:p>
            <a:pPr marL="341313" indent="-341313"/>
            <a:r>
              <a:rPr lang="en-US" dirty="0">
                <a:latin typeface="+mj-lt"/>
              </a:rPr>
              <a:t>	&amp; 	</a:t>
            </a:r>
            <a:r>
              <a:rPr lang="en-US" i="1" dirty="0">
                <a:latin typeface="+mj-lt"/>
              </a:rPr>
              <a:t>x </a:t>
            </a:r>
            <a:r>
              <a:rPr lang="en-US" dirty="0">
                <a:latin typeface="+mj-lt"/>
              </a:rPr>
              <a:t>comes into existence as a result of a causal process initiated by </a:t>
            </a:r>
            <a:r>
              <a:rPr lang="en-US" i="1" dirty="0">
                <a:latin typeface="+mj-lt"/>
              </a:rPr>
              <a:t>y</a:t>
            </a:r>
            <a:r>
              <a:rPr lang="en-US" dirty="0">
                <a:latin typeface="+mj-lt"/>
              </a:rPr>
              <a:t> and in a way appropriate to </a:t>
            </a:r>
            <a:r>
              <a:rPr lang="en-US" i="1" dirty="0">
                <a:latin typeface="+mj-lt"/>
              </a:rPr>
              <a:t>y</a:t>
            </a:r>
            <a:r>
              <a:rPr lang="en-US" dirty="0">
                <a:latin typeface="+mj-lt"/>
              </a:rPr>
              <a:t>,</a:t>
            </a:r>
            <a:r>
              <a:rPr lang="en-US" i="1" dirty="0">
                <a:latin typeface="+mj-lt"/>
              </a:rPr>
              <a:t> </a:t>
            </a:r>
            <a:r>
              <a:rPr lang="en-US" dirty="0">
                <a:latin typeface="+mj-lt"/>
              </a:rPr>
              <a:t>in the cognitive system of </a:t>
            </a:r>
            <a:r>
              <a:rPr lang="en-US" i="1" dirty="0">
                <a:latin typeface="+mj-lt"/>
              </a:rPr>
              <a:t>s. </a:t>
            </a:r>
          </a:p>
          <a:p>
            <a:pPr marL="341313" indent="-341313"/>
            <a:endParaRPr lang="en-US" i="1" dirty="0">
              <a:latin typeface="+mj-lt"/>
            </a:endParaRPr>
          </a:p>
          <a:p>
            <a:pPr marL="341313" indent="-341313"/>
            <a:endParaRPr lang="en-US" i="1" dirty="0">
              <a:latin typeface="+mj-lt"/>
            </a:endParaRPr>
          </a:p>
        </p:txBody>
      </p:sp>
      <p:sp>
        <p:nvSpPr>
          <p:cNvPr id="4" name="Rectangle 3"/>
          <p:cNvSpPr/>
          <p:nvPr/>
        </p:nvSpPr>
        <p:spPr bwMode="auto">
          <a:xfrm>
            <a:off x="152400" y="1676400"/>
            <a:ext cx="8763000" cy="2590800"/>
          </a:xfrm>
          <a:prstGeom prst="rect">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5" name="Slide Number Placeholder 4">
            <a:extLst>
              <a:ext uri="{FF2B5EF4-FFF2-40B4-BE49-F238E27FC236}">
                <a16:creationId xmlns:a16="http://schemas.microsoft.com/office/drawing/2014/main" id="{28909E8B-39AA-47BE-A077-D12809906BDE}"/>
              </a:ext>
            </a:extLst>
          </p:cNvPr>
          <p:cNvSpPr>
            <a:spLocks noGrp="1"/>
          </p:cNvSpPr>
          <p:nvPr>
            <p:ph type="sldNum" sz="quarter" idx="3"/>
          </p:nvPr>
        </p:nvSpPr>
        <p:spPr/>
        <p:txBody>
          <a:bodyPr/>
          <a:lstStyle/>
          <a:p>
            <a:fld id="{7C5DB68A-9D44-4073-920F-D08D647C06A7}" type="slidenum">
              <a:rPr lang="en-US" smtClean="0"/>
              <a:t>31</a:t>
            </a:fld>
            <a:endParaRPr lang="en-US" dirty="0"/>
          </a:p>
        </p:txBody>
      </p:sp>
    </p:spTree>
    <p:extLst>
      <p:ext uri="{BB962C8B-B14F-4D97-AF65-F5344CB8AC3E}">
        <p14:creationId xmlns:p14="http://schemas.microsoft.com/office/powerpoint/2010/main" val="1379477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Proposed new relationships (2)</a:t>
            </a:r>
          </a:p>
        </p:txBody>
      </p:sp>
      <p:sp>
        <p:nvSpPr>
          <p:cNvPr id="3" name="Content Placeholder 2"/>
          <p:cNvSpPr>
            <a:spLocks noGrp="1"/>
          </p:cNvSpPr>
          <p:nvPr>
            <p:ph idx="1"/>
          </p:nvPr>
        </p:nvSpPr>
        <p:spPr>
          <a:xfrm>
            <a:off x="228600" y="1524000"/>
            <a:ext cx="8686800" cy="4953000"/>
          </a:xfrm>
        </p:spPr>
        <p:txBody>
          <a:bodyPr/>
          <a:lstStyle/>
          <a:p>
            <a:r>
              <a:rPr lang="en-US" i="1" dirty="0">
                <a:latin typeface="+mj-lt"/>
              </a:rPr>
              <a:t>x </a:t>
            </a:r>
            <a:r>
              <a:rPr lang="en-US" b="1" i="1" dirty="0" err="1">
                <a:latin typeface="+mj-lt"/>
              </a:rPr>
              <a:t>is_a_representation_of</a:t>
            </a:r>
            <a:r>
              <a:rPr lang="en-US" i="1" dirty="0">
                <a:latin typeface="+mj-lt"/>
              </a:rPr>
              <a:t> y =</a:t>
            </a:r>
            <a:r>
              <a:rPr lang="en-US" dirty="0">
                <a:latin typeface="+mj-lt"/>
              </a:rPr>
              <a:t>def. </a:t>
            </a:r>
          </a:p>
          <a:p>
            <a:r>
              <a:rPr lang="en-US" i="1" dirty="0">
                <a:latin typeface="+mj-lt"/>
              </a:rPr>
              <a:t>		x </a:t>
            </a:r>
            <a:r>
              <a:rPr lang="en-US" dirty="0">
                <a:latin typeface="+mj-lt"/>
              </a:rPr>
              <a:t>is a </a:t>
            </a:r>
            <a:r>
              <a:rPr lang="en-US" cap="small" dirty="0">
                <a:latin typeface="+mj-lt"/>
              </a:rPr>
              <a:t>representa­tion </a:t>
            </a:r>
          </a:p>
          <a:p>
            <a:r>
              <a:rPr lang="en-US" cap="small" dirty="0">
                <a:latin typeface="+mj-lt"/>
              </a:rPr>
              <a:t>	</a:t>
            </a:r>
            <a:r>
              <a:rPr lang="en-US" dirty="0">
                <a:latin typeface="+mj-lt"/>
              </a:rPr>
              <a:t>&amp; 	</a:t>
            </a:r>
            <a:r>
              <a:rPr lang="en-US" i="1" dirty="0">
                <a:latin typeface="+mj-lt"/>
              </a:rPr>
              <a:t>x </a:t>
            </a:r>
            <a:r>
              <a:rPr lang="en-US" b="1" i="1" dirty="0" err="1">
                <a:latin typeface="+mj-lt"/>
              </a:rPr>
              <a:t>is_about</a:t>
            </a:r>
            <a:r>
              <a:rPr lang="en-US" dirty="0">
                <a:latin typeface="+mj-lt"/>
              </a:rPr>
              <a:t> </a:t>
            </a:r>
            <a:r>
              <a:rPr lang="en-US" i="1" dirty="0">
                <a:latin typeface="+mj-lt"/>
              </a:rPr>
              <a:t>y</a:t>
            </a:r>
            <a:r>
              <a:rPr lang="en-US" dirty="0">
                <a:latin typeface="+mj-lt"/>
              </a:rPr>
              <a:t> </a:t>
            </a:r>
          </a:p>
          <a:p>
            <a:endParaRPr lang="en-US" i="1" dirty="0">
              <a:latin typeface="+mj-lt"/>
            </a:endParaRPr>
          </a:p>
          <a:p>
            <a:r>
              <a:rPr lang="en-US" i="1" dirty="0">
                <a:latin typeface="+mj-lt"/>
              </a:rPr>
              <a:t>x</a:t>
            </a:r>
            <a:r>
              <a:rPr lang="en-US" b="1" i="1" dirty="0">
                <a:latin typeface="+mj-lt"/>
              </a:rPr>
              <a:t> </a:t>
            </a:r>
            <a:r>
              <a:rPr lang="en-US" b="1" i="1" dirty="0" err="1">
                <a:latin typeface="+mj-lt"/>
              </a:rPr>
              <a:t>is_conformant_to</a:t>
            </a:r>
            <a:r>
              <a:rPr lang="en-US" dirty="0">
                <a:latin typeface="+mj-lt"/>
              </a:rPr>
              <a:t> </a:t>
            </a:r>
            <a:r>
              <a:rPr lang="en-US" i="1" dirty="0">
                <a:latin typeface="+mj-lt"/>
              </a:rPr>
              <a:t>y</a:t>
            </a:r>
            <a:r>
              <a:rPr lang="en-US" dirty="0">
                <a:latin typeface="+mj-lt"/>
              </a:rPr>
              <a:t> =def. </a:t>
            </a:r>
          </a:p>
          <a:p>
            <a:r>
              <a:rPr lang="en-US" i="1" dirty="0">
                <a:latin typeface="+mj-lt"/>
              </a:rPr>
              <a:t>		x </a:t>
            </a:r>
            <a:r>
              <a:rPr lang="en-US" dirty="0">
                <a:latin typeface="+mj-lt"/>
              </a:rPr>
              <a:t>is an </a:t>
            </a:r>
            <a:r>
              <a:rPr lang="en-US" cap="small" dirty="0">
                <a:latin typeface="+mj-lt"/>
              </a:rPr>
              <a:t>information quality entity </a:t>
            </a:r>
          </a:p>
          <a:p>
            <a:r>
              <a:rPr lang="en-US" cap="small" dirty="0">
                <a:latin typeface="+mj-lt"/>
              </a:rPr>
              <a:t>	</a:t>
            </a:r>
            <a:r>
              <a:rPr lang="en-US" dirty="0">
                <a:latin typeface="+mj-lt"/>
              </a:rPr>
              <a:t>&amp; 	</a:t>
            </a:r>
            <a:r>
              <a:rPr lang="en-US" i="1" dirty="0">
                <a:latin typeface="+mj-lt"/>
              </a:rPr>
              <a:t>y </a:t>
            </a:r>
            <a:r>
              <a:rPr lang="en-US" dirty="0">
                <a:latin typeface="+mj-lt"/>
              </a:rPr>
              <a:t>is a </a:t>
            </a:r>
            <a:r>
              <a:rPr lang="en-US" cap="small" dirty="0">
                <a:latin typeface="+mj-lt"/>
              </a:rPr>
              <a:t>cognitive representa­tion</a:t>
            </a:r>
            <a:r>
              <a:rPr lang="en-US" dirty="0">
                <a:latin typeface="+mj-lt"/>
              </a:rPr>
              <a:t> </a:t>
            </a:r>
          </a:p>
          <a:p>
            <a:r>
              <a:rPr lang="en-US" dirty="0">
                <a:latin typeface="+mj-lt"/>
              </a:rPr>
              <a:t>	&amp; 	there is some GDC </a:t>
            </a:r>
            <a:r>
              <a:rPr lang="en-US" i="1" dirty="0">
                <a:latin typeface="+mj-lt"/>
              </a:rPr>
              <a:t>g</a:t>
            </a:r>
            <a:r>
              <a:rPr lang="en-US" dirty="0">
                <a:latin typeface="+mj-lt"/>
              </a:rPr>
              <a:t> such that </a:t>
            </a:r>
            <a:r>
              <a:rPr lang="en-US" i="1" dirty="0">
                <a:latin typeface="+mj-lt"/>
              </a:rPr>
              <a:t>x</a:t>
            </a:r>
            <a:r>
              <a:rPr lang="en-US" dirty="0">
                <a:latin typeface="+mj-lt"/>
              </a:rPr>
              <a:t> </a:t>
            </a:r>
            <a:r>
              <a:rPr lang="en-US" b="1" i="1" dirty="0">
                <a:latin typeface="+mj-lt"/>
              </a:rPr>
              <a:t>concretizes</a:t>
            </a:r>
            <a:r>
              <a:rPr lang="en-US" dirty="0">
                <a:latin typeface="+mj-lt"/>
              </a:rPr>
              <a:t> </a:t>
            </a:r>
            <a:r>
              <a:rPr lang="en-US" i="1" dirty="0">
                <a:latin typeface="+mj-lt"/>
              </a:rPr>
              <a:t>g</a:t>
            </a:r>
            <a:r>
              <a:rPr lang="en-US" dirty="0">
                <a:latin typeface="+mj-lt"/>
              </a:rPr>
              <a:t> and </a:t>
            </a:r>
            <a:r>
              <a:rPr lang="en-US" i="1" dirty="0">
                <a:latin typeface="+mj-lt"/>
              </a:rPr>
              <a:t>y</a:t>
            </a:r>
            <a:r>
              <a:rPr lang="en-US" dirty="0">
                <a:latin typeface="+mj-lt"/>
              </a:rPr>
              <a:t> </a:t>
            </a:r>
            <a:r>
              <a:rPr lang="en-US" b="1" i="1" dirty="0">
                <a:latin typeface="+mj-lt"/>
              </a:rPr>
              <a:t>concretizes</a:t>
            </a:r>
            <a:r>
              <a:rPr lang="en-US" dirty="0">
                <a:latin typeface="+mj-lt"/>
              </a:rPr>
              <a:t> </a:t>
            </a:r>
            <a:r>
              <a:rPr lang="en-US" i="1" dirty="0">
                <a:latin typeface="+mj-lt"/>
              </a:rPr>
              <a:t>g. </a:t>
            </a:r>
          </a:p>
          <a:p>
            <a:r>
              <a:rPr lang="en-US" sz="1800" b="1" dirty="0">
                <a:latin typeface="+mj-lt"/>
              </a:rPr>
              <a:t>Example:</a:t>
            </a:r>
            <a:r>
              <a:rPr lang="en-US" sz="1800" i="1" dirty="0">
                <a:latin typeface="+mj-lt"/>
              </a:rPr>
              <a:t> x </a:t>
            </a:r>
            <a:r>
              <a:rPr lang="en-US" sz="1800" dirty="0">
                <a:latin typeface="+mj-lt"/>
              </a:rPr>
              <a:t>is a sentence on a piece of paper, </a:t>
            </a:r>
            <a:r>
              <a:rPr lang="en-US" sz="1800" i="1" dirty="0">
                <a:latin typeface="+mj-lt"/>
              </a:rPr>
              <a:t>y </a:t>
            </a:r>
            <a:r>
              <a:rPr lang="en-US" sz="1800" dirty="0">
                <a:latin typeface="+mj-lt"/>
              </a:rPr>
              <a:t>is the belief of the author of the sentence who wrote the sentence as an expression of her belief, and </a:t>
            </a:r>
            <a:r>
              <a:rPr lang="en-US" sz="1800" i="1" dirty="0">
                <a:latin typeface="+mj-lt"/>
              </a:rPr>
              <a:t>g </a:t>
            </a:r>
            <a:r>
              <a:rPr lang="en-US" sz="1800" dirty="0">
                <a:latin typeface="+mj-lt"/>
              </a:rPr>
              <a:t>is the ICE (the content) that belief and sentence share.</a:t>
            </a:r>
            <a:r>
              <a:rPr lang="en-US" sz="1800" i="1" dirty="0">
                <a:latin typeface="+mj-lt"/>
              </a:rPr>
              <a:t> </a:t>
            </a:r>
            <a:endParaRPr lang="en-US" sz="1800" dirty="0">
              <a:latin typeface="+mj-lt"/>
            </a:endParaRPr>
          </a:p>
          <a:p>
            <a:endParaRPr lang="en-US" dirty="0">
              <a:latin typeface="+mj-lt"/>
            </a:endParaRPr>
          </a:p>
        </p:txBody>
      </p:sp>
      <p:sp>
        <p:nvSpPr>
          <p:cNvPr id="4" name="Rectangle 3"/>
          <p:cNvSpPr/>
          <p:nvPr/>
        </p:nvSpPr>
        <p:spPr bwMode="auto">
          <a:xfrm>
            <a:off x="152400" y="1524000"/>
            <a:ext cx="8763000" cy="1447800"/>
          </a:xfrm>
          <a:prstGeom prst="rect">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5" name="Rectangle 4"/>
          <p:cNvSpPr/>
          <p:nvPr/>
        </p:nvSpPr>
        <p:spPr bwMode="auto">
          <a:xfrm>
            <a:off x="152400" y="3200400"/>
            <a:ext cx="8763000" cy="2209800"/>
          </a:xfrm>
          <a:prstGeom prst="rect">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6" name="Slide Number Placeholder 5">
            <a:extLst>
              <a:ext uri="{FF2B5EF4-FFF2-40B4-BE49-F238E27FC236}">
                <a16:creationId xmlns:a16="http://schemas.microsoft.com/office/drawing/2014/main" id="{9DB3DBBE-F91A-45F1-95DB-8DD0F37EBFCC}"/>
              </a:ext>
            </a:extLst>
          </p:cNvPr>
          <p:cNvSpPr>
            <a:spLocks noGrp="1"/>
          </p:cNvSpPr>
          <p:nvPr>
            <p:ph type="sldNum" sz="quarter" idx="3"/>
          </p:nvPr>
        </p:nvSpPr>
        <p:spPr/>
        <p:txBody>
          <a:bodyPr/>
          <a:lstStyle/>
          <a:p>
            <a:fld id="{7C5DB68A-9D44-4073-920F-D08D647C06A7}" type="slidenum">
              <a:rPr lang="en-US" smtClean="0"/>
              <a:t>32</a:t>
            </a:fld>
            <a:endParaRPr lang="en-US" dirty="0"/>
          </a:p>
        </p:txBody>
      </p:sp>
    </p:spTree>
    <p:extLst>
      <p:ext uri="{BB962C8B-B14F-4D97-AF65-F5344CB8AC3E}">
        <p14:creationId xmlns:p14="http://schemas.microsoft.com/office/powerpoint/2010/main" val="28121491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Remarks (1)</a:t>
            </a:r>
          </a:p>
        </p:txBody>
      </p:sp>
      <p:sp>
        <p:nvSpPr>
          <p:cNvPr id="3" name="Content Placeholder 2"/>
          <p:cNvSpPr>
            <a:spLocks noGrp="1"/>
          </p:cNvSpPr>
          <p:nvPr>
            <p:ph idx="1"/>
          </p:nvPr>
        </p:nvSpPr>
        <p:spPr>
          <a:xfrm>
            <a:off x="228600" y="1524000"/>
            <a:ext cx="8686800" cy="4953000"/>
          </a:xfrm>
        </p:spPr>
        <p:txBody>
          <a:bodyPr/>
          <a:lstStyle/>
          <a:p>
            <a:pPr>
              <a:buFont typeface="Arial" panose="020B0604020202020204" pitchFamily="34" charset="0"/>
              <a:buChar char="•"/>
            </a:pPr>
            <a:r>
              <a:rPr lang="en-US" sz="2800" dirty="0"/>
              <a:t>No requirement that the subject of a veridical representation </a:t>
            </a:r>
            <a:r>
              <a:rPr lang="en-US" sz="2800" i="1" dirty="0"/>
              <a:t>knows</a:t>
            </a:r>
            <a:r>
              <a:rPr lang="en-US" sz="2800" dirty="0"/>
              <a:t> what the portion of reality is that his representation is about. </a:t>
            </a:r>
          </a:p>
          <a:p>
            <a:pPr lvl="2">
              <a:buFont typeface="Arial" panose="020B0604020202020204" pitchFamily="34" charset="0"/>
              <a:buChar char="•"/>
            </a:pPr>
            <a:r>
              <a:rPr lang="en-US" sz="2400" dirty="0"/>
              <a:t>A cat can see a mass cytometer</a:t>
            </a:r>
          </a:p>
          <a:p>
            <a:endParaRPr lang="en-US" dirty="0"/>
          </a:p>
          <a:p>
            <a:r>
              <a:rPr lang="en-US" sz="2800" dirty="0"/>
              <a:t>The case of believers in the Higgs boson before there was evidence for its existence </a:t>
            </a:r>
          </a:p>
          <a:p>
            <a:pPr marL="457200" indent="-457200">
              <a:buFont typeface="Arial" panose="020B0604020202020204" pitchFamily="34" charset="0"/>
              <a:buChar char="•"/>
            </a:pPr>
            <a:r>
              <a:rPr lang="en-US" sz="2800" dirty="0"/>
              <a:t>shows that there is no requirement that </a:t>
            </a:r>
            <a:r>
              <a:rPr lang="en-US" sz="2800" dirty="0" err="1"/>
              <a:t>aboutness</a:t>
            </a:r>
            <a:r>
              <a:rPr lang="en-US" sz="2800" b="1" i="1" dirty="0"/>
              <a:t> </a:t>
            </a:r>
            <a:r>
              <a:rPr lang="en-US" sz="2800" dirty="0"/>
              <a:t>must imply that the subject </a:t>
            </a:r>
            <a:r>
              <a:rPr lang="en-US" sz="2800" i="1" dirty="0"/>
              <a:t>knows</a:t>
            </a:r>
            <a:r>
              <a:rPr lang="en-US" sz="2800" dirty="0"/>
              <a:t> that what he is representing exists </a:t>
            </a:r>
          </a:p>
          <a:p>
            <a:pPr marL="457200" indent="-457200">
              <a:buFont typeface="Arial" panose="020B0604020202020204" pitchFamily="34" charset="0"/>
              <a:buChar char="•"/>
            </a:pPr>
            <a:r>
              <a:rPr lang="en-US" sz="2800" dirty="0"/>
              <a:t>he must merely </a:t>
            </a:r>
            <a:r>
              <a:rPr lang="en-US" sz="2800" i="1" dirty="0"/>
              <a:t>believe</a:t>
            </a:r>
            <a:r>
              <a:rPr lang="en-US" sz="2800" dirty="0"/>
              <a:t> that it exists. </a:t>
            </a:r>
          </a:p>
        </p:txBody>
      </p:sp>
      <p:sp>
        <p:nvSpPr>
          <p:cNvPr id="4" name="Slide Number Placeholder 3">
            <a:extLst>
              <a:ext uri="{FF2B5EF4-FFF2-40B4-BE49-F238E27FC236}">
                <a16:creationId xmlns:a16="http://schemas.microsoft.com/office/drawing/2014/main" id="{24A8B64F-23F6-4758-96A2-AE63A02882DF}"/>
              </a:ext>
            </a:extLst>
          </p:cNvPr>
          <p:cNvSpPr>
            <a:spLocks noGrp="1"/>
          </p:cNvSpPr>
          <p:nvPr>
            <p:ph type="sldNum" sz="quarter" idx="3"/>
          </p:nvPr>
        </p:nvSpPr>
        <p:spPr/>
        <p:txBody>
          <a:bodyPr/>
          <a:lstStyle/>
          <a:p>
            <a:fld id="{7C5DB68A-9D44-4073-920F-D08D647C06A7}" type="slidenum">
              <a:rPr lang="en-US" smtClean="0"/>
              <a:t>33</a:t>
            </a:fld>
            <a:endParaRPr lang="en-US" dirty="0"/>
          </a:p>
        </p:txBody>
      </p:sp>
    </p:spTree>
    <p:extLst>
      <p:ext uri="{BB962C8B-B14F-4D97-AF65-F5344CB8AC3E}">
        <p14:creationId xmlns:p14="http://schemas.microsoft.com/office/powerpoint/2010/main" val="4906691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Remarks (2)</a:t>
            </a:r>
          </a:p>
        </p:txBody>
      </p:sp>
      <p:sp>
        <p:nvSpPr>
          <p:cNvPr id="3" name="Content Placeholder 2"/>
          <p:cNvSpPr>
            <a:spLocks noGrp="1"/>
          </p:cNvSpPr>
          <p:nvPr>
            <p:ph idx="1"/>
          </p:nvPr>
        </p:nvSpPr>
        <p:spPr>
          <a:xfrm>
            <a:off x="228600" y="1447800"/>
            <a:ext cx="8686800" cy="4953000"/>
          </a:xfrm>
        </p:spPr>
        <p:txBody>
          <a:bodyPr/>
          <a:lstStyle/>
          <a:p>
            <a:pPr>
              <a:buFont typeface="Arial" panose="020B0604020202020204" pitchFamily="34" charset="0"/>
              <a:buChar char="•"/>
            </a:pPr>
            <a:r>
              <a:rPr lang="en-US" sz="2800" dirty="0"/>
              <a:t>It is a requirement that the target of </a:t>
            </a:r>
            <a:r>
              <a:rPr lang="en-US" sz="2800" dirty="0" err="1"/>
              <a:t>aboutness</a:t>
            </a:r>
            <a:r>
              <a:rPr lang="en-US" sz="2800" dirty="0"/>
              <a:t> be a portion of reality (POR)</a:t>
            </a:r>
          </a:p>
          <a:p>
            <a:pPr>
              <a:buFont typeface="Arial" panose="020B0604020202020204" pitchFamily="34" charset="0"/>
              <a:buChar char="•"/>
            </a:pPr>
            <a:r>
              <a:rPr lang="en-US" sz="2800" dirty="0"/>
              <a:t>But no requirement that the relevant POR exists at the time when the associated cognitive representation exists. </a:t>
            </a:r>
          </a:p>
          <a:p>
            <a:pPr lvl="2">
              <a:buFont typeface="Arial" panose="020B0604020202020204" pitchFamily="34" charset="0"/>
              <a:buChar char="•"/>
            </a:pPr>
            <a:r>
              <a:rPr lang="en-US" sz="2400" dirty="0"/>
              <a:t>Thus a patient can contemplate a past disorder, for instance by regretting his not having accepted the advice of some clinician.</a:t>
            </a:r>
          </a:p>
        </p:txBody>
      </p:sp>
      <p:sp>
        <p:nvSpPr>
          <p:cNvPr id="4" name="Slide Number Placeholder 3">
            <a:extLst>
              <a:ext uri="{FF2B5EF4-FFF2-40B4-BE49-F238E27FC236}">
                <a16:creationId xmlns:a16="http://schemas.microsoft.com/office/drawing/2014/main" id="{B429F6A1-A9EC-4C0C-A06B-7887AF21B954}"/>
              </a:ext>
            </a:extLst>
          </p:cNvPr>
          <p:cNvSpPr>
            <a:spLocks noGrp="1"/>
          </p:cNvSpPr>
          <p:nvPr>
            <p:ph type="sldNum" sz="quarter" idx="3"/>
          </p:nvPr>
        </p:nvSpPr>
        <p:spPr/>
        <p:txBody>
          <a:bodyPr/>
          <a:lstStyle/>
          <a:p>
            <a:fld id="{7C5DB68A-9D44-4073-920F-D08D647C06A7}" type="slidenum">
              <a:rPr lang="en-US" smtClean="0"/>
              <a:t>34</a:t>
            </a:fld>
            <a:endParaRPr lang="en-US" dirty="0"/>
          </a:p>
        </p:txBody>
      </p:sp>
    </p:spTree>
    <p:extLst>
      <p:ext uri="{BB962C8B-B14F-4D97-AF65-F5344CB8AC3E}">
        <p14:creationId xmlns:p14="http://schemas.microsoft.com/office/powerpoint/2010/main" val="31078172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D58EA6C-E687-4EAF-AA2D-161E0F52CEF9}"/>
              </a:ext>
            </a:extLst>
          </p:cNvPr>
          <p:cNvSpPr>
            <a:spLocks noGrp="1"/>
          </p:cNvSpPr>
          <p:nvPr>
            <p:ph type="ctrTitle"/>
          </p:nvPr>
        </p:nvSpPr>
        <p:spPr/>
        <p:txBody>
          <a:bodyPr/>
          <a:lstStyle/>
          <a:p>
            <a:r>
              <a:rPr lang="en-US" dirty="0"/>
              <a:t>A proposal by</a:t>
            </a:r>
            <a:br>
              <a:rPr lang="en-US" dirty="0"/>
            </a:br>
            <a:r>
              <a:rPr lang="en-US" dirty="0"/>
              <a:t>William (“Bill”) R. Hogan</a:t>
            </a:r>
          </a:p>
        </p:txBody>
      </p:sp>
      <p:sp>
        <p:nvSpPr>
          <p:cNvPr id="6" name="Subtitle 5">
            <a:extLst>
              <a:ext uri="{FF2B5EF4-FFF2-40B4-BE49-F238E27FC236}">
                <a16:creationId xmlns:a16="http://schemas.microsoft.com/office/drawing/2014/main" id="{F3B57BDE-040E-4159-ACD6-2F00984EB339}"/>
              </a:ext>
            </a:extLst>
          </p:cNvPr>
          <p:cNvSpPr>
            <a:spLocks noGrp="1"/>
          </p:cNvSpPr>
          <p:nvPr>
            <p:ph type="subTitle" idx="1"/>
          </p:nvPr>
        </p:nvSpPr>
        <p:spPr/>
        <p:txBody>
          <a:bodyPr/>
          <a:lstStyle/>
          <a:p>
            <a:endParaRPr lang="en-US"/>
          </a:p>
        </p:txBody>
      </p:sp>
      <p:sp>
        <p:nvSpPr>
          <p:cNvPr id="4" name="Slide Number Placeholder 3">
            <a:extLst>
              <a:ext uri="{FF2B5EF4-FFF2-40B4-BE49-F238E27FC236}">
                <a16:creationId xmlns:a16="http://schemas.microsoft.com/office/drawing/2014/main" id="{BA7ED579-B68C-4BDE-AF1F-B611BB51DE03}"/>
              </a:ext>
            </a:extLst>
          </p:cNvPr>
          <p:cNvSpPr>
            <a:spLocks noGrp="1"/>
          </p:cNvSpPr>
          <p:nvPr>
            <p:ph type="sldNum" sz="quarter" idx="4294967295"/>
          </p:nvPr>
        </p:nvSpPr>
        <p:spPr>
          <a:xfrm>
            <a:off x="0" y="6477001"/>
            <a:ext cx="457200" cy="228600"/>
          </a:xfrm>
        </p:spPr>
        <p:txBody>
          <a:bodyPr/>
          <a:lstStyle/>
          <a:p>
            <a:fld id="{7C5DB68A-9D44-4073-920F-D08D647C06A7}" type="slidenum">
              <a:rPr lang="en-US" smtClean="0"/>
              <a:t>35</a:t>
            </a:fld>
            <a:endParaRPr lang="en-US" dirty="0"/>
          </a:p>
        </p:txBody>
      </p:sp>
    </p:spTree>
    <p:extLst>
      <p:ext uri="{BB962C8B-B14F-4D97-AF65-F5344CB8AC3E}">
        <p14:creationId xmlns:p14="http://schemas.microsoft.com/office/powerpoint/2010/main" val="15693328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7CF1B5EF-B679-8E47-8C7A-B0F42653717A}"/>
              </a:ext>
            </a:extLst>
          </p:cNvPr>
          <p:cNvSpPr/>
          <p:nvPr/>
        </p:nvSpPr>
        <p:spPr>
          <a:xfrm>
            <a:off x="3608442" y="2212876"/>
            <a:ext cx="1115459" cy="925417"/>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0" dirty="0">
                <a:solidFill>
                  <a:schemeClr val="tx1"/>
                </a:solidFill>
              </a:rPr>
              <a:t>ICE</a:t>
            </a:r>
          </a:p>
        </p:txBody>
      </p:sp>
      <p:sp>
        <p:nvSpPr>
          <p:cNvPr id="5" name="Oval 4">
            <a:extLst>
              <a:ext uri="{FF2B5EF4-FFF2-40B4-BE49-F238E27FC236}">
                <a16:creationId xmlns:a16="http://schemas.microsoft.com/office/drawing/2014/main" id="{8DEF4792-BAA1-8B42-80B3-1A3F5ABC186A}"/>
              </a:ext>
            </a:extLst>
          </p:cNvPr>
          <p:cNvSpPr/>
          <p:nvPr/>
        </p:nvSpPr>
        <p:spPr>
          <a:xfrm>
            <a:off x="5475055" y="3662010"/>
            <a:ext cx="2373545" cy="733999"/>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0" dirty="0">
                <a:solidFill>
                  <a:schemeClr val="tx1"/>
                </a:solidFill>
              </a:rPr>
              <a:t>Misinformation content entity</a:t>
            </a:r>
          </a:p>
        </p:txBody>
      </p:sp>
      <p:sp>
        <p:nvSpPr>
          <p:cNvPr id="6" name="Oval 5">
            <a:extLst>
              <a:ext uri="{FF2B5EF4-FFF2-40B4-BE49-F238E27FC236}">
                <a16:creationId xmlns:a16="http://schemas.microsoft.com/office/drawing/2014/main" id="{DF4ACC91-4A0C-2042-A287-A8DBA206C81C}"/>
              </a:ext>
            </a:extLst>
          </p:cNvPr>
          <p:cNvSpPr/>
          <p:nvPr/>
        </p:nvSpPr>
        <p:spPr>
          <a:xfrm>
            <a:off x="124526" y="3673937"/>
            <a:ext cx="1614126" cy="733999"/>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0" dirty="0">
                <a:solidFill>
                  <a:schemeClr val="tx1"/>
                </a:solidFill>
              </a:rPr>
              <a:t>Prediction</a:t>
            </a:r>
          </a:p>
        </p:txBody>
      </p:sp>
      <p:sp>
        <p:nvSpPr>
          <p:cNvPr id="7" name="Oval 6">
            <a:extLst>
              <a:ext uri="{FF2B5EF4-FFF2-40B4-BE49-F238E27FC236}">
                <a16:creationId xmlns:a16="http://schemas.microsoft.com/office/drawing/2014/main" id="{B69557A7-E4B8-AC48-9221-6EE4CBEF0FB8}"/>
              </a:ext>
            </a:extLst>
          </p:cNvPr>
          <p:cNvSpPr/>
          <p:nvPr/>
        </p:nvSpPr>
        <p:spPr>
          <a:xfrm>
            <a:off x="2039754" y="3673937"/>
            <a:ext cx="1127979" cy="733999"/>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0" dirty="0">
                <a:solidFill>
                  <a:schemeClr val="tx1"/>
                </a:solidFill>
              </a:rPr>
              <a:t>Plan</a:t>
            </a:r>
          </a:p>
        </p:txBody>
      </p:sp>
      <p:sp>
        <p:nvSpPr>
          <p:cNvPr id="9" name="Oval 8">
            <a:extLst>
              <a:ext uri="{FF2B5EF4-FFF2-40B4-BE49-F238E27FC236}">
                <a16:creationId xmlns:a16="http://schemas.microsoft.com/office/drawing/2014/main" id="{AC45AF37-6ABA-3742-BED9-20249A1C1A75}"/>
              </a:ext>
            </a:extLst>
          </p:cNvPr>
          <p:cNvSpPr/>
          <p:nvPr/>
        </p:nvSpPr>
        <p:spPr>
          <a:xfrm>
            <a:off x="3561542" y="3662010"/>
            <a:ext cx="1223738" cy="733999"/>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0" dirty="0">
                <a:solidFill>
                  <a:schemeClr val="tx1"/>
                </a:solidFill>
              </a:rPr>
              <a:t>Fact</a:t>
            </a:r>
          </a:p>
        </p:txBody>
      </p:sp>
      <p:cxnSp>
        <p:nvCxnSpPr>
          <p:cNvPr id="11" name="Straight Arrow Connector 10">
            <a:extLst>
              <a:ext uri="{FF2B5EF4-FFF2-40B4-BE49-F238E27FC236}">
                <a16:creationId xmlns:a16="http://schemas.microsoft.com/office/drawing/2014/main" id="{5CC95175-706A-3F4E-815D-88748476E402}"/>
              </a:ext>
            </a:extLst>
          </p:cNvPr>
          <p:cNvCxnSpPr>
            <a:cxnSpLocks/>
            <a:stCxn id="6" idx="7"/>
            <a:endCxn id="4" idx="3"/>
          </p:cNvCxnSpPr>
          <p:nvPr/>
        </p:nvCxnSpPr>
        <p:spPr>
          <a:xfrm flipV="1">
            <a:off x="1502269" y="3002769"/>
            <a:ext cx="2269529" cy="77866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3B4D8F11-BF9B-994D-A918-FC7D196D4933}"/>
              </a:ext>
            </a:extLst>
          </p:cNvPr>
          <p:cNvCxnSpPr>
            <a:cxnSpLocks/>
            <a:stCxn id="9" idx="0"/>
            <a:endCxn id="4" idx="4"/>
          </p:cNvCxnSpPr>
          <p:nvPr/>
        </p:nvCxnSpPr>
        <p:spPr>
          <a:xfrm flipH="1" flipV="1">
            <a:off x="4166172" y="3138292"/>
            <a:ext cx="7240" cy="523718"/>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4BF6DAFF-4B8A-BE4C-916E-BBC77103E0D4}"/>
              </a:ext>
            </a:extLst>
          </p:cNvPr>
          <p:cNvCxnSpPr>
            <a:cxnSpLocks/>
            <a:stCxn id="5" idx="1"/>
            <a:endCxn id="4" idx="5"/>
          </p:cNvCxnSpPr>
          <p:nvPr/>
        </p:nvCxnSpPr>
        <p:spPr>
          <a:xfrm flipH="1" flipV="1">
            <a:off x="4560546" y="3002769"/>
            <a:ext cx="1262107" cy="766733"/>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E1A6C637-99D4-834D-BBE3-574389DA9326}"/>
              </a:ext>
            </a:extLst>
          </p:cNvPr>
          <p:cNvCxnSpPr>
            <a:cxnSpLocks/>
            <a:stCxn id="7" idx="0"/>
            <a:endCxn id="4" idx="3"/>
          </p:cNvCxnSpPr>
          <p:nvPr/>
        </p:nvCxnSpPr>
        <p:spPr>
          <a:xfrm flipV="1">
            <a:off x="2603744" y="3002769"/>
            <a:ext cx="1168054" cy="671168"/>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9" name="Oval 38">
            <a:extLst>
              <a:ext uri="{FF2B5EF4-FFF2-40B4-BE49-F238E27FC236}">
                <a16:creationId xmlns:a16="http://schemas.microsoft.com/office/drawing/2014/main" id="{C5022E6F-D93B-E448-9541-58F1AEE08184}"/>
              </a:ext>
            </a:extLst>
          </p:cNvPr>
          <p:cNvSpPr/>
          <p:nvPr/>
        </p:nvSpPr>
        <p:spPr>
          <a:xfrm>
            <a:off x="3045673" y="990299"/>
            <a:ext cx="2240997" cy="779741"/>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0" dirty="0">
                <a:solidFill>
                  <a:schemeClr val="tx1"/>
                </a:solidFill>
              </a:rPr>
              <a:t>Generically dependent continuant</a:t>
            </a:r>
          </a:p>
        </p:txBody>
      </p:sp>
      <p:sp>
        <p:nvSpPr>
          <p:cNvPr id="40" name="Oval 39">
            <a:extLst>
              <a:ext uri="{FF2B5EF4-FFF2-40B4-BE49-F238E27FC236}">
                <a16:creationId xmlns:a16="http://schemas.microsoft.com/office/drawing/2014/main" id="{701B7FFF-8723-BB4E-893F-C38E617DF912}"/>
              </a:ext>
            </a:extLst>
          </p:cNvPr>
          <p:cNvSpPr/>
          <p:nvPr/>
        </p:nvSpPr>
        <p:spPr>
          <a:xfrm>
            <a:off x="690933" y="2103384"/>
            <a:ext cx="2240997" cy="779741"/>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0" dirty="0">
                <a:solidFill>
                  <a:schemeClr val="tx1"/>
                </a:solidFill>
              </a:rPr>
              <a:t>Fictional representation</a:t>
            </a:r>
          </a:p>
        </p:txBody>
      </p:sp>
      <p:cxnSp>
        <p:nvCxnSpPr>
          <p:cNvPr id="42" name="Straight Arrow Connector 41">
            <a:extLst>
              <a:ext uri="{FF2B5EF4-FFF2-40B4-BE49-F238E27FC236}">
                <a16:creationId xmlns:a16="http://schemas.microsoft.com/office/drawing/2014/main" id="{1A63FDE0-635A-E647-B150-84571E7607D9}"/>
              </a:ext>
            </a:extLst>
          </p:cNvPr>
          <p:cNvCxnSpPr>
            <a:cxnSpLocks/>
            <a:stCxn id="40" idx="7"/>
            <a:endCxn id="39" idx="3"/>
          </p:cNvCxnSpPr>
          <p:nvPr/>
        </p:nvCxnSpPr>
        <p:spPr>
          <a:xfrm flipV="1">
            <a:off x="2603744" y="1655849"/>
            <a:ext cx="770116" cy="561725"/>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54" name="Oval 53">
            <a:extLst>
              <a:ext uri="{FF2B5EF4-FFF2-40B4-BE49-F238E27FC236}">
                <a16:creationId xmlns:a16="http://schemas.microsoft.com/office/drawing/2014/main" id="{A494E9C0-663E-6C4E-8149-A3D8CAE5005C}"/>
              </a:ext>
            </a:extLst>
          </p:cNvPr>
          <p:cNvSpPr/>
          <p:nvPr/>
        </p:nvSpPr>
        <p:spPr>
          <a:xfrm>
            <a:off x="6026906" y="2217574"/>
            <a:ext cx="2591160" cy="665551"/>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0" dirty="0">
                <a:solidFill>
                  <a:schemeClr val="tx1"/>
                </a:solidFill>
              </a:rPr>
              <a:t>Representation in error</a:t>
            </a:r>
          </a:p>
        </p:txBody>
      </p:sp>
      <p:cxnSp>
        <p:nvCxnSpPr>
          <p:cNvPr id="56" name="Straight Arrow Connector 55">
            <a:extLst>
              <a:ext uri="{FF2B5EF4-FFF2-40B4-BE49-F238E27FC236}">
                <a16:creationId xmlns:a16="http://schemas.microsoft.com/office/drawing/2014/main" id="{0326E357-2083-DB4E-9A35-2DA45BDBEE68}"/>
              </a:ext>
            </a:extLst>
          </p:cNvPr>
          <p:cNvCxnSpPr>
            <a:cxnSpLocks/>
            <a:stCxn id="54" idx="1"/>
            <a:endCxn id="39" idx="5"/>
          </p:cNvCxnSpPr>
          <p:nvPr/>
        </p:nvCxnSpPr>
        <p:spPr>
          <a:xfrm flipH="1" flipV="1">
            <a:off x="4958483" y="1655850"/>
            <a:ext cx="1447889" cy="659192"/>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5B94E9E7-3C53-F542-B343-75C9268F2390}"/>
              </a:ext>
            </a:extLst>
          </p:cNvPr>
          <p:cNvCxnSpPr>
            <a:stCxn id="4" idx="0"/>
            <a:endCxn id="39" idx="4"/>
          </p:cNvCxnSpPr>
          <p:nvPr/>
        </p:nvCxnSpPr>
        <p:spPr>
          <a:xfrm flipV="1">
            <a:off x="4166171" y="1770040"/>
            <a:ext cx="0" cy="442836"/>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88" name="Oval 87">
            <a:extLst>
              <a:ext uri="{FF2B5EF4-FFF2-40B4-BE49-F238E27FC236}">
                <a16:creationId xmlns:a16="http://schemas.microsoft.com/office/drawing/2014/main" id="{5DEC99C5-52FB-034B-AC7E-C43EFF94B753}"/>
              </a:ext>
            </a:extLst>
          </p:cNvPr>
          <p:cNvSpPr/>
          <p:nvPr/>
        </p:nvSpPr>
        <p:spPr>
          <a:xfrm>
            <a:off x="4440846" y="5002230"/>
            <a:ext cx="2242261" cy="733999"/>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0" dirty="0">
                <a:solidFill>
                  <a:schemeClr val="tx1"/>
                </a:solidFill>
              </a:rPr>
              <a:t>Deception</a:t>
            </a:r>
          </a:p>
        </p:txBody>
      </p:sp>
      <p:sp>
        <p:nvSpPr>
          <p:cNvPr id="89" name="Oval 88">
            <a:extLst>
              <a:ext uri="{FF2B5EF4-FFF2-40B4-BE49-F238E27FC236}">
                <a16:creationId xmlns:a16="http://schemas.microsoft.com/office/drawing/2014/main" id="{1E1FFBDA-FF24-8348-861D-0704CEFD48CD}"/>
              </a:ext>
            </a:extLst>
          </p:cNvPr>
          <p:cNvSpPr/>
          <p:nvPr/>
        </p:nvSpPr>
        <p:spPr>
          <a:xfrm>
            <a:off x="6819112" y="5002230"/>
            <a:ext cx="2242261" cy="733999"/>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0" dirty="0">
                <a:solidFill>
                  <a:schemeClr val="tx1"/>
                </a:solidFill>
              </a:rPr>
              <a:t>Erroneous ICE</a:t>
            </a:r>
          </a:p>
        </p:txBody>
      </p:sp>
      <p:cxnSp>
        <p:nvCxnSpPr>
          <p:cNvPr id="91" name="Straight Arrow Connector 90">
            <a:extLst>
              <a:ext uri="{FF2B5EF4-FFF2-40B4-BE49-F238E27FC236}">
                <a16:creationId xmlns:a16="http://schemas.microsoft.com/office/drawing/2014/main" id="{D4417E6D-0ABE-7F4D-BA91-087F63029A9A}"/>
              </a:ext>
            </a:extLst>
          </p:cNvPr>
          <p:cNvCxnSpPr>
            <a:cxnSpLocks/>
            <a:stCxn id="88" idx="0"/>
            <a:endCxn id="5" idx="3"/>
          </p:cNvCxnSpPr>
          <p:nvPr/>
        </p:nvCxnSpPr>
        <p:spPr>
          <a:xfrm flipV="1">
            <a:off x="5561977" y="4288517"/>
            <a:ext cx="260676" cy="713713"/>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2" name="Straight Arrow Connector 91">
            <a:extLst>
              <a:ext uri="{FF2B5EF4-FFF2-40B4-BE49-F238E27FC236}">
                <a16:creationId xmlns:a16="http://schemas.microsoft.com/office/drawing/2014/main" id="{915E25D3-FC25-7B47-A16B-B71E744262AE}"/>
              </a:ext>
            </a:extLst>
          </p:cNvPr>
          <p:cNvCxnSpPr>
            <a:cxnSpLocks/>
            <a:stCxn id="89" idx="0"/>
            <a:endCxn id="5" idx="5"/>
          </p:cNvCxnSpPr>
          <p:nvPr/>
        </p:nvCxnSpPr>
        <p:spPr>
          <a:xfrm flipH="1" flipV="1">
            <a:off x="7501002" y="4288517"/>
            <a:ext cx="439241" cy="713713"/>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5653279E-6619-4375-B246-03164CF4DB0F}"/>
              </a:ext>
            </a:extLst>
          </p:cNvPr>
          <p:cNvSpPr/>
          <p:nvPr/>
        </p:nvSpPr>
        <p:spPr>
          <a:xfrm>
            <a:off x="5286669" y="6504801"/>
            <a:ext cx="3787673" cy="276999"/>
          </a:xfrm>
          <a:prstGeom prst="rect">
            <a:avLst/>
          </a:prstGeom>
        </p:spPr>
        <p:txBody>
          <a:bodyPr wrap="square">
            <a:spAutoFit/>
          </a:bodyPr>
          <a:lstStyle/>
          <a:p>
            <a:pPr algn="r"/>
            <a:r>
              <a:rPr lang="en-US" sz="1200" b="0" dirty="0">
                <a:solidFill>
                  <a:schemeClr val="bg1"/>
                </a:solidFill>
              </a:rPr>
              <a:t>Reproduced from William (“Bill”) R. Hogan</a:t>
            </a:r>
          </a:p>
        </p:txBody>
      </p:sp>
    </p:spTree>
    <p:extLst>
      <p:ext uri="{BB962C8B-B14F-4D97-AF65-F5344CB8AC3E}">
        <p14:creationId xmlns:p14="http://schemas.microsoft.com/office/powerpoint/2010/main" val="22786982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E9CBA1-2EEA-6542-BEED-FCA89A448F5E}"/>
              </a:ext>
            </a:extLst>
          </p:cNvPr>
          <p:cNvSpPr>
            <a:spLocks noGrp="1"/>
          </p:cNvSpPr>
          <p:nvPr>
            <p:ph type="title"/>
          </p:nvPr>
        </p:nvSpPr>
        <p:spPr/>
        <p:txBody>
          <a:bodyPr/>
          <a:lstStyle/>
          <a:p>
            <a:r>
              <a:rPr lang="en-US" dirty="0"/>
              <a:t>Fictional Representation</a:t>
            </a:r>
          </a:p>
        </p:txBody>
      </p:sp>
      <p:sp>
        <p:nvSpPr>
          <p:cNvPr id="3" name="Content Placeholder 2">
            <a:extLst>
              <a:ext uri="{FF2B5EF4-FFF2-40B4-BE49-F238E27FC236}">
                <a16:creationId xmlns:a16="http://schemas.microsoft.com/office/drawing/2014/main" id="{3B23D202-F903-5141-9868-40BA8F53E5B7}"/>
              </a:ext>
            </a:extLst>
          </p:cNvPr>
          <p:cNvSpPr>
            <a:spLocks noGrp="1"/>
          </p:cNvSpPr>
          <p:nvPr>
            <p:ph idx="1"/>
          </p:nvPr>
        </p:nvSpPr>
        <p:spPr/>
        <p:txBody>
          <a:bodyPr>
            <a:normAutofit fontScale="92500" lnSpcReduction="20000"/>
          </a:bodyPr>
          <a:lstStyle/>
          <a:p>
            <a:pPr>
              <a:buFont typeface="Arial" panose="020B0604020202020204" pitchFamily="34" charset="0"/>
              <a:buChar char="•"/>
            </a:pPr>
            <a:r>
              <a:rPr lang="en-US" dirty="0"/>
              <a:t>A generically dependent continuant that fails in aboutness to any portion of reality, but is intended as such and is clearly noted as such</a:t>
            </a:r>
          </a:p>
          <a:p>
            <a:pPr>
              <a:buFont typeface="Arial" panose="020B0604020202020204" pitchFamily="34" charset="0"/>
              <a:buChar char="•"/>
            </a:pPr>
            <a:endParaRPr lang="en-US" dirty="0"/>
          </a:p>
          <a:p>
            <a:pPr>
              <a:buFont typeface="Arial" panose="020B0604020202020204" pitchFamily="34" charset="0"/>
              <a:buChar char="•"/>
            </a:pPr>
            <a:r>
              <a:rPr lang="en-US" dirty="0"/>
              <a:t>That is, the creator of the representation purposely intends to fail in aboutness to reality and is completely open and forthright about this intention</a:t>
            </a:r>
          </a:p>
          <a:p>
            <a:pPr>
              <a:buFont typeface="Arial" panose="020B0604020202020204" pitchFamily="34" charset="0"/>
              <a:buChar char="•"/>
            </a:pPr>
            <a:endParaRPr lang="en-US" dirty="0"/>
          </a:p>
          <a:p>
            <a:pPr>
              <a:buFont typeface="Arial" panose="020B0604020202020204" pitchFamily="34" charset="0"/>
              <a:buChar char="•"/>
            </a:pPr>
            <a:r>
              <a:rPr lang="en-US" dirty="0"/>
              <a:t>Purpose is often:</a:t>
            </a:r>
          </a:p>
          <a:p>
            <a:pPr lvl="1"/>
            <a:r>
              <a:rPr lang="en-US" dirty="0"/>
              <a:t>Entertainment</a:t>
            </a:r>
          </a:p>
          <a:p>
            <a:pPr lvl="1"/>
            <a:r>
              <a:rPr lang="en-US" dirty="0"/>
              <a:t>Making political, cultural, social, etc. statements and arguments</a:t>
            </a:r>
          </a:p>
          <a:p>
            <a:pPr lvl="1"/>
            <a:r>
              <a:rPr lang="en-US" dirty="0"/>
              <a:t>Persuasion</a:t>
            </a:r>
          </a:p>
          <a:p>
            <a:pPr lvl="1"/>
            <a:endParaRPr lang="en-US" dirty="0"/>
          </a:p>
          <a:p>
            <a:pPr>
              <a:buFont typeface="Arial" panose="020B0604020202020204" pitchFamily="34" charset="0"/>
              <a:buChar char="•"/>
            </a:pPr>
            <a:r>
              <a:rPr lang="en-US" dirty="0"/>
              <a:t>Examples: </a:t>
            </a:r>
            <a:r>
              <a:rPr lang="en-US" dirty="0" err="1"/>
              <a:t>spattergroit</a:t>
            </a:r>
            <a:r>
              <a:rPr lang="en-US" dirty="0"/>
              <a:t>, Gandalf, Captain Kirk, Chewbacca, etc.</a:t>
            </a:r>
          </a:p>
        </p:txBody>
      </p:sp>
      <p:sp>
        <p:nvSpPr>
          <p:cNvPr id="4" name="Slide Number Placeholder 3">
            <a:extLst>
              <a:ext uri="{FF2B5EF4-FFF2-40B4-BE49-F238E27FC236}">
                <a16:creationId xmlns:a16="http://schemas.microsoft.com/office/drawing/2014/main" id="{E545C161-D39D-4D96-B9BA-70DC2399A311}"/>
              </a:ext>
            </a:extLst>
          </p:cNvPr>
          <p:cNvSpPr>
            <a:spLocks noGrp="1"/>
          </p:cNvSpPr>
          <p:nvPr>
            <p:ph type="sldNum" sz="quarter" idx="3"/>
          </p:nvPr>
        </p:nvSpPr>
        <p:spPr/>
        <p:txBody>
          <a:bodyPr/>
          <a:lstStyle/>
          <a:p>
            <a:fld id="{7C5DB68A-9D44-4073-920F-D08D647C06A7}" type="slidenum">
              <a:rPr lang="en-US" smtClean="0"/>
              <a:t>37</a:t>
            </a:fld>
            <a:endParaRPr lang="en-US" dirty="0"/>
          </a:p>
        </p:txBody>
      </p:sp>
      <p:sp>
        <p:nvSpPr>
          <p:cNvPr id="5" name="Rectangle 4">
            <a:extLst>
              <a:ext uri="{FF2B5EF4-FFF2-40B4-BE49-F238E27FC236}">
                <a16:creationId xmlns:a16="http://schemas.microsoft.com/office/drawing/2014/main" id="{197199E3-8929-4F35-933F-CFB114BFAB35}"/>
              </a:ext>
            </a:extLst>
          </p:cNvPr>
          <p:cNvSpPr/>
          <p:nvPr/>
        </p:nvSpPr>
        <p:spPr>
          <a:xfrm>
            <a:off x="5286669" y="6504801"/>
            <a:ext cx="3787673" cy="276999"/>
          </a:xfrm>
          <a:prstGeom prst="rect">
            <a:avLst/>
          </a:prstGeom>
        </p:spPr>
        <p:txBody>
          <a:bodyPr wrap="square">
            <a:spAutoFit/>
          </a:bodyPr>
          <a:lstStyle/>
          <a:p>
            <a:pPr algn="r"/>
            <a:r>
              <a:rPr lang="en-US" sz="1200" b="0" dirty="0">
                <a:solidFill>
                  <a:schemeClr val="bg1"/>
                </a:solidFill>
              </a:rPr>
              <a:t>Reproduced from William (“Bill”) R. Hogan</a:t>
            </a:r>
          </a:p>
        </p:txBody>
      </p:sp>
    </p:spTree>
    <p:extLst>
      <p:ext uri="{BB962C8B-B14F-4D97-AF65-F5344CB8AC3E}">
        <p14:creationId xmlns:p14="http://schemas.microsoft.com/office/powerpoint/2010/main" val="33945842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7261B8-B0EF-814F-AF48-71DFD6047EEE}"/>
              </a:ext>
            </a:extLst>
          </p:cNvPr>
          <p:cNvSpPr>
            <a:spLocks noGrp="1"/>
          </p:cNvSpPr>
          <p:nvPr>
            <p:ph type="title"/>
          </p:nvPr>
        </p:nvSpPr>
        <p:spPr/>
        <p:txBody>
          <a:bodyPr/>
          <a:lstStyle/>
          <a:p>
            <a:r>
              <a:rPr lang="en-US" dirty="0"/>
              <a:t>Fact</a:t>
            </a:r>
          </a:p>
        </p:txBody>
      </p:sp>
      <p:sp>
        <p:nvSpPr>
          <p:cNvPr id="3" name="Content Placeholder 2">
            <a:extLst>
              <a:ext uri="{FF2B5EF4-FFF2-40B4-BE49-F238E27FC236}">
                <a16:creationId xmlns:a16="http://schemas.microsoft.com/office/drawing/2014/main" id="{9B9645FA-444C-6043-84B4-ACB2BA405898}"/>
              </a:ext>
            </a:extLst>
          </p:cNvPr>
          <p:cNvSpPr>
            <a:spLocks noGrp="1"/>
          </p:cNvSpPr>
          <p:nvPr>
            <p:ph idx="1"/>
          </p:nvPr>
        </p:nvSpPr>
        <p:spPr/>
        <p:txBody>
          <a:bodyPr>
            <a:normAutofit lnSpcReduction="10000"/>
          </a:bodyPr>
          <a:lstStyle/>
          <a:p>
            <a:pPr>
              <a:buFont typeface="Arial" panose="020B0604020202020204" pitchFamily="34" charset="0"/>
              <a:buChar char="•"/>
            </a:pPr>
            <a:r>
              <a:rPr lang="en-US" dirty="0"/>
              <a:t>An information content entity that is about one or more entities as they existed in reality at the time of, or prior to, the creation of the representation.</a:t>
            </a:r>
          </a:p>
          <a:p>
            <a:pPr>
              <a:buFont typeface="Arial" panose="020B0604020202020204" pitchFamily="34" charset="0"/>
              <a:buChar char="•"/>
            </a:pPr>
            <a:endParaRPr lang="en-US" dirty="0"/>
          </a:p>
          <a:p>
            <a:pPr>
              <a:buFont typeface="Arial" panose="020B0604020202020204" pitchFamily="34" charset="0"/>
              <a:buChar char="•"/>
            </a:pPr>
            <a:r>
              <a:rPr lang="en-US" i="1" dirty="0"/>
              <a:t>A representation of one or more entities as they existed in reality at the time of, or prior to, the creation of the representation.</a:t>
            </a:r>
            <a:endParaRPr lang="en-US" dirty="0"/>
          </a:p>
          <a:p>
            <a:pPr>
              <a:buFont typeface="Arial" panose="020B0604020202020204" pitchFamily="34" charset="0"/>
              <a:buChar char="•"/>
            </a:pPr>
            <a:endParaRPr lang="en-US" dirty="0"/>
          </a:p>
          <a:p>
            <a:pPr>
              <a:buFont typeface="Arial" panose="020B0604020202020204" pitchFamily="34" charset="0"/>
              <a:buChar char="•"/>
            </a:pPr>
            <a:r>
              <a:rPr lang="en-US" dirty="0"/>
              <a:t>Succeeds completely in ”aboutness” at level of individual reference.</a:t>
            </a:r>
          </a:p>
          <a:p>
            <a:pPr>
              <a:buFont typeface="Arial" panose="020B0604020202020204" pitchFamily="34" charset="0"/>
              <a:buChar char="•"/>
            </a:pPr>
            <a:endParaRPr lang="en-US" dirty="0"/>
          </a:p>
          <a:p>
            <a:pPr>
              <a:buFont typeface="Arial" panose="020B0604020202020204" pitchFamily="34" charset="0"/>
              <a:buChar char="•"/>
            </a:pPr>
            <a:r>
              <a:rPr lang="en-US" dirty="0"/>
              <a:t>Succeeds completely in “aboutness” at level of compound expression (i.e., at the configuration level).</a:t>
            </a:r>
          </a:p>
          <a:p>
            <a:pPr>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343AAABB-5BD5-46A4-8C89-821A937C2D4F}"/>
              </a:ext>
            </a:extLst>
          </p:cNvPr>
          <p:cNvSpPr>
            <a:spLocks noGrp="1"/>
          </p:cNvSpPr>
          <p:nvPr>
            <p:ph type="sldNum" sz="quarter" idx="3"/>
          </p:nvPr>
        </p:nvSpPr>
        <p:spPr/>
        <p:txBody>
          <a:bodyPr/>
          <a:lstStyle/>
          <a:p>
            <a:fld id="{7C5DB68A-9D44-4073-920F-D08D647C06A7}" type="slidenum">
              <a:rPr lang="en-US" smtClean="0"/>
              <a:t>38</a:t>
            </a:fld>
            <a:endParaRPr lang="en-US" dirty="0"/>
          </a:p>
        </p:txBody>
      </p:sp>
      <p:sp>
        <p:nvSpPr>
          <p:cNvPr id="5" name="Rectangle 4">
            <a:extLst>
              <a:ext uri="{FF2B5EF4-FFF2-40B4-BE49-F238E27FC236}">
                <a16:creationId xmlns:a16="http://schemas.microsoft.com/office/drawing/2014/main" id="{E288FFAD-15B7-40FB-A6BB-4F5F9BEDC7E9}"/>
              </a:ext>
            </a:extLst>
          </p:cNvPr>
          <p:cNvSpPr/>
          <p:nvPr/>
        </p:nvSpPr>
        <p:spPr>
          <a:xfrm>
            <a:off x="5286669" y="6504801"/>
            <a:ext cx="3787673" cy="276999"/>
          </a:xfrm>
          <a:prstGeom prst="rect">
            <a:avLst/>
          </a:prstGeom>
        </p:spPr>
        <p:txBody>
          <a:bodyPr wrap="square">
            <a:spAutoFit/>
          </a:bodyPr>
          <a:lstStyle/>
          <a:p>
            <a:pPr algn="r"/>
            <a:r>
              <a:rPr lang="en-US" sz="1200" b="0" dirty="0">
                <a:solidFill>
                  <a:schemeClr val="bg1"/>
                </a:solidFill>
              </a:rPr>
              <a:t>Reproduced from William (“Bill”) R. Hogan</a:t>
            </a:r>
          </a:p>
        </p:txBody>
      </p:sp>
    </p:spTree>
    <p:extLst>
      <p:ext uri="{BB962C8B-B14F-4D97-AF65-F5344CB8AC3E}">
        <p14:creationId xmlns:p14="http://schemas.microsoft.com/office/powerpoint/2010/main" val="13515461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EFB3B4-B8C9-1844-98EF-19A5FED4A2CA}"/>
              </a:ext>
            </a:extLst>
          </p:cNvPr>
          <p:cNvSpPr>
            <a:spLocks noGrp="1"/>
          </p:cNvSpPr>
          <p:nvPr>
            <p:ph type="title"/>
          </p:nvPr>
        </p:nvSpPr>
        <p:spPr/>
        <p:txBody>
          <a:bodyPr/>
          <a:lstStyle/>
          <a:p>
            <a:r>
              <a:rPr lang="en-US" dirty="0"/>
              <a:t>Prediction</a:t>
            </a:r>
          </a:p>
        </p:txBody>
      </p:sp>
      <p:sp>
        <p:nvSpPr>
          <p:cNvPr id="3" name="Content Placeholder 2">
            <a:extLst>
              <a:ext uri="{FF2B5EF4-FFF2-40B4-BE49-F238E27FC236}">
                <a16:creationId xmlns:a16="http://schemas.microsoft.com/office/drawing/2014/main" id="{3CF04ED6-AE63-1145-9AFC-77F93B1C1C1A}"/>
              </a:ext>
            </a:extLst>
          </p:cNvPr>
          <p:cNvSpPr>
            <a:spLocks noGrp="1"/>
          </p:cNvSpPr>
          <p:nvPr>
            <p:ph idx="1"/>
          </p:nvPr>
        </p:nvSpPr>
        <p:spPr/>
        <p:txBody>
          <a:bodyPr/>
          <a:lstStyle/>
          <a:p>
            <a:pPr>
              <a:buFont typeface="Arial" panose="020B0604020202020204" pitchFamily="34" charset="0"/>
              <a:buChar char="•"/>
            </a:pPr>
            <a:r>
              <a:rPr lang="en-US" dirty="0"/>
              <a:t>An information content entity that is about one or more entities and that describes what its creator believes will be the relationships among these entities at a point in time later to the creation of the representation</a:t>
            </a:r>
          </a:p>
        </p:txBody>
      </p:sp>
      <p:sp>
        <p:nvSpPr>
          <p:cNvPr id="4" name="Slide Number Placeholder 3">
            <a:extLst>
              <a:ext uri="{FF2B5EF4-FFF2-40B4-BE49-F238E27FC236}">
                <a16:creationId xmlns:a16="http://schemas.microsoft.com/office/drawing/2014/main" id="{4A5D882A-A84D-4577-8524-988F583E2DD4}"/>
              </a:ext>
            </a:extLst>
          </p:cNvPr>
          <p:cNvSpPr>
            <a:spLocks noGrp="1"/>
          </p:cNvSpPr>
          <p:nvPr>
            <p:ph type="sldNum" sz="quarter" idx="3"/>
          </p:nvPr>
        </p:nvSpPr>
        <p:spPr/>
        <p:txBody>
          <a:bodyPr/>
          <a:lstStyle/>
          <a:p>
            <a:fld id="{7C5DB68A-9D44-4073-920F-D08D647C06A7}" type="slidenum">
              <a:rPr lang="en-US" smtClean="0"/>
              <a:t>39</a:t>
            </a:fld>
            <a:endParaRPr lang="en-US" dirty="0"/>
          </a:p>
        </p:txBody>
      </p:sp>
      <p:sp>
        <p:nvSpPr>
          <p:cNvPr id="5" name="Rectangle 4">
            <a:extLst>
              <a:ext uri="{FF2B5EF4-FFF2-40B4-BE49-F238E27FC236}">
                <a16:creationId xmlns:a16="http://schemas.microsoft.com/office/drawing/2014/main" id="{244589DE-4ECC-4C97-8CD0-A83691CD14FB}"/>
              </a:ext>
            </a:extLst>
          </p:cNvPr>
          <p:cNvSpPr/>
          <p:nvPr/>
        </p:nvSpPr>
        <p:spPr>
          <a:xfrm>
            <a:off x="5286669" y="6504801"/>
            <a:ext cx="3787673" cy="276999"/>
          </a:xfrm>
          <a:prstGeom prst="rect">
            <a:avLst/>
          </a:prstGeom>
        </p:spPr>
        <p:txBody>
          <a:bodyPr wrap="square">
            <a:spAutoFit/>
          </a:bodyPr>
          <a:lstStyle/>
          <a:p>
            <a:pPr algn="r"/>
            <a:r>
              <a:rPr lang="en-US" sz="1200" b="0" dirty="0">
                <a:solidFill>
                  <a:schemeClr val="bg1"/>
                </a:solidFill>
              </a:rPr>
              <a:t>Reproduced from William (“Bill”) R. Hogan</a:t>
            </a:r>
          </a:p>
        </p:txBody>
      </p:sp>
    </p:spTree>
    <p:extLst>
      <p:ext uri="{BB962C8B-B14F-4D97-AF65-F5344CB8AC3E}">
        <p14:creationId xmlns:p14="http://schemas.microsoft.com/office/powerpoint/2010/main" val="15856731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Information Artifact Ontology</a:t>
            </a:r>
            <a:br>
              <a:rPr lang="en-US" dirty="0"/>
            </a:br>
            <a:r>
              <a:rPr lang="en-US" sz="1600" dirty="0"/>
              <a:t>(Release 2015-02-23 on BioPortal)</a:t>
            </a:r>
          </a:p>
        </p:txBody>
      </p:sp>
      <p:sp>
        <p:nvSpPr>
          <p:cNvPr id="14" name="Content Placeholder 13"/>
          <p:cNvSpPr>
            <a:spLocks noGrp="1"/>
          </p:cNvSpPr>
          <p:nvPr>
            <p:ph idx="1"/>
          </p:nvPr>
        </p:nvSpPr>
        <p:spPr>
          <a:xfrm>
            <a:off x="4129521" y="2446195"/>
            <a:ext cx="1737879" cy="449405"/>
          </a:xfrm>
          <a:solidFill>
            <a:srgbClr val="FF7C80"/>
          </a:solidFill>
        </p:spPr>
        <p:txBody>
          <a:bodyPr/>
          <a:lstStyle/>
          <a:p>
            <a:pPr algn="ctr"/>
            <a:r>
              <a:rPr lang="en-US" sz="2000" b="1" dirty="0"/>
              <a:t>core entities</a:t>
            </a:r>
          </a:p>
        </p:txBody>
      </p:sp>
      <p:pic>
        <p:nvPicPr>
          <p:cNvPr id="6" name="Picture 5"/>
          <p:cNvPicPr>
            <a:picLocks noChangeAspect="1"/>
          </p:cNvPicPr>
          <p:nvPr/>
        </p:nvPicPr>
        <p:blipFill>
          <a:blip r:embed="rId2"/>
          <a:stretch>
            <a:fillRect/>
          </a:stretch>
        </p:blipFill>
        <p:spPr>
          <a:xfrm>
            <a:off x="381000" y="1752600"/>
            <a:ext cx="3505200" cy="4467225"/>
          </a:xfrm>
          <a:prstGeom prst="rect">
            <a:avLst/>
          </a:prstGeom>
        </p:spPr>
      </p:pic>
      <p:pic>
        <p:nvPicPr>
          <p:cNvPr id="7" name="Picture 6"/>
          <p:cNvPicPr>
            <a:picLocks noChangeAspect="1"/>
          </p:cNvPicPr>
          <p:nvPr/>
        </p:nvPicPr>
        <p:blipFill>
          <a:blip r:embed="rId3"/>
          <a:stretch>
            <a:fillRect/>
          </a:stretch>
        </p:blipFill>
        <p:spPr>
          <a:xfrm>
            <a:off x="6219825" y="1524000"/>
            <a:ext cx="2809875" cy="2305050"/>
          </a:xfrm>
          <a:prstGeom prst="rect">
            <a:avLst/>
          </a:prstGeom>
        </p:spPr>
      </p:pic>
      <p:pic>
        <p:nvPicPr>
          <p:cNvPr id="8" name="Picture 7"/>
          <p:cNvPicPr>
            <a:picLocks noChangeAspect="1"/>
          </p:cNvPicPr>
          <p:nvPr/>
        </p:nvPicPr>
        <p:blipFill>
          <a:blip r:embed="rId4"/>
          <a:stretch>
            <a:fillRect/>
          </a:stretch>
        </p:blipFill>
        <p:spPr>
          <a:xfrm>
            <a:off x="4114800" y="3970048"/>
            <a:ext cx="2971800" cy="2828925"/>
          </a:xfrm>
          <a:prstGeom prst="rect">
            <a:avLst/>
          </a:prstGeom>
        </p:spPr>
      </p:pic>
      <p:sp>
        <p:nvSpPr>
          <p:cNvPr id="10" name="Rectangle 9"/>
          <p:cNvSpPr/>
          <p:nvPr/>
        </p:nvSpPr>
        <p:spPr bwMode="auto">
          <a:xfrm>
            <a:off x="838200" y="2057400"/>
            <a:ext cx="2057400" cy="228600"/>
          </a:xfrm>
          <a:prstGeom prst="rect">
            <a:avLst/>
          </a:prstGeom>
          <a:solidFill>
            <a:srgbClr val="FF0000">
              <a:alpha val="5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1" name="Rectangle 10"/>
          <p:cNvSpPr/>
          <p:nvPr/>
        </p:nvSpPr>
        <p:spPr bwMode="auto">
          <a:xfrm>
            <a:off x="6858000" y="2518424"/>
            <a:ext cx="2133600" cy="228600"/>
          </a:xfrm>
          <a:prstGeom prst="rect">
            <a:avLst/>
          </a:prstGeom>
          <a:solidFill>
            <a:srgbClr val="FF0000">
              <a:alpha val="5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2" name="Rectangle 11"/>
          <p:cNvSpPr/>
          <p:nvPr/>
        </p:nvSpPr>
        <p:spPr bwMode="auto">
          <a:xfrm>
            <a:off x="4800600" y="4497893"/>
            <a:ext cx="1524000" cy="228600"/>
          </a:xfrm>
          <a:prstGeom prst="rect">
            <a:avLst/>
          </a:prstGeom>
          <a:solidFill>
            <a:srgbClr val="FF0000">
              <a:alpha val="5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3" name="Rectangle 12"/>
          <p:cNvSpPr/>
          <p:nvPr/>
        </p:nvSpPr>
        <p:spPr bwMode="auto">
          <a:xfrm>
            <a:off x="4953000" y="6510337"/>
            <a:ext cx="990600" cy="228600"/>
          </a:xfrm>
          <a:prstGeom prst="rect">
            <a:avLst/>
          </a:prstGeom>
          <a:solidFill>
            <a:srgbClr val="FF0000">
              <a:alpha val="5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 name="Slide Number Placeholder 1">
            <a:extLst>
              <a:ext uri="{FF2B5EF4-FFF2-40B4-BE49-F238E27FC236}">
                <a16:creationId xmlns:a16="http://schemas.microsoft.com/office/drawing/2014/main" id="{3D938FF1-1388-41D1-8627-4CA8601BF6E9}"/>
              </a:ext>
            </a:extLst>
          </p:cNvPr>
          <p:cNvSpPr>
            <a:spLocks noGrp="1"/>
          </p:cNvSpPr>
          <p:nvPr>
            <p:ph type="sldNum" sz="quarter" idx="3"/>
          </p:nvPr>
        </p:nvSpPr>
        <p:spPr/>
        <p:txBody>
          <a:bodyPr/>
          <a:lstStyle/>
          <a:p>
            <a:fld id="{7C5DB68A-9D44-4073-920F-D08D647C06A7}" type="slidenum">
              <a:rPr lang="en-US" smtClean="0"/>
              <a:t>4</a:t>
            </a:fld>
            <a:endParaRPr lang="en-US" dirty="0"/>
          </a:p>
        </p:txBody>
      </p:sp>
      <p:sp>
        <p:nvSpPr>
          <p:cNvPr id="3" name="Rectangle 2">
            <a:extLst>
              <a:ext uri="{FF2B5EF4-FFF2-40B4-BE49-F238E27FC236}">
                <a16:creationId xmlns:a16="http://schemas.microsoft.com/office/drawing/2014/main" id="{D8A6F8A6-D08B-49B3-9CFD-9E0BCEA4F655}"/>
              </a:ext>
            </a:extLst>
          </p:cNvPr>
          <p:cNvSpPr/>
          <p:nvPr/>
        </p:nvSpPr>
        <p:spPr bwMode="auto">
          <a:xfrm>
            <a:off x="381000" y="1752600"/>
            <a:ext cx="3505200" cy="4467225"/>
          </a:xfrm>
          <a:prstGeom prst="rect">
            <a:avLst/>
          </a:prstGeom>
          <a:solidFill>
            <a:srgbClr val="FFFF00">
              <a:alpha val="30196"/>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5" name="Rectangle 14">
            <a:extLst>
              <a:ext uri="{FF2B5EF4-FFF2-40B4-BE49-F238E27FC236}">
                <a16:creationId xmlns:a16="http://schemas.microsoft.com/office/drawing/2014/main" id="{B8E1FB28-1E81-42A7-9A05-387E088A08B8}"/>
              </a:ext>
            </a:extLst>
          </p:cNvPr>
          <p:cNvSpPr/>
          <p:nvPr/>
        </p:nvSpPr>
        <p:spPr bwMode="auto">
          <a:xfrm>
            <a:off x="6219825" y="1524001"/>
            <a:ext cx="2811496" cy="2305050"/>
          </a:xfrm>
          <a:prstGeom prst="rect">
            <a:avLst/>
          </a:prstGeom>
          <a:solidFill>
            <a:srgbClr val="FFFF00">
              <a:alpha val="30196"/>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6" name="Rectangle 15">
            <a:extLst>
              <a:ext uri="{FF2B5EF4-FFF2-40B4-BE49-F238E27FC236}">
                <a16:creationId xmlns:a16="http://schemas.microsoft.com/office/drawing/2014/main" id="{A3E8B1B4-787A-49A0-979D-79E115738C32}"/>
              </a:ext>
            </a:extLst>
          </p:cNvPr>
          <p:cNvSpPr/>
          <p:nvPr/>
        </p:nvSpPr>
        <p:spPr bwMode="auto">
          <a:xfrm>
            <a:off x="4114800" y="3970048"/>
            <a:ext cx="2971800" cy="2828924"/>
          </a:xfrm>
          <a:prstGeom prst="rect">
            <a:avLst/>
          </a:prstGeom>
          <a:solidFill>
            <a:srgbClr val="FFFF00">
              <a:alpha val="30196"/>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386478573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DEE739-A13F-8E4D-B9D7-FCF22FD0F468}"/>
              </a:ext>
            </a:extLst>
          </p:cNvPr>
          <p:cNvSpPr>
            <a:spLocks noGrp="1"/>
          </p:cNvSpPr>
          <p:nvPr>
            <p:ph type="title"/>
          </p:nvPr>
        </p:nvSpPr>
        <p:spPr/>
        <p:txBody>
          <a:bodyPr/>
          <a:lstStyle/>
          <a:p>
            <a:r>
              <a:rPr lang="en-US" dirty="0"/>
              <a:t>Plan</a:t>
            </a:r>
          </a:p>
        </p:txBody>
      </p:sp>
      <p:sp>
        <p:nvSpPr>
          <p:cNvPr id="3" name="Content Placeholder 2">
            <a:extLst>
              <a:ext uri="{FF2B5EF4-FFF2-40B4-BE49-F238E27FC236}">
                <a16:creationId xmlns:a16="http://schemas.microsoft.com/office/drawing/2014/main" id="{02559805-3B14-CD49-8029-F51D6FF4E0E6}"/>
              </a:ext>
            </a:extLst>
          </p:cNvPr>
          <p:cNvSpPr>
            <a:spLocks noGrp="1"/>
          </p:cNvSpPr>
          <p:nvPr>
            <p:ph idx="1"/>
          </p:nvPr>
        </p:nvSpPr>
        <p:spPr/>
        <p:txBody>
          <a:bodyPr/>
          <a:lstStyle/>
          <a:p>
            <a:pPr>
              <a:buFont typeface="Arial" panose="020B0604020202020204" pitchFamily="34" charset="0"/>
              <a:buChar char="•"/>
            </a:pPr>
            <a:r>
              <a:rPr lang="en-US" dirty="0"/>
              <a:t>An information content entity that is about one or more entities and that describes what its creator intends to make the relationships among these entities at a point in time later to the creation of the representation</a:t>
            </a:r>
          </a:p>
          <a:p>
            <a:endParaRPr lang="en-US" dirty="0"/>
          </a:p>
        </p:txBody>
      </p:sp>
      <p:sp>
        <p:nvSpPr>
          <p:cNvPr id="4" name="Slide Number Placeholder 3">
            <a:extLst>
              <a:ext uri="{FF2B5EF4-FFF2-40B4-BE49-F238E27FC236}">
                <a16:creationId xmlns:a16="http://schemas.microsoft.com/office/drawing/2014/main" id="{2E119C00-8D7F-4899-B6A6-4B936E22D84E}"/>
              </a:ext>
            </a:extLst>
          </p:cNvPr>
          <p:cNvSpPr>
            <a:spLocks noGrp="1"/>
          </p:cNvSpPr>
          <p:nvPr>
            <p:ph type="sldNum" sz="quarter" idx="3"/>
          </p:nvPr>
        </p:nvSpPr>
        <p:spPr/>
        <p:txBody>
          <a:bodyPr/>
          <a:lstStyle/>
          <a:p>
            <a:fld id="{7C5DB68A-9D44-4073-920F-D08D647C06A7}" type="slidenum">
              <a:rPr lang="en-US" smtClean="0"/>
              <a:t>40</a:t>
            </a:fld>
            <a:endParaRPr lang="en-US" dirty="0"/>
          </a:p>
        </p:txBody>
      </p:sp>
      <p:sp>
        <p:nvSpPr>
          <p:cNvPr id="5" name="Rectangle 4">
            <a:extLst>
              <a:ext uri="{FF2B5EF4-FFF2-40B4-BE49-F238E27FC236}">
                <a16:creationId xmlns:a16="http://schemas.microsoft.com/office/drawing/2014/main" id="{7C6852CE-99CA-4682-AEA8-E6D2BB81FADB}"/>
              </a:ext>
            </a:extLst>
          </p:cNvPr>
          <p:cNvSpPr/>
          <p:nvPr/>
        </p:nvSpPr>
        <p:spPr>
          <a:xfrm>
            <a:off x="5286669" y="6504801"/>
            <a:ext cx="3787673" cy="276999"/>
          </a:xfrm>
          <a:prstGeom prst="rect">
            <a:avLst/>
          </a:prstGeom>
        </p:spPr>
        <p:txBody>
          <a:bodyPr wrap="square">
            <a:spAutoFit/>
          </a:bodyPr>
          <a:lstStyle/>
          <a:p>
            <a:pPr algn="r"/>
            <a:r>
              <a:rPr lang="en-US" sz="1200" b="0" dirty="0">
                <a:solidFill>
                  <a:schemeClr val="bg1"/>
                </a:solidFill>
              </a:rPr>
              <a:t>Reproduced from William (“Bill”) R. Hogan</a:t>
            </a:r>
          </a:p>
        </p:txBody>
      </p:sp>
    </p:spTree>
    <p:extLst>
      <p:ext uri="{BB962C8B-B14F-4D97-AF65-F5344CB8AC3E}">
        <p14:creationId xmlns:p14="http://schemas.microsoft.com/office/powerpoint/2010/main" val="7975597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5B4C55-D1D4-9F43-9364-36F741D17F5F}"/>
              </a:ext>
            </a:extLst>
          </p:cNvPr>
          <p:cNvSpPr>
            <a:spLocks noGrp="1"/>
          </p:cNvSpPr>
          <p:nvPr>
            <p:ph type="title"/>
          </p:nvPr>
        </p:nvSpPr>
        <p:spPr/>
        <p:txBody>
          <a:bodyPr/>
          <a:lstStyle/>
          <a:p>
            <a:r>
              <a:rPr lang="en-US" dirty="0"/>
              <a:t>Misinformation Content Entity</a:t>
            </a:r>
          </a:p>
        </p:txBody>
      </p:sp>
      <p:sp>
        <p:nvSpPr>
          <p:cNvPr id="3" name="Content Placeholder 2">
            <a:extLst>
              <a:ext uri="{FF2B5EF4-FFF2-40B4-BE49-F238E27FC236}">
                <a16:creationId xmlns:a16="http://schemas.microsoft.com/office/drawing/2014/main" id="{BF0F62A0-44DE-EC43-9F6C-63E3A953A480}"/>
              </a:ext>
            </a:extLst>
          </p:cNvPr>
          <p:cNvSpPr>
            <a:spLocks noGrp="1"/>
          </p:cNvSpPr>
          <p:nvPr>
            <p:ph idx="1"/>
          </p:nvPr>
        </p:nvSpPr>
        <p:spPr/>
        <p:txBody>
          <a:bodyPr/>
          <a:lstStyle/>
          <a:p>
            <a:pPr>
              <a:buFont typeface="Arial" panose="020B0604020202020204" pitchFamily="34" charset="0"/>
              <a:buChar char="•"/>
            </a:pPr>
            <a:r>
              <a:rPr lang="en-US" dirty="0"/>
              <a:t>An information content entity that is about one or more entities as they existed in reality at the time of, or prior to, the creation of the representation, but that fails in aboutness at either the level of individual expression, the level of compound expression, or both</a:t>
            </a:r>
          </a:p>
          <a:p>
            <a:pPr>
              <a:buFont typeface="Arial" panose="020B0604020202020204" pitchFamily="34" charset="0"/>
              <a:buChar char="•"/>
            </a:pPr>
            <a:endParaRPr lang="en-US" dirty="0"/>
          </a:p>
          <a:p>
            <a:pPr>
              <a:buFont typeface="Arial" panose="020B0604020202020204" pitchFamily="34" charset="0"/>
              <a:buChar char="•"/>
            </a:pPr>
            <a:r>
              <a:rPr lang="en-US" dirty="0"/>
              <a:t>Could be either </a:t>
            </a:r>
          </a:p>
          <a:p>
            <a:pPr lvl="1"/>
            <a:r>
              <a:rPr lang="en-US" dirty="0"/>
              <a:t>A mistake (erroneous information) </a:t>
            </a:r>
          </a:p>
          <a:p>
            <a:pPr lvl="1"/>
            <a:r>
              <a:rPr lang="en-US" dirty="0"/>
              <a:t>An intentional misrepresentation (deception)</a:t>
            </a:r>
          </a:p>
          <a:p>
            <a:pPr>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D82C4F69-877F-4EC2-8C99-C5C9DCEBC141}"/>
              </a:ext>
            </a:extLst>
          </p:cNvPr>
          <p:cNvSpPr>
            <a:spLocks noGrp="1"/>
          </p:cNvSpPr>
          <p:nvPr>
            <p:ph type="sldNum" sz="quarter" idx="3"/>
          </p:nvPr>
        </p:nvSpPr>
        <p:spPr/>
        <p:txBody>
          <a:bodyPr/>
          <a:lstStyle/>
          <a:p>
            <a:fld id="{7C5DB68A-9D44-4073-920F-D08D647C06A7}" type="slidenum">
              <a:rPr lang="en-US" smtClean="0"/>
              <a:t>41</a:t>
            </a:fld>
            <a:endParaRPr lang="en-US" dirty="0"/>
          </a:p>
        </p:txBody>
      </p:sp>
      <p:sp>
        <p:nvSpPr>
          <p:cNvPr id="5" name="Rectangle 4">
            <a:extLst>
              <a:ext uri="{FF2B5EF4-FFF2-40B4-BE49-F238E27FC236}">
                <a16:creationId xmlns:a16="http://schemas.microsoft.com/office/drawing/2014/main" id="{8991EC96-4186-4DE4-BBB8-4BDF3E6F025B}"/>
              </a:ext>
            </a:extLst>
          </p:cNvPr>
          <p:cNvSpPr/>
          <p:nvPr/>
        </p:nvSpPr>
        <p:spPr>
          <a:xfrm>
            <a:off x="5286669" y="6504801"/>
            <a:ext cx="3787673" cy="276999"/>
          </a:xfrm>
          <a:prstGeom prst="rect">
            <a:avLst/>
          </a:prstGeom>
        </p:spPr>
        <p:txBody>
          <a:bodyPr wrap="square">
            <a:spAutoFit/>
          </a:bodyPr>
          <a:lstStyle/>
          <a:p>
            <a:pPr algn="r"/>
            <a:r>
              <a:rPr lang="en-US" sz="1200" b="0" dirty="0">
                <a:solidFill>
                  <a:schemeClr val="bg1"/>
                </a:solidFill>
              </a:rPr>
              <a:t>Reproduced from William (“Bill”) R. Hogan</a:t>
            </a:r>
          </a:p>
        </p:txBody>
      </p:sp>
    </p:spTree>
    <p:extLst>
      <p:ext uri="{BB962C8B-B14F-4D97-AF65-F5344CB8AC3E}">
        <p14:creationId xmlns:p14="http://schemas.microsoft.com/office/powerpoint/2010/main" val="40797123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AF18DE-F5E4-9D4D-84EA-39F31B5C85AE}"/>
              </a:ext>
            </a:extLst>
          </p:cNvPr>
          <p:cNvSpPr>
            <a:spLocks noGrp="1"/>
          </p:cNvSpPr>
          <p:nvPr>
            <p:ph type="title"/>
          </p:nvPr>
        </p:nvSpPr>
        <p:spPr/>
        <p:txBody>
          <a:bodyPr/>
          <a:lstStyle/>
          <a:p>
            <a:r>
              <a:rPr lang="en-US" dirty="0"/>
              <a:t>Erroneous ICE</a:t>
            </a:r>
          </a:p>
        </p:txBody>
      </p:sp>
      <p:sp>
        <p:nvSpPr>
          <p:cNvPr id="3" name="Content Placeholder 2">
            <a:extLst>
              <a:ext uri="{FF2B5EF4-FFF2-40B4-BE49-F238E27FC236}">
                <a16:creationId xmlns:a16="http://schemas.microsoft.com/office/drawing/2014/main" id="{3916DB33-F3C2-664A-B3AD-A2463958E4E5}"/>
              </a:ext>
            </a:extLst>
          </p:cNvPr>
          <p:cNvSpPr>
            <a:spLocks noGrp="1"/>
          </p:cNvSpPr>
          <p:nvPr>
            <p:ph idx="1"/>
          </p:nvPr>
        </p:nvSpPr>
        <p:spPr/>
        <p:txBody>
          <a:bodyPr/>
          <a:lstStyle/>
          <a:p>
            <a:pPr>
              <a:buFont typeface="Arial" panose="020B0604020202020204" pitchFamily="34" charset="0"/>
              <a:buChar char="•"/>
            </a:pPr>
            <a:r>
              <a:rPr lang="en-US" dirty="0"/>
              <a:t>A misinformation content entity that fails in aboutness despite the intention of its creator to succeed in aboutness on all levels (individual reference and compound expression)</a:t>
            </a:r>
          </a:p>
          <a:p>
            <a:pPr>
              <a:buFont typeface="Arial" panose="020B0604020202020204" pitchFamily="34" charset="0"/>
              <a:buChar char="•"/>
            </a:pPr>
            <a:endParaRPr lang="en-US" dirty="0"/>
          </a:p>
          <a:p>
            <a:pPr>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5DC4B54C-5870-4D9A-92D1-74BC58AC5C1C}"/>
              </a:ext>
            </a:extLst>
          </p:cNvPr>
          <p:cNvSpPr>
            <a:spLocks noGrp="1"/>
          </p:cNvSpPr>
          <p:nvPr>
            <p:ph type="sldNum" sz="quarter" idx="3"/>
          </p:nvPr>
        </p:nvSpPr>
        <p:spPr/>
        <p:txBody>
          <a:bodyPr/>
          <a:lstStyle/>
          <a:p>
            <a:fld id="{7C5DB68A-9D44-4073-920F-D08D647C06A7}" type="slidenum">
              <a:rPr lang="en-US" smtClean="0"/>
              <a:t>42</a:t>
            </a:fld>
            <a:endParaRPr lang="en-US" dirty="0"/>
          </a:p>
        </p:txBody>
      </p:sp>
      <p:sp>
        <p:nvSpPr>
          <p:cNvPr id="5" name="Rectangle 4">
            <a:extLst>
              <a:ext uri="{FF2B5EF4-FFF2-40B4-BE49-F238E27FC236}">
                <a16:creationId xmlns:a16="http://schemas.microsoft.com/office/drawing/2014/main" id="{D80857E5-FE40-447E-8857-CEF7352C99ED}"/>
              </a:ext>
            </a:extLst>
          </p:cNvPr>
          <p:cNvSpPr/>
          <p:nvPr/>
        </p:nvSpPr>
        <p:spPr>
          <a:xfrm>
            <a:off x="5286669" y="6504801"/>
            <a:ext cx="3787673" cy="276999"/>
          </a:xfrm>
          <a:prstGeom prst="rect">
            <a:avLst/>
          </a:prstGeom>
        </p:spPr>
        <p:txBody>
          <a:bodyPr wrap="square">
            <a:spAutoFit/>
          </a:bodyPr>
          <a:lstStyle/>
          <a:p>
            <a:pPr algn="r"/>
            <a:r>
              <a:rPr lang="en-US" sz="1200" b="0" dirty="0">
                <a:solidFill>
                  <a:schemeClr val="bg1"/>
                </a:solidFill>
              </a:rPr>
              <a:t>Reproduced from William (“Bill”) R. Hogan</a:t>
            </a:r>
          </a:p>
        </p:txBody>
      </p:sp>
    </p:spTree>
    <p:extLst>
      <p:ext uri="{BB962C8B-B14F-4D97-AF65-F5344CB8AC3E}">
        <p14:creationId xmlns:p14="http://schemas.microsoft.com/office/powerpoint/2010/main" val="12480816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BE45E4-6DA7-0446-9269-F50A748D4324}"/>
              </a:ext>
            </a:extLst>
          </p:cNvPr>
          <p:cNvSpPr>
            <a:spLocks noGrp="1"/>
          </p:cNvSpPr>
          <p:nvPr>
            <p:ph type="title"/>
          </p:nvPr>
        </p:nvSpPr>
        <p:spPr/>
        <p:txBody>
          <a:bodyPr/>
          <a:lstStyle/>
          <a:p>
            <a:r>
              <a:rPr lang="en-US" dirty="0"/>
              <a:t>Deception</a:t>
            </a:r>
          </a:p>
        </p:txBody>
      </p:sp>
      <p:sp>
        <p:nvSpPr>
          <p:cNvPr id="3" name="Content Placeholder 2">
            <a:extLst>
              <a:ext uri="{FF2B5EF4-FFF2-40B4-BE49-F238E27FC236}">
                <a16:creationId xmlns:a16="http://schemas.microsoft.com/office/drawing/2014/main" id="{68D08568-0088-084B-9A60-0B37C97F25FB}"/>
              </a:ext>
            </a:extLst>
          </p:cNvPr>
          <p:cNvSpPr>
            <a:spLocks noGrp="1"/>
          </p:cNvSpPr>
          <p:nvPr>
            <p:ph idx="1"/>
          </p:nvPr>
        </p:nvSpPr>
        <p:spPr/>
        <p:txBody>
          <a:bodyPr/>
          <a:lstStyle/>
          <a:p>
            <a:pPr>
              <a:buFont typeface="Arial" panose="020B0604020202020204" pitchFamily="34" charset="0"/>
              <a:buChar char="•"/>
            </a:pPr>
            <a:r>
              <a:rPr lang="en-US" dirty="0"/>
              <a:t>A misinformation content entity that fails in aboutness because its creator intended it to fail in aboutness in some way (individual reference, compound expression, or both) and purposely hid this intention in order to make one or more other persons believe this ICE to be completely correct in all levels of aboutness</a:t>
            </a:r>
          </a:p>
          <a:p>
            <a:pPr>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467D0E4D-0807-4349-957E-4F76CF912794}"/>
              </a:ext>
            </a:extLst>
          </p:cNvPr>
          <p:cNvSpPr>
            <a:spLocks noGrp="1"/>
          </p:cNvSpPr>
          <p:nvPr>
            <p:ph type="sldNum" sz="quarter" idx="3"/>
          </p:nvPr>
        </p:nvSpPr>
        <p:spPr/>
        <p:txBody>
          <a:bodyPr/>
          <a:lstStyle/>
          <a:p>
            <a:fld id="{7C5DB68A-9D44-4073-920F-D08D647C06A7}" type="slidenum">
              <a:rPr lang="en-US" smtClean="0"/>
              <a:t>43</a:t>
            </a:fld>
            <a:endParaRPr lang="en-US" dirty="0"/>
          </a:p>
        </p:txBody>
      </p:sp>
      <p:sp>
        <p:nvSpPr>
          <p:cNvPr id="5" name="Rectangle 4">
            <a:extLst>
              <a:ext uri="{FF2B5EF4-FFF2-40B4-BE49-F238E27FC236}">
                <a16:creationId xmlns:a16="http://schemas.microsoft.com/office/drawing/2014/main" id="{C7BE2BB1-BB43-4A47-AE4D-63E7E09F79D4}"/>
              </a:ext>
            </a:extLst>
          </p:cNvPr>
          <p:cNvSpPr/>
          <p:nvPr/>
        </p:nvSpPr>
        <p:spPr>
          <a:xfrm>
            <a:off x="5286669" y="6504801"/>
            <a:ext cx="3787673" cy="276999"/>
          </a:xfrm>
          <a:prstGeom prst="rect">
            <a:avLst/>
          </a:prstGeom>
        </p:spPr>
        <p:txBody>
          <a:bodyPr wrap="square">
            <a:spAutoFit/>
          </a:bodyPr>
          <a:lstStyle/>
          <a:p>
            <a:pPr algn="r"/>
            <a:r>
              <a:rPr lang="en-US" sz="1200" b="0" dirty="0">
                <a:solidFill>
                  <a:schemeClr val="bg1"/>
                </a:solidFill>
              </a:rPr>
              <a:t>Reproduced from William (“Bill”) R. Hogan</a:t>
            </a:r>
          </a:p>
        </p:txBody>
      </p:sp>
    </p:spTree>
    <p:extLst>
      <p:ext uri="{BB962C8B-B14F-4D97-AF65-F5344CB8AC3E}">
        <p14:creationId xmlns:p14="http://schemas.microsoft.com/office/powerpoint/2010/main" val="383851732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B95CF-90CD-6A43-80DB-469E63EA7EB5}"/>
              </a:ext>
            </a:extLst>
          </p:cNvPr>
          <p:cNvSpPr>
            <a:spLocks noGrp="1"/>
          </p:cNvSpPr>
          <p:nvPr>
            <p:ph type="title"/>
          </p:nvPr>
        </p:nvSpPr>
        <p:spPr/>
        <p:txBody>
          <a:bodyPr/>
          <a:lstStyle/>
          <a:p>
            <a:r>
              <a:rPr lang="en-US" dirty="0"/>
              <a:t>GDC in Error</a:t>
            </a:r>
          </a:p>
        </p:txBody>
      </p:sp>
      <p:sp>
        <p:nvSpPr>
          <p:cNvPr id="3" name="Content Placeholder 2">
            <a:extLst>
              <a:ext uri="{FF2B5EF4-FFF2-40B4-BE49-F238E27FC236}">
                <a16:creationId xmlns:a16="http://schemas.microsoft.com/office/drawing/2014/main" id="{1C19F4C3-F2B6-7144-9BB5-91DB8697F946}"/>
              </a:ext>
            </a:extLst>
          </p:cNvPr>
          <p:cNvSpPr>
            <a:spLocks noGrp="1"/>
          </p:cNvSpPr>
          <p:nvPr>
            <p:ph idx="1"/>
          </p:nvPr>
        </p:nvSpPr>
        <p:spPr/>
        <p:txBody>
          <a:bodyPr>
            <a:normAutofit fontScale="92500" lnSpcReduction="10000"/>
          </a:bodyPr>
          <a:lstStyle/>
          <a:p>
            <a:pPr>
              <a:buFont typeface="Arial" panose="020B0604020202020204" pitchFamily="34" charset="0"/>
              <a:buChar char="•"/>
            </a:pPr>
            <a:r>
              <a:rPr lang="en-US" dirty="0"/>
              <a:t>A generically dependent continuant that is intended to be about some portion of reality but fails completely in aboutness at both the level of individual reference (denotation) and the level of compound expression (configuration)</a:t>
            </a:r>
          </a:p>
          <a:p>
            <a:pPr>
              <a:buFont typeface="Arial" panose="020B0604020202020204" pitchFamily="34" charset="0"/>
              <a:buChar char="•"/>
            </a:pPr>
            <a:endParaRPr lang="en-US" dirty="0"/>
          </a:p>
          <a:p>
            <a:pPr>
              <a:buFont typeface="Arial" panose="020B0604020202020204" pitchFamily="34" charset="0"/>
              <a:buChar char="•"/>
            </a:pPr>
            <a:r>
              <a:rPr lang="en-US" dirty="0"/>
              <a:t>Example: Percival Lowell in the 1930s posited the existence of what he called ‘Planet X’</a:t>
            </a:r>
          </a:p>
          <a:p>
            <a:pPr>
              <a:buFont typeface="Arial" panose="020B0604020202020204" pitchFamily="34" charset="0"/>
              <a:buChar char="•"/>
            </a:pPr>
            <a:endParaRPr lang="en-US" dirty="0"/>
          </a:p>
          <a:p>
            <a:pPr>
              <a:buFont typeface="Arial" panose="020B0604020202020204" pitchFamily="34" charset="0"/>
              <a:buChar char="•"/>
            </a:pPr>
            <a:r>
              <a:rPr lang="en-US" dirty="0"/>
              <a:t>That and all subsequent usages of ‘Planet X’ fail to refer to anything in reality</a:t>
            </a:r>
          </a:p>
          <a:p>
            <a:pPr>
              <a:buFont typeface="Arial" panose="020B0604020202020204" pitchFamily="34" charset="0"/>
              <a:buChar char="•"/>
            </a:pPr>
            <a:endParaRPr lang="en-US" dirty="0"/>
          </a:p>
          <a:p>
            <a:pPr>
              <a:buFont typeface="Arial" panose="020B0604020202020204" pitchFamily="34" charset="0"/>
              <a:buChar char="•"/>
            </a:pPr>
            <a:r>
              <a:rPr lang="en-US" dirty="0"/>
              <a:t>The best evidence for an undiscovered planet is still quite indirect, and now uses the term ‘Planet 9’.  Whether ‘Planet 9’ refers to reality is still a subject of scientific inquiry.</a:t>
            </a:r>
          </a:p>
        </p:txBody>
      </p:sp>
      <p:sp>
        <p:nvSpPr>
          <p:cNvPr id="4" name="Slide Number Placeholder 3">
            <a:extLst>
              <a:ext uri="{FF2B5EF4-FFF2-40B4-BE49-F238E27FC236}">
                <a16:creationId xmlns:a16="http://schemas.microsoft.com/office/drawing/2014/main" id="{E4A3004B-8B3B-439F-8C14-B8556439123C}"/>
              </a:ext>
            </a:extLst>
          </p:cNvPr>
          <p:cNvSpPr>
            <a:spLocks noGrp="1"/>
          </p:cNvSpPr>
          <p:nvPr>
            <p:ph type="sldNum" sz="quarter" idx="3"/>
          </p:nvPr>
        </p:nvSpPr>
        <p:spPr/>
        <p:txBody>
          <a:bodyPr/>
          <a:lstStyle/>
          <a:p>
            <a:fld id="{7C5DB68A-9D44-4073-920F-D08D647C06A7}" type="slidenum">
              <a:rPr lang="en-US" smtClean="0"/>
              <a:t>44</a:t>
            </a:fld>
            <a:endParaRPr lang="en-US" dirty="0"/>
          </a:p>
        </p:txBody>
      </p:sp>
      <p:sp>
        <p:nvSpPr>
          <p:cNvPr id="5" name="Rectangle 4">
            <a:extLst>
              <a:ext uri="{FF2B5EF4-FFF2-40B4-BE49-F238E27FC236}">
                <a16:creationId xmlns:a16="http://schemas.microsoft.com/office/drawing/2014/main" id="{0BC83FB3-50DD-489E-B5A0-8D8CE30B2721}"/>
              </a:ext>
            </a:extLst>
          </p:cNvPr>
          <p:cNvSpPr/>
          <p:nvPr/>
        </p:nvSpPr>
        <p:spPr>
          <a:xfrm>
            <a:off x="5286669" y="6504801"/>
            <a:ext cx="3787673" cy="276999"/>
          </a:xfrm>
          <a:prstGeom prst="rect">
            <a:avLst/>
          </a:prstGeom>
        </p:spPr>
        <p:txBody>
          <a:bodyPr wrap="square">
            <a:spAutoFit/>
          </a:bodyPr>
          <a:lstStyle/>
          <a:p>
            <a:pPr algn="r"/>
            <a:r>
              <a:rPr lang="en-US" sz="1200" b="0" dirty="0">
                <a:solidFill>
                  <a:schemeClr val="bg1"/>
                </a:solidFill>
              </a:rPr>
              <a:t>Reproduced from William (“Bill”) R. Hogan</a:t>
            </a:r>
          </a:p>
        </p:txBody>
      </p:sp>
    </p:spTree>
    <p:extLst>
      <p:ext uri="{BB962C8B-B14F-4D97-AF65-F5344CB8AC3E}">
        <p14:creationId xmlns:p14="http://schemas.microsoft.com/office/powerpoint/2010/main" val="149927071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EE67C-DB5B-4492-98CE-85BF44C005E7}"/>
              </a:ext>
            </a:extLst>
          </p:cNvPr>
          <p:cNvSpPr>
            <a:spLocks noGrp="1"/>
          </p:cNvSpPr>
          <p:nvPr>
            <p:ph type="title"/>
          </p:nvPr>
        </p:nvSpPr>
        <p:spPr/>
        <p:txBody>
          <a:bodyPr/>
          <a:lstStyle/>
          <a:p>
            <a:endParaRPr lang="en-US"/>
          </a:p>
        </p:txBody>
      </p:sp>
      <p:sp>
        <p:nvSpPr>
          <p:cNvPr id="4" name="Slide Number Placeholder 3">
            <a:extLst>
              <a:ext uri="{FF2B5EF4-FFF2-40B4-BE49-F238E27FC236}">
                <a16:creationId xmlns:a16="http://schemas.microsoft.com/office/drawing/2014/main" id="{C23DF7FF-1230-45F5-9E5B-6EE8F2846170}"/>
              </a:ext>
            </a:extLst>
          </p:cNvPr>
          <p:cNvSpPr>
            <a:spLocks noGrp="1"/>
          </p:cNvSpPr>
          <p:nvPr>
            <p:ph type="sldNum" sz="quarter" idx="3"/>
          </p:nvPr>
        </p:nvSpPr>
        <p:spPr/>
        <p:txBody>
          <a:bodyPr/>
          <a:lstStyle/>
          <a:p>
            <a:fld id="{7C5DB68A-9D44-4073-920F-D08D647C06A7}" type="slidenum">
              <a:rPr lang="en-US" smtClean="0"/>
              <a:t>45</a:t>
            </a:fld>
            <a:endParaRPr lang="en-US" dirty="0"/>
          </a:p>
        </p:txBody>
      </p:sp>
      <p:pic>
        <p:nvPicPr>
          <p:cNvPr id="5" name="Picture 4">
            <a:extLst>
              <a:ext uri="{FF2B5EF4-FFF2-40B4-BE49-F238E27FC236}">
                <a16:creationId xmlns:a16="http://schemas.microsoft.com/office/drawing/2014/main" id="{AE7198D9-A5DF-4623-8B47-3898D5822904}"/>
              </a:ext>
            </a:extLst>
          </p:cNvPr>
          <p:cNvPicPr>
            <a:picLocks noChangeAspect="1"/>
          </p:cNvPicPr>
          <p:nvPr/>
        </p:nvPicPr>
        <p:blipFill>
          <a:blip r:embed="rId2"/>
          <a:stretch>
            <a:fillRect/>
          </a:stretch>
        </p:blipFill>
        <p:spPr>
          <a:xfrm>
            <a:off x="0" y="609600"/>
            <a:ext cx="9144000" cy="5867400"/>
          </a:xfrm>
          <a:prstGeom prst="rect">
            <a:avLst/>
          </a:prstGeom>
        </p:spPr>
      </p:pic>
      <p:sp>
        <p:nvSpPr>
          <p:cNvPr id="6" name="Rectangle 5">
            <a:extLst>
              <a:ext uri="{FF2B5EF4-FFF2-40B4-BE49-F238E27FC236}">
                <a16:creationId xmlns:a16="http://schemas.microsoft.com/office/drawing/2014/main" id="{FA1D80AE-5420-44F6-BE1C-12F5549C741E}"/>
              </a:ext>
            </a:extLst>
          </p:cNvPr>
          <p:cNvSpPr/>
          <p:nvPr/>
        </p:nvSpPr>
        <p:spPr>
          <a:xfrm>
            <a:off x="1551562" y="6486587"/>
            <a:ext cx="7592438" cy="276999"/>
          </a:xfrm>
          <a:prstGeom prst="rect">
            <a:avLst/>
          </a:prstGeom>
        </p:spPr>
        <p:txBody>
          <a:bodyPr wrap="square">
            <a:spAutoFit/>
          </a:bodyPr>
          <a:lstStyle/>
          <a:p>
            <a:pPr algn="r"/>
            <a:r>
              <a:rPr lang="en-US" sz="1200" b="0" dirty="0">
                <a:solidFill>
                  <a:schemeClr val="bg1"/>
                </a:solidFill>
                <a:hlinkClick r:id="rId3"/>
              </a:rPr>
              <a:t>https://www.caltech.edu/about/news/caltech-researchers-find-evidence-real-ninth-planet-49523</a:t>
            </a:r>
            <a:r>
              <a:rPr lang="en-US" sz="1200" b="0" dirty="0">
                <a:solidFill>
                  <a:schemeClr val="bg1"/>
                </a:solidFill>
              </a:rPr>
              <a:t> </a:t>
            </a:r>
          </a:p>
        </p:txBody>
      </p:sp>
    </p:spTree>
    <p:extLst>
      <p:ext uri="{BB962C8B-B14F-4D97-AF65-F5344CB8AC3E}">
        <p14:creationId xmlns:p14="http://schemas.microsoft.com/office/powerpoint/2010/main" val="244503019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D55D4E-7EBB-4301-A943-BB60AAF80F88}"/>
              </a:ext>
            </a:extLst>
          </p:cNvPr>
          <p:cNvSpPr>
            <a:spLocks noGrp="1"/>
          </p:cNvSpPr>
          <p:nvPr>
            <p:ph type="title"/>
          </p:nvPr>
        </p:nvSpPr>
        <p:spPr/>
        <p:txBody>
          <a:bodyPr/>
          <a:lstStyle/>
          <a:p>
            <a:endParaRPr lang="en-US"/>
          </a:p>
        </p:txBody>
      </p:sp>
      <p:sp>
        <p:nvSpPr>
          <p:cNvPr id="4" name="Slide Number Placeholder 3">
            <a:extLst>
              <a:ext uri="{FF2B5EF4-FFF2-40B4-BE49-F238E27FC236}">
                <a16:creationId xmlns:a16="http://schemas.microsoft.com/office/drawing/2014/main" id="{C20E3373-D540-4216-A678-89353FEED0FF}"/>
              </a:ext>
            </a:extLst>
          </p:cNvPr>
          <p:cNvSpPr>
            <a:spLocks noGrp="1"/>
          </p:cNvSpPr>
          <p:nvPr>
            <p:ph type="sldNum" sz="quarter" idx="3"/>
          </p:nvPr>
        </p:nvSpPr>
        <p:spPr/>
        <p:txBody>
          <a:bodyPr/>
          <a:lstStyle/>
          <a:p>
            <a:fld id="{7C5DB68A-9D44-4073-920F-D08D647C06A7}" type="slidenum">
              <a:rPr lang="en-US" smtClean="0"/>
              <a:t>46</a:t>
            </a:fld>
            <a:endParaRPr lang="en-US" dirty="0"/>
          </a:p>
        </p:txBody>
      </p:sp>
      <p:pic>
        <p:nvPicPr>
          <p:cNvPr id="5" name="Picture 4">
            <a:extLst>
              <a:ext uri="{FF2B5EF4-FFF2-40B4-BE49-F238E27FC236}">
                <a16:creationId xmlns:a16="http://schemas.microsoft.com/office/drawing/2014/main" id="{1BC9EF5A-06AC-426F-9144-2EF7BD5300ED}"/>
              </a:ext>
            </a:extLst>
          </p:cNvPr>
          <p:cNvPicPr>
            <a:picLocks noChangeAspect="1"/>
          </p:cNvPicPr>
          <p:nvPr/>
        </p:nvPicPr>
        <p:blipFill>
          <a:blip r:embed="rId2"/>
          <a:stretch>
            <a:fillRect/>
          </a:stretch>
        </p:blipFill>
        <p:spPr>
          <a:xfrm>
            <a:off x="0" y="609600"/>
            <a:ext cx="9144000" cy="767329"/>
          </a:xfrm>
          <a:prstGeom prst="rect">
            <a:avLst/>
          </a:prstGeom>
        </p:spPr>
      </p:pic>
      <p:pic>
        <p:nvPicPr>
          <p:cNvPr id="6" name="Picture 5">
            <a:extLst>
              <a:ext uri="{FF2B5EF4-FFF2-40B4-BE49-F238E27FC236}">
                <a16:creationId xmlns:a16="http://schemas.microsoft.com/office/drawing/2014/main" id="{2D66F1B9-93F2-4BD4-9422-CA75E5258D08}"/>
              </a:ext>
            </a:extLst>
          </p:cNvPr>
          <p:cNvPicPr>
            <a:picLocks noChangeAspect="1"/>
          </p:cNvPicPr>
          <p:nvPr/>
        </p:nvPicPr>
        <p:blipFill>
          <a:blip r:embed="rId3"/>
          <a:stretch>
            <a:fillRect/>
          </a:stretch>
        </p:blipFill>
        <p:spPr>
          <a:xfrm>
            <a:off x="0" y="1371600"/>
            <a:ext cx="9144000" cy="522270"/>
          </a:xfrm>
          <a:prstGeom prst="rect">
            <a:avLst/>
          </a:prstGeom>
        </p:spPr>
      </p:pic>
      <p:pic>
        <p:nvPicPr>
          <p:cNvPr id="7" name="Picture 6">
            <a:extLst>
              <a:ext uri="{FF2B5EF4-FFF2-40B4-BE49-F238E27FC236}">
                <a16:creationId xmlns:a16="http://schemas.microsoft.com/office/drawing/2014/main" id="{904CF147-9296-4377-BBB1-438BE703108A}"/>
              </a:ext>
            </a:extLst>
          </p:cNvPr>
          <p:cNvPicPr>
            <a:picLocks noChangeAspect="1"/>
          </p:cNvPicPr>
          <p:nvPr/>
        </p:nvPicPr>
        <p:blipFill>
          <a:blip r:embed="rId4"/>
          <a:stretch>
            <a:fillRect/>
          </a:stretch>
        </p:blipFill>
        <p:spPr>
          <a:xfrm>
            <a:off x="0" y="1895272"/>
            <a:ext cx="9144000" cy="1257759"/>
          </a:xfrm>
          <a:prstGeom prst="rect">
            <a:avLst/>
          </a:prstGeom>
        </p:spPr>
      </p:pic>
      <p:pic>
        <p:nvPicPr>
          <p:cNvPr id="8" name="Picture 7">
            <a:extLst>
              <a:ext uri="{FF2B5EF4-FFF2-40B4-BE49-F238E27FC236}">
                <a16:creationId xmlns:a16="http://schemas.microsoft.com/office/drawing/2014/main" id="{B56866F2-0F3B-42D3-AAAA-E1A3596B9B31}"/>
              </a:ext>
            </a:extLst>
          </p:cNvPr>
          <p:cNvPicPr>
            <a:picLocks noChangeAspect="1"/>
          </p:cNvPicPr>
          <p:nvPr/>
        </p:nvPicPr>
        <p:blipFill>
          <a:blip r:embed="rId5"/>
          <a:stretch>
            <a:fillRect/>
          </a:stretch>
        </p:blipFill>
        <p:spPr>
          <a:xfrm>
            <a:off x="0" y="3124200"/>
            <a:ext cx="9144000" cy="1310297"/>
          </a:xfrm>
          <a:prstGeom prst="rect">
            <a:avLst/>
          </a:prstGeom>
        </p:spPr>
      </p:pic>
      <p:pic>
        <p:nvPicPr>
          <p:cNvPr id="9" name="Picture 8">
            <a:extLst>
              <a:ext uri="{FF2B5EF4-FFF2-40B4-BE49-F238E27FC236}">
                <a16:creationId xmlns:a16="http://schemas.microsoft.com/office/drawing/2014/main" id="{59F63D46-731C-4DFB-B543-05ECD954451D}"/>
              </a:ext>
            </a:extLst>
          </p:cNvPr>
          <p:cNvPicPr>
            <a:picLocks noChangeAspect="1"/>
          </p:cNvPicPr>
          <p:nvPr/>
        </p:nvPicPr>
        <p:blipFill>
          <a:blip r:embed="rId6"/>
          <a:stretch>
            <a:fillRect/>
          </a:stretch>
        </p:blipFill>
        <p:spPr>
          <a:xfrm>
            <a:off x="0" y="4419600"/>
            <a:ext cx="9144000" cy="2120887"/>
          </a:xfrm>
          <a:prstGeom prst="rect">
            <a:avLst/>
          </a:prstGeom>
        </p:spPr>
      </p:pic>
      <p:sp>
        <p:nvSpPr>
          <p:cNvPr id="10" name="Rectangle: Rounded Corners 9">
            <a:extLst>
              <a:ext uri="{FF2B5EF4-FFF2-40B4-BE49-F238E27FC236}">
                <a16:creationId xmlns:a16="http://schemas.microsoft.com/office/drawing/2014/main" id="{A6AB5B0C-CDC6-409C-9253-9BFEC9129B7C}"/>
              </a:ext>
            </a:extLst>
          </p:cNvPr>
          <p:cNvSpPr/>
          <p:nvPr/>
        </p:nvSpPr>
        <p:spPr bwMode="auto">
          <a:xfrm>
            <a:off x="304800" y="3753256"/>
            <a:ext cx="1752600" cy="304800"/>
          </a:xfrm>
          <a:prstGeom prst="roundRect">
            <a:avLst/>
          </a:prstGeom>
          <a:solidFill>
            <a:srgbClr val="FF0000">
              <a:alpha val="4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1" name="Rectangle 10">
            <a:extLst>
              <a:ext uri="{FF2B5EF4-FFF2-40B4-BE49-F238E27FC236}">
                <a16:creationId xmlns:a16="http://schemas.microsoft.com/office/drawing/2014/main" id="{5298ADD2-526C-45C2-9FB2-A1556FDFD4B1}"/>
              </a:ext>
            </a:extLst>
          </p:cNvPr>
          <p:cNvSpPr/>
          <p:nvPr/>
        </p:nvSpPr>
        <p:spPr>
          <a:xfrm>
            <a:off x="1282424" y="6565787"/>
            <a:ext cx="7848600" cy="276999"/>
          </a:xfrm>
          <a:prstGeom prst="rect">
            <a:avLst/>
          </a:prstGeom>
        </p:spPr>
        <p:txBody>
          <a:bodyPr wrap="square">
            <a:spAutoFit/>
          </a:bodyPr>
          <a:lstStyle/>
          <a:p>
            <a:pPr algn="r"/>
            <a:r>
              <a:rPr lang="en-US" sz="1200" b="0" dirty="0">
                <a:solidFill>
                  <a:schemeClr val="bg1"/>
                </a:solidFill>
              </a:rPr>
              <a:t>https://www.nbcnews.com/science/space/astronomers-are-still-looking-elusive-planet-9-rcna1872</a:t>
            </a:r>
          </a:p>
        </p:txBody>
      </p:sp>
    </p:spTree>
    <p:extLst>
      <p:ext uri="{BB962C8B-B14F-4D97-AF65-F5344CB8AC3E}">
        <p14:creationId xmlns:p14="http://schemas.microsoft.com/office/powerpoint/2010/main" val="291196775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264683B-60F4-42CB-9217-CF89BB43E3AD}"/>
              </a:ext>
            </a:extLst>
          </p:cNvPr>
          <p:cNvSpPr>
            <a:spLocks noGrp="1"/>
          </p:cNvSpPr>
          <p:nvPr>
            <p:ph type="ctrTitle"/>
          </p:nvPr>
        </p:nvSpPr>
        <p:spPr>
          <a:xfrm>
            <a:off x="685800" y="2057400"/>
            <a:ext cx="7772400" cy="1470025"/>
          </a:xfrm>
        </p:spPr>
        <p:txBody>
          <a:bodyPr/>
          <a:lstStyle/>
          <a:p>
            <a:r>
              <a:rPr lang="en-US" dirty="0"/>
              <a:t>What is </a:t>
            </a:r>
            <a:r>
              <a:rPr lang="en-US" dirty="0" err="1"/>
              <a:t>Snomed</a:t>
            </a:r>
            <a:r>
              <a:rPr lang="en-US" dirty="0"/>
              <a:t> CT about</a:t>
            </a:r>
            <a:br>
              <a:rPr lang="en-US" dirty="0"/>
            </a:br>
            <a:r>
              <a:rPr lang="en-US" dirty="0"/>
              <a:t>if about anything at all?</a:t>
            </a:r>
          </a:p>
        </p:txBody>
      </p:sp>
      <p:sp>
        <p:nvSpPr>
          <p:cNvPr id="6" name="Subtitle 5">
            <a:extLst>
              <a:ext uri="{FF2B5EF4-FFF2-40B4-BE49-F238E27FC236}">
                <a16:creationId xmlns:a16="http://schemas.microsoft.com/office/drawing/2014/main" id="{A5E468DE-AF2D-466D-B8D1-823EDF0162AF}"/>
              </a:ext>
            </a:extLst>
          </p:cNvPr>
          <p:cNvSpPr>
            <a:spLocks noGrp="1"/>
          </p:cNvSpPr>
          <p:nvPr>
            <p:ph type="subTitle" idx="1"/>
          </p:nvPr>
        </p:nvSpPr>
        <p:spPr/>
        <p:txBody>
          <a:bodyPr/>
          <a:lstStyle/>
          <a:p>
            <a:endParaRPr lang="en-US"/>
          </a:p>
        </p:txBody>
      </p:sp>
      <p:sp>
        <p:nvSpPr>
          <p:cNvPr id="4" name="Slide Number Placeholder 3">
            <a:extLst>
              <a:ext uri="{FF2B5EF4-FFF2-40B4-BE49-F238E27FC236}">
                <a16:creationId xmlns:a16="http://schemas.microsoft.com/office/drawing/2014/main" id="{CDBBF553-BDF3-4DDA-8412-1C2B4736937B}"/>
              </a:ext>
            </a:extLst>
          </p:cNvPr>
          <p:cNvSpPr>
            <a:spLocks noGrp="1"/>
          </p:cNvSpPr>
          <p:nvPr>
            <p:ph type="sldNum" sz="quarter" idx="4294967295"/>
          </p:nvPr>
        </p:nvSpPr>
        <p:spPr>
          <a:xfrm>
            <a:off x="0" y="6477000"/>
            <a:ext cx="381000" cy="304800"/>
          </a:xfrm>
        </p:spPr>
        <p:txBody>
          <a:bodyPr/>
          <a:lstStyle/>
          <a:p>
            <a:fld id="{7C5DB68A-9D44-4073-920F-D08D647C06A7}" type="slidenum">
              <a:rPr lang="en-US" smtClean="0"/>
              <a:t>47</a:t>
            </a:fld>
            <a:endParaRPr lang="en-US" dirty="0"/>
          </a:p>
        </p:txBody>
      </p:sp>
    </p:spTree>
    <p:extLst>
      <p:ext uri="{BB962C8B-B14F-4D97-AF65-F5344CB8AC3E}">
        <p14:creationId xmlns:p14="http://schemas.microsoft.com/office/powerpoint/2010/main" val="377222663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Concepts and confusions in SNOMED CT</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‘concept’: </a:t>
            </a:r>
          </a:p>
          <a:p>
            <a:pPr lvl="1">
              <a:buFont typeface="Arial" panose="020B0604020202020204" pitchFamily="34" charset="0"/>
              <a:buChar char="•"/>
            </a:pPr>
            <a:r>
              <a:rPr lang="en-US" dirty="0"/>
              <a:t>‘</a:t>
            </a:r>
            <a:r>
              <a:rPr lang="en-US" i="1" dirty="0"/>
              <a:t>a clinical idea to which a unique concept identifier has been assigned</a:t>
            </a:r>
            <a:r>
              <a:rPr lang="en-US" dirty="0"/>
              <a:t>’; ‘</a:t>
            </a:r>
            <a:r>
              <a:rPr lang="en-US" i="1" dirty="0"/>
              <a:t>the meaning of a concept can be determined from relationships to other concepts and from associated descriptions that include human readable terms</a:t>
            </a:r>
            <a:r>
              <a:rPr lang="en-US" dirty="0"/>
              <a:t>’</a:t>
            </a:r>
          </a:p>
          <a:p>
            <a:pPr>
              <a:buFont typeface="Arial" panose="020B0604020202020204" pitchFamily="34" charset="0"/>
              <a:buChar char="•"/>
            </a:pPr>
            <a:r>
              <a:rPr lang="en-US" dirty="0"/>
              <a:t>the term is also stated to be a homonym for:</a:t>
            </a:r>
          </a:p>
          <a:p>
            <a:pPr lvl="1">
              <a:buFont typeface="Arial" panose="020B0604020202020204" pitchFamily="34" charset="0"/>
              <a:buChar char="•"/>
            </a:pPr>
            <a:r>
              <a:rPr lang="en-US" dirty="0"/>
              <a:t>‘</a:t>
            </a:r>
            <a:r>
              <a:rPr lang="en-US" i="1" dirty="0"/>
              <a:t>concept identifier</a:t>
            </a:r>
            <a:r>
              <a:rPr lang="en-US" dirty="0"/>
              <a:t>’ as well as for </a:t>
            </a:r>
          </a:p>
          <a:p>
            <a:pPr lvl="1">
              <a:buFont typeface="Arial" panose="020B0604020202020204" pitchFamily="34" charset="0"/>
              <a:buChar char="•"/>
            </a:pPr>
            <a:r>
              <a:rPr lang="en-US" dirty="0"/>
              <a:t>‘</a:t>
            </a:r>
            <a:r>
              <a:rPr lang="en-US" i="1" dirty="0"/>
              <a:t>the real-world referent(s) of the concept identifier, that is, the class of entities in reality that the concept identifier represents</a:t>
            </a:r>
            <a:r>
              <a:rPr lang="en-US" dirty="0"/>
              <a:t>’</a:t>
            </a:r>
          </a:p>
        </p:txBody>
      </p:sp>
      <p:sp>
        <p:nvSpPr>
          <p:cNvPr id="4" name="Slide Number Placeholder 3">
            <a:extLst>
              <a:ext uri="{FF2B5EF4-FFF2-40B4-BE49-F238E27FC236}">
                <a16:creationId xmlns:a16="http://schemas.microsoft.com/office/drawing/2014/main" id="{36C77C8F-1816-46E7-AA34-D7A85A7C1D10}"/>
              </a:ext>
            </a:extLst>
          </p:cNvPr>
          <p:cNvSpPr>
            <a:spLocks noGrp="1"/>
          </p:cNvSpPr>
          <p:nvPr>
            <p:ph type="sldNum" sz="quarter" idx="3"/>
          </p:nvPr>
        </p:nvSpPr>
        <p:spPr/>
        <p:txBody>
          <a:bodyPr/>
          <a:lstStyle/>
          <a:p>
            <a:fld id="{7C5DB68A-9D44-4073-920F-D08D647C06A7}" type="slidenum">
              <a:rPr lang="en-US" smtClean="0"/>
              <a:t>48</a:t>
            </a:fld>
            <a:endParaRPr lang="en-US" dirty="0"/>
          </a:p>
        </p:txBody>
      </p:sp>
    </p:spTree>
    <p:extLst>
      <p:ext uri="{BB962C8B-B14F-4D97-AF65-F5344CB8AC3E}">
        <p14:creationId xmlns:p14="http://schemas.microsoft.com/office/powerpoint/2010/main" val="351011806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Consequence: more confusion</a:t>
            </a:r>
          </a:p>
        </p:txBody>
      </p:sp>
      <p:pic>
        <p:nvPicPr>
          <p:cNvPr id="4" name="Picture 3"/>
          <p:cNvPicPr>
            <a:picLocks noChangeAspect="1"/>
          </p:cNvPicPr>
          <p:nvPr/>
        </p:nvPicPr>
        <p:blipFill>
          <a:blip r:embed="rId2"/>
          <a:stretch>
            <a:fillRect/>
          </a:stretch>
        </p:blipFill>
        <p:spPr>
          <a:xfrm>
            <a:off x="235527" y="1752600"/>
            <a:ext cx="5372100" cy="4619625"/>
          </a:xfrm>
          <a:prstGeom prst="rect">
            <a:avLst/>
          </a:prstGeom>
        </p:spPr>
      </p:pic>
      <p:sp>
        <p:nvSpPr>
          <p:cNvPr id="5" name="TextBox 4"/>
          <p:cNvSpPr txBox="1"/>
          <p:nvPr/>
        </p:nvSpPr>
        <p:spPr>
          <a:xfrm>
            <a:off x="6096000" y="2286000"/>
            <a:ext cx="2819399" cy="2554545"/>
          </a:xfrm>
          <a:prstGeom prst="rect">
            <a:avLst/>
          </a:prstGeom>
          <a:noFill/>
        </p:spPr>
        <p:txBody>
          <a:bodyPr wrap="square" rtlCol="0">
            <a:spAutoFit/>
          </a:bodyPr>
          <a:lstStyle/>
          <a:p>
            <a:pPr algn="ctr"/>
            <a:r>
              <a:rPr lang="en-US" sz="3200" dirty="0">
                <a:solidFill>
                  <a:schemeClr val="bg1"/>
                </a:solidFill>
              </a:rPr>
              <a:t>What is </a:t>
            </a:r>
          </a:p>
          <a:p>
            <a:pPr algn="ctr"/>
            <a:r>
              <a:rPr lang="en-US" sz="3200" b="1" i="1" u="sng" dirty="0">
                <a:solidFill>
                  <a:schemeClr val="bg1"/>
                </a:solidFill>
              </a:rPr>
              <a:t>inside</a:t>
            </a:r>
            <a:r>
              <a:rPr lang="en-US" sz="3200" dirty="0">
                <a:solidFill>
                  <a:schemeClr val="bg1"/>
                </a:solidFill>
              </a:rPr>
              <a:t> </a:t>
            </a:r>
          </a:p>
          <a:p>
            <a:pPr algn="ctr"/>
            <a:r>
              <a:rPr lang="en-US" sz="3200" dirty="0">
                <a:solidFill>
                  <a:schemeClr val="bg1"/>
                </a:solidFill>
              </a:rPr>
              <a:t>versus </a:t>
            </a:r>
          </a:p>
          <a:p>
            <a:pPr algn="ctr"/>
            <a:r>
              <a:rPr lang="en-US" sz="3200" b="1" i="1" u="sng" dirty="0">
                <a:solidFill>
                  <a:schemeClr val="bg1"/>
                </a:solidFill>
              </a:rPr>
              <a:t>outside</a:t>
            </a:r>
            <a:r>
              <a:rPr lang="en-US" sz="3200" dirty="0">
                <a:solidFill>
                  <a:schemeClr val="bg1"/>
                </a:solidFill>
              </a:rPr>
              <a:t> SNOMED CT?</a:t>
            </a:r>
          </a:p>
        </p:txBody>
      </p:sp>
      <p:sp>
        <p:nvSpPr>
          <p:cNvPr id="3" name="Slide Number Placeholder 2">
            <a:extLst>
              <a:ext uri="{FF2B5EF4-FFF2-40B4-BE49-F238E27FC236}">
                <a16:creationId xmlns:a16="http://schemas.microsoft.com/office/drawing/2014/main" id="{84815A0C-516B-4285-9D45-9F24718001A3}"/>
              </a:ext>
            </a:extLst>
          </p:cNvPr>
          <p:cNvSpPr>
            <a:spLocks noGrp="1"/>
          </p:cNvSpPr>
          <p:nvPr>
            <p:ph type="sldNum" sz="quarter" idx="3"/>
          </p:nvPr>
        </p:nvSpPr>
        <p:spPr/>
        <p:txBody>
          <a:bodyPr/>
          <a:lstStyle/>
          <a:p>
            <a:fld id="{7C5DB68A-9D44-4073-920F-D08D647C06A7}" type="slidenum">
              <a:rPr lang="en-US" smtClean="0"/>
              <a:t>49</a:t>
            </a:fld>
            <a:endParaRPr lang="en-US" dirty="0"/>
          </a:p>
        </p:txBody>
      </p:sp>
    </p:spTree>
    <p:extLst>
      <p:ext uri="{BB962C8B-B14F-4D97-AF65-F5344CB8AC3E}">
        <p14:creationId xmlns:p14="http://schemas.microsoft.com/office/powerpoint/2010/main" val="42704549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200" dirty="0"/>
              <a:t>OBI: Ontology for Biomedical Investigations</a:t>
            </a:r>
          </a:p>
        </p:txBody>
      </p:sp>
      <p:sp>
        <p:nvSpPr>
          <p:cNvPr id="6" name="Rectangle 5"/>
          <p:cNvSpPr/>
          <p:nvPr/>
        </p:nvSpPr>
        <p:spPr>
          <a:xfrm>
            <a:off x="7038566" y="6487190"/>
            <a:ext cx="1280569" cy="369332"/>
          </a:xfrm>
          <a:prstGeom prst="rect">
            <a:avLst/>
          </a:prstGeom>
        </p:spPr>
        <p:txBody>
          <a:bodyPr wrap="none">
            <a:spAutoFit/>
          </a:bodyPr>
          <a:lstStyle/>
          <a:p>
            <a:pPr defTabSz="457200" eaLnBrk="1" fontAlgn="auto" hangingPunct="1">
              <a:spcBef>
                <a:spcPts val="0"/>
              </a:spcBef>
              <a:spcAft>
                <a:spcPts val="0"/>
              </a:spcAft>
            </a:pPr>
            <a:r>
              <a:rPr lang="en-US" sz="1800" b="1" i="1" dirty="0">
                <a:solidFill>
                  <a:srgbClr val="FFFFFF"/>
                </a:solidFill>
                <a:latin typeface="Calibri"/>
              </a:rPr>
              <a:t>Core terms</a:t>
            </a:r>
          </a:p>
        </p:txBody>
      </p:sp>
      <p:grpSp>
        <p:nvGrpSpPr>
          <p:cNvPr id="49" name="Group 48"/>
          <p:cNvGrpSpPr/>
          <p:nvPr/>
        </p:nvGrpSpPr>
        <p:grpSpPr>
          <a:xfrm>
            <a:off x="115314" y="2144278"/>
            <a:ext cx="8921678" cy="3464079"/>
            <a:chOff x="100512" y="1788923"/>
            <a:chExt cx="8921678" cy="3292664"/>
          </a:xfrm>
        </p:grpSpPr>
        <p:sp>
          <p:nvSpPr>
            <p:cNvPr id="2" name="TextBox 1"/>
            <p:cNvSpPr txBox="1"/>
            <p:nvPr/>
          </p:nvSpPr>
          <p:spPr>
            <a:xfrm>
              <a:off x="1795801" y="3173248"/>
              <a:ext cx="898708" cy="497329"/>
            </a:xfrm>
            <a:prstGeom prst="rect">
              <a:avLst/>
            </a:prstGeom>
            <a:noFill/>
            <a:ln>
              <a:solidFill>
                <a:srgbClr val="FF0000"/>
              </a:solidFill>
              <a:headEnd type="none" w="med" len="med"/>
              <a:tailEnd type="arrow" w="med" len="med"/>
            </a:ln>
          </p:spPr>
          <p:txBody>
            <a:bodyPr wrap="none" rtlCol="0">
              <a:spAutoFit/>
            </a:bodyPr>
            <a:lstStyle/>
            <a:p>
              <a:pPr algn="ctr" defTabSz="457200" eaLnBrk="1" fontAlgn="auto" hangingPunct="1">
                <a:spcBef>
                  <a:spcPts val="0"/>
                </a:spcBef>
                <a:spcAft>
                  <a:spcPts val="0"/>
                </a:spcAft>
              </a:pPr>
              <a:r>
                <a:rPr lang="en-US" sz="1400" dirty="0">
                  <a:solidFill>
                    <a:schemeClr val="bg1"/>
                  </a:solidFill>
                  <a:latin typeface="Calibri"/>
                </a:rPr>
                <a:t>specimen</a:t>
              </a:r>
            </a:p>
            <a:p>
              <a:pPr algn="ctr" defTabSz="457200" eaLnBrk="1" fontAlgn="auto" hangingPunct="1">
                <a:spcBef>
                  <a:spcPts val="0"/>
                </a:spcBef>
                <a:spcAft>
                  <a:spcPts val="0"/>
                </a:spcAft>
              </a:pPr>
              <a:r>
                <a:rPr lang="en-US" sz="1400" dirty="0">
                  <a:solidFill>
                    <a:schemeClr val="bg1"/>
                  </a:solidFill>
                  <a:latin typeface="Calibri"/>
                </a:rPr>
                <a:t>collecting</a:t>
              </a:r>
            </a:p>
          </p:txBody>
        </p:sp>
        <p:sp>
          <p:nvSpPr>
            <p:cNvPr id="7" name="TextBox 6"/>
            <p:cNvSpPr txBox="1"/>
            <p:nvPr/>
          </p:nvSpPr>
          <p:spPr>
            <a:xfrm>
              <a:off x="3118743" y="3173248"/>
              <a:ext cx="974370" cy="497329"/>
            </a:xfrm>
            <a:prstGeom prst="rect">
              <a:avLst/>
            </a:prstGeom>
            <a:noFill/>
            <a:ln>
              <a:solidFill>
                <a:srgbClr val="FF0000"/>
              </a:solidFill>
              <a:headEnd type="none" w="med" len="med"/>
              <a:tailEnd type="arrow" w="med" len="med"/>
            </a:ln>
          </p:spPr>
          <p:txBody>
            <a:bodyPr wrap="none" rtlCol="0">
              <a:spAutoFit/>
            </a:bodyPr>
            <a:lstStyle/>
            <a:p>
              <a:pPr algn="ctr" defTabSz="457200" eaLnBrk="1" fontAlgn="auto" hangingPunct="1">
                <a:spcBef>
                  <a:spcPts val="0"/>
                </a:spcBef>
                <a:spcAft>
                  <a:spcPts val="0"/>
                </a:spcAft>
              </a:pPr>
              <a:r>
                <a:rPr lang="en-US" sz="1400" dirty="0">
                  <a:solidFill>
                    <a:schemeClr val="bg1"/>
                  </a:solidFill>
                  <a:latin typeface="Calibri"/>
                </a:rPr>
                <a:t>material</a:t>
              </a:r>
            </a:p>
            <a:p>
              <a:pPr algn="ctr" defTabSz="457200" eaLnBrk="1" fontAlgn="auto" hangingPunct="1">
                <a:spcBef>
                  <a:spcPts val="0"/>
                </a:spcBef>
                <a:spcAft>
                  <a:spcPts val="0"/>
                </a:spcAft>
              </a:pPr>
              <a:r>
                <a:rPr lang="en-US" sz="1400" dirty="0">
                  <a:solidFill>
                    <a:schemeClr val="bg1"/>
                  </a:solidFill>
                  <a:latin typeface="Calibri"/>
                </a:rPr>
                <a:t>processing</a:t>
              </a:r>
            </a:p>
          </p:txBody>
        </p:sp>
        <p:sp>
          <p:nvSpPr>
            <p:cNvPr id="8" name="TextBox 7"/>
            <p:cNvSpPr txBox="1"/>
            <p:nvPr/>
          </p:nvSpPr>
          <p:spPr>
            <a:xfrm>
              <a:off x="4756943" y="3280970"/>
              <a:ext cx="586957" cy="292547"/>
            </a:xfrm>
            <a:prstGeom prst="rect">
              <a:avLst/>
            </a:prstGeom>
            <a:noFill/>
            <a:ln>
              <a:solidFill>
                <a:srgbClr val="FF0000"/>
              </a:solidFill>
              <a:headEnd type="none" w="med" len="med"/>
              <a:tailEnd type="arrow" w="med" len="med"/>
            </a:ln>
          </p:spPr>
          <p:txBody>
            <a:bodyPr wrap="none" rtlCol="0">
              <a:spAutoFit/>
            </a:bodyPr>
            <a:lstStyle/>
            <a:p>
              <a:pPr algn="ctr" defTabSz="457200" eaLnBrk="1" fontAlgn="auto" hangingPunct="1">
                <a:spcBef>
                  <a:spcPts val="0"/>
                </a:spcBef>
                <a:spcAft>
                  <a:spcPts val="0"/>
                </a:spcAft>
              </a:pPr>
              <a:r>
                <a:rPr lang="en-US" sz="1400" dirty="0">
                  <a:solidFill>
                    <a:schemeClr val="bg1"/>
                  </a:solidFill>
                  <a:latin typeface="Calibri"/>
                </a:rPr>
                <a:t>assay</a:t>
              </a:r>
            </a:p>
          </p:txBody>
        </p:sp>
        <p:sp>
          <p:nvSpPr>
            <p:cNvPr id="9" name="TextBox 8"/>
            <p:cNvSpPr txBox="1"/>
            <p:nvPr/>
          </p:nvSpPr>
          <p:spPr>
            <a:xfrm>
              <a:off x="5888452" y="3173248"/>
              <a:ext cx="974370" cy="497329"/>
            </a:xfrm>
            <a:prstGeom prst="rect">
              <a:avLst/>
            </a:prstGeom>
            <a:noFill/>
            <a:ln>
              <a:solidFill>
                <a:srgbClr val="FF0000"/>
              </a:solidFill>
              <a:headEnd type="none" w="med" len="med"/>
              <a:tailEnd type="arrow" w="med" len="med"/>
            </a:ln>
          </p:spPr>
          <p:txBody>
            <a:bodyPr wrap="none" rtlCol="0">
              <a:spAutoFit/>
            </a:bodyPr>
            <a:lstStyle/>
            <a:p>
              <a:pPr algn="ctr" defTabSz="457200" eaLnBrk="1" fontAlgn="auto" hangingPunct="1">
                <a:spcBef>
                  <a:spcPts val="0"/>
                </a:spcBef>
                <a:spcAft>
                  <a:spcPts val="0"/>
                </a:spcAft>
              </a:pPr>
              <a:r>
                <a:rPr lang="en-US" sz="1400" dirty="0">
                  <a:solidFill>
                    <a:schemeClr val="bg1"/>
                  </a:solidFill>
                  <a:latin typeface="Calibri"/>
                </a:rPr>
                <a:t>data</a:t>
              </a:r>
            </a:p>
            <a:p>
              <a:pPr algn="ctr" defTabSz="457200" eaLnBrk="1" fontAlgn="auto" hangingPunct="1">
                <a:spcBef>
                  <a:spcPts val="0"/>
                </a:spcBef>
                <a:spcAft>
                  <a:spcPts val="0"/>
                </a:spcAft>
              </a:pPr>
              <a:r>
                <a:rPr lang="en-US" sz="1400" dirty="0">
                  <a:solidFill>
                    <a:schemeClr val="bg1"/>
                  </a:solidFill>
                  <a:latin typeface="Calibri"/>
                </a:rPr>
                <a:t>processing</a:t>
              </a:r>
            </a:p>
          </p:txBody>
        </p:sp>
        <p:sp>
          <p:nvSpPr>
            <p:cNvPr id="10" name="TextBox 9"/>
            <p:cNvSpPr txBox="1"/>
            <p:nvPr/>
          </p:nvSpPr>
          <p:spPr>
            <a:xfrm>
              <a:off x="7233265" y="3065526"/>
              <a:ext cx="1231234" cy="702112"/>
            </a:xfrm>
            <a:prstGeom prst="rect">
              <a:avLst/>
            </a:prstGeom>
            <a:noFill/>
            <a:ln>
              <a:solidFill>
                <a:srgbClr val="FF0000"/>
              </a:solidFill>
              <a:headEnd type="none" w="med" len="med"/>
              <a:tailEnd type="arrow" w="med" len="med"/>
            </a:ln>
          </p:spPr>
          <p:txBody>
            <a:bodyPr wrap="none" rtlCol="0">
              <a:spAutoFit/>
            </a:bodyPr>
            <a:lstStyle/>
            <a:p>
              <a:pPr algn="ctr" defTabSz="457200" eaLnBrk="1" fontAlgn="auto" hangingPunct="1">
                <a:spcBef>
                  <a:spcPts val="0"/>
                </a:spcBef>
                <a:spcAft>
                  <a:spcPts val="0"/>
                </a:spcAft>
              </a:pPr>
              <a:r>
                <a:rPr lang="en-US" sz="1400" dirty="0">
                  <a:solidFill>
                    <a:schemeClr val="bg1"/>
                  </a:solidFill>
                  <a:latin typeface="Calibri"/>
                </a:rPr>
                <a:t>drawing</a:t>
              </a:r>
              <a:r>
                <a:rPr lang="en-US" sz="1400" dirty="0">
                  <a:solidFill>
                    <a:prstClr val="black"/>
                  </a:solidFill>
                  <a:latin typeface="Calibri"/>
                </a:rPr>
                <a:t> </a:t>
              </a:r>
              <a:r>
                <a:rPr lang="en-US" sz="1400" dirty="0">
                  <a:solidFill>
                    <a:schemeClr val="bg1"/>
                  </a:solidFill>
                  <a:latin typeface="Calibri"/>
                </a:rPr>
                <a:t>a</a:t>
              </a:r>
              <a:r>
                <a:rPr lang="en-US" sz="1400" dirty="0">
                  <a:solidFill>
                    <a:prstClr val="black"/>
                  </a:solidFill>
                  <a:latin typeface="Calibri"/>
                </a:rPr>
                <a:t> </a:t>
              </a:r>
            </a:p>
            <a:p>
              <a:pPr algn="ctr" defTabSz="457200" eaLnBrk="1" fontAlgn="auto" hangingPunct="1">
                <a:spcBef>
                  <a:spcPts val="0"/>
                </a:spcBef>
                <a:spcAft>
                  <a:spcPts val="0"/>
                </a:spcAft>
              </a:pPr>
              <a:r>
                <a:rPr lang="en-US" sz="1400" dirty="0">
                  <a:solidFill>
                    <a:schemeClr val="bg1"/>
                  </a:solidFill>
                  <a:latin typeface="Calibri"/>
                </a:rPr>
                <a:t>conclusion</a:t>
              </a:r>
            </a:p>
            <a:p>
              <a:pPr algn="ctr" defTabSz="457200" eaLnBrk="1" fontAlgn="auto" hangingPunct="1">
                <a:spcBef>
                  <a:spcPts val="0"/>
                </a:spcBef>
                <a:spcAft>
                  <a:spcPts val="0"/>
                </a:spcAft>
              </a:pPr>
              <a:r>
                <a:rPr lang="en-US" sz="1400" dirty="0">
                  <a:solidFill>
                    <a:schemeClr val="bg1"/>
                  </a:solidFill>
                  <a:latin typeface="Calibri"/>
                </a:rPr>
                <a:t>based</a:t>
              </a:r>
              <a:r>
                <a:rPr lang="en-US" sz="1400" dirty="0">
                  <a:solidFill>
                    <a:prstClr val="black"/>
                  </a:solidFill>
                  <a:latin typeface="Calibri"/>
                </a:rPr>
                <a:t> </a:t>
              </a:r>
              <a:r>
                <a:rPr lang="en-US" sz="1400" dirty="0">
                  <a:solidFill>
                    <a:schemeClr val="bg1"/>
                  </a:solidFill>
                  <a:latin typeface="Calibri"/>
                </a:rPr>
                <a:t>on</a:t>
              </a:r>
              <a:r>
                <a:rPr lang="en-US" sz="1400" dirty="0">
                  <a:solidFill>
                    <a:prstClr val="black"/>
                  </a:solidFill>
                  <a:latin typeface="Calibri"/>
                </a:rPr>
                <a:t> </a:t>
              </a:r>
              <a:r>
                <a:rPr lang="en-US" sz="1400" dirty="0">
                  <a:solidFill>
                    <a:schemeClr val="bg1"/>
                  </a:solidFill>
                  <a:latin typeface="Calibri"/>
                </a:rPr>
                <a:t>data</a:t>
              </a:r>
            </a:p>
          </p:txBody>
        </p:sp>
        <p:sp>
          <p:nvSpPr>
            <p:cNvPr id="11" name="TextBox 10"/>
            <p:cNvSpPr txBox="1"/>
            <p:nvPr/>
          </p:nvSpPr>
          <p:spPr>
            <a:xfrm>
              <a:off x="2465802" y="4664248"/>
              <a:ext cx="894797" cy="292547"/>
            </a:xfrm>
            <a:prstGeom prst="rect">
              <a:avLst/>
            </a:prstGeom>
            <a:noFill/>
            <a:ln>
              <a:solidFill>
                <a:srgbClr val="0000FF"/>
              </a:solidFill>
              <a:headEnd type="none" w="med" len="med"/>
              <a:tailEnd type="arrow" w="med" len="med"/>
            </a:ln>
          </p:spPr>
          <p:txBody>
            <a:bodyPr wrap="none" rtlCol="0">
              <a:spAutoFit/>
            </a:bodyPr>
            <a:lstStyle/>
            <a:p>
              <a:pPr algn="ctr" defTabSz="457200" eaLnBrk="1" fontAlgn="auto" hangingPunct="1">
                <a:spcBef>
                  <a:spcPts val="0"/>
                </a:spcBef>
                <a:spcAft>
                  <a:spcPts val="0"/>
                </a:spcAft>
              </a:pPr>
              <a:r>
                <a:rPr lang="en-US" sz="1400" dirty="0">
                  <a:solidFill>
                    <a:schemeClr val="bg1"/>
                  </a:solidFill>
                  <a:latin typeface="Calibri"/>
                </a:rPr>
                <a:t>specimen</a:t>
              </a:r>
            </a:p>
          </p:txBody>
        </p:sp>
        <p:sp>
          <p:nvSpPr>
            <p:cNvPr id="12" name="TextBox 11"/>
            <p:cNvSpPr txBox="1"/>
            <p:nvPr/>
          </p:nvSpPr>
          <p:spPr>
            <a:xfrm>
              <a:off x="3816926" y="4556526"/>
              <a:ext cx="934295" cy="497329"/>
            </a:xfrm>
            <a:prstGeom prst="rect">
              <a:avLst/>
            </a:prstGeom>
            <a:noFill/>
            <a:ln>
              <a:solidFill>
                <a:srgbClr val="0000FF"/>
              </a:solidFill>
              <a:headEnd type="none" w="med" len="med"/>
              <a:tailEnd type="arrow" w="med" len="med"/>
            </a:ln>
          </p:spPr>
          <p:txBody>
            <a:bodyPr wrap="none" rtlCol="0">
              <a:spAutoFit/>
            </a:bodyPr>
            <a:lstStyle/>
            <a:p>
              <a:pPr algn="ctr" defTabSz="457200" eaLnBrk="1" fontAlgn="auto" hangingPunct="1">
                <a:spcBef>
                  <a:spcPts val="0"/>
                </a:spcBef>
                <a:spcAft>
                  <a:spcPts val="0"/>
                </a:spcAft>
              </a:pPr>
              <a:r>
                <a:rPr lang="en-US" sz="1400" dirty="0">
                  <a:solidFill>
                    <a:schemeClr val="bg1"/>
                  </a:solidFill>
                  <a:latin typeface="Calibri"/>
                </a:rPr>
                <a:t>processed</a:t>
              </a:r>
            </a:p>
            <a:p>
              <a:pPr algn="ctr" defTabSz="457200" eaLnBrk="1" fontAlgn="auto" hangingPunct="1">
                <a:spcBef>
                  <a:spcPts val="0"/>
                </a:spcBef>
                <a:spcAft>
                  <a:spcPts val="0"/>
                </a:spcAft>
              </a:pPr>
              <a:r>
                <a:rPr lang="en-US" sz="1400" dirty="0">
                  <a:solidFill>
                    <a:schemeClr val="bg1"/>
                  </a:solidFill>
                  <a:latin typeface="Calibri"/>
                </a:rPr>
                <a:t>specimen</a:t>
              </a:r>
            </a:p>
          </p:txBody>
        </p:sp>
        <p:sp>
          <p:nvSpPr>
            <p:cNvPr id="13" name="TextBox 12"/>
            <p:cNvSpPr txBox="1"/>
            <p:nvPr/>
          </p:nvSpPr>
          <p:spPr>
            <a:xfrm>
              <a:off x="5213159" y="4664248"/>
              <a:ext cx="882613" cy="307777"/>
            </a:xfrm>
            <a:prstGeom prst="rect">
              <a:avLst/>
            </a:prstGeom>
            <a:solidFill>
              <a:srgbClr val="FFFF00"/>
            </a:solidFill>
            <a:ln>
              <a:solidFill>
                <a:schemeClr val="tx1"/>
              </a:solidFill>
              <a:headEnd type="none" w="med" len="med"/>
              <a:tailEnd type="arrow" w="med" len="med"/>
            </a:ln>
          </p:spPr>
          <p:txBody>
            <a:bodyPr wrap="none" rtlCol="0">
              <a:spAutoFit/>
            </a:bodyPr>
            <a:lstStyle/>
            <a:p>
              <a:pPr algn="ctr" defTabSz="457200" eaLnBrk="1" fontAlgn="auto" hangingPunct="1">
                <a:spcBef>
                  <a:spcPts val="0"/>
                </a:spcBef>
                <a:spcAft>
                  <a:spcPts val="0"/>
                </a:spcAft>
              </a:pPr>
              <a:r>
                <a:rPr lang="en-US" sz="1400" dirty="0">
                  <a:solidFill>
                    <a:prstClr val="black"/>
                  </a:solidFill>
                  <a:latin typeface="Calibri"/>
                </a:rPr>
                <a:t>data item</a:t>
              </a:r>
            </a:p>
          </p:txBody>
        </p:sp>
        <p:sp>
          <p:nvSpPr>
            <p:cNvPr id="14" name="TextBox 13"/>
            <p:cNvSpPr txBox="1"/>
            <p:nvPr/>
          </p:nvSpPr>
          <p:spPr>
            <a:xfrm>
              <a:off x="6562872" y="4664248"/>
              <a:ext cx="882613" cy="307777"/>
            </a:xfrm>
            <a:prstGeom prst="rect">
              <a:avLst/>
            </a:prstGeom>
            <a:solidFill>
              <a:srgbClr val="FFFF00"/>
            </a:solidFill>
            <a:ln>
              <a:solidFill>
                <a:schemeClr val="tx1"/>
              </a:solidFill>
              <a:headEnd type="none" w="med" len="med"/>
              <a:tailEnd type="arrow" w="med" len="med"/>
            </a:ln>
          </p:spPr>
          <p:txBody>
            <a:bodyPr wrap="none" rtlCol="0">
              <a:spAutoFit/>
            </a:bodyPr>
            <a:lstStyle/>
            <a:p>
              <a:pPr algn="ctr" defTabSz="457200" eaLnBrk="1" fontAlgn="auto" hangingPunct="1">
                <a:spcBef>
                  <a:spcPts val="0"/>
                </a:spcBef>
                <a:spcAft>
                  <a:spcPts val="0"/>
                </a:spcAft>
              </a:pPr>
              <a:r>
                <a:rPr lang="en-US" sz="1400" dirty="0">
                  <a:solidFill>
                    <a:prstClr val="black"/>
                  </a:solidFill>
                  <a:latin typeface="Calibri"/>
                </a:rPr>
                <a:t>data item</a:t>
              </a:r>
            </a:p>
          </p:txBody>
        </p:sp>
        <p:sp>
          <p:nvSpPr>
            <p:cNvPr id="15" name="TextBox 14"/>
            <p:cNvSpPr txBox="1"/>
            <p:nvPr/>
          </p:nvSpPr>
          <p:spPr>
            <a:xfrm>
              <a:off x="7805575" y="4556526"/>
              <a:ext cx="1216615" cy="523220"/>
            </a:xfrm>
            <a:prstGeom prst="rect">
              <a:avLst/>
            </a:prstGeom>
            <a:solidFill>
              <a:srgbClr val="FFFF00"/>
            </a:solidFill>
            <a:ln>
              <a:solidFill>
                <a:schemeClr val="tx1"/>
              </a:solidFill>
              <a:headEnd type="none" w="med" len="med"/>
              <a:tailEnd type="arrow" w="med" len="med"/>
            </a:ln>
          </p:spPr>
          <p:txBody>
            <a:bodyPr wrap="none" rtlCol="0">
              <a:spAutoFit/>
            </a:bodyPr>
            <a:lstStyle/>
            <a:p>
              <a:pPr algn="ctr" defTabSz="457200" eaLnBrk="1" fontAlgn="auto" hangingPunct="1">
                <a:spcBef>
                  <a:spcPts val="0"/>
                </a:spcBef>
                <a:spcAft>
                  <a:spcPts val="0"/>
                </a:spcAft>
              </a:pPr>
              <a:r>
                <a:rPr lang="en-US" sz="1400" dirty="0">
                  <a:solidFill>
                    <a:prstClr val="black"/>
                  </a:solidFill>
                  <a:latin typeface="Calibri"/>
                </a:rPr>
                <a:t>information</a:t>
              </a:r>
            </a:p>
            <a:p>
              <a:pPr algn="ctr" defTabSz="457200" eaLnBrk="1" fontAlgn="auto" hangingPunct="1">
                <a:spcBef>
                  <a:spcPts val="0"/>
                </a:spcBef>
                <a:spcAft>
                  <a:spcPts val="0"/>
                </a:spcAft>
              </a:pPr>
              <a:r>
                <a:rPr lang="en-US" sz="1400" dirty="0">
                  <a:solidFill>
                    <a:prstClr val="black"/>
                  </a:solidFill>
                  <a:latin typeface="Calibri"/>
                </a:rPr>
                <a:t>content entity</a:t>
              </a:r>
            </a:p>
          </p:txBody>
        </p:sp>
        <p:sp>
          <p:nvSpPr>
            <p:cNvPr id="16" name="TextBox 15"/>
            <p:cNvSpPr txBox="1"/>
            <p:nvPr/>
          </p:nvSpPr>
          <p:spPr>
            <a:xfrm>
              <a:off x="1203004" y="4556526"/>
              <a:ext cx="809196" cy="497329"/>
            </a:xfrm>
            <a:prstGeom prst="rect">
              <a:avLst/>
            </a:prstGeom>
            <a:noFill/>
            <a:ln>
              <a:solidFill>
                <a:srgbClr val="0000FF"/>
              </a:solidFill>
              <a:headEnd type="none" w="med" len="med"/>
              <a:tailEnd type="arrow" w="med" len="med"/>
            </a:ln>
          </p:spPr>
          <p:txBody>
            <a:bodyPr wrap="none" rtlCol="0">
              <a:spAutoFit/>
            </a:bodyPr>
            <a:lstStyle/>
            <a:p>
              <a:pPr algn="ctr" defTabSz="457200" eaLnBrk="1" fontAlgn="auto" hangingPunct="1">
                <a:spcBef>
                  <a:spcPts val="0"/>
                </a:spcBef>
                <a:spcAft>
                  <a:spcPts val="0"/>
                </a:spcAft>
              </a:pPr>
              <a:r>
                <a:rPr lang="en-US" sz="1400" dirty="0">
                  <a:solidFill>
                    <a:schemeClr val="bg1"/>
                  </a:solidFill>
                  <a:latin typeface="Calibri"/>
                </a:rPr>
                <a:t>material</a:t>
              </a:r>
            </a:p>
            <a:p>
              <a:pPr algn="ctr" defTabSz="457200" eaLnBrk="1" fontAlgn="auto" hangingPunct="1">
                <a:spcBef>
                  <a:spcPts val="0"/>
                </a:spcBef>
                <a:spcAft>
                  <a:spcPts val="0"/>
                </a:spcAft>
              </a:pPr>
              <a:r>
                <a:rPr lang="en-US" sz="1400" dirty="0">
                  <a:solidFill>
                    <a:schemeClr val="bg1"/>
                  </a:solidFill>
                  <a:latin typeface="Calibri"/>
                </a:rPr>
                <a:t>entity</a:t>
              </a:r>
            </a:p>
          </p:txBody>
        </p:sp>
        <p:sp>
          <p:nvSpPr>
            <p:cNvPr id="17" name="TextBox 16"/>
            <p:cNvSpPr txBox="1"/>
            <p:nvPr/>
          </p:nvSpPr>
          <p:spPr>
            <a:xfrm>
              <a:off x="1787338" y="1835089"/>
              <a:ext cx="915635" cy="738664"/>
            </a:xfrm>
            <a:prstGeom prst="rect">
              <a:avLst/>
            </a:prstGeom>
            <a:solidFill>
              <a:srgbClr val="FFFF00"/>
            </a:solidFill>
            <a:ln>
              <a:solidFill>
                <a:schemeClr val="tx1"/>
              </a:solidFill>
              <a:headEnd type="none" w="med" len="med"/>
              <a:tailEnd type="arrow" w="med" len="med"/>
            </a:ln>
          </p:spPr>
          <p:txBody>
            <a:bodyPr wrap="none" rtlCol="0">
              <a:spAutoFit/>
            </a:bodyPr>
            <a:lstStyle/>
            <a:p>
              <a:pPr algn="ctr" defTabSz="457200" eaLnBrk="1" fontAlgn="auto" hangingPunct="1">
                <a:spcBef>
                  <a:spcPts val="0"/>
                </a:spcBef>
                <a:spcAft>
                  <a:spcPts val="0"/>
                </a:spcAft>
              </a:pPr>
              <a:r>
                <a:rPr lang="en-US" sz="1400" dirty="0">
                  <a:solidFill>
                    <a:prstClr val="black"/>
                  </a:solidFill>
                  <a:latin typeface="Calibri"/>
                </a:rPr>
                <a:t>specimen</a:t>
              </a:r>
            </a:p>
            <a:p>
              <a:pPr algn="ctr" defTabSz="457200" eaLnBrk="1" fontAlgn="auto" hangingPunct="1">
                <a:spcBef>
                  <a:spcPts val="0"/>
                </a:spcBef>
                <a:spcAft>
                  <a:spcPts val="0"/>
                </a:spcAft>
              </a:pPr>
              <a:r>
                <a:rPr lang="en-US" sz="1400" dirty="0">
                  <a:solidFill>
                    <a:prstClr val="black"/>
                  </a:solidFill>
                  <a:latin typeface="Calibri"/>
                </a:rPr>
                <a:t>collection</a:t>
              </a:r>
            </a:p>
            <a:p>
              <a:pPr algn="ctr" defTabSz="457200" eaLnBrk="1" fontAlgn="auto" hangingPunct="1">
                <a:spcBef>
                  <a:spcPts val="0"/>
                </a:spcBef>
                <a:spcAft>
                  <a:spcPts val="0"/>
                </a:spcAft>
              </a:pPr>
              <a:r>
                <a:rPr lang="en-US" sz="1400" dirty="0">
                  <a:solidFill>
                    <a:prstClr val="black"/>
                  </a:solidFill>
                  <a:latin typeface="Calibri"/>
                </a:rPr>
                <a:t>objective</a:t>
              </a:r>
            </a:p>
          </p:txBody>
        </p:sp>
        <p:sp>
          <p:nvSpPr>
            <p:cNvPr id="18" name="TextBox 17"/>
            <p:cNvSpPr txBox="1"/>
            <p:nvPr/>
          </p:nvSpPr>
          <p:spPr>
            <a:xfrm>
              <a:off x="2965144" y="1835089"/>
              <a:ext cx="1281569" cy="738664"/>
            </a:xfrm>
            <a:prstGeom prst="rect">
              <a:avLst/>
            </a:prstGeom>
            <a:solidFill>
              <a:srgbClr val="FFFF00"/>
            </a:solidFill>
            <a:ln>
              <a:solidFill>
                <a:schemeClr val="tx1"/>
              </a:solidFill>
              <a:headEnd type="none" w="med" len="med"/>
              <a:tailEnd type="arrow" w="med" len="med"/>
            </a:ln>
          </p:spPr>
          <p:txBody>
            <a:bodyPr wrap="none" rtlCol="0">
              <a:spAutoFit/>
            </a:bodyPr>
            <a:lstStyle/>
            <a:p>
              <a:pPr algn="ctr" defTabSz="457200" eaLnBrk="1" fontAlgn="auto" hangingPunct="1">
                <a:spcBef>
                  <a:spcPts val="0"/>
                </a:spcBef>
                <a:spcAft>
                  <a:spcPts val="0"/>
                </a:spcAft>
              </a:pPr>
              <a:r>
                <a:rPr lang="en-US" sz="1400" dirty="0">
                  <a:solidFill>
                    <a:prstClr val="black"/>
                  </a:solidFill>
                  <a:latin typeface="Calibri"/>
                </a:rPr>
                <a:t>material</a:t>
              </a:r>
            </a:p>
            <a:p>
              <a:pPr algn="ctr" defTabSz="457200" eaLnBrk="1" fontAlgn="auto" hangingPunct="1">
                <a:spcBef>
                  <a:spcPts val="0"/>
                </a:spcBef>
                <a:spcAft>
                  <a:spcPts val="0"/>
                </a:spcAft>
              </a:pPr>
              <a:r>
                <a:rPr lang="en-US" sz="1400" dirty="0">
                  <a:solidFill>
                    <a:prstClr val="black"/>
                  </a:solidFill>
                  <a:latin typeface="Calibri"/>
                </a:rPr>
                <a:t>transformation</a:t>
              </a:r>
            </a:p>
            <a:p>
              <a:pPr algn="ctr" defTabSz="457200" eaLnBrk="1" fontAlgn="auto" hangingPunct="1">
                <a:spcBef>
                  <a:spcPts val="0"/>
                </a:spcBef>
                <a:spcAft>
                  <a:spcPts val="0"/>
                </a:spcAft>
              </a:pPr>
              <a:r>
                <a:rPr lang="en-US" sz="1400" dirty="0">
                  <a:solidFill>
                    <a:prstClr val="black"/>
                  </a:solidFill>
                  <a:latin typeface="Calibri"/>
                </a:rPr>
                <a:t>objective</a:t>
              </a:r>
            </a:p>
          </p:txBody>
        </p:sp>
        <p:sp>
          <p:nvSpPr>
            <p:cNvPr id="19" name="TextBox 18"/>
            <p:cNvSpPr txBox="1"/>
            <p:nvPr/>
          </p:nvSpPr>
          <p:spPr>
            <a:xfrm>
              <a:off x="4623125" y="1942811"/>
              <a:ext cx="854593" cy="523220"/>
            </a:xfrm>
            <a:prstGeom prst="rect">
              <a:avLst/>
            </a:prstGeom>
            <a:solidFill>
              <a:srgbClr val="FFFF00"/>
            </a:solidFill>
            <a:ln>
              <a:solidFill>
                <a:schemeClr val="tx1"/>
              </a:solidFill>
              <a:headEnd type="none" w="med" len="med"/>
              <a:tailEnd type="arrow" w="med" len="med"/>
            </a:ln>
          </p:spPr>
          <p:txBody>
            <a:bodyPr wrap="none" rtlCol="0">
              <a:spAutoFit/>
            </a:bodyPr>
            <a:lstStyle/>
            <a:p>
              <a:pPr algn="ctr" defTabSz="457200" eaLnBrk="1" fontAlgn="auto" hangingPunct="1">
                <a:spcBef>
                  <a:spcPts val="0"/>
                </a:spcBef>
                <a:spcAft>
                  <a:spcPts val="0"/>
                </a:spcAft>
              </a:pPr>
              <a:r>
                <a:rPr lang="en-US" sz="1400" dirty="0">
                  <a:solidFill>
                    <a:prstClr val="black"/>
                  </a:solidFill>
                  <a:latin typeface="Calibri"/>
                </a:rPr>
                <a:t>assay</a:t>
              </a:r>
            </a:p>
            <a:p>
              <a:pPr algn="ctr" defTabSz="457200" eaLnBrk="1" fontAlgn="auto" hangingPunct="1">
                <a:spcBef>
                  <a:spcPts val="0"/>
                </a:spcBef>
                <a:spcAft>
                  <a:spcPts val="0"/>
                </a:spcAft>
              </a:pPr>
              <a:r>
                <a:rPr lang="en-US" sz="1400" dirty="0">
                  <a:solidFill>
                    <a:prstClr val="black"/>
                  </a:solidFill>
                  <a:latin typeface="Calibri"/>
                </a:rPr>
                <a:t>objective</a:t>
              </a:r>
            </a:p>
          </p:txBody>
        </p:sp>
        <p:sp>
          <p:nvSpPr>
            <p:cNvPr id="20" name="TextBox 19"/>
            <p:cNvSpPr txBox="1"/>
            <p:nvPr/>
          </p:nvSpPr>
          <p:spPr>
            <a:xfrm>
              <a:off x="5734853" y="1835089"/>
              <a:ext cx="1281569" cy="738664"/>
            </a:xfrm>
            <a:prstGeom prst="rect">
              <a:avLst/>
            </a:prstGeom>
            <a:solidFill>
              <a:srgbClr val="FFFF00"/>
            </a:solidFill>
            <a:ln>
              <a:solidFill>
                <a:schemeClr val="tx1"/>
              </a:solidFill>
              <a:headEnd type="none" w="med" len="med"/>
              <a:tailEnd type="arrow" w="med" len="med"/>
            </a:ln>
          </p:spPr>
          <p:txBody>
            <a:bodyPr wrap="none" rtlCol="0">
              <a:spAutoFit/>
            </a:bodyPr>
            <a:lstStyle/>
            <a:p>
              <a:pPr algn="ctr" defTabSz="457200" eaLnBrk="1" fontAlgn="auto" hangingPunct="1">
                <a:spcBef>
                  <a:spcPts val="0"/>
                </a:spcBef>
                <a:spcAft>
                  <a:spcPts val="0"/>
                </a:spcAft>
              </a:pPr>
              <a:r>
                <a:rPr lang="en-US" sz="1400" dirty="0">
                  <a:solidFill>
                    <a:prstClr val="black"/>
                  </a:solidFill>
                  <a:latin typeface="Calibri"/>
                </a:rPr>
                <a:t>data</a:t>
              </a:r>
            </a:p>
            <a:p>
              <a:pPr algn="ctr" defTabSz="457200" eaLnBrk="1" fontAlgn="auto" hangingPunct="1">
                <a:spcBef>
                  <a:spcPts val="0"/>
                </a:spcBef>
                <a:spcAft>
                  <a:spcPts val="0"/>
                </a:spcAft>
              </a:pPr>
              <a:r>
                <a:rPr lang="en-US" sz="1400" dirty="0">
                  <a:solidFill>
                    <a:prstClr val="black"/>
                  </a:solidFill>
                  <a:latin typeface="Calibri"/>
                </a:rPr>
                <a:t>transformation</a:t>
              </a:r>
            </a:p>
            <a:p>
              <a:pPr algn="ctr" defTabSz="457200" eaLnBrk="1" fontAlgn="auto" hangingPunct="1">
                <a:spcBef>
                  <a:spcPts val="0"/>
                </a:spcBef>
                <a:spcAft>
                  <a:spcPts val="0"/>
                </a:spcAft>
              </a:pPr>
              <a:r>
                <a:rPr lang="en-US" sz="1400" dirty="0">
                  <a:solidFill>
                    <a:prstClr val="black"/>
                  </a:solidFill>
                  <a:latin typeface="Calibri"/>
                </a:rPr>
                <a:t>objective</a:t>
              </a:r>
            </a:p>
          </p:txBody>
        </p:sp>
        <p:sp>
          <p:nvSpPr>
            <p:cNvPr id="22" name="TextBox 21"/>
            <p:cNvSpPr txBox="1"/>
            <p:nvPr/>
          </p:nvSpPr>
          <p:spPr>
            <a:xfrm>
              <a:off x="100512" y="3265581"/>
              <a:ext cx="1014124" cy="321801"/>
            </a:xfrm>
            <a:prstGeom prst="rect">
              <a:avLst/>
            </a:prstGeom>
            <a:noFill/>
            <a:ln>
              <a:noFill/>
              <a:headEnd type="none" w="med" len="med"/>
              <a:tailEnd type="arrow" w="med" len="med"/>
            </a:ln>
          </p:spPr>
          <p:txBody>
            <a:bodyPr wrap="none" rtlCol="0">
              <a:spAutoFit/>
            </a:bodyPr>
            <a:lstStyle/>
            <a:p>
              <a:pPr algn="ctr" defTabSz="457200" eaLnBrk="1" fontAlgn="auto" hangingPunct="1">
                <a:spcBef>
                  <a:spcPts val="0"/>
                </a:spcBef>
                <a:spcAft>
                  <a:spcPts val="0"/>
                </a:spcAft>
              </a:pPr>
              <a:r>
                <a:rPr lang="en-US" sz="1600" b="1" dirty="0">
                  <a:solidFill>
                    <a:schemeClr val="bg1"/>
                  </a:solidFill>
                  <a:latin typeface="Calibri"/>
                </a:rPr>
                <a:t>processes</a:t>
              </a:r>
            </a:p>
          </p:txBody>
        </p:sp>
        <p:sp>
          <p:nvSpPr>
            <p:cNvPr id="23" name="TextBox 22"/>
            <p:cNvSpPr txBox="1"/>
            <p:nvPr/>
          </p:nvSpPr>
          <p:spPr>
            <a:xfrm>
              <a:off x="152962" y="4525749"/>
              <a:ext cx="909223" cy="555838"/>
            </a:xfrm>
            <a:prstGeom prst="rect">
              <a:avLst/>
            </a:prstGeom>
            <a:noFill/>
            <a:ln>
              <a:noFill/>
              <a:headEnd type="none" w="med" len="med"/>
              <a:tailEnd type="arrow" w="med" len="med"/>
            </a:ln>
          </p:spPr>
          <p:txBody>
            <a:bodyPr wrap="none" rtlCol="0">
              <a:spAutoFit/>
            </a:bodyPr>
            <a:lstStyle/>
            <a:p>
              <a:pPr algn="ctr" defTabSz="457200" eaLnBrk="1" fontAlgn="auto" hangingPunct="1">
                <a:spcBef>
                  <a:spcPts val="0"/>
                </a:spcBef>
                <a:spcAft>
                  <a:spcPts val="0"/>
                </a:spcAft>
              </a:pPr>
              <a:r>
                <a:rPr lang="en-US" sz="1600" b="1" dirty="0">
                  <a:solidFill>
                    <a:schemeClr val="bg1"/>
                  </a:solidFill>
                  <a:latin typeface="Calibri"/>
                </a:rPr>
                <a:t>inputs</a:t>
              </a:r>
              <a:r>
                <a:rPr lang="en-US" sz="1600" b="1" dirty="0">
                  <a:solidFill>
                    <a:prstClr val="black"/>
                  </a:solidFill>
                  <a:latin typeface="Calibri"/>
                </a:rPr>
                <a:t> </a:t>
              </a:r>
              <a:r>
                <a:rPr lang="en-US" sz="1600" b="1" dirty="0">
                  <a:solidFill>
                    <a:schemeClr val="bg1"/>
                  </a:solidFill>
                  <a:latin typeface="Calibri"/>
                </a:rPr>
                <a:t>&amp;</a:t>
              </a:r>
            </a:p>
            <a:p>
              <a:pPr algn="ctr" defTabSz="457200" eaLnBrk="1" fontAlgn="auto" hangingPunct="1">
                <a:spcBef>
                  <a:spcPts val="0"/>
                </a:spcBef>
                <a:spcAft>
                  <a:spcPts val="0"/>
                </a:spcAft>
              </a:pPr>
              <a:r>
                <a:rPr lang="en-US" sz="1600" b="1" dirty="0">
                  <a:solidFill>
                    <a:schemeClr val="bg1"/>
                  </a:solidFill>
                  <a:latin typeface="Calibri"/>
                </a:rPr>
                <a:t>outputs</a:t>
              </a:r>
            </a:p>
          </p:txBody>
        </p:sp>
        <p:sp>
          <p:nvSpPr>
            <p:cNvPr id="24" name="TextBox 23"/>
            <p:cNvSpPr txBox="1"/>
            <p:nvPr/>
          </p:nvSpPr>
          <p:spPr>
            <a:xfrm>
              <a:off x="125135" y="1788923"/>
              <a:ext cx="1257139" cy="789876"/>
            </a:xfrm>
            <a:prstGeom prst="rect">
              <a:avLst/>
            </a:prstGeom>
            <a:solidFill>
              <a:schemeClr val="bg1"/>
            </a:solidFill>
            <a:ln>
              <a:noFill/>
              <a:headEnd type="none" w="med" len="med"/>
              <a:tailEnd type="arrow" w="med" len="med"/>
            </a:ln>
          </p:spPr>
          <p:txBody>
            <a:bodyPr wrap="none" rtlCol="0">
              <a:spAutoFit/>
            </a:bodyPr>
            <a:lstStyle/>
            <a:p>
              <a:pPr algn="ctr" defTabSz="457200" eaLnBrk="1" fontAlgn="auto" hangingPunct="1">
                <a:spcBef>
                  <a:spcPts val="0"/>
                </a:spcBef>
                <a:spcAft>
                  <a:spcPts val="0"/>
                </a:spcAft>
              </a:pPr>
              <a:r>
                <a:rPr lang="en-US" sz="1600" b="1" dirty="0">
                  <a:solidFill>
                    <a:prstClr val="black"/>
                  </a:solidFill>
                  <a:latin typeface="Calibri"/>
                </a:rPr>
                <a:t>objective</a:t>
              </a:r>
            </a:p>
            <a:p>
              <a:pPr algn="ctr" defTabSz="457200" eaLnBrk="1" fontAlgn="auto" hangingPunct="1">
                <a:spcBef>
                  <a:spcPts val="0"/>
                </a:spcBef>
                <a:spcAft>
                  <a:spcPts val="0"/>
                </a:spcAft>
              </a:pPr>
              <a:r>
                <a:rPr lang="en-US" sz="1600" b="1" dirty="0">
                  <a:solidFill>
                    <a:prstClr val="black"/>
                  </a:solidFill>
                  <a:latin typeface="Calibri"/>
                </a:rPr>
                <a:t>specification</a:t>
              </a:r>
            </a:p>
            <a:p>
              <a:pPr algn="ctr" defTabSz="457200" eaLnBrk="1" fontAlgn="auto" hangingPunct="1">
                <a:spcBef>
                  <a:spcPts val="0"/>
                </a:spcBef>
                <a:spcAft>
                  <a:spcPts val="0"/>
                </a:spcAft>
              </a:pPr>
              <a:r>
                <a:rPr lang="en-US" sz="1600" b="1" dirty="0">
                  <a:solidFill>
                    <a:prstClr val="black"/>
                  </a:solidFill>
                  <a:latin typeface="Calibri"/>
                </a:rPr>
                <a:t>(ICEs)</a:t>
              </a:r>
            </a:p>
          </p:txBody>
        </p:sp>
        <p:cxnSp>
          <p:nvCxnSpPr>
            <p:cNvPr id="25" name="Straight Arrow Connector 24"/>
            <p:cNvCxnSpPr/>
            <p:nvPr/>
          </p:nvCxnSpPr>
          <p:spPr>
            <a:xfrm flipH="1">
              <a:off x="2240185" y="2606582"/>
              <a:ext cx="9940" cy="556210"/>
            </a:xfrm>
            <a:prstGeom prst="straightConnector1">
              <a:avLst/>
            </a:prstGeom>
            <a:ln w="28575">
              <a:solidFill>
                <a:schemeClr val="bg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V="1">
              <a:off x="1699592" y="3836000"/>
              <a:ext cx="437321" cy="618722"/>
            </a:xfrm>
            <a:prstGeom prst="straightConnector1">
              <a:avLst/>
            </a:prstGeom>
            <a:ln w="28575">
              <a:solidFill>
                <a:schemeClr val="bg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H="1">
              <a:off x="3600958" y="2606582"/>
              <a:ext cx="9940" cy="556210"/>
            </a:xfrm>
            <a:prstGeom prst="straightConnector1">
              <a:avLst/>
            </a:prstGeom>
            <a:ln w="28575">
              <a:solidFill>
                <a:schemeClr val="bg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H="1">
              <a:off x="5045451" y="2606582"/>
              <a:ext cx="9940" cy="556210"/>
            </a:xfrm>
            <a:prstGeom prst="straightConnector1">
              <a:avLst/>
            </a:prstGeom>
            <a:ln w="28575">
              <a:solidFill>
                <a:schemeClr val="bg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H="1">
              <a:off x="6370667" y="2606582"/>
              <a:ext cx="9940" cy="556210"/>
            </a:xfrm>
            <a:prstGeom prst="straightConnector1">
              <a:avLst/>
            </a:prstGeom>
            <a:ln w="28575">
              <a:solidFill>
                <a:schemeClr val="bg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2296390" y="3837656"/>
              <a:ext cx="406583" cy="615410"/>
            </a:xfrm>
            <a:prstGeom prst="straightConnector1">
              <a:avLst/>
            </a:prstGeom>
            <a:ln w="28575">
              <a:solidFill>
                <a:schemeClr val="bg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V="1">
              <a:off x="7241504" y="3836000"/>
              <a:ext cx="437321" cy="618722"/>
            </a:xfrm>
            <a:prstGeom prst="straightConnector1">
              <a:avLst/>
            </a:prstGeom>
            <a:ln w="28575">
              <a:solidFill>
                <a:schemeClr val="bg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V="1">
              <a:off x="5895217" y="3836000"/>
              <a:ext cx="437321" cy="618722"/>
            </a:xfrm>
            <a:prstGeom prst="straightConnector1">
              <a:avLst/>
            </a:prstGeom>
            <a:ln w="28575">
              <a:solidFill>
                <a:schemeClr val="bg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V="1">
              <a:off x="4608130" y="3836000"/>
              <a:ext cx="437321" cy="618722"/>
            </a:xfrm>
            <a:prstGeom prst="straightConnector1">
              <a:avLst/>
            </a:prstGeom>
            <a:ln w="28575">
              <a:solidFill>
                <a:schemeClr val="bg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V="1">
              <a:off x="3176890" y="3836000"/>
              <a:ext cx="437321" cy="618722"/>
            </a:xfrm>
            <a:prstGeom prst="straightConnector1">
              <a:avLst/>
            </a:prstGeom>
            <a:ln w="28575">
              <a:solidFill>
                <a:schemeClr val="bg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6492073" y="3837656"/>
              <a:ext cx="406583" cy="615410"/>
            </a:xfrm>
            <a:prstGeom prst="straightConnector1">
              <a:avLst/>
            </a:prstGeom>
            <a:ln w="28575">
              <a:solidFill>
                <a:schemeClr val="bg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5135766" y="3837656"/>
              <a:ext cx="406583" cy="615410"/>
            </a:xfrm>
            <a:prstGeom prst="straightConnector1">
              <a:avLst/>
            </a:prstGeom>
            <a:ln w="28575">
              <a:solidFill>
                <a:schemeClr val="bg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3813182" y="3837656"/>
              <a:ext cx="406583" cy="615410"/>
            </a:xfrm>
            <a:prstGeom prst="straightConnector1">
              <a:avLst/>
            </a:prstGeom>
            <a:ln w="28575">
              <a:solidFill>
                <a:schemeClr val="bg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7848881" y="3837656"/>
              <a:ext cx="406583" cy="615410"/>
            </a:xfrm>
            <a:prstGeom prst="straightConnector1">
              <a:avLst/>
            </a:prstGeom>
            <a:ln w="28575">
              <a:solidFill>
                <a:schemeClr val="bg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sp>
        <p:nvSpPr>
          <p:cNvPr id="5" name="Slide Number Placeholder 4">
            <a:extLst>
              <a:ext uri="{FF2B5EF4-FFF2-40B4-BE49-F238E27FC236}">
                <a16:creationId xmlns:a16="http://schemas.microsoft.com/office/drawing/2014/main" id="{EEC3AD74-1D61-4C1C-9143-F14BF3E98E3D}"/>
              </a:ext>
            </a:extLst>
          </p:cNvPr>
          <p:cNvSpPr>
            <a:spLocks noGrp="1"/>
          </p:cNvSpPr>
          <p:nvPr>
            <p:ph type="sldNum" sz="quarter" idx="3"/>
          </p:nvPr>
        </p:nvSpPr>
        <p:spPr/>
        <p:txBody>
          <a:bodyPr/>
          <a:lstStyle/>
          <a:p>
            <a:fld id="{7C5DB68A-9D44-4073-920F-D08D647C06A7}" type="slidenum">
              <a:rPr lang="en-US" smtClean="0"/>
              <a:t>5</a:t>
            </a:fld>
            <a:endParaRPr lang="en-US" dirty="0"/>
          </a:p>
        </p:txBody>
      </p:sp>
    </p:spTree>
    <p:extLst>
      <p:ext uri="{BB962C8B-B14F-4D97-AF65-F5344CB8AC3E}">
        <p14:creationId xmlns:p14="http://schemas.microsoft.com/office/powerpoint/2010/main" val="180980152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u="sng" dirty="0">
                <a:solidFill>
                  <a:srgbClr val="19FF81"/>
                </a:solidFill>
              </a:rPr>
              <a:t>Inside</a:t>
            </a:r>
            <a:r>
              <a:rPr lang="en-US" dirty="0"/>
              <a:t> versus </a:t>
            </a:r>
            <a:r>
              <a:rPr lang="en-US" b="1" i="1" u="sng" dirty="0">
                <a:solidFill>
                  <a:srgbClr val="FF0000"/>
                </a:solidFill>
              </a:rPr>
              <a:t>outside</a:t>
            </a:r>
            <a:r>
              <a:rPr lang="en-US" dirty="0"/>
              <a:t> an ontology</a:t>
            </a:r>
          </a:p>
        </p:txBody>
      </p:sp>
      <p:pic>
        <p:nvPicPr>
          <p:cNvPr id="4" name="Picture 3"/>
          <p:cNvPicPr>
            <a:picLocks noChangeAspect="1"/>
          </p:cNvPicPr>
          <p:nvPr/>
        </p:nvPicPr>
        <p:blipFill>
          <a:blip r:embed="rId2"/>
          <a:stretch>
            <a:fillRect/>
          </a:stretch>
        </p:blipFill>
        <p:spPr>
          <a:xfrm>
            <a:off x="235527" y="1752600"/>
            <a:ext cx="5372100" cy="4619625"/>
          </a:xfrm>
          <a:prstGeom prst="rect">
            <a:avLst/>
          </a:prstGeom>
        </p:spPr>
      </p:pic>
      <p:sp>
        <p:nvSpPr>
          <p:cNvPr id="5" name="TextBox 4"/>
          <p:cNvSpPr txBox="1"/>
          <p:nvPr/>
        </p:nvSpPr>
        <p:spPr>
          <a:xfrm>
            <a:off x="6096000" y="2286000"/>
            <a:ext cx="2819399" cy="2554545"/>
          </a:xfrm>
          <a:prstGeom prst="rect">
            <a:avLst/>
          </a:prstGeom>
          <a:noFill/>
        </p:spPr>
        <p:txBody>
          <a:bodyPr wrap="square" rtlCol="0">
            <a:spAutoFit/>
          </a:bodyPr>
          <a:lstStyle/>
          <a:p>
            <a:pPr algn="ctr"/>
            <a:r>
              <a:rPr lang="en-US" sz="3200" dirty="0">
                <a:solidFill>
                  <a:schemeClr val="bg1"/>
                </a:solidFill>
              </a:rPr>
              <a:t>What is </a:t>
            </a:r>
          </a:p>
          <a:p>
            <a:pPr algn="ctr"/>
            <a:r>
              <a:rPr lang="en-US" sz="3200" b="1" i="1" u="sng" dirty="0">
                <a:solidFill>
                  <a:srgbClr val="19FF81"/>
                </a:solidFill>
              </a:rPr>
              <a:t>inside</a:t>
            </a:r>
            <a:r>
              <a:rPr lang="en-US" sz="3200" dirty="0">
                <a:solidFill>
                  <a:schemeClr val="bg1"/>
                </a:solidFill>
              </a:rPr>
              <a:t> </a:t>
            </a:r>
          </a:p>
          <a:p>
            <a:pPr algn="ctr"/>
            <a:r>
              <a:rPr lang="en-US" sz="3200" dirty="0">
                <a:solidFill>
                  <a:schemeClr val="bg1"/>
                </a:solidFill>
              </a:rPr>
              <a:t>versus </a:t>
            </a:r>
          </a:p>
          <a:p>
            <a:pPr algn="ctr"/>
            <a:r>
              <a:rPr lang="en-US" sz="3200" b="1" i="1" u="sng" dirty="0">
                <a:solidFill>
                  <a:srgbClr val="FF0000"/>
                </a:solidFill>
              </a:rPr>
              <a:t>outside</a:t>
            </a:r>
            <a:r>
              <a:rPr lang="en-US" sz="3200" dirty="0">
                <a:solidFill>
                  <a:schemeClr val="bg1"/>
                </a:solidFill>
              </a:rPr>
              <a:t> SNOMED CT?</a:t>
            </a:r>
          </a:p>
        </p:txBody>
      </p:sp>
      <p:sp>
        <p:nvSpPr>
          <p:cNvPr id="3" name="Oval 2"/>
          <p:cNvSpPr/>
          <p:nvPr/>
        </p:nvSpPr>
        <p:spPr bwMode="auto">
          <a:xfrm>
            <a:off x="914400" y="4175527"/>
            <a:ext cx="1752600" cy="685800"/>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6" name="Oval 5"/>
          <p:cNvSpPr/>
          <p:nvPr/>
        </p:nvSpPr>
        <p:spPr bwMode="auto">
          <a:xfrm>
            <a:off x="3222914" y="5029200"/>
            <a:ext cx="1752600" cy="685800"/>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7" name="Oval 6"/>
          <p:cNvSpPr/>
          <p:nvPr/>
        </p:nvSpPr>
        <p:spPr bwMode="auto">
          <a:xfrm>
            <a:off x="3222914" y="3376612"/>
            <a:ext cx="1752600" cy="685800"/>
          </a:xfrm>
          <a:prstGeom prst="ellipse">
            <a:avLst/>
          </a:prstGeom>
          <a:noFill/>
          <a:ln w="38100" cap="flat" cmpd="sng" algn="ctr">
            <a:solidFill>
              <a:srgbClr val="19FF8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8" name="Slide Number Placeholder 7">
            <a:extLst>
              <a:ext uri="{FF2B5EF4-FFF2-40B4-BE49-F238E27FC236}">
                <a16:creationId xmlns:a16="http://schemas.microsoft.com/office/drawing/2014/main" id="{6C3EBC6F-B816-4C3E-BC6A-154E9F7CE11E}"/>
              </a:ext>
            </a:extLst>
          </p:cNvPr>
          <p:cNvSpPr>
            <a:spLocks noGrp="1"/>
          </p:cNvSpPr>
          <p:nvPr>
            <p:ph type="sldNum" sz="quarter" idx="3"/>
          </p:nvPr>
        </p:nvSpPr>
        <p:spPr/>
        <p:txBody>
          <a:bodyPr/>
          <a:lstStyle/>
          <a:p>
            <a:fld id="{7C5DB68A-9D44-4073-920F-D08D647C06A7}" type="slidenum">
              <a:rPr lang="en-US" smtClean="0"/>
              <a:t>50</a:t>
            </a:fld>
            <a:endParaRPr lang="en-US" dirty="0"/>
          </a:p>
        </p:txBody>
      </p:sp>
    </p:spTree>
    <p:extLst>
      <p:ext uri="{BB962C8B-B14F-4D97-AF65-F5344CB8AC3E}">
        <p14:creationId xmlns:p14="http://schemas.microsoft.com/office/powerpoint/2010/main" val="423647216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u="sng" dirty="0">
                <a:solidFill>
                  <a:srgbClr val="19FF81"/>
                </a:solidFill>
              </a:rPr>
              <a:t>Inside</a:t>
            </a:r>
            <a:r>
              <a:rPr lang="en-US" dirty="0"/>
              <a:t> versus </a:t>
            </a:r>
            <a:r>
              <a:rPr lang="en-US" b="1" i="1" u="sng" dirty="0">
                <a:solidFill>
                  <a:srgbClr val="FF0000"/>
                </a:solidFill>
              </a:rPr>
              <a:t>outside</a:t>
            </a:r>
            <a:r>
              <a:rPr lang="en-US" dirty="0"/>
              <a:t> an ontology</a:t>
            </a:r>
          </a:p>
        </p:txBody>
      </p:sp>
      <p:pic>
        <p:nvPicPr>
          <p:cNvPr id="4" name="Picture 3"/>
          <p:cNvPicPr>
            <a:picLocks noChangeAspect="1"/>
          </p:cNvPicPr>
          <p:nvPr/>
        </p:nvPicPr>
        <p:blipFill>
          <a:blip r:embed="rId2"/>
          <a:stretch>
            <a:fillRect/>
          </a:stretch>
        </p:blipFill>
        <p:spPr>
          <a:xfrm>
            <a:off x="235527" y="1752600"/>
            <a:ext cx="5372100" cy="4619625"/>
          </a:xfrm>
          <a:prstGeom prst="rect">
            <a:avLst/>
          </a:prstGeom>
        </p:spPr>
      </p:pic>
      <p:sp>
        <p:nvSpPr>
          <p:cNvPr id="5" name="TextBox 4"/>
          <p:cNvSpPr txBox="1"/>
          <p:nvPr/>
        </p:nvSpPr>
        <p:spPr>
          <a:xfrm>
            <a:off x="6096000" y="2286000"/>
            <a:ext cx="2819399" cy="2554545"/>
          </a:xfrm>
          <a:prstGeom prst="rect">
            <a:avLst/>
          </a:prstGeom>
          <a:noFill/>
        </p:spPr>
        <p:txBody>
          <a:bodyPr wrap="square" rtlCol="0">
            <a:spAutoFit/>
          </a:bodyPr>
          <a:lstStyle/>
          <a:p>
            <a:pPr algn="ctr"/>
            <a:r>
              <a:rPr lang="en-US" sz="3200" dirty="0">
                <a:solidFill>
                  <a:schemeClr val="bg1"/>
                </a:solidFill>
              </a:rPr>
              <a:t>What is </a:t>
            </a:r>
          </a:p>
          <a:p>
            <a:pPr algn="ctr"/>
            <a:r>
              <a:rPr lang="en-US" sz="3200" b="1" i="1" u="sng" dirty="0">
                <a:solidFill>
                  <a:srgbClr val="19FF81"/>
                </a:solidFill>
              </a:rPr>
              <a:t>inside</a:t>
            </a:r>
            <a:r>
              <a:rPr lang="en-US" sz="3200" dirty="0">
                <a:solidFill>
                  <a:schemeClr val="bg1"/>
                </a:solidFill>
              </a:rPr>
              <a:t> </a:t>
            </a:r>
          </a:p>
          <a:p>
            <a:pPr algn="ctr"/>
            <a:r>
              <a:rPr lang="en-US" sz="3200" dirty="0">
                <a:solidFill>
                  <a:schemeClr val="bg1"/>
                </a:solidFill>
              </a:rPr>
              <a:t>versus </a:t>
            </a:r>
          </a:p>
          <a:p>
            <a:pPr algn="ctr"/>
            <a:r>
              <a:rPr lang="en-US" sz="3200" b="1" i="1" u="sng" dirty="0">
                <a:solidFill>
                  <a:srgbClr val="FF0000"/>
                </a:solidFill>
              </a:rPr>
              <a:t>outside</a:t>
            </a:r>
            <a:r>
              <a:rPr lang="en-US" sz="3200" dirty="0">
                <a:solidFill>
                  <a:schemeClr val="bg1"/>
                </a:solidFill>
              </a:rPr>
              <a:t> SNOMED CT?</a:t>
            </a:r>
          </a:p>
        </p:txBody>
      </p:sp>
      <p:sp>
        <p:nvSpPr>
          <p:cNvPr id="3" name="Oval 2"/>
          <p:cNvSpPr/>
          <p:nvPr/>
        </p:nvSpPr>
        <p:spPr bwMode="auto">
          <a:xfrm>
            <a:off x="914400" y="4175527"/>
            <a:ext cx="1752600" cy="685800"/>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6" name="Oval 5"/>
          <p:cNvSpPr/>
          <p:nvPr/>
        </p:nvSpPr>
        <p:spPr bwMode="auto">
          <a:xfrm>
            <a:off x="3222914" y="5029200"/>
            <a:ext cx="1752600" cy="685800"/>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7" name="Oval 6"/>
          <p:cNvSpPr/>
          <p:nvPr/>
        </p:nvSpPr>
        <p:spPr bwMode="auto">
          <a:xfrm>
            <a:off x="3222914" y="3376612"/>
            <a:ext cx="1752600" cy="685800"/>
          </a:xfrm>
          <a:prstGeom prst="ellipse">
            <a:avLst/>
          </a:prstGeom>
          <a:noFill/>
          <a:ln w="38100" cap="flat" cmpd="sng" algn="ctr">
            <a:solidFill>
              <a:srgbClr val="19FF8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8" name="Oval 7"/>
          <p:cNvSpPr/>
          <p:nvPr/>
        </p:nvSpPr>
        <p:spPr bwMode="auto">
          <a:xfrm rot="1096724">
            <a:off x="579449" y="4259867"/>
            <a:ext cx="4872200" cy="1405682"/>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9" name="Slide Number Placeholder 8">
            <a:extLst>
              <a:ext uri="{FF2B5EF4-FFF2-40B4-BE49-F238E27FC236}">
                <a16:creationId xmlns:a16="http://schemas.microsoft.com/office/drawing/2014/main" id="{13E37EAC-85EB-47AE-97C7-8B126C00AD58}"/>
              </a:ext>
            </a:extLst>
          </p:cNvPr>
          <p:cNvSpPr>
            <a:spLocks noGrp="1"/>
          </p:cNvSpPr>
          <p:nvPr>
            <p:ph type="sldNum" sz="quarter" idx="3"/>
          </p:nvPr>
        </p:nvSpPr>
        <p:spPr/>
        <p:txBody>
          <a:bodyPr/>
          <a:lstStyle/>
          <a:p>
            <a:fld id="{7C5DB68A-9D44-4073-920F-D08D647C06A7}" type="slidenum">
              <a:rPr lang="en-US" smtClean="0"/>
              <a:t>51</a:t>
            </a:fld>
            <a:endParaRPr lang="en-US" dirty="0"/>
          </a:p>
        </p:txBody>
      </p:sp>
    </p:spTree>
    <p:extLst>
      <p:ext uri="{BB962C8B-B14F-4D97-AF65-F5344CB8AC3E}">
        <p14:creationId xmlns:p14="http://schemas.microsoft.com/office/powerpoint/2010/main" val="311998861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u="sng" dirty="0">
                <a:solidFill>
                  <a:srgbClr val="19FF81"/>
                </a:solidFill>
              </a:rPr>
              <a:t>Inside</a:t>
            </a:r>
            <a:r>
              <a:rPr lang="en-US" dirty="0"/>
              <a:t> versus </a:t>
            </a:r>
            <a:r>
              <a:rPr lang="en-US" b="1" i="1" u="sng" dirty="0">
                <a:solidFill>
                  <a:srgbClr val="FF0000"/>
                </a:solidFill>
              </a:rPr>
              <a:t>outside</a:t>
            </a:r>
            <a:r>
              <a:rPr lang="en-US" dirty="0"/>
              <a:t> an ontology</a:t>
            </a:r>
          </a:p>
        </p:txBody>
      </p:sp>
      <p:pic>
        <p:nvPicPr>
          <p:cNvPr id="4" name="Picture 3"/>
          <p:cNvPicPr>
            <a:picLocks noChangeAspect="1"/>
          </p:cNvPicPr>
          <p:nvPr/>
        </p:nvPicPr>
        <p:blipFill>
          <a:blip r:embed="rId2"/>
          <a:stretch>
            <a:fillRect/>
          </a:stretch>
        </p:blipFill>
        <p:spPr>
          <a:xfrm>
            <a:off x="235527" y="1752600"/>
            <a:ext cx="5372100" cy="4619625"/>
          </a:xfrm>
          <a:prstGeom prst="rect">
            <a:avLst/>
          </a:prstGeom>
        </p:spPr>
      </p:pic>
      <p:sp>
        <p:nvSpPr>
          <p:cNvPr id="5" name="TextBox 4"/>
          <p:cNvSpPr txBox="1"/>
          <p:nvPr/>
        </p:nvSpPr>
        <p:spPr>
          <a:xfrm>
            <a:off x="6096000" y="2286000"/>
            <a:ext cx="2819399" cy="2554545"/>
          </a:xfrm>
          <a:prstGeom prst="rect">
            <a:avLst/>
          </a:prstGeom>
          <a:noFill/>
        </p:spPr>
        <p:txBody>
          <a:bodyPr wrap="square" rtlCol="0">
            <a:spAutoFit/>
          </a:bodyPr>
          <a:lstStyle/>
          <a:p>
            <a:pPr algn="ctr"/>
            <a:r>
              <a:rPr lang="en-US" sz="3200" dirty="0">
                <a:solidFill>
                  <a:schemeClr val="bg1"/>
                </a:solidFill>
              </a:rPr>
              <a:t>What is </a:t>
            </a:r>
          </a:p>
          <a:p>
            <a:pPr algn="ctr"/>
            <a:r>
              <a:rPr lang="en-US" sz="3200" b="1" i="1" u="sng" dirty="0">
                <a:solidFill>
                  <a:srgbClr val="19FF81"/>
                </a:solidFill>
              </a:rPr>
              <a:t>inside</a:t>
            </a:r>
            <a:r>
              <a:rPr lang="en-US" sz="3200" dirty="0">
                <a:solidFill>
                  <a:schemeClr val="bg1"/>
                </a:solidFill>
              </a:rPr>
              <a:t> </a:t>
            </a:r>
          </a:p>
          <a:p>
            <a:pPr algn="ctr"/>
            <a:r>
              <a:rPr lang="en-US" sz="3200" dirty="0">
                <a:solidFill>
                  <a:schemeClr val="bg1"/>
                </a:solidFill>
              </a:rPr>
              <a:t>versus </a:t>
            </a:r>
          </a:p>
          <a:p>
            <a:pPr algn="ctr"/>
            <a:r>
              <a:rPr lang="en-US" sz="3200" b="1" i="1" u="sng" dirty="0">
                <a:solidFill>
                  <a:srgbClr val="FF0000"/>
                </a:solidFill>
              </a:rPr>
              <a:t>outside</a:t>
            </a:r>
            <a:r>
              <a:rPr lang="en-US" sz="3200" dirty="0">
                <a:solidFill>
                  <a:schemeClr val="bg1"/>
                </a:solidFill>
              </a:rPr>
              <a:t> SNOMED CT?</a:t>
            </a:r>
          </a:p>
        </p:txBody>
      </p:sp>
      <p:sp>
        <p:nvSpPr>
          <p:cNvPr id="6" name="Oval 5"/>
          <p:cNvSpPr/>
          <p:nvPr/>
        </p:nvSpPr>
        <p:spPr bwMode="auto">
          <a:xfrm>
            <a:off x="3222914" y="5029200"/>
            <a:ext cx="1752600" cy="685800"/>
          </a:xfrm>
          <a:prstGeom prst="ellipse">
            <a:avLst/>
          </a:prstGeom>
          <a:noFill/>
          <a:ln w="38100" cap="flat" cmpd="sng" algn="ctr">
            <a:solidFill>
              <a:srgbClr val="CC99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7" name="Oval 6"/>
          <p:cNvSpPr/>
          <p:nvPr/>
        </p:nvSpPr>
        <p:spPr bwMode="auto">
          <a:xfrm>
            <a:off x="3222914" y="3376612"/>
            <a:ext cx="1752600" cy="685800"/>
          </a:xfrm>
          <a:prstGeom prst="ellipse">
            <a:avLst/>
          </a:prstGeom>
          <a:noFill/>
          <a:ln w="38100" cap="flat" cmpd="sng" algn="ctr">
            <a:solidFill>
              <a:srgbClr val="19FF8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8" name="Oval 7"/>
          <p:cNvSpPr/>
          <p:nvPr/>
        </p:nvSpPr>
        <p:spPr bwMode="auto">
          <a:xfrm rot="5222611">
            <a:off x="2514662" y="3348631"/>
            <a:ext cx="3200071" cy="2595212"/>
          </a:xfrm>
          <a:prstGeom prst="ellipse">
            <a:avLst/>
          </a:prstGeom>
          <a:noFill/>
          <a:ln w="38100" cap="flat" cmpd="sng" algn="ctr">
            <a:solidFill>
              <a:srgbClr val="19FF8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9" name="TextBox 8"/>
          <p:cNvSpPr txBox="1"/>
          <p:nvPr/>
        </p:nvSpPr>
        <p:spPr>
          <a:xfrm>
            <a:off x="6000507" y="5382161"/>
            <a:ext cx="3067293" cy="1323439"/>
          </a:xfrm>
          <a:prstGeom prst="rect">
            <a:avLst/>
          </a:prstGeom>
          <a:noFill/>
          <a:ln>
            <a:solidFill>
              <a:srgbClr val="CC9900"/>
            </a:solidFill>
          </a:ln>
        </p:spPr>
        <p:txBody>
          <a:bodyPr wrap="square" rtlCol="0">
            <a:spAutoFit/>
          </a:bodyPr>
          <a:lstStyle/>
          <a:p>
            <a:pPr algn="ctr"/>
            <a:r>
              <a:rPr lang="en-US" sz="2000" dirty="0">
                <a:solidFill>
                  <a:srgbClr val="CC9900"/>
                </a:solidFill>
              </a:rPr>
              <a:t>Clear shift in meaning, incompatible with SNOMED CT’s change policy</a:t>
            </a:r>
          </a:p>
        </p:txBody>
      </p:sp>
      <p:cxnSp>
        <p:nvCxnSpPr>
          <p:cNvPr id="13" name="Straight Arrow Connector 12"/>
          <p:cNvCxnSpPr>
            <a:stCxn id="9" idx="1"/>
            <a:endCxn id="6" idx="6"/>
          </p:cNvCxnSpPr>
          <p:nvPr/>
        </p:nvCxnSpPr>
        <p:spPr bwMode="auto">
          <a:xfrm flipH="1" flipV="1">
            <a:off x="4975514" y="5372100"/>
            <a:ext cx="1024993" cy="671781"/>
          </a:xfrm>
          <a:prstGeom prst="straightConnector1">
            <a:avLst/>
          </a:prstGeom>
          <a:solidFill>
            <a:schemeClr val="accent1"/>
          </a:solidFill>
          <a:ln w="38100" cap="flat" cmpd="sng" algn="ctr">
            <a:solidFill>
              <a:srgbClr val="CC9900"/>
            </a:solidFill>
            <a:prstDash val="solid"/>
            <a:round/>
            <a:headEnd type="none" w="med" len="med"/>
            <a:tailEnd type="triangle"/>
          </a:ln>
          <a:effectLst/>
        </p:spPr>
      </p:cxnSp>
      <p:sp>
        <p:nvSpPr>
          <p:cNvPr id="3" name="Slide Number Placeholder 2">
            <a:extLst>
              <a:ext uri="{FF2B5EF4-FFF2-40B4-BE49-F238E27FC236}">
                <a16:creationId xmlns:a16="http://schemas.microsoft.com/office/drawing/2014/main" id="{1DCA53C8-6898-4EA6-8592-DE7E3A15FD6B}"/>
              </a:ext>
            </a:extLst>
          </p:cNvPr>
          <p:cNvSpPr>
            <a:spLocks noGrp="1"/>
          </p:cNvSpPr>
          <p:nvPr>
            <p:ph type="sldNum" sz="quarter" idx="3"/>
          </p:nvPr>
        </p:nvSpPr>
        <p:spPr/>
        <p:txBody>
          <a:bodyPr/>
          <a:lstStyle/>
          <a:p>
            <a:fld id="{7C5DB68A-9D44-4073-920F-D08D647C06A7}" type="slidenum">
              <a:rPr lang="en-US" smtClean="0"/>
              <a:t>52</a:t>
            </a:fld>
            <a:endParaRPr lang="en-US" dirty="0"/>
          </a:p>
        </p:txBody>
      </p:sp>
    </p:spTree>
    <p:extLst>
      <p:ext uri="{BB962C8B-B14F-4D97-AF65-F5344CB8AC3E}">
        <p14:creationId xmlns:p14="http://schemas.microsoft.com/office/powerpoint/2010/main" val="149979733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u="sng" dirty="0">
                <a:solidFill>
                  <a:srgbClr val="19FF81"/>
                </a:solidFill>
              </a:rPr>
              <a:t>Inside</a:t>
            </a:r>
            <a:r>
              <a:rPr lang="en-US" dirty="0"/>
              <a:t> versus </a:t>
            </a:r>
            <a:r>
              <a:rPr lang="en-US" b="1" i="1" u="sng" dirty="0">
                <a:solidFill>
                  <a:srgbClr val="FF0000"/>
                </a:solidFill>
              </a:rPr>
              <a:t>outside</a:t>
            </a:r>
            <a:r>
              <a:rPr lang="en-US" dirty="0"/>
              <a:t> an ontology</a:t>
            </a:r>
          </a:p>
        </p:txBody>
      </p:sp>
      <p:pic>
        <p:nvPicPr>
          <p:cNvPr id="4" name="Picture 3"/>
          <p:cNvPicPr>
            <a:picLocks noChangeAspect="1"/>
          </p:cNvPicPr>
          <p:nvPr/>
        </p:nvPicPr>
        <p:blipFill>
          <a:blip r:embed="rId2"/>
          <a:stretch>
            <a:fillRect/>
          </a:stretch>
        </p:blipFill>
        <p:spPr>
          <a:xfrm>
            <a:off x="235527" y="1752600"/>
            <a:ext cx="5372100" cy="4619625"/>
          </a:xfrm>
          <a:prstGeom prst="rect">
            <a:avLst/>
          </a:prstGeom>
        </p:spPr>
      </p:pic>
      <p:sp>
        <p:nvSpPr>
          <p:cNvPr id="5" name="TextBox 4"/>
          <p:cNvSpPr txBox="1"/>
          <p:nvPr/>
        </p:nvSpPr>
        <p:spPr>
          <a:xfrm>
            <a:off x="6096000" y="2286000"/>
            <a:ext cx="2819399" cy="2554545"/>
          </a:xfrm>
          <a:prstGeom prst="rect">
            <a:avLst/>
          </a:prstGeom>
          <a:noFill/>
        </p:spPr>
        <p:txBody>
          <a:bodyPr wrap="square" rtlCol="0">
            <a:spAutoFit/>
          </a:bodyPr>
          <a:lstStyle/>
          <a:p>
            <a:pPr algn="ctr"/>
            <a:r>
              <a:rPr lang="en-US" sz="3200" dirty="0">
                <a:solidFill>
                  <a:schemeClr val="bg1"/>
                </a:solidFill>
              </a:rPr>
              <a:t>What is </a:t>
            </a:r>
          </a:p>
          <a:p>
            <a:pPr algn="ctr"/>
            <a:r>
              <a:rPr lang="en-US" sz="3200" b="1" i="1" u="sng" dirty="0">
                <a:solidFill>
                  <a:srgbClr val="19FF81"/>
                </a:solidFill>
              </a:rPr>
              <a:t>inside</a:t>
            </a:r>
            <a:r>
              <a:rPr lang="en-US" sz="3200" dirty="0">
                <a:solidFill>
                  <a:schemeClr val="bg1"/>
                </a:solidFill>
              </a:rPr>
              <a:t> </a:t>
            </a:r>
          </a:p>
          <a:p>
            <a:pPr algn="ctr"/>
            <a:r>
              <a:rPr lang="en-US" sz="3200" dirty="0">
                <a:solidFill>
                  <a:schemeClr val="bg1"/>
                </a:solidFill>
              </a:rPr>
              <a:t>versus </a:t>
            </a:r>
          </a:p>
          <a:p>
            <a:pPr algn="ctr"/>
            <a:r>
              <a:rPr lang="en-US" sz="3200" b="1" i="1" u="sng" dirty="0">
                <a:solidFill>
                  <a:srgbClr val="FF0000"/>
                </a:solidFill>
              </a:rPr>
              <a:t>outside</a:t>
            </a:r>
            <a:r>
              <a:rPr lang="en-US" sz="3200" dirty="0">
                <a:solidFill>
                  <a:schemeClr val="bg1"/>
                </a:solidFill>
              </a:rPr>
              <a:t> SNOMED CT?</a:t>
            </a:r>
          </a:p>
        </p:txBody>
      </p:sp>
      <p:sp>
        <p:nvSpPr>
          <p:cNvPr id="6" name="Oval 5"/>
          <p:cNvSpPr/>
          <p:nvPr/>
        </p:nvSpPr>
        <p:spPr bwMode="auto">
          <a:xfrm>
            <a:off x="762000" y="3344285"/>
            <a:ext cx="1752600" cy="685800"/>
          </a:xfrm>
          <a:prstGeom prst="ellipse">
            <a:avLst/>
          </a:prstGeom>
          <a:noFill/>
          <a:ln w="38100" cap="flat" cmpd="sng" algn="ctr">
            <a:solidFill>
              <a:srgbClr val="CC99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9" name="TextBox 8"/>
          <p:cNvSpPr txBox="1"/>
          <p:nvPr/>
        </p:nvSpPr>
        <p:spPr>
          <a:xfrm>
            <a:off x="5715001" y="5352871"/>
            <a:ext cx="3352800" cy="1200329"/>
          </a:xfrm>
          <a:prstGeom prst="rect">
            <a:avLst/>
          </a:prstGeom>
          <a:noFill/>
          <a:ln>
            <a:solidFill>
              <a:srgbClr val="CC9900"/>
            </a:solidFill>
          </a:ln>
        </p:spPr>
        <p:txBody>
          <a:bodyPr wrap="square" rtlCol="0">
            <a:spAutoFit/>
          </a:bodyPr>
          <a:lstStyle/>
          <a:p>
            <a:pPr algn="ctr"/>
            <a:r>
              <a:rPr lang="en-US" sz="1800" dirty="0">
                <a:solidFill>
                  <a:srgbClr val="CC9900"/>
                </a:solidFill>
              </a:rPr>
              <a:t>‘halfway’ concept:</a:t>
            </a:r>
          </a:p>
          <a:p>
            <a:pPr algn="ctr"/>
            <a:r>
              <a:rPr lang="en-US" sz="1800" dirty="0">
                <a:solidFill>
                  <a:srgbClr val="CC9900"/>
                </a:solidFill>
              </a:rPr>
              <a:t>denotes external entities but viewed through internal organization</a:t>
            </a:r>
          </a:p>
        </p:txBody>
      </p:sp>
      <p:cxnSp>
        <p:nvCxnSpPr>
          <p:cNvPr id="13" name="Straight Arrow Connector 12"/>
          <p:cNvCxnSpPr>
            <a:stCxn id="9" idx="1"/>
            <a:endCxn id="6" idx="6"/>
          </p:cNvCxnSpPr>
          <p:nvPr/>
        </p:nvCxnSpPr>
        <p:spPr bwMode="auto">
          <a:xfrm flipH="1" flipV="1">
            <a:off x="2514600" y="3687185"/>
            <a:ext cx="3200401" cy="2265851"/>
          </a:xfrm>
          <a:prstGeom prst="straightConnector1">
            <a:avLst/>
          </a:prstGeom>
          <a:solidFill>
            <a:schemeClr val="accent1"/>
          </a:solidFill>
          <a:ln w="38100" cap="flat" cmpd="sng" algn="ctr">
            <a:solidFill>
              <a:srgbClr val="CC9900"/>
            </a:solidFill>
            <a:prstDash val="solid"/>
            <a:round/>
            <a:headEnd type="none" w="med" len="med"/>
            <a:tailEnd type="triangle"/>
          </a:ln>
          <a:effectLst/>
        </p:spPr>
      </p:cxnSp>
      <p:sp>
        <p:nvSpPr>
          <p:cNvPr id="3" name="Slide Number Placeholder 2">
            <a:extLst>
              <a:ext uri="{FF2B5EF4-FFF2-40B4-BE49-F238E27FC236}">
                <a16:creationId xmlns:a16="http://schemas.microsoft.com/office/drawing/2014/main" id="{88928729-3B0E-47E0-A912-63DB83259460}"/>
              </a:ext>
            </a:extLst>
          </p:cNvPr>
          <p:cNvSpPr>
            <a:spLocks noGrp="1"/>
          </p:cNvSpPr>
          <p:nvPr>
            <p:ph type="sldNum" sz="quarter" idx="3"/>
          </p:nvPr>
        </p:nvSpPr>
        <p:spPr/>
        <p:txBody>
          <a:bodyPr/>
          <a:lstStyle/>
          <a:p>
            <a:fld id="{7C5DB68A-9D44-4073-920F-D08D647C06A7}" type="slidenum">
              <a:rPr lang="en-US" smtClean="0"/>
              <a:t>53</a:t>
            </a:fld>
            <a:endParaRPr lang="en-US" dirty="0"/>
          </a:p>
        </p:txBody>
      </p:sp>
    </p:spTree>
    <p:extLst>
      <p:ext uri="{BB962C8B-B14F-4D97-AF65-F5344CB8AC3E}">
        <p14:creationId xmlns:p14="http://schemas.microsoft.com/office/powerpoint/2010/main" val="392057412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SNOMED CT </a:t>
            </a:r>
            <a:r>
              <a:rPr lang="en-US" dirty="0">
                <a:solidFill>
                  <a:srgbClr val="19FF81"/>
                </a:solidFill>
              </a:rPr>
              <a:t>inside</a:t>
            </a:r>
            <a:r>
              <a:rPr lang="en-US" dirty="0"/>
              <a:t> versus </a:t>
            </a:r>
            <a:r>
              <a:rPr lang="en-US" dirty="0">
                <a:solidFill>
                  <a:srgbClr val="FF0000"/>
                </a:solidFill>
              </a:rPr>
              <a:t>outside</a:t>
            </a:r>
          </a:p>
        </p:txBody>
      </p:sp>
      <p:pic>
        <p:nvPicPr>
          <p:cNvPr id="4" name="Picture 3"/>
          <p:cNvPicPr>
            <a:picLocks noChangeAspect="1"/>
          </p:cNvPicPr>
          <p:nvPr/>
        </p:nvPicPr>
        <p:blipFill>
          <a:blip r:embed="rId2"/>
          <a:stretch>
            <a:fillRect/>
          </a:stretch>
        </p:blipFill>
        <p:spPr>
          <a:xfrm>
            <a:off x="152400" y="1600199"/>
            <a:ext cx="4924425" cy="5124450"/>
          </a:xfrm>
          <a:prstGeom prst="rect">
            <a:avLst/>
          </a:prstGeom>
        </p:spPr>
      </p:pic>
      <p:sp>
        <p:nvSpPr>
          <p:cNvPr id="7" name="Rectangle 6"/>
          <p:cNvSpPr/>
          <p:nvPr/>
        </p:nvSpPr>
        <p:spPr bwMode="auto">
          <a:xfrm>
            <a:off x="381000" y="1905000"/>
            <a:ext cx="3581400" cy="3200400"/>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8" name="Rectangle 7"/>
          <p:cNvSpPr/>
          <p:nvPr/>
        </p:nvSpPr>
        <p:spPr bwMode="auto">
          <a:xfrm>
            <a:off x="381000" y="5943600"/>
            <a:ext cx="3581400" cy="725056"/>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9" name="Rectangle 8"/>
          <p:cNvSpPr/>
          <p:nvPr/>
        </p:nvSpPr>
        <p:spPr bwMode="auto">
          <a:xfrm>
            <a:off x="381000" y="5410200"/>
            <a:ext cx="3581400" cy="228600"/>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0" name="Rectangle 9"/>
          <p:cNvSpPr/>
          <p:nvPr/>
        </p:nvSpPr>
        <p:spPr bwMode="auto">
          <a:xfrm>
            <a:off x="381000" y="5682668"/>
            <a:ext cx="3581400" cy="228600"/>
          </a:xfrm>
          <a:prstGeom prst="rect">
            <a:avLst/>
          </a:prstGeom>
          <a:noFill/>
          <a:ln w="28575" cap="flat" cmpd="sng" algn="ctr">
            <a:solidFill>
              <a:srgbClr val="19FF8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grpSp>
        <p:nvGrpSpPr>
          <p:cNvPr id="16" name="Group 15"/>
          <p:cNvGrpSpPr/>
          <p:nvPr/>
        </p:nvGrpSpPr>
        <p:grpSpPr>
          <a:xfrm>
            <a:off x="381000" y="1600199"/>
            <a:ext cx="8610600" cy="5124449"/>
            <a:chOff x="381000" y="1600199"/>
            <a:chExt cx="8610600" cy="5124449"/>
          </a:xfrm>
        </p:grpSpPr>
        <p:sp>
          <p:nvSpPr>
            <p:cNvPr id="11" name="Rectangle 10"/>
            <p:cNvSpPr/>
            <p:nvPr/>
          </p:nvSpPr>
          <p:spPr bwMode="auto">
            <a:xfrm>
              <a:off x="381000" y="5151580"/>
              <a:ext cx="3581400" cy="228600"/>
            </a:xfrm>
            <a:prstGeom prst="rect">
              <a:avLst/>
            </a:prstGeom>
            <a:solidFill>
              <a:srgbClr val="19FF81">
                <a:alpha val="50196"/>
              </a:srgbClr>
            </a:solidFill>
            <a:ln w="28575" cap="flat" cmpd="sng" algn="ctr">
              <a:solidFill>
                <a:srgbClr val="19FF8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grpSp>
          <p:nvGrpSpPr>
            <p:cNvPr id="15" name="Group 14"/>
            <p:cNvGrpSpPr/>
            <p:nvPr/>
          </p:nvGrpSpPr>
          <p:grpSpPr>
            <a:xfrm>
              <a:off x="3962400" y="1600199"/>
              <a:ext cx="5029200" cy="5124449"/>
              <a:chOff x="3962400" y="1600199"/>
              <a:chExt cx="5029200" cy="5124449"/>
            </a:xfrm>
          </p:grpSpPr>
          <p:pic>
            <p:nvPicPr>
              <p:cNvPr id="6" name="Picture 5"/>
              <p:cNvPicPr>
                <a:picLocks noChangeAspect="1"/>
              </p:cNvPicPr>
              <p:nvPr/>
            </p:nvPicPr>
            <p:blipFill>
              <a:blip r:embed="rId3"/>
              <a:stretch>
                <a:fillRect/>
              </a:stretch>
            </p:blipFill>
            <p:spPr>
              <a:xfrm>
                <a:off x="4572000" y="1600199"/>
                <a:ext cx="4419600" cy="5124449"/>
              </a:xfrm>
              <a:prstGeom prst="rect">
                <a:avLst/>
              </a:prstGeom>
            </p:spPr>
          </p:pic>
          <p:sp>
            <p:nvSpPr>
              <p:cNvPr id="12" name="Rectangle 11"/>
              <p:cNvSpPr/>
              <p:nvPr/>
            </p:nvSpPr>
            <p:spPr bwMode="auto">
              <a:xfrm>
                <a:off x="4648200" y="1600200"/>
                <a:ext cx="4191000" cy="5068456"/>
              </a:xfrm>
              <a:prstGeom prst="rect">
                <a:avLst/>
              </a:prstGeom>
              <a:noFill/>
              <a:ln w="28575" cap="flat" cmpd="sng" algn="ctr">
                <a:solidFill>
                  <a:srgbClr val="19FF8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cxnSp>
            <p:nvCxnSpPr>
              <p:cNvPr id="14" name="Straight Arrow Connector 13"/>
              <p:cNvCxnSpPr>
                <a:stCxn id="11" idx="3"/>
              </p:cNvCxnSpPr>
              <p:nvPr/>
            </p:nvCxnSpPr>
            <p:spPr bwMode="auto">
              <a:xfrm flipV="1">
                <a:off x="3962400" y="5257800"/>
                <a:ext cx="685800" cy="8080"/>
              </a:xfrm>
              <a:prstGeom prst="straightConnector1">
                <a:avLst/>
              </a:prstGeom>
              <a:solidFill>
                <a:schemeClr val="accent1"/>
              </a:solidFill>
              <a:ln w="28575" cap="flat" cmpd="sng" algn="ctr">
                <a:solidFill>
                  <a:srgbClr val="19FF81"/>
                </a:solidFill>
                <a:prstDash val="solid"/>
                <a:round/>
                <a:headEnd type="none" w="med" len="med"/>
                <a:tailEnd type="triangle"/>
              </a:ln>
              <a:effectLst/>
            </p:spPr>
          </p:cxnSp>
        </p:grpSp>
      </p:grpSp>
      <p:sp>
        <p:nvSpPr>
          <p:cNvPr id="17" name="Rectangle 16"/>
          <p:cNvSpPr/>
          <p:nvPr/>
        </p:nvSpPr>
        <p:spPr bwMode="auto">
          <a:xfrm>
            <a:off x="385624" y="5151580"/>
            <a:ext cx="3581400" cy="228600"/>
          </a:xfrm>
          <a:prstGeom prst="rect">
            <a:avLst/>
          </a:prstGeom>
          <a:noFill/>
          <a:ln w="28575" cap="flat" cmpd="sng" algn="ctr">
            <a:solidFill>
              <a:srgbClr val="19FF8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3" name="Slide Number Placeholder 2">
            <a:extLst>
              <a:ext uri="{FF2B5EF4-FFF2-40B4-BE49-F238E27FC236}">
                <a16:creationId xmlns:a16="http://schemas.microsoft.com/office/drawing/2014/main" id="{3DD89311-2520-4135-997F-1C97460A926A}"/>
              </a:ext>
            </a:extLst>
          </p:cNvPr>
          <p:cNvSpPr>
            <a:spLocks noGrp="1"/>
          </p:cNvSpPr>
          <p:nvPr>
            <p:ph type="sldNum" sz="quarter" idx="3"/>
          </p:nvPr>
        </p:nvSpPr>
        <p:spPr/>
        <p:txBody>
          <a:bodyPr/>
          <a:lstStyle/>
          <a:p>
            <a:fld id="{7C5DB68A-9D44-4073-920F-D08D647C06A7}" type="slidenum">
              <a:rPr lang="en-US" smtClean="0"/>
              <a:t>54</a:t>
            </a:fld>
            <a:endParaRPr lang="en-US" dirty="0"/>
          </a:p>
        </p:txBody>
      </p:sp>
    </p:spTree>
    <p:extLst>
      <p:ext uri="{BB962C8B-B14F-4D97-AF65-F5344CB8AC3E}">
        <p14:creationId xmlns:p14="http://schemas.microsoft.com/office/powerpoint/2010/main" val="1796664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SNOMED CT </a:t>
            </a:r>
            <a:r>
              <a:rPr lang="en-US" dirty="0">
                <a:solidFill>
                  <a:srgbClr val="19FF81"/>
                </a:solidFill>
              </a:rPr>
              <a:t>inside</a:t>
            </a:r>
            <a:r>
              <a:rPr lang="en-US" dirty="0"/>
              <a:t> versus </a:t>
            </a:r>
            <a:r>
              <a:rPr lang="en-US" dirty="0">
                <a:solidFill>
                  <a:srgbClr val="FF0000"/>
                </a:solidFill>
              </a:rPr>
              <a:t>outside</a:t>
            </a:r>
          </a:p>
        </p:txBody>
      </p:sp>
      <p:pic>
        <p:nvPicPr>
          <p:cNvPr id="4" name="Picture 3"/>
          <p:cNvPicPr>
            <a:picLocks noChangeAspect="1"/>
          </p:cNvPicPr>
          <p:nvPr/>
        </p:nvPicPr>
        <p:blipFill>
          <a:blip r:embed="rId2"/>
          <a:stretch>
            <a:fillRect/>
          </a:stretch>
        </p:blipFill>
        <p:spPr>
          <a:xfrm>
            <a:off x="152400" y="1600199"/>
            <a:ext cx="4924425" cy="5124450"/>
          </a:xfrm>
          <a:prstGeom prst="rect">
            <a:avLst/>
          </a:prstGeom>
        </p:spPr>
      </p:pic>
      <p:sp>
        <p:nvSpPr>
          <p:cNvPr id="7" name="Rectangle 6"/>
          <p:cNvSpPr/>
          <p:nvPr/>
        </p:nvSpPr>
        <p:spPr bwMode="auto">
          <a:xfrm>
            <a:off x="381000" y="1905000"/>
            <a:ext cx="3581400" cy="3200400"/>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8" name="Rectangle 7"/>
          <p:cNvSpPr/>
          <p:nvPr/>
        </p:nvSpPr>
        <p:spPr bwMode="auto">
          <a:xfrm>
            <a:off x="381000" y="5943600"/>
            <a:ext cx="3581400" cy="725056"/>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9" name="Rectangle 8"/>
          <p:cNvSpPr/>
          <p:nvPr/>
        </p:nvSpPr>
        <p:spPr bwMode="auto">
          <a:xfrm>
            <a:off x="381000" y="5410200"/>
            <a:ext cx="3581400" cy="228600"/>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grpSp>
        <p:nvGrpSpPr>
          <p:cNvPr id="13" name="Group 12"/>
          <p:cNvGrpSpPr/>
          <p:nvPr/>
        </p:nvGrpSpPr>
        <p:grpSpPr>
          <a:xfrm>
            <a:off x="381000" y="1600199"/>
            <a:ext cx="8677275" cy="5124450"/>
            <a:chOff x="381000" y="1600199"/>
            <a:chExt cx="8677275" cy="5124450"/>
          </a:xfrm>
        </p:grpSpPr>
        <p:sp>
          <p:nvSpPr>
            <p:cNvPr id="10" name="Rectangle 9"/>
            <p:cNvSpPr/>
            <p:nvPr/>
          </p:nvSpPr>
          <p:spPr bwMode="auto">
            <a:xfrm>
              <a:off x="381000" y="5682668"/>
              <a:ext cx="3581400" cy="228600"/>
            </a:xfrm>
            <a:prstGeom prst="rect">
              <a:avLst/>
            </a:prstGeom>
            <a:solidFill>
              <a:srgbClr val="19FF81">
                <a:alpha val="50196"/>
              </a:srgbClr>
            </a:solidFill>
            <a:ln w="28575" cap="flat" cmpd="sng" algn="ctr">
              <a:solidFill>
                <a:srgbClr val="19FF8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pic>
          <p:nvPicPr>
            <p:cNvPr id="3" name="Picture 2"/>
            <p:cNvPicPr>
              <a:picLocks noChangeAspect="1"/>
            </p:cNvPicPr>
            <p:nvPr/>
          </p:nvPicPr>
          <p:blipFill>
            <a:blip r:embed="rId3"/>
            <a:stretch>
              <a:fillRect/>
            </a:stretch>
          </p:blipFill>
          <p:spPr>
            <a:xfrm>
              <a:off x="4191000" y="1600199"/>
              <a:ext cx="4867275" cy="5124450"/>
            </a:xfrm>
            <a:prstGeom prst="rect">
              <a:avLst/>
            </a:prstGeom>
          </p:spPr>
        </p:pic>
        <p:sp>
          <p:nvSpPr>
            <p:cNvPr id="17" name="Rectangle 16"/>
            <p:cNvSpPr/>
            <p:nvPr/>
          </p:nvSpPr>
          <p:spPr bwMode="auto">
            <a:xfrm>
              <a:off x="4495800" y="1600199"/>
              <a:ext cx="4562474" cy="5124450"/>
            </a:xfrm>
            <a:prstGeom prst="rect">
              <a:avLst/>
            </a:prstGeom>
            <a:noFill/>
            <a:ln w="28575" cap="flat" cmpd="sng" algn="ctr">
              <a:solidFill>
                <a:srgbClr val="19FF8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cxnSp>
          <p:nvCxnSpPr>
            <p:cNvPr id="18" name="Straight Arrow Connector 17"/>
            <p:cNvCxnSpPr/>
            <p:nvPr/>
          </p:nvCxnSpPr>
          <p:spPr bwMode="auto">
            <a:xfrm>
              <a:off x="3962400" y="5791200"/>
              <a:ext cx="533400" cy="0"/>
            </a:xfrm>
            <a:prstGeom prst="straightConnector1">
              <a:avLst/>
            </a:prstGeom>
            <a:solidFill>
              <a:schemeClr val="accent1"/>
            </a:solidFill>
            <a:ln w="28575" cap="flat" cmpd="sng" algn="ctr">
              <a:solidFill>
                <a:srgbClr val="19FF81"/>
              </a:solidFill>
              <a:prstDash val="solid"/>
              <a:round/>
              <a:headEnd type="none" w="med" len="med"/>
              <a:tailEnd type="triangle"/>
            </a:ln>
            <a:effectLst/>
          </p:spPr>
        </p:cxnSp>
      </p:grpSp>
      <p:sp>
        <p:nvSpPr>
          <p:cNvPr id="19" name="Rectangle 18"/>
          <p:cNvSpPr/>
          <p:nvPr/>
        </p:nvSpPr>
        <p:spPr bwMode="auto">
          <a:xfrm>
            <a:off x="381000" y="5151580"/>
            <a:ext cx="3581400" cy="228600"/>
          </a:xfrm>
          <a:prstGeom prst="rect">
            <a:avLst/>
          </a:prstGeom>
          <a:noFill/>
          <a:ln w="28575" cap="flat" cmpd="sng" algn="ctr">
            <a:solidFill>
              <a:srgbClr val="19FF8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5" name="Slide Number Placeholder 4">
            <a:extLst>
              <a:ext uri="{FF2B5EF4-FFF2-40B4-BE49-F238E27FC236}">
                <a16:creationId xmlns:a16="http://schemas.microsoft.com/office/drawing/2014/main" id="{3D0C0219-353E-439D-9970-41156DD889E6}"/>
              </a:ext>
            </a:extLst>
          </p:cNvPr>
          <p:cNvSpPr>
            <a:spLocks noGrp="1"/>
          </p:cNvSpPr>
          <p:nvPr>
            <p:ph type="sldNum" sz="quarter" idx="3"/>
          </p:nvPr>
        </p:nvSpPr>
        <p:spPr/>
        <p:txBody>
          <a:bodyPr/>
          <a:lstStyle/>
          <a:p>
            <a:fld id="{7C5DB68A-9D44-4073-920F-D08D647C06A7}" type="slidenum">
              <a:rPr lang="en-US" smtClean="0"/>
              <a:t>55</a:t>
            </a:fld>
            <a:endParaRPr lang="en-US" dirty="0"/>
          </a:p>
        </p:txBody>
      </p:sp>
    </p:spTree>
    <p:extLst>
      <p:ext uri="{BB962C8B-B14F-4D97-AF65-F5344CB8AC3E}">
        <p14:creationId xmlns:p14="http://schemas.microsoft.com/office/powerpoint/2010/main" val="1409562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0"/>
            <a:ext cx="9144000" cy="762000"/>
          </a:xfrm>
        </p:spPr>
        <p:txBody>
          <a:bodyPr/>
          <a:lstStyle/>
          <a:p>
            <a:r>
              <a:rPr lang="en-US" sz="3000" dirty="0"/>
              <a:t>Core definitions for information and representation</a:t>
            </a:r>
          </a:p>
        </p:txBody>
      </p:sp>
      <p:graphicFrame>
        <p:nvGraphicFramePr>
          <p:cNvPr id="4" name="Content Placeholder 3"/>
          <p:cNvGraphicFramePr>
            <a:graphicFrameLocks noGrp="1"/>
          </p:cNvGraphicFramePr>
          <p:nvPr>
            <p:ph idx="1"/>
            <p:extLst/>
          </p:nvPr>
        </p:nvGraphicFramePr>
        <p:xfrm>
          <a:off x="0" y="1447800"/>
          <a:ext cx="9144000" cy="4876800"/>
        </p:xfrm>
        <a:graphic>
          <a:graphicData uri="http://schemas.openxmlformats.org/drawingml/2006/table">
            <a:tbl>
              <a:tblPr firstRow="1" firstCol="1" bandRow="1">
                <a:tableStyleId>{5C22544A-7EE6-4342-B048-85BDC9FD1C3A}</a:tableStyleId>
              </a:tblPr>
              <a:tblGrid>
                <a:gridCol w="9144000">
                  <a:extLst>
                    <a:ext uri="{9D8B030D-6E8A-4147-A177-3AD203B41FA5}">
                      <a16:colId xmlns:a16="http://schemas.microsoft.com/office/drawing/2014/main" val="20000"/>
                    </a:ext>
                  </a:extLst>
                </a:gridCol>
              </a:tblGrid>
              <a:tr h="373380">
                <a:tc>
                  <a:txBody>
                    <a:bodyPr/>
                    <a:lstStyle/>
                    <a:p>
                      <a:pPr marL="0" marR="0" algn="just">
                        <a:spcBef>
                          <a:spcPts val="0"/>
                        </a:spcBef>
                        <a:spcAft>
                          <a:spcPts val="0"/>
                        </a:spcAft>
                      </a:pPr>
                      <a:r>
                        <a:rPr lang="en-US" sz="1600" b="1" cap="small" dirty="0">
                          <a:effectLst/>
                          <a:latin typeface="Bell MT" panose="02020503060305020303" pitchFamily="18" charset="0"/>
                        </a:rPr>
                        <a:t>information content entity (ice) </a:t>
                      </a:r>
                      <a:r>
                        <a:rPr lang="en-US" sz="1600" b="0" dirty="0">
                          <a:effectLst/>
                          <a:latin typeface="Bell MT" panose="02020503060305020303" pitchFamily="18" charset="0"/>
                        </a:rPr>
                        <a:t>=def. </a:t>
                      </a:r>
                    </a:p>
                    <a:p>
                      <a:pPr marL="457200" marR="0" lvl="1" algn="just">
                        <a:spcBef>
                          <a:spcPts val="0"/>
                        </a:spcBef>
                        <a:spcAft>
                          <a:spcPts val="0"/>
                        </a:spcAft>
                      </a:pPr>
                      <a:r>
                        <a:rPr lang="en-US" sz="1600" b="0" dirty="0">
                          <a:effectLst/>
                          <a:latin typeface="Bell MT" panose="02020503060305020303" pitchFamily="18" charset="0"/>
                        </a:rPr>
                        <a:t>an </a:t>
                      </a:r>
                      <a:r>
                        <a:rPr lang="en-US" sz="1600" b="0" cap="small" dirty="0">
                          <a:effectLst/>
                          <a:latin typeface="Bell MT" panose="02020503060305020303" pitchFamily="18" charset="0"/>
                        </a:rPr>
                        <a:t>entity</a:t>
                      </a:r>
                      <a:r>
                        <a:rPr lang="en-US" sz="1600" b="0" dirty="0">
                          <a:effectLst/>
                          <a:latin typeface="Bell MT" panose="02020503060305020303" pitchFamily="18" charset="0"/>
                        </a:rPr>
                        <a:t> which is (1) </a:t>
                      </a:r>
                      <a:r>
                        <a:rPr lang="en-US" sz="1600" b="0" cap="small" dirty="0">
                          <a:effectLst/>
                          <a:latin typeface="Bell MT" panose="02020503060305020303" pitchFamily="18" charset="0"/>
                        </a:rPr>
                        <a:t>generically dependent </a:t>
                      </a:r>
                      <a:r>
                        <a:rPr lang="en-US" sz="1600" b="0" dirty="0">
                          <a:effectLst/>
                          <a:latin typeface="Bell MT" panose="02020503060305020303" pitchFamily="18" charset="0"/>
                        </a:rPr>
                        <a:t>on (2) some </a:t>
                      </a:r>
                      <a:r>
                        <a:rPr lang="en-US" sz="1600" b="0" cap="small" dirty="0">
                          <a:effectLst/>
                          <a:latin typeface="Bell MT" panose="02020503060305020303" pitchFamily="18" charset="0"/>
                        </a:rPr>
                        <a:t>material entity </a:t>
                      </a:r>
                      <a:r>
                        <a:rPr lang="en-US" sz="1600" b="0" dirty="0">
                          <a:effectLst/>
                          <a:latin typeface="Bell MT" panose="02020503060305020303" pitchFamily="18" charset="0"/>
                        </a:rPr>
                        <a:t>and which (3) stands in a relation of </a:t>
                      </a:r>
                      <a:r>
                        <a:rPr lang="en-US" sz="1600" b="0" dirty="0" err="1">
                          <a:effectLst/>
                          <a:latin typeface="Bell MT" panose="02020503060305020303" pitchFamily="18" charset="0"/>
                        </a:rPr>
                        <a:t>aboutness</a:t>
                      </a:r>
                      <a:r>
                        <a:rPr lang="en-US" sz="1600" b="0" dirty="0">
                          <a:effectLst/>
                          <a:latin typeface="Bell MT" panose="02020503060305020303" pitchFamily="18" charset="0"/>
                        </a:rPr>
                        <a:t> to some</a:t>
                      </a:r>
                      <a:r>
                        <a:rPr lang="en-US" sz="1600" b="0" cap="small" dirty="0">
                          <a:effectLst/>
                          <a:latin typeface="Bell MT" panose="02020503060305020303" pitchFamily="18" charset="0"/>
                        </a:rPr>
                        <a:t> portion of reality. </a:t>
                      </a:r>
                      <a:endParaRPr lang="en-US" sz="1600" b="0" dirty="0">
                        <a:effectLst/>
                        <a:latin typeface="Bell MT" panose="02020503060305020303" pitchFamily="18" charset="0"/>
                        <a:ea typeface="MS Mincho" panose="02020609040205080304" pitchFamily="49" charset="-128"/>
                      </a:endParaRPr>
                    </a:p>
                  </a:txBody>
                  <a:tcPr marL="73025" marR="73025"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0"/>
                  </a:ext>
                </a:extLst>
              </a:tr>
              <a:tr h="0">
                <a:tc>
                  <a:txBody>
                    <a:bodyPr/>
                    <a:lstStyle/>
                    <a:p>
                      <a:pPr marL="0" marR="0" algn="just">
                        <a:spcBef>
                          <a:spcPts val="0"/>
                        </a:spcBef>
                        <a:spcAft>
                          <a:spcPts val="0"/>
                        </a:spcAft>
                      </a:pPr>
                      <a:r>
                        <a:rPr lang="en-US" sz="1600" b="1" cap="small" dirty="0">
                          <a:effectLst/>
                          <a:latin typeface="Bell MT" panose="02020503060305020303" pitchFamily="18" charset="0"/>
                        </a:rPr>
                        <a:t>information quality entity</a:t>
                      </a:r>
                      <a:r>
                        <a:rPr lang="en-US" sz="1600" b="1" dirty="0">
                          <a:effectLst/>
                          <a:latin typeface="Bell MT" panose="02020503060305020303" pitchFamily="18" charset="0"/>
                        </a:rPr>
                        <a:t> </a:t>
                      </a:r>
                      <a:r>
                        <a:rPr lang="en-US" sz="1600" b="1" cap="small" dirty="0">
                          <a:effectLst/>
                          <a:latin typeface="Bell MT" panose="02020503060305020303" pitchFamily="18" charset="0"/>
                        </a:rPr>
                        <a:t>(</a:t>
                      </a:r>
                      <a:r>
                        <a:rPr lang="en-US" sz="1600" b="1" cap="small" dirty="0" err="1">
                          <a:effectLst/>
                          <a:latin typeface="Bell MT" panose="02020503060305020303" pitchFamily="18" charset="0"/>
                        </a:rPr>
                        <a:t>iqe</a:t>
                      </a:r>
                      <a:r>
                        <a:rPr lang="en-US" sz="1600" b="1" cap="small" dirty="0">
                          <a:effectLst/>
                          <a:latin typeface="Bell MT" panose="02020503060305020303" pitchFamily="18" charset="0"/>
                        </a:rPr>
                        <a:t>)</a:t>
                      </a:r>
                      <a:r>
                        <a:rPr lang="en-US" sz="1600" b="0" dirty="0">
                          <a:effectLst/>
                          <a:latin typeface="Bell MT" panose="02020503060305020303" pitchFamily="18" charset="0"/>
                        </a:rPr>
                        <a:t> =def. </a:t>
                      </a:r>
                    </a:p>
                    <a:p>
                      <a:pPr marL="457200" marR="0" lvl="1" algn="just">
                        <a:spcBef>
                          <a:spcPts val="0"/>
                        </a:spcBef>
                        <a:spcAft>
                          <a:spcPts val="0"/>
                        </a:spcAft>
                      </a:pPr>
                      <a:r>
                        <a:rPr lang="en-US" sz="1600" b="0" dirty="0">
                          <a:effectLst/>
                          <a:latin typeface="Bell MT" panose="02020503060305020303" pitchFamily="18" charset="0"/>
                        </a:rPr>
                        <a:t>a </a:t>
                      </a:r>
                      <a:r>
                        <a:rPr lang="en-US" sz="1600" b="0" cap="small" dirty="0">
                          <a:effectLst/>
                          <a:latin typeface="Bell MT" panose="02020503060305020303" pitchFamily="18" charset="0"/>
                        </a:rPr>
                        <a:t>quality</a:t>
                      </a:r>
                      <a:r>
                        <a:rPr lang="en-US" sz="1600" b="0" dirty="0">
                          <a:effectLst/>
                          <a:latin typeface="Bell MT" panose="02020503060305020303" pitchFamily="18" charset="0"/>
                        </a:rPr>
                        <a:t> that is the concretization of some </a:t>
                      </a:r>
                      <a:r>
                        <a:rPr lang="en-US" sz="1600" b="0" cap="small" dirty="0">
                          <a:effectLst/>
                          <a:latin typeface="Bell MT" panose="02020503060305020303" pitchFamily="18" charset="0"/>
                        </a:rPr>
                        <a:t>information content entity. </a:t>
                      </a:r>
                      <a:endParaRPr lang="en-US" sz="1600" b="0" dirty="0">
                        <a:effectLst/>
                        <a:latin typeface="Bell MT" panose="02020503060305020303" pitchFamily="18" charset="0"/>
                        <a:ea typeface="MS Mincho" panose="02020609040205080304" pitchFamily="49" charset="-128"/>
                      </a:endParaRPr>
                    </a:p>
                  </a:txBody>
                  <a:tcPr marL="73025" marR="73025"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1"/>
                  </a:ext>
                </a:extLst>
              </a:tr>
              <a:tr h="0">
                <a:tc>
                  <a:txBody>
                    <a:bodyPr/>
                    <a:lstStyle/>
                    <a:p>
                      <a:pPr marL="0" marR="0" algn="just">
                        <a:spcBef>
                          <a:spcPts val="0"/>
                        </a:spcBef>
                        <a:spcAft>
                          <a:spcPts val="0"/>
                        </a:spcAft>
                      </a:pPr>
                      <a:r>
                        <a:rPr lang="en-US" sz="1600" b="1" cap="small" dirty="0">
                          <a:effectLst/>
                          <a:latin typeface="Bell MT" panose="02020503060305020303" pitchFamily="18" charset="0"/>
                        </a:rPr>
                        <a:t>artifact</a:t>
                      </a:r>
                      <a:r>
                        <a:rPr lang="en-US" sz="1600" b="1" dirty="0">
                          <a:effectLst/>
                          <a:latin typeface="Bell MT" panose="02020503060305020303" pitchFamily="18" charset="0"/>
                        </a:rPr>
                        <a:t> </a:t>
                      </a:r>
                      <a:r>
                        <a:rPr lang="en-US" sz="1600" b="0" dirty="0">
                          <a:effectLst/>
                          <a:latin typeface="Bell MT" panose="02020503060305020303" pitchFamily="18" charset="0"/>
                        </a:rPr>
                        <a:t>=def. </a:t>
                      </a:r>
                    </a:p>
                    <a:p>
                      <a:pPr marL="457200" marR="0" lvl="1" algn="just">
                        <a:spcBef>
                          <a:spcPts val="0"/>
                        </a:spcBef>
                        <a:spcAft>
                          <a:spcPts val="0"/>
                        </a:spcAft>
                      </a:pPr>
                      <a:r>
                        <a:rPr lang="en-US" sz="1600" b="0" dirty="0">
                          <a:effectLst/>
                          <a:latin typeface="Bell MT" panose="02020503060305020303" pitchFamily="18" charset="0"/>
                        </a:rPr>
                        <a:t>a </a:t>
                      </a:r>
                      <a:r>
                        <a:rPr lang="en-US" sz="1600" b="0" cap="small" dirty="0">
                          <a:effectLst/>
                          <a:latin typeface="Bell MT" panose="02020503060305020303" pitchFamily="18" charset="0"/>
                        </a:rPr>
                        <a:t>material entity</a:t>
                      </a:r>
                      <a:r>
                        <a:rPr lang="en-US" sz="1600" b="0" dirty="0">
                          <a:effectLst/>
                          <a:latin typeface="Bell MT" panose="02020503060305020303" pitchFamily="18" charset="0"/>
                        </a:rPr>
                        <a:t> created or modified or selected by some agent to realize a certain </a:t>
                      </a:r>
                      <a:r>
                        <a:rPr lang="en-US" sz="1600" b="0" cap="small" dirty="0">
                          <a:effectLst/>
                          <a:latin typeface="Bell MT" panose="02020503060305020303" pitchFamily="18" charset="0"/>
                        </a:rPr>
                        <a:t>function</a:t>
                      </a:r>
                      <a:r>
                        <a:rPr lang="en-US" sz="1600" b="0" dirty="0">
                          <a:effectLst/>
                          <a:latin typeface="Bell MT" panose="02020503060305020303" pitchFamily="18" charset="0"/>
                        </a:rPr>
                        <a:t> or </a:t>
                      </a:r>
                      <a:r>
                        <a:rPr lang="en-US" sz="1600" b="0" cap="small" dirty="0">
                          <a:effectLst/>
                          <a:latin typeface="Bell MT" panose="02020503060305020303" pitchFamily="18" charset="0"/>
                        </a:rPr>
                        <a:t>role. </a:t>
                      </a:r>
                      <a:endParaRPr lang="en-US" sz="1600" b="0" dirty="0">
                        <a:effectLst/>
                        <a:latin typeface="Bell MT" panose="02020503060305020303" pitchFamily="18" charset="0"/>
                        <a:ea typeface="MS Mincho" panose="02020609040205080304" pitchFamily="49" charset="-128"/>
                      </a:endParaRPr>
                    </a:p>
                  </a:txBody>
                  <a:tcPr marL="73025" marR="73025"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2"/>
                  </a:ext>
                </a:extLst>
              </a:tr>
              <a:tr h="0">
                <a:tc>
                  <a:txBody>
                    <a:bodyPr/>
                    <a:lstStyle/>
                    <a:p>
                      <a:pPr marL="0" marR="0" algn="just">
                        <a:spcBef>
                          <a:spcPts val="0"/>
                        </a:spcBef>
                        <a:spcAft>
                          <a:spcPts val="0"/>
                        </a:spcAft>
                      </a:pPr>
                      <a:r>
                        <a:rPr lang="en-US" sz="1600" b="1" cap="small" dirty="0">
                          <a:effectLst/>
                          <a:latin typeface="Bell MT" panose="02020503060305020303" pitchFamily="18" charset="0"/>
                        </a:rPr>
                        <a:t>information artifact</a:t>
                      </a:r>
                      <a:r>
                        <a:rPr lang="en-US" sz="1600" b="1" dirty="0">
                          <a:effectLst/>
                          <a:latin typeface="Bell MT" panose="02020503060305020303" pitchFamily="18" charset="0"/>
                        </a:rPr>
                        <a:t> </a:t>
                      </a:r>
                      <a:r>
                        <a:rPr lang="en-US" sz="1600" b="0" dirty="0">
                          <a:effectLst/>
                          <a:latin typeface="Bell MT" panose="02020503060305020303" pitchFamily="18" charset="0"/>
                        </a:rPr>
                        <a:t>=def. </a:t>
                      </a:r>
                    </a:p>
                    <a:p>
                      <a:pPr marL="457200" marR="0" lvl="1" algn="just">
                        <a:spcBef>
                          <a:spcPts val="0"/>
                        </a:spcBef>
                        <a:spcAft>
                          <a:spcPts val="0"/>
                        </a:spcAft>
                      </a:pPr>
                      <a:r>
                        <a:rPr lang="en-US" sz="1600" b="0" dirty="0">
                          <a:effectLst/>
                          <a:latin typeface="Bell MT" panose="02020503060305020303" pitchFamily="18" charset="0"/>
                        </a:rPr>
                        <a:t>an </a:t>
                      </a:r>
                      <a:r>
                        <a:rPr lang="en-US" sz="1600" b="0" cap="small" dirty="0">
                          <a:effectLst/>
                          <a:latin typeface="Bell MT" panose="02020503060305020303" pitchFamily="18" charset="0"/>
                        </a:rPr>
                        <a:t>artifact </a:t>
                      </a:r>
                      <a:r>
                        <a:rPr lang="en-US" sz="1600" b="0" dirty="0">
                          <a:effectLst/>
                          <a:latin typeface="Bell MT" panose="02020503060305020303" pitchFamily="18" charset="0"/>
                        </a:rPr>
                        <a:t>whose </a:t>
                      </a:r>
                      <a:r>
                        <a:rPr lang="en-US" sz="1600" b="0" cap="small" dirty="0">
                          <a:effectLst/>
                          <a:latin typeface="Bell MT" panose="02020503060305020303" pitchFamily="18" charset="0"/>
                        </a:rPr>
                        <a:t>function</a:t>
                      </a:r>
                      <a:r>
                        <a:rPr lang="en-US" sz="1600" b="0" dirty="0">
                          <a:effectLst/>
                          <a:latin typeface="Bell MT" panose="02020503060305020303" pitchFamily="18" charset="0"/>
                        </a:rPr>
                        <a:t> is to bear an </a:t>
                      </a:r>
                      <a:r>
                        <a:rPr lang="en-US" sz="1600" b="0" cap="small" dirty="0">
                          <a:effectLst/>
                          <a:latin typeface="Bell MT" panose="02020503060305020303" pitchFamily="18" charset="0"/>
                        </a:rPr>
                        <a:t>information quality entity</a:t>
                      </a:r>
                      <a:r>
                        <a:rPr lang="en-US" sz="1600" b="0" dirty="0">
                          <a:effectLst/>
                          <a:latin typeface="Bell MT" panose="02020503060305020303" pitchFamily="18" charset="0"/>
                        </a:rPr>
                        <a:t>. </a:t>
                      </a:r>
                      <a:endParaRPr lang="en-US" sz="1600" b="0" dirty="0">
                        <a:effectLst/>
                        <a:latin typeface="Bell MT" panose="02020503060305020303" pitchFamily="18" charset="0"/>
                        <a:ea typeface="MS Mincho" panose="02020609040205080304" pitchFamily="49" charset="-128"/>
                      </a:endParaRPr>
                    </a:p>
                  </a:txBody>
                  <a:tcPr marL="73025" marR="73025"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3"/>
                  </a:ext>
                </a:extLst>
              </a:tr>
              <a:tr h="0">
                <a:tc>
                  <a:txBody>
                    <a:bodyPr/>
                    <a:lstStyle/>
                    <a:p>
                      <a:pPr marL="0" marR="0" algn="just">
                        <a:spcBef>
                          <a:spcPts val="0"/>
                        </a:spcBef>
                        <a:spcAft>
                          <a:spcPts val="0"/>
                        </a:spcAft>
                      </a:pPr>
                      <a:r>
                        <a:rPr lang="en-GB" sz="1600" b="1" cap="small" dirty="0">
                          <a:effectLst/>
                          <a:latin typeface="Bell MT" panose="02020503060305020303" pitchFamily="18" charset="0"/>
                        </a:rPr>
                        <a:t>representation</a:t>
                      </a:r>
                      <a:r>
                        <a:rPr lang="en-GB" sz="1600" b="0" dirty="0">
                          <a:effectLst/>
                          <a:latin typeface="Bell MT" panose="02020503060305020303" pitchFamily="18" charset="0"/>
                        </a:rPr>
                        <a:t> =def. </a:t>
                      </a:r>
                    </a:p>
                    <a:p>
                      <a:pPr marL="457200" marR="0" lvl="1" algn="just">
                        <a:spcBef>
                          <a:spcPts val="0"/>
                        </a:spcBef>
                        <a:spcAft>
                          <a:spcPts val="0"/>
                        </a:spcAft>
                      </a:pPr>
                      <a:r>
                        <a:rPr lang="en-GB" sz="1600" b="0" dirty="0">
                          <a:effectLst/>
                          <a:latin typeface="Bell MT" panose="02020503060305020303" pitchFamily="18" charset="0"/>
                        </a:rPr>
                        <a:t>a </a:t>
                      </a:r>
                      <a:r>
                        <a:rPr lang="en-GB" sz="1600" b="0" cap="small" dirty="0">
                          <a:effectLst/>
                          <a:latin typeface="Bell MT" panose="02020503060305020303" pitchFamily="18" charset="0"/>
                        </a:rPr>
                        <a:t>quality</a:t>
                      </a:r>
                      <a:r>
                        <a:rPr lang="en-GB" sz="1600" b="0" dirty="0">
                          <a:effectLst/>
                          <a:latin typeface="Bell MT" panose="02020503060305020303" pitchFamily="18" charset="0"/>
                        </a:rPr>
                        <a:t> which </a:t>
                      </a:r>
                      <a:r>
                        <a:rPr lang="en-GB" sz="1600" b="0" dirty="0" err="1">
                          <a:effectLst/>
                          <a:latin typeface="Bell MT" panose="02020503060305020303" pitchFamily="18" charset="0"/>
                        </a:rPr>
                        <a:t>is_about</a:t>
                      </a:r>
                      <a:r>
                        <a:rPr lang="en-GB" sz="1600" b="0" dirty="0">
                          <a:effectLst/>
                          <a:latin typeface="Bell MT" panose="02020503060305020303" pitchFamily="18" charset="0"/>
                        </a:rPr>
                        <a:t> or is intended to be about a </a:t>
                      </a:r>
                      <a:r>
                        <a:rPr lang="en-US" sz="1600" b="0" cap="small" dirty="0">
                          <a:effectLst/>
                          <a:latin typeface="Bell MT" panose="02020503060305020303" pitchFamily="18" charset="0"/>
                        </a:rPr>
                        <a:t>portion of reality</a:t>
                      </a:r>
                      <a:r>
                        <a:rPr lang="en-GB" sz="1600" b="0" dirty="0">
                          <a:effectLst/>
                          <a:latin typeface="Bell MT" panose="02020503060305020303" pitchFamily="18" charset="0"/>
                        </a:rPr>
                        <a:t>. </a:t>
                      </a:r>
                      <a:endParaRPr lang="en-US" sz="1600" b="0" dirty="0">
                        <a:effectLst/>
                        <a:latin typeface="Bell MT" panose="02020503060305020303" pitchFamily="18" charset="0"/>
                        <a:ea typeface="MS Mincho" panose="02020609040205080304" pitchFamily="49" charset="-128"/>
                      </a:endParaRPr>
                    </a:p>
                  </a:txBody>
                  <a:tcPr marL="73025" marR="73025"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4"/>
                  </a:ext>
                </a:extLst>
              </a:tr>
              <a:tr h="0">
                <a:tc>
                  <a:txBody>
                    <a:bodyPr/>
                    <a:lstStyle/>
                    <a:p>
                      <a:pPr marL="0" marR="0" algn="just">
                        <a:spcBef>
                          <a:spcPts val="0"/>
                        </a:spcBef>
                        <a:spcAft>
                          <a:spcPts val="0"/>
                        </a:spcAft>
                      </a:pPr>
                      <a:r>
                        <a:rPr lang="en-US" sz="1600" b="1" cap="small" dirty="0">
                          <a:effectLst/>
                          <a:latin typeface="Bell MT" panose="02020503060305020303" pitchFamily="18" charset="0"/>
                        </a:rPr>
                        <a:t>mental quality</a:t>
                      </a:r>
                      <a:r>
                        <a:rPr lang="en-US" sz="1600" b="1" dirty="0">
                          <a:effectLst/>
                          <a:latin typeface="Bell MT" panose="02020503060305020303" pitchFamily="18" charset="0"/>
                        </a:rPr>
                        <a:t> </a:t>
                      </a:r>
                      <a:r>
                        <a:rPr lang="en-US" sz="1600" b="0" dirty="0">
                          <a:effectLst/>
                          <a:latin typeface="Bell MT" panose="02020503060305020303" pitchFamily="18" charset="0"/>
                        </a:rPr>
                        <a:t>=def. </a:t>
                      </a:r>
                    </a:p>
                    <a:p>
                      <a:pPr marL="457200" marR="0" lvl="1" algn="just">
                        <a:spcBef>
                          <a:spcPts val="0"/>
                        </a:spcBef>
                        <a:spcAft>
                          <a:spcPts val="0"/>
                        </a:spcAft>
                      </a:pPr>
                      <a:r>
                        <a:rPr lang="en-US" sz="1600" b="0" dirty="0">
                          <a:effectLst/>
                          <a:latin typeface="Bell MT" panose="02020503060305020303" pitchFamily="18" charset="0"/>
                        </a:rPr>
                        <a:t>a </a:t>
                      </a:r>
                      <a:r>
                        <a:rPr lang="en-US" sz="1600" b="0" cap="small" dirty="0">
                          <a:effectLst/>
                          <a:latin typeface="Bell MT" panose="02020503060305020303" pitchFamily="18" charset="0"/>
                        </a:rPr>
                        <a:t>quality</a:t>
                      </a:r>
                      <a:r>
                        <a:rPr lang="en-US" sz="1600" b="0" dirty="0">
                          <a:effectLst/>
                          <a:latin typeface="Bell MT" panose="02020503060305020303" pitchFamily="18" charset="0"/>
                        </a:rPr>
                        <a:t> which </a:t>
                      </a:r>
                      <a:r>
                        <a:rPr lang="en-US" sz="1600" b="0" dirty="0" err="1">
                          <a:effectLst/>
                          <a:latin typeface="Bell MT" panose="02020503060305020303" pitchFamily="18" charset="0"/>
                        </a:rPr>
                        <a:t>specifically_depends_on</a:t>
                      </a:r>
                      <a:r>
                        <a:rPr lang="en-US" sz="1600" b="0" dirty="0">
                          <a:effectLst/>
                          <a:latin typeface="Bell MT" panose="02020503060305020303" pitchFamily="18" charset="0"/>
                        </a:rPr>
                        <a:t> an </a:t>
                      </a:r>
                      <a:r>
                        <a:rPr lang="en-US" sz="1600" b="0" cap="small" dirty="0">
                          <a:effectLst/>
                          <a:latin typeface="Bell MT" panose="02020503060305020303" pitchFamily="18" charset="0"/>
                        </a:rPr>
                        <a:t>anatomical structure</a:t>
                      </a:r>
                      <a:r>
                        <a:rPr lang="en-US" sz="1600" b="0" dirty="0">
                          <a:effectLst/>
                          <a:latin typeface="Bell MT" panose="02020503060305020303" pitchFamily="18" charset="0"/>
                        </a:rPr>
                        <a:t> in the cognitive system of an </a:t>
                      </a:r>
                      <a:r>
                        <a:rPr lang="en-US" sz="1600" b="0" cap="small" dirty="0">
                          <a:effectLst/>
                          <a:latin typeface="Bell MT" panose="02020503060305020303" pitchFamily="18" charset="0"/>
                        </a:rPr>
                        <a:t>organism. </a:t>
                      </a:r>
                      <a:endParaRPr lang="en-US" sz="1600" b="0" dirty="0">
                        <a:effectLst/>
                        <a:latin typeface="Bell MT" panose="02020503060305020303" pitchFamily="18" charset="0"/>
                        <a:ea typeface="MS Mincho" panose="02020609040205080304" pitchFamily="49" charset="-128"/>
                      </a:endParaRPr>
                    </a:p>
                  </a:txBody>
                  <a:tcPr marL="73025" marR="73025"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5"/>
                  </a:ext>
                </a:extLst>
              </a:tr>
              <a:tr h="0">
                <a:tc>
                  <a:txBody>
                    <a:bodyPr/>
                    <a:lstStyle/>
                    <a:p>
                      <a:pPr marL="0" marR="0" algn="just">
                        <a:spcBef>
                          <a:spcPts val="0"/>
                        </a:spcBef>
                        <a:spcAft>
                          <a:spcPts val="0"/>
                        </a:spcAft>
                      </a:pPr>
                      <a:r>
                        <a:rPr lang="en-US" sz="1600" b="1" cap="small" dirty="0">
                          <a:effectLst/>
                          <a:latin typeface="Bell MT" panose="02020503060305020303" pitchFamily="18" charset="0"/>
                        </a:rPr>
                        <a:t>cognitive representation</a:t>
                      </a:r>
                      <a:r>
                        <a:rPr lang="en-US" sz="1600" b="1" dirty="0">
                          <a:effectLst/>
                          <a:latin typeface="Bell MT" panose="02020503060305020303" pitchFamily="18" charset="0"/>
                        </a:rPr>
                        <a:t> </a:t>
                      </a:r>
                      <a:r>
                        <a:rPr lang="en-GB" sz="1600" b="0" dirty="0">
                          <a:effectLst/>
                          <a:latin typeface="Bell MT" panose="02020503060305020303" pitchFamily="18" charset="0"/>
                        </a:rPr>
                        <a:t>=def. </a:t>
                      </a:r>
                    </a:p>
                    <a:p>
                      <a:pPr marL="457200" marR="0" lvl="1" algn="just">
                        <a:spcBef>
                          <a:spcPts val="0"/>
                        </a:spcBef>
                        <a:spcAft>
                          <a:spcPts val="0"/>
                        </a:spcAft>
                      </a:pPr>
                      <a:r>
                        <a:rPr lang="en-GB" sz="1600" b="0" dirty="0">
                          <a:effectLst/>
                          <a:latin typeface="Bell MT" panose="02020503060305020303" pitchFamily="18" charset="0"/>
                        </a:rPr>
                        <a:t>a </a:t>
                      </a:r>
                      <a:r>
                        <a:rPr lang="en-US" sz="1600" b="0" cap="small" dirty="0">
                          <a:effectLst/>
                          <a:latin typeface="Bell MT" panose="02020503060305020303" pitchFamily="18" charset="0"/>
                        </a:rPr>
                        <a:t>representation </a:t>
                      </a:r>
                      <a:r>
                        <a:rPr lang="en-GB" sz="1600" b="0" dirty="0">
                          <a:effectLst/>
                          <a:latin typeface="Bell MT" panose="02020503060305020303" pitchFamily="18" charset="0"/>
                        </a:rPr>
                        <a:t>which is a </a:t>
                      </a:r>
                      <a:r>
                        <a:rPr lang="en-US" sz="1600" b="0" cap="small" dirty="0">
                          <a:effectLst/>
                          <a:latin typeface="Bell MT" panose="02020503060305020303" pitchFamily="18" charset="0"/>
                        </a:rPr>
                        <a:t>mental quality</a:t>
                      </a:r>
                      <a:r>
                        <a:rPr lang="en-GB" sz="1600" b="0" dirty="0">
                          <a:effectLst/>
                          <a:latin typeface="Bell MT" panose="02020503060305020303" pitchFamily="18" charset="0"/>
                        </a:rPr>
                        <a:t>. </a:t>
                      </a:r>
                      <a:endParaRPr lang="en-US" sz="1600" b="0" dirty="0">
                        <a:effectLst/>
                        <a:latin typeface="Bell MT" panose="02020503060305020303" pitchFamily="18" charset="0"/>
                        <a:ea typeface="MS Mincho" panose="02020609040205080304" pitchFamily="49" charset="-128"/>
                      </a:endParaRPr>
                    </a:p>
                  </a:txBody>
                  <a:tcPr marL="73025" marR="73025"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6"/>
                  </a:ext>
                </a:extLst>
              </a:tr>
              <a:tr h="0">
                <a:tc>
                  <a:txBody>
                    <a:bodyPr/>
                    <a:lstStyle/>
                    <a:p>
                      <a:pPr marL="0" marR="0" algn="just">
                        <a:spcBef>
                          <a:spcPts val="0"/>
                        </a:spcBef>
                        <a:spcAft>
                          <a:spcPts val="0"/>
                        </a:spcAft>
                      </a:pPr>
                      <a:r>
                        <a:rPr lang="en-US" sz="1600" b="1" cap="small" dirty="0">
                          <a:effectLst/>
                          <a:latin typeface="Bell MT" panose="02020503060305020303" pitchFamily="18" charset="0"/>
                        </a:rPr>
                        <a:t>representational unit (</a:t>
                      </a:r>
                      <a:r>
                        <a:rPr lang="en-US" sz="1600" b="1" cap="small" dirty="0" err="1">
                          <a:effectLst/>
                          <a:latin typeface="Bell MT" panose="02020503060305020303" pitchFamily="18" charset="0"/>
                        </a:rPr>
                        <a:t>ru</a:t>
                      </a:r>
                      <a:r>
                        <a:rPr lang="en-US" sz="1600" b="1" cap="small" dirty="0">
                          <a:effectLst/>
                          <a:latin typeface="Bell MT" panose="02020503060305020303" pitchFamily="18" charset="0"/>
                        </a:rPr>
                        <a:t>) </a:t>
                      </a:r>
                      <a:r>
                        <a:rPr lang="en-US" sz="1600" b="0" cap="small" dirty="0">
                          <a:effectLst/>
                          <a:latin typeface="Bell MT" panose="02020503060305020303" pitchFamily="18" charset="0"/>
                        </a:rPr>
                        <a:t>=</a:t>
                      </a:r>
                      <a:r>
                        <a:rPr lang="en-GB" sz="1600" b="0" dirty="0">
                          <a:effectLst/>
                          <a:latin typeface="Bell MT" panose="02020503060305020303" pitchFamily="18" charset="0"/>
                        </a:rPr>
                        <a:t> def. </a:t>
                      </a:r>
                    </a:p>
                    <a:p>
                      <a:pPr marL="457200" marR="0" lvl="1" algn="just">
                        <a:spcBef>
                          <a:spcPts val="0"/>
                        </a:spcBef>
                        <a:spcAft>
                          <a:spcPts val="0"/>
                        </a:spcAft>
                      </a:pPr>
                      <a:r>
                        <a:rPr lang="en-GB" sz="1600" b="0" dirty="0">
                          <a:effectLst/>
                          <a:latin typeface="Bell MT" panose="02020503060305020303" pitchFamily="18" charset="0"/>
                        </a:rPr>
                        <a:t>a smallest constituent sub-representation, including icons, names, simple word forms, or the sorts of alphanumeric identifiers we might find in patient records.</a:t>
                      </a:r>
                      <a:endParaRPr lang="en-US" sz="1600" b="0" dirty="0">
                        <a:effectLst/>
                        <a:latin typeface="Bell MT" panose="02020503060305020303" pitchFamily="18" charset="0"/>
                        <a:ea typeface="MS Mincho" panose="02020609040205080304" pitchFamily="49" charset="-128"/>
                      </a:endParaRPr>
                    </a:p>
                  </a:txBody>
                  <a:tcPr marL="73025" marR="73025"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7"/>
                  </a:ext>
                </a:extLst>
              </a:tr>
            </a:tbl>
          </a:graphicData>
        </a:graphic>
      </p:graphicFrame>
      <p:sp>
        <p:nvSpPr>
          <p:cNvPr id="5" name="Rectangle 4"/>
          <p:cNvSpPr/>
          <p:nvPr/>
        </p:nvSpPr>
        <p:spPr>
          <a:xfrm>
            <a:off x="2286000" y="6324600"/>
            <a:ext cx="6858000" cy="461665"/>
          </a:xfrm>
          <a:prstGeom prst="rect">
            <a:avLst/>
          </a:prstGeom>
        </p:spPr>
        <p:txBody>
          <a:bodyPr wrap="square">
            <a:spAutoFit/>
          </a:bodyPr>
          <a:lstStyle/>
          <a:p>
            <a:pPr algn="r"/>
            <a:r>
              <a:rPr lang="en-US" sz="1200" dirty="0">
                <a:solidFill>
                  <a:schemeClr val="bg1"/>
                </a:solidFill>
              </a:rPr>
              <a:t>Smith B, Ceusters W. </a:t>
            </a:r>
            <a:r>
              <a:rPr lang="en-US" sz="1200" dirty="0" err="1">
                <a:solidFill>
                  <a:schemeClr val="bg1"/>
                </a:solidFill>
              </a:rPr>
              <a:t>Aboutness</a:t>
            </a:r>
            <a:r>
              <a:rPr lang="en-US" sz="1200" dirty="0">
                <a:solidFill>
                  <a:schemeClr val="bg1"/>
                </a:solidFill>
              </a:rPr>
              <a:t>: Towards Foundations for the Information Artifact Ontology. International Conference on Biomedical Ontologies, ICBO 2015, Lisbon, Portugal, July 27-30, 2015;47-51.</a:t>
            </a:r>
          </a:p>
        </p:txBody>
      </p:sp>
      <p:sp>
        <p:nvSpPr>
          <p:cNvPr id="3" name="Slide Number Placeholder 2">
            <a:extLst>
              <a:ext uri="{FF2B5EF4-FFF2-40B4-BE49-F238E27FC236}">
                <a16:creationId xmlns:a16="http://schemas.microsoft.com/office/drawing/2014/main" id="{15CBFE09-E86C-4193-8529-11E51C6285A3}"/>
              </a:ext>
            </a:extLst>
          </p:cNvPr>
          <p:cNvSpPr>
            <a:spLocks noGrp="1"/>
          </p:cNvSpPr>
          <p:nvPr>
            <p:ph type="sldNum" sz="quarter" idx="3"/>
          </p:nvPr>
        </p:nvSpPr>
        <p:spPr/>
        <p:txBody>
          <a:bodyPr/>
          <a:lstStyle/>
          <a:p>
            <a:fld id="{7C5DB68A-9D44-4073-920F-D08D647C06A7}" type="slidenum">
              <a:rPr lang="en-US" smtClean="0"/>
              <a:t>56</a:t>
            </a:fld>
            <a:endParaRPr lang="en-US" dirty="0"/>
          </a:p>
        </p:txBody>
      </p:sp>
    </p:spTree>
    <p:extLst>
      <p:ext uri="{BB962C8B-B14F-4D97-AF65-F5344CB8AC3E}">
        <p14:creationId xmlns:p14="http://schemas.microsoft.com/office/powerpoint/2010/main" val="379824225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Information and representation</a:t>
            </a:r>
          </a:p>
        </p:txBody>
      </p:sp>
      <p:sp>
        <p:nvSpPr>
          <p:cNvPr id="4" name="TextBox 3"/>
          <p:cNvSpPr txBox="1"/>
          <p:nvPr/>
        </p:nvSpPr>
        <p:spPr>
          <a:xfrm>
            <a:off x="2487591" y="1828800"/>
            <a:ext cx="1053494" cy="338554"/>
          </a:xfrm>
          <a:prstGeom prst="rect">
            <a:avLst/>
          </a:prstGeom>
          <a:noFill/>
          <a:ln w="19050">
            <a:solidFill>
              <a:schemeClr val="bg1"/>
            </a:solidFill>
          </a:ln>
        </p:spPr>
        <p:txBody>
          <a:bodyPr wrap="none" rtlCol="0">
            <a:spAutoFit/>
          </a:bodyPr>
          <a:lstStyle/>
          <a:p>
            <a:pPr algn="ctr"/>
            <a:r>
              <a:rPr lang="en-US" sz="1600" dirty="0">
                <a:solidFill>
                  <a:schemeClr val="bg1"/>
                </a:solidFill>
              </a:rPr>
              <a:t>continuant</a:t>
            </a:r>
          </a:p>
        </p:txBody>
      </p:sp>
      <p:sp>
        <p:nvSpPr>
          <p:cNvPr id="5" name="TextBox 4"/>
          <p:cNvSpPr txBox="1"/>
          <p:nvPr/>
        </p:nvSpPr>
        <p:spPr>
          <a:xfrm>
            <a:off x="2723233" y="2776954"/>
            <a:ext cx="582211" cy="338554"/>
          </a:xfrm>
          <a:prstGeom prst="rect">
            <a:avLst/>
          </a:prstGeom>
          <a:noFill/>
          <a:ln w="19050">
            <a:solidFill>
              <a:schemeClr val="bg1"/>
            </a:solidFill>
          </a:ln>
        </p:spPr>
        <p:txBody>
          <a:bodyPr wrap="none" rtlCol="0">
            <a:spAutoFit/>
          </a:bodyPr>
          <a:lstStyle/>
          <a:p>
            <a:pPr algn="ctr"/>
            <a:r>
              <a:rPr lang="en-US" sz="1600" dirty="0">
                <a:solidFill>
                  <a:schemeClr val="bg1"/>
                </a:solidFill>
              </a:rPr>
              <a:t>SDC</a:t>
            </a:r>
          </a:p>
        </p:txBody>
      </p:sp>
      <p:sp>
        <p:nvSpPr>
          <p:cNvPr id="6" name="TextBox 5"/>
          <p:cNvSpPr txBox="1"/>
          <p:nvPr/>
        </p:nvSpPr>
        <p:spPr>
          <a:xfrm>
            <a:off x="1106222" y="2776954"/>
            <a:ext cx="615874" cy="338554"/>
          </a:xfrm>
          <a:prstGeom prst="rect">
            <a:avLst/>
          </a:prstGeom>
          <a:noFill/>
          <a:ln w="19050">
            <a:solidFill>
              <a:schemeClr val="bg1"/>
            </a:solidFill>
          </a:ln>
        </p:spPr>
        <p:txBody>
          <a:bodyPr wrap="none" rtlCol="0">
            <a:spAutoFit/>
          </a:bodyPr>
          <a:lstStyle/>
          <a:p>
            <a:pPr algn="ctr"/>
            <a:r>
              <a:rPr lang="en-US" sz="1600" dirty="0">
                <a:solidFill>
                  <a:schemeClr val="bg1"/>
                </a:solidFill>
              </a:rPr>
              <a:t>GDC</a:t>
            </a:r>
          </a:p>
        </p:txBody>
      </p:sp>
      <p:sp>
        <p:nvSpPr>
          <p:cNvPr id="7" name="TextBox 6"/>
          <p:cNvSpPr txBox="1"/>
          <p:nvPr/>
        </p:nvSpPr>
        <p:spPr>
          <a:xfrm>
            <a:off x="1156716" y="3639979"/>
            <a:ext cx="514885" cy="338554"/>
          </a:xfrm>
          <a:prstGeom prst="rect">
            <a:avLst/>
          </a:prstGeom>
          <a:noFill/>
          <a:ln w="19050">
            <a:solidFill>
              <a:schemeClr val="bg1"/>
            </a:solidFill>
          </a:ln>
        </p:spPr>
        <p:txBody>
          <a:bodyPr wrap="none" rtlCol="0">
            <a:spAutoFit/>
          </a:bodyPr>
          <a:lstStyle/>
          <a:p>
            <a:pPr algn="ctr"/>
            <a:r>
              <a:rPr lang="en-US" sz="1600" dirty="0">
                <a:solidFill>
                  <a:schemeClr val="bg1"/>
                </a:solidFill>
              </a:rPr>
              <a:t>ICE</a:t>
            </a:r>
          </a:p>
        </p:txBody>
      </p:sp>
      <p:sp>
        <p:nvSpPr>
          <p:cNvPr id="8" name="TextBox 7"/>
          <p:cNvSpPr txBox="1"/>
          <p:nvPr/>
        </p:nvSpPr>
        <p:spPr>
          <a:xfrm>
            <a:off x="2635869" y="3633934"/>
            <a:ext cx="756938" cy="338554"/>
          </a:xfrm>
          <a:prstGeom prst="rect">
            <a:avLst/>
          </a:prstGeom>
          <a:noFill/>
          <a:ln w="19050">
            <a:solidFill>
              <a:schemeClr val="bg1"/>
            </a:solidFill>
          </a:ln>
        </p:spPr>
        <p:txBody>
          <a:bodyPr wrap="none" rtlCol="0">
            <a:spAutoFit/>
          </a:bodyPr>
          <a:lstStyle/>
          <a:p>
            <a:pPr algn="ctr"/>
            <a:r>
              <a:rPr lang="en-US" sz="1600" dirty="0">
                <a:solidFill>
                  <a:schemeClr val="bg1"/>
                </a:solidFill>
              </a:rPr>
              <a:t>quality</a:t>
            </a:r>
          </a:p>
        </p:txBody>
      </p:sp>
      <p:sp>
        <p:nvSpPr>
          <p:cNvPr id="9" name="TextBox 8"/>
          <p:cNvSpPr txBox="1"/>
          <p:nvPr/>
        </p:nvSpPr>
        <p:spPr>
          <a:xfrm>
            <a:off x="2751285" y="4282054"/>
            <a:ext cx="526106" cy="338554"/>
          </a:xfrm>
          <a:prstGeom prst="rect">
            <a:avLst/>
          </a:prstGeom>
          <a:noFill/>
          <a:ln w="19050">
            <a:solidFill>
              <a:schemeClr val="bg1"/>
            </a:solidFill>
          </a:ln>
        </p:spPr>
        <p:txBody>
          <a:bodyPr wrap="none" rtlCol="0">
            <a:spAutoFit/>
          </a:bodyPr>
          <a:lstStyle/>
          <a:p>
            <a:pPr algn="ctr"/>
            <a:r>
              <a:rPr lang="en-US" sz="1600" dirty="0">
                <a:solidFill>
                  <a:schemeClr val="bg1"/>
                </a:solidFill>
              </a:rPr>
              <a:t>IQE</a:t>
            </a:r>
          </a:p>
        </p:txBody>
      </p:sp>
      <p:sp>
        <p:nvSpPr>
          <p:cNvPr id="10" name="TextBox 9"/>
          <p:cNvSpPr txBox="1"/>
          <p:nvPr/>
        </p:nvSpPr>
        <p:spPr>
          <a:xfrm>
            <a:off x="2338512" y="4961412"/>
            <a:ext cx="1351652" cy="338554"/>
          </a:xfrm>
          <a:prstGeom prst="rect">
            <a:avLst/>
          </a:prstGeom>
          <a:noFill/>
          <a:ln w="19050">
            <a:solidFill>
              <a:schemeClr val="bg1"/>
            </a:solidFill>
          </a:ln>
        </p:spPr>
        <p:txBody>
          <a:bodyPr wrap="none" rtlCol="0">
            <a:spAutoFit/>
          </a:bodyPr>
          <a:lstStyle/>
          <a:p>
            <a:pPr algn="ctr"/>
            <a:r>
              <a:rPr lang="en-US" sz="1600" dirty="0">
                <a:solidFill>
                  <a:schemeClr val="bg1"/>
                </a:solidFill>
              </a:rPr>
              <a:t>representation</a:t>
            </a:r>
          </a:p>
        </p:txBody>
      </p:sp>
      <p:sp>
        <p:nvSpPr>
          <p:cNvPr id="11" name="TextBox 10"/>
          <p:cNvSpPr txBox="1"/>
          <p:nvPr/>
        </p:nvSpPr>
        <p:spPr>
          <a:xfrm>
            <a:off x="2078024" y="5901154"/>
            <a:ext cx="1872629" cy="338554"/>
          </a:xfrm>
          <a:prstGeom prst="rect">
            <a:avLst/>
          </a:prstGeom>
          <a:noFill/>
          <a:ln w="19050">
            <a:solidFill>
              <a:schemeClr val="bg1"/>
            </a:solidFill>
          </a:ln>
        </p:spPr>
        <p:txBody>
          <a:bodyPr wrap="none" rtlCol="0">
            <a:spAutoFit/>
          </a:bodyPr>
          <a:lstStyle/>
          <a:p>
            <a:pPr algn="ctr"/>
            <a:r>
              <a:rPr lang="en-US" sz="1600" dirty="0">
                <a:solidFill>
                  <a:schemeClr val="bg1"/>
                </a:solidFill>
              </a:rPr>
              <a:t>representational unit</a:t>
            </a:r>
          </a:p>
        </p:txBody>
      </p:sp>
      <p:sp>
        <p:nvSpPr>
          <p:cNvPr id="12" name="TextBox 11"/>
          <p:cNvSpPr txBox="1"/>
          <p:nvPr/>
        </p:nvSpPr>
        <p:spPr>
          <a:xfrm>
            <a:off x="5072245" y="1828800"/>
            <a:ext cx="1659430" cy="338554"/>
          </a:xfrm>
          <a:prstGeom prst="rect">
            <a:avLst/>
          </a:prstGeom>
          <a:noFill/>
          <a:ln w="19050">
            <a:solidFill>
              <a:schemeClr val="bg1"/>
            </a:solidFill>
          </a:ln>
        </p:spPr>
        <p:txBody>
          <a:bodyPr wrap="none" rtlCol="0">
            <a:spAutoFit/>
          </a:bodyPr>
          <a:lstStyle/>
          <a:p>
            <a:pPr algn="ctr"/>
            <a:r>
              <a:rPr lang="en-US" sz="1600" dirty="0">
                <a:solidFill>
                  <a:schemeClr val="bg1"/>
                </a:solidFill>
              </a:rPr>
              <a:t>Portion of Reality</a:t>
            </a:r>
          </a:p>
        </p:txBody>
      </p:sp>
      <p:sp>
        <p:nvSpPr>
          <p:cNvPr id="13" name="TextBox 12"/>
          <p:cNvSpPr txBox="1"/>
          <p:nvPr/>
        </p:nvSpPr>
        <p:spPr>
          <a:xfrm>
            <a:off x="6489103" y="2770776"/>
            <a:ext cx="1382110" cy="338554"/>
          </a:xfrm>
          <a:prstGeom prst="rect">
            <a:avLst/>
          </a:prstGeom>
          <a:noFill/>
          <a:ln w="19050">
            <a:solidFill>
              <a:schemeClr val="bg1"/>
            </a:solidFill>
          </a:ln>
        </p:spPr>
        <p:txBody>
          <a:bodyPr wrap="none" rtlCol="0">
            <a:spAutoFit/>
          </a:bodyPr>
          <a:lstStyle/>
          <a:p>
            <a:pPr algn="ctr"/>
            <a:r>
              <a:rPr lang="en-US" sz="1600" dirty="0">
                <a:solidFill>
                  <a:schemeClr val="bg1"/>
                </a:solidFill>
              </a:rPr>
              <a:t>material entity</a:t>
            </a:r>
          </a:p>
        </p:txBody>
      </p:sp>
      <p:sp>
        <p:nvSpPr>
          <p:cNvPr id="14" name="TextBox 13"/>
          <p:cNvSpPr txBox="1"/>
          <p:nvPr/>
        </p:nvSpPr>
        <p:spPr>
          <a:xfrm>
            <a:off x="6795277" y="3640468"/>
            <a:ext cx="769763" cy="338554"/>
          </a:xfrm>
          <a:prstGeom prst="rect">
            <a:avLst/>
          </a:prstGeom>
          <a:noFill/>
          <a:ln w="19050">
            <a:solidFill>
              <a:schemeClr val="bg1"/>
            </a:solidFill>
          </a:ln>
        </p:spPr>
        <p:txBody>
          <a:bodyPr wrap="none" rtlCol="0">
            <a:spAutoFit/>
          </a:bodyPr>
          <a:lstStyle/>
          <a:p>
            <a:pPr algn="ctr"/>
            <a:r>
              <a:rPr lang="en-US" sz="1600" dirty="0">
                <a:solidFill>
                  <a:schemeClr val="bg1"/>
                </a:solidFill>
              </a:rPr>
              <a:t>artifact</a:t>
            </a:r>
          </a:p>
        </p:txBody>
      </p:sp>
      <p:sp>
        <p:nvSpPr>
          <p:cNvPr id="15" name="TextBox 14"/>
          <p:cNvSpPr txBox="1"/>
          <p:nvPr/>
        </p:nvSpPr>
        <p:spPr>
          <a:xfrm>
            <a:off x="6283118" y="4518147"/>
            <a:ext cx="1794082" cy="338554"/>
          </a:xfrm>
          <a:prstGeom prst="rect">
            <a:avLst/>
          </a:prstGeom>
          <a:noFill/>
          <a:ln w="19050">
            <a:solidFill>
              <a:schemeClr val="bg1"/>
            </a:solidFill>
          </a:ln>
        </p:spPr>
        <p:txBody>
          <a:bodyPr wrap="none" rtlCol="0">
            <a:spAutoFit/>
          </a:bodyPr>
          <a:lstStyle/>
          <a:p>
            <a:pPr algn="ctr"/>
            <a:r>
              <a:rPr lang="en-US" sz="1600" dirty="0">
                <a:solidFill>
                  <a:schemeClr val="bg1"/>
                </a:solidFill>
              </a:rPr>
              <a:t>Information artifact</a:t>
            </a:r>
          </a:p>
        </p:txBody>
      </p:sp>
      <p:cxnSp>
        <p:nvCxnSpPr>
          <p:cNvPr id="17" name="Straight Arrow Connector 16"/>
          <p:cNvCxnSpPr>
            <a:stCxn id="4" idx="3"/>
            <a:endCxn id="12" idx="1"/>
          </p:cNvCxnSpPr>
          <p:nvPr/>
        </p:nvCxnSpPr>
        <p:spPr bwMode="auto">
          <a:xfrm>
            <a:off x="3541085" y="1998077"/>
            <a:ext cx="1531160" cy="0"/>
          </a:xfrm>
          <a:prstGeom prst="straightConnector1">
            <a:avLst/>
          </a:prstGeom>
          <a:solidFill>
            <a:schemeClr val="accent1"/>
          </a:solidFill>
          <a:ln w="38100" cap="flat" cmpd="sng" algn="ctr">
            <a:solidFill>
              <a:schemeClr val="bg1"/>
            </a:solidFill>
            <a:prstDash val="solid"/>
            <a:round/>
            <a:headEnd type="none" w="med" len="med"/>
            <a:tailEnd type="triangle"/>
          </a:ln>
          <a:effectLst/>
        </p:spPr>
      </p:cxnSp>
      <p:cxnSp>
        <p:nvCxnSpPr>
          <p:cNvPr id="19" name="Straight Arrow Connector 18"/>
          <p:cNvCxnSpPr>
            <a:stCxn id="6" idx="0"/>
            <a:endCxn id="4" idx="2"/>
          </p:cNvCxnSpPr>
          <p:nvPr/>
        </p:nvCxnSpPr>
        <p:spPr bwMode="auto">
          <a:xfrm flipV="1">
            <a:off x="1414159" y="2167354"/>
            <a:ext cx="1600179" cy="609600"/>
          </a:xfrm>
          <a:prstGeom prst="straightConnector1">
            <a:avLst/>
          </a:prstGeom>
          <a:solidFill>
            <a:schemeClr val="accent1"/>
          </a:solidFill>
          <a:ln w="38100" cap="flat" cmpd="sng" algn="ctr">
            <a:solidFill>
              <a:schemeClr val="bg1"/>
            </a:solidFill>
            <a:prstDash val="solid"/>
            <a:round/>
            <a:headEnd type="none" w="med" len="med"/>
            <a:tailEnd type="triangle"/>
          </a:ln>
          <a:effectLst/>
        </p:spPr>
      </p:cxnSp>
      <p:cxnSp>
        <p:nvCxnSpPr>
          <p:cNvPr id="21" name="Straight Arrow Connector 20"/>
          <p:cNvCxnSpPr/>
          <p:nvPr/>
        </p:nvCxnSpPr>
        <p:spPr bwMode="auto">
          <a:xfrm flipH="1" flipV="1">
            <a:off x="3014338" y="2167354"/>
            <a:ext cx="1" cy="609600"/>
          </a:xfrm>
          <a:prstGeom prst="straightConnector1">
            <a:avLst/>
          </a:prstGeom>
          <a:solidFill>
            <a:schemeClr val="accent1"/>
          </a:solidFill>
          <a:ln w="38100" cap="flat" cmpd="sng" algn="ctr">
            <a:solidFill>
              <a:schemeClr val="bg1"/>
            </a:solidFill>
            <a:prstDash val="solid"/>
            <a:round/>
            <a:headEnd type="none" w="med" len="med"/>
            <a:tailEnd type="triangle"/>
          </a:ln>
          <a:effectLst/>
        </p:spPr>
      </p:cxnSp>
      <p:cxnSp>
        <p:nvCxnSpPr>
          <p:cNvPr id="23" name="Straight Arrow Connector 22"/>
          <p:cNvCxnSpPr>
            <a:stCxn id="13" idx="0"/>
            <a:endCxn id="4" idx="2"/>
          </p:cNvCxnSpPr>
          <p:nvPr/>
        </p:nvCxnSpPr>
        <p:spPr bwMode="auto">
          <a:xfrm flipH="1" flipV="1">
            <a:off x="3014338" y="2167354"/>
            <a:ext cx="4165820" cy="603422"/>
          </a:xfrm>
          <a:prstGeom prst="straightConnector1">
            <a:avLst/>
          </a:prstGeom>
          <a:solidFill>
            <a:schemeClr val="accent1"/>
          </a:solidFill>
          <a:ln w="38100" cap="flat" cmpd="sng" algn="ctr">
            <a:solidFill>
              <a:schemeClr val="bg1"/>
            </a:solidFill>
            <a:prstDash val="solid"/>
            <a:round/>
            <a:headEnd type="none" w="med" len="med"/>
            <a:tailEnd type="triangle"/>
          </a:ln>
          <a:effectLst/>
        </p:spPr>
      </p:cxnSp>
      <p:cxnSp>
        <p:nvCxnSpPr>
          <p:cNvPr id="29" name="Straight Arrow Connector 28"/>
          <p:cNvCxnSpPr>
            <a:stCxn id="7" idx="0"/>
            <a:endCxn id="6" idx="2"/>
          </p:cNvCxnSpPr>
          <p:nvPr/>
        </p:nvCxnSpPr>
        <p:spPr bwMode="auto">
          <a:xfrm flipV="1">
            <a:off x="1414159" y="3115508"/>
            <a:ext cx="0" cy="524471"/>
          </a:xfrm>
          <a:prstGeom prst="straightConnector1">
            <a:avLst/>
          </a:prstGeom>
          <a:solidFill>
            <a:schemeClr val="accent1"/>
          </a:solidFill>
          <a:ln w="38100" cap="flat" cmpd="sng" algn="ctr">
            <a:solidFill>
              <a:schemeClr val="bg1"/>
            </a:solidFill>
            <a:prstDash val="solid"/>
            <a:round/>
            <a:headEnd type="none" w="med" len="med"/>
            <a:tailEnd type="triangle"/>
          </a:ln>
          <a:effectLst/>
        </p:spPr>
      </p:cxnSp>
      <p:cxnSp>
        <p:nvCxnSpPr>
          <p:cNvPr id="39" name="Straight Arrow Connector 38"/>
          <p:cNvCxnSpPr/>
          <p:nvPr/>
        </p:nvCxnSpPr>
        <p:spPr bwMode="auto">
          <a:xfrm flipV="1">
            <a:off x="3014336" y="3115508"/>
            <a:ext cx="1" cy="518426"/>
          </a:xfrm>
          <a:prstGeom prst="straightConnector1">
            <a:avLst/>
          </a:prstGeom>
          <a:solidFill>
            <a:schemeClr val="accent1"/>
          </a:solidFill>
          <a:ln w="38100" cap="flat" cmpd="sng" algn="ctr">
            <a:solidFill>
              <a:schemeClr val="bg1"/>
            </a:solidFill>
            <a:prstDash val="solid"/>
            <a:round/>
            <a:headEnd type="none" w="med" len="med"/>
            <a:tailEnd type="triangle"/>
          </a:ln>
          <a:effectLst/>
        </p:spPr>
      </p:cxnSp>
      <p:cxnSp>
        <p:nvCxnSpPr>
          <p:cNvPr id="41" name="Straight Arrow Connector 40"/>
          <p:cNvCxnSpPr>
            <a:stCxn id="14" idx="0"/>
            <a:endCxn id="13" idx="2"/>
          </p:cNvCxnSpPr>
          <p:nvPr/>
        </p:nvCxnSpPr>
        <p:spPr bwMode="auto">
          <a:xfrm flipH="1" flipV="1">
            <a:off x="7180158" y="3109330"/>
            <a:ext cx="1" cy="531138"/>
          </a:xfrm>
          <a:prstGeom prst="straightConnector1">
            <a:avLst/>
          </a:prstGeom>
          <a:solidFill>
            <a:schemeClr val="accent1"/>
          </a:solidFill>
          <a:ln w="38100" cap="flat" cmpd="sng" algn="ctr">
            <a:solidFill>
              <a:schemeClr val="bg1"/>
            </a:solidFill>
            <a:prstDash val="solid"/>
            <a:round/>
            <a:headEnd type="none" w="med" len="med"/>
            <a:tailEnd type="triangle"/>
          </a:ln>
          <a:effectLst/>
        </p:spPr>
      </p:cxnSp>
      <p:cxnSp>
        <p:nvCxnSpPr>
          <p:cNvPr id="43" name="Straight Arrow Connector 42"/>
          <p:cNvCxnSpPr>
            <a:stCxn id="15" idx="0"/>
            <a:endCxn id="14" idx="2"/>
          </p:cNvCxnSpPr>
          <p:nvPr/>
        </p:nvCxnSpPr>
        <p:spPr bwMode="auto">
          <a:xfrm flipV="1">
            <a:off x="7180159" y="3979022"/>
            <a:ext cx="0" cy="539125"/>
          </a:xfrm>
          <a:prstGeom prst="straightConnector1">
            <a:avLst/>
          </a:prstGeom>
          <a:solidFill>
            <a:schemeClr val="accent1"/>
          </a:solidFill>
          <a:ln w="38100" cap="flat" cmpd="sng" algn="ctr">
            <a:solidFill>
              <a:schemeClr val="bg1"/>
            </a:solidFill>
            <a:prstDash val="solid"/>
            <a:round/>
            <a:headEnd type="none" w="med" len="med"/>
            <a:tailEnd type="triangle"/>
          </a:ln>
          <a:effectLst/>
        </p:spPr>
      </p:cxnSp>
      <p:cxnSp>
        <p:nvCxnSpPr>
          <p:cNvPr id="45" name="Straight Arrow Connector 44"/>
          <p:cNvCxnSpPr/>
          <p:nvPr/>
        </p:nvCxnSpPr>
        <p:spPr bwMode="auto">
          <a:xfrm flipV="1">
            <a:off x="3014338" y="3972488"/>
            <a:ext cx="0" cy="309566"/>
          </a:xfrm>
          <a:prstGeom prst="straightConnector1">
            <a:avLst/>
          </a:prstGeom>
          <a:solidFill>
            <a:schemeClr val="accent1"/>
          </a:solidFill>
          <a:ln w="38100" cap="flat" cmpd="sng" algn="ctr">
            <a:solidFill>
              <a:schemeClr val="bg1"/>
            </a:solidFill>
            <a:prstDash val="solid"/>
            <a:round/>
            <a:headEnd type="none" w="med" len="med"/>
            <a:tailEnd type="triangle"/>
          </a:ln>
          <a:effectLst/>
        </p:spPr>
      </p:cxnSp>
      <p:cxnSp>
        <p:nvCxnSpPr>
          <p:cNvPr id="47" name="Straight Arrow Connector 46"/>
          <p:cNvCxnSpPr/>
          <p:nvPr/>
        </p:nvCxnSpPr>
        <p:spPr bwMode="auto">
          <a:xfrm flipV="1">
            <a:off x="3014338" y="4620608"/>
            <a:ext cx="0" cy="340804"/>
          </a:xfrm>
          <a:prstGeom prst="straightConnector1">
            <a:avLst/>
          </a:prstGeom>
          <a:solidFill>
            <a:schemeClr val="accent1"/>
          </a:solidFill>
          <a:ln w="38100" cap="flat" cmpd="sng" algn="ctr">
            <a:solidFill>
              <a:schemeClr val="bg1"/>
            </a:solidFill>
            <a:prstDash val="solid"/>
            <a:round/>
            <a:headEnd type="none" w="med" len="med"/>
            <a:tailEnd type="triangle"/>
          </a:ln>
          <a:effectLst/>
        </p:spPr>
      </p:cxnSp>
      <p:cxnSp>
        <p:nvCxnSpPr>
          <p:cNvPr id="49" name="Straight Arrow Connector 48"/>
          <p:cNvCxnSpPr/>
          <p:nvPr/>
        </p:nvCxnSpPr>
        <p:spPr bwMode="auto">
          <a:xfrm flipH="1" flipV="1">
            <a:off x="3014338" y="5299966"/>
            <a:ext cx="1" cy="601188"/>
          </a:xfrm>
          <a:prstGeom prst="straightConnector1">
            <a:avLst/>
          </a:prstGeom>
          <a:solidFill>
            <a:schemeClr val="accent1"/>
          </a:solidFill>
          <a:ln w="38100" cap="flat" cmpd="sng" algn="ctr">
            <a:solidFill>
              <a:schemeClr val="bg1"/>
            </a:solidFill>
            <a:prstDash val="solid"/>
            <a:round/>
            <a:headEnd type="none" w="med" len="med"/>
            <a:tailEnd type="triangle"/>
          </a:ln>
          <a:effectLst/>
        </p:spPr>
      </p:cxnSp>
      <p:cxnSp>
        <p:nvCxnSpPr>
          <p:cNvPr id="51" name="Elbow Connector 50"/>
          <p:cNvCxnSpPr>
            <a:stCxn id="7" idx="2"/>
            <a:endCxn id="13" idx="3"/>
          </p:cNvCxnSpPr>
          <p:nvPr/>
        </p:nvCxnSpPr>
        <p:spPr bwMode="auto">
          <a:xfrm rot="5400000" flipH="1" flipV="1">
            <a:off x="4123446" y="230766"/>
            <a:ext cx="1038480" cy="6457054"/>
          </a:xfrm>
          <a:prstGeom prst="bentConnector4">
            <a:avLst>
              <a:gd name="adj1" fmla="val -22013"/>
              <a:gd name="adj2" fmla="val 103540"/>
            </a:avLst>
          </a:prstGeom>
          <a:solidFill>
            <a:schemeClr val="accent1"/>
          </a:solidFill>
          <a:ln w="28575" cap="flat" cmpd="sng" algn="ctr">
            <a:solidFill>
              <a:srgbClr val="19FF81"/>
            </a:solidFill>
            <a:prstDash val="solid"/>
            <a:round/>
            <a:headEnd type="none" w="med" len="med"/>
            <a:tailEnd type="triangle"/>
          </a:ln>
          <a:effectLst/>
        </p:spPr>
      </p:cxnSp>
      <p:cxnSp>
        <p:nvCxnSpPr>
          <p:cNvPr id="55" name="Elbow Connector 54"/>
          <p:cNvCxnSpPr>
            <a:stCxn id="7" idx="1"/>
            <a:endCxn id="12" idx="0"/>
          </p:cNvCxnSpPr>
          <p:nvPr/>
        </p:nvCxnSpPr>
        <p:spPr bwMode="auto">
          <a:xfrm rot="10800000" flipH="1">
            <a:off x="1156716" y="1828800"/>
            <a:ext cx="4745244" cy="1980456"/>
          </a:xfrm>
          <a:prstGeom prst="bentConnector4">
            <a:avLst>
              <a:gd name="adj1" fmla="val -4817"/>
              <a:gd name="adj2" fmla="val 111543"/>
            </a:avLst>
          </a:prstGeom>
          <a:solidFill>
            <a:schemeClr val="accent1"/>
          </a:solidFill>
          <a:ln w="28575" cap="flat" cmpd="sng" algn="ctr">
            <a:solidFill>
              <a:srgbClr val="FF0000"/>
            </a:solidFill>
            <a:prstDash val="solid"/>
            <a:round/>
            <a:headEnd type="none" w="med" len="med"/>
            <a:tailEnd type="triangle"/>
          </a:ln>
          <a:effectLst/>
        </p:spPr>
      </p:cxnSp>
      <p:cxnSp>
        <p:nvCxnSpPr>
          <p:cNvPr id="58" name="Elbow Connector 57"/>
          <p:cNvCxnSpPr>
            <a:stCxn id="9" idx="1"/>
            <a:endCxn id="7" idx="2"/>
          </p:cNvCxnSpPr>
          <p:nvPr/>
        </p:nvCxnSpPr>
        <p:spPr bwMode="auto">
          <a:xfrm rot="10800000">
            <a:off x="1414159" y="3978533"/>
            <a:ext cx="1337126" cy="472798"/>
          </a:xfrm>
          <a:prstGeom prst="bentConnector2">
            <a:avLst/>
          </a:prstGeom>
          <a:solidFill>
            <a:schemeClr val="accent1"/>
          </a:solidFill>
          <a:ln w="28575" cap="flat" cmpd="sng" algn="ctr">
            <a:solidFill>
              <a:srgbClr val="FFFF00"/>
            </a:solidFill>
            <a:prstDash val="solid"/>
            <a:round/>
            <a:headEnd type="none" w="med" len="med"/>
            <a:tailEnd type="triangle"/>
          </a:ln>
          <a:effectLst/>
        </p:spPr>
      </p:cxnSp>
      <p:sp>
        <p:nvSpPr>
          <p:cNvPr id="66" name="TextBox 65"/>
          <p:cNvSpPr txBox="1"/>
          <p:nvPr/>
        </p:nvSpPr>
        <p:spPr>
          <a:xfrm>
            <a:off x="4517565" y="3653429"/>
            <a:ext cx="870751" cy="338554"/>
          </a:xfrm>
          <a:prstGeom prst="rect">
            <a:avLst/>
          </a:prstGeom>
          <a:noFill/>
          <a:ln w="19050">
            <a:solidFill>
              <a:schemeClr val="bg1"/>
            </a:solidFill>
          </a:ln>
        </p:spPr>
        <p:txBody>
          <a:bodyPr wrap="none" rtlCol="0">
            <a:spAutoFit/>
          </a:bodyPr>
          <a:lstStyle/>
          <a:p>
            <a:pPr algn="ctr"/>
            <a:r>
              <a:rPr lang="en-US" sz="1600" dirty="0">
                <a:solidFill>
                  <a:schemeClr val="bg1"/>
                </a:solidFill>
              </a:rPr>
              <a:t>function</a:t>
            </a:r>
          </a:p>
        </p:txBody>
      </p:sp>
      <p:sp>
        <p:nvSpPr>
          <p:cNvPr id="67" name="TextBox 66"/>
          <p:cNvSpPr txBox="1"/>
          <p:nvPr/>
        </p:nvSpPr>
        <p:spPr>
          <a:xfrm>
            <a:off x="4208987" y="4348870"/>
            <a:ext cx="1487908" cy="584775"/>
          </a:xfrm>
          <a:prstGeom prst="rect">
            <a:avLst/>
          </a:prstGeom>
          <a:noFill/>
          <a:ln w="19050">
            <a:solidFill>
              <a:schemeClr val="bg1"/>
            </a:solidFill>
          </a:ln>
        </p:spPr>
        <p:txBody>
          <a:bodyPr wrap="none" rtlCol="0">
            <a:spAutoFit/>
          </a:bodyPr>
          <a:lstStyle/>
          <a:p>
            <a:pPr algn="ctr"/>
            <a:r>
              <a:rPr lang="en-US" sz="1600" dirty="0">
                <a:solidFill>
                  <a:schemeClr val="bg1"/>
                </a:solidFill>
              </a:rPr>
              <a:t>function to bear</a:t>
            </a:r>
          </a:p>
          <a:p>
            <a:pPr algn="ctr"/>
            <a:r>
              <a:rPr lang="en-US" sz="1600" dirty="0">
                <a:solidFill>
                  <a:schemeClr val="bg1"/>
                </a:solidFill>
              </a:rPr>
              <a:t>an IQE</a:t>
            </a:r>
          </a:p>
        </p:txBody>
      </p:sp>
      <p:cxnSp>
        <p:nvCxnSpPr>
          <p:cNvPr id="72" name="Straight Arrow Connector 71"/>
          <p:cNvCxnSpPr>
            <a:stCxn id="67" idx="0"/>
            <a:endCxn id="66" idx="2"/>
          </p:cNvCxnSpPr>
          <p:nvPr/>
        </p:nvCxnSpPr>
        <p:spPr bwMode="auto">
          <a:xfrm flipV="1">
            <a:off x="4952941" y="3991983"/>
            <a:ext cx="0" cy="356887"/>
          </a:xfrm>
          <a:prstGeom prst="straightConnector1">
            <a:avLst/>
          </a:prstGeom>
          <a:solidFill>
            <a:schemeClr val="accent1"/>
          </a:solidFill>
          <a:ln w="38100" cap="flat" cmpd="sng" algn="ctr">
            <a:solidFill>
              <a:schemeClr val="bg1"/>
            </a:solidFill>
            <a:prstDash val="solid"/>
            <a:round/>
            <a:headEnd type="none" w="med" len="med"/>
            <a:tailEnd type="triangle"/>
          </a:ln>
          <a:effectLst/>
        </p:spPr>
      </p:cxnSp>
      <p:cxnSp>
        <p:nvCxnSpPr>
          <p:cNvPr id="74" name="Elbow Connector 73"/>
          <p:cNvCxnSpPr>
            <a:stCxn id="15" idx="2"/>
            <a:endCxn id="67" idx="2"/>
          </p:cNvCxnSpPr>
          <p:nvPr/>
        </p:nvCxnSpPr>
        <p:spPr bwMode="auto">
          <a:xfrm rot="5400000">
            <a:off x="6028078" y="3781564"/>
            <a:ext cx="76944" cy="2227218"/>
          </a:xfrm>
          <a:prstGeom prst="bentConnector3">
            <a:avLst>
              <a:gd name="adj1" fmla="val 613172"/>
            </a:avLst>
          </a:prstGeom>
          <a:solidFill>
            <a:schemeClr val="accent1"/>
          </a:solidFill>
          <a:ln w="28575" cap="flat" cmpd="sng" algn="ctr">
            <a:solidFill>
              <a:srgbClr val="FF99CC"/>
            </a:solidFill>
            <a:prstDash val="solid"/>
            <a:round/>
            <a:headEnd type="none" w="med" len="med"/>
            <a:tailEnd type="triangle"/>
          </a:ln>
          <a:effectLst/>
        </p:spPr>
      </p:cxnSp>
      <p:cxnSp>
        <p:nvCxnSpPr>
          <p:cNvPr id="78" name="Elbow Connector 77"/>
          <p:cNvCxnSpPr>
            <a:stCxn id="10" idx="2"/>
            <a:endCxn id="12" idx="3"/>
          </p:cNvCxnSpPr>
          <p:nvPr/>
        </p:nvCxnSpPr>
        <p:spPr bwMode="auto">
          <a:xfrm rot="5400000" flipH="1" flipV="1">
            <a:off x="3222061" y="1790353"/>
            <a:ext cx="3301889" cy="3717337"/>
          </a:xfrm>
          <a:prstGeom prst="bentConnector4">
            <a:avLst>
              <a:gd name="adj1" fmla="val -6923"/>
              <a:gd name="adj2" fmla="val 152613"/>
            </a:avLst>
          </a:prstGeom>
          <a:solidFill>
            <a:schemeClr val="accent1"/>
          </a:solidFill>
          <a:ln w="28575" cap="flat" cmpd="sng" algn="ctr">
            <a:solidFill>
              <a:srgbClr val="FF0000"/>
            </a:solidFill>
            <a:prstDash val="lgDash"/>
            <a:round/>
            <a:headEnd type="none" w="med" len="med"/>
            <a:tailEnd type="triangle"/>
          </a:ln>
          <a:effectLst/>
        </p:spPr>
      </p:cxnSp>
      <p:cxnSp>
        <p:nvCxnSpPr>
          <p:cNvPr id="88" name="Elbow Connector 87"/>
          <p:cNvCxnSpPr>
            <a:stCxn id="66" idx="0"/>
            <a:endCxn id="5" idx="3"/>
          </p:cNvCxnSpPr>
          <p:nvPr/>
        </p:nvCxnSpPr>
        <p:spPr bwMode="auto">
          <a:xfrm rot="16200000" flipV="1">
            <a:off x="3775594" y="2476081"/>
            <a:ext cx="707198" cy="1647497"/>
          </a:xfrm>
          <a:prstGeom prst="bentConnector2">
            <a:avLst/>
          </a:prstGeom>
          <a:solidFill>
            <a:schemeClr val="accent1"/>
          </a:solidFill>
          <a:ln w="38100" cap="flat" cmpd="sng" algn="ctr">
            <a:solidFill>
              <a:schemeClr val="bg1"/>
            </a:solidFill>
            <a:prstDash val="solid"/>
            <a:round/>
            <a:headEnd type="none" w="med" len="med"/>
            <a:tailEnd type="triangle"/>
          </a:ln>
          <a:effectLst/>
        </p:spPr>
      </p:cxnSp>
      <p:cxnSp>
        <p:nvCxnSpPr>
          <p:cNvPr id="105" name="Straight Arrow Connector 104"/>
          <p:cNvCxnSpPr/>
          <p:nvPr/>
        </p:nvCxnSpPr>
        <p:spPr bwMode="auto">
          <a:xfrm>
            <a:off x="152400" y="5824954"/>
            <a:ext cx="592242" cy="0"/>
          </a:xfrm>
          <a:prstGeom prst="straightConnector1">
            <a:avLst/>
          </a:prstGeom>
          <a:solidFill>
            <a:schemeClr val="accent1"/>
          </a:solidFill>
          <a:ln w="38100" cap="flat" cmpd="sng" algn="ctr">
            <a:solidFill>
              <a:schemeClr val="bg1"/>
            </a:solidFill>
            <a:prstDash val="solid"/>
            <a:round/>
            <a:headEnd type="none" w="med" len="med"/>
            <a:tailEnd type="triangle"/>
          </a:ln>
          <a:effectLst/>
        </p:spPr>
      </p:cxnSp>
      <p:sp>
        <p:nvSpPr>
          <p:cNvPr id="106" name="TextBox 105"/>
          <p:cNvSpPr txBox="1"/>
          <p:nvPr/>
        </p:nvSpPr>
        <p:spPr>
          <a:xfrm>
            <a:off x="152400" y="5443954"/>
            <a:ext cx="505267" cy="369332"/>
          </a:xfrm>
          <a:prstGeom prst="rect">
            <a:avLst/>
          </a:prstGeom>
          <a:noFill/>
        </p:spPr>
        <p:txBody>
          <a:bodyPr wrap="none" rtlCol="0">
            <a:spAutoFit/>
          </a:bodyPr>
          <a:lstStyle/>
          <a:p>
            <a:r>
              <a:rPr lang="en-US" sz="1800" b="1" dirty="0" err="1">
                <a:solidFill>
                  <a:schemeClr val="bg1"/>
                </a:solidFill>
              </a:rPr>
              <a:t>isA</a:t>
            </a:r>
            <a:endParaRPr lang="en-US" sz="1800" b="1" dirty="0">
              <a:solidFill>
                <a:schemeClr val="bg1"/>
              </a:solidFill>
            </a:endParaRPr>
          </a:p>
        </p:txBody>
      </p:sp>
      <p:sp>
        <p:nvSpPr>
          <p:cNvPr id="109" name="TextBox 108"/>
          <p:cNvSpPr txBox="1"/>
          <p:nvPr/>
        </p:nvSpPr>
        <p:spPr>
          <a:xfrm>
            <a:off x="914400" y="1535668"/>
            <a:ext cx="954107" cy="369332"/>
          </a:xfrm>
          <a:prstGeom prst="rect">
            <a:avLst/>
          </a:prstGeom>
          <a:noFill/>
        </p:spPr>
        <p:txBody>
          <a:bodyPr wrap="none" rtlCol="0">
            <a:spAutoFit/>
          </a:bodyPr>
          <a:lstStyle/>
          <a:p>
            <a:r>
              <a:rPr lang="en-US" sz="1800" b="1" dirty="0" err="1">
                <a:solidFill>
                  <a:srgbClr val="FF0000"/>
                </a:solidFill>
              </a:rPr>
              <a:t>isAbout</a:t>
            </a:r>
            <a:endParaRPr lang="en-US" sz="1800" b="1" dirty="0">
              <a:solidFill>
                <a:srgbClr val="FF0000"/>
              </a:solidFill>
            </a:endParaRPr>
          </a:p>
        </p:txBody>
      </p:sp>
      <p:sp>
        <p:nvSpPr>
          <p:cNvPr id="110" name="TextBox 109"/>
          <p:cNvSpPr txBox="1"/>
          <p:nvPr/>
        </p:nvSpPr>
        <p:spPr>
          <a:xfrm>
            <a:off x="5098825" y="5508206"/>
            <a:ext cx="3442289" cy="369332"/>
          </a:xfrm>
          <a:prstGeom prst="rect">
            <a:avLst/>
          </a:prstGeom>
          <a:noFill/>
        </p:spPr>
        <p:txBody>
          <a:bodyPr wrap="none" rtlCol="0">
            <a:spAutoFit/>
          </a:bodyPr>
          <a:lstStyle/>
          <a:p>
            <a:r>
              <a:rPr lang="en-US" sz="1800" b="1" dirty="0" err="1">
                <a:solidFill>
                  <a:srgbClr val="FF0000"/>
                </a:solidFill>
              </a:rPr>
              <a:t>isAbout</a:t>
            </a:r>
            <a:r>
              <a:rPr lang="en-US" sz="1800" b="1" dirty="0">
                <a:solidFill>
                  <a:srgbClr val="FF0000"/>
                </a:solidFill>
              </a:rPr>
              <a:t> or </a:t>
            </a:r>
            <a:r>
              <a:rPr lang="en-US" sz="1800" b="1" dirty="0" err="1">
                <a:solidFill>
                  <a:srgbClr val="FF0000"/>
                </a:solidFill>
              </a:rPr>
              <a:t>isIntendedToBeAbout</a:t>
            </a:r>
            <a:endParaRPr lang="en-US" sz="1800" b="1" dirty="0">
              <a:solidFill>
                <a:srgbClr val="FF0000"/>
              </a:solidFill>
            </a:endParaRPr>
          </a:p>
        </p:txBody>
      </p:sp>
      <p:sp>
        <p:nvSpPr>
          <p:cNvPr id="111" name="TextBox 110"/>
          <p:cNvSpPr txBox="1"/>
          <p:nvPr/>
        </p:nvSpPr>
        <p:spPr>
          <a:xfrm>
            <a:off x="714704" y="4487369"/>
            <a:ext cx="2052806" cy="369332"/>
          </a:xfrm>
          <a:prstGeom prst="rect">
            <a:avLst/>
          </a:prstGeom>
          <a:noFill/>
        </p:spPr>
        <p:txBody>
          <a:bodyPr wrap="none" rtlCol="0">
            <a:spAutoFit/>
          </a:bodyPr>
          <a:lstStyle/>
          <a:p>
            <a:r>
              <a:rPr lang="en-US" sz="1800" b="1" dirty="0" err="1">
                <a:solidFill>
                  <a:srgbClr val="FFFF00"/>
                </a:solidFill>
              </a:rPr>
              <a:t>isConcretizationOf</a:t>
            </a:r>
            <a:endParaRPr lang="en-US" sz="1800" b="1" dirty="0">
              <a:solidFill>
                <a:srgbClr val="FFFF00"/>
              </a:solidFill>
            </a:endParaRPr>
          </a:p>
        </p:txBody>
      </p:sp>
      <p:sp>
        <p:nvSpPr>
          <p:cNvPr id="112" name="TextBox 111"/>
          <p:cNvSpPr txBox="1"/>
          <p:nvPr/>
        </p:nvSpPr>
        <p:spPr>
          <a:xfrm>
            <a:off x="5606324" y="3871994"/>
            <a:ext cx="1051891" cy="307777"/>
          </a:xfrm>
          <a:prstGeom prst="rect">
            <a:avLst/>
          </a:prstGeom>
          <a:noFill/>
        </p:spPr>
        <p:txBody>
          <a:bodyPr wrap="none" rtlCol="0">
            <a:spAutoFit/>
          </a:bodyPr>
          <a:lstStyle/>
          <a:p>
            <a:r>
              <a:rPr lang="en-US" sz="1400" b="1" dirty="0" err="1">
                <a:solidFill>
                  <a:srgbClr val="19FF81"/>
                </a:solidFill>
              </a:rPr>
              <a:t>GenDepOn</a:t>
            </a:r>
            <a:endParaRPr lang="en-US" sz="1400" b="1" dirty="0">
              <a:solidFill>
                <a:srgbClr val="19FF81"/>
              </a:solidFill>
            </a:endParaRPr>
          </a:p>
        </p:txBody>
      </p:sp>
      <p:sp>
        <p:nvSpPr>
          <p:cNvPr id="113" name="TextBox 112"/>
          <p:cNvSpPr txBox="1"/>
          <p:nvPr/>
        </p:nvSpPr>
        <p:spPr>
          <a:xfrm>
            <a:off x="5486742" y="4946023"/>
            <a:ext cx="1167948" cy="369332"/>
          </a:xfrm>
          <a:prstGeom prst="rect">
            <a:avLst/>
          </a:prstGeom>
          <a:noFill/>
        </p:spPr>
        <p:txBody>
          <a:bodyPr wrap="none" rtlCol="0">
            <a:spAutoFit/>
          </a:bodyPr>
          <a:lstStyle/>
          <a:p>
            <a:r>
              <a:rPr lang="en-US" sz="1800" b="1" dirty="0" err="1">
                <a:solidFill>
                  <a:srgbClr val="FF99CC"/>
                </a:solidFill>
              </a:rPr>
              <a:t>inhererOf</a:t>
            </a:r>
            <a:endParaRPr lang="en-US" sz="1800" b="1" dirty="0">
              <a:solidFill>
                <a:srgbClr val="FF99CC"/>
              </a:solidFill>
            </a:endParaRPr>
          </a:p>
        </p:txBody>
      </p:sp>
      <p:sp>
        <p:nvSpPr>
          <p:cNvPr id="114" name="Rectangle 113"/>
          <p:cNvSpPr/>
          <p:nvPr/>
        </p:nvSpPr>
        <p:spPr>
          <a:xfrm>
            <a:off x="4572000" y="6135469"/>
            <a:ext cx="4572000" cy="646331"/>
          </a:xfrm>
          <a:prstGeom prst="rect">
            <a:avLst/>
          </a:prstGeom>
        </p:spPr>
        <p:txBody>
          <a:bodyPr>
            <a:spAutoFit/>
          </a:bodyPr>
          <a:lstStyle/>
          <a:p>
            <a:pPr algn="r"/>
            <a:r>
              <a:rPr lang="en-US" sz="1200" dirty="0">
                <a:solidFill>
                  <a:schemeClr val="bg1"/>
                </a:solidFill>
              </a:rPr>
              <a:t>Smith B, Ceusters W. </a:t>
            </a:r>
            <a:r>
              <a:rPr lang="en-US" sz="1200" dirty="0" err="1">
                <a:solidFill>
                  <a:schemeClr val="bg1"/>
                </a:solidFill>
              </a:rPr>
              <a:t>Aboutness</a:t>
            </a:r>
            <a:r>
              <a:rPr lang="en-US" sz="1200" dirty="0">
                <a:solidFill>
                  <a:schemeClr val="bg1"/>
                </a:solidFill>
              </a:rPr>
              <a:t>: Towards Foundations for the Information Artifact Ontology. International Conference on Biomedical Ontologies, ICBO 2015, Lisbon, Portugal, July 27-30, 2015;47-51.</a:t>
            </a:r>
          </a:p>
        </p:txBody>
      </p:sp>
      <p:sp>
        <p:nvSpPr>
          <p:cNvPr id="3" name="Slide Number Placeholder 2">
            <a:extLst>
              <a:ext uri="{FF2B5EF4-FFF2-40B4-BE49-F238E27FC236}">
                <a16:creationId xmlns:a16="http://schemas.microsoft.com/office/drawing/2014/main" id="{76575A4B-0E5B-480F-93A4-AE492244398E}"/>
              </a:ext>
            </a:extLst>
          </p:cNvPr>
          <p:cNvSpPr>
            <a:spLocks noGrp="1"/>
          </p:cNvSpPr>
          <p:nvPr>
            <p:ph type="sldNum" sz="quarter" idx="3"/>
          </p:nvPr>
        </p:nvSpPr>
        <p:spPr/>
        <p:txBody>
          <a:bodyPr/>
          <a:lstStyle/>
          <a:p>
            <a:fld id="{7C5DB68A-9D44-4073-920F-D08D647C06A7}" type="slidenum">
              <a:rPr lang="en-US" smtClean="0"/>
              <a:t>57</a:t>
            </a:fld>
            <a:endParaRPr lang="en-US" dirty="0"/>
          </a:p>
        </p:txBody>
      </p:sp>
    </p:spTree>
    <p:extLst>
      <p:ext uri="{BB962C8B-B14F-4D97-AF65-F5344CB8AC3E}">
        <p14:creationId xmlns:p14="http://schemas.microsoft.com/office/powerpoint/2010/main" val="2017992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par>
                                <p:cTn id="8" presetID="22" presetClass="entr" presetSubtype="1"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up)">
                                      <p:cBhvr>
                                        <p:cTn id="10" dur="500"/>
                                        <p:tgtEl>
                                          <p:spTgt spid="19"/>
                                        </p:tgtEl>
                                      </p:cBhvr>
                                    </p:animEffect>
                                  </p:childTnLst>
                                </p:cTn>
                              </p:par>
                              <p:par>
                                <p:cTn id="11" presetID="22" presetClass="entr" presetSubtype="1"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wipe(up)">
                                      <p:cBhvr>
                                        <p:cTn id="13" dur="500"/>
                                        <p:tgtEl>
                                          <p:spTgt spid="21"/>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up)">
                                      <p:cBhvr>
                                        <p:cTn id="16" dur="500"/>
                                        <p:tgtEl>
                                          <p:spTgt spid="5"/>
                                        </p:tgtEl>
                                      </p:cBhvr>
                                    </p:animEffect>
                                  </p:childTnLst>
                                </p:cTn>
                              </p:par>
                              <p:par>
                                <p:cTn id="17" presetID="22" presetClass="entr" presetSubtype="1"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wipe(up)">
                                      <p:cBhvr>
                                        <p:cTn id="19" dur="500"/>
                                        <p:tgtEl>
                                          <p:spTgt spid="23"/>
                                        </p:tgtEl>
                                      </p:cBhvr>
                                    </p:animEffect>
                                  </p:childTnLst>
                                </p:cTn>
                              </p:par>
                              <p:par>
                                <p:cTn id="20" presetID="22" presetClass="entr" presetSubtype="1"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up)">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up)">
                                      <p:cBhvr>
                                        <p:cTn id="27" dur="500"/>
                                        <p:tgtEl>
                                          <p:spTgt spid="29"/>
                                        </p:tgtEl>
                                      </p:cBhvr>
                                    </p:animEffect>
                                  </p:childTnLst>
                                </p:cTn>
                              </p:par>
                              <p:par>
                                <p:cTn id="28" presetID="22" presetClass="entr" presetSubtype="1"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up)">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109"/>
                                        </p:tgtEl>
                                        <p:attrNameLst>
                                          <p:attrName>style.visibility</p:attrName>
                                        </p:attrNameLst>
                                      </p:cBhvr>
                                      <p:to>
                                        <p:strVal val="visible"/>
                                      </p:to>
                                    </p:set>
                                    <p:animEffect transition="in" filter="wipe(down)">
                                      <p:cBhvr>
                                        <p:cTn id="35" dur="500"/>
                                        <p:tgtEl>
                                          <p:spTgt spid="109"/>
                                        </p:tgtEl>
                                      </p:cBhvr>
                                    </p:animEffect>
                                  </p:childTnLst>
                                </p:cTn>
                              </p:par>
                              <p:par>
                                <p:cTn id="36" presetID="22" presetClass="entr" presetSubtype="4" fill="hold" nodeType="with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down)">
                                      <p:cBhvr>
                                        <p:cTn id="38" dur="500"/>
                                        <p:tgtEl>
                                          <p:spTgt spid="55"/>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1" fill="hold" nodeType="click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par>
                                <p:cTn id="44" presetID="22" presetClass="entr" presetSubtype="1" fill="hold" grpId="0" nodeType="with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wipe(up)">
                                      <p:cBhvr>
                                        <p:cTn id="46" dur="500"/>
                                        <p:tgtEl>
                                          <p:spTgt spid="8"/>
                                        </p:tgtEl>
                                      </p:cBhvr>
                                    </p:animEffect>
                                  </p:childTnLst>
                                </p:cTn>
                              </p:par>
                              <p:par>
                                <p:cTn id="47" presetID="22" presetClass="entr" presetSubtype="1" fill="hold" nodeType="withEffect">
                                  <p:stCondLst>
                                    <p:cond delay="0"/>
                                  </p:stCondLst>
                                  <p:childTnLst>
                                    <p:set>
                                      <p:cBhvr>
                                        <p:cTn id="48" dur="1" fill="hold">
                                          <p:stCondLst>
                                            <p:cond delay="0"/>
                                          </p:stCondLst>
                                        </p:cTn>
                                        <p:tgtEl>
                                          <p:spTgt spid="45"/>
                                        </p:tgtEl>
                                        <p:attrNameLst>
                                          <p:attrName>style.visibility</p:attrName>
                                        </p:attrNameLst>
                                      </p:cBhvr>
                                      <p:to>
                                        <p:strVal val="visible"/>
                                      </p:to>
                                    </p:set>
                                    <p:animEffect transition="in" filter="wipe(up)">
                                      <p:cBhvr>
                                        <p:cTn id="49" dur="500"/>
                                        <p:tgtEl>
                                          <p:spTgt spid="45"/>
                                        </p:tgtEl>
                                      </p:cBhvr>
                                    </p:animEffect>
                                  </p:childTnLst>
                                </p:cTn>
                              </p:par>
                              <p:par>
                                <p:cTn id="50" presetID="22" presetClass="entr" presetSubtype="1"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wipe(up)">
                                      <p:cBhvr>
                                        <p:cTn id="52" dur="500"/>
                                        <p:tgtEl>
                                          <p:spTgt spid="9"/>
                                        </p:tgtEl>
                                      </p:cBhvr>
                                    </p:animEffect>
                                  </p:childTnLst>
                                </p:cTn>
                              </p:par>
                              <p:par>
                                <p:cTn id="53" presetID="22" presetClass="entr" presetSubtype="1" fill="hold" nodeType="withEffect">
                                  <p:stCondLst>
                                    <p:cond delay="0"/>
                                  </p:stCondLst>
                                  <p:childTnLst>
                                    <p:set>
                                      <p:cBhvr>
                                        <p:cTn id="54" dur="1" fill="hold">
                                          <p:stCondLst>
                                            <p:cond delay="0"/>
                                          </p:stCondLst>
                                        </p:cTn>
                                        <p:tgtEl>
                                          <p:spTgt spid="47"/>
                                        </p:tgtEl>
                                        <p:attrNameLst>
                                          <p:attrName>style.visibility</p:attrName>
                                        </p:attrNameLst>
                                      </p:cBhvr>
                                      <p:to>
                                        <p:strVal val="visible"/>
                                      </p:to>
                                    </p:set>
                                    <p:animEffect transition="in" filter="wipe(up)">
                                      <p:cBhvr>
                                        <p:cTn id="55" dur="500"/>
                                        <p:tgtEl>
                                          <p:spTgt spid="47"/>
                                        </p:tgtEl>
                                      </p:cBhvr>
                                    </p:animEffect>
                                  </p:childTnLst>
                                </p:cTn>
                              </p:par>
                              <p:par>
                                <p:cTn id="56" presetID="22" presetClass="entr" presetSubtype="1" fill="hold" grpId="0" nodeType="with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up)">
                                      <p:cBhvr>
                                        <p:cTn id="58" dur="500"/>
                                        <p:tgtEl>
                                          <p:spTgt spid="10"/>
                                        </p:tgtEl>
                                      </p:cBhvr>
                                    </p:animEffect>
                                  </p:childTnLst>
                                </p:cTn>
                              </p:par>
                              <p:par>
                                <p:cTn id="59" presetID="22" presetClass="entr" presetSubtype="1" fill="hold" nodeType="with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up)">
                                      <p:cBhvr>
                                        <p:cTn id="61" dur="500"/>
                                        <p:tgtEl>
                                          <p:spTgt spid="49"/>
                                        </p:tgtEl>
                                      </p:cBhvr>
                                    </p:animEffect>
                                  </p:childTnLst>
                                </p:cTn>
                              </p:par>
                              <p:par>
                                <p:cTn id="62" presetID="22" presetClass="entr" presetSubtype="1" fill="hold" grpId="0" nodeType="withEffect">
                                  <p:stCondLst>
                                    <p:cond delay="0"/>
                                  </p:stCondLst>
                                  <p:childTnLst>
                                    <p:set>
                                      <p:cBhvr>
                                        <p:cTn id="63" dur="1" fill="hold">
                                          <p:stCondLst>
                                            <p:cond delay="0"/>
                                          </p:stCondLst>
                                        </p:cTn>
                                        <p:tgtEl>
                                          <p:spTgt spid="11"/>
                                        </p:tgtEl>
                                        <p:attrNameLst>
                                          <p:attrName>style.visibility</p:attrName>
                                        </p:attrNameLst>
                                      </p:cBhvr>
                                      <p:to>
                                        <p:strVal val="visible"/>
                                      </p:to>
                                    </p:set>
                                    <p:animEffect transition="in" filter="wipe(up)">
                                      <p:cBhvr>
                                        <p:cTn id="64" dur="500"/>
                                        <p:tgtEl>
                                          <p:spTgt spid="11"/>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2" fill="hold" grpId="0" nodeType="clickEffect">
                                  <p:stCondLst>
                                    <p:cond delay="0"/>
                                  </p:stCondLst>
                                  <p:childTnLst>
                                    <p:set>
                                      <p:cBhvr>
                                        <p:cTn id="68" dur="1" fill="hold">
                                          <p:stCondLst>
                                            <p:cond delay="0"/>
                                          </p:stCondLst>
                                        </p:cTn>
                                        <p:tgtEl>
                                          <p:spTgt spid="111"/>
                                        </p:tgtEl>
                                        <p:attrNameLst>
                                          <p:attrName>style.visibility</p:attrName>
                                        </p:attrNameLst>
                                      </p:cBhvr>
                                      <p:to>
                                        <p:strVal val="visible"/>
                                      </p:to>
                                    </p:set>
                                    <p:animEffect transition="in" filter="wipe(right)">
                                      <p:cBhvr>
                                        <p:cTn id="69" dur="500"/>
                                        <p:tgtEl>
                                          <p:spTgt spid="111"/>
                                        </p:tgtEl>
                                      </p:cBhvr>
                                    </p:animEffect>
                                  </p:childTnLst>
                                </p:cTn>
                              </p:par>
                              <p:par>
                                <p:cTn id="70" presetID="22" presetClass="entr" presetSubtype="2" fill="hold" nodeType="with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wipe(right)">
                                      <p:cBhvr>
                                        <p:cTn id="72" dur="500"/>
                                        <p:tgtEl>
                                          <p:spTgt spid="58"/>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nodeType="clickEffect">
                                  <p:stCondLst>
                                    <p:cond delay="0"/>
                                  </p:stCondLst>
                                  <p:childTnLst>
                                    <p:set>
                                      <p:cBhvr>
                                        <p:cTn id="76" dur="1" fill="hold">
                                          <p:stCondLst>
                                            <p:cond delay="0"/>
                                          </p:stCondLst>
                                        </p:cTn>
                                        <p:tgtEl>
                                          <p:spTgt spid="78"/>
                                        </p:tgtEl>
                                        <p:attrNameLst>
                                          <p:attrName>style.visibility</p:attrName>
                                        </p:attrNameLst>
                                      </p:cBhvr>
                                      <p:to>
                                        <p:strVal val="visible"/>
                                      </p:to>
                                    </p:set>
                                    <p:animEffect transition="in" filter="wipe(left)">
                                      <p:cBhvr>
                                        <p:cTn id="77" dur="500"/>
                                        <p:tgtEl>
                                          <p:spTgt spid="78"/>
                                        </p:tgtEl>
                                      </p:cBhvr>
                                    </p:animEffect>
                                  </p:childTnLst>
                                </p:cTn>
                              </p:par>
                              <p:par>
                                <p:cTn id="78" presetID="22" presetClass="entr" presetSubtype="8" fill="hold" grpId="0" nodeType="withEffect">
                                  <p:stCondLst>
                                    <p:cond delay="0"/>
                                  </p:stCondLst>
                                  <p:childTnLst>
                                    <p:set>
                                      <p:cBhvr>
                                        <p:cTn id="79" dur="1" fill="hold">
                                          <p:stCondLst>
                                            <p:cond delay="0"/>
                                          </p:stCondLst>
                                        </p:cTn>
                                        <p:tgtEl>
                                          <p:spTgt spid="110"/>
                                        </p:tgtEl>
                                        <p:attrNameLst>
                                          <p:attrName>style.visibility</p:attrName>
                                        </p:attrNameLst>
                                      </p:cBhvr>
                                      <p:to>
                                        <p:strVal val="visible"/>
                                      </p:to>
                                    </p:set>
                                    <p:animEffect transition="in" filter="wipe(left)">
                                      <p:cBhvr>
                                        <p:cTn id="80" dur="500"/>
                                        <p:tgtEl>
                                          <p:spTgt spid="110"/>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8" fill="hold" nodeType="clickEffect">
                                  <p:stCondLst>
                                    <p:cond delay="0"/>
                                  </p:stCondLst>
                                  <p:childTnLst>
                                    <p:set>
                                      <p:cBhvr>
                                        <p:cTn id="84" dur="1" fill="hold">
                                          <p:stCondLst>
                                            <p:cond delay="0"/>
                                          </p:stCondLst>
                                        </p:cTn>
                                        <p:tgtEl>
                                          <p:spTgt spid="51"/>
                                        </p:tgtEl>
                                        <p:attrNameLst>
                                          <p:attrName>style.visibility</p:attrName>
                                        </p:attrNameLst>
                                      </p:cBhvr>
                                      <p:to>
                                        <p:strVal val="visible"/>
                                      </p:to>
                                    </p:set>
                                    <p:animEffect transition="in" filter="wipe(left)">
                                      <p:cBhvr>
                                        <p:cTn id="85" dur="500"/>
                                        <p:tgtEl>
                                          <p:spTgt spid="51"/>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112"/>
                                        </p:tgtEl>
                                        <p:attrNameLst>
                                          <p:attrName>style.visibility</p:attrName>
                                        </p:attrNameLst>
                                      </p:cBhvr>
                                      <p:to>
                                        <p:strVal val="visible"/>
                                      </p:to>
                                    </p:set>
                                    <p:animEffect transition="in" filter="wipe(left)">
                                      <p:cBhvr>
                                        <p:cTn id="88" dur="500"/>
                                        <p:tgtEl>
                                          <p:spTgt spid="112"/>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1" fill="hold" nodeType="clickEffect">
                                  <p:stCondLst>
                                    <p:cond delay="0"/>
                                  </p:stCondLst>
                                  <p:childTnLst>
                                    <p:set>
                                      <p:cBhvr>
                                        <p:cTn id="92" dur="1" fill="hold">
                                          <p:stCondLst>
                                            <p:cond delay="0"/>
                                          </p:stCondLst>
                                        </p:cTn>
                                        <p:tgtEl>
                                          <p:spTgt spid="88"/>
                                        </p:tgtEl>
                                        <p:attrNameLst>
                                          <p:attrName>style.visibility</p:attrName>
                                        </p:attrNameLst>
                                      </p:cBhvr>
                                      <p:to>
                                        <p:strVal val="visible"/>
                                      </p:to>
                                    </p:set>
                                    <p:animEffect transition="in" filter="wipe(up)">
                                      <p:cBhvr>
                                        <p:cTn id="93" dur="500"/>
                                        <p:tgtEl>
                                          <p:spTgt spid="88"/>
                                        </p:tgtEl>
                                      </p:cBhvr>
                                    </p:animEffect>
                                  </p:childTnLst>
                                </p:cTn>
                              </p:par>
                              <p:par>
                                <p:cTn id="94" presetID="22" presetClass="entr" presetSubtype="1" fill="hold" grpId="0" nodeType="withEffect">
                                  <p:stCondLst>
                                    <p:cond delay="0"/>
                                  </p:stCondLst>
                                  <p:childTnLst>
                                    <p:set>
                                      <p:cBhvr>
                                        <p:cTn id="95" dur="1" fill="hold">
                                          <p:stCondLst>
                                            <p:cond delay="0"/>
                                          </p:stCondLst>
                                        </p:cTn>
                                        <p:tgtEl>
                                          <p:spTgt spid="66"/>
                                        </p:tgtEl>
                                        <p:attrNameLst>
                                          <p:attrName>style.visibility</p:attrName>
                                        </p:attrNameLst>
                                      </p:cBhvr>
                                      <p:to>
                                        <p:strVal val="visible"/>
                                      </p:to>
                                    </p:set>
                                    <p:animEffect transition="in" filter="wipe(up)">
                                      <p:cBhvr>
                                        <p:cTn id="96" dur="500"/>
                                        <p:tgtEl>
                                          <p:spTgt spid="66"/>
                                        </p:tgtEl>
                                      </p:cBhvr>
                                    </p:animEffect>
                                  </p:childTnLst>
                                </p:cTn>
                              </p:par>
                              <p:par>
                                <p:cTn id="97" presetID="22" presetClass="entr" presetSubtype="1" fill="hold" nodeType="withEffect">
                                  <p:stCondLst>
                                    <p:cond delay="0"/>
                                  </p:stCondLst>
                                  <p:childTnLst>
                                    <p:set>
                                      <p:cBhvr>
                                        <p:cTn id="98" dur="1" fill="hold">
                                          <p:stCondLst>
                                            <p:cond delay="0"/>
                                          </p:stCondLst>
                                        </p:cTn>
                                        <p:tgtEl>
                                          <p:spTgt spid="72"/>
                                        </p:tgtEl>
                                        <p:attrNameLst>
                                          <p:attrName>style.visibility</p:attrName>
                                        </p:attrNameLst>
                                      </p:cBhvr>
                                      <p:to>
                                        <p:strVal val="visible"/>
                                      </p:to>
                                    </p:set>
                                    <p:animEffect transition="in" filter="wipe(up)">
                                      <p:cBhvr>
                                        <p:cTn id="99" dur="500"/>
                                        <p:tgtEl>
                                          <p:spTgt spid="72"/>
                                        </p:tgtEl>
                                      </p:cBhvr>
                                    </p:animEffect>
                                  </p:childTnLst>
                                </p:cTn>
                              </p:par>
                              <p:par>
                                <p:cTn id="100" presetID="22" presetClass="entr" presetSubtype="1" fill="hold" grpId="0" nodeType="withEffect">
                                  <p:stCondLst>
                                    <p:cond delay="0"/>
                                  </p:stCondLst>
                                  <p:childTnLst>
                                    <p:set>
                                      <p:cBhvr>
                                        <p:cTn id="101" dur="1" fill="hold">
                                          <p:stCondLst>
                                            <p:cond delay="0"/>
                                          </p:stCondLst>
                                        </p:cTn>
                                        <p:tgtEl>
                                          <p:spTgt spid="67"/>
                                        </p:tgtEl>
                                        <p:attrNameLst>
                                          <p:attrName>style.visibility</p:attrName>
                                        </p:attrNameLst>
                                      </p:cBhvr>
                                      <p:to>
                                        <p:strVal val="visible"/>
                                      </p:to>
                                    </p:set>
                                    <p:animEffect transition="in" filter="wipe(up)">
                                      <p:cBhvr>
                                        <p:cTn id="102" dur="500"/>
                                        <p:tgtEl>
                                          <p:spTgt spid="67"/>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1" fill="hold" nodeType="clickEffect">
                                  <p:stCondLst>
                                    <p:cond delay="0"/>
                                  </p:stCondLst>
                                  <p:childTnLst>
                                    <p:set>
                                      <p:cBhvr>
                                        <p:cTn id="106" dur="1" fill="hold">
                                          <p:stCondLst>
                                            <p:cond delay="0"/>
                                          </p:stCondLst>
                                        </p:cTn>
                                        <p:tgtEl>
                                          <p:spTgt spid="41"/>
                                        </p:tgtEl>
                                        <p:attrNameLst>
                                          <p:attrName>style.visibility</p:attrName>
                                        </p:attrNameLst>
                                      </p:cBhvr>
                                      <p:to>
                                        <p:strVal val="visible"/>
                                      </p:to>
                                    </p:set>
                                    <p:animEffect transition="in" filter="wipe(up)">
                                      <p:cBhvr>
                                        <p:cTn id="107" dur="500"/>
                                        <p:tgtEl>
                                          <p:spTgt spid="41"/>
                                        </p:tgtEl>
                                      </p:cBhvr>
                                    </p:animEffect>
                                  </p:childTnLst>
                                </p:cTn>
                              </p:par>
                              <p:par>
                                <p:cTn id="108" presetID="22" presetClass="entr" presetSubtype="1" fill="hold" grpId="0" nodeType="withEffect">
                                  <p:stCondLst>
                                    <p:cond delay="0"/>
                                  </p:stCondLst>
                                  <p:childTnLst>
                                    <p:set>
                                      <p:cBhvr>
                                        <p:cTn id="109" dur="1" fill="hold">
                                          <p:stCondLst>
                                            <p:cond delay="0"/>
                                          </p:stCondLst>
                                        </p:cTn>
                                        <p:tgtEl>
                                          <p:spTgt spid="14"/>
                                        </p:tgtEl>
                                        <p:attrNameLst>
                                          <p:attrName>style.visibility</p:attrName>
                                        </p:attrNameLst>
                                      </p:cBhvr>
                                      <p:to>
                                        <p:strVal val="visible"/>
                                      </p:to>
                                    </p:set>
                                    <p:animEffect transition="in" filter="wipe(up)">
                                      <p:cBhvr>
                                        <p:cTn id="110" dur="500"/>
                                        <p:tgtEl>
                                          <p:spTgt spid="14"/>
                                        </p:tgtEl>
                                      </p:cBhvr>
                                    </p:animEffect>
                                  </p:childTnLst>
                                </p:cTn>
                              </p:par>
                              <p:par>
                                <p:cTn id="111" presetID="22" presetClass="entr" presetSubtype="1" fill="hold" nodeType="with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wipe(up)">
                                      <p:cBhvr>
                                        <p:cTn id="113" dur="500"/>
                                        <p:tgtEl>
                                          <p:spTgt spid="43"/>
                                        </p:tgtEl>
                                      </p:cBhvr>
                                    </p:animEffect>
                                  </p:childTnLst>
                                </p:cTn>
                              </p:par>
                              <p:par>
                                <p:cTn id="114" presetID="22" presetClass="entr" presetSubtype="1" fill="hold" grpId="0" nodeType="withEffect">
                                  <p:stCondLst>
                                    <p:cond delay="0"/>
                                  </p:stCondLst>
                                  <p:childTnLst>
                                    <p:set>
                                      <p:cBhvr>
                                        <p:cTn id="115" dur="1" fill="hold">
                                          <p:stCondLst>
                                            <p:cond delay="0"/>
                                          </p:stCondLst>
                                        </p:cTn>
                                        <p:tgtEl>
                                          <p:spTgt spid="15"/>
                                        </p:tgtEl>
                                        <p:attrNameLst>
                                          <p:attrName>style.visibility</p:attrName>
                                        </p:attrNameLst>
                                      </p:cBhvr>
                                      <p:to>
                                        <p:strVal val="visible"/>
                                      </p:to>
                                    </p:set>
                                    <p:animEffect transition="in" filter="wipe(up)">
                                      <p:cBhvr>
                                        <p:cTn id="116" dur="500"/>
                                        <p:tgtEl>
                                          <p:spTgt spid="15"/>
                                        </p:tgtEl>
                                      </p:cBhvr>
                                    </p:animEffect>
                                  </p:childTnLst>
                                </p:cTn>
                              </p:par>
                              <p:par>
                                <p:cTn id="117" presetID="22" presetClass="entr" presetSubtype="1" fill="hold" nodeType="withEffect">
                                  <p:stCondLst>
                                    <p:cond delay="0"/>
                                  </p:stCondLst>
                                  <p:childTnLst>
                                    <p:set>
                                      <p:cBhvr>
                                        <p:cTn id="118" dur="1" fill="hold">
                                          <p:stCondLst>
                                            <p:cond delay="0"/>
                                          </p:stCondLst>
                                        </p:cTn>
                                        <p:tgtEl>
                                          <p:spTgt spid="74"/>
                                        </p:tgtEl>
                                        <p:attrNameLst>
                                          <p:attrName>style.visibility</p:attrName>
                                        </p:attrNameLst>
                                      </p:cBhvr>
                                      <p:to>
                                        <p:strVal val="visible"/>
                                      </p:to>
                                    </p:set>
                                    <p:animEffect transition="in" filter="wipe(up)">
                                      <p:cBhvr>
                                        <p:cTn id="119" dur="500"/>
                                        <p:tgtEl>
                                          <p:spTgt spid="74"/>
                                        </p:tgtEl>
                                      </p:cBhvr>
                                    </p:animEffect>
                                  </p:childTnLst>
                                </p:cTn>
                              </p:par>
                              <p:par>
                                <p:cTn id="120" presetID="22" presetClass="entr" presetSubtype="1" fill="hold" grpId="0" nodeType="withEffect">
                                  <p:stCondLst>
                                    <p:cond delay="0"/>
                                  </p:stCondLst>
                                  <p:childTnLst>
                                    <p:set>
                                      <p:cBhvr>
                                        <p:cTn id="121" dur="1" fill="hold">
                                          <p:stCondLst>
                                            <p:cond delay="0"/>
                                          </p:stCondLst>
                                        </p:cTn>
                                        <p:tgtEl>
                                          <p:spTgt spid="113"/>
                                        </p:tgtEl>
                                        <p:attrNameLst>
                                          <p:attrName>style.visibility</p:attrName>
                                        </p:attrNameLst>
                                      </p:cBhvr>
                                      <p:to>
                                        <p:strVal val="visible"/>
                                      </p:to>
                                    </p:set>
                                    <p:animEffect transition="in" filter="wipe(up)">
                                      <p:cBhvr>
                                        <p:cTn id="122" dur="5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3" grpId="0" animBg="1"/>
      <p:bldP spid="14" grpId="0" animBg="1"/>
      <p:bldP spid="15" grpId="0" animBg="1"/>
      <p:bldP spid="66" grpId="0" animBg="1"/>
      <p:bldP spid="67" grpId="0" animBg="1"/>
      <p:bldP spid="109" grpId="0"/>
      <p:bldP spid="110" grpId="0"/>
      <p:bldP spid="111" grpId="0"/>
      <p:bldP spid="112" grpId="0"/>
      <p:bldP spid="113"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SNOMED CT parts as ICEs</a:t>
            </a:r>
          </a:p>
        </p:txBody>
      </p:sp>
      <p:sp>
        <p:nvSpPr>
          <p:cNvPr id="5" name="TextBox 4"/>
          <p:cNvSpPr txBox="1"/>
          <p:nvPr/>
        </p:nvSpPr>
        <p:spPr>
          <a:xfrm>
            <a:off x="1293131" y="4293243"/>
            <a:ext cx="1632178" cy="584775"/>
          </a:xfrm>
          <a:prstGeom prst="rect">
            <a:avLst/>
          </a:prstGeom>
          <a:noFill/>
          <a:ln w="19050">
            <a:solidFill>
              <a:schemeClr val="bg1"/>
            </a:solidFill>
          </a:ln>
        </p:spPr>
        <p:txBody>
          <a:bodyPr wrap="square" rtlCol="0">
            <a:spAutoFit/>
          </a:bodyPr>
          <a:lstStyle/>
          <a:p>
            <a:pPr algn="ctr"/>
            <a:r>
              <a:rPr lang="en-US" sz="1600" dirty="0">
                <a:solidFill>
                  <a:schemeClr val="bg1"/>
                </a:solidFill>
              </a:rPr>
              <a:t>SNOMED CT</a:t>
            </a:r>
          </a:p>
          <a:p>
            <a:pPr algn="ctr"/>
            <a:r>
              <a:rPr lang="en-US" sz="1600" dirty="0">
                <a:solidFill>
                  <a:schemeClr val="bg1"/>
                </a:solidFill>
              </a:rPr>
              <a:t>concept identifier</a:t>
            </a:r>
          </a:p>
        </p:txBody>
      </p:sp>
      <p:sp>
        <p:nvSpPr>
          <p:cNvPr id="6" name="TextBox 5"/>
          <p:cNvSpPr txBox="1"/>
          <p:nvPr/>
        </p:nvSpPr>
        <p:spPr>
          <a:xfrm>
            <a:off x="3962390" y="4299974"/>
            <a:ext cx="1361270" cy="584775"/>
          </a:xfrm>
          <a:prstGeom prst="rect">
            <a:avLst/>
          </a:prstGeom>
          <a:noFill/>
          <a:ln w="19050">
            <a:solidFill>
              <a:schemeClr val="bg1"/>
            </a:solidFill>
          </a:ln>
        </p:spPr>
        <p:txBody>
          <a:bodyPr wrap="square" rtlCol="0">
            <a:spAutoFit/>
          </a:bodyPr>
          <a:lstStyle/>
          <a:p>
            <a:pPr algn="ctr"/>
            <a:r>
              <a:rPr lang="en-US" sz="1600" dirty="0">
                <a:solidFill>
                  <a:schemeClr val="bg1"/>
                </a:solidFill>
              </a:rPr>
              <a:t>SNOMED CT</a:t>
            </a:r>
          </a:p>
          <a:p>
            <a:pPr algn="ctr"/>
            <a:r>
              <a:rPr lang="en-US" sz="1600" dirty="0">
                <a:solidFill>
                  <a:schemeClr val="bg1"/>
                </a:solidFill>
              </a:rPr>
              <a:t>FSN</a:t>
            </a:r>
          </a:p>
        </p:txBody>
      </p:sp>
      <p:sp>
        <p:nvSpPr>
          <p:cNvPr id="7" name="TextBox 6"/>
          <p:cNvSpPr txBox="1"/>
          <p:nvPr/>
        </p:nvSpPr>
        <p:spPr>
          <a:xfrm>
            <a:off x="3045731" y="3252011"/>
            <a:ext cx="514885" cy="338554"/>
          </a:xfrm>
          <a:prstGeom prst="rect">
            <a:avLst/>
          </a:prstGeom>
          <a:noFill/>
          <a:ln w="19050">
            <a:solidFill>
              <a:schemeClr val="bg1"/>
            </a:solidFill>
          </a:ln>
        </p:spPr>
        <p:txBody>
          <a:bodyPr wrap="square" rtlCol="0">
            <a:spAutoFit/>
          </a:bodyPr>
          <a:lstStyle/>
          <a:p>
            <a:pPr algn="ctr"/>
            <a:r>
              <a:rPr lang="en-US" sz="1600" dirty="0">
                <a:solidFill>
                  <a:schemeClr val="bg1"/>
                </a:solidFill>
              </a:rPr>
              <a:t>ICE</a:t>
            </a:r>
          </a:p>
        </p:txBody>
      </p:sp>
      <p:cxnSp>
        <p:nvCxnSpPr>
          <p:cNvPr id="9" name="Straight Arrow Connector 8"/>
          <p:cNvCxnSpPr>
            <a:stCxn id="5" idx="0"/>
            <a:endCxn id="7" idx="2"/>
          </p:cNvCxnSpPr>
          <p:nvPr/>
        </p:nvCxnSpPr>
        <p:spPr bwMode="auto">
          <a:xfrm flipV="1">
            <a:off x="2109220" y="3590565"/>
            <a:ext cx="1193954" cy="702678"/>
          </a:xfrm>
          <a:prstGeom prst="straightConnector1">
            <a:avLst/>
          </a:prstGeom>
          <a:solidFill>
            <a:schemeClr val="accent1"/>
          </a:solidFill>
          <a:ln w="9525" cap="flat" cmpd="sng" algn="ctr">
            <a:solidFill>
              <a:schemeClr val="bg1"/>
            </a:solidFill>
            <a:prstDash val="solid"/>
            <a:round/>
            <a:headEnd type="none" w="med" len="med"/>
            <a:tailEnd type="triangle"/>
          </a:ln>
          <a:effectLst/>
        </p:spPr>
      </p:cxnSp>
      <p:cxnSp>
        <p:nvCxnSpPr>
          <p:cNvPr id="11" name="Straight Arrow Connector 10"/>
          <p:cNvCxnSpPr>
            <a:stCxn id="6" idx="0"/>
            <a:endCxn id="7" idx="2"/>
          </p:cNvCxnSpPr>
          <p:nvPr/>
        </p:nvCxnSpPr>
        <p:spPr bwMode="auto">
          <a:xfrm flipH="1" flipV="1">
            <a:off x="3303174" y="3590565"/>
            <a:ext cx="1339851" cy="709409"/>
          </a:xfrm>
          <a:prstGeom prst="straightConnector1">
            <a:avLst/>
          </a:prstGeom>
          <a:solidFill>
            <a:schemeClr val="accent1"/>
          </a:solidFill>
          <a:ln w="9525" cap="flat" cmpd="sng" algn="ctr">
            <a:solidFill>
              <a:schemeClr val="bg1"/>
            </a:solidFill>
            <a:prstDash val="solid"/>
            <a:round/>
            <a:headEnd type="none" w="med" len="med"/>
            <a:tailEnd type="triangle"/>
          </a:ln>
          <a:effectLst/>
        </p:spPr>
      </p:cxnSp>
      <p:sp>
        <p:nvSpPr>
          <p:cNvPr id="12" name="Rounded Rectangle 11"/>
          <p:cNvSpPr/>
          <p:nvPr/>
        </p:nvSpPr>
        <p:spPr>
          <a:xfrm>
            <a:off x="1404828" y="5580696"/>
            <a:ext cx="1408784" cy="919401"/>
          </a:xfrm>
          <a:prstGeom prst="roundRect">
            <a:avLst/>
          </a:prstGeom>
          <a:ln w="19050">
            <a:solidFill>
              <a:schemeClr val="bg1"/>
            </a:solidFill>
          </a:ln>
        </p:spPr>
        <p:txBody>
          <a:bodyPr wrap="square">
            <a:spAutoFit/>
          </a:bodyPr>
          <a:lstStyle/>
          <a:p>
            <a:pPr marL="0" marR="0" indent="0" algn="ctr">
              <a:spcBef>
                <a:spcPts val="0"/>
              </a:spcBef>
              <a:spcAft>
                <a:spcPts val="0"/>
              </a:spcAft>
            </a:pPr>
            <a:r>
              <a:rPr lang="en-US" sz="1600" dirty="0">
                <a:solidFill>
                  <a:schemeClr val="bg1"/>
                </a:solidFill>
              </a:rPr>
              <a:t>SNOMED CT:</a:t>
            </a:r>
          </a:p>
          <a:p>
            <a:pPr marL="0" marR="0" indent="0" algn="ctr">
              <a:spcBef>
                <a:spcPts val="0"/>
              </a:spcBef>
              <a:spcAft>
                <a:spcPts val="0"/>
              </a:spcAft>
            </a:pPr>
            <a:r>
              <a:rPr lang="en-US" sz="1600" dirty="0">
                <a:solidFill>
                  <a:schemeClr val="bg1"/>
                </a:solidFill>
              </a:rPr>
              <a:t>301381004</a:t>
            </a:r>
            <a:endParaRPr lang="en-US" sz="1600" dirty="0">
              <a:solidFill>
                <a:schemeClr val="bg1"/>
              </a:solidFill>
              <a:latin typeface="Times New Roman" panose="02020603050405020304" pitchFamily="18" charset="0"/>
              <a:ea typeface="MS Mincho" panose="02020609040205080304" pitchFamily="49" charset="-128"/>
            </a:endParaRPr>
          </a:p>
        </p:txBody>
      </p:sp>
      <p:cxnSp>
        <p:nvCxnSpPr>
          <p:cNvPr id="14" name="Straight Arrow Connector 13"/>
          <p:cNvCxnSpPr>
            <a:endCxn id="5" idx="2"/>
          </p:cNvCxnSpPr>
          <p:nvPr/>
        </p:nvCxnSpPr>
        <p:spPr bwMode="auto">
          <a:xfrm flipV="1">
            <a:off x="2109220" y="4878018"/>
            <a:ext cx="0" cy="702678"/>
          </a:xfrm>
          <a:prstGeom prst="straightConnector1">
            <a:avLst/>
          </a:prstGeom>
          <a:solidFill>
            <a:schemeClr val="accent1"/>
          </a:solidFill>
          <a:ln w="9525" cap="flat" cmpd="sng" algn="ctr">
            <a:solidFill>
              <a:schemeClr val="bg1"/>
            </a:solidFill>
            <a:prstDash val="solid"/>
            <a:round/>
            <a:headEnd type="none" w="med" len="med"/>
            <a:tailEnd type="triangle"/>
          </a:ln>
          <a:effectLst/>
        </p:spPr>
      </p:cxnSp>
      <p:sp>
        <p:nvSpPr>
          <p:cNvPr id="16" name="TextBox 15"/>
          <p:cNvSpPr txBox="1"/>
          <p:nvPr/>
        </p:nvSpPr>
        <p:spPr>
          <a:xfrm>
            <a:off x="2131331" y="5089372"/>
            <a:ext cx="1361270" cy="307777"/>
          </a:xfrm>
          <a:prstGeom prst="rect">
            <a:avLst/>
          </a:prstGeom>
          <a:noFill/>
          <a:ln>
            <a:noFill/>
          </a:ln>
        </p:spPr>
        <p:txBody>
          <a:bodyPr wrap="square" rtlCol="0">
            <a:spAutoFit/>
          </a:bodyPr>
          <a:lstStyle/>
          <a:p>
            <a:r>
              <a:rPr lang="en-US" sz="1400" b="1" i="1" dirty="0" err="1">
                <a:solidFill>
                  <a:schemeClr val="bg1"/>
                </a:solidFill>
              </a:rPr>
              <a:t>instanceOf</a:t>
            </a:r>
            <a:r>
              <a:rPr lang="en-US" sz="1400" b="1" i="1" dirty="0">
                <a:solidFill>
                  <a:schemeClr val="bg1"/>
                </a:solidFill>
              </a:rPr>
              <a:t> at t</a:t>
            </a:r>
            <a:r>
              <a:rPr lang="en-US" sz="1400" b="1" i="1" baseline="-25000" dirty="0">
                <a:solidFill>
                  <a:schemeClr val="bg1"/>
                </a:solidFill>
              </a:rPr>
              <a:t>1</a:t>
            </a:r>
          </a:p>
        </p:txBody>
      </p:sp>
      <p:sp>
        <p:nvSpPr>
          <p:cNvPr id="17" name="Rounded Rectangle 16"/>
          <p:cNvSpPr/>
          <p:nvPr/>
        </p:nvSpPr>
        <p:spPr>
          <a:xfrm>
            <a:off x="2963719" y="5587425"/>
            <a:ext cx="3358612" cy="919401"/>
          </a:xfrm>
          <a:prstGeom prst="roundRect">
            <a:avLst/>
          </a:prstGeom>
          <a:ln w="19050">
            <a:solidFill>
              <a:schemeClr val="bg1"/>
            </a:solidFill>
          </a:ln>
        </p:spPr>
        <p:txBody>
          <a:bodyPr wrap="square">
            <a:spAutoFit/>
          </a:bodyPr>
          <a:lstStyle/>
          <a:p>
            <a:pPr marL="0" marR="0" indent="0" algn="ctr">
              <a:spcBef>
                <a:spcPts val="0"/>
              </a:spcBef>
              <a:spcAft>
                <a:spcPts val="0"/>
              </a:spcAft>
            </a:pPr>
            <a:r>
              <a:rPr lang="en-US" sz="1600" dirty="0">
                <a:solidFill>
                  <a:schemeClr val="bg1"/>
                </a:solidFill>
              </a:rPr>
              <a:t>SNOMED CT:</a:t>
            </a:r>
          </a:p>
          <a:p>
            <a:pPr marL="0" marR="0" indent="0" algn="ctr">
              <a:spcBef>
                <a:spcPts val="0"/>
              </a:spcBef>
              <a:spcAft>
                <a:spcPts val="0"/>
              </a:spcAft>
            </a:pPr>
            <a:r>
              <a:rPr lang="en-US" sz="1600" dirty="0">
                <a:solidFill>
                  <a:schemeClr val="bg1"/>
                </a:solidFill>
              </a:rPr>
              <a:t>‘Discomforting present pain (finding)’</a:t>
            </a:r>
          </a:p>
        </p:txBody>
      </p:sp>
      <p:cxnSp>
        <p:nvCxnSpPr>
          <p:cNvPr id="19" name="Straight Arrow Connector 18"/>
          <p:cNvCxnSpPr>
            <a:endCxn id="6" idx="2"/>
          </p:cNvCxnSpPr>
          <p:nvPr/>
        </p:nvCxnSpPr>
        <p:spPr bwMode="auto">
          <a:xfrm flipV="1">
            <a:off x="4643025" y="4884749"/>
            <a:ext cx="0" cy="702676"/>
          </a:xfrm>
          <a:prstGeom prst="straightConnector1">
            <a:avLst/>
          </a:prstGeom>
          <a:solidFill>
            <a:schemeClr val="accent1"/>
          </a:solidFill>
          <a:ln w="9525" cap="flat" cmpd="sng" algn="ctr">
            <a:solidFill>
              <a:schemeClr val="bg1"/>
            </a:solidFill>
            <a:prstDash val="solid"/>
            <a:round/>
            <a:headEnd type="none" w="med" len="med"/>
            <a:tailEnd type="triangle"/>
          </a:ln>
          <a:effectLst/>
        </p:spPr>
      </p:cxnSp>
      <p:sp>
        <p:nvSpPr>
          <p:cNvPr id="22" name="TextBox 21"/>
          <p:cNvSpPr txBox="1"/>
          <p:nvPr/>
        </p:nvSpPr>
        <p:spPr>
          <a:xfrm>
            <a:off x="4645931" y="5097689"/>
            <a:ext cx="1330814" cy="307777"/>
          </a:xfrm>
          <a:prstGeom prst="rect">
            <a:avLst/>
          </a:prstGeom>
          <a:noFill/>
        </p:spPr>
        <p:txBody>
          <a:bodyPr wrap="square" rtlCol="0">
            <a:spAutoFit/>
          </a:bodyPr>
          <a:lstStyle/>
          <a:p>
            <a:r>
              <a:rPr lang="en-US" sz="1400" b="1" i="1" dirty="0" err="1">
                <a:solidFill>
                  <a:schemeClr val="bg1"/>
                </a:solidFill>
              </a:rPr>
              <a:t>instanceOf</a:t>
            </a:r>
            <a:r>
              <a:rPr lang="en-US" sz="1400" b="1" i="1" dirty="0">
                <a:solidFill>
                  <a:schemeClr val="bg1"/>
                </a:solidFill>
              </a:rPr>
              <a:t> at t</a:t>
            </a:r>
            <a:r>
              <a:rPr lang="en-US" sz="1400" b="1" i="1" baseline="-25000" dirty="0">
                <a:solidFill>
                  <a:schemeClr val="bg1"/>
                </a:solidFill>
              </a:rPr>
              <a:t>2</a:t>
            </a:r>
          </a:p>
        </p:txBody>
      </p:sp>
      <p:sp>
        <p:nvSpPr>
          <p:cNvPr id="23" name="TextBox 22"/>
          <p:cNvSpPr txBox="1"/>
          <p:nvPr/>
        </p:nvSpPr>
        <p:spPr>
          <a:xfrm>
            <a:off x="3858420" y="3634127"/>
            <a:ext cx="425116" cy="307777"/>
          </a:xfrm>
          <a:prstGeom prst="rect">
            <a:avLst/>
          </a:prstGeom>
          <a:noFill/>
        </p:spPr>
        <p:txBody>
          <a:bodyPr wrap="square" rtlCol="0">
            <a:spAutoFit/>
          </a:bodyPr>
          <a:lstStyle/>
          <a:p>
            <a:r>
              <a:rPr lang="en-US" sz="1400" b="1" i="1" dirty="0" err="1">
                <a:solidFill>
                  <a:schemeClr val="bg1"/>
                </a:solidFill>
              </a:rPr>
              <a:t>isA</a:t>
            </a:r>
            <a:endParaRPr lang="en-US" sz="1400" b="1" i="1" baseline="-25000" dirty="0">
              <a:solidFill>
                <a:schemeClr val="bg1"/>
              </a:solidFill>
            </a:endParaRPr>
          </a:p>
        </p:txBody>
      </p:sp>
      <p:sp>
        <p:nvSpPr>
          <p:cNvPr id="24" name="TextBox 23"/>
          <p:cNvSpPr txBox="1"/>
          <p:nvPr/>
        </p:nvSpPr>
        <p:spPr>
          <a:xfrm>
            <a:off x="2212651" y="3662301"/>
            <a:ext cx="425116" cy="307777"/>
          </a:xfrm>
          <a:prstGeom prst="rect">
            <a:avLst/>
          </a:prstGeom>
          <a:noFill/>
        </p:spPr>
        <p:txBody>
          <a:bodyPr wrap="square" rtlCol="0">
            <a:spAutoFit/>
          </a:bodyPr>
          <a:lstStyle/>
          <a:p>
            <a:r>
              <a:rPr lang="en-US" sz="1400" b="1" i="1" dirty="0" err="1">
                <a:solidFill>
                  <a:schemeClr val="bg1"/>
                </a:solidFill>
              </a:rPr>
              <a:t>isA</a:t>
            </a:r>
            <a:endParaRPr lang="en-US" sz="1400" b="1" i="1" baseline="-25000" dirty="0">
              <a:solidFill>
                <a:schemeClr val="bg1"/>
              </a:solidFill>
            </a:endParaRPr>
          </a:p>
        </p:txBody>
      </p:sp>
      <p:sp>
        <p:nvSpPr>
          <p:cNvPr id="25" name="TextBox 24"/>
          <p:cNvSpPr txBox="1"/>
          <p:nvPr/>
        </p:nvSpPr>
        <p:spPr>
          <a:xfrm>
            <a:off x="6189170" y="1706551"/>
            <a:ext cx="1659430" cy="338554"/>
          </a:xfrm>
          <a:prstGeom prst="rect">
            <a:avLst/>
          </a:prstGeom>
          <a:noFill/>
          <a:ln w="19050">
            <a:solidFill>
              <a:schemeClr val="bg1"/>
            </a:solidFill>
          </a:ln>
        </p:spPr>
        <p:txBody>
          <a:bodyPr wrap="none" rtlCol="0">
            <a:spAutoFit/>
          </a:bodyPr>
          <a:lstStyle/>
          <a:p>
            <a:pPr algn="ctr"/>
            <a:r>
              <a:rPr lang="en-US" sz="1600" dirty="0">
                <a:solidFill>
                  <a:schemeClr val="bg1"/>
                </a:solidFill>
              </a:rPr>
              <a:t>Portion of Reality</a:t>
            </a:r>
          </a:p>
        </p:txBody>
      </p:sp>
      <p:sp>
        <p:nvSpPr>
          <p:cNvPr id="26" name="Cloud Callout 25"/>
          <p:cNvSpPr/>
          <p:nvPr/>
        </p:nvSpPr>
        <p:spPr bwMode="auto">
          <a:xfrm>
            <a:off x="6191441" y="2490011"/>
            <a:ext cx="1654889" cy="814661"/>
          </a:xfrm>
          <a:prstGeom prst="cloudCallout">
            <a:avLst>
              <a:gd name="adj1" fmla="val -11146"/>
              <a:gd name="adj2" fmla="val 43283"/>
            </a:avLst>
          </a:prstGeom>
          <a:no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7" name="TextBox 26"/>
          <p:cNvSpPr txBox="1"/>
          <p:nvPr/>
        </p:nvSpPr>
        <p:spPr>
          <a:xfrm>
            <a:off x="6313845" y="2659288"/>
            <a:ext cx="1456285" cy="461665"/>
          </a:xfrm>
          <a:prstGeom prst="rect">
            <a:avLst/>
          </a:prstGeom>
          <a:noFill/>
        </p:spPr>
        <p:txBody>
          <a:bodyPr wrap="square" rtlCol="0">
            <a:spAutoFit/>
          </a:bodyPr>
          <a:lstStyle/>
          <a:p>
            <a:r>
              <a:rPr lang="en-US" sz="1200" dirty="0">
                <a:solidFill>
                  <a:schemeClr val="bg1"/>
                </a:solidFill>
              </a:rPr>
              <a:t>Something around discomforting pain</a:t>
            </a:r>
          </a:p>
        </p:txBody>
      </p:sp>
      <p:cxnSp>
        <p:nvCxnSpPr>
          <p:cNvPr id="29" name="Elbow Connector 28"/>
          <p:cNvCxnSpPr>
            <a:endCxn id="26" idx="1"/>
          </p:cNvCxnSpPr>
          <p:nvPr/>
        </p:nvCxnSpPr>
        <p:spPr bwMode="auto">
          <a:xfrm flipV="1">
            <a:off x="6322331" y="3303805"/>
            <a:ext cx="696555" cy="2743321"/>
          </a:xfrm>
          <a:prstGeom prst="bentConnector2">
            <a:avLst/>
          </a:prstGeom>
          <a:solidFill>
            <a:schemeClr val="accent1"/>
          </a:solidFill>
          <a:ln w="19050" cap="flat" cmpd="sng" algn="ctr">
            <a:solidFill>
              <a:srgbClr val="FF0000"/>
            </a:solidFill>
            <a:prstDash val="solid"/>
            <a:round/>
            <a:headEnd type="none" w="med" len="med"/>
            <a:tailEnd type="triangle"/>
          </a:ln>
          <a:effectLst/>
        </p:spPr>
      </p:cxnSp>
      <p:sp>
        <p:nvSpPr>
          <p:cNvPr id="31" name="TextBox 30"/>
          <p:cNvSpPr txBox="1"/>
          <p:nvPr/>
        </p:nvSpPr>
        <p:spPr>
          <a:xfrm>
            <a:off x="6074303" y="3756211"/>
            <a:ext cx="954107" cy="369332"/>
          </a:xfrm>
          <a:prstGeom prst="rect">
            <a:avLst/>
          </a:prstGeom>
          <a:noFill/>
        </p:spPr>
        <p:txBody>
          <a:bodyPr wrap="none" rtlCol="0">
            <a:spAutoFit/>
          </a:bodyPr>
          <a:lstStyle/>
          <a:p>
            <a:r>
              <a:rPr lang="en-US" sz="1800" b="1" dirty="0" err="1">
                <a:solidFill>
                  <a:srgbClr val="FF0000"/>
                </a:solidFill>
              </a:rPr>
              <a:t>isAbout</a:t>
            </a:r>
            <a:endParaRPr lang="en-US" sz="1800" b="1" dirty="0">
              <a:solidFill>
                <a:srgbClr val="FF0000"/>
              </a:solidFill>
            </a:endParaRPr>
          </a:p>
        </p:txBody>
      </p:sp>
      <p:cxnSp>
        <p:nvCxnSpPr>
          <p:cNvPr id="32" name="Straight Arrow Connector 31"/>
          <p:cNvCxnSpPr>
            <a:stCxn id="26" idx="3"/>
            <a:endCxn id="25" idx="2"/>
          </p:cNvCxnSpPr>
          <p:nvPr/>
        </p:nvCxnSpPr>
        <p:spPr bwMode="auto">
          <a:xfrm flipH="1" flipV="1">
            <a:off x="7018885" y="2045105"/>
            <a:ext cx="1" cy="491485"/>
          </a:xfrm>
          <a:prstGeom prst="straightConnector1">
            <a:avLst/>
          </a:prstGeom>
          <a:solidFill>
            <a:schemeClr val="accent1"/>
          </a:solidFill>
          <a:ln w="19050" cap="flat" cmpd="sng" algn="ctr">
            <a:solidFill>
              <a:schemeClr val="bg1"/>
            </a:solidFill>
            <a:prstDash val="sysDash"/>
            <a:round/>
            <a:headEnd type="none" w="med" len="med"/>
            <a:tailEnd type="triangle"/>
          </a:ln>
          <a:effectLst/>
        </p:spPr>
      </p:cxnSp>
      <p:sp>
        <p:nvSpPr>
          <p:cNvPr id="37" name="TextBox 36"/>
          <p:cNvSpPr txBox="1"/>
          <p:nvPr/>
        </p:nvSpPr>
        <p:spPr>
          <a:xfrm>
            <a:off x="7186466" y="2060494"/>
            <a:ext cx="527709" cy="307777"/>
          </a:xfrm>
          <a:prstGeom prst="rect">
            <a:avLst/>
          </a:prstGeom>
          <a:noFill/>
        </p:spPr>
        <p:txBody>
          <a:bodyPr wrap="none" rtlCol="0">
            <a:spAutoFit/>
          </a:bodyPr>
          <a:lstStyle/>
          <a:p>
            <a:r>
              <a:rPr lang="en-US" sz="1400" b="1" i="1" dirty="0">
                <a:solidFill>
                  <a:schemeClr val="bg1"/>
                </a:solidFill>
              </a:rPr>
              <a:t>~</a:t>
            </a:r>
            <a:r>
              <a:rPr lang="en-US" sz="1400" b="1" i="1" dirty="0" err="1">
                <a:solidFill>
                  <a:schemeClr val="bg1"/>
                </a:solidFill>
              </a:rPr>
              <a:t>isA</a:t>
            </a:r>
            <a:endParaRPr lang="en-US" sz="1400" b="1" i="1" baseline="-25000" dirty="0">
              <a:solidFill>
                <a:schemeClr val="bg1"/>
              </a:solidFill>
            </a:endParaRPr>
          </a:p>
        </p:txBody>
      </p:sp>
      <p:cxnSp>
        <p:nvCxnSpPr>
          <p:cNvPr id="38" name="Elbow Connector 37"/>
          <p:cNvCxnSpPr>
            <a:endCxn id="26" idx="0"/>
          </p:cNvCxnSpPr>
          <p:nvPr/>
        </p:nvCxnSpPr>
        <p:spPr bwMode="auto">
          <a:xfrm rot="10800000" flipH="1">
            <a:off x="1404828" y="2897343"/>
            <a:ext cx="4791746" cy="3143055"/>
          </a:xfrm>
          <a:prstGeom prst="bentConnector3">
            <a:avLst>
              <a:gd name="adj1" fmla="val -4771"/>
            </a:avLst>
          </a:prstGeom>
          <a:solidFill>
            <a:schemeClr val="accent1"/>
          </a:solidFill>
          <a:ln w="19050" cap="flat" cmpd="sng" algn="ctr">
            <a:solidFill>
              <a:srgbClr val="FF0000"/>
            </a:solidFill>
            <a:prstDash val="solid"/>
            <a:round/>
            <a:headEnd type="none" w="med" len="med"/>
            <a:tailEnd type="triangle"/>
          </a:ln>
          <a:effectLst/>
        </p:spPr>
      </p:cxnSp>
      <p:sp>
        <p:nvSpPr>
          <p:cNvPr id="44" name="TextBox 43"/>
          <p:cNvSpPr txBox="1"/>
          <p:nvPr/>
        </p:nvSpPr>
        <p:spPr>
          <a:xfrm>
            <a:off x="4706423" y="2474622"/>
            <a:ext cx="954107" cy="369332"/>
          </a:xfrm>
          <a:prstGeom prst="rect">
            <a:avLst/>
          </a:prstGeom>
          <a:noFill/>
        </p:spPr>
        <p:txBody>
          <a:bodyPr wrap="none" rtlCol="0">
            <a:spAutoFit/>
          </a:bodyPr>
          <a:lstStyle/>
          <a:p>
            <a:r>
              <a:rPr lang="en-US" sz="1800" b="1" dirty="0" err="1">
                <a:solidFill>
                  <a:srgbClr val="FF0000"/>
                </a:solidFill>
              </a:rPr>
              <a:t>isAbout</a:t>
            </a:r>
            <a:endParaRPr lang="en-US" sz="1800" b="1" dirty="0">
              <a:solidFill>
                <a:srgbClr val="FF0000"/>
              </a:solidFill>
            </a:endParaRPr>
          </a:p>
        </p:txBody>
      </p:sp>
      <p:sp>
        <p:nvSpPr>
          <p:cNvPr id="3" name="Slide Number Placeholder 2">
            <a:extLst>
              <a:ext uri="{FF2B5EF4-FFF2-40B4-BE49-F238E27FC236}">
                <a16:creationId xmlns:a16="http://schemas.microsoft.com/office/drawing/2014/main" id="{D6E17191-83DF-4935-87D0-088E1962765B}"/>
              </a:ext>
            </a:extLst>
          </p:cNvPr>
          <p:cNvSpPr>
            <a:spLocks noGrp="1"/>
          </p:cNvSpPr>
          <p:nvPr>
            <p:ph type="sldNum" sz="quarter" idx="3"/>
          </p:nvPr>
        </p:nvSpPr>
        <p:spPr/>
        <p:txBody>
          <a:bodyPr/>
          <a:lstStyle/>
          <a:p>
            <a:fld id="{7C5DB68A-9D44-4073-920F-D08D647C06A7}" type="slidenum">
              <a:rPr lang="en-US" smtClean="0"/>
              <a:t>58</a:t>
            </a:fld>
            <a:endParaRPr lang="en-US" dirty="0"/>
          </a:p>
        </p:txBody>
      </p:sp>
    </p:spTree>
    <p:extLst>
      <p:ext uri="{BB962C8B-B14F-4D97-AF65-F5344CB8AC3E}">
        <p14:creationId xmlns:p14="http://schemas.microsoft.com/office/powerpoint/2010/main" val="323660343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SNOMED CT parts as …</a:t>
            </a:r>
          </a:p>
        </p:txBody>
      </p:sp>
      <p:graphicFrame>
        <p:nvGraphicFramePr>
          <p:cNvPr id="5" name="Content Placeholder 3"/>
          <p:cNvGraphicFramePr>
            <a:graphicFrameLocks noGrp="1"/>
          </p:cNvGraphicFramePr>
          <p:nvPr>
            <p:ph idx="1"/>
            <p:extLst/>
          </p:nvPr>
        </p:nvGraphicFramePr>
        <p:xfrm>
          <a:off x="76200" y="5410200"/>
          <a:ext cx="8991600" cy="731520"/>
        </p:xfrm>
        <a:graphic>
          <a:graphicData uri="http://schemas.openxmlformats.org/drawingml/2006/table">
            <a:tbl>
              <a:tblPr firstRow="1" firstCol="1" bandRow="1">
                <a:tableStyleId>{5C22544A-7EE6-4342-B048-85BDC9FD1C3A}</a:tableStyleId>
              </a:tblPr>
              <a:tblGrid>
                <a:gridCol w="1548749">
                  <a:extLst>
                    <a:ext uri="{9D8B030D-6E8A-4147-A177-3AD203B41FA5}">
                      <a16:colId xmlns:a16="http://schemas.microsoft.com/office/drawing/2014/main" val="20000"/>
                    </a:ext>
                  </a:extLst>
                </a:gridCol>
                <a:gridCol w="1663331">
                  <a:extLst>
                    <a:ext uri="{9D8B030D-6E8A-4147-A177-3AD203B41FA5}">
                      <a16:colId xmlns:a16="http://schemas.microsoft.com/office/drawing/2014/main" val="20001"/>
                    </a:ext>
                  </a:extLst>
                </a:gridCol>
                <a:gridCol w="826520">
                  <a:extLst>
                    <a:ext uri="{9D8B030D-6E8A-4147-A177-3AD203B41FA5}">
                      <a16:colId xmlns:a16="http://schemas.microsoft.com/office/drawing/2014/main" val="20002"/>
                    </a:ext>
                  </a:extLst>
                </a:gridCol>
                <a:gridCol w="2362200">
                  <a:extLst>
                    <a:ext uri="{9D8B030D-6E8A-4147-A177-3AD203B41FA5}">
                      <a16:colId xmlns:a16="http://schemas.microsoft.com/office/drawing/2014/main" val="20003"/>
                    </a:ext>
                  </a:extLst>
                </a:gridCol>
                <a:gridCol w="2590800">
                  <a:extLst>
                    <a:ext uri="{9D8B030D-6E8A-4147-A177-3AD203B41FA5}">
                      <a16:colId xmlns:a16="http://schemas.microsoft.com/office/drawing/2014/main" val="20004"/>
                    </a:ext>
                  </a:extLst>
                </a:gridCol>
              </a:tblGrid>
              <a:tr h="0">
                <a:tc>
                  <a:txBody>
                    <a:bodyPr/>
                    <a:lstStyle/>
                    <a:p>
                      <a:pPr marL="0" marR="0" indent="0" algn="just">
                        <a:spcBef>
                          <a:spcPts val="0"/>
                        </a:spcBef>
                        <a:spcAft>
                          <a:spcPts val="0"/>
                        </a:spcAft>
                      </a:pPr>
                      <a:r>
                        <a:rPr lang="en-US" sz="1600" dirty="0" err="1">
                          <a:solidFill>
                            <a:schemeClr val="tx1"/>
                          </a:solidFill>
                          <a:effectLst/>
                        </a:rPr>
                        <a:t>conceptID</a:t>
                      </a:r>
                      <a:endParaRPr lang="en-US" sz="1600" dirty="0">
                        <a:solidFill>
                          <a:schemeClr val="tx1"/>
                        </a:solidFill>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indent="0" algn="just">
                        <a:spcBef>
                          <a:spcPts val="0"/>
                        </a:spcBef>
                        <a:spcAft>
                          <a:spcPts val="0"/>
                        </a:spcAft>
                      </a:pPr>
                      <a:r>
                        <a:rPr lang="en-US" sz="1600">
                          <a:solidFill>
                            <a:schemeClr val="tx1"/>
                          </a:solidFill>
                          <a:effectLst/>
                        </a:rPr>
                        <a:t>Effective Time</a:t>
                      </a:r>
                      <a:endParaRPr lang="en-US" sz="1600">
                        <a:solidFill>
                          <a:schemeClr val="tx1"/>
                        </a:solidFill>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indent="0" algn="just">
                        <a:spcBef>
                          <a:spcPts val="0"/>
                        </a:spcBef>
                        <a:spcAft>
                          <a:spcPts val="0"/>
                        </a:spcAft>
                      </a:pPr>
                      <a:r>
                        <a:rPr lang="en-US" sz="1600">
                          <a:solidFill>
                            <a:schemeClr val="tx1"/>
                          </a:solidFill>
                          <a:effectLst/>
                        </a:rPr>
                        <a:t>Active</a:t>
                      </a:r>
                      <a:endParaRPr lang="en-US" sz="1600">
                        <a:solidFill>
                          <a:schemeClr val="tx1"/>
                        </a:solidFill>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indent="0" algn="just">
                        <a:spcBef>
                          <a:spcPts val="0"/>
                        </a:spcBef>
                        <a:spcAft>
                          <a:spcPts val="0"/>
                        </a:spcAft>
                      </a:pPr>
                      <a:r>
                        <a:rPr lang="en-US" sz="1600">
                          <a:solidFill>
                            <a:schemeClr val="tx1"/>
                          </a:solidFill>
                          <a:effectLst/>
                        </a:rPr>
                        <a:t>ModuleID</a:t>
                      </a:r>
                      <a:endParaRPr lang="en-US" sz="1600">
                        <a:solidFill>
                          <a:schemeClr val="tx1"/>
                        </a:solidFill>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indent="0" algn="just">
                        <a:spcBef>
                          <a:spcPts val="0"/>
                        </a:spcBef>
                        <a:spcAft>
                          <a:spcPts val="0"/>
                        </a:spcAft>
                      </a:pPr>
                      <a:r>
                        <a:rPr lang="en-US" sz="1600" dirty="0">
                          <a:solidFill>
                            <a:schemeClr val="tx1"/>
                          </a:solidFill>
                          <a:effectLst/>
                        </a:rPr>
                        <a:t>Definitional Status</a:t>
                      </a:r>
                      <a:endParaRPr lang="en-US" sz="1600" dirty="0">
                        <a:solidFill>
                          <a:schemeClr val="tx1"/>
                        </a:solidFill>
                        <a:effectLst/>
                        <a:latin typeface="Times New Roman" panose="02020603050405020304" pitchFamily="18" charset="0"/>
                        <a:ea typeface="MS Mincho" panose="02020609040205080304" pitchFamily="49" charset="-128"/>
                      </a:endParaRPr>
                    </a:p>
                  </a:txBody>
                  <a:tcPr marL="68580" marR="68580" marT="0" marB="0"/>
                </a:tc>
                <a:extLst>
                  <a:ext uri="{0D108BD9-81ED-4DB2-BD59-A6C34878D82A}">
                    <a16:rowId xmlns:a16="http://schemas.microsoft.com/office/drawing/2014/main" val="10000"/>
                  </a:ext>
                </a:extLst>
              </a:tr>
              <a:tr h="0">
                <a:tc>
                  <a:txBody>
                    <a:bodyPr/>
                    <a:lstStyle/>
                    <a:p>
                      <a:pPr marL="0" marR="0" indent="0" algn="just">
                        <a:spcBef>
                          <a:spcPts val="0"/>
                        </a:spcBef>
                        <a:spcAft>
                          <a:spcPts val="0"/>
                        </a:spcAft>
                      </a:pPr>
                      <a:r>
                        <a:rPr lang="en-US" sz="1600" dirty="0">
                          <a:solidFill>
                            <a:schemeClr val="tx1"/>
                          </a:solidFill>
                          <a:effectLst/>
                        </a:rPr>
                        <a:t>301381004</a:t>
                      </a:r>
                      <a:endParaRPr lang="en-US" sz="1600" dirty="0">
                        <a:solidFill>
                          <a:schemeClr val="tx1"/>
                        </a:solidFill>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indent="0" algn="just">
                        <a:spcBef>
                          <a:spcPts val="0"/>
                        </a:spcBef>
                        <a:spcAft>
                          <a:spcPts val="0"/>
                        </a:spcAft>
                      </a:pPr>
                      <a:r>
                        <a:rPr lang="en-US" sz="1600">
                          <a:solidFill>
                            <a:schemeClr val="tx1"/>
                          </a:solidFill>
                          <a:effectLst/>
                        </a:rPr>
                        <a:t>20020131</a:t>
                      </a:r>
                      <a:endParaRPr lang="en-US" sz="1600">
                        <a:solidFill>
                          <a:schemeClr val="tx1"/>
                        </a:solidFill>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indent="0" algn="just">
                        <a:spcBef>
                          <a:spcPts val="0"/>
                        </a:spcBef>
                        <a:spcAft>
                          <a:spcPts val="0"/>
                        </a:spcAft>
                      </a:pPr>
                      <a:r>
                        <a:rPr lang="en-US" sz="1600">
                          <a:solidFill>
                            <a:schemeClr val="tx1"/>
                          </a:solidFill>
                          <a:effectLst/>
                        </a:rPr>
                        <a:t>1</a:t>
                      </a:r>
                      <a:endParaRPr lang="en-US" sz="1600">
                        <a:solidFill>
                          <a:schemeClr val="tx1"/>
                        </a:solidFill>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indent="0" algn="just">
                        <a:spcBef>
                          <a:spcPts val="0"/>
                        </a:spcBef>
                        <a:spcAft>
                          <a:spcPts val="0"/>
                        </a:spcAft>
                      </a:pPr>
                      <a:r>
                        <a:rPr lang="en-US" sz="1600">
                          <a:solidFill>
                            <a:schemeClr val="tx1"/>
                          </a:solidFill>
                          <a:effectLst/>
                        </a:rPr>
                        <a:t>900000000000207008</a:t>
                      </a:r>
                      <a:endParaRPr lang="en-US" sz="1600">
                        <a:solidFill>
                          <a:schemeClr val="tx1"/>
                        </a:solidFill>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indent="0" algn="just">
                        <a:spcBef>
                          <a:spcPts val="0"/>
                        </a:spcBef>
                        <a:spcAft>
                          <a:spcPts val="0"/>
                        </a:spcAft>
                      </a:pPr>
                      <a:r>
                        <a:rPr lang="en-US" sz="1600">
                          <a:solidFill>
                            <a:schemeClr val="tx1"/>
                          </a:solidFill>
                          <a:effectLst/>
                        </a:rPr>
                        <a:t>900000000000074008</a:t>
                      </a:r>
                      <a:endParaRPr lang="en-US" sz="1600">
                        <a:solidFill>
                          <a:schemeClr val="tx1"/>
                        </a:solidFill>
                        <a:effectLst/>
                        <a:latin typeface="Times New Roman" panose="02020603050405020304" pitchFamily="18" charset="0"/>
                        <a:ea typeface="MS Mincho" panose="02020609040205080304" pitchFamily="49" charset="-128"/>
                      </a:endParaRPr>
                    </a:p>
                  </a:txBody>
                  <a:tcPr marL="68580" marR="68580" marT="0" marB="0"/>
                </a:tc>
                <a:extLst>
                  <a:ext uri="{0D108BD9-81ED-4DB2-BD59-A6C34878D82A}">
                    <a16:rowId xmlns:a16="http://schemas.microsoft.com/office/drawing/2014/main" val="10001"/>
                  </a:ext>
                </a:extLst>
              </a:tr>
              <a:tr h="0">
                <a:tc>
                  <a:txBody>
                    <a:bodyPr/>
                    <a:lstStyle/>
                    <a:p>
                      <a:pPr marL="0" marR="0" indent="0" algn="just">
                        <a:spcBef>
                          <a:spcPts val="0"/>
                        </a:spcBef>
                        <a:spcAft>
                          <a:spcPts val="0"/>
                        </a:spcAft>
                      </a:pPr>
                      <a:r>
                        <a:rPr lang="en-US" sz="1600" dirty="0">
                          <a:solidFill>
                            <a:schemeClr val="tx1"/>
                          </a:solidFill>
                          <a:effectLst/>
                        </a:rPr>
                        <a:t>301381004</a:t>
                      </a:r>
                      <a:endParaRPr lang="en-US" sz="1600" dirty="0">
                        <a:solidFill>
                          <a:schemeClr val="tx1"/>
                        </a:solidFill>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indent="0" algn="just">
                        <a:spcBef>
                          <a:spcPts val="0"/>
                        </a:spcBef>
                        <a:spcAft>
                          <a:spcPts val="0"/>
                        </a:spcAft>
                      </a:pPr>
                      <a:r>
                        <a:rPr lang="en-US" sz="1600" dirty="0">
                          <a:solidFill>
                            <a:schemeClr val="tx1"/>
                          </a:solidFill>
                          <a:effectLst/>
                        </a:rPr>
                        <a:t>20080131</a:t>
                      </a:r>
                      <a:endParaRPr lang="en-US" sz="1600" dirty="0">
                        <a:solidFill>
                          <a:schemeClr val="tx1"/>
                        </a:solidFill>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indent="0" algn="just">
                        <a:spcBef>
                          <a:spcPts val="0"/>
                        </a:spcBef>
                        <a:spcAft>
                          <a:spcPts val="0"/>
                        </a:spcAft>
                      </a:pPr>
                      <a:r>
                        <a:rPr lang="en-US" sz="1600">
                          <a:solidFill>
                            <a:schemeClr val="tx1"/>
                          </a:solidFill>
                          <a:effectLst/>
                        </a:rPr>
                        <a:t>0</a:t>
                      </a:r>
                      <a:endParaRPr lang="en-US" sz="1600">
                        <a:solidFill>
                          <a:schemeClr val="tx1"/>
                        </a:solidFill>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indent="0" algn="just">
                        <a:spcBef>
                          <a:spcPts val="0"/>
                        </a:spcBef>
                        <a:spcAft>
                          <a:spcPts val="0"/>
                        </a:spcAft>
                      </a:pPr>
                      <a:r>
                        <a:rPr lang="en-US" sz="1600">
                          <a:solidFill>
                            <a:schemeClr val="tx1"/>
                          </a:solidFill>
                          <a:effectLst/>
                        </a:rPr>
                        <a:t>900000000000207008</a:t>
                      </a:r>
                      <a:endParaRPr lang="en-US" sz="1600">
                        <a:solidFill>
                          <a:schemeClr val="tx1"/>
                        </a:solidFill>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indent="0" algn="just">
                        <a:spcBef>
                          <a:spcPts val="0"/>
                        </a:spcBef>
                        <a:spcAft>
                          <a:spcPts val="0"/>
                        </a:spcAft>
                      </a:pPr>
                      <a:r>
                        <a:rPr lang="en-US" sz="1600" dirty="0">
                          <a:solidFill>
                            <a:schemeClr val="tx1"/>
                          </a:solidFill>
                          <a:effectLst/>
                        </a:rPr>
                        <a:t>900000000000074008</a:t>
                      </a:r>
                      <a:endParaRPr lang="en-US" sz="1600" dirty="0">
                        <a:solidFill>
                          <a:schemeClr val="tx1"/>
                        </a:solidFill>
                        <a:effectLst/>
                        <a:latin typeface="Times New Roman" panose="02020603050405020304" pitchFamily="18" charset="0"/>
                        <a:ea typeface="MS Mincho" panose="02020609040205080304" pitchFamily="49" charset="-128"/>
                      </a:endParaRPr>
                    </a:p>
                  </a:txBody>
                  <a:tcPr marL="68580" marR="68580" marT="0" marB="0"/>
                </a:tc>
                <a:extLst>
                  <a:ext uri="{0D108BD9-81ED-4DB2-BD59-A6C34878D82A}">
                    <a16:rowId xmlns:a16="http://schemas.microsoft.com/office/drawing/2014/main" val="10002"/>
                  </a:ext>
                </a:extLst>
              </a:tr>
            </a:tbl>
          </a:graphicData>
        </a:graphic>
      </p:graphicFrame>
      <p:sp>
        <p:nvSpPr>
          <p:cNvPr id="3" name="Rounded Rectangle 2"/>
          <p:cNvSpPr/>
          <p:nvPr/>
        </p:nvSpPr>
        <p:spPr bwMode="auto">
          <a:xfrm>
            <a:off x="0" y="5638800"/>
            <a:ext cx="1447800" cy="304800"/>
          </a:xfrm>
          <a:prstGeom prst="roundRect">
            <a:avLst/>
          </a:prstGeom>
          <a:noFill/>
          <a:ln w="28575" cap="flat" cmpd="sng" algn="ctr">
            <a:solidFill>
              <a:srgbClr val="ECD63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pitchFamily="122" charset="0"/>
              </a:rPr>
              <a:t> </a:t>
            </a:r>
          </a:p>
        </p:txBody>
      </p:sp>
      <p:sp>
        <p:nvSpPr>
          <p:cNvPr id="48" name="Rounded Rectangle 47"/>
          <p:cNvSpPr/>
          <p:nvPr/>
        </p:nvSpPr>
        <p:spPr bwMode="auto">
          <a:xfrm>
            <a:off x="76200" y="5943600"/>
            <a:ext cx="1447800" cy="304800"/>
          </a:xfrm>
          <a:prstGeom prst="roundRect">
            <a:avLst/>
          </a:prstGeom>
          <a:noFill/>
          <a:ln w="28575" cap="flat" cmpd="sng" algn="ctr">
            <a:solidFill>
              <a:srgbClr val="C30D8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pitchFamily="122" charset="0"/>
              </a:rPr>
              <a:t> </a:t>
            </a:r>
          </a:p>
        </p:txBody>
      </p:sp>
      <p:sp>
        <p:nvSpPr>
          <p:cNvPr id="4" name="Left-Up Arrow 3"/>
          <p:cNvSpPr/>
          <p:nvPr/>
        </p:nvSpPr>
        <p:spPr bwMode="auto">
          <a:xfrm flipH="1" flipV="1">
            <a:off x="895749" y="2735975"/>
            <a:ext cx="3124200" cy="2405253"/>
          </a:xfrm>
          <a:prstGeom prst="leftUpArrow">
            <a:avLst>
              <a:gd name="adj1" fmla="val 11875"/>
              <a:gd name="adj2" fmla="val 14811"/>
              <a:gd name="adj3" fmla="val 14984"/>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6" name="TextBox 5"/>
          <p:cNvSpPr txBox="1"/>
          <p:nvPr/>
        </p:nvSpPr>
        <p:spPr>
          <a:xfrm>
            <a:off x="2092204" y="3147674"/>
            <a:ext cx="800219" cy="1569660"/>
          </a:xfrm>
          <a:prstGeom prst="rect">
            <a:avLst/>
          </a:prstGeom>
          <a:noFill/>
        </p:spPr>
        <p:txBody>
          <a:bodyPr wrap="none" rtlCol="0">
            <a:spAutoFit/>
          </a:bodyPr>
          <a:lstStyle/>
          <a:p>
            <a:r>
              <a:rPr lang="en-US" sz="9600" b="1" dirty="0">
                <a:solidFill>
                  <a:schemeClr val="accent5">
                    <a:lumMod val="90000"/>
                  </a:schemeClr>
                </a:solidFill>
              </a:rPr>
              <a:t>?</a:t>
            </a:r>
          </a:p>
        </p:txBody>
      </p:sp>
      <p:sp>
        <p:nvSpPr>
          <p:cNvPr id="50" name="TextBox 49"/>
          <p:cNvSpPr txBox="1"/>
          <p:nvPr/>
        </p:nvSpPr>
        <p:spPr>
          <a:xfrm>
            <a:off x="4912652" y="3410317"/>
            <a:ext cx="948375" cy="338554"/>
          </a:xfrm>
          <a:prstGeom prst="rect">
            <a:avLst/>
          </a:prstGeom>
          <a:noFill/>
          <a:ln w="19050">
            <a:solidFill>
              <a:schemeClr val="bg1"/>
            </a:solidFill>
          </a:ln>
        </p:spPr>
        <p:txBody>
          <a:bodyPr wrap="square" rtlCol="0">
            <a:spAutoFit/>
          </a:bodyPr>
          <a:lstStyle/>
          <a:p>
            <a:pPr algn="ctr"/>
            <a:r>
              <a:rPr lang="en-US" sz="800" dirty="0">
                <a:solidFill>
                  <a:schemeClr val="bg1"/>
                </a:solidFill>
              </a:rPr>
              <a:t>SNOMED CT</a:t>
            </a:r>
          </a:p>
          <a:p>
            <a:pPr algn="ctr"/>
            <a:r>
              <a:rPr lang="en-US" sz="800" dirty="0">
                <a:solidFill>
                  <a:schemeClr val="bg1"/>
                </a:solidFill>
              </a:rPr>
              <a:t>concept identifier</a:t>
            </a:r>
          </a:p>
        </p:txBody>
      </p:sp>
      <p:sp>
        <p:nvSpPr>
          <p:cNvPr id="51" name="TextBox 50"/>
          <p:cNvSpPr txBox="1"/>
          <p:nvPr/>
        </p:nvSpPr>
        <p:spPr>
          <a:xfrm>
            <a:off x="6463622" y="3414677"/>
            <a:ext cx="790965" cy="338554"/>
          </a:xfrm>
          <a:prstGeom prst="rect">
            <a:avLst/>
          </a:prstGeom>
          <a:noFill/>
          <a:ln w="19050">
            <a:solidFill>
              <a:schemeClr val="bg1"/>
            </a:solidFill>
          </a:ln>
        </p:spPr>
        <p:txBody>
          <a:bodyPr wrap="square" rtlCol="0">
            <a:spAutoFit/>
          </a:bodyPr>
          <a:lstStyle/>
          <a:p>
            <a:pPr algn="ctr"/>
            <a:r>
              <a:rPr lang="en-US" sz="800" dirty="0">
                <a:solidFill>
                  <a:schemeClr val="bg1"/>
                </a:solidFill>
              </a:rPr>
              <a:t>SNOMED CT</a:t>
            </a:r>
          </a:p>
          <a:p>
            <a:pPr algn="ctr"/>
            <a:r>
              <a:rPr lang="en-US" sz="800" dirty="0">
                <a:solidFill>
                  <a:schemeClr val="bg1"/>
                </a:solidFill>
              </a:rPr>
              <a:t>FSN</a:t>
            </a:r>
          </a:p>
        </p:txBody>
      </p:sp>
      <p:sp>
        <p:nvSpPr>
          <p:cNvPr id="55" name="TextBox 54"/>
          <p:cNvSpPr txBox="1"/>
          <p:nvPr/>
        </p:nvSpPr>
        <p:spPr>
          <a:xfrm>
            <a:off x="5930999" y="2735976"/>
            <a:ext cx="399273" cy="215444"/>
          </a:xfrm>
          <a:prstGeom prst="rect">
            <a:avLst/>
          </a:prstGeom>
          <a:noFill/>
          <a:ln w="19050">
            <a:solidFill>
              <a:schemeClr val="bg1"/>
            </a:solidFill>
          </a:ln>
        </p:spPr>
        <p:txBody>
          <a:bodyPr wrap="square" rtlCol="0">
            <a:spAutoFit/>
          </a:bodyPr>
          <a:lstStyle/>
          <a:p>
            <a:pPr algn="ctr"/>
            <a:r>
              <a:rPr lang="en-US" sz="800" dirty="0">
                <a:solidFill>
                  <a:schemeClr val="bg1"/>
                </a:solidFill>
              </a:rPr>
              <a:t>ICE</a:t>
            </a:r>
          </a:p>
        </p:txBody>
      </p:sp>
      <p:cxnSp>
        <p:nvCxnSpPr>
          <p:cNvPr id="59" name="Straight Arrow Connector 58"/>
          <p:cNvCxnSpPr>
            <a:stCxn id="50" idx="0"/>
            <a:endCxn id="55" idx="2"/>
          </p:cNvCxnSpPr>
          <p:nvPr/>
        </p:nvCxnSpPr>
        <p:spPr bwMode="auto">
          <a:xfrm flipV="1">
            <a:off x="5386840" y="2951420"/>
            <a:ext cx="743796" cy="458897"/>
          </a:xfrm>
          <a:prstGeom prst="straightConnector1">
            <a:avLst/>
          </a:prstGeom>
          <a:solidFill>
            <a:schemeClr val="accent1"/>
          </a:solidFill>
          <a:ln w="9525" cap="flat" cmpd="sng" algn="ctr">
            <a:solidFill>
              <a:schemeClr val="bg1"/>
            </a:solidFill>
            <a:prstDash val="solid"/>
            <a:round/>
            <a:headEnd type="none" w="med" len="med"/>
            <a:tailEnd type="triangle"/>
          </a:ln>
          <a:effectLst/>
        </p:spPr>
      </p:cxnSp>
      <p:cxnSp>
        <p:nvCxnSpPr>
          <p:cNvPr id="60" name="Straight Arrow Connector 59"/>
          <p:cNvCxnSpPr>
            <a:stCxn id="51" idx="0"/>
            <a:endCxn id="55" idx="2"/>
          </p:cNvCxnSpPr>
          <p:nvPr/>
        </p:nvCxnSpPr>
        <p:spPr bwMode="auto">
          <a:xfrm flipH="1" flipV="1">
            <a:off x="6130636" y="2951420"/>
            <a:ext cx="728469" cy="463257"/>
          </a:xfrm>
          <a:prstGeom prst="straightConnector1">
            <a:avLst/>
          </a:prstGeom>
          <a:solidFill>
            <a:schemeClr val="accent1"/>
          </a:solidFill>
          <a:ln w="9525" cap="flat" cmpd="sng" algn="ctr">
            <a:solidFill>
              <a:schemeClr val="bg1"/>
            </a:solidFill>
            <a:prstDash val="solid"/>
            <a:round/>
            <a:headEnd type="none" w="med" len="med"/>
            <a:tailEnd type="triangle"/>
          </a:ln>
          <a:effectLst/>
        </p:spPr>
      </p:cxnSp>
      <p:sp>
        <p:nvSpPr>
          <p:cNvPr id="61" name="Rounded Rectangle 60"/>
          <p:cNvSpPr/>
          <p:nvPr/>
        </p:nvSpPr>
        <p:spPr>
          <a:xfrm>
            <a:off x="4857233" y="4244121"/>
            <a:ext cx="938894" cy="374571"/>
          </a:xfrm>
          <a:prstGeom prst="roundRect">
            <a:avLst/>
          </a:prstGeom>
          <a:ln w="19050">
            <a:solidFill>
              <a:schemeClr val="bg1"/>
            </a:solidFill>
          </a:ln>
        </p:spPr>
        <p:txBody>
          <a:bodyPr wrap="square">
            <a:spAutoFit/>
          </a:bodyPr>
          <a:lstStyle/>
          <a:p>
            <a:pPr marL="0" marR="0" indent="0" algn="ctr">
              <a:spcBef>
                <a:spcPts val="0"/>
              </a:spcBef>
              <a:spcAft>
                <a:spcPts val="0"/>
              </a:spcAft>
            </a:pPr>
            <a:r>
              <a:rPr lang="en-US" sz="800" dirty="0">
                <a:solidFill>
                  <a:schemeClr val="bg1"/>
                </a:solidFill>
              </a:rPr>
              <a:t>SNOMED CT:</a:t>
            </a:r>
          </a:p>
          <a:p>
            <a:pPr marL="0" marR="0" indent="0" algn="ctr">
              <a:spcBef>
                <a:spcPts val="0"/>
              </a:spcBef>
              <a:spcAft>
                <a:spcPts val="0"/>
              </a:spcAft>
            </a:pPr>
            <a:r>
              <a:rPr lang="en-US" sz="800" dirty="0">
                <a:solidFill>
                  <a:schemeClr val="bg1"/>
                </a:solidFill>
              </a:rPr>
              <a:t>301381004</a:t>
            </a:r>
            <a:endParaRPr lang="en-US" sz="800" dirty="0">
              <a:solidFill>
                <a:schemeClr val="bg1"/>
              </a:solidFill>
              <a:latin typeface="Times New Roman" panose="02020603050405020304" pitchFamily="18" charset="0"/>
              <a:ea typeface="MS Mincho" panose="02020609040205080304" pitchFamily="49" charset="-128"/>
            </a:endParaRPr>
          </a:p>
        </p:txBody>
      </p:sp>
      <p:cxnSp>
        <p:nvCxnSpPr>
          <p:cNvPr id="63" name="Straight Arrow Connector 62"/>
          <p:cNvCxnSpPr>
            <a:endCxn id="50" idx="2"/>
          </p:cNvCxnSpPr>
          <p:nvPr/>
        </p:nvCxnSpPr>
        <p:spPr bwMode="auto">
          <a:xfrm flipV="1">
            <a:off x="5386840" y="3748871"/>
            <a:ext cx="0" cy="495250"/>
          </a:xfrm>
          <a:prstGeom prst="straightConnector1">
            <a:avLst/>
          </a:prstGeom>
          <a:solidFill>
            <a:schemeClr val="accent1"/>
          </a:solidFill>
          <a:ln w="9525" cap="flat" cmpd="sng" algn="ctr">
            <a:solidFill>
              <a:schemeClr val="bg1"/>
            </a:solidFill>
            <a:prstDash val="solid"/>
            <a:round/>
            <a:headEnd type="none" w="med" len="med"/>
            <a:tailEnd type="triangle"/>
          </a:ln>
          <a:effectLst/>
        </p:spPr>
      </p:cxnSp>
      <p:sp>
        <p:nvSpPr>
          <p:cNvPr id="64" name="TextBox 63"/>
          <p:cNvSpPr txBox="1"/>
          <p:nvPr/>
        </p:nvSpPr>
        <p:spPr>
          <a:xfrm>
            <a:off x="5399687" y="3925921"/>
            <a:ext cx="847304" cy="215444"/>
          </a:xfrm>
          <a:prstGeom prst="rect">
            <a:avLst/>
          </a:prstGeom>
          <a:noFill/>
          <a:ln>
            <a:noFill/>
          </a:ln>
        </p:spPr>
        <p:txBody>
          <a:bodyPr wrap="square" rtlCol="0">
            <a:spAutoFit/>
          </a:bodyPr>
          <a:lstStyle/>
          <a:p>
            <a:r>
              <a:rPr lang="en-US" sz="800" b="1" i="1" dirty="0" err="1">
                <a:solidFill>
                  <a:schemeClr val="bg1"/>
                </a:solidFill>
              </a:rPr>
              <a:t>instanceOf</a:t>
            </a:r>
            <a:r>
              <a:rPr lang="en-US" sz="800" b="1" i="1" dirty="0">
                <a:solidFill>
                  <a:schemeClr val="bg1"/>
                </a:solidFill>
              </a:rPr>
              <a:t> at t</a:t>
            </a:r>
            <a:r>
              <a:rPr lang="en-US" sz="800" b="1" i="1" baseline="-25000" dirty="0">
                <a:solidFill>
                  <a:schemeClr val="bg1"/>
                </a:solidFill>
              </a:rPr>
              <a:t>1</a:t>
            </a:r>
          </a:p>
        </p:txBody>
      </p:sp>
      <p:sp>
        <p:nvSpPr>
          <p:cNvPr id="65" name="Rounded Rectangle 64"/>
          <p:cNvSpPr/>
          <p:nvPr/>
        </p:nvSpPr>
        <p:spPr>
          <a:xfrm>
            <a:off x="5883346" y="4248479"/>
            <a:ext cx="1951518" cy="374571"/>
          </a:xfrm>
          <a:prstGeom prst="roundRect">
            <a:avLst/>
          </a:prstGeom>
          <a:ln w="19050">
            <a:solidFill>
              <a:schemeClr val="bg1"/>
            </a:solidFill>
          </a:ln>
        </p:spPr>
        <p:txBody>
          <a:bodyPr wrap="square">
            <a:spAutoFit/>
          </a:bodyPr>
          <a:lstStyle/>
          <a:p>
            <a:pPr marL="0" marR="0" indent="0" algn="ctr">
              <a:spcBef>
                <a:spcPts val="0"/>
              </a:spcBef>
              <a:spcAft>
                <a:spcPts val="0"/>
              </a:spcAft>
            </a:pPr>
            <a:r>
              <a:rPr lang="en-US" sz="800" dirty="0">
                <a:solidFill>
                  <a:schemeClr val="bg1"/>
                </a:solidFill>
              </a:rPr>
              <a:t>SNOMED CT:</a:t>
            </a:r>
          </a:p>
          <a:p>
            <a:pPr marL="0" marR="0" indent="0" algn="ctr">
              <a:spcBef>
                <a:spcPts val="0"/>
              </a:spcBef>
              <a:spcAft>
                <a:spcPts val="0"/>
              </a:spcAft>
            </a:pPr>
            <a:r>
              <a:rPr lang="en-US" sz="800" dirty="0">
                <a:solidFill>
                  <a:schemeClr val="bg1"/>
                </a:solidFill>
              </a:rPr>
              <a:t>‘Discomforting present pain (finding)’</a:t>
            </a:r>
          </a:p>
        </p:txBody>
      </p:sp>
      <p:cxnSp>
        <p:nvCxnSpPr>
          <p:cNvPr id="66" name="Straight Arrow Connector 65"/>
          <p:cNvCxnSpPr>
            <a:endCxn id="51" idx="2"/>
          </p:cNvCxnSpPr>
          <p:nvPr/>
        </p:nvCxnSpPr>
        <p:spPr bwMode="auto">
          <a:xfrm flipV="1">
            <a:off x="6859105" y="3753231"/>
            <a:ext cx="0" cy="495248"/>
          </a:xfrm>
          <a:prstGeom prst="straightConnector1">
            <a:avLst/>
          </a:prstGeom>
          <a:solidFill>
            <a:schemeClr val="accent1"/>
          </a:solidFill>
          <a:ln w="9525" cap="flat" cmpd="sng" algn="ctr">
            <a:solidFill>
              <a:schemeClr val="bg1"/>
            </a:solidFill>
            <a:prstDash val="solid"/>
            <a:round/>
            <a:headEnd type="none" w="med" len="med"/>
            <a:tailEnd type="triangle"/>
          </a:ln>
          <a:effectLst/>
        </p:spPr>
      </p:cxnSp>
      <p:sp>
        <p:nvSpPr>
          <p:cNvPr id="70" name="TextBox 69"/>
          <p:cNvSpPr txBox="1"/>
          <p:nvPr/>
        </p:nvSpPr>
        <p:spPr>
          <a:xfrm>
            <a:off x="6860792" y="3931307"/>
            <a:ext cx="858463" cy="215444"/>
          </a:xfrm>
          <a:prstGeom prst="rect">
            <a:avLst/>
          </a:prstGeom>
          <a:noFill/>
        </p:spPr>
        <p:txBody>
          <a:bodyPr wrap="square" rtlCol="0">
            <a:spAutoFit/>
          </a:bodyPr>
          <a:lstStyle/>
          <a:p>
            <a:r>
              <a:rPr lang="en-US" sz="800" b="1" i="1" dirty="0" err="1">
                <a:solidFill>
                  <a:schemeClr val="bg1"/>
                </a:solidFill>
              </a:rPr>
              <a:t>instanceOf</a:t>
            </a:r>
            <a:r>
              <a:rPr lang="en-US" sz="800" b="1" i="1" dirty="0">
                <a:solidFill>
                  <a:schemeClr val="bg1"/>
                </a:solidFill>
              </a:rPr>
              <a:t> at t</a:t>
            </a:r>
            <a:r>
              <a:rPr lang="en-US" sz="800" b="1" i="1" baseline="-25000" dirty="0">
                <a:solidFill>
                  <a:schemeClr val="bg1"/>
                </a:solidFill>
              </a:rPr>
              <a:t>2</a:t>
            </a:r>
          </a:p>
        </p:txBody>
      </p:sp>
      <p:sp>
        <p:nvSpPr>
          <p:cNvPr id="71" name="TextBox 70"/>
          <p:cNvSpPr txBox="1"/>
          <p:nvPr/>
        </p:nvSpPr>
        <p:spPr>
          <a:xfrm>
            <a:off x="6403211" y="2983449"/>
            <a:ext cx="371121" cy="215444"/>
          </a:xfrm>
          <a:prstGeom prst="rect">
            <a:avLst/>
          </a:prstGeom>
          <a:noFill/>
        </p:spPr>
        <p:txBody>
          <a:bodyPr wrap="square" rtlCol="0">
            <a:spAutoFit/>
          </a:bodyPr>
          <a:lstStyle/>
          <a:p>
            <a:r>
              <a:rPr lang="en-US" sz="800" b="1" i="1" dirty="0" err="1">
                <a:solidFill>
                  <a:schemeClr val="bg1"/>
                </a:solidFill>
              </a:rPr>
              <a:t>isA</a:t>
            </a:r>
            <a:endParaRPr lang="en-US" sz="800" b="1" i="1" baseline="-25000" dirty="0">
              <a:solidFill>
                <a:schemeClr val="bg1"/>
              </a:solidFill>
            </a:endParaRPr>
          </a:p>
        </p:txBody>
      </p:sp>
      <p:sp>
        <p:nvSpPr>
          <p:cNvPr id="73" name="TextBox 72"/>
          <p:cNvSpPr txBox="1"/>
          <p:nvPr/>
        </p:nvSpPr>
        <p:spPr>
          <a:xfrm>
            <a:off x="5313769" y="3001696"/>
            <a:ext cx="380183" cy="215444"/>
          </a:xfrm>
          <a:prstGeom prst="rect">
            <a:avLst/>
          </a:prstGeom>
          <a:noFill/>
        </p:spPr>
        <p:txBody>
          <a:bodyPr wrap="square" rtlCol="0">
            <a:spAutoFit/>
          </a:bodyPr>
          <a:lstStyle/>
          <a:p>
            <a:r>
              <a:rPr lang="en-US" sz="800" b="1" i="1" dirty="0" err="1">
                <a:solidFill>
                  <a:schemeClr val="bg1"/>
                </a:solidFill>
              </a:rPr>
              <a:t>isA</a:t>
            </a:r>
            <a:endParaRPr lang="en-US" sz="800" b="1" i="1" baseline="-25000" dirty="0">
              <a:solidFill>
                <a:schemeClr val="bg1"/>
              </a:solidFill>
            </a:endParaRPr>
          </a:p>
        </p:txBody>
      </p:sp>
      <p:sp>
        <p:nvSpPr>
          <p:cNvPr id="75" name="TextBox 74"/>
          <p:cNvSpPr txBox="1"/>
          <p:nvPr/>
        </p:nvSpPr>
        <p:spPr>
          <a:xfrm>
            <a:off x="7779374" y="1735078"/>
            <a:ext cx="920445" cy="215444"/>
          </a:xfrm>
          <a:prstGeom prst="rect">
            <a:avLst/>
          </a:prstGeom>
          <a:noFill/>
          <a:ln w="19050">
            <a:solidFill>
              <a:schemeClr val="bg1"/>
            </a:solidFill>
          </a:ln>
        </p:spPr>
        <p:txBody>
          <a:bodyPr wrap="none" rtlCol="0">
            <a:spAutoFit/>
          </a:bodyPr>
          <a:lstStyle/>
          <a:p>
            <a:pPr algn="ctr"/>
            <a:r>
              <a:rPr lang="en-US" sz="800" dirty="0">
                <a:solidFill>
                  <a:schemeClr val="bg1"/>
                </a:solidFill>
              </a:rPr>
              <a:t>Portion of Reality</a:t>
            </a:r>
          </a:p>
        </p:txBody>
      </p:sp>
      <p:sp>
        <p:nvSpPr>
          <p:cNvPr id="76" name="Cloud Callout 75"/>
          <p:cNvSpPr/>
          <p:nvPr/>
        </p:nvSpPr>
        <p:spPr bwMode="auto">
          <a:xfrm>
            <a:off x="7696200" y="2242476"/>
            <a:ext cx="1080390" cy="759220"/>
          </a:xfrm>
          <a:prstGeom prst="cloudCallout">
            <a:avLst>
              <a:gd name="adj1" fmla="val -11146"/>
              <a:gd name="adj2" fmla="val 43283"/>
            </a:avLst>
          </a:prstGeom>
          <a:no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00" b="0" i="0" u="none" strike="noStrike" cap="none" normalizeH="0" baseline="0">
              <a:ln>
                <a:noFill/>
              </a:ln>
              <a:solidFill>
                <a:schemeClr val="tx1"/>
              </a:solidFill>
              <a:effectLst/>
              <a:latin typeface="Times" pitchFamily="122" charset="0"/>
            </a:endParaRPr>
          </a:p>
        </p:txBody>
      </p:sp>
      <p:sp>
        <p:nvSpPr>
          <p:cNvPr id="79" name="TextBox 78"/>
          <p:cNvSpPr txBox="1"/>
          <p:nvPr/>
        </p:nvSpPr>
        <p:spPr>
          <a:xfrm>
            <a:off x="7829933" y="2352106"/>
            <a:ext cx="846173" cy="229799"/>
          </a:xfrm>
          <a:prstGeom prst="rect">
            <a:avLst/>
          </a:prstGeom>
          <a:noFill/>
        </p:spPr>
        <p:txBody>
          <a:bodyPr wrap="square" rtlCol="0">
            <a:spAutoFit/>
          </a:bodyPr>
          <a:lstStyle/>
          <a:p>
            <a:r>
              <a:rPr lang="en-US" sz="800" dirty="0">
                <a:solidFill>
                  <a:schemeClr val="bg1"/>
                </a:solidFill>
              </a:rPr>
              <a:t>Something around discomforting pain</a:t>
            </a:r>
          </a:p>
        </p:txBody>
      </p:sp>
      <p:cxnSp>
        <p:nvCxnSpPr>
          <p:cNvPr id="80" name="Elbow Connector 79"/>
          <p:cNvCxnSpPr>
            <a:stCxn id="65" idx="3"/>
            <a:endCxn id="76" idx="1"/>
          </p:cNvCxnSpPr>
          <p:nvPr/>
        </p:nvCxnSpPr>
        <p:spPr bwMode="auto">
          <a:xfrm flipV="1">
            <a:off x="7834864" y="3000888"/>
            <a:ext cx="401531" cy="1434877"/>
          </a:xfrm>
          <a:prstGeom prst="bentConnector2">
            <a:avLst/>
          </a:prstGeom>
          <a:solidFill>
            <a:schemeClr val="accent1"/>
          </a:solidFill>
          <a:ln w="19050" cap="flat" cmpd="sng" algn="ctr">
            <a:solidFill>
              <a:srgbClr val="FF0000"/>
            </a:solidFill>
            <a:prstDash val="solid"/>
            <a:round/>
            <a:headEnd type="none" w="med" len="med"/>
            <a:tailEnd type="triangle"/>
          </a:ln>
          <a:effectLst/>
        </p:spPr>
      </p:cxnSp>
      <p:sp>
        <p:nvSpPr>
          <p:cNvPr id="82" name="TextBox 81"/>
          <p:cNvSpPr txBox="1"/>
          <p:nvPr/>
        </p:nvSpPr>
        <p:spPr>
          <a:xfrm>
            <a:off x="7690747" y="3062515"/>
            <a:ext cx="412219" cy="146237"/>
          </a:xfrm>
          <a:prstGeom prst="rect">
            <a:avLst/>
          </a:prstGeom>
          <a:noFill/>
        </p:spPr>
        <p:txBody>
          <a:bodyPr wrap="none" rtlCol="0">
            <a:spAutoFit/>
          </a:bodyPr>
          <a:lstStyle/>
          <a:p>
            <a:r>
              <a:rPr lang="en-US" sz="800" b="1" dirty="0" err="1">
                <a:solidFill>
                  <a:srgbClr val="FF0000"/>
                </a:solidFill>
              </a:rPr>
              <a:t>isAbout</a:t>
            </a:r>
            <a:endParaRPr lang="en-US" sz="800" b="1" dirty="0">
              <a:solidFill>
                <a:srgbClr val="FF0000"/>
              </a:solidFill>
            </a:endParaRPr>
          </a:p>
        </p:txBody>
      </p:sp>
      <p:cxnSp>
        <p:nvCxnSpPr>
          <p:cNvPr id="83" name="Straight Arrow Connector 82"/>
          <p:cNvCxnSpPr>
            <a:stCxn id="76" idx="3"/>
            <a:endCxn id="75" idx="2"/>
          </p:cNvCxnSpPr>
          <p:nvPr/>
        </p:nvCxnSpPr>
        <p:spPr bwMode="auto">
          <a:xfrm flipV="1">
            <a:off x="8236395" y="1950522"/>
            <a:ext cx="3202" cy="335363"/>
          </a:xfrm>
          <a:prstGeom prst="straightConnector1">
            <a:avLst/>
          </a:prstGeom>
          <a:solidFill>
            <a:schemeClr val="accent1"/>
          </a:solidFill>
          <a:ln w="19050" cap="flat" cmpd="sng" algn="ctr">
            <a:solidFill>
              <a:schemeClr val="bg1"/>
            </a:solidFill>
            <a:prstDash val="sysDash"/>
            <a:round/>
            <a:headEnd type="none" w="med" len="med"/>
            <a:tailEnd type="triangle"/>
          </a:ln>
          <a:effectLst/>
        </p:spPr>
      </p:cxnSp>
      <p:sp>
        <p:nvSpPr>
          <p:cNvPr id="85" name="TextBox 84"/>
          <p:cNvSpPr txBox="1"/>
          <p:nvPr/>
        </p:nvSpPr>
        <p:spPr>
          <a:xfrm>
            <a:off x="8336969" y="1964305"/>
            <a:ext cx="297018" cy="146237"/>
          </a:xfrm>
          <a:prstGeom prst="rect">
            <a:avLst/>
          </a:prstGeom>
          <a:noFill/>
        </p:spPr>
        <p:txBody>
          <a:bodyPr wrap="none" rtlCol="0">
            <a:spAutoFit/>
          </a:bodyPr>
          <a:lstStyle/>
          <a:p>
            <a:r>
              <a:rPr lang="en-US" sz="800" b="1" i="1" dirty="0">
                <a:solidFill>
                  <a:schemeClr val="bg1"/>
                </a:solidFill>
              </a:rPr>
              <a:t>~</a:t>
            </a:r>
            <a:r>
              <a:rPr lang="en-US" sz="800" b="1" i="1" dirty="0" err="1">
                <a:solidFill>
                  <a:schemeClr val="bg1"/>
                </a:solidFill>
              </a:rPr>
              <a:t>isA</a:t>
            </a:r>
            <a:endParaRPr lang="en-US" sz="800" b="1" i="1" baseline="-25000" dirty="0">
              <a:solidFill>
                <a:schemeClr val="bg1"/>
              </a:solidFill>
            </a:endParaRPr>
          </a:p>
        </p:txBody>
      </p:sp>
      <p:cxnSp>
        <p:nvCxnSpPr>
          <p:cNvPr id="86" name="Elbow Connector 85"/>
          <p:cNvCxnSpPr>
            <a:stCxn id="61" idx="1"/>
            <a:endCxn id="76" idx="0"/>
          </p:cNvCxnSpPr>
          <p:nvPr/>
        </p:nvCxnSpPr>
        <p:spPr bwMode="auto">
          <a:xfrm rot="10800000" flipH="1">
            <a:off x="4857233" y="2622087"/>
            <a:ext cx="2842318" cy="1809321"/>
          </a:xfrm>
          <a:prstGeom prst="bentConnector3">
            <a:avLst>
              <a:gd name="adj1" fmla="val -8043"/>
            </a:avLst>
          </a:prstGeom>
          <a:solidFill>
            <a:schemeClr val="accent1"/>
          </a:solidFill>
          <a:ln w="19050" cap="flat" cmpd="sng" algn="ctr">
            <a:solidFill>
              <a:srgbClr val="FF0000"/>
            </a:solidFill>
            <a:prstDash val="solid"/>
            <a:round/>
            <a:headEnd type="none" w="med" len="med"/>
            <a:tailEnd type="triangle"/>
          </a:ln>
          <a:effectLst/>
        </p:spPr>
      </p:cxnSp>
      <p:sp>
        <p:nvSpPr>
          <p:cNvPr id="88" name="TextBox 87"/>
          <p:cNvSpPr txBox="1"/>
          <p:nvPr/>
        </p:nvSpPr>
        <p:spPr>
          <a:xfrm>
            <a:off x="6891461" y="2313694"/>
            <a:ext cx="412219" cy="146237"/>
          </a:xfrm>
          <a:prstGeom prst="rect">
            <a:avLst/>
          </a:prstGeom>
          <a:noFill/>
        </p:spPr>
        <p:txBody>
          <a:bodyPr wrap="none" rtlCol="0">
            <a:spAutoFit/>
          </a:bodyPr>
          <a:lstStyle/>
          <a:p>
            <a:r>
              <a:rPr lang="en-US" sz="800" b="1" dirty="0" err="1">
                <a:solidFill>
                  <a:srgbClr val="FF0000"/>
                </a:solidFill>
              </a:rPr>
              <a:t>isAbout</a:t>
            </a:r>
            <a:endParaRPr lang="en-US" sz="800" b="1" dirty="0">
              <a:solidFill>
                <a:srgbClr val="FF0000"/>
              </a:solidFill>
            </a:endParaRPr>
          </a:p>
        </p:txBody>
      </p:sp>
      <p:sp>
        <p:nvSpPr>
          <p:cNvPr id="7" name="Slide Number Placeholder 6">
            <a:extLst>
              <a:ext uri="{FF2B5EF4-FFF2-40B4-BE49-F238E27FC236}">
                <a16:creationId xmlns:a16="http://schemas.microsoft.com/office/drawing/2014/main" id="{034A6584-AFDA-4946-96D6-2CE290492BC5}"/>
              </a:ext>
            </a:extLst>
          </p:cNvPr>
          <p:cNvSpPr>
            <a:spLocks noGrp="1"/>
          </p:cNvSpPr>
          <p:nvPr>
            <p:ph type="sldNum" sz="quarter" idx="3"/>
          </p:nvPr>
        </p:nvSpPr>
        <p:spPr/>
        <p:txBody>
          <a:bodyPr/>
          <a:lstStyle/>
          <a:p>
            <a:fld id="{7C5DB68A-9D44-4073-920F-D08D647C06A7}" type="slidenum">
              <a:rPr lang="en-US" smtClean="0"/>
              <a:t>59</a:t>
            </a:fld>
            <a:endParaRPr lang="en-US" dirty="0"/>
          </a:p>
        </p:txBody>
      </p:sp>
    </p:spTree>
    <p:extLst>
      <p:ext uri="{BB962C8B-B14F-4D97-AF65-F5344CB8AC3E}">
        <p14:creationId xmlns:p14="http://schemas.microsoft.com/office/powerpoint/2010/main" val="13100716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A1B496-058E-49FB-B043-13EEE4523D60}"/>
              </a:ext>
            </a:extLst>
          </p:cNvPr>
          <p:cNvSpPr>
            <a:spLocks noGrp="1"/>
          </p:cNvSpPr>
          <p:nvPr>
            <p:ph type="title"/>
          </p:nvPr>
        </p:nvSpPr>
        <p:spPr/>
        <p:txBody>
          <a:bodyPr/>
          <a:lstStyle/>
          <a:p>
            <a:r>
              <a:rPr lang="en-US" dirty="0"/>
              <a:t>Original ICE definition</a:t>
            </a:r>
          </a:p>
        </p:txBody>
      </p:sp>
      <p:sp>
        <p:nvSpPr>
          <p:cNvPr id="3" name="Content Placeholder 2">
            <a:extLst>
              <a:ext uri="{FF2B5EF4-FFF2-40B4-BE49-F238E27FC236}">
                <a16:creationId xmlns:a16="http://schemas.microsoft.com/office/drawing/2014/main" id="{370442BB-037C-4AB7-A9C9-E838E13F1335}"/>
              </a:ext>
            </a:extLst>
          </p:cNvPr>
          <p:cNvSpPr>
            <a:spLocks noGrp="1"/>
          </p:cNvSpPr>
          <p:nvPr>
            <p:ph idx="1"/>
          </p:nvPr>
        </p:nvSpPr>
        <p:spPr/>
        <p:txBody>
          <a:bodyPr/>
          <a:lstStyle/>
          <a:p>
            <a:pPr>
              <a:buFont typeface="Arial" panose="020B0604020202020204" pitchFamily="34" charset="0"/>
              <a:buChar char="•"/>
            </a:pPr>
            <a:r>
              <a:rPr lang="en-US" dirty="0"/>
              <a:t>Formerly:</a:t>
            </a:r>
          </a:p>
          <a:p>
            <a:pPr lvl="1">
              <a:buFont typeface="Arial" panose="020B0604020202020204" pitchFamily="34" charset="0"/>
              <a:buChar char="•"/>
            </a:pPr>
            <a:r>
              <a:rPr lang="en-US" dirty="0"/>
              <a:t>INFORMATION CONTENT ENTITY =def. </a:t>
            </a:r>
          </a:p>
          <a:p>
            <a:pPr lvl="2">
              <a:buFont typeface="Arial" panose="020B0604020202020204" pitchFamily="34" charset="0"/>
              <a:buChar char="•"/>
            </a:pPr>
            <a:r>
              <a:rPr lang="en-US" dirty="0"/>
              <a:t>an ENTITY which </a:t>
            </a:r>
          </a:p>
          <a:p>
            <a:pPr lvl="3">
              <a:buFont typeface="Arial" panose="020B0604020202020204" pitchFamily="34" charset="0"/>
              <a:buChar char="•"/>
            </a:pPr>
            <a:r>
              <a:rPr lang="en-US" dirty="0"/>
              <a:t>is (1) GENERICALLY DEPENDENT </a:t>
            </a:r>
          </a:p>
          <a:p>
            <a:pPr lvl="3">
              <a:buFont typeface="Arial" panose="020B0604020202020204" pitchFamily="34" charset="0"/>
              <a:buChar char="•"/>
            </a:pPr>
            <a:r>
              <a:rPr lang="en-US" dirty="0"/>
              <a:t>on (2) some MATERIAL ENTITY and which </a:t>
            </a:r>
          </a:p>
          <a:p>
            <a:pPr lvl="3">
              <a:buFont typeface="Arial" panose="020B0604020202020204" pitchFamily="34" charset="0"/>
              <a:buChar char="•"/>
            </a:pPr>
            <a:r>
              <a:rPr lang="en-US" dirty="0"/>
              <a:t>(3) stands in a relation of ABOUTNESS to some ENTITY. </a:t>
            </a:r>
          </a:p>
        </p:txBody>
      </p:sp>
      <p:sp>
        <p:nvSpPr>
          <p:cNvPr id="4" name="Slide Number Placeholder 3">
            <a:extLst>
              <a:ext uri="{FF2B5EF4-FFF2-40B4-BE49-F238E27FC236}">
                <a16:creationId xmlns:a16="http://schemas.microsoft.com/office/drawing/2014/main" id="{EBADBAD0-1BBE-4AFB-BDDC-77EA636FA2D2}"/>
              </a:ext>
            </a:extLst>
          </p:cNvPr>
          <p:cNvSpPr>
            <a:spLocks noGrp="1"/>
          </p:cNvSpPr>
          <p:nvPr>
            <p:ph type="sldNum" sz="quarter" idx="3"/>
          </p:nvPr>
        </p:nvSpPr>
        <p:spPr/>
        <p:txBody>
          <a:bodyPr/>
          <a:lstStyle/>
          <a:p>
            <a:fld id="{7C5DB68A-9D44-4073-920F-D08D647C06A7}" type="slidenum">
              <a:rPr lang="en-US" smtClean="0"/>
              <a:t>6</a:t>
            </a:fld>
            <a:endParaRPr lang="en-US" dirty="0"/>
          </a:p>
        </p:txBody>
      </p:sp>
    </p:spTree>
    <p:extLst>
      <p:ext uri="{BB962C8B-B14F-4D97-AF65-F5344CB8AC3E}">
        <p14:creationId xmlns:p14="http://schemas.microsoft.com/office/powerpoint/2010/main" val="385389806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SNOMED CT parts as IQEs</a:t>
            </a:r>
          </a:p>
        </p:txBody>
      </p:sp>
      <p:graphicFrame>
        <p:nvGraphicFramePr>
          <p:cNvPr id="5" name="Content Placeholder 3"/>
          <p:cNvGraphicFramePr>
            <a:graphicFrameLocks noGrp="1"/>
          </p:cNvGraphicFramePr>
          <p:nvPr>
            <p:ph idx="1"/>
            <p:extLst/>
          </p:nvPr>
        </p:nvGraphicFramePr>
        <p:xfrm>
          <a:off x="76200" y="5410200"/>
          <a:ext cx="8991600" cy="731520"/>
        </p:xfrm>
        <a:graphic>
          <a:graphicData uri="http://schemas.openxmlformats.org/drawingml/2006/table">
            <a:tbl>
              <a:tblPr firstRow="1" firstCol="1" bandRow="1">
                <a:tableStyleId>{5C22544A-7EE6-4342-B048-85BDC9FD1C3A}</a:tableStyleId>
              </a:tblPr>
              <a:tblGrid>
                <a:gridCol w="1548749">
                  <a:extLst>
                    <a:ext uri="{9D8B030D-6E8A-4147-A177-3AD203B41FA5}">
                      <a16:colId xmlns:a16="http://schemas.microsoft.com/office/drawing/2014/main" val="20000"/>
                    </a:ext>
                  </a:extLst>
                </a:gridCol>
                <a:gridCol w="1663331">
                  <a:extLst>
                    <a:ext uri="{9D8B030D-6E8A-4147-A177-3AD203B41FA5}">
                      <a16:colId xmlns:a16="http://schemas.microsoft.com/office/drawing/2014/main" val="20001"/>
                    </a:ext>
                  </a:extLst>
                </a:gridCol>
                <a:gridCol w="826520">
                  <a:extLst>
                    <a:ext uri="{9D8B030D-6E8A-4147-A177-3AD203B41FA5}">
                      <a16:colId xmlns:a16="http://schemas.microsoft.com/office/drawing/2014/main" val="20002"/>
                    </a:ext>
                  </a:extLst>
                </a:gridCol>
                <a:gridCol w="2362200">
                  <a:extLst>
                    <a:ext uri="{9D8B030D-6E8A-4147-A177-3AD203B41FA5}">
                      <a16:colId xmlns:a16="http://schemas.microsoft.com/office/drawing/2014/main" val="20003"/>
                    </a:ext>
                  </a:extLst>
                </a:gridCol>
                <a:gridCol w="2590800">
                  <a:extLst>
                    <a:ext uri="{9D8B030D-6E8A-4147-A177-3AD203B41FA5}">
                      <a16:colId xmlns:a16="http://schemas.microsoft.com/office/drawing/2014/main" val="20004"/>
                    </a:ext>
                  </a:extLst>
                </a:gridCol>
              </a:tblGrid>
              <a:tr h="0">
                <a:tc>
                  <a:txBody>
                    <a:bodyPr/>
                    <a:lstStyle/>
                    <a:p>
                      <a:pPr marL="0" marR="0" indent="0" algn="just">
                        <a:spcBef>
                          <a:spcPts val="0"/>
                        </a:spcBef>
                        <a:spcAft>
                          <a:spcPts val="0"/>
                        </a:spcAft>
                      </a:pPr>
                      <a:r>
                        <a:rPr lang="en-US" sz="1600" dirty="0" err="1">
                          <a:solidFill>
                            <a:schemeClr val="tx1"/>
                          </a:solidFill>
                          <a:effectLst/>
                        </a:rPr>
                        <a:t>conceptID</a:t>
                      </a:r>
                      <a:endParaRPr lang="en-US" sz="1600" dirty="0">
                        <a:solidFill>
                          <a:schemeClr val="tx1"/>
                        </a:solidFill>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indent="0" algn="just">
                        <a:spcBef>
                          <a:spcPts val="0"/>
                        </a:spcBef>
                        <a:spcAft>
                          <a:spcPts val="0"/>
                        </a:spcAft>
                      </a:pPr>
                      <a:r>
                        <a:rPr lang="en-US" sz="1600">
                          <a:solidFill>
                            <a:schemeClr val="tx1"/>
                          </a:solidFill>
                          <a:effectLst/>
                        </a:rPr>
                        <a:t>Effective Time</a:t>
                      </a:r>
                      <a:endParaRPr lang="en-US" sz="1600">
                        <a:solidFill>
                          <a:schemeClr val="tx1"/>
                        </a:solidFill>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indent="0" algn="just">
                        <a:spcBef>
                          <a:spcPts val="0"/>
                        </a:spcBef>
                        <a:spcAft>
                          <a:spcPts val="0"/>
                        </a:spcAft>
                      </a:pPr>
                      <a:r>
                        <a:rPr lang="en-US" sz="1600">
                          <a:solidFill>
                            <a:schemeClr val="tx1"/>
                          </a:solidFill>
                          <a:effectLst/>
                        </a:rPr>
                        <a:t>Active</a:t>
                      </a:r>
                      <a:endParaRPr lang="en-US" sz="1600">
                        <a:solidFill>
                          <a:schemeClr val="tx1"/>
                        </a:solidFill>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indent="0" algn="just">
                        <a:spcBef>
                          <a:spcPts val="0"/>
                        </a:spcBef>
                        <a:spcAft>
                          <a:spcPts val="0"/>
                        </a:spcAft>
                      </a:pPr>
                      <a:r>
                        <a:rPr lang="en-US" sz="1600">
                          <a:solidFill>
                            <a:schemeClr val="tx1"/>
                          </a:solidFill>
                          <a:effectLst/>
                        </a:rPr>
                        <a:t>ModuleID</a:t>
                      </a:r>
                      <a:endParaRPr lang="en-US" sz="1600">
                        <a:solidFill>
                          <a:schemeClr val="tx1"/>
                        </a:solidFill>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indent="0" algn="just">
                        <a:spcBef>
                          <a:spcPts val="0"/>
                        </a:spcBef>
                        <a:spcAft>
                          <a:spcPts val="0"/>
                        </a:spcAft>
                      </a:pPr>
                      <a:r>
                        <a:rPr lang="en-US" sz="1600" dirty="0">
                          <a:solidFill>
                            <a:schemeClr val="tx1"/>
                          </a:solidFill>
                          <a:effectLst/>
                        </a:rPr>
                        <a:t>Definitional Status</a:t>
                      </a:r>
                      <a:endParaRPr lang="en-US" sz="1600" dirty="0">
                        <a:solidFill>
                          <a:schemeClr val="tx1"/>
                        </a:solidFill>
                        <a:effectLst/>
                        <a:latin typeface="Times New Roman" panose="02020603050405020304" pitchFamily="18" charset="0"/>
                        <a:ea typeface="MS Mincho" panose="02020609040205080304" pitchFamily="49" charset="-128"/>
                      </a:endParaRPr>
                    </a:p>
                  </a:txBody>
                  <a:tcPr marL="68580" marR="68580" marT="0" marB="0"/>
                </a:tc>
                <a:extLst>
                  <a:ext uri="{0D108BD9-81ED-4DB2-BD59-A6C34878D82A}">
                    <a16:rowId xmlns:a16="http://schemas.microsoft.com/office/drawing/2014/main" val="10000"/>
                  </a:ext>
                </a:extLst>
              </a:tr>
              <a:tr h="0">
                <a:tc>
                  <a:txBody>
                    <a:bodyPr/>
                    <a:lstStyle/>
                    <a:p>
                      <a:pPr marL="0" marR="0" indent="0" algn="just">
                        <a:spcBef>
                          <a:spcPts val="0"/>
                        </a:spcBef>
                        <a:spcAft>
                          <a:spcPts val="0"/>
                        </a:spcAft>
                      </a:pPr>
                      <a:r>
                        <a:rPr lang="en-US" sz="1600" dirty="0">
                          <a:solidFill>
                            <a:schemeClr val="tx1"/>
                          </a:solidFill>
                          <a:effectLst/>
                        </a:rPr>
                        <a:t>301381004</a:t>
                      </a:r>
                      <a:endParaRPr lang="en-US" sz="1600" dirty="0">
                        <a:solidFill>
                          <a:schemeClr val="tx1"/>
                        </a:solidFill>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indent="0" algn="just">
                        <a:spcBef>
                          <a:spcPts val="0"/>
                        </a:spcBef>
                        <a:spcAft>
                          <a:spcPts val="0"/>
                        </a:spcAft>
                      </a:pPr>
                      <a:r>
                        <a:rPr lang="en-US" sz="1600">
                          <a:solidFill>
                            <a:schemeClr val="tx1"/>
                          </a:solidFill>
                          <a:effectLst/>
                        </a:rPr>
                        <a:t>20020131</a:t>
                      </a:r>
                      <a:endParaRPr lang="en-US" sz="1600">
                        <a:solidFill>
                          <a:schemeClr val="tx1"/>
                        </a:solidFill>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indent="0" algn="just">
                        <a:spcBef>
                          <a:spcPts val="0"/>
                        </a:spcBef>
                        <a:spcAft>
                          <a:spcPts val="0"/>
                        </a:spcAft>
                      </a:pPr>
                      <a:r>
                        <a:rPr lang="en-US" sz="1600">
                          <a:solidFill>
                            <a:schemeClr val="tx1"/>
                          </a:solidFill>
                          <a:effectLst/>
                        </a:rPr>
                        <a:t>1</a:t>
                      </a:r>
                      <a:endParaRPr lang="en-US" sz="1600">
                        <a:solidFill>
                          <a:schemeClr val="tx1"/>
                        </a:solidFill>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indent="0" algn="just">
                        <a:spcBef>
                          <a:spcPts val="0"/>
                        </a:spcBef>
                        <a:spcAft>
                          <a:spcPts val="0"/>
                        </a:spcAft>
                      </a:pPr>
                      <a:r>
                        <a:rPr lang="en-US" sz="1600">
                          <a:solidFill>
                            <a:schemeClr val="tx1"/>
                          </a:solidFill>
                          <a:effectLst/>
                        </a:rPr>
                        <a:t>900000000000207008</a:t>
                      </a:r>
                      <a:endParaRPr lang="en-US" sz="1600">
                        <a:solidFill>
                          <a:schemeClr val="tx1"/>
                        </a:solidFill>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indent="0" algn="just">
                        <a:spcBef>
                          <a:spcPts val="0"/>
                        </a:spcBef>
                        <a:spcAft>
                          <a:spcPts val="0"/>
                        </a:spcAft>
                      </a:pPr>
                      <a:r>
                        <a:rPr lang="en-US" sz="1600">
                          <a:solidFill>
                            <a:schemeClr val="tx1"/>
                          </a:solidFill>
                          <a:effectLst/>
                        </a:rPr>
                        <a:t>900000000000074008</a:t>
                      </a:r>
                      <a:endParaRPr lang="en-US" sz="1600">
                        <a:solidFill>
                          <a:schemeClr val="tx1"/>
                        </a:solidFill>
                        <a:effectLst/>
                        <a:latin typeface="Times New Roman" panose="02020603050405020304" pitchFamily="18" charset="0"/>
                        <a:ea typeface="MS Mincho" panose="02020609040205080304" pitchFamily="49" charset="-128"/>
                      </a:endParaRPr>
                    </a:p>
                  </a:txBody>
                  <a:tcPr marL="68580" marR="68580" marT="0" marB="0"/>
                </a:tc>
                <a:extLst>
                  <a:ext uri="{0D108BD9-81ED-4DB2-BD59-A6C34878D82A}">
                    <a16:rowId xmlns:a16="http://schemas.microsoft.com/office/drawing/2014/main" val="10001"/>
                  </a:ext>
                </a:extLst>
              </a:tr>
              <a:tr h="0">
                <a:tc>
                  <a:txBody>
                    <a:bodyPr/>
                    <a:lstStyle/>
                    <a:p>
                      <a:pPr marL="0" marR="0" indent="0" algn="just">
                        <a:spcBef>
                          <a:spcPts val="0"/>
                        </a:spcBef>
                        <a:spcAft>
                          <a:spcPts val="0"/>
                        </a:spcAft>
                      </a:pPr>
                      <a:r>
                        <a:rPr lang="en-US" sz="1600" dirty="0">
                          <a:solidFill>
                            <a:schemeClr val="tx1"/>
                          </a:solidFill>
                          <a:effectLst/>
                        </a:rPr>
                        <a:t>301381004</a:t>
                      </a:r>
                      <a:endParaRPr lang="en-US" sz="1600" dirty="0">
                        <a:solidFill>
                          <a:schemeClr val="tx1"/>
                        </a:solidFill>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indent="0" algn="just">
                        <a:spcBef>
                          <a:spcPts val="0"/>
                        </a:spcBef>
                        <a:spcAft>
                          <a:spcPts val="0"/>
                        </a:spcAft>
                      </a:pPr>
                      <a:r>
                        <a:rPr lang="en-US" sz="1600" dirty="0">
                          <a:solidFill>
                            <a:schemeClr val="tx1"/>
                          </a:solidFill>
                          <a:effectLst/>
                        </a:rPr>
                        <a:t>20080131</a:t>
                      </a:r>
                      <a:endParaRPr lang="en-US" sz="1600" dirty="0">
                        <a:solidFill>
                          <a:schemeClr val="tx1"/>
                        </a:solidFill>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indent="0" algn="just">
                        <a:spcBef>
                          <a:spcPts val="0"/>
                        </a:spcBef>
                        <a:spcAft>
                          <a:spcPts val="0"/>
                        </a:spcAft>
                      </a:pPr>
                      <a:r>
                        <a:rPr lang="en-US" sz="1600">
                          <a:solidFill>
                            <a:schemeClr val="tx1"/>
                          </a:solidFill>
                          <a:effectLst/>
                        </a:rPr>
                        <a:t>0</a:t>
                      </a:r>
                      <a:endParaRPr lang="en-US" sz="1600">
                        <a:solidFill>
                          <a:schemeClr val="tx1"/>
                        </a:solidFill>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indent="0" algn="just">
                        <a:spcBef>
                          <a:spcPts val="0"/>
                        </a:spcBef>
                        <a:spcAft>
                          <a:spcPts val="0"/>
                        </a:spcAft>
                      </a:pPr>
                      <a:r>
                        <a:rPr lang="en-US" sz="1600">
                          <a:solidFill>
                            <a:schemeClr val="tx1"/>
                          </a:solidFill>
                          <a:effectLst/>
                        </a:rPr>
                        <a:t>900000000000207008</a:t>
                      </a:r>
                      <a:endParaRPr lang="en-US" sz="1600">
                        <a:solidFill>
                          <a:schemeClr val="tx1"/>
                        </a:solidFill>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indent="0" algn="just">
                        <a:spcBef>
                          <a:spcPts val="0"/>
                        </a:spcBef>
                        <a:spcAft>
                          <a:spcPts val="0"/>
                        </a:spcAft>
                      </a:pPr>
                      <a:r>
                        <a:rPr lang="en-US" sz="1600" dirty="0">
                          <a:solidFill>
                            <a:schemeClr val="tx1"/>
                          </a:solidFill>
                          <a:effectLst/>
                        </a:rPr>
                        <a:t>900000000000074008</a:t>
                      </a:r>
                      <a:endParaRPr lang="en-US" sz="1600" dirty="0">
                        <a:solidFill>
                          <a:schemeClr val="tx1"/>
                        </a:solidFill>
                        <a:effectLst/>
                        <a:latin typeface="Times New Roman" panose="02020603050405020304" pitchFamily="18" charset="0"/>
                        <a:ea typeface="MS Mincho" panose="02020609040205080304" pitchFamily="49" charset="-128"/>
                      </a:endParaRPr>
                    </a:p>
                  </a:txBody>
                  <a:tcPr marL="68580" marR="68580" marT="0" marB="0"/>
                </a:tc>
                <a:extLst>
                  <a:ext uri="{0D108BD9-81ED-4DB2-BD59-A6C34878D82A}">
                    <a16:rowId xmlns:a16="http://schemas.microsoft.com/office/drawing/2014/main" val="10002"/>
                  </a:ext>
                </a:extLst>
              </a:tr>
            </a:tbl>
          </a:graphicData>
        </a:graphic>
      </p:graphicFrame>
      <p:sp>
        <p:nvSpPr>
          <p:cNvPr id="3" name="Rounded Rectangle 2"/>
          <p:cNvSpPr/>
          <p:nvPr/>
        </p:nvSpPr>
        <p:spPr bwMode="auto">
          <a:xfrm>
            <a:off x="0" y="5638800"/>
            <a:ext cx="1447800" cy="304800"/>
          </a:xfrm>
          <a:prstGeom prst="roundRect">
            <a:avLst/>
          </a:prstGeom>
          <a:noFill/>
          <a:ln w="28575" cap="flat" cmpd="sng" algn="ctr">
            <a:solidFill>
              <a:srgbClr val="ECD63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pitchFamily="122" charset="0"/>
              </a:rPr>
              <a:t> </a:t>
            </a:r>
          </a:p>
        </p:txBody>
      </p:sp>
      <p:cxnSp>
        <p:nvCxnSpPr>
          <p:cNvPr id="7" name="Elbow Connector 6"/>
          <p:cNvCxnSpPr>
            <a:stCxn id="19" idx="2"/>
            <a:endCxn id="3" idx="0"/>
          </p:cNvCxnSpPr>
          <p:nvPr/>
        </p:nvCxnSpPr>
        <p:spPr bwMode="auto">
          <a:xfrm rot="5400000">
            <a:off x="2515236" y="2827356"/>
            <a:ext cx="1020108" cy="4602780"/>
          </a:xfrm>
          <a:prstGeom prst="bentConnector3">
            <a:avLst>
              <a:gd name="adj1" fmla="val 50000"/>
            </a:avLst>
          </a:prstGeom>
          <a:solidFill>
            <a:schemeClr val="accent1"/>
          </a:solidFill>
          <a:ln w="28575" cap="flat" cmpd="sng" algn="ctr">
            <a:solidFill>
              <a:srgbClr val="19FF81"/>
            </a:solidFill>
            <a:prstDash val="solid"/>
            <a:round/>
            <a:headEnd type="none" w="med" len="med"/>
            <a:tailEnd type="triangle"/>
          </a:ln>
          <a:effectLst/>
        </p:spPr>
      </p:cxnSp>
      <p:sp>
        <p:nvSpPr>
          <p:cNvPr id="14" name="TextBox 13"/>
          <p:cNvSpPr txBox="1"/>
          <p:nvPr/>
        </p:nvSpPr>
        <p:spPr>
          <a:xfrm>
            <a:off x="4912652" y="3410317"/>
            <a:ext cx="948375" cy="338554"/>
          </a:xfrm>
          <a:prstGeom prst="rect">
            <a:avLst/>
          </a:prstGeom>
          <a:noFill/>
          <a:ln w="19050">
            <a:solidFill>
              <a:schemeClr val="bg1"/>
            </a:solidFill>
          </a:ln>
        </p:spPr>
        <p:txBody>
          <a:bodyPr wrap="square" rtlCol="0">
            <a:spAutoFit/>
          </a:bodyPr>
          <a:lstStyle/>
          <a:p>
            <a:pPr algn="ctr"/>
            <a:r>
              <a:rPr lang="en-US" sz="800" dirty="0">
                <a:solidFill>
                  <a:schemeClr val="bg1"/>
                </a:solidFill>
              </a:rPr>
              <a:t>SNOMED CT</a:t>
            </a:r>
          </a:p>
          <a:p>
            <a:pPr algn="ctr"/>
            <a:r>
              <a:rPr lang="en-US" sz="800" dirty="0">
                <a:solidFill>
                  <a:schemeClr val="bg1"/>
                </a:solidFill>
              </a:rPr>
              <a:t>concept identifier</a:t>
            </a:r>
          </a:p>
        </p:txBody>
      </p:sp>
      <p:sp>
        <p:nvSpPr>
          <p:cNvPr id="15" name="TextBox 14"/>
          <p:cNvSpPr txBox="1"/>
          <p:nvPr/>
        </p:nvSpPr>
        <p:spPr>
          <a:xfrm>
            <a:off x="6463622" y="3414677"/>
            <a:ext cx="790965" cy="338554"/>
          </a:xfrm>
          <a:prstGeom prst="rect">
            <a:avLst/>
          </a:prstGeom>
          <a:noFill/>
          <a:ln w="19050">
            <a:solidFill>
              <a:schemeClr val="bg1"/>
            </a:solidFill>
          </a:ln>
        </p:spPr>
        <p:txBody>
          <a:bodyPr wrap="square" rtlCol="0">
            <a:spAutoFit/>
          </a:bodyPr>
          <a:lstStyle/>
          <a:p>
            <a:pPr algn="ctr"/>
            <a:r>
              <a:rPr lang="en-US" sz="800" dirty="0">
                <a:solidFill>
                  <a:schemeClr val="bg1"/>
                </a:solidFill>
              </a:rPr>
              <a:t>SNOMED CT</a:t>
            </a:r>
          </a:p>
          <a:p>
            <a:pPr algn="ctr"/>
            <a:r>
              <a:rPr lang="en-US" sz="800" dirty="0">
                <a:solidFill>
                  <a:schemeClr val="bg1"/>
                </a:solidFill>
              </a:rPr>
              <a:t>FSN</a:t>
            </a:r>
          </a:p>
        </p:txBody>
      </p:sp>
      <p:sp>
        <p:nvSpPr>
          <p:cNvPr id="16" name="TextBox 15"/>
          <p:cNvSpPr txBox="1"/>
          <p:nvPr/>
        </p:nvSpPr>
        <p:spPr>
          <a:xfrm>
            <a:off x="5930999" y="2735976"/>
            <a:ext cx="399273" cy="215444"/>
          </a:xfrm>
          <a:prstGeom prst="rect">
            <a:avLst/>
          </a:prstGeom>
          <a:noFill/>
          <a:ln w="19050">
            <a:solidFill>
              <a:schemeClr val="bg1"/>
            </a:solidFill>
          </a:ln>
        </p:spPr>
        <p:txBody>
          <a:bodyPr wrap="square" rtlCol="0">
            <a:spAutoFit/>
          </a:bodyPr>
          <a:lstStyle/>
          <a:p>
            <a:pPr algn="ctr"/>
            <a:r>
              <a:rPr lang="en-US" sz="800" dirty="0">
                <a:solidFill>
                  <a:schemeClr val="bg1"/>
                </a:solidFill>
              </a:rPr>
              <a:t>ICE</a:t>
            </a:r>
          </a:p>
        </p:txBody>
      </p:sp>
      <p:cxnSp>
        <p:nvCxnSpPr>
          <p:cNvPr id="17" name="Straight Arrow Connector 16"/>
          <p:cNvCxnSpPr>
            <a:stCxn id="14" idx="0"/>
            <a:endCxn id="16" idx="2"/>
          </p:cNvCxnSpPr>
          <p:nvPr/>
        </p:nvCxnSpPr>
        <p:spPr bwMode="auto">
          <a:xfrm flipV="1">
            <a:off x="5386840" y="2951420"/>
            <a:ext cx="743796" cy="458897"/>
          </a:xfrm>
          <a:prstGeom prst="straightConnector1">
            <a:avLst/>
          </a:prstGeom>
          <a:solidFill>
            <a:schemeClr val="accent1"/>
          </a:solidFill>
          <a:ln w="9525" cap="flat" cmpd="sng" algn="ctr">
            <a:solidFill>
              <a:schemeClr val="bg1"/>
            </a:solidFill>
            <a:prstDash val="solid"/>
            <a:round/>
            <a:headEnd type="none" w="med" len="med"/>
            <a:tailEnd type="triangle"/>
          </a:ln>
          <a:effectLst/>
        </p:spPr>
      </p:cxnSp>
      <p:cxnSp>
        <p:nvCxnSpPr>
          <p:cNvPr id="18" name="Straight Arrow Connector 17"/>
          <p:cNvCxnSpPr>
            <a:stCxn id="15" idx="0"/>
            <a:endCxn id="16" idx="2"/>
          </p:cNvCxnSpPr>
          <p:nvPr/>
        </p:nvCxnSpPr>
        <p:spPr bwMode="auto">
          <a:xfrm flipH="1" flipV="1">
            <a:off x="6130636" y="2951420"/>
            <a:ext cx="728469" cy="463257"/>
          </a:xfrm>
          <a:prstGeom prst="straightConnector1">
            <a:avLst/>
          </a:prstGeom>
          <a:solidFill>
            <a:schemeClr val="accent1"/>
          </a:solidFill>
          <a:ln w="9525" cap="flat" cmpd="sng" algn="ctr">
            <a:solidFill>
              <a:schemeClr val="bg1"/>
            </a:solidFill>
            <a:prstDash val="solid"/>
            <a:round/>
            <a:headEnd type="none" w="med" len="med"/>
            <a:tailEnd type="triangle"/>
          </a:ln>
          <a:effectLst/>
        </p:spPr>
      </p:cxnSp>
      <p:sp>
        <p:nvSpPr>
          <p:cNvPr id="19" name="Rounded Rectangle 18"/>
          <p:cNvSpPr/>
          <p:nvPr/>
        </p:nvSpPr>
        <p:spPr>
          <a:xfrm>
            <a:off x="4857233" y="4244121"/>
            <a:ext cx="938894" cy="374571"/>
          </a:xfrm>
          <a:prstGeom prst="roundRect">
            <a:avLst/>
          </a:prstGeom>
          <a:ln w="19050">
            <a:solidFill>
              <a:schemeClr val="bg1"/>
            </a:solidFill>
          </a:ln>
        </p:spPr>
        <p:txBody>
          <a:bodyPr wrap="square">
            <a:spAutoFit/>
          </a:bodyPr>
          <a:lstStyle/>
          <a:p>
            <a:pPr marL="0" marR="0" indent="0" algn="ctr">
              <a:spcBef>
                <a:spcPts val="0"/>
              </a:spcBef>
              <a:spcAft>
                <a:spcPts val="0"/>
              </a:spcAft>
            </a:pPr>
            <a:r>
              <a:rPr lang="en-US" sz="800" dirty="0">
                <a:solidFill>
                  <a:schemeClr val="bg1"/>
                </a:solidFill>
              </a:rPr>
              <a:t>SNOMED CT:</a:t>
            </a:r>
          </a:p>
          <a:p>
            <a:pPr marL="0" marR="0" indent="0" algn="ctr">
              <a:spcBef>
                <a:spcPts val="0"/>
              </a:spcBef>
              <a:spcAft>
                <a:spcPts val="0"/>
              </a:spcAft>
            </a:pPr>
            <a:r>
              <a:rPr lang="en-US" sz="800" dirty="0">
                <a:solidFill>
                  <a:schemeClr val="bg1"/>
                </a:solidFill>
              </a:rPr>
              <a:t>301381004</a:t>
            </a:r>
            <a:endParaRPr lang="en-US" sz="800" dirty="0">
              <a:solidFill>
                <a:schemeClr val="bg1"/>
              </a:solidFill>
              <a:latin typeface="Times New Roman" panose="02020603050405020304" pitchFamily="18" charset="0"/>
              <a:ea typeface="MS Mincho" panose="02020609040205080304" pitchFamily="49" charset="-128"/>
            </a:endParaRPr>
          </a:p>
        </p:txBody>
      </p:sp>
      <p:cxnSp>
        <p:nvCxnSpPr>
          <p:cNvPr id="20" name="Straight Arrow Connector 19"/>
          <p:cNvCxnSpPr>
            <a:endCxn id="14" idx="2"/>
          </p:cNvCxnSpPr>
          <p:nvPr/>
        </p:nvCxnSpPr>
        <p:spPr bwMode="auto">
          <a:xfrm flipV="1">
            <a:off x="5386840" y="3748871"/>
            <a:ext cx="0" cy="495250"/>
          </a:xfrm>
          <a:prstGeom prst="straightConnector1">
            <a:avLst/>
          </a:prstGeom>
          <a:solidFill>
            <a:schemeClr val="accent1"/>
          </a:solidFill>
          <a:ln w="9525" cap="flat" cmpd="sng" algn="ctr">
            <a:solidFill>
              <a:schemeClr val="bg1"/>
            </a:solidFill>
            <a:prstDash val="solid"/>
            <a:round/>
            <a:headEnd type="none" w="med" len="med"/>
            <a:tailEnd type="triangle"/>
          </a:ln>
          <a:effectLst/>
        </p:spPr>
      </p:cxnSp>
      <p:sp>
        <p:nvSpPr>
          <p:cNvPr id="21" name="TextBox 20"/>
          <p:cNvSpPr txBox="1"/>
          <p:nvPr/>
        </p:nvSpPr>
        <p:spPr>
          <a:xfrm>
            <a:off x="5399687" y="3925921"/>
            <a:ext cx="847304" cy="215444"/>
          </a:xfrm>
          <a:prstGeom prst="rect">
            <a:avLst/>
          </a:prstGeom>
          <a:noFill/>
          <a:ln>
            <a:noFill/>
          </a:ln>
        </p:spPr>
        <p:txBody>
          <a:bodyPr wrap="square" rtlCol="0">
            <a:spAutoFit/>
          </a:bodyPr>
          <a:lstStyle/>
          <a:p>
            <a:r>
              <a:rPr lang="en-US" sz="800" b="1" i="1" dirty="0" err="1">
                <a:solidFill>
                  <a:schemeClr val="bg1"/>
                </a:solidFill>
              </a:rPr>
              <a:t>instanceOf</a:t>
            </a:r>
            <a:r>
              <a:rPr lang="en-US" sz="800" b="1" i="1" dirty="0">
                <a:solidFill>
                  <a:schemeClr val="bg1"/>
                </a:solidFill>
              </a:rPr>
              <a:t> at t</a:t>
            </a:r>
            <a:r>
              <a:rPr lang="en-US" sz="800" b="1" i="1" baseline="-25000" dirty="0">
                <a:solidFill>
                  <a:schemeClr val="bg1"/>
                </a:solidFill>
              </a:rPr>
              <a:t>1</a:t>
            </a:r>
          </a:p>
        </p:txBody>
      </p:sp>
      <p:sp>
        <p:nvSpPr>
          <p:cNvPr id="22" name="Rounded Rectangle 21"/>
          <p:cNvSpPr/>
          <p:nvPr/>
        </p:nvSpPr>
        <p:spPr>
          <a:xfrm>
            <a:off x="5883346" y="4248479"/>
            <a:ext cx="1951518" cy="374571"/>
          </a:xfrm>
          <a:prstGeom prst="roundRect">
            <a:avLst/>
          </a:prstGeom>
          <a:ln w="19050">
            <a:solidFill>
              <a:schemeClr val="bg1"/>
            </a:solidFill>
          </a:ln>
        </p:spPr>
        <p:txBody>
          <a:bodyPr wrap="square">
            <a:spAutoFit/>
          </a:bodyPr>
          <a:lstStyle/>
          <a:p>
            <a:pPr marL="0" marR="0" indent="0" algn="ctr">
              <a:spcBef>
                <a:spcPts val="0"/>
              </a:spcBef>
              <a:spcAft>
                <a:spcPts val="0"/>
              </a:spcAft>
            </a:pPr>
            <a:r>
              <a:rPr lang="en-US" sz="800" dirty="0">
                <a:solidFill>
                  <a:schemeClr val="bg1"/>
                </a:solidFill>
              </a:rPr>
              <a:t>SNOMED CT:</a:t>
            </a:r>
          </a:p>
          <a:p>
            <a:pPr marL="0" marR="0" indent="0" algn="ctr">
              <a:spcBef>
                <a:spcPts val="0"/>
              </a:spcBef>
              <a:spcAft>
                <a:spcPts val="0"/>
              </a:spcAft>
            </a:pPr>
            <a:r>
              <a:rPr lang="en-US" sz="800" dirty="0">
                <a:solidFill>
                  <a:schemeClr val="bg1"/>
                </a:solidFill>
              </a:rPr>
              <a:t>‘Discomforting present pain (finding)’</a:t>
            </a:r>
          </a:p>
        </p:txBody>
      </p:sp>
      <p:cxnSp>
        <p:nvCxnSpPr>
          <p:cNvPr id="23" name="Straight Arrow Connector 22"/>
          <p:cNvCxnSpPr>
            <a:endCxn id="15" idx="2"/>
          </p:cNvCxnSpPr>
          <p:nvPr/>
        </p:nvCxnSpPr>
        <p:spPr bwMode="auto">
          <a:xfrm flipV="1">
            <a:off x="6859105" y="3753231"/>
            <a:ext cx="0" cy="495248"/>
          </a:xfrm>
          <a:prstGeom prst="straightConnector1">
            <a:avLst/>
          </a:prstGeom>
          <a:solidFill>
            <a:schemeClr val="accent1"/>
          </a:solidFill>
          <a:ln w="9525" cap="flat" cmpd="sng" algn="ctr">
            <a:solidFill>
              <a:schemeClr val="bg1"/>
            </a:solidFill>
            <a:prstDash val="solid"/>
            <a:round/>
            <a:headEnd type="none" w="med" len="med"/>
            <a:tailEnd type="triangle"/>
          </a:ln>
          <a:effectLst/>
        </p:spPr>
      </p:cxnSp>
      <p:sp>
        <p:nvSpPr>
          <p:cNvPr id="24" name="TextBox 23"/>
          <p:cNvSpPr txBox="1"/>
          <p:nvPr/>
        </p:nvSpPr>
        <p:spPr>
          <a:xfrm>
            <a:off x="6860792" y="3931307"/>
            <a:ext cx="858463" cy="215444"/>
          </a:xfrm>
          <a:prstGeom prst="rect">
            <a:avLst/>
          </a:prstGeom>
          <a:noFill/>
        </p:spPr>
        <p:txBody>
          <a:bodyPr wrap="square" rtlCol="0">
            <a:spAutoFit/>
          </a:bodyPr>
          <a:lstStyle/>
          <a:p>
            <a:r>
              <a:rPr lang="en-US" sz="800" b="1" i="1" dirty="0" err="1">
                <a:solidFill>
                  <a:schemeClr val="bg1"/>
                </a:solidFill>
              </a:rPr>
              <a:t>instanceOf</a:t>
            </a:r>
            <a:r>
              <a:rPr lang="en-US" sz="800" b="1" i="1" dirty="0">
                <a:solidFill>
                  <a:schemeClr val="bg1"/>
                </a:solidFill>
              </a:rPr>
              <a:t> at t</a:t>
            </a:r>
            <a:r>
              <a:rPr lang="en-US" sz="800" b="1" i="1" baseline="-25000" dirty="0">
                <a:solidFill>
                  <a:schemeClr val="bg1"/>
                </a:solidFill>
              </a:rPr>
              <a:t>2</a:t>
            </a:r>
          </a:p>
        </p:txBody>
      </p:sp>
      <p:sp>
        <p:nvSpPr>
          <p:cNvPr id="25" name="TextBox 24"/>
          <p:cNvSpPr txBox="1"/>
          <p:nvPr/>
        </p:nvSpPr>
        <p:spPr>
          <a:xfrm>
            <a:off x="6403211" y="2983449"/>
            <a:ext cx="371121" cy="215444"/>
          </a:xfrm>
          <a:prstGeom prst="rect">
            <a:avLst/>
          </a:prstGeom>
          <a:noFill/>
        </p:spPr>
        <p:txBody>
          <a:bodyPr wrap="square" rtlCol="0">
            <a:spAutoFit/>
          </a:bodyPr>
          <a:lstStyle/>
          <a:p>
            <a:r>
              <a:rPr lang="en-US" sz="800" b="1" i="1" dirty="0" err="1">
                <a:solidFill>
                  <a:schemeClr val="bg1"/>
                </a:solidFill>
              </a:rPr>
              <a:t>isA</a:t>
            </a:r>
            <a:endParaRPr lang="en-US" sz="800" b="1" i="1" baseline="-25000" dirty="0">
              <a:solidFill>
                <a:schemeClr val="bg1"/>
              </a:solidFill>
            </a:endParaRPr>
          </a:p>
        </p:txBody>
      </p:sp>
      <p:sp>
        <p:nvSpPr>
          <p:cNvPr id="26" name="TextBox 25"/>
          <p:cNvSpPr txBox="1"/>
          <p:nvPr/>
        </p:nvSpPr>
        <p:spPr>
          <a:xfrm>
            <a:off x="5313769" y="3001696"/>
            <a:ext cx="380183" cy="215444"/>
          </a:xfrm>
          <a:prstGeom prst="rect">
            <a:avLst/>
          </a:prstGeom>
          <a:noFill/>
        </p:spPr>
        <p:txBody>
          <a:bodyPr wrap="square" rtlCol="0">
            <a:spAutoFit/>
          </a:bodyPr>
          <a:lstStyle/>
          <a:p>
            <a:r>
              <a:rPr lang="en-US" sz="800" b="1" i="1" dirty="0" err="1">
                <a:solidFill>
                  <a:schemeClr val="bg1"/>
                </a:solidFill>
              </a:rPr>
              <a:t>isA</a:t>
            </a:r>
            <a:endParaRPr lang="en-US" sz="800" b="1" i="1" baseline="-25000" dirty="0">
              <a:solidFill>
                <a:schemeClr val="bg1"/>
              </a:solidFill>
            </a:endParaRPr>
          </a:p>
        </p:txBody>
      </p:sp>
      <p:sp>
        <p:nvSpPr>
          <p:cNvPr id="27" name="TextBox 26"/>
          <p:cNvSpPr txBox="1"/>
          <p:nvPr/>
        </p:nvSpPr>
        <p:spPr>
          <a:xfrm>
            <a:off x="7779374" y="1735078"/>
            <a:ext cx="920445" cy="215444"/>
          </a:xfrm>
          <a:prstGeom prst="rect">
            <a:avLst/>
          </a:prstGeom>
          <a:noFill/>
          <a:ln w="19050">
            <a:solidFill>
              <a:schemeClr val="bg1"/>
            </a:solidFill>
          </a:ln>
        </p:spPr>
        <p:txBody>
          <a:bodyPr wrap="none" rtlCol="0">
            <a:spAutoFit/>
          </a:bodyPr>
          <a:lstStyle/>
          <a:p>
            <a:pPr algn="ctr"/>
            <a:r>
              <a:rPr lang="en-US" sz="800" dirty="0">
                <a:solidFill>
                  <a:schemeClr val="bg1"/>
                </a:solidFill>
              </a:rPr>
              <a:t>Portion of Reality</a:t>
            </a:r>
          </a:p>
        </p:txBody>
      </p:sp>
      <p:sp>
        <p:nvSpPr>
          <p:cNvPr id="28" name="Cloud Callout 27"/>
          <p:cNvSpPr/>
          <p:nvPr/>
        </p:nvSpPr>
        <p:spPr bwMode="auto">
          <a:xfrm>
            <a:off x="7696200" y="2242476"/>
            <a:ext cx="1080390" cy="759220"/>
          </a:xfrm>
          <a:prstGeom prst="cloudCallout">
            <a:avLst>
              <a:gd name="adj1" fmla="val -11146"/>
              <a:gd name="adj2" fmla="val 43283"/>
            </a:avLst>
          </a:prstGeom>
          <a:no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00" b="0" i="0" u="none" strike="noStrike" cap="none" normalizeH="0" baseline="0">
              <a:ln>
                <a:noFill/>
              </a:ln>
              <a:solidFill>
                <a:schemeClr val="tx1"/>
              </a:solidFill>
              <a:effectLst/>
              <a:latin typeface="Times" pitchFamily="122" charset="0"/>
            </a:endParaRPr>
          </a:p>
        </p:txBody>
      </p:sp>
      <p:sp>
        <p:nvSpPr>
          <p:cNvPr id="29" name="TextBox 28"/>
          <p:cNvSpPr txBox="1"/>
          <p:nvPr/>
        </p:nvSpPr>
        <p:spPr>
          <a:xfrm>
            <a:off x="7829933" y="2352106"/>
            <a:ext cx="846173" cy="229799"/>
          </a:xfrm>
          <a:prstGeom prst="rect">
            <a:avLst/>
          </a:prstGeom>
          <a:noFill/>
        </p:spPr>
        <p:txBody>
          <a:bodyPr wrap="square" rtlCol="0">
            <a:spAutoFit/>
          </a:bodyPr>
          <a:lstStyle/>
          <a:p>
            <a:r>
              <a:rPr lang="en-US" sz="800" dirty="0">
                <a:solidFill>
                  <a:schemeClr val="bg1"/>
                </a:solidFill>
              </a:rPr>
              <a:t>Something around discomforting pain</a:t>
            </a:r>
          </a:p>
        </p:txBody>
      </p:sp>
      <p:cxnSp>
        <p:nvCxnSpPr>
          <p:cNvPr id="30" name="Elbow Connector 29"/>
          <p:cNvCxnSpPr>
            <a:stCxn id="22" idx="3"/>
            <a:endCxn id="28" idx="1"/>
          </p:cNvCxnSpPr>
          <p:nvPr/>
        </p:nvCxnSpPr>
        <p:spPr bwMode="auto">
          <a:xfrm flipV="1">
            <a:off x="7834864" y="3000888"/>
            <a:ext cx="401531" cy="1434877"/>
          </a:xfrm>
          <a:prstGeom prst="bentConnector2">
            <a:avLst/>
          </a:prstGeom>
          <a:solidFill>
            <a:schemeClr val="accent1"/>
          </a:solidFill>
          <a:ln w="19050" cap="flat" cmpd="sng" algn="ctr">
            <a:solidFill>
              <a:srgbClr val="FF0000"/>
            </a:solidFill>
            <a:prstDash val="solid"/>
            <a:round/>
            <a:headEnd type="none" w="med" len="med"/>
            <a:tailEnd type="triangle"/>
          </a:ln>
          <a:effectLst/>
        </p:spPr>
      </p:cxnSp>
      <p:sp>
        <p:nvSpPr>
          <p:cNvPr id="31" name="TextBox 30"/>
          <p:cNvSpPr txBox="1"/>
          <p:nvPr/>
        </p:nvSpPr>
        <p:spPr>
          <a:xfrm>
            <a:off x="7690747" y="3062515"/>
            <a:ext cx="412219" cy="146237"/>
          </a:xfrm>
          <a:prstGeom prst="rect">
            <a:avLst/>
          </a:prstGeom>
          <a:noFill/>
        </p:spPr>
        <p:txBody>
          <a:bodyPr wrap="none" rtlCol="0">
            <a:spAutoFit/>
          </a:bodyPr>
          <a:lstStyle/>
          <a:p>
            <a:r>
              <a:rPr lang="en-US" sz="800" b="1" dirty="0" err="1">
                <a:solidFill>
                  <a:srgbClr val="FF0000"/>
                </a:solidFill>
              </a:rPr>
              <a:t>isAbout</a:t>
            </a:r>
            <a:endParaRPr lang="en-US" sz="800" b="1" dirty="0">
              <a:solidFill>
                <a:srgbClr val="FF0000"/>
              </a:solidFill>
            </a:endParaRPr>
          </a:p>
        </p:txBody>
      </p:sp>
      <p:cxnSp>
        <p:nvCxnSpPr>
          <p:cNvPr id="32" name="Straight Arrow Connector 31"/>
          <p:cNvCxnSpPr>
            <a:stCxn id="28" idx="3"/>
            <a:endCxn id="27" idx="2"/>
          </p:cNvCxnSpPr>
          <p:nvPr/>
        </p:nvCxnSpPr>
        <p:spPr bwMode="auto">
          <a:xfrm flipV="1">
            <a:off x="8236395" y="1950522"/>
            <a:ext cx="3202" cy="335363"/>
          </a:xfrm>
          <a:prstGeom prst="straightConnector1">
            <a:avLst/>
          </a:prstGeom>
          <a:solidFill>
            <a:schemeClr val="accent1"/>
          </a:solidFill>
          <a:ln w="19050" cap="flat" cmpd="sng" algn="ctr">
            <a:solidFill>
              <a:schemeClr val="bg1"/>
            </a:solidFill>
            <a:prstDash val="sysDash"/>
            <a:round/>
            <a:headEnd type="none" w="med" len="med"/>
            <a:tailEnd type="triangle"/>
          </a:ln>
          <a:effectLst/>
        </p:spPr>
      </p:cxnSp>
      <p:sp>
        <p:nvSpPr>
          <p:cNvPr id="33" name="TextBox 32"/>
          <p:cNvSpPr txBox="1"/>
          <p:nvPr/>
        </p:nvSpPr>
        <p:spPr>
          <a:xfrm>
            <a:off x="8336969" y="1964305"/>
            <a:ext cx="297018" cy="146237"/>
          </a:xfrm>
          <a:prstGeom prst="rect">
            <a:avLst/>
          </a:prstGeom>
          <a:noFill/>
        </p:spPr>
        <p:txBody>
          <a:bodyPr wrap="none" rtlCol="0">
            <a:spAutoFit/>
          </a:bodyPr>
          <a:lstStyle/>
          <a:p>
            <a:r>
              <a:rPr lang="en-US" sz="800" b="1" i="1" dirty="0">
                <a:solidFill>
                  <a:schemeClr val="bg1"/>
                </a:solidFill>
              </a:rPr>
              <a:t>~</a:t>
            </a:r>
            <a:r>
              <a:rPr lang="en-US" sz="800" b="1" i="1" dirty="0" err="1">
                <a:solidFill>
                  <a:schemeClr val="bg1"/>
                </a:solidFill>
              </a:rPr>
              <a:t>isA</a:t>
            </a:r>
            <a:endParaRPr lang="en-US" sz="800" b="1" i="1" baseline="-25000" dirty="0">
              <a:solidFill>
                <a:schemeClr val="bg1"/>
              </a:solidFill>
            </a:endParaRPr>
          </a:p>
        </p:txBody>
      </p:sp>
      <p:cxnSp>
        <p:nvCxnSpPr>
          <p:cNvPr id="34" name="Elbow Connector 33"/>
          <p:cNvCxnSpPr>
            <a:stCxn id="19" idx="1"/>
            <a:endCxn id="28" idx="0"/>
          </p:cNvCxnSpPr>
          <p:nvPr/>
        </p:nvCxnSpPr>
        <p:spPr bwMode="auto">
          <a:xfrm rot="10800000" flipH="1">
            <a:off x="4857233" y="2622087"/>
            <a:ext cx="2842318" cy="1809321"/>
          </a:xfrm>
          <a:prstGeom prst="bentConnector3">
            <a:avLst>
              <a:gd name="adj1" fmla="val -8043"/>
            </a:avLst>
          </a:prstGeom>
          <a:solidFill>
            <a:schemeClr val="accent1"/>
          </a:solidFill>
          <a:ln w="19050" cap="flat" cmpd="sng" algn="ctr">
            <a:solidFill>
              <a:srgbClr val="FF0000"/>
            </a:solidFill>
            <a:prstDash val="solid"/>
            <a:round/>
            <a:headEnd type="none" w="med" len="med"/>
            <a:tailEnd type="triangle"/>
          </a:ln>
          <a:effectLst/>
        </p:spPr>
      </p:cxnSp>
      <p:sp>
        <p:nvSpPr>
          <p:cNvPr id="35" name="TextBox 34"/>
          <p:cNvSpPr txBox="1"/>
          <p:nvPr/>
        </p:nvSpPr>
        <p:spPr>
          <a:xfrm>
            <a:off x="6891461" y="2313694"/>
            <a:ext cx="412219" cy="146237"/>
          </a:xfrm>
          <a:prstGeom prst="rect">
            <a:avLst/>
          </a:prstGeom>
          <a:noFill/>
        </p:spPr>
        <p:txBody>
          <a:bodyPr wrap="none" rtlCol="0">
            <a:spAutoFit/>
          </a:bodyPr>
          <a:lstStyle/>
          <a:p>
            <a:r>
              <a:rPr lang="en-US" sz="800" b="1" dirty="0" err="1">
                <a:solidFill>
                  <a:srgbClr val="FF0000"/>
                </a:solidFill>
              </a:rPr>
              <a:t>isAbout</a:t>
            </a:r>
            <a:endParaRPr lang="en-US" sz="800" b="1" dirty="0">
              <a:solidFill>
                <a:srgbClr val="FF0000"/>
              </a:solidFill>
            </a:endParaRPr>
          </a:p>
        </p:txBody>
      </p:sp>
      <p:sp>
        <p:nvSpPr>
          <p:cNvPr id="48" name="Rounded Rectangle 47"/>
          <p:cNvSpPr/>
          <p:nvPr/>
        </p:nvSpPr>
        <p:spPr bwMode="auto">
          <a:xfrm>
            <a:off x="76200" y="5943600"/>
            <a:ext cx="1447800" cy="304800"/>
          </a:xfrm>
          <a:prstGeom prst="roundRect">
            <a:avLst/>
          </a:prstGeom>
          <a:noFill/>
          <a:ln w="28575" cap="flat" cmpd="sng" algn="ctr">
            <a:solidFill>
              <a:srgbClr val="C30D8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pitchFamily="122" charset="0"/>
              </a:rPr>
              <a:t> </a:t>
            </a:r>
          </a:p>
        </p:txBody>
      </p:sp>
      <p:cxnSp>
        <p:nvCxnSpPr>
          <p:cNvPr id="49" name="Elbow Connector 48"/>
          <p:cNvCxnSpPr>
            <a:stCxn id="19" idx="2"/>
            <a:endCxn id="48" idx="2"/>
          </p:cNvCxnSpPr>
          <p:nvPr/>
        </p:nvCxnSpPr>
        <p:spPr bwMode="auto">
          <a:xfrm rot="5400000">
            <a:off x="2248536" y="3170256"/>
            <a:ext cx="1629708" cy="4526580"/>
          </a:xfrm>
          <a:prstGeom prst="bentConnector3">
            <a:avLst>
              <a:gd name="adj1" fmla="val 114027"/>
            </a:avLst>
          </a:prstGeom>
          <a:solidFill>
            <a:schemeClr val="accent1"/>
          </a:solidFill>
          <a:ln w="28575" cap="flat" cmpd="sng" algn="ctr">
            <a:solidFill>
              <a:srgbClr val="19FF81"/>
            </a:solidFill>
            <a:prstDash val="solid"/>
            <a:round/>
            <a:headEnd type="none" w="med" len="med"/>
            <a:tailEnd type="triangle"/>
          </a:ln>
          <a:effectLst/>
        </p:spPr>
      </p:cxnSp>
      <p:sp>
        <p:nvSpPr>
          <p:cNvPr id="52" name="TextBox 51"/>
          <p:cNvSpPr txBox="1"/>
          <p:nvPr/>
        </p:nvSpPr>
        <p:spPr>
          <a:xfrm>
            <a:off x="5348909" y="4797623"/>
            <a:ext cx="1439818" cy="307777"/>
          </a:xfrm>
          <a:prstGeom prst="rect">
            <a:avLst/>
          </a:prstGeom>
          <a:noFill/>
        </p:spPr>
        <p:txBody>
          <a:bodyPr wrap="none" rtlCol="0">
            <a:spAutoFit/>
          </a:bodyPr>
          <a:lstStyle/>
          <a:p>
            <a:r>
              <a:rPr lang="en-US" sz="1400" b="1" dirty="0" err="1">
                <a:solidFill>
                  <a:srgbClr val="19FF81"/>
                </a:solidFill>
              </a:rPr>
              <a:t>GenDepOn</a:t>
            </a:r>
            <a:r>
              <a:rPr lang="en-US" sz="1400" b="1" dirty="0">
                <a:solidFill>
                  <a:srgbClr val="19FF81"/>
                </a:solidFill>
              </a:rPr>
              <a:t> at t1</a:t>
            </a:r>
          </a:p>
        </p:txBody>
      </p:sp>
      <p:sp>
        <p:nvSpPr>
          <p:cNvPr id="53" name="TextBox 52"/>
          <p:cNvSpPr txBox="1"/>
          <p:nvPr/>
        </p:nvSpPr>
        <p:spPr>
          <a:xfrm>
            <a:off x="457200" y="4091720"/>
            <a:ext cx="1577145" cy="374571"/>
          </a:xfrm>
          <a:prstGeom prst="roundRect">
            <a:avLst/>
          </a:prstGeom>
          <a:noFill/>
          <a:ln w="19050">
            <a:solidFill>
              <a:schemeClr val="bg1"/>
            </a:solidFill>
          </a:ln>
        </p:spPr>
        <p:txBody>
          <a:bodyPr wrap="none" rtlCol="0">
            <a:spAutoFit/>
          </a:bodyPr>
          <a:lstStyle/>
          <a:p>
            <a:r>
              <a:rPr lang="en-US" sz="1600" dirty="0">
                <a:solidFill>
                  <a:schemeClr val="bg1"/>
                </a:solidFill>
              </a:rPr>
              <a:t>Q301381004 (1)</a:t>
            </a:r>
          </a:p>
        </p:txBody>
      </p:sp>
      <p:sp>
        <p:nvSpPr>
          <p:cNvPr id="54" name="TextBox 53"/>
          <p:cNvSpPr txBox="1"/>
          <p:nvPr/>
        </p:nvSpPr>
        <p:spPr>
          <a:xfrm>
            <a:off x="2149705" y="3505200"/>
            <a:ext cx="1577145" cy="374571"/>
          </a:xfrm>
          <a:prstGeom prst="roundRect">
            <a:avLst/>
          </a:prstGeom>
          <a:noFill/>
          <a:ln w="19050">
            <a:solidFill>
              <a:schemeClr val="bg1"/>
            </a:solidFill>
          </a:ln>
        </p:spPr>
        <p:txBody>
          <a:bodyPr wrap="none" rtlCol="0">
            <a:spAutoFit/>
          </a:bodyPr>
          <a:lstStyle/>
          <a:p>
            <a:r>
              <a:rPr lang="en-US" sz="1600" dirty="0">
                <a:solidFill>
                  <a:schemeClr val="bg1"/>
                </a:solidFill>
              </a:rPr>
              <a:t>Q301381004 (2)</a:t>
            </a:r>
          </a:p>
        </p:txBody>
      </p:sp>
      <p:cxnSp>
        <p:nvCxnSpPr>
          <p:cNvPr id="56" name="Elbow Connector 55"/>
          <p:cNvCxnSpPr>
            <a:endCxn id="3" idx="3"/>
          </p:cNvCxnSpPr>
          <p:nvPr/>
        </p:nvCxnSpPr>
        <p:spPr bwMode="auto">
          <a:xfrm rot="16200000" flipH="1">
            <a:off x="684333" y="5027732"/>
            <a:ext cx="1324909" cy="202025"/>
          </a:xfrm>
          <a:prstGeom prst="bentConnector4">
            <a:avLst>
              <a:gd name="adj1" fmla="val 44249"/>
              <a:gd name="adj2" fmla="val 213154"/>
            </a:avLst>
          </a:prstGeom>
          <a:solidFill>
            <a:schemeClr val="accent1"/>
          </a:solidFill>
          <a:ln w="28575" cap="flat" cmpd="sng" algn="ctr">
            <a:solidFill>
              <a:srgbClr val="FFFF00"/>
            </a:solidFill>
            <a:prstDash val="solid"/>
            <a:round/>
            <a:headEnd type="none" w="med" len="med"/>
            <a:tailEnd type="triangle"/>
          </a:ln>
          <a:effectLst/>
        </p:spPr>
      </p:cxnSp>
      <p:sp>
        <p:nvSpPr>
          <p:cNvPr id="57" name="TextBox 56"/>
          <p:cNvSpPr txBox="1"/>
          <p:nvPr/>
        </p:nvSpPr>
        <p:spPr>
          <a:xfrm>
            <a:off x="-345" y="4521795"/>
            <a:ext cx="1273105" cy="307777"/>
          </a:xfrm>
          <a:prstGeom prst="rect">
            <a:avLst/>
          </a:prstGeom>
          <a:noFill/>
        </p:spPr>
        <p:txBody>
          <a:bodyPr wrap="none" rtlCol="0">
            <a:spAutoFit/>
          </a:bodyPr>
          <a:lstStyle/>
          <a:p>
            <a:r>
              <a:rPr lang="en-US" sz="1400" b="1" i="1" dirty="0" err="1">
                <a:solidFill>
                  <a:schemeClr val="bg1"/>
                </a:solidFill>
              </a:rPr>
              <a:t>inheresIn</a:t>
            </a:r>
            <a:r>
              <a:rPr lang="en-US" sz="1400" b="1" i="1" dirty="0">
                <a:solidFill>
                  <a:schemeClr val="bg1"/>
                </a:solidFill>
              </a:rPr>
              <a:t> at t1</a:t>
            </a:r>
          </a:p>
        </p:txBody>
      </p:sp>
      <p:cxnSp>
        <p:nvCxnSpPr>
          <p:cNvPr id="58" name="Elbow Connector 57"/>
          <p:cNvCxnSpPr>
            <a:stCxn id="54" idx="2"/>
            <a:endCxn id="48" idx="3"/>
          </p:cNvCxnSpPr>
          <p:nvPr/>
        </p:nvCxnSpPr>
        <p:spPr bwMode="auto">
          <a:xfrm rot="5400000">
            <a:off x="1123025" y="4280746"/>
            <a:ext cx="2216229" cy="1414278"/>
          </a:xfrm>
          <a:prstGeom prst="bentConnector2">
            <a:avLst/>
          </a:prstGeom>
          <a:solidFill>
            <a:schemeClr val="accent1"/>
          </a:solidFill>
          <a:ln w="28575" cap="flat" cmpd="sng" algn="ctr">
            <a:solidFill>
              <a:srgbClr val="C30D8F"/>
            </a:solidFill>
            <a:prstDash val="solid"/>
            <a:round/>
            <a:headEnd type="none" w="med" len="med"/>
            <a:tailEnd type="triangle"/>
          </a:ln>
          <a:effectLst/>
        </p:spPr>
      </p:cxnSp>
      <p:sp>
        <p:nvSpPr>
          <p:cNvPr id="62" name="TextBox 61"/>
          <p:cNvSpPr txBox="1"/>
          <p:nvPr/>
        </p:nvSpPr>
        <p:spPr>
          <a:xfrm>
            <a:off x="1698695" y="4572000"/>
            <a:ext cx="1273105" cy="307777"/>
          </a:xfrm>
          <a:prstGeom prst="rect">
            <a:avLst/>
          </a:prstGeom>
          <a:noFill/>
        </p:spPr>
        <p:txBody>
          <a:bodyPr wrap="none" rtlCol="0">
            <a:spAutoFit/>
          </a:bodyPr>
          <a:lstStyle/>
          <a:p>
            <a:r>
              <a:rPr lang="en-US" sz="1400" b="1" i="1" dirty="0" err="1">
                <a:solidFill>
                  <a:schemeClr val="bg1"/>
                </a:solidFill>
              </a:rPr>
              <a:t>inheresIn</a:t>
            </a:r>
            <a:r>
              <a:rPr lang="en-US" sz="1400" b="1" i="1" dirty="0">
                <a:solidFill>
                  <a:schemeClr val="bg1"/>
                </a:solidFill>
              </a:rPr>
              <a:t> at t1</a:t>
            </a:r>
          </a:p>
        </p:txBody>
      </p:sp>
      <p:sp>
        <p:nvSpPr>
          <p:cNvPr id="67" name="TextBox 66"/>
          <p:cNvSpPr txBox="1"/>
          <p:nvPr/>
        </p:nvSpPr>
        <p:spPr>
          <a:xfrm>
            <a:off x="1765754" y="1706011"/>
            <a:ext cx="801823" cy="338554"/>
          </a:xfrm>
          <a:prstGeom prst="rect">
            <a:avLst/>
          </a:prstGeom>
          <a:noFill/>
          <a:ln w="19050">
            <a:solidFill>
              <a:schemeClr val="bg1"/>
            </a:solidFill>
          </a:ln>
        </p:spPr>
        <p:txBody>
          <a:bodyPr wrap="none" rtlCol="0">
            <a:spAutoFit/>
          </a:bodyPr>
          <a:lstStyle/>
          <a:p>
            <a:r>
              <a:rPr lang="en-US" sz="1600" dirty="0">
                <a:solidFill>
                  <a:schemeClr val="bg1"/>
                </a:solidFill>
              </a:rPr>
              <a:t>Quality</a:t>
            </a:r>
          </a:p>
        </p:txBody>
      </p:sp>
      <p:sp>
        <p:nvSpPr>
          <p:cNvPr id="68" name="TextBox 67"/>
          <p:cNvSpPr txBox="1"/>
          <p:nvPr/>
        </p:nvSpPr>
        <p:spPr>
          <a:xfrm>
            <a:off x="1903612" y="2612866"/>
            <a:ext cx="526106" cy="338554"/>
          </a:xfrm>
          <a:prstGeom prst="rect">
            <a:avLst/>
          </a:prstGeom>
          <a:noFill/>
          <a:ln w="19050">
            <a:solidFill>
              <a:schemeClr val="bg1"/>
            </a:solidFill>
          </a:ln>
        </p:spPr>
        <p:txBody>
          <a:bodyPr wrap="none" rtlCol="0">
            <a:spAutoFit/>
          </a:bodyPr>
          <a:lstStyle/>
          <a:p>
            <a:r>
              <a:rPr lang="en-US" sz="1600" dirty="0">
                <a:solidFill>
                  <a:schemeClr val="bg1"/>
                </a:solidFill>
              </a:rPr>
              <a:t>IQE</a:t>
            </a:r>
          </a:p>
        </p:txBody>
      </p:sp>
      <p:cxnSp>
        <p:nvCxnSpPr>
          <p:cNvPr id="69" name="Straight Arrow Connector 68"/>
          <p:cNvCxnSpPr>
            <a:stCxn id="68" idx="0"/>
            <a:endCxn id="67" idx="2"/>
          </p:cNvCxnSpPr>
          <p:nvPr/>
        </p:nvCxnSpPr>
        <p:spPr bwMode="auto">
          <a:xfrm flipV="1">
            <a:off x="2166665" y="2044565"/>
            <a:ext cx="1" cy="568301"/>
          </a:xfrm>
          <a:prstGeom prst="straightConnector1">
            <a:avLst/>
          </a:prstGeom>
          <a:solidFill>
            <a:schemeClr val="accent1"/>
          </a:solidFill>
          <a:ln w="19050" cap="flat" cmpd="sng" algn="ctr">
            <a:solidFill>
              <a:schemeClr val="bg1"/>
            </a:solidFill>
            <a:prstDash val="solid"/>
            <a:round/>
            <a:headEnd type="none" w="med" len="med"/>
            <a:tailEnd type="triangle"/>
          </a:ln>
          <a:effectLst/>
        </p:spPr>
      </p:cxnSp>
      <p:sp>
        <p:nvSpPr>
          <p:cNvPr id="72" name="TextBox 71"/>
          <p:cNvSpPr txBox="1"/>
          <p:nvPr/>
        </p:nvSpPr>
        <p:spPr>
          <a:xfrm>
            <a:off x="2165684" y="2138301"/>
            <a:ext cx="425116" cy="307777"/>
          </a:xfrm>
          <a:prstGeom prst="rect">
            <a:avLst/>
          </a:prstGeom>
          <a:noFill/>
        </p:spPr>
        <p:txBody>
          <a:bodyPr wrap="none" rtlCol="0">
            <a:spAutoFit/>
          </a:bodyPr>
          <a:lstStyle/>
          <a:p>
            <a:r>
              <a:rPr lang="en-US" sz="1400" b="1" i="1" dirty="0" err="1">
                <a:solidFill>
                  <a:schemeClr val="bg1"/>
                </a:solidFill>
              </a:rPr>
              <a:t>isA</a:t>
            </a:r>
            <a:endParaRPr lang="en-US" sz="1400" b="1" i="1" dirty="0">
              <a:solidFill>
                <a:schemeClr val="bg1"/>
              </a:solidFill>
            </a:endParaRPr>
          </a:p>
        </p:txBody>
      </p:sp>
      <p:cxnSp>
        <p:nvCxnSpPr>
          <p:cNvPr id="74" name="Elbow Connector 73"/>
          <p:cNvCxnSpPr>
            <a:stCxn id="53" idx="0"/>
            <a:endCxn id="68" idx="1"/>
          </p:cNvCxnSpPr>
          <p:nvPr/>
        </p:nvCxnSpPr>
        <p:spPr bwMode="auto">
          <a:xfrm rot="5400000" flipH="1" flipV="1">
            <a:off x="919904" y="3108013"/>
            <a:ext cx="1309577" cy="657839"/>
          </a:xfrm>
          <a:prstGeom prst="bentConnector2">
            <a:avLst/>
          </a:prstGeom>
          <a:solidFill>
            <a:schemeClr val="accent1"/>
          </a:solidFill>
          <a:ln w="28575" cap="flat" cmpd="sng" algn="ctr">
            <a:solidFill>
              <a:srgbClr val="FFFF00"/>
            </a:solidFill>
            <a:prstDash val="solid"/>
            <a:round/>
            <a:headEnd type="none" w="med" len="med"/>
            <a:tailEnd type="triangle"/>
          </a:ln>
          <a:effectLst/>
        </p:spPr>
      </p:cxnSp>
      <p:sp>
        <p:nvSpPr>
          <p:cNvPr id="77" name="TextBox 76"/>
          <p:cNvSpPr txBox="1"/>
          <p:nvPr/>
        </p:nvSpPr>
        <p:spPr>
          <a:xfrm>
            <a:off x="153896" y="3163655"/>
            <a:ext cx="1065304" cy="523220"/>
          </a:xfrm>
          <a:prstGeom prst="rect">
            <a:avLst/>
          </a:prstGeom>
          <a:noFill/>
        </p:spPr>
        <p:txBody>
          <a:bodyPr wrap="square" rtlCol="0">
            <a:spAutoFit/>
          </a:bodyPr>
          <a:lstStyle/>
          <a:p>
            <a:r>
              <a:rPr lang="en-US" sz="1400" b="1" i="1" dirty="0" err="1">
                <a:solidFill>
                  <a:schemeClr val="bg1"/>
                </a:solidFill>
              </a:rPr>
              <a:t>instanceOf</a:t>
            </a:r>
            <a:r>
              <a:rPr lang="en-US" sz="1400" b="1" i="1" dirty="0">
                <a:solidFill>
                  <a:schemeClr val="bg1"/>
                </a:solidFill>
              </a:rPr>
              <a:t> at t1</a:t>
            </a:r>
          </a:p>
        </p:txBody>
      </p:sp>
      <p:cxnSp>
        <p:nvCxnSpPr>
          <p:cNvPr id="78" name="Elbow Connector 77"/>
          <p:cNvCxnSpPr>
            <a:stCxn id="54" idx="0"/>
            <a:endCxn id="68" idx="3"/>
          </p:cNvCxnSpPr>
          <p:nvPr/>
        </p:nvCxnSpPr>
        <p:spPr bwMode="auto">
          <a:xfrm rot="16200000" flipV="1">
            <a:off x="2322470" y="2889392"/>
            <a:ext cx="723057" cy="508560"/>
          </a:xfrm>
          <a:prstGeom prst="bentConnector2">
            <a:avLst/>
          </a:prstGeom>
          <a:solidFill>
            <a:schemeClr val="accent1"/>
          </a:solidFill>
          <a:ln w="28575" cap="flat" cmpd="sng" algn="ctr">
            <a:solidFill>
              <a:srgbClr val="C30D8F"/>
            </a:solidFill>
            <a:prstDash val="solid"/>
            <a:round/>
            <a:headEnd type="none" w="med" len="med"/>
            <a:tailEnd type="triangle"/>
          </a:ln>
          <a:effectLst/>
        </p:spPr>
      </p:cxnSp>
      <p:sp>
        <p:nvSpPr>
          <p:cNvPr id="81" name="TextBox 80"/>
          <p:cNvSpPr txBox="1"/>
          <p:nvPr/>
        </p:nvSpPr>
        <p:spPr>
          <a:xfrm>
            <a:off x="1906496" y="2971800"/>
            <a:ext cx="1065304" cy="523220"/>
          </a:xfrm>
          <a:prstGeom prst="rect">
            <a:avLst/>
          </a:prstGeom>
          <a:noFill/>
        </p:spPr>
        <p:txBody>
          <a:bodyPr wrap="square" rtlCol="0">
            <a:spAutoFit/>
          </a:bodyPr>
          <a:lstStyle/>
          <a:p>
            <a:r>
              <a:rPr lang="en-US" sz="1400" b="1" i="1" dirty="0" err="1">
                <a:solidFill>
                  <a:schemeClr val="bg1"/>
                </a:solidFill>
              </a:rPr>
              <a:t>instanceOf</a:t>
            </a:r>
            <a:r>
              <a:rPr lang="en-US" sz="1400" b="1" i="1" dirty="0">
                <a:solidFill>
                  <a:schemeClr val="bg1"/>
                </a:solidFill>
              </a:rPr>
              <a:t> at t1</a:t>
            </a:r>
          </a:p>
        </p:txBody>
      </p:sp>
      <p:cxnSp>
        <p:nvCxnSpPr>
          <p:cNvPr id="84" name="Elbow Connector 83"/>
          <p:cNvCxnSpPr>
            <a:stCxn id="53" idx="3"/>
            <a:endCxn id="19" idx="1"/>
          </p:cNvCxnSpPr>
          <p:nvPr/>
        </p:nvCxnSpPr>
        <p:spPr bwMode="auto">
          <a:xfrm>
            <a:off x="2034345" y="4279006"/>
            <a:ext cx="2822888" cy="152401"/>
          </a:xfrm>
          <a:prstGeom prst="bentConnector3">
            <a:avLst>
              <a:gd name="adj1" fmla="val 50000"/>
            </a:avLst>
          </a:prstGeom>
          <a:solidFill>
            <a:schemeClr val="accent1"/>
          </a:solidFill>
          <a:ln w="28575" cap="flat" cmpd="sng" algn="ctr">
            <a:solidFill>
              <a:srgbClr val="FFFF00"/>
            </a:solidFill>
            <a:prstDash val="solid"/>
            <a:round/>
            <a:headEnd type="none" w="med" len="med"/>
            <a:tailEnd type="triangle"/>
          </a:ln>
          <a:effectLst/>
        </p:spPr>
      </p:cxnSp>
      <p:cxnSp>
        <p:nvCxnSpPr>
          <p:cNvPr id="87" name="Elbow Connector 86"/>
          <p:cNvCxnSpPr>
            <a:stCxn id="54" idx="3"/>
            <a:endCxn id="19" idx="1"/>
          </p:cNvCxnSpPr>
          <p:nvPr/>
        </p:nvCxnSpPr>
        <p:spPr bwMode="auto">
          <a:xfrm>
            <a:off x="3726850" y="3692486"/>
            <a:ext cx="1130383" cy="738921"/>
          </a:xfrm>
          <a:prstGeom prst="bentConnector3">
            <a:avLst>
              <a:gd name="adj1" fmla="val 50000"/>
            </a:avLst>
          </a:prstGeom>
          <a:solidFill>
            <a:schemeClr val="accent1"/>
          </a:solidFill>
          <a:ln w="28575" cap="flat" cmpd="sng" algn="ctr">
            <a:solidFill>
              <a:srgbClr val="C30D8F"/>
            </a:solidFill>
            <a:prstDash val="solid"/>
            <a:round/>
            <a:headEnd type="none" w="med" len="med"/>
            <a:tailEnd type="triangle"/>
          </a:ln>
          <a:effectLst/>
        </p:spPr>
      </p:cxnSp>
      <p:sp>
        <p:nvSpPr>
          <p:cNvPr id="90" name="TextBox 89"/>
          <p:cNvSpPr txBox="1"/>
          <p:nvPr/>
        </p:nvSpPr>
        <p:spPr>
          <a:xfrm>
            <a:off x="3024339" y="4410764"/>
            <a:ext cx="1790875" cy="307777"/>
          </a:xfrm>
          <a:prstGeom prst="rect">
            <a:avLst/>
          </a:prstGeom>
          <a:noFill/>
        </p:spPr>
        <p:txBody>
          <a:bodyPr wrap="none" rtlCol="0">
            <a:spAutoFit/>
          </a:bodyPr>
          <a:lstStyle/>
          <a:p>
            <a:r>
              <a:rPr lang="en-US" sz="1400" b="1" i="1" dirty="0" err="1">
                <a:solidFill>
                  <a:schemeClr val="bg1"/>
                </a:solidFill>
              </a:rPr>
              <a:t>concretizationOf</a:t>
            </a:r>
            <a:r>
              <a:rPr lang="en-US" sz="1400" b="1" i="1" dirty="0">
                <a:solidFill>
                  <a:schemeClr val="bg1"/>
                </a:solidFill>
              </a:rPr>
              <a:t> at t1</a:t>
            </a:r>
          </a:p>
        </p:txBody>
      </p:sp>
      <p:sp>
        <p:nvSpPr>
          <p:cNvPr id="4" name="Slide Number Placeholder 3">
            <a:extLst>
              <a:ext uri="{FF2B5EF4-FFF2-40B4-BE49-F238E27FC236}">
                <a16:creationId xmlns:a16="http://schemas.microsoft.com/office/drawing/2014/main" id="{CCF2CEC4-3639-4CDC-9584-73E88411DAFF}"/>
              </a:ext>
            </a:extLst>
          </p:cNvPr>
          <p:cNvSpPr>
            <a:spLocks noGrp="1"/>
          </p:cNvSpPr>
          <p:nvPr>
            <p:ph type="sldNum" sz="quarter" idx="3"/>
          </p:nvPr>
        </p:nvSpPr>
        <p:spPr/>
        <p:txBody>
          <a:bodyPr/>
          <a:lstStyle/>
          <a:p>
            <a:fld id="{7C5DB68A-9D44-4073-920F-D08D647C06A7}" type="slidenum">
              <a:rPr lang="en-US" smtClean="0"/>
              <a:t>60</a:t>
            </a:fld>
            <a:endParaRPr lang="en-US" dirty="0"/>
          </a:p>
        </p:txBody>
      </p:sp>
    </p:spTree>
    <p:extLst>
      <p:ext uri="{BB962C8B-B14F-4D97-AF65-F5344CB8AC3E}">
        <p14:creationId xmlns:p14="http://schemas.microsoft.com/office/powerpoint/2010/main" val="2507071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up)">
                                      <p:cBhvr>
                                        <p:cTn id="7" dur="500"/>
                                        <p:tgtEl>
                                          <p:spTgt spid="53"/>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54"/>
                                        </p:tgtEl>
                                        <p:attrNameLst>
                                          <p:attrName>style.visibility</p:attrName>
                                        </p:attrNameLst>
                                      </p:cBhvr>
                                      <p:to>
                                        <p:strVal val="visible"/>
                                      </p:to>
                                    </p:set>
                                    <p:animEffect transition="in" filter="wipe(up)">
                                      <p:cBhvr>
                                        <p:cTn id="10" dur="500"/>
                                        <p:tgtEl>
                                          <p:spTgt spid="54"/>
                                        </p:tgtEl>
                                      </p:cBhvr>
                                    </p:animEffect>
                                  </p:childTnLst>
                                </p:cTn>
                              </p:par>
                              <p:par>
                                <p:cTn id="11" presetID="22" presetClass="entr" presetSubtype="1" fill="hold" nodeType="withEffect">
                                  <p:stCondLst>
                                    <p:cond delay="0"/>
                                  </p:stCondLst>
                                  <p:childTnLst>
                                    <p:set>
                                      <p:cBhvr>
                                        <p:cTn id="12" dur="1" fill="hold">
                                          <p:stCondLst>
                                            <p:cond delay="0"/>
                                          </p:stCondLst>
                                        </p:cTn>
                                        <p:tgtEl>
                                          <p:spTgt spid="56"/>
                                        </p:tgtEl>
                                        <p:attrNameLst>
                                          <p:attrName>style.visibility</p:attrName>
                                        </p:attrNameLst>
                                      </p:cBhvr>
                                      <p:to>
                                        <p:strVal val="visible"/>
                                      </p:to>
                                    </p:set>
                                    <p:animEffect transition="in" filter="wipe(up)">
                                      <p:cBhvr>
                                        <p:cTn id="13" dur="500"/>
                                        <p:tgtEl>
                                          <p:spTgt spid="56"/>
                                        </p:tgtEl>
                                      </p:cBhvr>
                                    </p:animEffect>
                                  </p:childTnLst>
                                </p:cTn>
                              </p:par>
                              <p:par>
                                <p:cTn id="14" presetID="22" presetClass="entr" presetSubtype="1" fill="hold" nodeType="with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500"/>
                                        <p:tgtEl>
                                          <p:spTgt spid="58"/>
                                        </p:tgtEl>
                                      </p:cBhvr>
                                    </p:animEffect>
                                  </p:childTnLst>
                                </p:cTn>
                              </p:par>
                              <p:par>
                                <p:cTn id="17" presetID="22" presetClass="entr" presetSubtype="1" fill="hold" grpId="0" nodeType="withEffect">
                                  <p:stCondLst>
                                    <p:cond delay="0"/>
                                  </p:stCondLst>
                                  <p:childTnLst>
                                    <p:set>
                                      <p:cBhvr>
                                        <p:cTn id="18" dur="1" fill="hold">
                                          <p:stCondLst>
                                            <p:cond delay="0"/>
                                          </p:stCondLst>
                                        </p:cTn>
                                        <p:tgtEl>
                                          <p:spTgt spid="57"/>
                                        </p:tgtEl>
                                        <p:attrNameLst>
                                          <p:attrName>style.visibility</p:attrName>
                                        </p:attrNameLst>
                                      </p:cBhvr>
                                      <p:to>
                                        <p:strVal val="visible"/>
                                      </p:to>
                                    </p:set>
                                    <p:animEffect transition="in" filter="wipe(up)">
                                      <p:cBhvr>
                                        <p:cTn id="19" dur="500"/>
                                        <p:tgtEl>
                                          <p:spTgt spid="57"/>
                                        </p:tgtEl>
                                      </p:cBhvr>
                                    </p:animEffect>
                                  </p:childTnLst>
                                </p:cTn>
                              </p:par>
                              <p:par>
                                <p:cTn id="20" presetID="22" presetClass="entr" presetSubtype="1" fill="hold" grpId="0" nodeType="withEffect">
                                  <p:stCondLst>
                                    <p:cond delay="0"/>
                                  </p:stCondLst>
                                  <p:childTnLst>
                                    <p:set>
                                      <p:cBhvr>
                                        <p:cTn id="21" dur="1" fill="hold">
                                          <p:stCondLst>
                                            <p:cond delay="0"/>
                                          </p:stCondLst>
                                        </p:cTn>
                                        <p:tgtEl>
                                          <p:spTgt spid="62"/>
                                        </p:tgtEl>
                                        <p:attrNameLst>
                                          <p:attrName>style.visibility</p:attrName>
                                        </p:attrNameLst>
                                      </p:cBhvr>
                                      <p:to>
                                        <p:strVal val="visible"/>
                                      </p:to>
                                    </p:set>
                                    <p:animEffect transition="in" filter="wipe(up)">
                                      <p:cBhvr>
                                        <p:cTn id="22" dur="500"/>
                                        <p:tgtEl>
                                          <p:spTgt spid="6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down)">
                                      <p:cBhvr>
                                        <p:cTn id="27" dur="500"/>
                                        <p:tgtEl>
                                          <p:spTgt spid="77"/>
                                        </p:tgtEl>
                                      </p:cBhvr>
                                    </p:animEffect>
                                  </p:childTnLst>
                                </p:cTn>
                              </p:par>
                              <p:par>
                                <p:cTn id="28" presetID="22" presetClass="entr" presetSubtype="4" fill="hold" nodeType="withEffect">
                                  <p:stCondLst>
                                    <p:cond delay="0"/>
                                  </p:stCondLst>
                                  <p:childTnLst>
                                    <p:set>
                                      <p:cBhvr>
                                        <p:cTn id="29" dur="1" fill="hold">
                                          <p:stCondLst>
                                            <p:cond delay="0"/>
                                          </p:stCondLst>
                                        </p:cTn>
                                        <p:tgtEl>
                                          <p:spTgt spid="74"/>
                                        </p:tgtEl>
                                        <p:attrNameLst>
                                          <p:attrName>style.visibility</p:attrName>
                                        </p:attrNameLst>
                                      </p:cBhvr>
                                      <p:to>
                                        <p:strVal val="visible"/>
                                      </p:to>
                                    </p:set>
                                    <p:animEffect transition="in" filter="wipe(down)">
                                      <p:cBhvr>
                                        <p:cTn id="30" dur="500"/>
                                        <p:tgtEl>
                                          <p:spTgt spid="74"/>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68"/>
                                        </p:tgtEl>
                                        <p:attrNameLst>
                                          <p:attrName>style.visibility</p:attrName>
                                        </p:attrNameLst>
                                      </p:cBhvr>
                                      <p:to>
                                        <p:strVal val="visible"/>
                                      </p:to>
                                    </p:set>
                                    <p:animEffect transition="in" filter="wipe(down)">
                                      <p:cBhvr>
                                        <p:cTn id="33" dur="500"/>
                                        <p:tgtEl>
                                          <p:spTgt spid="68"/>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81"/>
                                        </p:tgtEl>
                                        <p:attrNameLst>
                                          <p:attrName>style.visibility</p:attrName>
                                        </p:attrNameLst>
                                      </p:cBhvr>
                                      <p:to>
                                        <p:strVal val="visible"/>
                                      </p:to>
                                    </p:set>
                                    <p:animEffect transition="in" filter="wipe(down)">
                                      <p:cBhvr>
                                        <p:cTn id="36" dur="500"/>
                                        <p:tgtEl>
                                          <p:spTgt spid="81"/>
                                        </p:tgtEl>
                                      </p:cBhvr>
                                    </p:animEffect>
                                  </p:childTnLst>
                                </p:cTn>
                              </p:par>
                              <p:par>
                                <p:cTn id="37" presetID="22" presetClass="entr" presetSubtype="4" fill="hold" nodeType="withEffect">
                                  <p:stCondLst>
                                    <p:cond delay="0"/>
                                  </p:stCondLst>
                                  <p:childTnLst>
                                    <p:set>
                                      <p:cBhvr>
                                        <p:cTn id="38" dur="1" fill="hold">
                                          <p:stCondLst>
                                            <p:cond delay="0"/>
                                          </p:stCondLst>
                                        </p:cTn>
                                        <p:tgtEl>
                                          <p:spTgt spid="78"/>
                                        </p:tgtEl>
                                        <p:attrNameLst>
                                          <p:attrName>style.visibility</p:attrName>
                                        </p:attrNameLst>
                                      </p:cBhvr>
                                      <p:to>
                                        <p:strVal val="visible"/>
                                      </p:to>
                                    </p:set>
                                    <p:animEffect transition="in" filter="wipe(down)">
                                      <p:cBhvr>
                                        <p:cTn id="39" dur="500"/>
                                        <p:tgtEl>
                                          <p:spTgt spid="78"/>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72"/>
                                        </p:tgtEl>
                                        <p:attrNameLst>
                                          <p:attrName>style.visibility</p:attrName>
                                        </p:attrNameLst>
                                      </p:cBhvr>
                                      <p:to>
                                        <p:strVal val="visible"/>
                                      </p:to>
                                    </p:set>
                                    <p:animEffect transition="in" filter="wipe(down)">
                                      <p:cBhvr>
                                        <p:cTn id="42" dur="500"/>
                                        <p:tgtEl>
                                          <p:spTgt spid="72"/>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down)">
                                      <p:cBhvr>
                                        <p:cTn id="45" dur="500"/>
                                        <p:tgtEl>
                                          <p:spTgt spid="67"/>
                                        </p:tgtEl>
                                      </p:cBhvr>
                                    </p:animEffect>
                                  </p:childTnLst>
                                </p:cTn>
                              </p:par>
                              <p:par>
                                <p:cTn id="46" presetID="22" presetClass="entr" presetSubtype="4" fill="hold" nodeType="with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wipe(down)">
                                      <p:cBhvr>
                                        <p:cTn id="48" dur="500"/>
                                        <p:tgtEl>
                                          <p:spTgt spid="69"/>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nodeType="click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par>
                                <p:cTn id="54" presetID="22" presetClass="entr" presetSubtype="8" fill="hold" nodeType="withEffect">
                                  <p:stCondLst>
                                    <p:cond delay="0"/>
                                  </p:stCondLst>
                                  <p:childTnLst>
                                    <p:set>
                                      <p:cBhvr>
                                        <p:cTn id="55" dur="1" fill="hold">
                                          <p:stCondLst>
                                            <p:cond delay="0"/>
                                          </p:stCondLst>
                                        </p:cTn>
                                        <p:tgtEl>
                                          <p:spTgt spid="87"/>
                                        </p:tgtEl>
                                        <p:attrNameLst>
                                          <p:attrName>style.visibility</p:attrName>
                                        </p:attrNameLst>
                                      </p:cBhvr>
                                      <p:to>
                                        <p:strVal val="visible"/>
                                      </p:to>
                                    </p:set>
                                    <p:animEffect transition="in" filter="wipe(left)">
                                      <p:cBhvr>
                                        <p:cTn id="56" dur="500"/>
                                        <p:tgtEl>
                                          <p:spTgt spid="87"/>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wipe(left)">
                                      <p:cBhvr>
                                        <p:cTn id="59" dur="500"/>
                                        <p:tgtEl>
                                          <p:spTgt spid="90"/>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2" fill="hold" nodeType="click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wipe(right)">
                                      <p:cBhvr>
                                        <p:cTn id="64" dur="500"/>
                                        <p:tgtEl>
                                          <p:spTgt spid="49"/>
                                        </p:tgtEl>
                                      </p:cBhvr>
                                    </p:animEffect>
                                  </p:childTnLst>
                                </p:cTn>
                              </p:par>
                              <p:par>
                                <p:cTn id="65" presetID="22" presetClass="entr" presetSubtype="2" fill="hold" nodeType="withEffect">
                                  <p:stCondLst>
                                    <p:cond delay="0"/>
                                  </p:stCondLst>
                                  <p:childTnLst>
                                    <p:set>
                                      <p:cBhvr>
                                        <p:cTn id="66" dur="1" fill="hold">
                                          <p:stCondLst>
                                            <p:cond delay="0"/>
                                          </p:stCondLst>
                                        </p:cTn>
                                        <p:tgtEl>
                                          <p:spTgt spid="7"/>
                                        </p:tgtEl>
                                        <p:attrNameLst>
                                          <p:attrName>style.visibility</p:attrName>
                                        </p:attrNameLst>
                                      </p:cBhvr>
                                      <p:to>
                                        <p:strVal val="visible"/>
                                      </p:to>
                                    </p:set>
                                    <p:animEffect transition="in" filter="wipe(right)">
                                      <p:cBhvr>
                                        <p:cTn id="67" dur="500"/>
                                        <p:tgtEl>
                                          <p:spTgt spid="7"/>
                                        </p:tgtEl>
                                      </p:cBhvr>
                                    </p:animEffect>
                                  </p:childTnLst>
                                </p:cTn>
                              </p:par>
                              <p:par>
                                <p:cTn id="68" presetID="22" presetClass="entr" presetSubtype="2" fill="hold" grpId="0" nodeType="withEffect">
                                  <p:stCondLst>
                                    <p:cond delay="0"/>
                                  </p:stCondLst>
                                  <p:childTnLst>
                                    <p:set>
                                      <p:cBhvr>
                                        <p:cTn id="69" dur="1" fill="hold">
                                          <p:stCondLst>
                                            <p:cond delay="0"/>
                                          </p:stCondLst>
                                        </p:cTn>
                                        <p:tgtEl>
                                          <p:spTgt spid="52"/>
                                        </p:tgtEl>
                                        <p:attrNameLst>
                                          <p:attrName>style.visibility</p:attrName>
                                        </p:attrNameLst>
                                      </p:cBhvr>
                                      <p:to>
                                        <p:strVal val="visible"/>
                                      </p:to>
                                    </p:set>
                                    <p:animEffect transition="in" filter="wipe(right)">
                                      <p:cBhvr>
                                        <p:cTn id="7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53" grpId="0" animBg="1"/>
      <p:bldP spid="54" grpId="0" animBg="1"/>
      <p:bldP spid="57" grpId="0"/>
      <p:bldP spid="62" grpId="0"/>
      <p:bldP spid="67" grpId="0" animBg="1"/>
      <p:bldP spid="68" grpId="0" animBg="1"/>
      <p:bldP spid="72" grpId="0"/>
      <p:bldP spid="77" grpId="0"/>
      <p:bldP spid="81" grpId="0"/>
      <p:bldP spid="90"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A5E468DE-AF2D-466D-B8D1-823EDF0162AF}"/>
              </a:ext>
            </a:extLst>
          </p:cNvPr>
          <p:cNvSpPr>
            <a:spLocks noGrp="1"/>
          </p:cNvSpPr>
          <p:nvPr>
            <p:ph type="subTitle" idx="1"/>
          </p:nvPr>
        </p:nvSpPr>
        <p:spPr/>
        <p:txBody>
          <a:bodyPr/>
          <a:lstStyle/>
          <a:p>
            <a:endParaRPr lang="en-US"/>
          </a:p>
        </p:txBody>
      </p:sp>
      <p:sp>
        <p:nvSpPr>
          <p:cNvPr id="4" name="Slide Number Placeholder 3">
            <a:extLst>
              <a:ext uri="{FF2B5EF4-FFF2-40B4-BE49-F238E27FC236}">
                <a16:creationId xmlns:a16="http://schemas.microsoft.com/office/drawing/2014/main" id="{CDBBF553-BDF3-4DDA-8412-1C2B4736937B}"/>
              </a:ext>
            </a:extLst>
          </p:cNvPr>
          <p:cNvSpPr>
            <a:spLocks noGrp="1"/>
          </p:cNvSpPr>
          <p:nvPr>
            <p:ph type="sldNum" sz="quarter" idx="4294967295"/>
          </p:nvPr>
        </p:nvSpPr>
        <p:spPr>
          <a:xfrm>
            <a:off x="0" y="6477000"/>
            <a:ext cx="381000" cy="304800"/>
          </a:xfrm>
        </p:spPr>
        <p:txBody>
          <a:bodyPr/>
          <a:lstStyle/>
          <a:p>
            <a:fld id="{7C5DB68A-9D44-4073-920F-D08D647C06A7}" type="slidenum">
              <a:rPr lang="en-US" smtClean="0"/>
              <a:t>61</a:t>
            </a:fld>
            <a:endParaRPr lang="en-US" dirty="0"/>
          </a:p>
        </p:txBody>
      </p:sp>
      <p:pic>
        <p:nvPicPr>
          <p:cNvPr id="7" name="Picture 6">
            <a:extLst>
              <a:ext uri="{FF2B5EF4-FFF2-40B4-BE49-F238E27FC236}">
                <a16:creationId xmlns:a16="http://schemas.microsoft.com/office/drawing/2014/main" id="{6734E8B5-18EB-434E-9BAD-E6BB4BA45511}"/>
              </a:ext>
            </a:extLst>
          </p:cNvPr>
          <p:cNvPicPr>
            <a:picLocks noChangeAspect="1"/>
          </p:cNvPicPr>
          <p:nvPr/>
        </p:nvPicPr>
        <p:blipFill>
          <a:blip r:embed="rId2"/>
          <a:stretch>
            <a:fillRect/>
          </a:stretch>
        </p:blipFill>
        <p:spPr>
          <a:xfrm>
            <a:off x="73276" y="685800"/>
            <a:ext cx="8997154" cy="6096000"/>
          </a:xfrm>
          <a:prstGeom prst="rect">
            <a:avLst/>
          </a:prstGeom>
        </p:spPr>
      </p:pic>
      <p:sp>
        <p:nvSpPr>
          <p:cNvPr id="8" name="Rectangle 7">
            <a:extLst>
              <a:ext uri="{FF2B5EF4-FFF2-40B4-BE49-F238E27FC236}">
                <a16:creationId xmlns:a16="http://schemas.microsoft.com/office/drawing/2014/main" id="{982DA373-94AC-460B-A86D-D576070B5786}"/>
              </a:ext>
            </a:extLst>
          </p:cNvPr>
          <p:cNvSpPr/>
          <p:nvPr/>
        </p:nvSpPr>
        <p:spPr>
          <a:xfrm>
            <a:off x="990600" y="6044625"/>
            <a:ext cx="7467600" cy="584775"/>
          </a:xfrm>
          <a:prstGeom prst="rect">
            <a:avLst/>
          </a:prstGeom>
        </p:spPr>
        <p:txBody>
          <a:bodyPr wrap="square">
            <a:spAutoFit/>
          </a:bodyPr>
          <a:lstStyle/>
          <a:p>
            <a:r>
              <a:rPr lang="en-US" sz="1600" b="0" dirty="0">
                <a:hlinkClick r:id="rId3"/>
              </a:rPr>
              <a:t>https://user.medunigraz.at/stefan.schulz/presentations/2020_SNOMED_CT_and_Basic_Formal_Ontology_Convergence_or_Contradiction.pptx</a:t>
            </a:r>
            <a:r>
              <a:rPr lang="en-US" sz="1600" b="0" dirty="0"/>
              <a:t> </a:t>
            </a:r>
          </a:p>
        </p:txBody>
      </p:sp>
    </p:spTree>
    <p:extLst>
      <p:ext uri="{BB962C8B-B14F-4D97-AF65-F5344CB8AC3E}">
        <p14:creationId xmlns:p14="http://schemas.microsoft.com/office/powerpoint/2010/main" val="415934980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5B864C-D18C-43B8-8EF0-6EF3F180CED7}"/>
              </a:ext>
            </a:extLst>
          </p:cNvPr>
          <p:cNvSpPr>
            <a:spLocks noGrp="1"/>
          </p:cNvSpPr>
          <p:nvPr>
            <p:ph type="title"/>
          </p:nvPr>
        </p:nvSpPr>
        <p:spPr/>
        <p:txBody>
          <a:bodyPr/>
          <a:lstStyle/>
          <a:p>
            <a:r>
              <a:rPr lang="en-US" dirty="0"/>
              <a:t>Peter </a:t>
            </a:r>
            <a:r>
              <a:rPr lang="en-US" dirty="0" err="1"/>
              <a:t>Hendler’s</a:t>
            </a:r>
            <a:r>
              <a:rPr lang="en-US" dirty="0"/>
              <a:t> philosophical nonsense</a:t>
            </a:r>
          </a:p>
        </p:txBody>
      </p:sp>
      <p:sp>
        <p:nvSpPr>
          <p:cNvPr id="3" name="Content Placeholder 2">
            <a:extLst>
              <a:ext uri="{FF2B5EF4-FFF2-40B4-BE49-F238E27FC236}">
                <a16:creationId xmlns:a16="http://schemas.microsoft.com/office/drawing/2014/main" id="{48DC022C-98F6-4619-87FF-B7A0A7769DF7}"/>
              </a:ext>
            </a:extLst>
          </p:cNvPr>
          <p:cNvSpPr>
            <a:spLocks noGrp="1"/>
          </p:cNvSpPr>
          <p:nvPr>
            <p:ph idx="1"/>
          </p:nvPr>
        </p:nvSpPr>
        <p:spPr>
          <a:xfrm>
            <a:off x="228600" y="1676400"/>
            <a:ext cx="8839200" cy="4953000"/>
          </a:xfrm>
        </p:spPr>
        <p:txBody>
          <a:bodyPr/>
          <a:lstStyle/>
          <a:p>
            <a:pPr>
              <a:spcBef>
                <a:spcPts val="1800"/>
              </a:spcBef>
              <a:buFont typeface="Arial" panose="020B0604020202020204" pitchFamily="34" charset="0"/>
              <a:buChar char="•"/>
            </a:pPr>
            <a:r>
              <a:rPr lang="en-US" dirty="0"/>
              <a:t>‘</a:t>
            </a:r>
            <a:r>
              <a:rPr lang="en-US" i="1" dirty="0"/>
              <a:t>Past, current, and future medical science can never know "things in the real world". All of the historical "diseases" that no longer exist because of subsequent scientific studies prove that.</a:t>
            </a:r>
            <a:r>
              <a:rPr lang="en-US" dirty="0"/>
              <a:t>’</a:t>
            </a:r>
          </a:p>
          <a:p>
            <a:pPr>
              <a:spcBef>
                <a:spcPts val="1800"/>
              </a:spcBef>
              <a:buFont typeface="Arial" panose="020B0604020202020204" pitchFamily="34" charset="0"/>
              <a:buChar char="•"/>
            </a:pPr>
            <a:r>
              <a:rPr lang="en-US" dirty="0"/>
              <a:t>‘</a:t>
            </a:r>
            <a:r>
              <a:rPr lang="en-US" i="1" dirty="0"/>
              <a:t>A good example today is the "concept" of "Systemic Lupus </a:t>
            </a:r>
            <a:r>
              <a:rPr lang="en-US" i="1" dirty="0" err="1"/>
              <a:t>Erythematosis</a:t>
            </a:r>
            <a:r>
              <a:rPr lang="en-US" i="1" dirty="0"/>
              <a:t>". This term is quite useful and necessary today. But is </a:t>
            </a:r>
            <a:r>
              <a:rPr lang="en-US" i="1" dirty="0" err="1"/>
              <a:t>is</a:t>
            </a:r>
            <a:r>
              <a:rPr lang="en-US" i="1" dirty="0"/>
              <a:t> only a concept. It is NOT something in the real world</a:t>
            </a:r>
            <a:r>
              <a:rPr lang="en-US" dirty="0"/>
              <a:t>.’</a:t>
            </a:r>
          </a:p>
          <a:p>
            <a:pPr>
              <a:spcBef>
                <a:spcPts val="1800"/>
              </a:spcBef>
              <a:buFont typeface="Arial" panose="020B0604020202020204" pitchFamily="34" charset="0"/>
              <a:buChar char="•"/>
            </a:pPr>
            <a:r>
              <a:rPr lang="en-US" dirty="0"/>
              <a:t>‘</a:t>
            </a:r>
            <a:r>
              <a:rPr lang="en-US" i="1" dirty="0"/>
              <a:t>We might in the future discover that </a:t>
            </a:r>
            <a:r>
              <a:rPr lang="en-US" i="1" dirty="0" err="1"/>
              <a:t>Sjogrens</a:t>
            </a:r>
            <a:r>
              <a:rPr lang="en-US" i="1" dirty="0"/>
              <a:t>, and perhaps other diseases should in fact all be given a new concept name and grouped together</a:t>
            </a:r>
            <a:r>
              <a:rPr lang="en-US" dirty="0"/>
              <a:t>.’</a:t>
            </a:r>
            <a:br>
              <a:rPr lang="en-US" dirty="0"/>
            </a:br>
            <a:endParaRPr lang="en-US" dirty="0"/>
          </a:p>
        </p:txBody>
      </p:sp>
      <p:sp>
        <p:nvSpPr>
          <p:cNvPr id="4" name="Slide Number Placeholder 3">
            <a:extLst>
              <a:ext uri="{FF2B5EF4-FFF2-40B4-BE49-F238E27FC236}">
                <a16:creationId xmlns:a16="http://schemas.microsoft.com/office/drawing/2014/main" id="{53D4AA1E-3EDF-41DD-BC69-C2F73751D7FD}"/>
              </a:ext>
            </a:extLst>
          </p:cNvPr>
          <p:cNvSpPr>
            <a:spLocks noGrp="1"/>
          </p:cNvSpPr>
          <p:nvPr>
            <p:ph type="sldNum" sz="quarter" idx="3"/>
          </p:nvPr>
        </p:nvSpPr>
        <p:spPr/>
        <p:txBody>
          <a:bodyPr/>
          <a:lstStyle/>
          <a:p>
            <a:fld id="{7C5DB68A-9D44-4073-920F-D08D647C06A7}" type="slidenum">
              <a:rPr lang="en-US" smtClean="0"/>
              <a:t>62</a:t>
            </a:fld>
            <a:endParaRPr lang="en-US" dirty="0"/>
          </a:p>
        </p:txBody>
      </p:sp>
      <p:sp>
        <p:nvSpPr>
          <p:cNvPr id="5" name="Rectangle 4">
            <a:extLst>
              <a:ext uri="{FF2B5EF4-FFF2-40B4-BE49-F238E27FC236}">
                <a16:creationId xmlns:a16="http://schemas.microsoft.com/office/drawing/2014/main" id="{7909DF9D-EDFD-4956-B38B-B332F1448962}"/>
              </a:ext>
            </a:extLst>
          </p:cNvPr>
          <p:cNvSpPr/>
          <p:nvPr/>
        </p:nvSpPr>
        <p:spPr>
          <a:xfrm>
            <a:off x="2819400" y="6465397"/>
            <a:ext cx="6248400" cy="307777"/>
          </a:xfrm>
          <a:prstGeom prst="rect">
            <a:avLst/>
          </a:prstGeom>
        </p:spPr>
        <p:txBody>
          <a:bodyPr wrap="square">
            <a:spAutoFit/>
          </a:bodyPr>
          <a:lstStyle/>
          <a:p>
            <a:pPr algn="r"/>
            <a:r>
              <a:rPr lang="en-US" sz="1400" b="0" dirty="0">
                <a:solidFill>
                  <a:schemeClr val="bg1"/>
                </a:solidFill>
              </a:rPr>
              <a:t>https://confluence.ihtsdotools.org/mag/discussions/bfo-and-snomed</a:t>
            </a:r>
          </a:p>
        </p:txBody>
      </p:sp>
      <p:sp>
        <p:nvSpPr>
          <p:cNvPr id="6" name="Rectangle 5">
            <a:extLst>
              <a:ext uri="{FF2B5EF4-FFF2-40B4-BE49-F238E27FC236}">
                <a16:creationId xmlns:a16="http://schemas.microsoft.com/office/drawing/2014/main" id="{2D17EE70-E305-459B-AE45-5A31F3CE4FFC}"/>
              </a:ext>
            </a:extLst>
          </p:cNvPr>
          <p:cNvSpPr/>
          <p:nvPr/>
        </p:nvSpPr>
        <p:spPr>
          <a:xfrm>
            <a:off x="533400" y="1323201"/>
            <a:ext cx="1393330" cy="276999"/>
          </a:xfrm>
          <a:prstGeom prst="rect">
            <a:avLst/>
          </a:prstGeom>
        </p:spPr>
        <p:txBody>
          <a:bodyPr wrap="none">
            <a:spAutoFit/>
          </a:bodyPr>
          <a:lstStyle/>
          <a:p>
            <a:r>
              <a:rPr lang="en-US" sz="1200" b="0" dirty="0">
                <a:solidFill>
                  <a:schemeClr val="bg1"/>
                </a:solidFill>
                <a:latin typeface="Arial" panose="020B0604020202020204" pitchFamily="34" charset="0"/>
              </a:rPr>
              <a:t>2019-07-15 10:02</a:t>
            </a:r>
            <a:endParaRPr lang="en-US" sz="1200" dirty="0">
              <a:solidFill>
                <a:schemeClr val="bg1"/>
              </a:solidFill>
            </a:endParaRPr>
          </a:p>
        </p:txBody>
      </p:sp>
    </p:spTree>
    <p:extLst>
      <p:ext uri="{BB962C8B-B14F-4D97-AF65-F5344CB8AC3E}">
        <p14:creationId xmlns:p14="http://schemas.microsoft.com/office/powerpoint/2010/main" val="176086225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2C43E-D061-48B1-A5CE-D044BD0AFC0A}"/>
              </a:ext>
            </a:extLst>
          </p:cNvPr>
          <p:cNvSpPr>
            <a:spLocks noGrp="1"/>
          </p:cNvSpPr>
          <p:nvPr>
            <p:ph type="title"/>
          </p:nvPr>
        </p:nvSpPr>
        <p:spPr/>
        <p:txBody>
          <a:bodyPr/>
          <a:lstStyle/>
          <a:p>
            <a:r>
              <a:rPr lang="en-US" dirty="0"/>
              <a:t>What he confuses</a:t>
            </a:r>
          </a:p>
        </p:txBody>
      </p:sp>
      <p:sp>
        <p:nvSpPr>
          <p:cNvPr id="3" name="Content Placeholder 2">
            <a:extLst>
              <a:ext uri="{FF2B5EF4-FFF2-40B4-BE49-F238E27FC236}">
                <a16:creationId xmlns:a16="http://schemas.microsoft.com/office/drawing/2014/main" id="{BD1D36A3-F34C-4BCA-90AD-18CE2272AF0E}"/>
              </a:ext>
            </a:extLst>
          </p:cNvPr>
          <p:cNvSpPr>
            <a:spLocks noGrp="1"/>
          </p:cNvSpPr>
          <p:nvPr>
            <p:ph idx="1"/>
          </p:nvPr>
        </p:nvSpPr>
        <p:spPr/>
        <p:txBody>
          <a:bodyPr/>
          <a:lstStyle/>
          <a:p>
            <a:pPr>
              <a:buFont typeface="Arial" panose="020B0604020202020204" pitchFamily="34" charset="0"/>
              <a:buChar char="•"/>
            </a:pPr>
            <a:r>
              <a:rPr lang="en-US" dirty="0"/>
              <a:t>Terms</a:t>
            </a:r>
          </a:p>
          <a:p>
            <a:pPr>
              <a:buFont typeface="Arial" panose="020B0604020202020204" pitchFamily="34" charset="0"/>
              <a:buChar char="•"/>
            </a:pPr>
            <a:r>
              <a:rPr lang="en-US" dirty="0"/>
              <a:t>Concepts</a:t>
            </a:r>
          </a:p>
          <a:p>
            <a:pPr>
              <a:buFont typeface="Arial" panose="020B0604020202020204" pitchFamily="34" charset="0"/>
              <a:buChar char="•"/>
            </a:pPr>
            <a:r>
              <a:rPr lang="en-US" dirty="0"/>
              <a:t>Clinical ideas</a:t>
            </a:r>
          </a:p>
          <a:p>
            <a:pPr>
              <a:buFont typeface="Arial" panose="020B0604020202020204" pitchFamily="34" charset="0"/>
              <a:buChar char="•"/>
            </a:pPr>
            <a:r>
              <a:rPr lang="en-US" dirty="0"/>
              <a:t>Diseases, disorders, disease courses</a:t>
            </a:r>
          </a:p>
          <a:p>
            <a:pPr>
              <a:buFont typeface="Arial" panose="020B0604020202020204" pitchFamily="34" charset="0"/>
              <a:buChar char="•"/>
            </a:pPr>
            <a:r>
              <a:rPr lang="en-US" dirty="0"/>
              <a:t>Diagnoses</a:t>
            </a:r>
          </a:p>
          <a:p>
            <a:pPr>
              <a:buFont typeface="Arial" panose="020B0604020202020204" pitchFamily="34" charset="0"/>
              <a:buChar char="•"/>
            </a:pPr>
            <a:r>
              <a:rPr lang="en-US" dirty="0"/>
              <a:t>Particulars</a:t>
            </a:r>
          </a:p>
          <a:p>
            <a:pPr>
              <a:buFont typeface="Arial" panose="020B0604020202020204" pitchFamily="34" charset="0"/>
              <a:buChar char="•"/>
            </a:pPr>
            <a:r>
              <a:rPr lang="en-US" dirty="0"/>
              <a:t>Universals</a:t>
            </a:r>
          </a:p>
          <a:p>
            <a:pPr>
              <a:buFont typeface="Arial" panose="020B0604020202020204" pitchFamily="34" charset="0"/>
              <a:buChar char="•"/>
            </a:pPr>
            <a:r>
              <a:rPr lang="en-US" dirty="0"/>
              <a:t>…</a:t>
            </a:r>
          </a:p>
          <a:p>
            <a:pPr>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883FD112-DAC6-4B10-A1B1-2F5F42F7EB91}"/>
              </a:ext>
            </a:extLst>
          </p:cNvPr>
          <p:cNvSpPr>
            <a:spLocks noGrp="1"/>
          </p:cNvSpPr>
          <p:nvPr>
            <p:ph type="sldNum" sz="quarter" idx="3"/>
          </p:nvPr>
        </p:nvSpPr>
        <p:spPr/>
        <p:txBody>
          <a:bodyPr/>
          <a:lstStyle/>
          <a:p>
            <a:fld id="{7C5DB68A-9D44-4073-920F-D08D647C06A7}" type="slidenum">
              <a:rPr lang="en-US" smtClean="0"/>
              <a:t>63</a:t>
            </a:fld>
            <a:endParaRPr lang="en-US" dirty="0"/>
          </a:p>
        </p:txBody>
      </p:sp>
    </p:spTree>
    <p:extLst>
      <p:ext uri="{BB962C8B-B14F-4D97-AF65-F5344CB8AC3E}">
        <p14:creationId xmlns:p14="http://schemas.microsoft.com/office/powerpoint/2010/main" val="357318035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84CA122-63FE-4DBF-9428-1A211639B8EC}"/>
              </a:ext>
            </a:extLst>
          </p:cNvPr>
          <p:cNvSpPr/>
          <p:nvPr/>
        </p:nvSpPr>
        <p:spPr bwMode="auto">
          <a:xfrm>
            <a:off x="517" y="609280"/>
            <a:ext cx="9144000" cy="62484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 name="Titel 1"/>
          <p:cNvSpPr>
            <a:spLocks noGrp="1"/>
          </p:cNvSpPr>
          <p:nvPr>
            <p:ph type="title"/>
          </p:nvPr>
        </p:nvSpPr>
        <p:spPr>
          <a:xfrm>
            <a:off x="0" y="762000"/>
            <a:ext cx="9144000" cy="762000"/>
          </a:xfrm>
        </p:spPr>
        <p:txBody>
          <a:bodyPr/>
          <a:lstStyle/>
          <a:p>
            <a:r>
              <a:rPr lang="en-GB" dirty="0">
                <a:solidFill>
                  <a:schemeClr val="tx1"/>
                </a:solidFill>
              </a:rPr>
              <a:t>Basic Formal Ontology vs. SNOMED </a:t>
            </a:r>
            <a:r>
              <a:rPr lang="en-GB" sz="2000" dirty="0">
                <a:solidFill>
                  <a:schemeClr val="tx1"/>
                </a:solidFill>
              </a:rPr>
              <a:t>(Oct. 2020)</a:t>
            </a:r>
          </a:p>
        </p:txBody>
      </p:sp>
      <p:graphicFrame>
        <p:nvGraphicFramePr>
          <p:cNvPr id="4" name="Tabelle 3"/>
          <p:cNvGraphicFramePr>
            <a:graphicFrameLocks noGrp="1"/>
          </p:cNvGraphicFramePr>
          <p:nvPr>
            <p:extLst>
              <p:ext uri="{D42A27DB-BD31-4B8C-83A1-F6EECF244321}">
                <p14:modId xmlns:p14="http://schemas.microsoft.com/office/powerpoint/2010/main" val="2207797232"/>
              </p:ext>
            </p:extLst>
          </p:nvPr>
        </p:nvGraphicFramePr>
        <p:xfrm>
          <a:off x="381000" y="1599472"/>
          <a:ext cx="8373495" cy="4920358"/>
        </p:xfrm>
        <a:graphic>
          <a:graphicData uri="http://schemas.openxmlformats.org/drawingml/2006/table">
            <a:tbl>
              <a:tblPr/>
              <a:tblGrid>
                <a:gridCol w="2114375">
                  <a:extLst>
                    <a:ext uri="{9D8B030D-6E8A-4147-A177-3AD203B41FA5}">
                      <a16:colId xmlns:a16="http://schemas.microsoft.com/office/drawing/2014/main" val="4134463264"/>
                    </a:ext>
                  </a:extLst>
                </a:gridCol>
                <a:gridCol w="6259120">
                  <a:extLst>
                    <a:ext uri="{9D8B030D-6E8A-4147-A177-3AD203B41FA5}">
                      <a16:colId xmlns:a16="http://schemas.microsoft.com/office/drawing/2014/main" val="1443036387"/>
                    </a:ext>
                  </a:extLst>
                </a:gridCol>
              </a:tblGrid>
              <a:tr h="158333">
                <a:tc>
                  <a:txBody>
                    <a:bodyPr/>
                    <a:lstStyle/>
                    <a:p>
                      <a:pPr rtl="0" fontAlgn="t">
                        <a:spcBef>
                          <a:spcPts val="0"/>
                        </a:spcBef>
                        <a:spcAft>
                          <a:spcPts val="0"/>
                        </a:spcAft>
                      </a:pPr>
                      <a:r>
                        <a:rPr lang="de-AT" sz="1400" b="1" i="0" u="none" strike="noStrike" dirty="0" err="1">
                          <a:solidFill>
                            <a:schemeClr val="tx1"/>
                          </a:solidFill>
                          <a:effectLst/>
                          <a:latin typeface="Arial" panose="020B0604020202020204" pitchFamily="34" charset="0"/>
                          <a:cs typeface="Arial" panose="020B0604020202020204" pitchFamily="34" charset="0"/>
                        </a:rPr>
                        <a:t>Scope</a:t>
                      </a:r>
                      <a:endParaRPr lang="de-AT" sz="1400" dirty="0">
                        <a:solidFill>
                          <a:schemeClr val="tx1"/>
                        </a:solidFill>
                        <a:effectLst/>
                        <a:latin typeface="Arial" panose="020B0604020202020204" pitchFamily="34" charset="0"/>
                        <a:cs typeface="Arial" panose="020B0604020202020204" pitchFamily="34" charset="0"/>
                      </a:endParaRPr>
                    </a:p>
                  </a:txBody>
                  <a:tcPr marL="7331" marR="7331" marT="7331" marB="7331">
                    <a:lnL>
                      <a:noFill/>
                    </a:lnL>
                    <a:lnR>
                      <a:noFill/>
                    </a:lnR>
                    <a:lnT>
                      <a:noFill/>
                    </a:lnT>
                    <a:lnB>
                      <a:noFill/>
                    </a:lnB>
                  </a:tcPr>
                </a:tc>
                <a:tc>
                  <a:txBody>
                    <a:bodyPr/>
                    <a:lstStyle/>
                    <a:p>
                      <a:pPr rtl="0" fontAlgn="t">
                        <a:spcBef>
                          <a:spcPts val="0"/>
                        </a:spcBef>
                        <a:spcAft>
                          <a:spcPts val="0"/>
                        </a:spcAft>
                      </a:pPr>
                      <a:r>
                        <a:rPr lang="en-US" sz="1400" b="0" i="0" u="none" strike="noStrike" dirty="0">
                          <a:solidFill>
                            <a:schemeClr val="tx1"/>
                          </a:solidFill>
                          <a:effectLst/>
                          <a:latin typeface="Arial" panose="020B0604020202020204" pitchFamily="34" charset="0"/>
                          <a:cs typeface="Arial" panose="020B0604020202020204" pitchFamily="34" charset="0"/>
                        </a:rPr>
                        <a:t>Clinically relevant entities in a broad range of abstractions</a:t>
                      </a:r>
                      <a:endParaRPr lang="en-US" sz="1400" dirty="0">
                        <a:solidFill>
                          <a:schemeClr val="tx1"/>
                        </a:solidFill>
                        <a:effectLst/>
                        <a:latin typeface="Arial" panose="020B0604020202020204" pitchFamily="34" charset="0"/>
                        <a:cs typeface="Arial" panose="020B0604020202020204" pitchFamily="34" charset="0"/>
                      </a:endParaRPr>
                    </a:p>
                  </a:txBody>
                  <a:tcPr marL="7331" marR="7331" marT="7331" marB="7331">
                    <a:lnL>
                      <a:noFill/>
                    </a:lnL>
                    <a:lnR>
                      <a:noFill/>
                    </a:lnR>
                    <a:lnT>
                      <a:noFill/>
                    </a:lnT>
                    <a:lnB>
                      <a:noFill/>
                    </a:lnB>
                  </a:tcPr>
                </a:tc>
                <a:extLst>
                  <a:ext uri="{0D108BD9-81ED-4DB2-BD59-A6C34878D82A}">
                    <a16:rowId xmlns:a16="http://schemas.microsoft.com/office/drawing/2014/main" val="4150924264"/>
                  </a:ext>
                </a:extLst>
              </a:tr>
              <a:tr h="162666">
                <a:tc>
                  <a:txBody>
                    <a:bodyPr/>
                    <a:lstStyle/>
                    <a:p>
                      <a:pPr rtl="0" fontAlgn="t">
                        <a:spcBef>
                          <a:spcPts val="0"/>
                        </a:spcBef>
                        <a:spcAft>
                          <a:spcPts val="0"/>
                        </a:spcAft>
                      </a:pPr>
                      <a:r>
                        <a:rPr lang="de-AT" sz="1400" b="1" i="0" u="none" strike="noStrike" dirty="0">
                          <a:solidFill>
                            <a:schemeClr val="tx1"/>
                          </a:solidFill>
                          <a:effectLst/>
                          <a:latin typeface="Arial" panose="020B0604020202020204" pitchFamily="34" charset="0"/>
                          <a:cs typeface="Arial" panose="020B0604020202020204" pitchFamily="34" charset="0"/>
                        </a:rPr>
                        <a:t>Focus</a:t>
                      </a:r>
                      <a:endParaRPr lang="de-AT" sz="1400" dirty="0">
                        <a:solidFill>
                          <a:schemeClr val="tx1"/>
                        </a:solidFill>
                        <a:effectLst/>
                        <a:latin typeface="Arial" panose="020B0604020202020204" pitchFamily="34" charset="0"/>
                        <a:cs typeface="Arial" panose="020B0604020202020204" pitchFamily="34" charset="0"/>
                      </a:endParaRPr>
                    </a:p>
                  </a:txBody>
                  <a:tcPr marL="7331" marR="7331" marT="7331" marB="7331">
                    <a:lnL>
                      <a:noFill/>
                    </a:lnL>
                    <a:lnR>
                      <a:noFill/>
                    </a:lnR>
                    <a:lnT>
                      <a:noFill/>
                    </a:lnT>
                    <a:lnB>
                      <a:noFill/>
                    </a:lnB>
                  </a:tcPr>
                </a:tc>
                <a:tc>
                  <a:txBody>
                    <a:bodyPr/>
                    <a:lstStyle/>
                    <a:p>
                      <a:pPr rtl="0" fontAlgn="t">
                        <a:spcBef>
                          <a:spcPts val="0"/>
                        </a:spcBef>
                        <a:spcAft>
                          <a:spcPts val="0"/>
                        </a:spcAft>
                      </a:pPr>
                      <a:r>
                        <a:rPr lang="en-US" sz="1400" b="0" i="0" u="none" strike="noStrike" dirty="0">
                          <a:solidFill>
                            <a:schemeClr val="tx1"/>
                          </a:solidFill>
                          <a:effectLst/>
                          <a:latin typeface="Arial" panose="020B0604020202020204" pitchFamily="34" charset="0"/>
                          <a:cs typeface="Arial" panose="020B0604020202020204" pitchFamily="34" charset="0"/>
                        </a:rPr>
                        <a:t>Clinical medicine, health care, social care, biomedical research</a:t>
                      </a:r>
                      <a:endParaRPr lang="en-US" sz="1400" dirty="0">
                        <a:solidFill>
                          <a:schemeClr val="tx1"/>
                        </a:solidFill>
                        <a:effectLst/>
                        <a:latin typeface="Arial" panose="020B0604020202020204" pitchFamily="34" charset="0"/>
                        <a:cs typeface="Arial" panose="020B0604020202020204" pitchFamily="34" charset="0"/>
                      </a:endParaRPr>
                    </a:p>
                  </a:txBody>
                  <a:tcPr marL="7331" marR="7331" marT="7331" marB="7331">
                    <a:lnL>
                      <a:noFill/>
                    </a:lnL>
                    <a:lnR>
                      <a:noFill/>
                    </a:lnR>
                    <a:lnT>
                      <a:noFill/>
                    </a:lnT>
                    <a:lnB>
                      <a:noFill/>
                    </a:lnB>
                  </a:tcPr>
                </a:tc>
                <a:extLst>
                  <a:ext uri="{0D108BD9-81ED-4DB2-BD59-A6C34878D82A}">
                    <a16:rowId xmlns:a16="http://schemas.microsoft.com/office/drawing/2014/main" val="272459739"/>
                  </a:ext>
                </a:extLst>
              </a:tr>
              <a:tr h="152239">
                <a:tc>
                  <a:txBody>
                    <a:bodyPr/>
                    <a:lstStyle/>
                    <a:p>
                      <a:pPr rtl="0" fontAlgn="t">
                        <a:spcBef>
                          <a:spcPts val="0"/>
                        </a:spcBef>
                        <a:spcAft>
                          <a:spcPts val="0"/>
                        </a:spcAft>
                      </a:pPr>
                      <a:r>
                        <a:rPr lang="de-AT" sz="1400" b="1" i="0" u="none" strike="noStrike" dirty="0">
                          <a:solidFill>
                            <a:schemeClr val="tx1"/>
                          </a:solidFill>
                          <a:effectLst/>
                          <a:latin typeface="Arial" panose="020B0604020202020204" pitchFamily="34" charset="0"/>
                          <a:cs typeface="Arial" panose="020B0604020202020204" pitchFamily="34" charset="0"/>
                        </a:rPr>
                        <a:t>Size</a:t>
                      </a:r>
                      <a:endParaRPr lang="de-AT" sz="1400" dirty="0">
                        <a:solidFill>
                          <a:schemeClr val="tx1"/>
                        </a:solidFill>
                        <a:effectLst/>
                        <a:latin typeface="Arial" panose="020B0604020202020204" pitchFamily="34" charset="0"/>
                        <a:cs typeface="Arial" panose="020B0604020202020204" pitchFamily="34" charset="0"/>
                      </a:endParaRPr>
                    </a:p>
                  </a:txBody>
                  <a:tcPr marL="7331" marR="7331" marT="7331" marB="7331">
                    <a:lnL>
                      <a:noFill/>
                    </a:lnL>
                    <a:lnR>
                      <a:noFill/>
                    </a:lnR>
                    <a:lnT>
                      <a:noFill/>
                    </a:lnT>
                    <a:lnB>
                      <a:noFill/>
                    </a:lnB>
                  </a:tcPr>
                </a:tc>
                <a:tc>
                  <a:txBody>
                    <a:bodyPr/>
                    <a:lstStyle/>
                    <a:p>
                      <a:pPr rtl="0" fontAlgn="t">
                        <a:spcBef>
                          <a:spcPts val="0"/>
                        </a:spcBef>
                        <a:spcAft>
                          <a:spcPts val="0"/>
                        </a:spcAft>
                      </a:pPr>
                      <a:r>
                        <a:rPr lang="de-AT" sz="1400" b="0" i="0" u="none" strike="noStrike">
                          <a:solidFill>
                            <a:schemeClr val="tx1"/>
                          </a:solidFill>
                          <a:effectLst/>
                          <a:latin typeface="Arial" panose="020B0604020202020204" pitchFamily="34" charset="0"/>
                          <a:cs typeface="Arial" panose="020B0604020202020204" pitchFamily="34" charset="0"/>
                        </a:rPr>
                        <a:t>Very huge</a:t>
                      </a:r>
                      <a:endParaRPr lang="de-AT" sz="1400">
                        <a:solidFill>
                          <a:schemeClr val="tx1"/>
                        </a:solidFill>
                        <a:effectLst/>
                        <a:latin typeface="Arial" panose="020B0604020202020204" pitchFamily="34" charset="0"/>
                        <a:cs typeface="Arial" panose="020B0604020202020204" pitchFamily="34" charset="0"/>
                      </a:endParaRPr>
                    </a:p>
                  </a:txBody>
                  <a:tcPr marL="7331" marR="7331" marT="7331" marB="7331">
                    <a:lnL>
                      <a:noFill/>
                    </a:lnL>
                    <a:lnR>
                      <a:noFill/>
                    </a:lnR>
                    <a:lnT>
                      <a:noFill/>
                    </a:lnT>
                    <a:lnB>
                      <a:noFill/>
                    </a:lnB>
                  </a:tcPr>
                </a:tc>
                <a:extLst>
                  <a:ext uri="{0D108BD9-81ED-4DB2-BD59-A6C34878D82A}">
                    <a16:rowId xmlns:a16="http://schemas.microsoft.com/office/drawing/2014/main" val="233799106"/>
                  </a:ext>
                </a:extLst>
              </a:tr>
              <a:tr h="426141">
                <a:tc>
                  <a:txBody>
                    <a:bodyPr/>
                    <a:lstStyle/>
                    <a:p>
                      <a:pPr rtl="0" fontAlgn="t">
                        <a:spcBef>
                          <a:spcPts val="0"/>
                        </a:spcBef>
                        <a:spcAft>
                          <a:spcPts val="0"/>
                        </a:spcAft>
                      </a:pPr>
                      <a:r>
                        <a:rPr lang="de-AT" sz="1400" b="1" i="0" u="none" strike="noStrike" dirty="0">
                          <a:solidFill>
                            <a:schemeClr val="tx1"/>
                          </a:solidFill>
                          <a:effectLst/>
                          <a:latin typeface="Arial" panose="020B0604020202020204" pitchFamily="34" charset="0"/>
                          <a:cs typeface="Arial" panose="020B0604020202020204" pitchFamily="34" charset="0"/>
                        </a:rPr>
                        <a:t>Top </a:t>
                      </a:r>
                      <a:r>
                        <a:rPr lang="de-AT" sz="1400" b="1" i="0" u="none" strike="noStrike" dirty="0" err="1">
                          <a:solidFill>
                            <a:schemeClr val="tx1"/>
                          </a:solidFill>
                          <a:effectLst/>
                          <a:latin typeface="Arial" panose="020B0604020202020204" pitchFamily="34" charset="0"/>
                          <a:cs typeface="Arial" panose="020B0604020202020204" pitchFamily="34" charset="0"/>
                        </a:rPr>
                        <a:t>level</a:t>
                      </a:r>
                      <a:r>
                        <a:rPr lang="de-AT" sz="1400" b="1" i="0" u="none" strike="noStrike" dirty="0">
                          <a:solidFill>
                            <a:schemeClr val="tx1"/>
                          </a:solidFill>
                          <a:effectLst/>
                          <a:latin typeface="Arial" panose="020B0604020202020204" pitchFamily="34" charset="0"/>
                          <a:cs typeface="Arial" panose="020B0604020202020204" pitchFamily="34" charset="0"/>
                        </a:rPr>
                        <a:t> </a:t>
                      </a:r>
                      <a:r>
                        <a:rPr lang="de-AT" sz="1400" b="1" i="0" u="none" strike="noStrike" dirty="0" err="1">
                          <a:solidFill>
                            <a:schemeClr val="tx1"/>
                          </a:solidFill>
                          <a:effectLst/>
                          <a:latin typeface="Arial" panose="020B0604020202020204" pitchFamily="34" charset="0"/>
                          <a:cs typeface="Arial" panose="020B0604020202020204" pitchFamily="34" charset="0"/>
                        </a:rPr>
                        <a:t>divisions</a:t>
                      </a:r>
                      <a:endParaRPr lang="de-AT" sz="1400" dirty="0">
                        <a:solidFill>
                          <a:schemeClr val="tx1"/>
                        </a:solidFill>
                        <a:effectLst/>
                        <a:latin typeface="Arial" panose="020B0604020202020204" pitchFamily="34" charset="0"/>
                        <a:cs typeface="Arial" panose="020B0604020202020204" pitchFamily="34" charset="0"/>
                      </a:endParaRPr>
                    </a:p>
                  </a:txBody>
                  <a:tcPr marL="7331" marR="7331" marT="7331" marB="7331">
                    <a:lnL>
                      <a:noFill/>
                    </a:lnL>
                    <a:lnR>
                      <a:noFill/>
                    </a:lnR>
                    <a:lnT>
                      <a:noFill/>
                    </a:lnT>
                    <a:lnB>
                      <a:noFill/>
                    </a:lnB>
                  </a:tcPr>
                </a:tc>
                <a:tc>
                  <a:txBody>
                    <a:bodyPr/>
                    <a:lstStyle/>
                    <a:p>
                      <a:pPr rtl="0" fontAlgn="t">
                        <a:spcBef>
                          <a:spcPts val="0"/>
                        </a:spcBef>
                        <a:spcAft>
                          <a:spcPts val="0"/>
                        </a:spcAft>
                      </a:pPr>
                      <a:r>
                        <a:rPr lang="en-US" sz="1400" b="0" i="0" u="none" strike="noStrike" dirty="0">
                          <a:solidFill>
                            <a:schemeClr val="tx1"/>
                          </a:solidFill>
                          <a:effectLst/>
                          <a:latin typeface="Arial" panose="020B0604020202020204" pitchFamily="34" charset="0"/>
                          <a:cs typeface="Arial" panose="020B0604020202020204" pitchFamily="34" charset="0"/>
                        </a:rPr>
                        <a:t>Flat, mostly disjoint top level concepts under “SNOMED CT concept”. However, things like (material entities, processes) can be found in several upper level hierarchies</a:t>
                      </a:r>
                      <a:endParaRPr lang="en-US" sz="1400" dirty="0">
                        <a:solidFill>
                          <a:schemeClr val="tx1"/>
                        </a:solidFill>
                        <a:effectLst/>
                        <a:latin typeface="Arial" panose="020B0604020202020204" pitchFamily="34" charset="0"/>
                        <a:cs typeface="Arial" panose="020B0604020202020204" pitchFamily="34" charset="0"/>
                      </a:endParaRPr>
                    </a:p>
                  </a:txBody>
                  <a:tcPr marL="7331" marR="7331" marT="7331" marB="7331">
                    <a:lnL>
                      <a:noFill/>
                    </a:lnL>
                    <a:lnR>
                      <a:noFill/>
                    </a:lnR>
                    <a:lnT>
                      <a:noFill/>
                    </a:lnT>
                    <a:lnB>
                      <a:noFill/>
                    </a:lnB>
                  </a:tcPr>
                </a:tc>
                <a:extLst>
                  <a:ext uri="{0D108BD9-81ED-4DB2-BD59-A6C34878D82A}">
                    <a16:rowId xmlns:a16="http://schemas.microsoft.com/office/drawing/2014/main" val="3240358950"/>
                  </a:ext>
                </a:extLst>
              </a:tr>
              <a:tr h="288981">
                <a:tc>
                  <a:txBody>
                    <a:bodyPr/>
                    <a:lstStyle/>
                    <a:p>
                      <a:pPr rtl="0" fontAlgn="t">
                        <a:spcBef>
                          <a:spcPts val="0"/>
                        </a:spcBef>
                        <a:spcAft>
                          <a:spcPts val="0"/>
                        </a:spcAft>
                      </a:pPr>
                      <a:r>
                        <a:rPr lang="de-AT" sz="1400" b="1" i="0" u="none" strike="noStrike" dirty="0">
                          <a:solidFill>
                            <a:schemeClr val="tx1"/>
                          </a:solidFill>
                          <a:effectLst/>
                          <a:latin typeface="Arial" panose="020B0604020202020204" pitchFamily="34" charset="0"/>
                          <a:cs typeface="Arial" panose="020B0604020202020204" pitchFamily="34" charset="0"/>
                        </a:rPr>
                        <a:t>Nodes </a:t>
                      </a:r>
                      <a:r>
                        <a:rPr lang="de-AT" sz="1400" b="1" i="0" u="none" strike="noStrike" dirty="0" err="1">
                          <a:solidFill>
                            <a:schemeClr val="tx1"/>
                          </a:solidFill>
                          <a:effectLst/>
                          <a:latin typeface="Arial" panose="020B0604020202020204" pitchFamily="34" charset="0"/>
                          <a:cs typeface="Arial" panose="020B0604020202020204" pitchFamily="34" charset="0"/>
                        </a:rPr>
                        <a:t>represent</a:t>
                      </a:r>
                      <a:endParaRPr lang="de-AT" sz="1400" dirty="0">
                        <a:solidFill>
                          <a:schemeClr val="tx1"/>
                        </a:solidFill>
                        <a:effectLst/>
                        <a:latin typeface="Arial" panose="020B0604020202020204" pitchFamily="34" charset="0"/>
                        <a:cs typeface="Arial" panose="020B0604020202020204" pitchFamily="34" charset="0"/>
                      </a:endParaRPr>
                    </a:p>
                  </a:txBody>
                  <a:tcPr marL="7331" marR="7331" marT="7331" marB="7331">
                    <a:lnL>
                      <a:noFill/>
                    </a:lnL>
                    <a:lnR>
                      <a:noFill/>
                    </a:lnR>
                    <a:lnT>
                      <a:noFill/>
                    </a:lnT>
                    <a:lnB>
                      <a:noFill/>
                    </a:lnB>
                  </a:tcPr>
                </a:tc>
                <a:tc>
                  <a:txBody>
                    <a:bodyPr/>
                    <a:lstStyle/>
                    <a:p>
                      <a:pPr rtl="0" fontAlgn="t">
                        <a:spcBef>
                          <a:spcPts val="800"/>
                        </a:spcBef>
                        <a:spcAft>
                          <a:spcPts val="1200"/>
                        </a:spcAft>
                      </a:pPr>
                      <a:r>
                        <a:rPr lang="en-US" sz="1400" b="0" i="0" u="none" strike="noStrike" dirty="0">
                          <a:solidFill>
                            <a:schemeClr val="tx1"/>
                          </a:solidFill>
                          <a:effectLst/>
                          <a:latin typeface="Arial" panose="020B0604020202020204" pitchFamily="34" charset="0"/>
                          <a:cs typeface="Arial" panose="020B0604020202020204" pitchFamily="34" charset="0"/>
                        </a:rPr>
                        <a:t>“Clinical ideas”, i.e. </a:t>
                      </a:r>
                      <a:r>
                        <a:rPr lang="en-US" sz="1400" b="0" i="0" u="none" strike="noStrike" dirty="0" err="1">
                          <a:solidFill>
                            <a:schemeClr val="tx1"/>
                          </a:solidFill>
                          <a:effectLst/>
                          <a:latin typeface="Arial" panose="020B0604020202020204" pitchFamily="34" charset="0"/>
                          <a:cs typeface="Arial" panose="020B0604020202020204" pitchFamily="34" charset="0"/>
                        </a:rPr>
                        <a:t>intensional</a:t>
                      </a:r>
                      <a:r>
                        <a:rPr lang="en-US" sz="1400" b="0" i="0" u="none" strike="noStrike" dirty="0">
                          <a:solidFill>
                            <a:schemeClr val="tx1"/>
                          </a:solidFill>
                          <a:effectLst/>
                          <a:latin typeface="Arial" panose="020B0604020202020204" pitchFamily="34" charset="0"/>
                          <a:cs typeface="Arial" panose="020B0604020202020204" pitchFamily="34" charset="0"/>
                        </a:rPr>
                        <a:t> meanings that extend to classes of potentially clinically relevant entities</a:t>
                      </a:r>
                      <a:endParaRPr lang="en-US" sz="1400" dirty="0">
                        <a:solidFill>
                          <a:schemeClr val="tx1"/>
                        </a:solidFill>
                        <a:effectLst/>
                        <a:latin typeface="Arial" panose="020B0604020202020204" pitchFamily="34" charset="0"/>
                        <a:cs typeface="Arial" panose="020B0604020202020204" pitchFamily="34" charset="0"/>
                      </a:endParaRPr>
                    </a:p>
                  </a:txBody>
                  <a:tcPr marL="7331" marR="7331" marT="7331" marB="7331">
                    <a:lnL>
                      <a:noFill/>
                    </a:lnL>
                    <a:lnR>
                      <a:noFill/>
                    </a:lnR>
                    <a:lnT>
                      <a:noFill/>
                    </a:lnT>
                    <a:lnB>
                      <a:noFill/>
                    </a:lnB>
                  </a:tcPr>
                </a:tc>
                <a:extLst>
                  <a:ext uri="{0D108BD9-81ED-4DB2-BD59-A6C34878D82A}">
                    <a16:rowId xmlns:a16="http://schemas.microsoft.com/office/drawing/2014/main" val="3912733512"/>
                  </a:ext>
                </a:extLst>
              </a:tr>
              <a:tr h="277938">
                <a:tc>
                  <a:txBody>
                    <a:bodyPr/>
                    <a:lstStyle/>
                    <a:p>
                      <a:pPr rtl="0" fontAlgn="t">
                        <a:spcBef>
                          <a:spcPts val="0"/>
                        </a:spcBef>
                        <a:spcAft>
                          <a:spcPts val="0"/>
                        </a:spcAft>
                      </a:pPr>
                      <a:r>
                        <a:rPr lang="de-AT" sz="1400" b="1" i="0" u="none" strike="noStrike" dirty="0">
                          <a:solidFill>
                            <a:schemeClr val="tx1"/>
                          </a:solidFill>
                          <a:effectLst/>
                          <a:latin typeface="Arial" panose="020B0604020202020204" pitchFamily="34" charset="0"/>
                          <a:cs typeface="Arial" panose="020B0604020202020204" pitchFamily="34" charset="0"/>
                        </a:rPr>
                        <a:t>Relations</a:t>
                      </a:r>
                      <a:endParaRPr lang="de-AT" sz="1400" dirty="0">
                        <a:solidFill>
                          <a:schemeClr val="tx1"/>
                        </a:solidFill>
                        <a:effectLst/>
                        <a:latin typeface="Arial" panose="020B0604020202020204" pitchFamily="34" charset="0"/>
                        <a:cs typeface="Arial" panose="020B0604020202020204" pitchFamily="34" charset="0"/>
                      </a:endParaRPr>
                    </a:p>
                  </a:txBody>
                  <a:tcPr marL="7331" marR="7331" marT="7331" marB="7331">
                    <a:lnL>
                      <a:noFill/>
                    </a:lnL>
                    <a:lnR>
                      <a:noFill/>
                    </a:lnR>
                    <a:lnT>
                      <a:noFill/>
                    </a:lnT>
                    <a:lnB>
                      <a:noFill/>
                    </a:lnB>
                  </a:tcPr>
                </a:tc>
                <a:tc>
                  <a:txBody>
                    <a:bodyPr/>
                    <a:lstStyle/>
                    <a:p>
                      <a:pPr rtl="0" fontAlgn="t">
                        <a:spcBef>
                          <a:spcPts val="0"/>
                        </a:spcBef>
                        <a:spcAft>
                          <a:spcPts val="0"/>
                        </a:spcAft>
                      </a:pPr>
                      <a:r>
                        <a:rPr lang="de-AT" sz="1400" b="0" i="0" u="none" strike="noStrike" dirty="0">
                          <a:solidFill>
                            <a:schemeClr val="tx1"/>
                          </a:solidFill>
                          <a:effectLst/>
                          <a:latin typeface="Arial" panose="020B0604020202020204" pitchFamily="34" charset="0"/>
                          <a:cs typeface="Arial" panose="020B0604020202020204" pitchFamily="34" charset="0"/>
                        </a:rPr>
                        <a:t>Binary relations (“linkage concepts”), </a:t>
                      </a:r>
                      <a:endParaRPr lang="de-AT" sz="1400" dirty="0">
                        <a:solidFill>
                          <a:schemeClr val="tx1"/>
                        </a:solidFill>
                        <a:effectLst/>
                        <a:latin typeface="Arial" panose="020B0604020202020204" pitchFamily="34" charset="0"/>
                        <a:cs typeface="Arial" panose="020B0604020202020204" pitchFamily="34" charset="0"/>
                      </a:endParaRPr>
                    </a:p>
                  </a:txBody>
                  <a:tcPr marL="7331" marR="7331" marT="7331" marB="7331">
                    <a:lnL>
                      <a:noFill/>
                    </a:lnL>
                    <a:lnR>
                      <a:noFill/>
                    </a:lnR>
                    <a:lnT>
                      <a:noFill/>
                    </a:lnT>
                    <a:lnB>
                      <a:noFill/>
                    </a:lnB>
                  </a:tcPr>
                </a:tc>
                <a:extLst>
                  <a:ext uri="{0D108BD9-81ED-4DB2-BD59-A6C34878D82A}">
                    <a16:rowId xmlns:a16="http://schemas.microsoft.com/office/drawing/2014/main" val="463243482"/>
                  </a:ext>
                </a:extLst>
              </a:tr>
              <a:tr h="228600">
                <a:tc>
                  <a:txBody>
                    <a:bodyPr/>
                    <a:lstStyle/>
                    <a:p>
                      <a:pPr rtl="0" fontAlgn="t">
                        <a:spcBef>
                          <a:spcPts val="0"/>
                        </a:spcBef>
                        <a:spcAft>
                          <a:spcPts val="0"/>
                        </a:spcAft>
                      </a:pPr>
                      <a:r>
                        <a:rPr lang="de-AT" sz="1400" b="1" i="0" u="none" strike="noStrike" dirty="0">
                          <a:solidFill>
                            <a:schemeClr val="tx1"/>
                          </a:solidFill>
                          <a:effectLst/>
                          <a:latin typeface="Arial" panose="020B0604020202020204" pitchFamily="34" charset="0"/>
                          <a:cs typeface="Arial" panose="020B0604020202020204" pitchFamily="34" charset="0"/>
                        </a:rPr>
                        <a:t>Formal </a:t>
                      </a:r>
                      <a:r>
                        <a:rPr lang="de-AT" sz="1400" b="1" i="0" u="none" strike="noStrike" dirty="0" err="1">
                          <a:solidFill>
                            <a:schemeClr val="tx1"/>
                          </a:solidFill>
                          <a:effectLst/>
                          <a:latin typeface="Arial" panose="020B0604020202020204" pitchFamily="34" charset="0"/>
                          <a:cs typeface="Arial" panose="020B0604020202020204" pitchFamily="34" charset="0"/>
                        </a:rPr>
                        <a:t>representation</a:t>
                      </a:r>
                      <a:endParaRPr lang="de-AT" sz="1400" dirty="0">
                        <a:solidFill>
                          <a:schemeClr val="tx1"/>
                        </a:solidFill>
                        <a:effectLst/>
                        <a:latin typeface="Arial" panose="020B0604020202020204" pitchFamily="34" charset="0"/>
                        <a:cs typeface="Arial" panose="020B0604020202020204" pitchFamily="34" charset="0"/>
                      </a:endParaRPr>
                    </a:p>
                  </a:txBody>
                  <a:tcPr marL="7331" marR="7331" marT="7331" marB="7331">
                    <a:lnL>
                      <a:noFill/>
                    </a:lnL>
                    <a:lnR>
                      <a:noFill/>
                    </a:lnR>
                    <a:lnT>
                      <a:noFill/>
                    </a:lnT>
                    <a:lnB>
                      <a:noFill/>
                    </a:lnB>
                  </a:tcPr>
                </a:tc>
                <a:tc>
                  <a:txBody>
                    <a:bodyPr/>
                    <a:lstStyle/>
                    <a:p>
                      <a:pPr rtl="0" fontAlgn="t">
                        <a:spcBef>
                          <a:spcPts val="0"/>
                        </a:spcBef>
                        <a:spcAft>
                          <a:spcPts val="0"/>
                        </a:spcAft>
                      </a:pPr>
                      <a:r>
                        <a:rPr lang="de-AT" sz="1400" b="0" i="0" u="none" strike="noStrike" dirty="0">
                          <a:solidFill>
                            <a:schemeClr val="tx1"/>
                          </a:solidFill>
                          <a:effectLst/>
                          <a:latin typeface="Arial" panose="020B0604020202020204" pitchFamily="34" charset="0"/>
                          <a:cs typeface="Arial" panose="020B0604020202020204" pitchFamily="34" charset="0"/>
                        </a:rPr>
                        <a:t>Description logics OWL EL</a:t>
                      </a:r>
                      <a:endParaRPr lang="de-AT" sz="1400" dirty="0">
                        <a:solidFill>
                          <a:schemeClr val="tx1"/>
                        </a:solidFill>
                        <a:effectLst/>
                        <a:latin typeface="Arial" panose="020B0604020202020204" pitchFamily="34" charset="0"/>
                        <a:cs typeface="Arial" panose="020B0604020202020204" pitchFamily="34" charset="0"/>
                      </a:endParaRPr>
                    </a:p>
                  </a:txBody>
                  <a:tcPr marL="7331" marR="7331" marT="7331" marB="7331">
                    <a:lnL>
                      <a:noFill/>
                    </a:lnL>
                    <a:lnR>
                      <a:noFill/>
                    </a:lnR>
                    <a:lnT>
                      <a:noFill/>
                    </a:lnT>
                    <a:lnB>
                      <a:noFill/>
                    </a:lnB>
                  </a:tcPr>
                </a:tc>
                <a:extLst>
                  <a:ext uri="{0D108BD9-81ED-4DB2-BD59-A6C34878D82A}">
                    <a16:rowId xmlns:a16="http://schemas.microsoft.com/office/drawing/2014/main" val="2496461167"/>
                  </a:ext>
                </a:extLst>
              </a:tr>
              <a:tr h="298877">
                <a:tc>
                  <a:txBody>
                    <a:bodyPr/>
                    <a:lstStyle/>
                    <a:p>
                      <a:pPr rtl="0" fontAlgn="t">
                        <a:spcBef>
                          <a:spcPts val="0"/>
                        </a:spcBef>
                        <a:spcAft>
                          <a:spcPts val="0"/>
                        </a:spcAft>
                      </a:pPr>
                      <a:r>
                        <a:rPr lang="de-AT" sz="1400" b="1" i="0" u="none" strike="noStrike" dirty="0" err="1">
                          <a:solidFill>
                            <a:schemeClr val="tx1"/>
                          </a:solidFill>
                          <a:effectLst/>
                          <a:latin typeface="Arial" panose="020B0604020202020204" pitchFamily="34" charset="0"/>
                          <a:cs typeface="Arial" panose="020B0604020202020204" pitchFamily="34" charset="0"/>
                        </a:rPr>
                        <a:t>Naming</a:t>
                      </a:r>
                      <a:endParaRPr lang="de-AT" sz="1400" dirty="0">
                        <a:solidFill>
                          <a:schemeClr val="tx1"/>
                        </a:solidFill>
                        <a:effectLst/>
                        <a:latin typeface="Arial" panose="020B0604020202020204" pitchFamily="34" charset="0"/>
                        <a:cs typeface="Arial" panose="020B0604020202020204" pitchFamily="34" charset="0"/>
                      </a:endParaRPr>
                    </a:p>
                  </a:txBody>
                  <a:tcPr marL="7331" marR="7331" marT="7331" marB="7331">
                    <a:lnL>
                      <a:noFill/>
                    </a:lnL>
                    <a:lnR>
                      <a:noFill/>
                    </a:lnR>
                    <a:lnT>
                      <a:noFill/>
                    </a:lnT>
                    <a:lnB>
                      <a:noFill/>
                    </a:lnB>
                  </a:tcPr>
                </a:tc>
                <a:tc>
                  <a:txBody>
                    <a:bodyPr/>
                    <a:lstStyle/>
                    <a:p>
                      <a:pPr rtl="0" fontAlgn="t">
                        <a:spcBef>
                          <a:spcPts val="800"/>
                        </a:spcBef>
                        <a:spcAft>
                          <a:spcPts val="1200"/>
                        </a:spcAft>
                      </a:pPr>
                      <a:r>
                        <a:rPr lang="en-US" sz="1400" b="0" i="0" u="none" strike="noStrike" dirty="0">
                          <a:solidFill>
                            <a:schemeClr val="tx1"/>
                          </a:solidFill>
                          <a:effectLst/>
                          <a:latin typeface="Arial" panose="020B0604020202020204" pitchFamily="34" charset="0"/>
                          <a:cs typeface="Arial" panose="020B0604020202020204" pitchFamily="34" charset="0"/>
                        </a:rPr>
                        <a:t>Artificial, self-explaining labels (EN, ES, ...) called Fully Specified Names, real-world terms (quasi-synonyms) and numeric concept IDs</a:t>
                      </a:r>
                      <a:endParaRPr lang="en-US" sz="1400" dirty="0">
                        <a:solidFill>
                          <a:schemeClr val="tx1"/>
                        </a:solidFill>
                        <a:effectLst/>
                        <a:latin typeface="Arial" panose="020B0604020202020204" pitchFamily="34" charset="0"/>
                        <a:cs typeface="Arial" panose="020B0604020202020204" pitchFamily="34" charset="0"/>
                      </a:endParaRPr>
                    </a:p>
                  </a:txBody>
                  <a:tcPr marL="7331" marR="7331" marT="7331" marB="7331">
                    <a:lnL>
                      <a:noFill/>
                    </a:lnL>
                    <a:lnR>
                      <a:noFill/>
                    </a:lnR>
                    <a:lnT>
                      <a:noFill/>
                    </a:lnT>
                    <a:lnB>
                      <a:noFill/>
                    </a:lnB>
                  </a:tcPr>
                </a:tc>
                <a:extLst>
                  <a:ext uri="{0D108BD9-81ED-4DB2-BD59-A6C34878D82A}">
                    <a16:rowId xmlns:a16="http://schemas.microsoft.com/office/drawing/2014/main" val="931914545"/>
                  </a:ext>
                </a:extLst>
              </a:tr>
              <a:tr h="298877">
                <a:tc>
                  <a:txBody>
                    <a:bodyPr/>
                    <a:lstStyle/>
                    <a:p>
                      <a:pPr rtl="0" fontAlgn="t">
                        <a:spcBef>
                          <a:spcPts val="0"/>
                        </a:spcBef>
                        <a:spcAft>
                          <a:spcPts val="0"/>
                        </a:spcAft>
                      </a:pPr>
                      <a:r>
                        <a:rPr lang="de-AT" sz="1400" b="1" i="0" u="none" strike="noStrike" dirty="0" err="1">
                          <a:solidFill>
                            <a:schemeClr val="tx1"/>
                          </a:solidFill>
                          <a:effectLst/>
                          <a:latin typeface="Arial" panose="020B0604020202020204" pitchFamily="34" charset="0"/>
                          <a:cs typeface="Arial" panose="020B0604020202020204" pitchFamily="34" charset="0"/>
                        </a:rPr>
                        <a:t>Textual</a:t>
                      </a:r>
                      <a:r>
                        <a:rPr lang="de-AT" sz="1400" b="1" i="0" u="none" strike="noStrike" dirty="0">
                          <a:solidFill>
                            <a:schemeClr val="tx1"/>
                          </a:solidFill>
                          <a:effectLst/>
                          <a:latin typeface="Arial" panose="020B0604020202020204" pitchFamily="34" charset="0"/>
                          <a:cs typeface="Arial" panose="020B0604020202020204" pitchFamily="34" charset="0"/>
                        </a:rPr>
                        <a:t> </a:t>
                      </a:r>
                      <a:r>
                        <a:rPr lang="de-AT" sz="1400" b="1" i="0" u="none" strike="noStrike" dirty="0" err="1">
                          <a:solidFill>
                            <a:schemeClr val="tx1"/>
                          </a:solidFill>
                          <a:effectLst/>
                          <a:latin typeface="Arial" panose="020B0604020202020204" pitchFamily="34" charset="0"/>
                          <a:cs typeface="Arial" panose="020B0604020202020204" pitchFamily="34" charset="0"/>
                        </a:rPr>
                        <a:t>scope</a:t>
                      </a:r>
                      <a:r>
                        <a:rPr lang="de-AT" sz="1400" b="1" i="0" u="none" strike="noStrike" dirty="0">
                          <a:solidFill>
                            <a:schemeClr val="tx1"/>
                          </a:solidFill>
                          <a:effectLst/>
                          <a:latin typeface="Arial" panose="020B0604020202020204" pitchFamily="34" charset="0"/>
                          <a:cs typeface="Arial" panose="020B0604020202020204" pitchFamily="34" charset="0"/>
                        </a:rPr>
                        <a:t> </a:t>
                      </a:r>
                      <a:r>
                        <a:rPr lang="de-AT" sz="1400" b="1" i="0" u="none" strike="noStrike" dirty="0" err="1">
                          <a:solidFill>
                            <a:schemeClr val="tx1"/>
                          </a:solidFill>
                          <a:effectLst/>
                          <a:latin typeface="Arial" panose="020B0604020202020204" pitchFamily="34" charset="0"/>
                          <a:cs typeface="Arial" panose="020B0604020202020204" pitchFamily="34" charset="0"/>
                        </a:rPr>
                        <a:t>notes</a:t>
                      </a:r>
                      <a:endParaRPr lang="de-AT" sz="1400" dirty="0">
                        <a:solidFill>
                          <a:schemeClr val="tx1"/>
                        </a:solidFill>
                        <a:effectLst/>
                        <a:latin typeface="Arial" panose="020B0604020202020204" pitchFamily="34" charset="0"/>
                        <a:cs typeface="Arial" panose="020B0604020202020204" pitchFamily="34" charset="0"/>
                      </a:endParaRPr>
                    </a:p>
                  </a:txBody>
                  <a:tcPr marL="7331" marR="7331" marT="7331" marB="7331">
                    <a:lnL>
                      <a:noFill/>
                    </a:lnL>
                    <a:lnR>
                      <a:noFill/>
                    </a:lnR>
                    <a:lnT>
                      <a:noFill/>
                    </a:lnT>
                    <a:lnB>
                      <a:noFill/>
                    </a:lnB>
                  </a:tcPr>
                </a:tc>
                <a:tc>
                  <a:txBody>
                    <a:bodyPr/>
                    <a:lstStyle/>
                    <a:p>
                      <a:pPr rtl="0" fontAlgn="t">
                        <a:spcBef>
                          <a:spcPts val="0"/>
                        </a:spcBef>
                        <a:spcAft>
                          <a:spcPts val="0"/>
                        </a:spcAft>
                      </a:pPr>
                      <a:r>
                        <a:rPr lang="en-US" sz="1400" b="0" i="0" u="none" strike="noStrike" dirty="0">
                          <a:solidFill>
                            <a:schemeClr val="tx1"/>
                          </a:solidFill>
                          <a:effectLst/>
                          <a:latin typeface="Arial" panose="020B0604020202020204" pitchFamily="34" charset="0"/>
                          <a:cs typeface="Arial" panose="020B0604020202020204" pitchFamily="34" charset="0"/>
                        </a:rPr>
                        <a:t>Low coverage of textual definitions, </a:t>
                      </a:r>
                      <a:r>
                        <a:rPr lang="en-US" sz="1400" b="0" i="0" u="none" strike="noStrike" dirty="0" err="1">
                          <a:solidFill>
                            <a:schemeClr val="tx1"/>
                          </a:solidFill>
                          <a:effectLst/>
                          <a:latin typeface="Arial" panose="020B0604020202020204" pitchFamily="34" charset="0"/>
                          <a:cs typeface="Arial" panose="020B0604020202020204" pitchFamily="34" charset="0"/>
                        </a:rPr>
                        <a:t>underspecification</a:t>
                      </a:r>
                      <a:r>
                        <a:rPr lang="en-US" sz="1400" b="0" i="0" u="none" strike="noStrike" dirty="0">
                          <a:solidFill>
                            <a:schemeClr val="tx1"/>
                          </a:solidFill>
                          <a:effectLst/>
                          <a:latin typeface="Arial" panose="020B0604020202020204" pitchFamily="34" charset="0"/>
                          <a:cs typeface="Arial" panose="020B0604020202020204" pitchFamily="34" charset="0"/>
                        </a:rPr>
                        <a:t> of many primitive concepts due to lack of textual scope notes</a:t>
                      </a:r>
                      <a:endParaRPr lang="en-US" sz="1400" dirty="0">
                        <a:solidFill>
                          <a:schemeClr val="tx1"/>
                        </a:solidFill>
                        <a:effectLst/>
                        <a:latin typeface="Arial" panose="020B0604020202020204" pitchFamily="34" charset="0"/>
                        <a:cs typeface="Arial" panose="020B0604020202020204" pitchFamily="34" charset="0"/>
                      </a:endParaRPr>
                    </a:p>
                  </a:txBody>
                  <a:tcPr marL="7331" marR="7331" marT="7331" marB="7331">
                    <a:lnL>
                      <a:noFill/>
                    </a:lnL>
                    <a:lnR>
                      <a:noFill/>
                    </a:lnR>
                    <a:lnT>
                      <a:noFill/>
                    </a:lnT>
                    <a:lnB>
                      <a:noFill/>
                    </a:lnB>
                  </a:tcPr>
                </a:tc>
                <a:extLst>
                  <a:ext uri="{0D108BD9-81ED-4DB2-BD59-A6C34878D82A}">
                    <a16:rowId xmlns:a16="http://schemas.microsoft.com/office/drawing/2014/main" val="1276859550"/>
                  </a:ext>
                </a:extLst>
              </a:tr>
              <a:tr h="563301">
                <a:tc>
                  <a:txBody>
                    <a:bodyPr/>
                    <a:lstStyle/>
                    <a:p>
                      <a:pPr rtl="0" fontAlgn="t">
                        <a:spcBef>
                          <a:spcPts val="0"/>
                        </a:spcBef>
                        <a:spcAft>
                          <a:spcPts val="0"/>
                        </a:spcAft>
                      </a:pPr>
                      <a:r>
                        <a:rPr lang="en-US" sz="1400" b="1" i="0" u="none" strike="noStrike" dirty="0">
                          <a:solidFill>
                            <a:schemeClr val="tx1"/>
                          </a:solidFill>
                          <a:effectLst/>
                          <a:latin typeface="Arial" panose="020B0604020202020204" pitchFamily="34" charset="0"/>
                          <a:cs typeface="Arial" panose="020B0604020202020204" pitchFamily="34" charset="0"/>
                        </a:rPr>
                        <a:t>References to external sources / standards</a:t>
                      </a:r>
                      <a:endParaRPr lang="en-US" sz="1400" dirty="0">
                        <a:solidFill>
                          <a:schemeClr val="tx1"/>
                        </a:solidFill>
                        <a:effectLst/>
                        <a:latin typeface="Arial" panose="020B0604020202020204" pitchFamily="34" charset="0"/>
                        <a:cs typeface="Arial" panose="020B0604020202020204" pitchFamily="34" charset="0"/>
                      </a:endParaRPr>
                    </a:p>
                  </a:txBody>
                  <a:tcPr marL="7331" marR="7331" marT="7331" marB="7331">
                    <a:lnL>
                      <a:noFill/>
                    </a:lnL>
                    <a:lnR>
                      <a:noFill/>
                    </a:lnR>
                    <a:lnT>
                      <a:noFill/>
                    </a:lnT>
                    <a:lnB>
                      <a:noFill/>
                    </a:lnB>
                  </a:tcPr>
                </a:tc>
                <a:tc>
                  <a:txBody>
                    <a:bodyPr/>
                    <a:lstStyle/>
                    <a:p>
                      <a:pPr rtl="0" fontAlgn="t">
                        <a:spcBef>
                          <a:spcPts val="0"/>
                        </a:spcBef>
                        <a:spcAft>
                          <a:spcPts val="0"/>
                        </a:spcAft>
                      </a:pPr>
                      <a:r>
                        <a:rPr lang="en-US" sz="1400" b="0" i="0" u="none" strike="noStrike" dirty="0">
                          <a:solidFill>
                            <a:schemeClr val="tx1"/>
                          </a:solidFill>
                          <a:effectLst/>
                          <a:latin typeface="Arial" panose="020B0604020202020204" pitchFamily="34" charset="0"/>
                          <a:cs typeface="Arial" panose="020B0604020202020204" pitchFamily="34" charset="0"/>
                        </a:rPr>
                        <a:t>Standards, clinical literature for the curation of terminology content, </a:t>
                      </a:r>
                      <a:r>
                        <a:rPr lang="en-US" sz="1400" b="0" i="0" u="none" strike="noStrike" dirty="0" err="1">
                          <a:solidFill>
                            <a:schemeClr val="tx1"/>
                          </a:solidFill>
                          <a:effectLst/>
                          <a:latin typeface="Arial" panose="020B0604020202020204" pitchFamily="34" charset="0"/>
                          <a:cs typeface="Arial" panose="020B0604020202020204" pitchFamily="34" charset="0"/>
                        </a:rPr>
                        <a:t>e.g</a:t>
                      </a:r>
                      <a:r>
                        <a:rPr lang="en-US" sz="1400" b="0" i="0" u="none" strike="noStrike" dirty="0">
                          <a:solidFill>
                            <a:schemeClr val="tx1"/>
                          </a:solidFill>
                          <a:effectLst/>
                          <a:latin typeface="Arial" panose="020B0604020202020204" pitchFamily="34" charset="0"/>
                          <a:cs typeface="Arial" panose="020B0604020202020204" pitchFamily="34" charset="0"/>
                        </a:rPr>
                        <a:t>, Gray's anatomy, TA, FMA, and others for the body structure. Other examples, such as classifications for many clinical conditions, e.g. fracture, ulcers, etc.</a:t>
                      </a:r>
                      <a:endParaRPr lang="en-US" sz="1400" dirty="0">
                        <a:solidFill>
                          <a:schemeClr val="tx1"/>
                        </a:solidFill>
                        <a:effectLst/>
                        <a:latin typeface="Arial" panose="020B0604020202020204" pitchFamily="34" charset="0"/>
                        <a:cs typeface="Arial" panose="020B0604020202020204" pitchFamily="34" charset="0"/>
                      </a:endParaRPr>
                    </a:p>
                  </a:txBody>
                  <a:tcPr marL="7331" marR="7331" marT="7331" marB="7331">
                    <a:lnL>
                      <a:noFill/>
                    </a:lnL>
                    <a:lnR>
                      <a:noFill/>
                    </a:lnR>
                    <a:lnT>
                      <a:noFill/>
                    </a:lnT>
                    <a:lnB>
                      <a:noFill/>
                    </a:lnB>
                  </a:tcPr>
                </a:tc>
                <a:extLst>
                  <a:ext uri="{0D108BD9-81ED-4DB2-BD59-A6C34878D82A}">
                    <a16:rowId xmlns:a16="http://schemas.microsoft.com/office/drawing/2014/main" val="3324892637"/>
                  </a:ext>
                </a:extLst>
              </a:tr>
              <a:tr h="700461">
                <a:tc>
                  <a:txBody>
                    <a:bodyPr/>
                    <a:lstStyle/>
                    <a:p>
                      <a:pPr rtl="0" fontAlgn="t">
                        <a:spcBef>
                          <a:spcPts val="0"/>
                        </a:spcBef>
                        <a:spcAft>
                          <a:spcPts val="0"/>
                        </a:spcAft>
                      </a:pPr>
                      <a:r>
                        <a:rPr lang="de-AT" sz="1400" b="1" i="0" u="none" strike="noStrike" dirty="0" err="1">
                          <a:solidFill>
                            <a:schemeClr val="tx1"/>
                          </a:solidFill>
                          <a:effectLst/>
                          <a:latin typeface="Arial" panose="020B0604020202020204" pitchFamily="34" charset="0"/>
                          <a:cs typeface="Arial" panose="020B0604020202020204" pitchFamily="34" charset="0"/>
                        </a:rPr>
                        <a:t>Hierarchies</a:t>
                      </a:r>
                      <a:endParaRPr lang="de-AT" sz="1400" dirty="0">
                        <a:solidFill>
                          <a:schemeClr val="tx1"/>
                        </a:solidFill>
                        <a:effectLst/>
                        <a:latin typeface="Arial" panose="020B0604020202020204" pitchFamily="34" charset="0"/>
                        <a:cs typeface="Arial" panose="020B0604020202020204" pitchFamily="34" charset="0"/>
                      </a:endParaRPr>
                    </a:p>
                  </a:txBody>
                  <a:tcPr marL="7331" marR="7331" marT="7331" marB="7331">
                    <a:lnL>
                      <a:noFill/>
                    </a:lnL>
                    <a:lnR>
                      <a:noFill/>
                    </a:lnR>
                    <a:lnT>
                      <a:noFill/>
                    </a:lnT>
                    <a:lnB>
                      <a:noFill/>
                    </a:lnB>
                  </a:tcPr>
                </a:tc>
                <a:tc>
                  <a:txBody>
                    <a:bodyPr/>
                    <a:lstStyle/>
                    <a:p>
                      <a:pPr rtl="0" fontAlgn="t">
                        <a:spcBef>
                          <a:spcPts val="0"/>
                        </a:spcBef>
                        <a:spcAft>
                          <a:spcPts val="0"/>
                        </a:spcAft>
                      </a:pPr>
                      <a:r>
                        <a:rPr lang="en-US" sz="1400" b="0" i="0" u="none" strike="noStrike">
                          <a:solidFill>
                            <a:schemeClr val="tx1"/>
                          </a:solidFill>
                          <a:effectLst/>
                          <a:latin typeface="Arial" panose="020B0604020202020204" pitchFamily="34" charset="0"/>
                          <a:cs typeface="Arial" panose="020B0604020202020204" pitchFamily="34" charset="0"/>
                        </a:rPr>
                        <a:t>Multiple (is-a, interpreted as OWL subclasses). Top-level categories, classes directly under SNOMED CT root node, are considered as disjoint classes (except 'physical object' and 'pharmaceutical / biologic product'). The rest are multiple but still following the disjointness from the top-level categories.</a:t>
                      </a:r>
                      <a:endParaRPr lang="en-US" sz="1400">
                        <a:solidFill>
                          <a:schemeClr val="tx1"/>
                        </a:solidFill>
                        <a:effectLst/>
                        <a:latin typeface="Arial" panose="020B0604020202020204" pitchFamily="34" charset="0"/>
                        <a:cs typeface="Arial" panose="020B0604020202020204" pitchFamily="34" charset="0"/>
                      </a:endParaRPr>
                    </a:p>
                  </a:txBody>
                  <a:tcPr marL="7331" marR="7331" marT="7331" marB="7331">
                    <a:lnL>
                      <a:noFill/>
                    </a:lnL>
                    <a:lnR>
                      <a:noFill/>
                    </a:lnR>
                    <a:lnT>
                      <a:noFill/>
                    </a:lnT>
                    <a:lnB>
                      <a:noFill/>
                    </a:lnB>
                  </a:tcPr>
                </a:tc>
                <a:extLst>
                  <a:ext uri="{0D108BD9-81ED-4DB2-BD59-A6C34878D82A}">
                    <a16:rowId xmlns:a16="http://schemas.microsoft.com/office/drawing/2014/main" val="2639933072"/>
                  </a:ext>
                </a:extLst>
              </a:tr>
              <a:tr h="158333">
                <a:tc>
                  <a:txBody>
                    <a:bodyPr/>
                    <a:lstStyle/>
                    <a:p>
                      <a:pPr rtl="0" fontAlgn="t">
                        <a:spcBef>
                          <a:spcPts val="0"/>
                        </a:spcBef>
                        <a:spcAft>
                          <a:spcPts val="0"/>
                        </a:spcAft>
                      </a:pPr>
                      <a:r>
                        <a:rPr lang="de-AT" sz="1400" b="1" i="0" u="none" strike="noStrike" dirty="0" err="1">
                          <a:solidFill>
                            <a:schemeClr val="tx1"/>
                          </a:solidFill>
                          <a:effectLst/>
                          <a:latin typeface="Arial" panose="020B0604020202020204" pitchFamily="34" charset="0"/>
                          <a:cs typeface="Arial" panose="020B0604020202020204" pitchFamily="34" charset="0"/>
                        </a:rPr>
                        <a:t>Equivalence</a:t>
                      </a:r>
                      <a:r>
                        <a:rPr lang="de-AT" sz="1400" b="1" i="0" u="none" strike="noStrike" dirty="0">
                          <a:solidFill>
                            <a:schemeClr val="tx1"/>
                          </a:solidFill>
                          <a:effectLst/>
                          <a:latin typeface="Arial" panose="020B0604020202020204" pitchFamily="34" charset="0"/>
                          <a:cs typeface="Arial" panose="020B0604020202020204" pitchFamily="34" charset="0"/>
                        </a:rPr>
                        <a:t> </a:t>
                      </a:r>
                      <a:r>
                        <a:rPr lang="de-AT" sz="1400" b="1" i="0" u="none" strike="noStrike" dirty="0" err="1">
                          <a:solidFill>
                            <a:schemeClr val="tx1"/>
                          </a:solidFill>
                          <a:effectLst/>
                          <a:latin typeface="Arial" panose="020B0604020202020204" pitchFamily="34" charset="0"/>
                          <a:cs typeface="Arial" panose="020B0604020202020204" pitchFamily="34" charset="0"/>
                        </a:rPr>
                        <a:t>axioms</a:t>
                      </a:r>
                      <a:endParaRPr lang="de-AT" sz="1400" dirty="0">
                        <a:solidFill>
                          <a:schemeClr val="tx1"/>
                        </a:solidFill>
                        <a:effectLst/>
                        <a:latin typeface="Arial" panose="020B0604020202020204" pitchFamily="34" charset="0"/>
                        <a:cs typeface="Arial" panose="020B0604020202020204" pitchFamily="34" charset="0"/>
                      </a:endParaRPr>
                    </a:p>
                  </a:txBody>
                  <a:tcPr marL="7331" marR="7331" marT="7331" marB="7331">
                    <a:lnL>
                      <a:noFill/>
                    </a:lnL>
                    <a:lnR>
                      <a:noFill/>
                    </a:lnR>
                    <a:lnT>
                      <a:noFill/>
                    </a:lnT>
                    <a:lnB>
                      <a:noFill/>
                    </a:lnB>
                  </a:tcPr>
                </a:tc>
                <a:tc>
                  <a:txBody>
                    <a:bodyPr/>
                    <a:lstStyle/>
                    <a:p>
                      <a:pPr rtl="0" fontAlgn="t">
                        <a:spcBef>
                          <a:spcPts val="0"/>
                        </a:spcBef>
                        <a:spcAft>
                          <a:spcPts val="0"/>
                        </a:spcAft>
                      </a:pPr>
                      <a:r>
                        <a:rPr lang="en-US" sz="1400" b="0" i="0" u="none" strike="noStrike" dirty="0">
                          <a:solidFill>
                            <a:schemeClr val="tx1"/>
                          </a:solidFill>
                          <a:effectLst/>
                          <a:latin typeface="Arial" panose="020B0604020202020204" pitchFamily="34" charset="0"/>
                          <a:cs typeface="Arial" panose="020B0604020202020204" pitchFamily="34" charset="0"/>
                        </a:rPr>
                        <a:t>32 % (varying from ~100 % to 0 % by top hierarchy, see Appendix 1)</a:t>
                      </a:r>
                      <a:endParaRPr lang="en-US" sz="1400" dirty="0">
                        <a:solidFill>
                          <a:schemeClr val="tx1"/>
                        </a:solidFill>
                        <a:effectLst/>
                        <a:latin typeface="Arial" panose="020B0604020202020204" pitchFamily="34" charset="0"/>
                        <a:cs typeface="Arial" panose="020B0604020202020204" pitchFamily="34" charset="0"/>
                      </a:endParaRPr>
                    </a:p>
                  </a:txBody>
                  <a:tcPr marL="7331" marR="7331" marT="7331" marB="7331">
                    <a:lnL>
                      <a:noFill/>
                    </a:lnL>
                    <a:lnR>
                      <a:noFill/>
                    </a:lnR>
                    <a:lnT>
                      <a:noFill/>
                    </a:lnT>
                    <a:lnB>
                      <a:noFill/>
                    </a:lnB>
                  </a:tcPr>
                </a:tc>
                <a:extLst>
                  <a:ext uri="{0D108BD9-81ED-4DB2-BD59-A6C34878D82A}">
                    <a16:rowId xmlns:a16="http://schemas.microsoft.com/office/drawing/2014/main" val="3000690261"/>
                  </a:ext>
                </a:extLst>
              </a:tr>
            </a:tbl>
          </a:graphicData>
        </a:graphic>
      </p:graphicFrame>
      <p:sp>
        <p:nvSpPr>
          <p:cNvPr id="5" name="Rectangle 4">
            <a:extLst>
              <a:ext uri="{FF2B5EF4-FFF2-40B4-BE49-F238E27FC236}">
                <a16:creationId xmlns:a16="http://schemas.microsoft.com/office/drawing/2014/main" id="{F7D845C1-1255-4EB0-90BB-342649D57E48}"/>
              </a:ext>
            </a:extLst>
          </p:cNvPr>
          <p:cNvSpPr/>
          <p:nvPr/>
        </p:nvSpPr>
        <p:spPr>
          <a:xfrm>
            <a:off x="19456" y="6553200"/>
            <a:ext cx="9144000" cy="276999"/>
          </a:xfrm>
          <a:prstGeom prst="rect">
            <a:avLst/>
          </a:prstGeom>
        </p:spPr>
        <p:txBody>
          <a:bodyPr wrap="square">
            <a:spAutoFit/>
          </a:bodyPr>
          <a:lstStyle/>
          <a:p>
            <a:pPr algn="r"/>
            <a:r>
              <a:rPr lang="en-US" sz="1200" b="0" dirty="0">
                <a:hlinkClick r:id="rId2"/>
              </a:rPr>
              <a:t>https://user.medunigraz.at/stefan.schulz/presentations/2020_SNOMED_CT_and_Basic_Formal_Ontology_Convergence_or_Contradiction.pptx</a:t>
            </a:r>
            <a:r>
              <a:rPr lang="en-US" sz="1200" b="0" dirty="0"/>
              <a:t> </a:t>
            </a:r>
          </a:p>
        </p:txBody>
      </p:sp>
      <p:sp>
        <p:nvSpPr>
          <p:cNvPr id="7" name="Slide Number Placeholder 6">
            <a:extLst>
              <a:ext uri="{FF2B5EF4-FFF2-40B4-BE49-F238E27FC236}">
                <a16:creationId xmlns:a16="http://schemas.microsoft.com/office/drawing/2014/main" id="{4E994071-F79F-4F9D-A379-4DEEDE1A4862}"/>
              </a:ext>
            </a:extLst>
          </p:cNvPr>
          <p:cNvSpPr>
            <a:spLocks noGrp="1"/>
          </p:cNvSpPr>
          <p:nvPr>
            <p:ph type="sldNum" sz="quarter" idx="3"/>
          </p:nvPr>
        </p:nvSpPr>
        <p:spPr/>
        <p:txBody>
          <a:bodyPr/>
          <a:lstStyle/>
          <a:p>
            <a:fld id="{7C5DB68A-9D44-4073-920F-D08D647C06A7}" type="slidenum">
              <a:rPr lang="en-US" smtClean="0"/>
              <a:t>64</a:t>
            </a:fld>
            <a:endParaRPr lang="en-US" dirty="0"/>
          </a:p>
        </p:txBody>
      </p:sp>
    </p:spTree>
    <p:extLst>
      <p:ext uri="{BB962C8B-B14F-4D97-AF65-F5344CB8AC3E}">
        <p14:creationId xmlns:p14="http://schemas.microsoft.com/office/powerpoint/2010/main" val="239982766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7ED70-AA81-4E00-A405-5BD0B9DD6126}"/>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93E36BC4-1BC8-49F7-8589-70085547FA65}"/>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9E627E24-0779-48B5-B543-F5E19F3BA22A}"/>
              </a:ext>
            </a:extLst>
          </p:cNvPr>
          <p:cNvSpPr>
            <a:spLocks noGrp="1"/>
          </p:cNvSpPr>
          <p:nvPr>
            <p:ph type="sldNum" sz="quarter" idx="3"/>
          </p:nvPr>
        </p:nvSpPr>
        <p:spPr/>
        <p:txBody>
          <a:bodyPr/>
          <a:lstStyle/>
          <a:p>
            <a:fld id="{7C5DB68A-9D44-4073-920F-D08D647C06A7}" type="slidenum">
              <a:rPr lang="en-US" smtClean="0"/>
              <a:t>65</a:t>
            </a:fld>
            <a:endParaRPr lang="en-US" dirty="0"/>
          </a:p>
        </p:txBody>
      </p:sp>
      <p:pic>
        <p:nvPicPr>
          <p:cNvPr id="5" name="Picture 4">
            <a:extLst>
              <a:ext uri="{FF2B5EF4-FFF2-40B4-BE49-F238E27FC236}">
                <a16:creationId xmlns:a16="http://schemas.microsoft.com/office/drawing/2014/main" id="{182FEE50-2350-4FD2-8FDE-EF8131F42AEA}"/>
              </a:ext>
            </a:extLst>
          </p:cNvPr>
          <p:cNvPicPr>
            <a:picLocks noChangeAspect="1"/>
          </p:cNvPicPr>
          <p:nvPr/>
        </p:nvPicPr>
        <p:blipFill>
          <a:blip r:embed="rId2"/>
          <a:stretch>
            <a:fillRect/>
          </a:stretch>
        </p:blipFill>
        <p:spPr>
          <a:xfrm>
            <a:off x="176719" y="1532626"/>
            <a:ext cx="8805333" cy="4953000"/>
          </a:xfrm>
          <a:prstGeom prst="rect">
            <a:avLst/>
          </a:prstGeom>
        </p:spPr>
      </p:pic>
      <p:sp>
        <p:nvSpPr>
          <p:cNvPr id="6" name="Rectangle 5">
            <a:extLst>
              <a:ext uri="{FF2B5EF4-FFF2-40B4-BE49-F238E27FC236}">
                <a16:creationId xmlns:a16="http://schemas.microsoft.com/office/drawing/2014/main" id="{83264CC6-5CB5-4950-863F-C12713EC6A85}"/>
              </a:ext>
            </a:extLst>
          </p:cNvPr>
          <p:cNvSpPr/>
          <p:nvPr/>
        </p:nvSpPr>
        <p:spPr>
          <a:xfrm>
            <a:off x="19456" y="6553200"/>
            <a:ext cx="9144000" cy="276999"/>
          </a:xfrm>
          <a:prstGeom prst="rect">
            <a:avLst/>
          </a:prstGeom>
        </p:spPr>
        <p:txBody>
          <a:bodyPr wrap="square">
            <a:spAutoFit/>
          </a:bodyPr>
          <a:lstStyle/>
          <a:p>
            <a:pPr algn="r"/>
            <a:r>
              <a:rPr lang="en-US" sz="1200" b="0" dirty="0">
                <a:hlinkClick r:id="rId3"/>
              </a:rPr>
              <a:t>https://user.medunigraz.at/stefan.schulz/presentations/2020_SNOMED_CT_and_Basic_Formal_Ontology_Convergence_or_Contradiction.pptx</a:t>
            </a:r>
            <a:r>
              <a:rPr lang="en-US" sz="1200" b="0" dirty="0"/>
              <a:t> </a:t>
            </a:r>
          </a:p>
        </p:txBody>
      </p:sp>
      <p:grpSp>
        <p:nvGrpSpPr>
          <p:cNvPr id="11" name="Group 10">
            <a:extLst>
              <a:ext uri="{FF2B5EF4-FFF2-40B4-BE49-F238E27FC236}">
                <a16:creationId xmlns:a16="http://schemas.microsoft.com/office/drawing/2014/main" id="{A0ADFDB5-3EA4-4193-840B-BA9C0F1DAF8D}"/>
              </a:ext>
            </a:extLst>
          </p:cNvPr>
          <p:cNvGrpSpPr/>
          <p:nvPr/>
        </p:nvGrpSpPr>
        <p:grpSpPr>
          <a:xfrm>
            <a:off x="2200596" y="1915843"/>
            <a:ext cx="6571607" cy="1132157"/>
            <a:chOff x="2200596" y="1915843"/>
            <a:chExt cx="6571607" cy="1132157"/>
          </a:xfrm>
        </p:grpSpPr>
        <p:sp>
          <p:nvSpPr>
            <p:cNvPr id="9" name="Rectangle: Rounded Corners 8">
              <a:extLst>
                <a:ext uri="{FF2B5EF4-FFF2-40B4-BE49-F238E27FC236}">
                  <a16:creationId xmlns:a16="http://schemas.microsoft.com/office/drawing/2014/main" id="{2A11A09A-AF14-47AA-B9A9-FBDDD9BCB712}"/>
                </a:ext>
              </a:extLst>
            </p:cNvPr>
            <p:cNvSpPr/>
            <p:nvPr/>
          </p:nvSpPr>
          <p:spPr bwMode="auto">
            <a:xfrm>
              <a:off x="5486400" y="2514600"/>
              <a:ext cx="2971800" cy="533400"/>
            </a:xfrm>
            <a:prstGeom prst="round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0" name="TextBox 9">
              <a:extLst>
                <a:ext uri="{FF2B5EF4-FFF2-40B4-BE49-F238E27FC236}">
                  <a16:creationId xmlns:a16="http://schemas.microsoft.com/office/drawing/2014/main" id="{23C045B6-9F12-4330-9C77-8D847CD179AD}"/>
                </a:ext>
              </a:extLst>
            </p:cNvPr>
            <p:cNvSpPr txBox="1"/>
            <p:nvPr/>
          </p:nvSpPr>
          <p:spPr>
            <a:xfrm>
              <a:off x="2200596" y="1915843"/>
              <a:ext cx="6571607" cy="584775"/>
            </a:xfrm>
            <a:prstGeom prst="rect">
              <a:avLst/>
            </a:prstGeom>
            <a:noFill/>
          </p:spPr>
          <p:txBody>
            <a:bodyPr wrap="none" rtlCol="0">
              <a:spAutoFit/>
            </a:bodyPr>
            <a:lstStyle/>
            <a:p>
              <a:r>
                <a:rPr lang="en-US" dirty="0">
                  <a:solidFill>
                    <a:srgbClr val="FF0000"/>
                  </a:solidFill>
                </a:rPr>
                <a:t>Not solved! Is precise the ambiguity!</a:t>
              </a:r>
            </a:p>
          </p:txBody>
        </p:sp>
      </p:grpSp>
    </p:spTree>
    <p:extLst>
      <p:ext uri="{BB962C8B-B14F-4D97-AF65-F5344CB8AC3E}">
        <p14:creationId xmlns:p14="http://schemas.microsoft.com/office/powerpoint/2010/main" val="4007559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839FFD8-4EE6-4864-B763-4F5A6BFA1E85}"/>
              </a:ext>
            </a:extLst>
          </p:cNvPr>
          <p:cNvSpPr/>
          <p:nvPr/>
        </p:nvSpPr>
        <p:spPr bwMode="auto">
          <a:xfrm>
            <a:off x="517" y="609280"/>
            <a:ext cx="9144000" cy="62484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 name="Titel 1"/>
          <p:cNvSpPr>
            <a:spLocks noGrp="1"/>
          </p:cNvSpPr>
          <p:nvPr>
            <p:ph type="title"/>
          </p:nvPr>
        </p:nvSpPr>
        <p:spPr/>
        <p:txBody>
          <a:bodyPr/>
          <a:lstStyle/>
          <a:p>
            <a:r>
              <a:rPr lang="en-GB" dirty="0">
                <a:solidFill>
                  <a:schemeClr val="tx1"/>
                </a:solidFill>
              </a:rPr>
              <a:t>SNOMED CT finding hierarchy</a:t>
            </a:r>
          </a:p>
        </p:txBody>
      </p:sp>
      <p:sp>
        <p:nvSpPr>
          <p:cNvPr id="3" name="Inhaltsplatzhalter 2"/>
          <p:cNvSpPr>
            <a:spLocks noGrp="1"/>
          </p:cNvSpPr>
          <p:nvPr>
            <p:ph idx="1"/>
          </p:nvPr>
        </p:nvSpPr>
        <p:spPr/>
        <p:txBody>
          <a:bodyPr>
            <a:normAutofit lnSpcReduction="10000"/>
          </a:bodyPr>
          <a:lstStyle/>
          <a:p>
            <a:r>
              <a:rPr lang="en-GB" dirty="0">
                <a:solidFill>
                  <a:schemeClr val="tx1"/>
                </a:solidFill>
              </a:rPr>
              <a:t>Boundary issues</a:t>
            </a:r>
          </a:p>
          <a:p>
            <a:pPr lvl="1"/>
            <a:r>
              <a:rPr lang="en-GB" sz="2100" dirty="0">
                <a:solidFill>
                  <a:schemeClr val="tx1"/>
                </a:solidFill>
              </a:rPr>
              <a:t>between diseases and findings (hierarchy)</a:t>
            </a:r>
          </a:p>
          <a:p>
            <a:pPr lvl="1"/>
            <a:r>
              <a:rPr lang="en-GB" sz="2100" dirty="0">
                <a:solidFill>
                  <a:schemeClr val="tx1"/>
                </a:solidFill>
              </a:rPr>
              <a:t>No clear boundary between disease and disorder (wording)</a:t>
            </a:r>
          </a:p>
          <a:p>
            <a:r>
              <a:rPr lang="en-GB" dirty="0">
                <a:solidFill>
                  <a:schemeClr val="tx1"/>
                </a:solidFill>
              </a:rPr>
              <a:t>Ontological bipartition: </a:t>
            </a:r>
          </a:p>
          <a:p>
            <a:pPr lvl="1"/>
            <a:r>
              <a:rPr lang="en-GB" sz="2100" dirty="0">
                <a:solidFill>
                  <a:schemeClr val="tx1"/>
                </a:solidFill>
              </a:rPr>
              <a:t>morphological abnormalities as material (?) continuants</a:t>
            </a:r>
          </a:p>
          <a:p>
            <a:pPr lvl="1"/>
            <a:r>
              <a:rPr lang="en-GB" sz="2100" dirty="0">
                <a:solidFill>
                  <a:schemeClr val="tx1"/>
                </a:solidFill>
              </a:rPr>
              <a:t>“other things” in Finding / Disorder hierarchies </a:t>
            </a:r>
          </a:p>
          <a:p>
            <a:r>
              <a:rPr lang="en-GB" dirty="0">
                <a:solidFill>
                  <a:schemeClr val="tx1"/>
                </a:solidFill>
              </a:rPr>
              <a:t>Findings hierarchy could be accepted as syncretistic</a:t>
            </a:r>
          </a:p>
          <a:p>
            <a:pPr lvl="1"/>
            <a:r>
              <a:rPr lang="en-GB" sz="2100" dirty="0">
                <a:solidFill>
                  <a:schemeClr val="tx1"/>
                </a:solidFill>
              </a:rPr>
              <a:t>Because there are dispositions subsuming processes etc.</a:t>
            </a:r>
          </a:p>
          <a:p>
            <a:pPr lvl="1"/>
            <a:r>
              <a:rPr lang="en-GB" sz="2100" dirty="0">
                <a:solidFill>
                  <a:schemeClr val="tx1"/>
                </a:solidFill>
              </a:rPr>
              <a:t>But then it would never fit under any formal ontology</a:t>
            </a:r>
          </a:p>
          <a:p>
            <a:r>
              <a:rPr lang="en-GB" dirty="0">
                <a:solidFill>
                  <a:schemeClr val="tx1"/>
                </a:solidFill>
              </a:rPr>
              <a:t>Findings hierarchy could be remodelled</a:t>
            </a:r>
          </a:p>
          <a:p>
            <a:pPr lvl="1"/>
            <a:r>
              <a:rPr lang="en-GB" sz="2100" dirty="0">
                <a:solidFill>
                  <a:schemeClr val="tx1"/>
                </a:solidFill>
              </a:rPr>
              <a:t>High cost and unclear benefit</a:t>
            </a:r>
          </a:p>
          <a:p>
            <a:r>
              <a:rPr lang="en-GB" dirty="0">
                <a:solidFill>
                  <a:schemeClr val="tx1"/>
                </a:solidFill>
              </a:rPr>
              <a:t>Findings hierarchy could be re-interpreted</a:t>
            </a:r>
          </a:p>
          <a:p>
            <a:pPr lvl="1"/>
            <a:r>
              <a:rPr lang="en-GB" sz="2100" dirty="0">
                <a:solidFill>
                  <a:schemeClr val="tx1"/>
                </a:solidFill>
              </a:rPr>
              <a:t>No disruption if interpreted as “clinical processes or states”</a:t>
            </a:r>
          </a:p>
          <a:p>
            <a:pPr marL="342900" lvl="1" indent="0">
              <a:buNone/>
            </a:pPr>
            <a:endParaRPr lang="en-GB" sz="2100" dirty="0">
              <a:solidFill>
                <a:schemeClr val="tx1"/>
              </a:solidFill>
            </a:endParaRPr>
          </a:p>
          <a:p>
            <a:endParaRPr lang="en-GB" dirty="0">
              <a:solidFill>
                <a:schemeClr val="tx1"/>
              </a:solidFill>
            </a:endParaRPr>
          </a:p>
          <a:p>
            <a:endParaRPr lang="en-GB" dirty="0">
              <a:solidFill>
                <a:schemeClr val="tx1"/>
              </a:solidFill>
            </a:endParaRPr>
          </a:p>
          <a:p>
            <a:endParaRPr lang="en-GB" dirty="0">
              <a:solidFill>
                <a:schemeClr val="tx1"/>
              </a:solidFill>
            </a:endParaRPr>
          </a:p>
          <a:p>
            <a:endParaRPr lang="en-GB" dirty="0">
              <a:solidFill>
                <a:schemeClr val="tx1"/>
              </a:solidFill>
            </a:endParaRPr>
          </a:p>
          <a:p>
            <a:endParaRPr lang="en-GB" dirty="0">
              <a:solidFill>
                <a:schemeClr val="tx1"/>
              </a:solidFill>
            </a:endParaRPr>
          </a:p>
        </p:txBody>
      </p:sp>
      <p:sp>
        <p:nvSpPr>
          <p:cNvPr id="5" name="Rectangle 4">
            <a:extLst>
              <a:ext uri="{FF2B5EF4-FFF2-40B4-BE49-F238E27FC236}">
                <a16:creationId xmlns:a16="http://schemas.microsoft.com/office/drawing/2014/main" id="{07E19189-6F2A-4D5F-942B-2633F7A88DC6}"/>
              </a:ext>
            </a:extLst>
          </p:cNvPr>
          <p:cNvSpPr/>
          <p:nvPr/>
        </p:nvSpPr>
        <p:spPr>
          <a:xfrm>
            <a:off x="19456" y="6553200"/>
            <a:ext cx="9144000" cy="276999"/>
          </a:xfrm>
          <a:prstGeom prst="rect">
            <a:avLst/>
          </a:prstGeom>
        </p:spPr>
        <p:txBody>
          <a:bodyPr wrap="square">
            <a:spAutoFit/>
          </a:bodyPr>
          <a:lstStyle/>
          <a:p>
            <a:pPr algn="r"/>
            <a:r>
              <a:rPr lang="en-US" sz="1200" b="0" dirty="0">
                <a:hlinkClick r:id="rId2"/>
              </a:rPr>
              <a:t>https://user.medunigraz.at/stefan.schulz/presentations/2020_SNOMED_CT_and_Basic_Formal_Ontology_Convergence_or_Contradiction.pptx</a:t>
            </a:r>
            <a:r>
              <a:rPr lang="en-US" sz="1200" b="0" dirty="0"/>
              <a:t> </a:t>
            </a:r>
          </a:p>
        </p:txBody>
      </p:sp>
      <p:sp>
        <p:nvSpPr>
          <p:cNvPr id="7" name="Slide Number Placeholder 6">
            <a:extLst>
              <a:ext uri="{FF2B5EF4-FFF2-40B4-BE49-F238E27FC236}">
                <a16:creationId xmlns:a16="http://schemas.microsoft.com/office/drawing/2014/main" id="{B339F399-21CB-45E2-9CE7-FFBE67A20D5D}"/>
              </a:ext>
            </a:extLst>
          </p:cNvPr>
          <p:cNvSpPr>
            <a:spLocks noGrp="1"/>
          </p:cNvSpPr>
          <p:nvPr>
            <p:ph type="sldNum" sz="quarter" idx="3"/>
          </p:nvPr>
        </p:nvSpPr>
        <p:spPr/>
        <p:txBody>
          <a:bodyPr/>
          <a:lstStyle/>
          <a:p>
            <a:fld id="{7C5DB68A-9D44-4073-920F-D08D647C06A7}" type="slidenum">
              <a:rPr lang="en-US" smtClean="0"/>
              <a:t>66</a:t>
            </a:fld>
            <a:endParaRPr lang="en-US" dirty="0"/>
          </a:p>
        </p:txBody>
      </p:sp>
    </p:spTree>
    <p:extLst>
      <p:ext uri="{BB962C8B-B14F-4D97-AF65-F5344CB8AC3E}">
        <p14:creationId xmlns:p14="http://schemas.microsoft.com/office/powerpoint/2010/main" val="200393061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AE065-3A03-42EB-BAD7-6F6C7FDFD88D}"/>
              </a:ext>
            </a:extLst>
          </p:cNvPr>
          <p:cNvSpPr>
            <a:spLocks noGrp="1"/>
          </p:cNvSpPr>
          <p:nvPr>
            <p:ph type="title"/>
          </p:nvPr>
        </p:nvSpPr>
        <p:spPr/>
        <p:txBody>
          <a:bodyPr/>
          <a:lstStyle/>
          <a:p>
            <a:r>
              <a:rPr lang="en-US" dirty="0"/>
              <a:t>Bad philosophy troubles </a:t>
            </a:r>
            <a:r>
              <a:rPr lang="en-US" dirty="0" err="1"/>
              <a:t>Snomed</a:t>
            </a:r>
            <a:r>
              <a:rPr lang="en-US" dirty="0"/>
              <a:t> CT since the conversion to </a:t>
            </a:r>
            <a:r>
              <a:rPr lang="en-US" dirty="0" err="1"/>
              <a:t>Snomed</a:t>
            </a:r>
            <a:r>
              <a:rPr lang="en-US" dirty="0"/>
              <a:t> RT</a:t>
            </a:r>
          </a:p>
        </p:txBody>
      </p:sp>
      <p:sp>
        <p:nvSpPr>
          <p:cNvPr id="4" name="Slide Number Placeholder 3">
            <a:extLst>
              <a:ext uri="{FF2B5EF4-FFF2-40B4-BE49-F238E27FC236}">
                <a16:creationId xmlns:a16="http://schemas.microsoft.com/office/drawing/2014/main" id="{3D3C3DDD-D24A-48B9-817F-F11F2522637A}"/>
              </a:ext>
            </a:extLst>
          </p:cNvPr>
          <p:cNvSpPr>
            <a:spLocks noGrp="1"/>
          </p:cNvSpPr>
          <p:nvPr>
            <p:ph type="sldNum" sz="quarter" idx="3"/>
          </p:nvPr>
        </p:nvSpPr>
        <p:spPr/>
        <p:txBody>
          <a:bodyPr/>
          <a:lstStyle/>
          <a:p>
            <a:fld id="{7C5DB68A-9D44-4073-920F-D08D647C06A7}" type="slidenum">
              <a:rPr lang="en-US" smtClean="0"/>
              <a:t>67</a:t>
            </a:fld>
            <a:endParaRPr lang="en-US" dirty="0"/>
          </a:p>
        </p:txBody>
      </p:sp>
      <p:pic>
        <p:nvPicPr>
          <p:cNvPr id="5" name="Picture 4">
            <a:extLst>
              <a:ext uri="{FF2B5EF4-FFF2-40B4-BE49-F238E27FC236}">
                <a16:creationId xmlns:a16="http://schemas.microsoft.com/office/drawing/2014/main" id="{813D6BE3-A3E9-4B13-80B2-2EA4C1BAF84C}"/>
              </a:ext>
            </a:extLst>
          </p:cNvPr>
          <p:cNvPicPr>
            <a:picLocks noChangeAspect="1"/>
          </p:cNvPicPr>
          <p:nvPr/>
        </p:nvPicPr>
        <p:blipFill>
          <a:blip r:embed="rId2"/>
          <a:stretch>
            <a:fillRect/>
          </a:stretch>
        </p:blipFill>
        <p:spPr>
          <a:xfrm>
            <a:off x="609600" y="2072885"/>
            <a:ext cx="7924800" cy="4379796"/>
          </a:xfrm>
          <a:prstGeom prst="rect">
            <a:avLst/>
          </a:prstGeom>
        </p:spPr>
      </p:pic>
      <p:sp>
        <p:nvSpPr>
          <p:cNvPr id="6" name="Rectangle 5">
            <a:extLst>
              <a:ext uri="{FF2B5EF4-FFF2-40B4-BE49-F238E27FC236}">
                <a16:creationId xmlns:a16="http://schemas.microsoft.com/office/drawing/2014/main" id="{1E676C93-234C-4A6B-87ED-12F52626F337}"/>
              </a:ext>
            </a:extLst>
          </p:cNvPr>
          <p:cNvSpPr/>
          <p:nvPr/>
        </p:nvSpPr>
        <p:spPr>
          <a:xfrm>
            <a:off x="466928" y="6497511"/>
            <a:ext cx="8686800" cy="276999"/>
          </a:xfrm>
          <a:prstGeom prst="rect">
            <a:avLst/>
          </a:prstGeom>
        </p:spPr>
        <p:txBody>
          <a:bodyPr wrap="square">
            <a:spAutoFit/>
          </a:bodyPr>
          <a:lstStyle/>
          <a:p>
            <a:pPr algn="r"/>
            <a:r>
              <a:rPr lang="en-US" sz="1200" b="0" dirty="0">
                <a:solidFill>
                  <a:schemeClr val="bg1"/>
                </a:solidFill>
              </a:rPr>
              <a:t>https://browser.ihtsdotools.org/?perspective=full&amp;conceptId1=160237006&amp;edition=MAIN/2021-07-31&amp;release=&amp;languages=en</a:t>
            </a:r>
          </a:p>
        </p:txBody>
      </p:sp>
    </p:spTree>
    <p:extLst>
      <p:ext uri="{BB962C8B-B14F-4D97-AF65-F5344CB8AC3E}">
        <p14:creationId xmlns:p14="http://schemas.microsoft.com/office/powerpoint/2010/main" val="301194762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98F94-8FA0-475C-904E-4BAF4891161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AE3340C-A3B2-4D06-A134-03C3317F390B}"/>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F5A4238E-89C5-439F-932A-E32FD1EF7E4D}"/>
              </a:ext>
            </a:extLst>
          </p:cNvPr>
          <p:cNvSpPr>
            <a:spLocks noGrp="1"/>
          </p:cNvSpPr>
          <p:nvPr>
            <p:ph type="sldNum" sz="quarter" idx="3"/>
          </p:nvPr>
        </p:nvSpPr>
        <p:spPr/>
        <p:txBody>
          <a:bodyPr/>
          <a:lstStyle/>
          <a:p>
            <a:fld id="{7C5DB68A-9D44-4073-920F-D08D647C06A7}" type="slidenum">
              <a:rPr lang="en-US" smtClean="0"/>
              <a:t>68</a:t>
            </a:fld>
            <a:endParaRPr lang="en-US" dirty="0"/>
          </a:p>
        </p:txBody>
      </p:sp>
      <p:pic>
        <p:nvPicPr>
          <p:cNvPr id="5" name="Picture 4">
            <a:extLst>
              <a:ext uri="{FF2B5EF4-FFF2-40B4-BE49-F238E27FC236}">
                <a16:creationId xmlns:a16="http://schemas.microsoft.com/office/drawing/2014/main" id="{FC8D1B70-22C5-47FA-98FE-7B6F6CB3DA71}"/>
              </a:ext>
            </a:extLst>
          </p:cNvPr>
          <p:cNvPicPr>
            <a:picLocks noChangeAspect="1"/>
          </p:cNvPicPr>
          <p:nvPr/>
        </p:nvPicPr>
        <p:blipFill>
          <a:blip r:embed="rId2"/>
          <a:stretch>
            <a:fillRect/>
          </a:stretch>
        </p:blipFill>
        <p:spPr>
          <a:xfrm>
            <a:off x="121596" y="628650"/>
            <a:ext cx="5016273" cy="3848100"/>
          </a:xfrm>
          <a:prstGeom prst="rect">
            <a:avLst/>
          </a:prstGeom>
        </p:spPr>
      </p:pic>
      <p:pic>
        <p:nvPicPr>
          <p:cNvPr id="6" name="Picture 5">
            <a:extLst>
              <a:ext uri="{FF2B5EF4-FFF2-40B4-BE49-F238E27FC236}">
                <a16:creationId xmlns:a16="http://schemas.microsoft.com/office/drawing/2014/main" id="{48FFE529-CC26-45B1-831B-17E41F3A98CD}"/>
              </a:ext>
            </a:extLst>
          </p:cNvPr>
          <p:cNvPicPr>
            <a:picLocks noChangeAspect="1"/>
          </p:cNvPicPr>
          <p:nvPr/>
        </p:nvPicPr>
        <p:blipFill>
          <a:blip r:embed="rId3"/>
          <a:stretch>
            <a:fillRect/>
          </a:stretch>
        </p:blipFill>
        <p:spPr>
          <a:xfrm>
            <a:off x="3450483" y="3249646"/>
            <a:ext cx="5693517" cy="3209925"/>
          </a:xfrm>
          <a:prstGeom prst="rect">
            <a:avLst/>
          </a:prstGeom>
        </p:spPr>
      </p:pic>
      <p:sp>
        <p:nvSpPr>
          <p:cNvPr id="7" name="Rectangle 6">
            <a:extLst>
              <a:ext uri="{FF2B5EF4-FFF2-40B4-BE49-F238E27FC236}">
                <a16:creationId xmlns:a16="http://schemas.microsoft.com/office/drawing/2014/main" id="{5F75C617-9B32-4EEC-A246-AFE6B5388DA3}"/>
              </a:ext>
            </a:extLst>
          </p:cNvPr>
          <p:cNvSpPr/>
          <p:nvPr/>
        </p:nvSpPr>
        <p:spPr>
          <a:xfrm>
            <a:off x="5932859" y="2219339"/>
            <a:ext cx="3096841" cy="954107"/>
          </a:xfrm>
          <a:prstGeom prst="rect">
            <a:avLst/>
          </a:prstGeom>
        </p:spPr>
        <p:txBody>
          <a:bodyPr wrap="square">
            <a:spAutoFit/>
          </a:bodyPr>
          <a:lstStyle/>
          <a:p>
            <a:r>
              <a:rPr lang="en-US" sz="1400" b="0" dirty="0">
                <a:solidFill>
                  <a:schemeClr val="bg1"/>
                </a:solidFill>
                <a:hlinkClick r:id="rId4"/>
              </a:rPr>
              <a:t>https://browser.ihtsdotools.org/?perspective=full&amp;conceptId1=394407002&amp;edition=MAIN/2021-07-31&amp;release=&amp;languages=en</a:t>
            </a:r>
            <a:r>
              <a:rPr lang="en-US" sz="1400" b="0" dirty="0">
                <a:solidFill>
                  <a:schemeClr val="bg1"/>
                </a:solidFill>
              </a:rPr>
              <a:t> </a:t>
            </a:r>
          </a:p>
        </p:txBody>
      </p:sp>
      <p:sp>
        <p:nvSpPr>
          <p:cNvPr id="8" name="Rectangle 7">
            <a:extLst>
              <a:ext uri="{FF2B5EF4-FFF2-40B4-BE49-F238E27FC236}">
                <a16:creationId xmlns:a16="http://schemas.microsoft.com/office/drawing/2014/main" id="{D8FC7BA5-8B72-4169-8F02-0AD0D791CEF5}"/>
              </a:ext>
            </a:extLst>
          </p:cNvPr>
          <p:cNvSpPr/>
          <p:nvPr/>
        </p:nvSpPr>
        <p:spPr>
          <a:xfrm>
            <a:off x="7296" y="4476750"/>
            <a:ext cx="2354904" cy="1169551"/>
          </a:xfrm>
          <a:prstGeom prst="rect">
            <a:avLst/>
          </a:prstGeom>
        </p:spPr>
        <p:txBody>
          <a:bodyPr wrap="square">
            <a:spAutoFit/>
          </a:bodyPr>
          <a:lstStyle/>
          <a:p>
            <a:r>
              <a:rPr lang="en-US" sz="1400" b="0" dirty="0">
                <a:solidFill>
                  <a:schemeClr val="bg1"/>
                </a:solidFill>
                <a:hlinkClick r:id="rId5"/>
              </a:rPr>
              <a:t>https://browser.ihtsdotools.org/?perspective=full&amp;conceptId1=394647002&amp;edition=MAIN/2021-07-31&amp;release=&amp;languages=en</a:t>
            </a:r>
            <a:r>
              <a:rPr lang="en-US" sz="1400" b="0" dirty="0">
                <a:solidFill>
                  <a:schemeClr val="bg1"/>
                </a:solidFill>
              </a:rPr>
              <a:t> </a:t>
            </a:r>
          </a:p>
        </p:txBody>
      </p:sp>
    </p:spTree>
    <p:extLst>
      <p:ext uri="{BB962C8B-B14F-4D97-AF65-F5344CB8AC3E}">
        <p14:creationId xmlns:p14="http://schemas.microsoft.com/office/powerpoint/2010/main" val="165079901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F1894-2868-47F4-A292-FB1E2380C974}"/>
              </a:ext>
            </a:extLst>
          </p:cNvPr>
          <p:cNvSpPr>
            <a:spLocks noGrp="1"/>
          </p:cNvSpPr>
          <p:nvPr>
            <p:ph type="title"/>
          </p:nvPr>
        </p:nvSpPr>
        <p:spPr/>
        <p:txBody>
          <a:bodyPr/>
          <a:lstStyle/>
          <a:p>
            <a:r>
              <a:rPr lang="en-US" dirty="0"/>
              <a:t>‘Symptom’ and ‘sign’ for OGMS</a:t>
            </a:r>
          </a:p>
        </p:txBody>
      </p:sp>
      <p:sp>
        <p:nvSpPr>
          <p:cNvPr id="3" name="Content Placeholder 2">
            <a:extLst>
              <a:ext uri="{FF2B5EF4-FFF2-40B4-BE49-F238E27FC236}">
                <a16:creationId xmlns:a16="http://schemas.microsoft.com/office/drawing/2014/main" id="{40D010EA-9731-4F76-A599-3360C2A4A10B}"/>
              </a:ext>
            </a:extLst>
          </p:cNvPr>
          <p:cNvSpPr>
            <a:spLocks noGrp="1"/>
          </p:cNvSpPr>
          <p:nvPr>
            <p:ph idx="1"/>
          </p:nvPr>
        </p:nvSpPr>
        <p:spPr/>
        <p:txBody>
          <a:bodyPr/>
          <a:lstStyle/>
          <a:p>
            <a:pPr>
              <a:buFont typeface="Arial" panose="020B0604020202020204" pitchFamily="34" charset="0"/>
              <a:buChar char="•"/>
            </a:pPr>
            <a:r>
              <a:rPr lang="en-US" sz="2200" dirty="0">
                <a:solidFill>
                  <a:srgbClr val="FFFF00"/>
                </a:solidFill>
              </a:rPr>
              <a:t>Sign =def. – A bodily feature of a patient that is observed in a physical examination and is deemed by the clinician to be of clinical significance.</a:t>
            </a:r>
          </a:p>
          <a:p>
            <a:pPr lvl="1">
              <a:buFont typeface="Arial" panose="020B0604020202020204" pitchFamily="34" charset="0"/>
              <a:buChar char="•"/>
            </a:pPr>
            <a:r>
              <a:rPr lang="en-US" sz="1800" dirty="0"/>
              <a:t>‘</a:t>
            </a:r>
            <a:r>
              <a:rPr lang="en-US" sz="1800" i="1" dirty="0"/>
              <a:t>We can distinguish a further use of ‘sign’ in the context ‘sign of ’. Two clinicians may observe the same clinically abnormal bodily feature, e.g. a hand tremor, in a single patient but interpret it differently, either as a ‘sign of’ a distinct disorder (where the patient has two disorders) or of one disorder but about which they differ in opinion about the relevant disease type (e.g. hyperthyroidism or Parkinson’s).’</a:t>
            </a:r>
          </a:p>
          <a:p>
            <a:pPr>
              <a:buFont typeface="Arial" panose="020B0604020202020204" pitchFamily="34" charset="0"/>
              <a:buChar char="•"/>
            </a:pPr>
            <a:r>
              <a:rPr lang="en-US" sz="2200" dirty="0">
                <a:solidFill>
                  <a:srgbClr val="FFFF00"/>
                </a:solidFill>
              </a:rPr>
              <a:t>Symptom =def. – A bodily feature of a patient that is observed by the patient and is hypothesized by the patient to be a realization of a disease.</a:t>
            </a:r>
          </a:p>
          <a:p>
            <a:pPr lvl="1">
              <a:buFont typeface="Arial" panose="020B0604020202020204" pitchFamily="34" charset="0"/>
              <a:buChar char="•"/>
            </a:pPr>
            <a:r>
              <a:rPr lang="en-US" sz="1800" i="1" dirty="0"/>
              <a:t>‘Again we can distinguish the special usage ‘symptom of ’: a clinician may attribute a symptom as being a symptom of some specific disease.’</a:t>
            </a:r>
          </a:p>
        </p:txBody>
      </p:sp>
      <p:sp>
        <p:nvSpPr>
          <p:cNvPr id="4" name="Slide Number Placeholder 3">
            <a:extLst>
              <a:ext uri="{FF2B5EF4-FFF2-40B4-BE49-F238E27FC236}">
                <a16:creationId xmlns:a16="http://schemas.microsoft.com/office/drawing/2014/main" id="{980B7407-341D-4BE9-94AB-5A2385DA5665}"/>
              </a:ext>
            </a:extLst>
          </p:cNvPr>
          <p:cNvSpPr>
            <a:spLocks noGrp="1"/>
          </p:cNvSpPr>
          <p:nvPr>
            <p:ph type="sldNum" sz="quarter" idx="3"/>
          </p:nvPr>
        </p:nvSpPr>
        <p:spPr/>
        <p:txBody>
          <a:bodyPr/>
          <a:lstStyle/>
          <a:p>
            <a:fld id="{7C5DB68A-9D44-4073-920F-D08D647C06A7}" type="slidenum">
              <a:rPr lang="en-US" smtClean="0"/>
              <a:t>69</a:t>
            </a:fld>
            <a:endParaRPr lang="en-US" dirty="0"/>
          </a:p>
        </p:txBody>
      </p:sp>
      <p:sp>
        <p:nvSpPr>
          <p:cNvPr id="5" name="Rectangle 4">
            <a:extLst>
              <a:ext uri="{FF2B5EF4-FFF2-40B4-BE49-F238E27FC236}">
                <a16:creationId xmlns:a16="http://schemas.microsoft.com/office/drawing/2014/main" id="{112790B3-A180-41D5-9148-C8BB2B0B33B1}"/>
              </a:ext>
            </a:extLst>
          </p:cNvPr>
          <p:cNvSpPr/>
          <p:nvPr/>
        </p:nvSpPr>
        <p:spPr>
          <a:xfrm>
            <a:off x="914400" y="6390347"/>
            <a:ext cx="8153400" cy="400110"/>
          </a:xfrm>
          <a:prstGeom prst="rect">
            <a:avLst/>
          </a:prstGeom>
        </p:spPr>
        <p:txBody>
          <a:bodyPr wrap="square">
            <a:spAutoFit/>
          </a:bodyPr>
          <a:lstStyle/>
          <a:p>
            <a:pPr algn="r"/>
            <a:r>
              <a:rPr lang="en-US" sz="1000" b="0" dirty="0">
                <a:solidFill>
                  <a:schemeClr val="bg1"/>
                </a:solidFill>
                <a:latin typeface="Arial" panose="020B0604020202020204" pitchFamily="34" charset="0"/>
              </a:rPr>
              <a:t>Richard H. Scheuermann, Werner Ceusters, and Barry Smith, “</a:t>
            </a:r>
            <a:r>
              <a:rPr lang="en-US" sz="1000" b="0" u="sng" dirty="0">
                <a:solidFill>
                  <a:schemeClr val="bg1"/>
                </a:solidFill>
                <a:latin typeface="Arial" panose="020B0604020202020204" pitchFamily="34" charset="0"/>
                <a:hlinkClick r:id="rId2">
                  <a:extLst>
                    <a:ext uri="{A12FA001-AC4F-418D-AE19-62706E023703}">
                      <ahyp:hlinkClr xmlns:ahyp="http://schemas.microsoft.com/office/drawing/2018/hyperlinkcolor" val="tx"/>
                    </a:ext>
                  </a:extLst>
                </a:hlinkClick>
              </a:rPr>
              <a:t>Toward an Ontological Treatment of Disease and Diagnosis</a:t>
            </a:r>
            <a:r>
              <a:rPr lang="en-US" sz="1000" b="0" dirty="0">
                <a:solidFill>
                  <a:schemeClr val="bg1"/>
                </a:solidFill>
                <a:latin typeface="Arial" panose="020B0604020202020204" pitchFamily="34" charset="0"/>
              </a:rPr>
              <a:t>”, </a:t>
            </a:r>
          </a:p>
          <a:p>
            <a:pPr algn="r"/>
            <a:r>
              <a:rPr lang="en-US" sz="1000" b="0" dirty="0">
                <a:solidFill>
                  <a:schemeClr val="bg1"/>
                </a:solidFill>
                <a:latin typeface="Arial" panose="020B0604020202020204" pitchFamily="34" charset="0"/>
              </a:rPr>
              <a:t>Proceedings of the 2009 AMIA Summit on Translational Bioinformatics, 2009, 116-120</a:t>
            </a:r>
            <a:endParaRPr lang="en-US" sz="1000" dirty="0">
              <a:solidFill>
                <a:schemeClr val="bg1"/>
              </a:solidFill>
            </a:endParaRPr>
          </a:p>
        </p:txBody>
      </p:sp>
    </p:spTree>
    <p:extLst>
      <p:ext uri="{BB962C8B-B14F-4D97-AF65-F5344CB8AC3E}">
        <p14:creationId xmlns:p14="http://schemas.microsoft.com/office/powerpoint/2010/main" val="2206733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503B8D-DF48-4E65-BBAA-03235639A3F7}"/>
              </a:ext>
            </a:extLst>
          </p:cNvPr>
          <p:cNvSpPr>
            <a:spLocks noGrp="1"/>
          </p:cNvSpPr>
          <p:nvPr>
            <p:ph type="title"/>
          </p:nvPr>
        </p:nvSpPr>
        <p:spPr/>
        <p:txBody>
          <a:bodyPr/>
          <a:lstStyle/>
          <a:p>
            <a:r>
              <a:rPr lang="en-US" dirty="0"/>
              <a:t>Generic dependence in BFO2020 (1)</a:t>
            </a:r>
          </a:p>
        </p:txBody>
      </p:sp>
      <p:sp>
        <p:nvSpPr>
          <p:cNvPr id="3" name="Content Placeholder 2">
            <a:extLst>
              <a:ext uri="{FF2B5EF4-FFF2-40B4-BE49-F238E27FC236}">
                <a16:creationId xmlns:a16="http://schemas.microsoft.com/office/drawing/2014/main" id="{970FB4A4-C227-40CA-80E9-8577CD9F5078}"/>
              </a:ext>
            </a:extLst>
          </p:cNvPr>
          <p:cNvSpPr>
            <a:spLocks noGrp="1"/>
          </p:cNvSpPr>
          <p:nvPr>
            <p:ph idx="1"/>
          </p:nvPr>
        </p:nvSpPr>
        <p:spPr/>
        <p:txBody>
          <a:bodyPr/>
          <a:lstStyle/>
          <a:p>
            <a:pPr>
              <a:buFont typeface="Arial" panose="020B0604020202020204" pitchFamily="34" charset="0"/>
              <a:buChar char="•"/>
            </a:pPr>
            <a:r>
              <a:rPr lang="en-US" dirty="0"/>
              <a:t>generically-depends-on: </a:t>
            </a:r>
          </a:p>
          <a:p>
            <a:pPr lvl="1">
              <a:buFont typeface="Arial" panose="020B0604020202020204" pitchFamily="34" charset="0"/>
              <a:buChar char="•"/>
            </a:pPr>
            <a:r>
              <a:rPr lang="en-US" dirty="0"/>
              <a:t>is time indexed,</a:t>
            </a:r>
          </a:p>
          <a:p>
            <a:pPr lvl="1">
              <a:buFont typeface="Arial" panose="020B0604020202020204" pitchFamily="34" charset="0"/>
              <a:buChar char="•"/>
            </a:pPr>
            <a:r>
              <a:rPr lang="en-US" dirty="0"/>
              <a:t>has domain: generically-dependent-continuant, and</a:t>
            </a:r>
          </a:p>
          <a:p>
            <a:pPr lvl="1">
              <a:buFont typeface="Arial" panose="020B0604020202020204" pitchFamily="34" charset="0"/>
              <a:buChar char="•"/>
            </a:pPr>
            <a:r>
              <a:rPr lang="en-US" dirty="0"/>
              <a:t>has range: independent-continuant but not spatial-region"</a:t>
            </a:r>
          </a:p>
          <a:p>
            <a:pPr>
              <a:buFont typeface="Arial" panose="020B0604020202020204" pitchFamily="34" charset="0"/>
              <a:buChar char="•"/>
            </a:pPr>
            <a:r>
              <a:rPr lang="en-US" dirty="0"/>
              <a:t>(</a:t>
            </a:r>
            <a:r>
              <a:rPr lang="en-US" dirty="0" err="1"/>
              <a:t>forall</a:t>
            </a:r>
            <a:r>
              <a:rPr lang="en-US" dirty="0"/>
              <a:t> (a b t)     </a:t>
            </a:r>
          </a:p>
          <a:p>
            <a:pPr marL="457200" lvl="1" indent="0">
              <a:buNone/>
            </a:pPr>
            <a:r>
              <a:rPr lang="en-US" dirty="0"/>
              <a:t>	</a:t>
            </a:r>
            <a:r>
              <a:rPr lang="en-US" sz="2000" dirty="0"/>
              <a:t>(if (generically-depends-on a b t)</a:t>
            </a:r>
          </a:p>
          <a:p>
            <a:pPr marL="457200" lvl="1" indent="0">
              <a:buNone/>
            </a:pPr>
            <a:r>
              <a:rPr lang="en-US" sz="2000" dirty="0"/>
              <a:t>        (and (instance-of a generically-dependent-continuant t)       </a:t>
            </a:r>
          </a:p>
          <a:p>
            <a:pPr marL="457200" lvl="1" indent="0">
              <a:buNone/>
            </a:pPr>
            <a:r>
              <a:rPr lang="en-US" sz="2000" dirty="0"/>
              <a:t> 	          (and (instance-of b independent-continuant t)</a:t>
            </a:r>
          </a:p>
          <a:p>
            <a:pPr marL="457200" lvl="1" indent="0">
              <a:buNone/>
            </a:pPr>
            <a:r>
              <a:rPr lang="en-US" sz="2000" dirty="0"/>
              <a:t>                        (not (instance-of b spatial-region t)))</a:t>
            </a:r>
          </a:p>
          <a:p>
            <a:pPr marL="457200" lvl="1" indent="0">
              <a:buNone/>
            </a:pPr>
            <a:r>
              <a:rPr lang="en-US" sz="2000" dirty="0"/>
              <a:t>                (instance-of t temporal-region t))</a:t>
            </a:r>
          </a:p>
          <a:p>
            <a:pPr marL="457200" lvl="1" indent="0">
              <a:buNone/>
            </a:pPr>
            <a:r>
              <a:rPr lang="en-US" sz="2000" dirty="0"/>
              <a:t>         )))</a:t>
            </a:r>
          </a:p>
        </p:txBody>
      </p:sp>
      <p:sp>
        <p:nvSpPr>
          <p:cNvPr id="4" name="Slide Number Placeholder 3">
            <a:extLst>
              <a:ext uri="{FF2B5EF4-FFF2-40B4-BE49-F238E27FC236}">
                <a16:creationId xmlns:a16="http://schemas.microsoft.com/office/drawing/2014/main" id="{E776CEE3-54FD-4F0C-83B2-F78B4900A6B1}"/>
              </a:ext>
            </a:extLst>
          </p:cNvPr>
          <p:cNvSpPr>
            <a:spLocks noGrp="1"/>
          </p:cNvSpPr>
          <p:nvPr>
            <p:ph type="sldNum" sz="quarter" idx="3"/>
          </p:nvPr>
        </p:nvSpPr>
        <p:spPr/>
        <p:txBody>
          <a:bodyPr/>
          <a:lstStyle/>
          <a:p>
            <a:fld id="{7C5DB68A-9D44-4073-920F-D08D647C06A7}" type="slidenum">
              <a:rPr lang="en-US" smtClean="0"/>
              <a:t>7</a:t>
            </a:fld>
            <a:endParaRPr lang="en-US" dirty="0"/>
          </a:p>
        </p:txBody>
      </p:sp>
    </p:spTree>
    <p:extLst>
      <p:ext uri="{BB962C8B-B14F-4D97-AF65-F5344CB8AC3E}">
        <p14:creationId xmlns:p14="http://schemas.microsoft.com/office/powerpoint/2010/main" val="395441777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BB63C3-F28D-4A14-A946-BEE2CA05844E}"/>
              </a:ext>
            </a:extLst>
          </p:cNvPr>
          <p:cNvSpPr>
            <a:spLocks noGrp="1"/>
          </p:cNvSpPr>
          <p:nvPr>
            <p:ph type="title"/>
          </p:nvPr>
        </p:nvSpPr>
        <p:spPr/>
        <p:txBody>
          <a:bodyPr/>
          <a:lstStyle/>
          <a:p>
            <a:r>
              <a:rPr lang="en-US" dirty="0"/>
              <a:t>Exercise in representation</a:t>
            </a:r>
          </a:p>
        </p:txBody>
      </p:sp>
      <p:sp>
        <p:nvSpPr>
          <p:cNvPr id="3" name="Content Placeholder 2">
            <a:extLst>
              <a:ext uri="{FF2B5EF4-FFF2-40B4-BE49-F238E27FC236}">
                <a16:creationId xmlns:a16="http://schemas.microsoft.com/office/drawing/2014/main" id="{0B15891A-3B8E-4D58-9619-E064EF1156BC}"/>
              </a:ext>
            </a:extLst>
          </p:cNvPr>
          <p:cNvSpPr>
            <a:spLocks noGrp="1"/>
          </p:cNvSpPr>
          <p:nvPr>
            <p:ph idx="1"/>
          </p:nvPr>
        </p:nvSpPr>
        <p:spPr/>
        <p:txBody>
          <a:bodyPr/>
          <a:lstStyle/>
          <a:p>
            <a:pPr>
              <a:buFont typeface="Arial" panose="020B0604020202020204" pitchFamily="34" charset="0"/>
              <a:buChar char="•"/>
            </a:pPr>
            <a:r>
              <a:rPr lang="en-US" i="1" dirty="0"/>
              <a:t>A sore throat is a shared symptom of many illnesses.</a:t>
            </a:r>
          </a:p>
          <a:p>
            <a:pPr>
              <a:buFont typeface="Arial" panose="020B0604020202020204" pitchFamily="34" charset="0"/>
              <a:buChar char="•"/>
            </a:pPr>
            <a:r>
              <a:rPr lang="en-US" i="1" dirty="0"/>
              <a:t>The first symptom of COVID-19 is fever.</a:t>
            </a:r>
          </a:p>
          <a:p>
            <a:pPr>
              <a:buFont typeface="Arial" panose="020B0604020202020204" pitchFamily="34" charset="0"/>
              <a:buChar char="•"/>
            </a:pPr>
            <a:r>
              <a:rPr lang="en-US" i="1" dirty="0"/>
              <a:t>Difficulty swallowing, facial weakness or numbness, or double vision is a symptom of a tumor in the brain stem.</a:t>
            </a:r>
          </a:p>
          <a:p>
            <a:pPr>
              <a:buFont typeface="Arial" panose="020B0604020202020204" pitchFamily="34" charset="0"/>
              <a:buChar char="•"/>
            </a:pPr>
            <a:r>
              <a:rPr lang="en-US" i="1" dirty="0"/>
              <a:t>Fatigue is a disabling, multifaceted symptom that is highly prevalent and stubbornly persistent in fibromyalgia.</a:t>
            </a:r>
          </a:p>
          <a:p>
            <a:pPr>
              <a:buFont typeface="Arial" panose="020B0604020202020204" pitchFamily="34" charset="0"/>
              <a:buChar char="•"/>
            </a:pPr>
            <a:r>
              <a:rPr lang="en-US" i="1" dirty="0"/>
              <a:t>Actor Alan </a:t>
            </a:r>
            <a:r>
              <a:rPr lang="en-US" i="1" dirty="0" err="1"/>
              <a:t>Alda</a:t>
            </a:r>
            <a:r>
              <a:rPr lang="en-US" i="1" dirty="0"/>
              <a:t> went for a brain scan after experiencing this early sign (acting out dreams), eventually leading to his Parkinson's diagnosis.</a:t>
            </a:r>
          </a:p>
        </p:txBody>
      </p:sp>
      <p:sp>
        <p:nvSpPr>
          <p:cNvPr id="4" name="Slide Number Placeholder 3">
            <a:extLst>
              <a:ext uri="{FF2B5EF4-FFF2-40B4-BE49-F238E27FC236}">
                <a16:creationId xmlns:a16="http://schemas.microsoft.com/office/drawing/2014/main" id="{97474745-191C-44CC-8B10-975D14FC3E62}"/>
              </a:ext>
            </a:extLst>
          </p:cNvPr>
          <p:cNvSpPr>
            <a:spLocks noGrp="1"/>
          </p:cNvSpPr>
          <p:nvPr>
            <p:ph type="sldNum" sz="quarter" idx="3"/>
          </p:nvPr>
        </p:nvSpPr>
        <p:spPr/>
        <p:txBody>
          <a:bodyPr/>
          <a:lstStyle/>
          <a:p>
            <a:fld id="{7C5DB68A-9D44-4073-920F-D08D647C06A7}" type="slidenum">
              <a:rPr lang="en-US" smtClean="0"/>
              <a:t>70</a:t>
            </a:fld>
            <a:endParaRPr lang="en-US" dirty="0"/>
          </a:p>
        </p:txBody>
      </p:sp>
    </p:spTree>
    <p:extLst>
      <p:ext uri="{BB962C8B-B14F-4D97-AF65-F5344CB8AC3E}">
        <p14:creationId xmlns:p14="http://schemas.microsoft.com/office/powerpoint/2010/main" val="23634166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503B8D-DF48-4E65-BBAA-03235639A3F7}"/>
              </a:ext>
            </a:extLst>
          </p:cNvPr>
          <p:cNvSpPr>
            <a:spLocks noGrp="1"/>
          </p:cNvSpPr>
          <p:nvPr>
            <p:ph type="title"/>
          </p:nvPr>
        </p:nvSpPr>
        <p:spPr/>
        <p:txBody>
          <a:bodyPr/>
          <a:lstStyle/>
          <a:p>
            <a:r>
              <a:rPr lang="en-US" dirty="0"/>
              <a:t>Generic dependence in BFO2020 (2)</a:t>
            </a:r>
          </a:p>
        </p:txBody>
      </p:sp>
      <p:sp>
        <p:nvSpPr>
          <p:cNvPr id="3" name="Content Placeholder 2">
            <a:extLst>
              <a:ext uri="{FF2B5EF4-FFF2-40B4-BE49-F238E27FC236}">
                <a16:creationId xmlns:a16="http://schemas.microsoft.com/office/drawing/2014/main" id="{970FB4A4-C227-40CA-80E9-8577CD9F5078}"/>
              </a:ext>
            </a:extLst>
          </p:cNvPr>
          <p:cNvSpPr>
            <a:spLocks noGrp="1"/>
          </p:cNvSpPr>
          <p:nvPr>
            <p:ph idx="1"/>
          </p:nvPr>
        </p:nvSpPr>
        <p:spPr/>
        <p:txBody>
          <a:bodyPr/>
          <a:lstStyle/>
          <a:p>
            <a:pPr>
              <a:buFont typeface="Arial" panose="020B0604020202020204" pitchFamily="34" charset="0"/>
              <a:buChar char="•"/>
            </a:pPr>
            <a:r>
              <a:rPr lang="en-US" dirty="0"/>
              <a:t>b g-depends on c at t means: </a:t>
            </a:r>
          </a:p>
          <a:p>
            <a:pPr lvl="1">
              <a:buFont typeface="Arial" panose="020B0604020202020204" pitchFamily="34" charset="0"/>
              <a:buChar char="•"/>
            </a:pPr>
            <a:r>
              <a:rPr lang="en-US" dirty="0"/>
              <a:t>b is a generically dependent continuant (GDC)</a:t>
            </a:r>
          </a:p>
          <a:p>
            <a:pPr lvl="1">
              <a:buFont typeface="Arial" panose="020B0604020202020204" pitchFamily="34" charset="0"/>
              <a:buChar char="•"/>
            </a:pPr>
            <a:r>
              <a:rPr lang="en-US" dirty="0"/>
              <a:t>c is an independent continuant (IC)</a:t>
            </a:r>
          </a:p>
          <a:p>
            <a:pPr lvl="1">
              <a:buFont typeface="Arial" panose="020B0604020202020204" pitchFamily="34" charset="0"/>
              <a:buChar char="•"/>
            </a:pPr>
            <a:r>
              <a:rPr lang="en-US" dirty="0"/>
              <a:t>there inheres in c at t a specifically dependent continuant s which concretizes b at t  </a:t>
            </a:r>
          </a:p>
          <a:p>
            <a:pPr>
              <a:buFont typeface="Arial" panose="020B0604020202020204" pitchFamily="34" charset="0"/>
              <a:buChar char="•"/>
            </a:pPr>
            <a:r>
              <a:rPr lang="en-US" dirty="0"/>
              <a:t>(</a:t>
            </a:r>
            <a:r>
              <a:rPr lang="en-US" dirty="0" err="1"/>
              <a:t>forall</a:t>
            </a:r>
            <a:r>
              <a:rPr lang="en-US" dirty="0"/>
              <a:t> (b c t)     </a:t>
            </a:r>
          </a:p>
          <a:p>
            <a:pPr marL="457200" lvl="1" indent="0">
              <a:buNone/>
            </a:pPr>
            <a:r>
              <a:rPr lang="en-US" dirty="0"/>
              <a:t>  (if (generically-depends-on b c t)      </a:t>
            </a:r>
          </a:p>
          <a:p>
            <a:pPr marL="457200" lvl="1" indent="0">
              <a:buNone/>
            </a:pPr>
            <a:r>
              <a:rPr lang="en-US" dirty="0"/>
              <a:t>    (exists (s </a:t>
            </a:r>
            <a:r>
              <a:rPr lang="en-US" dirty="0" err="1"/>
              <a:t>tp</a:t>
            </a:r>
            <a:r>
              <a:rPr lang="en-US" dirty="0"/>
              <a:t>) </a:t>
            </a:r>
          </a:p>
          <a:p>
            <a:pPr marL="457200" lvl="1" indent="0">
              <a:buNone/>
            </a:pPr>
            <a:r>
              <a:rPr lang="en-US" dirty="0"/>
              <a:t>    (and (temporal-part-of </a:t>
            </a:r>
            <a:r>
              <a:rPr lang="en-US" dirty="0" err="1"/>
              <a:t>tp</a:t>
            </a:r>
            <a:r>
              <a:rPr lang="en-US" dirty="0"/>
              <a:t> t) </a:t>
            </a:r>
          </a:p>
          <a:p>
            <a:pPr marL="457200" lvl="1" indent="0">
              <a:buNone/>
            </a:pPr>
            <a:r>
              <a:rPr lang="en-US" dirty="0"/>
              <a:t>            (inheres-in s c)</a:t>
            </a:r>
          </a:p>
          <a:p>
            <a:pPr marL="457200" lvl="1" indent="0">
              <a:buNone/>
            </a:pPr>
            <a:r>
              <a:rPr lang="en-US" dirty="0"/>
              <a:t>  	       (concretizes s b </a:t>
            </a:r>
            <a:r>
              <a:rPr lang="en-US" dirty="0" err="1"/>
              <a:t>tp</a:t>
            </a:r>
            <a:r>
              <a:rPr lang="en-US" dirty="0"/>
              <a:t>))))))</a:t>
            </a:r>
          </a:p>
        </p:txBody>
      </p:sp>
      <p:sp>
        <p:nvSpPr>
          <p:cNvPr id="4" name="Slide Number Placeholder 3">
            <a:extLst>
              <a:ext uri="{FF2B5EF4-FFF2-40B4-BE49-F238E27FC236}">
                <a16:creationId xmlns:a16="http://schemas.microsoft.com/office/drawing/2014/main" id="{E776CEE3-54FD-4F0C-83B2-F78B4900A6B1}"/>
              </a:ext>
            </a:extLst>
          </p:cNvPr>
          <p:cNvSpPr>
            <a:spLocks noGrp="1"/>
          </p:cNvSpPr>
          <p:nvPr>
            <p:ph type="sldNum" sz="quarter" idx="3"/>
          </p:nvPr>
        </p:nvSpPr>
        <p:spPr/>
        <p:txBody>
          <a:bodyPr/>
          <a:lstStyle/>
          <a:p>
            <a:fld id="{7C5DB68A-9D44-4073-920F-D08D647C06A7}" type="slidenum">
              <a:rPr lang="en-US" smtClean="0"/>
              <a:t>8</a:t>
            </a:fld>
            <a:endParaRPr lang="en-US" dirty="0"/>
          </a:p>
        </p:txBody>
      </p:sp>
    </p:spTree>
    <p:extLst>
      <p:ext uri="{BB962C8B-B14F-4D97-AF65-F5344CB8AC3E}">
        <p14:creationId xmlns:p14="http://schemas.microsoft.com/office/powerpoint/2010/main" val="14234181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6B4B0F-ACD7-470E-91DB-978E11C3F501}"/>
              </a:ext>
            </a:extLst>
          </p:cNvPr>
          <p:cNvSpPr>
            <a:spLocks noGrp="1"/>
          </p:cNvSpPr>
          <p:nvPr>
            <p:ph type="title"/>
          </p:nvPr>
        </p:nvSpPr>
        <p:spPr/>
        <p:txBody>
          <a:bodyPr/>
          <a:lstStyle/>
          <a:p>
            <a:r>
              <a:rPr lang="en-US" dirty="0"/>
              <a:t>Generically dependent continuant</a:t>
            </a:r>
          </a:p>
        </p:txBody>
      </p:sp>
      <p:sp>
        <p:nvSpPr>
          <p:cNvPr id="3" name="Content Placeholder 2">
            <a:extLst>
              <a:ext uri="{FF2B5EF4-FFF2-40B4-BE49-F238E27FC236}">
                <a16:creationId xmlns:a16="http://schemas.microsoft.com/office/drawing/2014/main" id="{415A4793-C40F-4192-9861-AB2FA7EADC1A}"/>
              </a:ext>
            </a:extLst>
          </p:cNvPr>
          <p:cNvSpPr>
            <a:spLocks noGrp="1"/>
          </p:cNvSpPr>
          <p:nvPr>
            <p:ph idx="1"/>
          </p:nvPr>
        </p:nvSpPr>
        <p:spPr/>
        <p:txBody>
          <a:bodyPr/>
          <a:lstStyle/>
          <a:p>
            <a:pPr>
              <a:buFont typeface="Arial" panose="020B0604020202020204" pitchFamily="34" charset="0"/>
              <a:buChar char="•"/>
            </a:pPr>
            <a:r>
              <a:rPr lang="en-US" dirty="0"/>
              <a:t>A generically dependent continuant is at all times at which it exists concretized by something.</a:t>
            </a:r>
          </a:p>
          <a:p>
            <a:pPr>
              <a:buFont typeface="Arial" panose="020B0604020202020204" pitchFamily="34" charset="0"/>
              <a:buChar char="•"/>
            </a:pPr>
            <a:endParaRPr lang="en-US" dirty="0"/>
          </a:p>
          <a:p>
            <a:pPr>
              <a:buFont typeface="Arial" panose="020B0604020202020204" pitchFamily="34" charset="0"/>
              <a:buChar char="•"/>
            </a:pPr>
            <a:r>
              <a:rPr lang="en-US" dirty="0"/>
              <a:t>(</a:t>
            </a:r>
            <a:r>
              <a:rPr lang="en-US" dirty="0" err="1"/>
              <a:t>forall</a:t>
            </a:r>
            <a:r>
              <a:rPr lang="en-US" dirty="0"/>
              <a:t> (t g)     </a:t>
            </a:r>
          </a:p>
          <a:p>
            <a:pPr lvl="1">
              <a:buFont typeface="Arial" panose="020B0604020202020204" pitchFamily="34" charset="0"/>
              <a:buChar char="•"/>
            </a:pPr>
            <a:r>
              <a:rPr lang="en-US" dirty="0"/>
              <a:t>(if (instance-of g generically-dependent-continuant t)      	 (exists (s </a:t>
            </a:r>
            <a:r>
              <a:rPr lang="en-US" dirty="0" err="1"/>
              <a:t>tp</a:t>
            </a:r>
            <a:r>
              <a:rPr lang="en-US" dirty="0"/>
              <a:t>) </a:t>
            </a:r>
          </a:p>
          <a:p>
            <a:pPr marL="457200" lvl="1" indent="0">
              <a:buNone/>
            </a:pPr>
            <a:r>
              <a:rPr lang="en-US" dirty="0"/>
              <a:t>         (and (temporal-part-of </a:t>
            </a:r>
            <a:r>
              <a:rPr lang="en-US" dirty="0" err="1"/>
              <a:t>tp</a:t>
            </a:r>
            <a:r>
              <a:rPr lang="en-US" dirty="0"/>
              <a:t> t) </a:t>
            </a:r>
          </a:p>
          <a:p>
            <a:pPr marL="457200" lvl="1" indent="0">
              <a:buNone/>
            </a:pPr>
            <a:r>
              <a:rPr lang="en-US" dirty="0"/>
              <a:t>                  (concretizes s g </a:t>
            </a:r>
            <a:r>
              <a:rPr lang="en-US" dirty="0" err="1"/>
              <a:t>tp</a:t>
            </a:r>
            <a:r>
              <a:rPr lang="en-US" dirty="0"/>
              <a:t>))))))</a:t>
            </a:r>
          </a:p>
        </p:txBody>
      </p:sp>
      <p:sp>
        <p:nvSpPr>
          <p:cNvPr id="4" name="Slide Number Placeholder 3">
            <a:extLst>
              <a:ext uri="{FF2B5EF4-FFF2-40B4-BE49-F238E27FC236}">
                <a16:creationId xmlns:a16="http://schemas.microsoft.com/office/drawing/2014/main" id="{4E76F180-598E-46C4-A229-B54B645D69FA}"/>
              </a:ext>
            </a:extLst>
          </p:cNvPr>
          <p:cNvSpPr>
            <a:spLocks noGrp="1"/>
          </p:cNvSpPr>
          <p:nvPr>
            <p:ph type="sldNum" sz="quarter" idx="3"/>
          </p:nvPr>
        </p:nvSpPr>
        <p:spPr/>
        <p:txBody>
          <a:bodyPr/>
          <a:lstStyle/>
          <a:p>
            <a:fld id="{7C5DB68A-9D44-4073-920F-D08D647C06A7}" type="slidenum">
              <a:rPr lang="en-US" smtClean="0"/>
              <a:t>9</a:t>
            </a:fld>
            <a:endParaRPr lang="en-US" dirty="0"/>
          </a:p>
        </p:txBody>
      </p:sp>
    </p:spTree>
    <p:extLst>
      <p:ext uri="{BB962C8B-B14F-4D97-AF65-F5344CB8AC3E}">
        <p14:creationId xmlns:p14="http://schemas.microsoft.com/office/powerpoint/2010/main" val="3651279956"/>
      </p:ext>
    </p:extLst>
  </p:cSld>
  <p:clrMapOvr>
    <a:masterClrMapping/>
  </p:clrMapOvr>
</p:sld>
</file>

<file path=ppt/theme/theme1.xml><?xml version="1.0" encoding="utf-8"?>
<a:theme xmlns:a="http://schemas.openxmlformats.org/drawingml/2006/main" name="2014-Indianapolis">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2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22"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50392</TotalTime>
  <Words>4942</Words>
  <Application>Microsoft Office PowerPoint</Application>
  <PresentationFormat>On-screen Show (4:3)</PresentationFormat>
  <Paragraphs>691</Paragraphs>
  <Slides>70</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70</vt:i4>
      </vt:variant>
    </vt:vector>
  </HeadingPairs>
  <TitlesOfParts>
    <vt:vector size="83" baseType="lpstr">
      <vt:lpstr>ＭＳ 明朝</vt:lpstr>
      <vt:lpstr>ＭＳ 明朝</vt:lpstr>
      <vt:lpstr>MS PGothic</vt:lpstr>
      <vt:lpstr>MS PGothic</vt:lpstr>
      <vt:lpstr>Arial</vt:lpstr>
      <vt:lpstr>Bell MT</vt:lpstr>
      <vt:lpstr>Calibri</vt:lpstr>
      <vt:lpstr>Georgia</vt:lpstr>
      <vt:lpstr>Tahoma</vt:lpstr>
      <vt:lpstr>Times</vt:lpstr>
      <vt:lpstr>Times New Roman</vt:lpstr>
      <vt:lpstr>Trebuchet MS</vt:lpstr>
      <vt:lpstr>2014-Indianapolis</vt:lpstr>
      <vt:lpstr>BMI708 – Spring 2021 Advanced Topics in Biomedical Ontology (class number 24641)  Class 8 – Oct 20, 2021  SNOMED CT and the principles of the Information Artifact Ontology.       </vt:lpstr>
      <vt:lpstr>Issues with last week’s topics?</vt:lpstr>
      <vt:lpstr>Issues with any of the required readings?</vt:lpstr>
      <vt:lpstr>Information Artifact Ontology (Release 2015-02-23 on BioPortal)</vt:lpstr>
      <vt:lpstr>OBI: Ontology for Biomedical Investigations</vt:lpstr>
      <vt:lpstr>Original ICE definition</vt:lpstr>
      <vt:lpstr>Generic dependence in BFO2020 (1)</vt:lpstr>
      <vt:lpstr>Generic dependence in BFO2020 (2)</vt:lpstr>
      <vt:lpstr>Generically dependent continuant</vt:lpstr>
      <vt:lpstr>GDCs require SDCs</vt:lpstr>
      <vt:lpstr>Concretization (1)</vt:lpstr>
      <vt:lpstr>Concretization (2)</vt:lpstr>
      <vt:lpstr>Concretization (3a)</vt:lpstr>
      <vt:lpstr>Concretization (3b)</vt:lpstr>
      <vt:lpstr>Qualities that concretize ICE are Information Quality Entities</vt:lpstr>
      <vt:lpstr>Questions left unanswered in the IAO though partially addressed elsewhere.</vt:lpstr>
      <vt:lpstr>Proposal to address these questions </vt:lpstr>
      <vt:lpstr>Enlarging the range of aboutness to portions of reality 1</vt:lpstr>
      <vt:lpstr>Portions of Reality (PoRs)</vt:lpstr>
      <vt:lpstr>Cognitive directedness</vt:lpstr>
      <vt:lpstr>Representations</vt:lpstr>
      <vt:lpstr>Representational unit</vt:lpstr>
      <vt:lpstr>Types of Representational Units</vt:lpstr>
      <vt:lpstr>Case study</vt:lpstr>
      <vt:lpstr>Case study</vt:lpstr>
      <vt:lpstr>Case study</vt:lpstr>
      <vt:lpstr>Case study</vt:lpstr>
      <vt:lpstr>Case study</vt:lpstr>
      <vt:lpstr>Case study</vt:lpstr>
      <vt:lpstr>Case study</vt:lpstr>
      <vt:lpstr>Proposed new relationships (1)</vt:lpstr>
      <vt:lpstr>Proposed new relationships (2)</vt:lpstr>
      <vt:lpstr>Remarks (1)</vt:lpstr>
      <vt:lpstr>Remarks (2)</vt:lpstr>
      <vt:lpstr>A proposal by William (“Bill”) R. Hogan</vt:lpstr>
      <vt:lpstr>PowerPoint Presentation</vt:lpstr>
      <vt:lpstr>Fictional Representation</vt:lpstr>
      <vt:lpstr>Fact</vt:lpstr>
      <vt:lpstr>Prediction</vt:lpstr>
      <vt:lpstr>Plan</vt:lpstr>
      <vt:lpstr>Misinformation Content Entity</vt:lpstr>
      <vt:lpstr>Erroneous ICE</vt:lpstr>
      <vt:lpstr>Deception</vt:lpstr>
      <vt:lpstr>GDC in Error</vt:lpstr>
      <vt:lpstr>PowerPoint Presentation</vt:lpstr>
      <vt:lpstr>PowerPoint Presentation</vt:lpstr>
      <vt:lpstr>What is Snomed CT about if about anything at all?</vt:lpstr>
      <vt:lpstr>Concepts and confusions in SNOMED CT</vt:lpstr>
      <vt:lpstr>Consequence: more confusion</vt:lpstr>
      <vt:lpstr>Inside versus outside an ontology</vt:lpstr>
      <vt:lpstr>Inside versus outside an ontology</vt:lpstr>
      <vt:lpstr>Inside versus outside an ontology</vt:lpstr>
      <vt:lpstr>Inside versus outside an ontology</vt:lpstr>
      <vt:lpstr>SNOMED CT inside versus outside</vt:lpstr>
      <vt:lpstr>SNOMED CT inside versus outside</vt:lpstr>
      <vt:lpstr>Core definitions for information and representation</vt:lpstr>
      <vt:lpstr>Information and representation</vt:lpstr>
      <vt:lpstr>SNOMED CT parts as ICEs</vt:lpstr>
      <vt:lpstr>SNOMED CT parts as …</vt:lpstr>
      <vt:lpstr>SNOMED CT parts as IQEs</vt:lpstr>
      <vt:lpstr>PowerPoint Presentation</vt:lpstr>
      <vt:lpstr>Peter Hendler’s philosophical nonsense</vt:lpstr>
      <vt:lpstr>What he confuses</vt:lpstr>
      <vt:lpstr>Basic Formal Ontology vs. SNOMED (Oct. 2020)</vt:lpstr>
      <vt:lpstr>PowerPoint Presentation</vt:lpstr>
      <vt:lpstr>SNOMED CT finding hierarchy</vt:lpstr>
      <vt:lpstr>Bad philosophy troubles Snomed CT since the conversion to Snomed RT</vt:lpstr>
      <vt:lpstr>PowerPoint Presentation</vt:lpstr>
      <vt:lpstr>‘Symptom’ and ‘sign’ for OGMS</vt:lpstr>
      <vt:lpstr>Exercise in representation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seannos</dc:creator>
  <cp:lastModifiedBy>Reviewer</cp:lastModifiedBy>
  <cp:revision>1734</cp:revision>
  <dcterms:created xsi:type="dcterms:W3CDTF">1601-01-01T00:00:00Z</dcterms:created>
  <dcterms:modified xsi:type="dcterms:W3CDTF">2021-11-03T21:23:02Z</dcterms:modified>
</cp:coreProperties>
</file>