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72"/>
  </p:notesMasterIdLst>
  <p:sldIdLst>
    <p:sldId id="665" r:id="rId2"/>
    <p:sldId id="741" r:id="rId3"/>
    <p:sldId id="1068" r:id="rId4"/>
    <p:sldId id="1032" r:id="rId5"/>
    <p:sldId id="1004" r:id="rId6"/>
    <p:sldId id="933" r:id="rId7"/>
    <p:sldId id="934" r:id="rId8"/>
    <p:sldId id="999" r:id="rId9"/>
    <p:sldId id="894" r:id="rId10"/>
    <p:sldId id="1005" r:id="rId11"/>
    <p:sldId id="895" r:id="rId12"/>
    <p:sldId id="898" r:id="rId13"/>
    <p:sldId id="900" r:id="rId14"/>
    <p:sldId id="901" r:id="rId15"/>
    <p:sldId id="902" r:id="rId16"/>
    <p:sldId id="899" r:id="rId17"/>
    <p:sldId id="1007" r:id="rId18"/>
    <p:sldId id="935" r:id="rId19"/>
    <p:sldId id="1006" r:id="rId20"/>
    <p:sldId id="890" r:id="rId21"/>
    <p:sldId id="936" r:id="rId22"/>
    <p:sldId id="937" r:id="rId23"/>
    <p:sldId id="938" r:id="rId24"/>
    <p:sldId id="1009" r:id="rId25"/>
    <p:sldId id="1010" r:id="rId26"/>
    <p:sldId id="1011" r:id="rId27"/>
    <p:sldId id="939" r:id="rId28"/>
    <p:sldId id="1008" r:id="rId29"/>
    <p:sldId id="940" r:id="rId30"/>
    <p:sldId id="1012" r:id="rId31"/>
    <p:sldId id="941" r:id="rId32"/>
    <p:sldId id="942" r:id="rId33"/>
    <p:sldId id="943" r:id="rId34"/>
    <p:sldId id="944" r:id="rId35"/>
    <p:sldId id="945" r:id="rId36"/>
    <p:sldId id="946" r:id="rId37"/>
    <p:sldId id="947" r:id="rId38"/>
    <p:sldId id="948" r:id="rId39"/>
    <p:sldId id="1013" r:id="rId40"/>
    <p:sldId id="1014" r:id="rId41"/>
    <p:sldId id="1015" r:id="rId42"/>
    <p:sldId id="1016" r:id="rId43"/>
    <p:sldId id="1017" r:id="rId44"/>
    <p:sldId id="1018" r:id="rId45"/>
    <p:sldId id="1019" r:id="rId46"/>
    <p:sldId id="904" r:id="rId47"/>
    <p:sldId id="949" r:id="rId48"/>
    <p:sldId id="950" r:id="rId49"/>
    <p:sldId id="951" r:id="rId50"/>
    <p:sldId id="952" r:id="rId51"/>
    <p:sldId id="1021" r:id="rId52"/>
    <p:sldId id="1020" r:id="rId53"/>
    <p:sldId id="1023" r:id="rId54"/>
    <p:sldId id="1024" r:id="rId55"/>
    <p:sldId id="1028" r:id="rId56"/>
    <p:sldId id="1027" r:id="rId57"/>
    <p:sldId id="1022" r:id="rId58"/>
    <p:sldId id="1025" r:id="rId59"/>
    <p:sldId id="1026" r:id="rId60"/>
    <p:sldId id="1030" r:id="rId61"/>
    <p:sldId id="959" r:id="rId62"/>
    <p:sldId id="1031" r:id="rId63"/>
    <p:sldId id="1033" r:id="rId64"/>
    <p:sldId id="968" r:id="rId65"/>
    <p:sldId id="987" r:id="rId66"/>
    <p:sldId id="997" r:id="rId67"/>
    <p:sldId id="969" r:id="rId68"/>
    <p:sldId id="988" r:id="rId69"/>
    <p:sldId id="1034" r:id="rId70"/>
    <p:sldId id="882" r:id="rId71"/>
    <p:sldId id="883" r:id="rId72"/>
    <p:sldId id="884" r:id="rId73"/>
    <p:sldId id="885" r:id="rId74"/>
    <p:sldId id="886" r:id="rId75"/>
    <p:sldId id="1000" r:id="rId76"/>
    <p:sldId id="1003" r:id="rId77"/>
    <p:sldId id="1001" r:id="rId78"/>
    <p:sldId id="907" r:id="rId79"/>
    <p:sldId id="889" r:id="rId80"/>
    <p:sldId id="888" r:id="rId81"/>
    <p:sldId id="817" r:id="rId82"/>
    <p:sldId id="818" r:id="rId83"/>
    <p:sldId id="819" r:id="rId84"/>
    <p:sldId id="820" r:id="rId85"/>
    <p:sldId id="821" r:id="rId86"/>
    <p:sldId id="822" r:id="rId87"/>
    <p:sldId id="823" r:id="rId88"/>
    <p:sldId id="824" r:id="rId89"/>
    <p:sldId id="825" r:id="rId90"/>
    <p:sldId id="826" r:id="rId91"/>
    <p:sldId id="910" r:id="rId92"/>
    <p:sldId id="1036" r:id="rId93"/>
    <p:sldId id="859" r:id="rId94"/>
    <p:sldId id="860" r:id="rId95"/>
    <p:sldId id="861" r:id="rId96"/>
    <p:sldId id="862" r:id="rId97"/>
    <p:sldId id="863" r:id="rId98"/>
    <p:sldId id="912" r:id="rId99"/>
    <p:sldId id="913" r:id="rId100"/>
    <p:sldId id="812" r:id="rId101"/>
    <p:sldId id="813" r:id="rId102"/>
    <p:sldId id="814" r:id="rId103"/>
    <p:sldId id="815" r:id="rId104"/>
    <p:sldId id="816" r:id="rId105"/>
    <p:sldId id="1037" r:id="rId106"/>
    <p:sldId id="1002" r:id="rId107"/>
    <p:sldId id="908" r:id="rId108"/>
    <p:sldId id="831" r:id="rId109"/>
    <p:sldId id="832" r:id="rId110"/>
    <p:sldId id="833" r:id="rId111"/>
    <p:sldId id="834" r:id="rId112"/>
    <p:sldId id="914" r:id="rId113"/>
    <p:sldId id="915" r:id="rId114"/>
    <p:sldId id="916" r:id="rId115"/>
    <p:sldId id="917" r:id="rId116"/>
    <p:sldId id="918" r:id="rId117"/>
    <p:sldId id="919" r:id="rId118"/>
    <p:sldId id="920" r:id="rId119"/>
    <p:sldId id="1038" r:id="rId120"/>
    <p:sldId id="911" r:id="rId121"/>
    <p:sldId id="1039" r:id="rId122"/>
    <p:sldId id="1056" r:id="rId123"/>
    <p:sldId id="1048" r:id="rId124"/>
    <p:sldId id="1057" r:id="rId125"/>
    <p:sldId id="1049" r:id="rId126"/>
    <p:sldId id="1058" r:id="rId127"/>
    <p:sldId id="1050" r:id="rId128"/>
    <p:sldId id="1059" r:id="rId129"/>
    <p:sldId id="1051" r:id="rId130"/>
    <p:sldId id="1060" r:id="rId131"/>
    <p:sldId id="1052" r:id="rId132"/>
    <p:sldId id="1061" r:id="rId133"/>
    <p:sldId id="1053" r:id="rId134"/>
    <p:sldId id="1062" r:id="rId135"/>
    <p:sldId id="1054" r:id="rId136"/>
    <p:sldId id="1063" r:id="rId137"/>
    <p:sldId id="1055" r:id="rId138"/>
    <p:sldId id="1064" r:id="rId139"/>
    <p:sldId id="1047" r:id="rId140"/>
    <p:sldId id="1065" r:id="rId141"/>
    <p:sldId id="1066" r:id="rId142"/>
    <p:sldId id="921" r:id="rId143"/>
    <p:sldId id="922" r:id="rId144"/>
    <p:sldId id="923" r:id="rId145"/>
    <p:sldId id="924" r:id="rId146"/>
    <p:sldId id="925" r:id="rId147"/>
    <p:sldId id="926" r:id="rId148"/>
    <p:sldId id="927" r:id="rId149"/>
    <p:sldId id="928" r:id="rId150"/>
    <p:sldId id="929" r:id="rId151"/>
    <p:sldId id="930" r:id="rId152"/>
    <p:sldId id="931" r:id="rId153"/>
    <p:sldId id="932" r:id="rId154"/>
    <p:sldId id="827" r:id="rId155"/>
    <p:sldId id="835" r:id="rId156"/>
    <p:sldId id="836" r:id="rId157"/>
    <p:sldId id="837" r:id="rId158"/>
    <p:sldId id="838" r:id="rId159"/>
    <p:sldId id="839" r:id="rId160"/>
    <p:sldId id="840" r:id="rId161"/>
    <p:sldId id="866" r:id="rId162"/>
    <p:sldId id="867" r:id="rId163"/>
    <p:sldId id="868" r:id="rId164"/>
    <p:sldId id="869" r:id="rId165"/>
    <p:sldId id="878" r:id="rId166"/>
    <p:sldId id="879" r:id="rId167"/>
    <p:sldId id="880" r:id="rId168"/>
    <p:sldId id="1035" r:id="rId169"/>
    <p:sldId id="811" r:id="rId170"/>
    <p:sldId id="1067" r:id="rId17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0E3"/>
    <a:srgbClr val="99CCFF"/>
    <a:srgbClr val="E59C00"/>
    <a:srgbClr val="66FF33"/>
    <a:srgbClr val="FFFFFF"/>
    <a:srgbClr val="FF0000"/>
    <a:srgbClr val="CC99FF"/>
    <a:srgbClr val="ECD63F"/>
    <a:srgbClr val="F6D5A8"/>
    <a:srgbClr val="000D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4" autoAdjust="0"/>
    <p:restoredTop sz="94660"/>
  </p:normalViewPr>
  <p:slideViewPr>
    <p:cSldViewPr>
      <p:cViewPr varScale="1">
        <p:scale>
          <a:sx n="104" d="100"/>
          <a:sy n="104" d="100"/>
        </p:scale>
        <p:origin x="116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72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AAD61-6DAD-4AB3-A7DC-855B509D5D40}" type="datetimeFigureOut">
              <a:rPr lang="en-US" smtClean="0"/>
              <a:t>27/10/2017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3E3DF-FB59-4075-B972-C0DFEE45DED1}" type="slidenum">
              <a:rPr lang="en-US" smtClean="0"/>
              <a:t>‹#›</a:t>
            </a:fld>
            <a:endParaRPr lang="en-US"/>
          </a:p>
        </p:txBody>
      </p:sp>
    </p:spTree>
    <p:extLst>
      <p:ext uri="{BB962C8B-B14F-4D97-AF65-F5344CB8AC3E}">
        <p14:creationId xmlns:p14="http://schemas.microsoft.com/office/powerpoint/2010/main" val="240684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D39F32-5C15-4A14-AEFC-ABA7FE7E8A03}" type="slidenum">
              <a:rPr lang="en-US" altLang="en-US" sz="1200" b="0"/>
              <a:pPr eaLnBrk="1" hangingPunct="1"/>
              <a:t>5</a:t>
            </a:fld>
            <a:endParaRPr lang="en-US" alt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0548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5E714F-4023-4424-86D7-A53760B95B89}" type="slidenum">
              <a:rPr lang="en-US" altLang="en-US"/>
              <a:pPr/>
              <a:t>29</a:t>
            </a:fld>
            <a:endParaRPr lang="en-US" altLang="en-US"/>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13024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5E714F-4023-4424-86D7-A53760B95B89}" type="slidenum">
              <a:rPr lang="en-US" altLang="en-US"/>
              <a:pPr/>
              <a:t>30</a:t>
            </a:fld>
            <a:endParaRPr lang="en-US" altLang="en-US"/>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45146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CB2ECA-4951-4279-96DA-FB1328E2E952}" type="slidenum">
              <a:rPr lang="en-US" altLang="en-US"/>
              <a:pPr/>
              <a:t>31</a:t>
            </a:fld>
            <a:endParaRPr lang="en-US" altLang="en-US"/>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01689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09A0C1-66A9-4CEB-ADB2-491F4B137DD1}" type="slidenum">
              <a:rPr lang="en-US" altLang="en-US"/>
              <a:pPr/>
              <a:t>32</a:t>
            </a:fld>
            <a:endParaRPr lang="en-US" altLang="en-US"/>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64842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899BD7-8811-4628-BC12-7FE3FA99215F}" type="slidenum">
              <a:rPr lang="en-US" altLang="en-US"/>
              <a:pPr/>
              <a:t>33</a:t>
            </a:fld>
            <a:endParaRPr lang="en-US" alt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17284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6149FF-E34B-4F34-A508-B5B6A7222742}" type="slidenum">
              <a:rPr lang="en-US" altLang="en-US"/>
              <a:pPr/>
              <a:t>34</a:t>
            </a:fld>
            <a:endParaRPr lang="en-US" altLang="en-US"/>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37147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AAC9F-1D9D-4EB5-A787-7C75A4472710}" type="slidenum">
              <a:rPr lang="en-US" altLang="en-US"/>
              <a:pPr/>
              <a:t>35</a:t>
            </a:fld>
            <a:endParaRPr lang="en-US" altLang="en-US"/>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51722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1D610-2BCD-44FF-AE2B-725CBC726721}" type="slidenum">
              <a:rPr lang="en-US" altLang="en-US"/>
              <a:pPr/>
              <a:t>36</a:t>
            </a:fld>
            <a:endParaRPr lang="en-US" altLang="en-US"/>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8451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745B5-7C79-4754-81D0-1F5F538C8DCB}" type="slidenum">
              <a:rPr lang="en-US" altLang="en-US"/>
              <a:pPr/>
              <a:t>37</a:t>
            </a:fld>
            <a:endParaRPr lang="en-US" altLang="en-US"/>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77014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017E6-EFFE-4DA0-9BD3-35BB64E8EBDA}" type="slidenum">
              <a:rPr lang="en-US" altLang="en-US"/>
              <a:pPr/>
              <a:t>38</a:t>
            </a:fld>
            <a:endParaRPr lang="en-US" altLang="en-US"/>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4919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3CE1EF-B4D5-46D0-8ABF-35BF68CD44DF}" type="slidenum">
              <a:rPr lang="en-US" altLang="en-US"/>
              <a:pPr/>
              <a:t>18</a:t>
            </a:fld>
            <a:endParaRPr lang="en-US" altLang="en-US"/>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40919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fld id="{D6B20230-B753-4FD3-A09D-233815E2951F}" type="slidenum">
              <a:rPr lang="en-US" altLang="en-US" sz="1200"/>
              <a:pPr eaLnBrk="1" hangingPunct="1"/>
              <a:t>46</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42510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DBDDB7-E5AF-4579-A1DA-4F3341217CD3}" type="slidenum">
              <a:rPr lang="en-US" altLang="en-US"/>
              <a:pPr/>
              <a:t>47</a:t>
            </a:fld>
            <a:endParaRPr lang="en-US" altLang="en-US"/>
          </a:p>
        </p:txBody>
      </p:sp>
      <p:sp>
        <p:nvSpPr>
          <p:cNvPr id="683010" name="Rectangle 2"/>
          <p:cNvSpPr>
            <a:spLocks noGrp="1" noRot="1" noChangeAspect="1" noChangeArrowheads="1" noTextEdit="1"/>
          </p:cNvSpPr>
          <p:nvPr>
            <p:ph type="sldImg"/>
          </p:nvPr>
        </p:nvSpPr>
        <p:spPr>
          <a:ln/>
        </p:spPr>
      </p:sp>
      <p:sp>
        <p:nvSpPr>
          <p:cNvPr id="6830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214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4D9413-64E0-4705-962E-CFFCED83A91F}" type="slidenum">
              <a:rPr lang="en-US" altLang="en-US"/>
              <a:pPr/>
              <a:t>48</a:t>
            </a:fld>
            <a:endParaRPr lang="en-US" altLang="en-US"/>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52221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AA509D-B739-4FA0-939D-412576CE4DC7}" type="slidenum">
              <a:rPr lang="en-US" altLang="en-US"/>
              <a:pPr/>
              <a:t>49</a:t>
            </a:fld>
            <a:endParaRPr lang="en-US" altLang="en-US"/>
          </a:p>
        </p:txBody>
      </p:sp>
      <p:sp>
        <p:nvSpPr>
          <p:cNvPr id="687106" name="Rectangle 2"/>
          <p:cNvSpPr>
            <a:spLocks noGrp="1" noRot="1" noChangeAspect="1" noChangeArrowheads="1" noTextEdit="1"/>
          </p:cNvSpPr>
          <p:nvPr>
            <p:ph type="sldImg"/>
          </p:nvPr>
        </p:nvSpPr>
        <p:spPr>
          <a:ln/>
        </p:spPr>
      </p:sp>
      <p:sp>
        <p:nvSpPr>
          <p:cNvPr id="687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24345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A6D89F-BEE4-4BE8-AA64-B4765710CBF3}" type="slidenum">
              <a:rPr lang="en-US" altLang="en-US"/>
              <a:pPr/>
              <a:t>50</a:t>
            </a:fld>
            <a:endParaRPr lang="en-US" altLang="en-US"/>
          </a:p>
        </p:txBody>
      </p:sp>
      <p:sp>
        <p:nvSpPr>
          <p:cNvPr id="689154" name="Rectangle 2"/>
          <p:cNvSpPr>
            <a:spLocks noGrp="1" noRot="1" noChangeAspect="1" noChangeArrowheads="1" noTextEdit="1"/>
          </p:cNvSpPr>
          <p:nvPr>
            <p:ph type="sldImg"/>
          </p:nvPr>
        </p:nvSpPr>
        <p:spPr>
          <a:ln/>
        </p:spPr>
      </p:sp>
      <p:sp>
        <p:nvSpPr>
          <p:cNvPr id="68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69066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046A2-F9EE-4DCE-AFA2-38E8BB6B30E9}" type="slidenum">
              <a:rPr lang="en-US" altLang="en-US"/>
              <a:pPr/>
              <a:t>61</a:t>
            </a:fld>
            <a:endParaRPr lang="en-US" altLang="en-US"/>
          </a:p>
        </p:txBody>
      </p:sp>
      <p:sp>
        <p:nvSpPr>
          <p:cNvPr id="703490" name="Rectangle 2"/>
          <p:cNvSpPr>
            <a:spLocks noGrp="1" noRot="1" noChangeAspect="1" noChangeArrowheads="1" noTextEdit="1"/>
          </p:cNvSpPr>
          <p:nvPr>
            <p:ph type="sldImg"/>
          </p:nvPr>
        </p:nvSpPr>
        <p:spPr>
          <a:ln/>
        </p:spPr>
      </p:sp>
      <p:sp>
        <p:nvSpPr>
          <p:cNvPr id="703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29905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a:t>Results at t3 reveal 8 configuration patterns</a:t>
            </a:r>
            <a:r>
              <a:rPr lang="en-US" sz="1400" baseline="0"/>
              <a:t> &amp; 7 explanations for the changes unergone by BFO, of which 4 result from our extension of the evaluation schema.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a:t>The last case shows how the introduction of the new NC value allows to give different explanations to the justified absence of some elements in BFO 1.0 and 2.0 at t3.</a:t>
            </a:r>
            <a:endParaRPr lang="fr-CH" sz="1400"/>
          </a:p>
        </p:txBody>
      </p:sp>
      <p:sp>
        <p:nvSpPr>
          <p:cNvPr id="4" name="Slide Number Placeholder 3"/>
          <p:cNvSpPr>
            <a:spLocks noGrp="1"/>
          </p:cNvSpPr>
          <p:nvPr>
            <p:ph type="sldNum" sz="quarter" idx="10"/>
          </p:nvPr>
        </p:nvSpPr>
        <p:spPr/>
        <p:txBody>
          <a:bodyPr/>
          <a:lstStyle/>
          <a:p>
            <a:fld id="{BA8C3A9F-82A3-594A-AC5B-115C7617FB8A}" type="slidenum">
              <a:rPr lang="en-US" smtClean="0"/>
              <a:t>65</a:t>
            </a:fld>
            <a:endParaRPr lang="en-US"/>
          </a:p>
        </p:txBody>
      </p:sp>
    </p:spTree>
    <p:extLst>
      <p:ext uri="{BB962C8B-B14F-4D97-AF65-F5344CB8AC3E}">
        <p14:creationId xmlns:p14="http://schemas.microsoft.com/office/powerpoint/2010/main" val="88495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8C3A9F-82A3-594A-AC5B-115C7617FB8A}" type="slidenum">
              <a:rPr lang="en-US" smtClean="0"/>
              <a:t>66</a:t>
            </a:fld>
            <a:endParaRPr lang="en-US"/>
          </a:p>
        </p:txBody>
      </p:sp>
    </p:spTree>
    <p:extLst>
      <p:ext uri="{BB962C8B-B14F-4D97-AF65-F5344CB8AC3E}">
        <p14:creationId xmlns:p14="http://schemas.microsoft.com/office/powerpoint/2010/main" val="2422953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Changes characterized as involving the correction</a:t>
            </a:r>
            <a:r>
              <a:rPr lang="en-US" sz="1400" baseline="0"/>
              <a:t> of</a:t>
            </a:r>
            <a:r>
              <a:rPr lang="en-US" sz="1400"/>
              <a:t> 5 types of errors.</a:t>
            </a:r>
            <a:endParaRPr lang="en-US"/>
          </a:p>
        </p:txBody>
      </p:sp>
      <p:sp>
        <p:nvSpPr>
          <p:cNvPr id="4" name="Slide Number Placeholder 3"/>
          <p:cNvSpPr>
            <a:spLocks noGrp="1"/>
          </p:cNvSpPr>
          <p:nvPr>
            <p:ph type="sldNum" sz="quarter" idx="10"/>
          </p:nvPr>
        </p:nvSpPr>
        <p:spPr/>
        <p:txBody>
          <a:bodyPr/>
          <a:lstStyle/>
          <a:p>
            <a:fld id="{BA8C3A9F-82A3-594A-AC5B-115C7617FB8A}" type="slidenum">
              <a:rPr lang="en-US" smtClean="0"/>
              <a:t>67</a:t>
            </a:fld>
            <a:endParaRPr lang="en-US"/>
          </a:p>
        </p:txBody>
      </p:sp>
    </p:spTree>
    <p:extLst>
      <p:ext uri="{BB962C8B-B14F-4D97-AF65-F5344CB8AC3E}">
        <p14:creationId xmlns:p14="http://schemas.microsoft.com/office/powerpoint/2010/main" val="171747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What we can conclude</a:t>
            </a:r>
            <a:r>
              <a:rPr lang="en-GB" baseline="0"/>
              <a:t> from this study.</a:t>
            </a:r>
            <a:endParaRPr lang="en-GB"/>
          </a:p>
          <a:p>
            <a:pPr marL="0" marR="0" indent="0" algn="l" defTabSz="457200" rtl="0" eaLnBrk="1" fontAlgn="auto" latinLnBrk="0" hangingPunct="1">
              <a:lnSpc>
                <a:spcPct val="100000"/>
              </a:lnSpc>
              <a:spcBef>
                <a:spcPts val="0"/>
              </a:spcBef>
              <a:spcAft>
                <a:spcPts val="0"/>
              </a:spcAft>
              <a:buClrTx/>
              <a:buSzTx/>
              <a:buFontTx/>
              <a:buNone/>
              <a:tabLst/>
              <a:defRPr/>
            </a:pPr>
            <a:endParaRPr lang="en-GB"/>
          </a:p>
          <a:p>
            <a:pPr marL="0" marR="0" indent="0" algn="l" defTabSz="457200" rtl="0" eaLnBrk="1" fontAlgn="auto" latinLnBrk="0" hangingPunct="1">
              <a:lnSpc>
                <a:spcPct val="100000"/>
              </a:lnSpc>
              <a:spcBef>
                <a:spcPts val="0"/>
              </a:spcBef>
              <a:spcAft>
                <a:spcPts val="0"/>
              </a:spcAft>
              <a:buClrTx/>
              <a:buSzTx/>
              <a:buFontTx/>
              <a:buNone/>
              <a:tabLst/>
              <a:defRPr/>
            </a:pPr>
            <a:r>
              <a:rPr lang="en-GB"/>
              <a:t>3. Once these quality assessment tables are established for each version, the authors can systematically complement the specifications with more detailed explanations</a:t>
            </a:r>
            <a:r>
              <a:rPr lang="en-US"/>
              <a:t>.</a:t>
            </a:r>
            <a:endParaRPr lang="fr-CH"/>
          </a:p>
        </p:txBody>
      </p:sp>
      <p:sp>
        <p:nvSpPr>
          <p:cNvPr id="4" name="Slide Number Placeholder 3"/>
          <p:cNvSpPr>
            <a:spLocks noGrp="1"/>
          </p:cNvSpPr>
          <p:nvPr>
            <p:ph type="sldNum" sz="quarter" idx="10"/>
          </p:nvPr>
        </p:nvSpPr>
        <p:spPr/>
        <p:txBody>
          <a:bodyPr/>
          <a:lstStyle/>
          <a:p>
            <a:fld id="{BA8C3A9F-82A3-594A-AC5B-115C7617FB8A}" type="slidenum">
              <a:rPr lang="en-US" smtClean="0"/>
              <a:t>68</a:t>
            </a:fld>
            <a:endParaRPr lang="en-US"/>
          </a:p>
        </p:txBody>
      </p:sp>
    </p:spTree>
    <p:extLst>
      <p:ext uri="{BB962C8B-B14F-4D97-AF65-F5344CB8AC3E}">
        <p14:creationId xmlns:p14="http://schemas.microsoft.com/office/powerpoint/2010/main" val="66790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525240-5842-4E84-B16A-E502BF0E9E36}" type="slidenum">
              <a:rPr lang="en-US" altLang="en-US"/>
              <a:pPr/>
              <a:t>21</a:t>
            </a:fld>
            <a:endParaRPr lang="en-US" altLang="en-US"/>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43724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5A299-8116-40F7-9C79-687DCB7E909C}" type="slidenum">
              <a:rPr lang="en-US" altLang="en-US"/>
              <a:pPr/>
              <a:t>90</a:t>
            </a:fld>
            <a:endParaRPr lang="en-US" altLang="en-US"/>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946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5A299-8116-40F7-9C79-687DCB7E909C}" type="slidenum">
              <a:rPr lang="en-US" altLang="en-US"/>
              <a:pPr/>
              <a:t>94</a:t>
            </a:fld>
            <a:endParaRPr lang="en-US" altLang="en-US"/>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487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5A299-8116-40F7-9C79-687DCB7E909C}" type="slidenum">
              <a:rPr lang="en-US" altLang="en-US"/>
              <a:pPr/>
              <a:t>97</a:t>
            </a:fld>
            <a:endParaRPr lang="en-US" altLang="en-US"/>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45498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5A299-8116-40F7-9C79-687DCB7E909C}" type="slidenum">
              <a:rPr lang="en-US" altLang="en-US"/>
              <a:pPr/>
              <a:t>170</a:t>
            </a:fld>
            <a:endParaRPr lang="en-US" altLang="en-US"/>
          </a:p>
        </p:txBody>
      </p:sp>
      <p:sp>
        <p:nvSpPr>
          <p:cNvPr id="781314" name="Rectangle 2"/>
          <p:cNvSpPr>
            <a:spLocks noGrp="1" noRot="1" noChangeAspect="1" noChangeArrowheads="1" noTextEdit="1"/>
          </p:cNvSpPr>
          <p:nvPr>
            <p:ph type="sldImg"/>
          </p:nvPr>
        </p:nvSpPr>
        <p:spPr>
          <a:ln/>
        </p:spPr>
      </p:sp>
      <p:sp>
        <p:nvSpPr>
          <p:cNvPr id="781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3999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9F01BB-F943-4827-BDD7-F41463990777}" type="slidenum">
              <a:rPr lang="en-US" altLang="en-US"/>
              <a:pPr/>
              <a:t>22</a:t>
            </a:fld>
            <a:endParaRPr lang="en-US" alt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5587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1F3C8D-BB78-4CC7-89C2-4097131DB559}" type="slidenum">
              <a:rPr lang="en-US" altLang="en-US"/>
              <a:pPr/>
              <a:t>23</a:t>
            </a:fld>
            <a:endParaRPr lang="en-US" alt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5658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02CF7-3736-44AD-B22E-85DC1383EF6B}" type="slidenum">
              <a:rPr lang="en-US" altLang="en-US"/>
              <a:pPr/>
              <a:t>24</a:t>
            </a:fld>
            <a:endParaRPr lang="en-US" altLang="en-US"/>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8819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02CF7-3736-44AD-B22E-85DC1383EF6B}" type="slidenum">
              <a:rPr lang="en-US" altLang="en-US"/>
              <a:pPr/>
              <a:t>25</a:t>
            </a:fld>
            <a:endParaRPr lang="en-US" altLang="en-US"/>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078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02CF7-3736-44AD-B22E-85DC1383EF6B}" type="slidenum">
              <a:rPr lang="en-US" altLang="en-US"/>
              <a:pPr/>
              <a:t>26</a:t>
            </a:fld>
            <a:endParaRPr lang="en-US" altLang="en-US"/>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8449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02CF7-3736-44AD-B22E-85DC1383EF6B}" type="slidenum">
              <a:rPr lang="en-US" altLang="en-US"/>
              <a:pPr/>
              <a:t>27</a:t>
            </a:fld>
            <a:endParaRPr lang="en-US" altLang="en-US"/>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4782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981200"/>
            <a:ext cx="4343400" cy="472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343400" cy="472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239000" y="6553200"/>
            <a:ext cx="1905000" cy="304800"/>
          </a:xfrm>
          <a:prstGeom prst="rect">
            <a:avLst/>
          </a:prstGeom>
        </p:spPr>
        <p:txBody>
          <a:bodyPr/>
          <a:lstStyle>
            <a:lvl1pPr>
              <a:defRPr/>
            </a:lvl1pPr>
          </a:lstStyle>
          <a:p>
            <a:fld id="{244C59BA-6A7C-45AD-A746-772E6AAD0657}" type="slidenum">
              <a:rPr lang="en-US" altLang="en-US"/>
              <a:pPr/>
              <a:t>‹#›</a:t>
            </a:fld>
            <a:endParaRPr lang="en-US" altLang="en-US"/>
          </a:p>
        </p:txBody>
      </p:sp>
    </p:spTree>
    <p:extLst>
      <p:ext uri="{BB962C8B-B14F-4D97-AF65-F5344CB8AC3E}">
        <p14:creationId xmlns:p14="http://schemas.microsoft.com/office/powerpoint/2010/main" val="3187971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horz"/>
          <a:lstStyle/>
          <a:p>
            <a:pPr lvl="0"/>
            <a:r>
              <a:rPr lang="fr-CH" dirty="0" smtClean="0"/>
              <a:t>Click to edit Master text styles</a:t>
            </a:r>
          </a:p>
          <a:p>
            <a:pPr lvl="1"/>
            <a:r>
              <a:rPr lang="fr-CH" dirty="0" smtClean="0"/>
              <a:t>Second level</a:t>
            </a:r>
          </a:p>
          <a:p>
            <a:pPr lvl="2"/>
            <a:r>
              <a:rPr lang="fr-CH" dirty="0" smtClean="0"/>
              <a:t>Third level</a:t>
            </a:r>
          </a:p>
          <a:p>
            <a:pPr lvl="3"/>
            <a:r>
              <a:rPr lang="fr-CH" dirty="0" smtClean="0"/>
              <a:t>Fourth level</a:t>
            </a:r>
          </a:p>
          <a:p>
            <a:pPr lvl="4"/>
            <a:r>
              <a:rPr lang="fr-CH" dirty="0"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87A5987-600E-D54D-B054-67531A0D638B}" type="slidenum">
              <a:rPr lang="en-US" smtClean="0"/>
              <a:t>‹#›</a:t>
            </a:fld>
            <a:endParaRPr lang="en-US"/>
          </a:p>
        </p:txBody>
      </p:sp>
      <p:sp>
        <p:nvSpPr>
          <p:cNvPr id="7" name="Date Placeholder 1"/>
          <p:cNvSpPr>
            <a:spLocks noGrp="1"/>
          </p:cNvSpPr>
          <p:nvPr>
            <p:ph type="dt" sz="half" idx="2"/>
          </p:nvPr>
        </p:nvSpPr>
        <p:spPr>
          <a:xfrm>
            <a:off x="457200" y="6356350"/>
            <a:ext cx="6096000" cy="365125"/>
          </a:xfrm>
          <a:prstGeom prst="rect">
            <a:avLst/>
          </a:prstGeom>
        </p:spPr>
        <p:txBody>
          <a:bodyPr anchor="ctr"/>
          <a:lstStyle>
            <a:lvl1pPr>
              <a:defRPr lang="fr-CH" sz="1200" kern="1200" dirty="0" smtClean="0">
                <a:solidFill>
                  <a:schemeClr val="tx1">
                    <a:tint val="75000"/>
                  </a:schemeClr>
                </a:solidFill>
                <a:latin typeface="+mn-lt"/>
                <a:ea typeface="+mn-ea"/>
                <a:cs typeface="+mn-cs"/>
              </a:defRPr>
            </a:lvl1pPr>
          </a:lstStyle>
          <a:p>
            <a:r>
              <a:rPr lang="fr-CH"/>
              <a:t>FOIS 2014 | September 24, 2014 | S. Seppälä, B. Smith and W. Ceusters</a:t>
            </a:r>
          </a:p>
        </p:txBody>
      </p:sp>
    </p:spTree>
    <p:extLst>
      <p:ext uri="{BB962C8B-B14F-4D97-AF65-F5344CB8AC3E}">
        <p14:creationId xmlns:p14="http://schemas.microsoft.com/office/powerpoint/2010/main" val="3472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userDrawn="1"/>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dirty="0" smtClean="0"/>
              <a:t>Click to edit Master</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a:prstGeom prst="rect">
            <a:avLst/>
          </a:prstGeom>
        </p:spPr>
        <p:txBody>
          <a:bodyPr/>
          <a:lstStyle>
            <a:lvl1pP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dirty="0" smtClean="0"/>
              <a:t>Click to edit Master text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userDrawn="1"/>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userDrawn="1"/>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1640"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userDrawn="1"/>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1641"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userDrawn="1"/>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userDrawn="1"/>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userDrawn="1"/>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fld id="{D14BF38A-3DFB-480B-8D89-0595D30524BE}" type="slidenum">
              <a:rPr lang="en-US" altLang="en-US"/>
              <a:pPr/>
              <a:t>‹#›</a:t>
            </a:fld>
            <a:endParaRPr lang="en-US" altLang="en-US"/>
          </a:p>
        </p:txBody>
      </p:sp>
    </p:spTree>
    <p:extLst>
      <p:ext uri="{BB962C8B-B14F-4D97-AF65-F5344CB8AC3E}">
        <p14:creationId xmlns:p14="http://schemas.microsoft.com/office/powerpoint/2010/main" val="321793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2" name="Rectangle 1"/>
          <p:cNvSpPr/>
          <p:nvPr userDrawn="1"/>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ext Placeholder 5"/>
          <p:cNvSpPr txBox="1">
            <a:spLocks/>
          </p:cNvSpPr>
          <p:nvPr userDrawn="1"/>
        </p:nvSpPr>
        <p:spPr>
          <a:xfrm>
            <a:off x="23004" y="6553200"/>
            <a:ext cx="434196" cy="228600"/>
          </a:xfrm>
          <a:prstGeom prst="rect">
            <a:avLst/>
          </a:prstGeom>
        </p:spPr>
        <p:txBody>
          <a:bodyPr/>
          <a:lstStyle>
            <a:lvl1pPr marL="342900" indent="-342900" algn="l" rtl="0" eaLnBrk="0" fontAlgn="base" hangingPunct="0">
              <a:spcBef>
                <a:spcPct val="20000"/>
              </a:spcBef>
              <a:spcAft>
                <a:spcPct val="0"/>
              </a:spcAft>
              <a:buClr>
                <a:srgbClr val="FF6600"/>
              </a:buClr>
              <a:defRPr sz="1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fld id="{973D82C6-82F5-438A-90AD-EA868AC8D099}" type="slidenum">
              <a:rPr lang="en-US" sz="1000" kern="0" smtClean="0"/>
              <a:pPr/>
              <a:t>‹#›</a:t>
            </a:fld>
            <a:endParaRPr lang="en-US" sz="1000" kern="0" dirty="0"/>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8" r:id="rId3"/>
    <p:sldLayoutId id="2147483823" r:id="rId4"/>
    <p:sldLayoutId id="2147483824" r:id="rId5"/>
    <p:sldLayoutId id="2147483825" r:id="rId6"/>
    <p:sldLayoutId id="2147483826" r:id="rId7"/>
    <p:sldLayoutId id="2147483827" r:id="rId8"/>
    <p:sldLayoutId id="2147483829" r:id="rId9"/>
    <p:sldLayoutId id="2147483830" r:id="rId10"/>
    <p:sldLayoutId id="2147483832" r:id="rId11"/>
  </p:sldLayoutIdLst>
  <p:timing>
    <p:tnLst>
      <p:par>
        <p:cTn id="1" dur="indefinite" restart="never" nodeType="tmRoot"/>
      </p:par>
    </p:tnLst>
  </p:timing>
  <p:txStyles>
    <p:titleStyle>
      <a:lvl1pPr algn="l" rtl="0" eaLnBrk="0" fontAlgn="base" hangingPunct="0">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p:titleStyle>
    <p:bodyStyle>
      <a:lvl1pPr marL="342900" indent="-342900" algn="l" rtl="0" eaLnBrk="0" fontAlgn="base" hangingPunct="0">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hyperlink" Target="http://symposium2010.amia.org/"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hyperlink" Target="http://symposium2010.amia.org/"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11.gif"/><Relationship Id="rId5" Type="http://schemas.openxmlformats.org/officeDocument/2006/relationships/image" Target="../media/image10.jp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JPG"/><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2.jpg"/></Relationships>
</file>

<file path=ppt/slides/_rels/slide1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ymposium2010.amia.org/"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ymposium2010.amia.org/" TargetMode="External"/><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http://symposium2010.amia.org/" TargetMode="External"/><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ymposium2010.amia.org/"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6.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025"/>
            <a:ext cx="7772400" cy="1470025"/>
          </a:xfrm>
        </p:spPr>
        <p:txBody>
          <a:bodyPr/>
          <a:lstStyle/>
          <a:p>
            <a:r>
              <a:rPr lang="en-US" dirty="0" smtClean="0"/>
              <a:t>Advanced Topics in </a:t>
            </a:r>
            <a:br>
              <a:rPr lang="en-US" dirty="0" smtClean="0"/>
            </a:br>
            <a:r>
              <a:rPr lang="en-US" dirty="0" smtClean="0"/>
              <a:t>Biomedical Ontology</a:t>
            </a:r>
            <a:br>
              <a:rPr lang="en-US" dirty="0" smtClean="0"/>
            </a:br>
            <a:r>
              <a:rPr lang="en-US" dirty="0" smtClean="0"/>
              <a:t/>
            </a:r>
            <a:br>
              <a:rPr lang="en-US" dirty="0" smtClean="0"/>
            </a:br>
            <a:r>
              <a:rPr lang="en-US" sz="2400" dirty="0" smtClean="0"/>
              <a:t>PHI 637 SEM / BMI 708 SEM</a:t>
            </a:r>
            <a:endParaRPr lang="en-US" sz="2400" dirty="0"/>
          </a:p>
        </p:txBody>
      </p:sp>
      <p:sp>
        <p:nvSpPr>
          <p:cNvPr id="3" name="Subtitle 2"/>
          <p:cNvSpPr>
            <a:spLocks noGrp="1"/>
          </p:cNvSpPr>
          <p:nvPr>
            <p:ph type="subTitle" idx="1"/>
          </p:nvPr>
        </p:nvSpPr>
        <p:spPr>
          <a:xfrm>
            <a:off x="1371600" y="4495800"/>
            <a:ext cx="6400800" cy="609600"/>
          </a:xfrm>
        </p:spPr>
        <p:txBody>
          <a:bodyPr/>
          <a:lstStyle/>
          <a:p>
            <a:r>
              <a:rPr lang="en-US" sz="3200" dirty="0"/>
              <a:t>Werner Ceusters </a:t>
            </a:r>
            <a:r>
              <a:rPr lang="en-US" sz="3200" dirty="0" smtClean="0"/>
              <a:t>and Barry Smith</a:t>
            </a:r>
            <a:endParaRPr lang="en-US" sz="3200" dirty="0"/>
          </a:p>
        </p:txBody>
      </p:sp>
    </p:spTree>
    <p:extLst>
      <p:ext uri="{BB962C8B-B14F-4D97-AF65-F5344CB8AC3E}">
        <p14:creationId xmlns:p14="http://schemas.microsoft.com/office/powerpoint/2010/main" val="223494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sz="3300" dirty="0"/>
              <a:t>Ontological </a:t>
            </a:r>
            <a:r>
              <a:rPr lang="en-US" sz="3300" dirty="0" smtClean="0"/>
              <a:t>Realism’s aim </a:t>
            </a:r>
            <a:r>
              <a:rPr lang="en-US" sz="3300" dirty="0"/>
              <a:t>for representations:</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2971800"/>
            <a:ext cx="3886200" cy="3561589"/>
          </a:xfrm>
        </p:spPr>
      </p:pic>
      <p:pic>
        <p:nvPicPr>
          <p:cNvPr id="10" name="Picture 9"/>
          <p:cNvPicPr>
            <a:picLocks noChangeAspect="1"/>
          </p:cNvPicPr>
          <p:nvPr/>
        </p:nvPicPr>
        <p:blipFill>
          <a:blip r:embed="rId3"/>
          <a:stretch>
            <a:fillRect/>
          </a:stretch>
        </p:blipFill>
        <p:spPr>
          <a:xfrm>
            <a:off x="5162407" y="3124200"/>
            <a:ext cx="3619786" cy="2228850"/>
          </a:xfrm>
          <a:prstGeom prst="rect">
            <a:avLst/>
          </a:prstGeom>
        </p:spPr>
      </p:pic>
      <p:pic>
        <p:nvPicPr>
          <p:cNvPr id="11" name="Picture 10"/>
          <p:cNvPicPr>
            <a:picLocks noChangeAspect="1"/>
          </p:cNvPicPr>
          <p:nvPr/>
        </p:nvPicPr>
        <p:blipFill>
          <a:blip r:embed="rId3"/>
          <a:stretch>
            <a:fillRect/>
          </a:stretch>
        </p:blipFill>
        <p:spPr>
          <a:xfrm>
            <a:off x="533400" y="3124200"/>
            <a:ext cx="3619786" cy="2228850"/>
          </a:xfrm>
          <a:prstGeom prst="rect">
            <a:avLst/>
          </a:prstGeom>
        </p:spPr>
      </p:pic>
      <p:sp>
        <p:nvSpPr>
          <p:cNvPr id="13" name="TextBox 12"/>
          <p:cNvSpPr txBox="1"/>
          <p:nvPr/>
        </p:nvSpPr>
        <p:spPr>
          <a:xfrm>
            <a:off x="838200" y="1652803"/>
            <a:ext cx="7734586" cy="830997"/>
          </a:xfrm>
          <a:prstGeom prst="rect">
            <a:avLst/>
          </a:prstGeom>
          <a:noFill/>
        </p:spPr>
        <p:txBody>
          <a:bodyPr wrap="square" rtlCol="0">
            <a:spAutoFit/>
          </a:bodyPr>
          <a:lstStyle/>
          <a:p>
            <a:pPr algn="ctr"/>
            <a:r>
              <a:rPr lang="en-US" dirty="0" smtClean="0">
                <a:solidFill>
                  <a:schemeClr val="bg1"/>
                </a:solidFill>
              </a:rPr>
              <a:t>A representation should be </a:t>
            </a:r>
            <a:r>
              <a:rPr lang="en-US" dirty="0">
                <a:solidFill>
                  <a:schemeClr val="bg1"/>
                </a:solidFill>
              </a:rPr>
              <a:t>faithful (veridical) with </a:t>
            </a:r>
            <a:r>
              <a:rPr lang="en-US" dirty="0" smtClean="0">
                <a:solidFill>
                  <a:schemeClr val="bg1"/>
                </a:solidFill>
              </a:rPr>
              <a:t>respect to the part of the reality that it covers</a:t>
            </a:r>
            <a:endParaRPr lang="en-US" dirty="0">
              <a:solidFill>
                <a:schemeClr val="bg1"/>
              </a:solidFill>
            </a:endParaRPr>
          </a:p>
        </p:txBody>
      </p:sp>
      <p:sp>
        <p:nvSpPr>
          <p:cNvPr id="17" name="Rectangle 16"/>
          <p:cNvSpPr/>
          <p:nvPr/>
        </p:nvSpPr>
        <p:spPr>
          <a:xfrm>
            <a:off x="232858" y="5832333"/>
            <a:ext cx="4186742" cy="738664"/>
          </a:xfrm>
          <a:prstGeom prst="rect">
            <a:avLst/>
          </a:prstGeom>
        </p:spPr>
        <p:txBody>
          <a:bodyPr wrap="square">
            <a:spAutoFit/>
          </a:bodyPr>
          <a:lstStyle/>
          <a:p>
            <a:r>
              <a:rPr lang="en-US" sz="1400" dirty="0">
                <a:solidFill>
                  <a:schemeClr val="bg1"/>
                </a:solidFill>
              </a:rPr>
              <a:t>Smith B, Ceusters W. Ontological Realism as a Methodology for Coordinated Evolution of Scientific Ontologies. Applied Ontology, 2010;5(3-4):139-188.</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2895599"/>
            <a:ext cx="4823257" cy="2743201"/>
          </a:xfrm>
          <a:prstGeom prst="rect">
            <a:avLst/>
          </a:prstGeom>
        </p:spPr>
      </p:pic>
      <p:sp>
        <p:nvSpPr>
          <p:cNvPr id="7" name="Left-Right Arrow 6"/>
          <p:cNvSpPr/>
          <p:nvPr/>
        </p:nvSpPr>
        <p:spPr bwMode="auto">
          <a:xfrm>
            <a:off x="3929340" y="4191000"/>
            <a:ext cx="1404660" cy="38100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Rectangle 2"/>
          <p:cNvSpPr/>
          <p:nvPr/>
        </p:nvSpPr>
        <p:spPr bwMode="auto">
          <a:xfrm>
            <a:off x="533400" y="1652803"/>
            <a:ext cx="8248793" cy="861797"/>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65289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0" y="762000"/>
            <a:ext cx="4343400" cy="762000"/>
          </a:xfrm>
        </p:spPr>
        <p:txBody>
          <a:bodyPr/>
          <a:lstStyle/>
          <a:p>
            <a:r>
              <a:rPr lang="en-US" dirty="0" smtClean="0"/>
              <a:t>SNOMED CT’s</a:t>
            </a:r>
            <a:br>
              <a:rPr lang="en-US" dirty="0" smtClean="0"/>
            </a:br>
            <a:r>
              <a:rPr lang="en-US" dirty="0" smtClean="0"/>
              <a:t>top categories</a:t>
            </a:r>
            <a:endParaRPr lang="en-US" dirty="0"/>
          </a:p>
        </p:txBody>
      </p:sp>
      <p:sp>
        <p:nvSpPr>
          <p:cNvPr id="5" name="Content Placeholder 4"/>
          <p:cNvSpPr>
            <a:spLocks noGrp="1"/>
          </p:cNvSpPr>
          <p:nvPr>
            <p:ph idx="1"/>
          </p:nvPr>
        </p:nvSpPr>
        <p:spPr>
          <a:xfrm>
            <a:off x="4648200" y="2133600"/>
            <a:ext cx="4267200" cy="4495800"/>
          </a:xfrm>
        </p:spPr>
        <p:txBody>
          <a:bodyPr/>
          <a:lstStyle/>
          <a:p>
            <a:pPr marL="0" indent="0"/>
            <a:r>
              <a:rPr lang="en-US" dirty="0" smtClean="0"/>
              <a:t>denote (roughly):</a:t>
            </a:r>
          </a:p>
          <a:p>
            <a:pPr marL="457200" indent="-457200">
              <a:buFont typeface="+mj-lt"/>
              <a:buAutoNum type="alphaUcPeriod"/>
            </a:pPr>
            <a:r>
              <a:rPr lang="en-US" dirty="0" smtClean="0">
                <a:solidFill>
                  <a:srgbClr val="FFFF00"/>
                </a:solidFill>
              </a:rPr>
              <a:t>Entities on the side of the patient</a:t>
            </a:r>
          </a:p>
          <a:p>
            <a:pPr>
              <a:buFont typeface="Arial" panose="020B0604020202020204" pitchFamily="34" charset="0"/>
              <a:buChar char="•"/>
            </a:pPr>
            <a:endParaRPr lang="en-US" dirty="0"/>
          </a:p>
        </p:txBody>
      </p:sp>
      <p:pic>
        <p:nvPicPr>
          <p:cNvPr id="6" name="Picture 5"/>
          <p:cNvPicPr>
            <a:picLocks noChangeAspect="1"/>
          </p:cNvPicPr>
          <p:nvPr/>
        </p:nvPicPr>
        <p:blipFill>
          <a:blip r:embed="rId2">
            <a:biLevel thresh="75000"/>
          </a:blip>
          <a:stretch>
            <a:fillRect/>
          </a:stretch>
        </p:blipFill>
        <p:spPr>
          <a:xfrm>
            <a:off x="-15089" y="609600"/>
            <a:ext cx="4494209" cy="6248400"/>
          </a:xfrm>
          <a:prstGeom prst="rect">
            <a:avLst/>
          </a:prstGeom>
        </p:spPr>
      </p:pic>
      <p:sp>
        <p:nvSpPr>
          <p:cNvPr id="7" name="Rectangle 6"/>
          <p:cNvSpPr/>
          <p:nvPr/>
        </p:nvSpPr>
        <p:spPr bwMode="auto">
          <a:xfrm>
            <a:off x="762000" y="2209800"/>
            <a:ext cx="3657600" cy="24384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762000" y="5181600"/>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762000" y="5675014"/>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762000" y="6642980"/>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762000" y="6168428"/>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6388526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0" y="762000"/>
            <a:ext cx="4343400" cy="762000"/>
          </a:xfrm>
        </p:spPr>
        <p:txBody>
          <a:bodyPr/>
          <a:lstStyle/>
          <a:p>
            <a:r>
              <a:rPr lang="en-US" dirty="0" smtClean="0"/>
              <a:t>SNOMED CT’s</a:t>
            </a:r>
            <a:br>
              <a:rPr lang="en-US" dirty="0" smtClean="0"/>
            </a:br>
            <a:r>
              <a:rPr lang="en-US" dirty="0" smtClean="0"/>
              <a:t>top categories</a:t>
            </a:r>
            <a:endParaRPr lang="en-US" dirty="0"/>
          </a:p>
        </p:txBody>
      </p:sp>
      <p:sp>
        <p:nvSpPr>
          <p:cNvPr id="5" name="Content Placeholder 4"/>
          <p:cNvSpPr>
            <a:spLocks noGrp="1"/>
          </p:cNvSpPr>
          <p:nvPr>
            <p:ph idx="1"/>
          </p:nvPr>
        </p:nvSpPr>
        <p:spPr>
          <a:xfrm>
            <a:off x="4648200" y="2133600"/>
            <a:ext cx="4267200" cy="4495800"/>
          </a:xfrm>
        </p:spPr>
        <p:txBody>
          <a:bodyPr/>
          <a:lstStyle/>
          <a:p>
            <a:pPr marL="0" indent="0"/>
            <a:r>
              <a:rPr lang="en-US" dirty="0" smtClean="0"/>
              <a:t>denote (roughly):</a:t>
            </a:r>
          </a:p>
          <a:p>
            <a:pPr marL="457200" indent="-457200">
              <a:buFont typeface="+mj-lt"/>
              <a:buAutoNum type="alphaUcPeriod"/>
            </a:pPr>
            <a:r>
              <a:rPr lang="en-US" dirty="0" smtClean="0">
                <a:solidFill>
                  <a:srgbClr val="FFFF00"/>
                </a:solidFill>
              </a:rPr>
              <a:t>Entities on the side of the patient</a:t>
            </a:r>
          </a:p>
          <a:p>
            <a:pPr marL="457200" indent="-457200">
              <a:buFont typeface="+mj-lt"/>
              <a:buAutoNum type="alphaUcPeriod"/>
            </a:pPr>
            <a:r>
              <a:rPr lang="en-US" dirty="0" smtClean="0">
                <a:solidFill>
                  <a:srgbClr val="00B050"/>
                </a:solidFill>
              </a:rPr>
              <a:t>Entities to describe entities on the side of the patient</a:t>
            </a:r>
          </a:p>
          <a:p>
            <a:pPr>
              <a:buFont typeface="Arial" panose="020B0604020202020204" pitchFamily="34" charset="0"/>
              <a:buChar char="•"/>
            </a:pPr>
            <a:endParaRPr lang="en-US" dirty="0"/>
          </a:p>
        </p:txBody>
      </p:sp>
      <p:pic>
        <p:nvPicPr>
          <p:cNvPr id="6" name="Picture 5"/>
          <p:cNvPicPr>
            <a:picLocks noChangeAspect="1"/>
          </p:cNvPicPr>
          <p:nvPr/>
        </p:nvPicPr>
        <p:blipFill>
          <a:blip r:embed="rId2">
            <a:biLevel thresh="75000"/>
          </a:blip>
          <a:stretch>
            <a:fillRect/>
          </a:stretch>
        </p:blipFill>
        <p:spPr>
          <a:xfrm>
            <a:off x="-15089" y="609600"/>
            <a:ext cx="4494209" cy="6248400"/>
          </a:xfrm>
          <a:prstGeom prst="rect">
            <a:avLst/>
          </a:prstGeom>
        </p:spPr>
      </p:pic>
      <p:sp>
        <p:nvSpPr>
          <p:cNvPr id="7" name="Rectangle 6"/>
          <p:cNvSpPr/>
          <p:nvPr/>
        </p:nvSpPr>
        <p:spPr bwMode="auto">
          <a:xfrm>
            <a:off x="762000" y="2209800"/>
            <a:ext cx="3657600" cy="24384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762000" y="5181600"/>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762000" y="5675014"/>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762000" y="6642980"/>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762000" y="6168428"/>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bwMode="auto">
          <a:xfrm>
            <a:off x="762000" y="4953000"/>
            <a:ext cx="3657600" cy="228600"/>
          </a:xfrm>
          <a:prstGeom prst="rect">
            <a:avLst/>
          </a:prstGeom>
          <a:solidFill>
            <a:srgbClr val="00B05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762000" y="6408344"/>
            <a:ext cx="3657600" cy="228600"/>
          </a:xfrm>
          <a:prstGeom prst="rect">
            <a:avLst/>
          </a:prstGeom>
          <a:solidFill>
            <a:srgbClr val="00B05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02873083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0" y="762000"/>
            <a:ext cx="4343400" cy="762000"/>
          </a:xfrm>
        </p:spPr>
        <p:txBody>
          <a:bodyPr/>
          <a:lstStyle/>
          <a:p>
            <a:r>
              <a:rPr lang="en-US" dirty="0" smtClean="0"/>
              <a:t>SNOMED CT’s</a:t>
            </a:r>
            <a:br>
              <a:rPr lang="en-US" dirty="0" smtClean="0"/>
            </a:br>
            <a:r>
              <a:rPr lang="en-US" dirty="0" smtClean="0"/>
              <a:t>top categories</a:t>
            </a:r>
            <a:endParaRPr lang="en-US" dirty="0"/>
          </a:p>
        </p:txBody>
      </p:sp>
      <p:sp>
        <p:nvSpPr>
          <p:cNvPr id="5" name="Content Placeholder 4"/>
          <p:cNvSpPr>
            <a:spLocks noGrp="1"/>
          </p:cNvSpPr>
          <p:nvPr>
            <p:ph idx="1"/>
          </p:nvPr>
        </p:nvSpPr>
        <p:spPr>
          <a:xfrm>
            <a:off x="4648200" y="2133600"/>
            <a:ext cx="4267200" cy="4495800"/>
          </a:xfrm>
        </p:spPr>
        <p:txBody>
          <a:bodyPr/>
          <a:lstStyle/>
          <a:p>
            <a:pPr marL="0" indent="0"/>
            <a:r>
              <a:rPr lang="en-US" dirty="0" smtClean="0"/>
              <a:t>denote (roughly):</a:t>
            </a:r>
          </a:p>
          <a:p>
            <a:pPr marL="457200" indent="-457200">
              <a:buFont typeface="+mj-lt"/>
              <a:buAutoNum type="alphaUcPeriod"/>
            </a:pPr>
            <a:r>
              <a:rPr lang="en-US" dirty="0" smtClean="0">
                <a:solidFill>
                  <a:srgbClr val="FFFF00"/>
                </a:solidFill>
              </a:rPr>
              <a:t>Entities on the side of the patient</a:t>
            </a:r>
          </a:p>
          <a:p>
            <a:pPr marL="457200" indent="-457200">
              <a:buFont typeface="+mj-lt"/>
              <a:buAutoNum type="alphaUcPeriod"/>
            </a:pPr>
            <a:r>
              <a:rPr lang="en-US" dirty="0" smtClean="0">
                <a:solidFill>
                  <a:srgbClr val="00B050"/>
                </a:solidFill>
              </a:rPr>
              <a:t>Entities to describe entities on the side of the patient</a:t>
            </a:r>
          </a:p>
          <a:p>
            <a:pPr marL="457200" indent="-457200">
              <a:buFont typeface="+mj-lt"/>
              <a:buAutoNum type="alphaUcPeriod"/>
            </a:pPr>
            <a:r>
              <a:rPr lang="en-US" dirty="0" smtClean="0">
                <a:solidFill>
                  <a:srgbClr val="FF6600"/>
                </a:solidFill>
              </a:rPr>
              <a:t>Entities on the side of SNOMED CT as descriptive tool</a:t>
            </a:r>
          </a:p>
          <a:p>
            <a:pPr>
              <a:buFont typeface="Arial" panose="020B0604020202020204" pitchFamily="34" charset="0"/>
              <a:buChar char="•"/>
            </a:pPr>
            <a:endParaRPr lang="en-US" dirty="0"/>
          </a:p>
        </p:txBody>
      </p:sp>
      <p:pic>
        <p:nvPicPr>
          <p:cNvPr id="6" name="Picture 5"/>
          <p:cNvPicPr>
            <a:picLocks noChangeAspect="1"/>
          </p:cNvPicPr>
          <p:nvPr/>
        </p:nvPicPr>
        <p:blipFill>
          <a:blip r:embed="rId2">
            <a:biLevel thresh="75000"/>
          </a:blip>
          <a:stretch>
            <a:fillRect/>
          </a:stretch>
        </p:blipFill>
        <p:spPr>
          <a:xfrm>
            <a:off x="-15089" y="609600"/>
            <a:ext cx="4494209" cy="6248400"/>
          </a:xfrm>
          <a:prstGeom prst="rect">
            <a:avLst/>
          </a:prstGeom>
        </p:spPr>
      </p:pic>
      <p:sp>
        <p:nvSpPr>
          <p:cNvPr id="7" name="Rectangle 6"/>
          <p:cNvSpPr/>
          <p:nvPr/>
        </p:nvSpPr>
        <p:spPr bwMode="auto">
          <a:xfrm>
            <a:off x="762000" y="2209800"/>
            <a:ext cx="3657600" cy="24384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762000" y="5181600"/>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762000" y="5675014"/>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762000" y="6642980"/>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762000" y="6168428"/>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bwMode="auto">
          <a:xfrm>
            <a:off x="762000" y="4953000"/>
            <a:ext cx="3657600" cy="228600"/>
          </a:xfrm>
          <a:prstGeom prst="rect">
            <a:avLst/>
          </a:prstGeom>
          <a:solidFill>
            <a:srgbClr val="00B05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762000" y="6408344"/>
            <a:ext cx="3657600" cy="228600"/>
          </a:xfrm>
          <a:prstGeom prst="rect">
            <a:avLst/>
          </a:prstGeom>
          <a:solidFill>
            <a:srgbClr val="00B05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762000" y="5428306"/>
            <a:ext cx="3657600" cy="228600"/>
          </a:xfrm>
          <a:prstGeom prst="rect">
            <a:avLst/>
          </a:prstGeom>
          <a:solidFill>
            <a:srgbClr val="FF66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Rectangle 14"/>
          <p:cNvSpPr/>
          <p:nvPr/>
        </p:nvSpPr>
        <p:spPr bwMode="auto">
          <a:xfrm>
            <a:off x="762000" y="5921720"/>
            <a:ext cx="3657600" cy="228600"/>
          </a:xfrm>
          <a:prstGeom prst="rect">
            <a:avLst/>
          </a:prstGeom>
          <a:solidFill>
            <a:srgbClr val="FF66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4278028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0" y="762000"/>
            <a:ext cx="4343400" cy="762000"/>
          </a:xfrm>
        </p:spPr>
        <p:txBody>
          <a:bodyPr/>
          <a:lstStyle/>
          <a:p>
            <a:r>
              <a:rPr lang="en-US" dirty="0" smtClean="0"/>
              <a:t>SNOMED CT’s</a:t>
            </a:r>
            <a:br>
              <a:rPr lang="en-US" dirty="0" smtClean="0"/>
            </a:br>
            <a:r>
              <a:rPr lang="en-US" dirty="0" smtClean="0"/>
              <a:t>top categories</a:t>
            </a:r>
            <a:endParaRPr lang="en-US" dirty="0"/>
          </a:p>
        </p:txBody>
      </p:sp>
      <p:sp>
        <p:nvSpPr>
          <p:cNvPr id="5" name="Content Placeholder 4"/>
          <p:cNvSpPr>
            <a:spLocks noGrp="1"/>
          </p:cNvSpPr>
          <p:nvPr>
            <p:ph idx="1"/>
          </p:nvPr>
        </p:nvSpPr>
        <p:spPr>
          <a:xfrm>
            <a:off x="4648200" y="2133600"/>
            <a:ext cx="4267200" cy="4495800"/>
          </a:xfrm>
        </p:spPr>
        <p:txBody>
          <a:bodyPr/>
          <a:lstStyle/>
          <a:p>
            <a:pPr marL="0" indent="0"/>
            <a:r>
              <a:rPr lang="en-US" dirty="0" smtClean="0"/>
              <a:t>denote (roughly):</a:t>
            </a:r>
          </a:p>
          <a:p>
            <a:pPr marL="457200" indent="-457200">
              <a:buFont typeface="+mj-lt"/>
              <a:buAutoNum type="alphaUcPeriod"/>
            </a:pPr>
            <a:r>
              <a:rPr lang="en-US" dirty="0" smtClean="0">
                <a:solidFill>
                  <a:srgbClr val="FFFF00"/>
                </a:solidFill>
              </a:rPr>
              <a:t>Entities on the side of the patient</a:t>
            </a:r>
          </a:p>
          <a:p>
            <a:pPr marL="457200" indent="-457200">
              <a:buFont typeface="+mj-lt"/>
              <a:buAutoNum type="alphaUcPeriod"/>
            </a:pPr>
            <a:r>
              <a:rPr lang="en-US" dirty="0" smtClean="0">
                <a:solidFill>
                  <a:srgbClr val="00B050"/>
                </a:solidFill>
              </a:rPr>
              <a:t>Entities to describe entities on the side of the patient</a:t>
            </a:r>
          </a:p>
          <a:p>
            <a:pPr marL="457200" indent="-457200">
              <a:buFont typeface="+mj-lt"/>
              <a:buAutoNum type="alphaUcPeriod"/>
            </a:pPr>
            <a:r>
              <a:rPr lang="en-US" dirty="0" smtClean="0">
                <a:solidFill>
                  <a:srgbClr val="FF6600"/>
                </a:solidFill>
              </a:rPr>
              <a:t>Entities on the side of SNOMED CT as descriptive tool</a:t>
            </a:r>
          </a:p>
          <a:p>
            <a:pPr marL="457200" indent="-457200">
              <a:buFont typeface="+mj-lt"/>
              <a:buAutoNum type="alphaUcPeriod"/>
            </a:pPr>
            <a:r>
              <a:rPr lang="en-US" dirty="0" smtClean="0">
                <a:solidFill>
                  <a:srgbClr val="A2CCE8"/>
                </a:solidFill>
              </a:rPr>
              <a:t>A </a:t>
            </a:r>
            <a:r>
              <a:rPr lang="en-US" dirty="0" err="1" smtClean="0">
                <a:solidFill>
                  <a:srgbClr val="A2CCE8"/>
                </a:solidFill>
              </a:rPr>
              <a:t>hodge</a:t>
            </a:r>
            <a:r>
              <a:rPr lang="en-US" dirty="0" smtClean="0">
                <a:solidFill>
                  <a:srgbClr val="A2CCE8"/>
                </a:solidFill>
              </a:rPr>
              <a:t> podge of A and B</a:t>
            </a:r>
          </a:p>
          <a:p>
            <a:pPr>
              <a:buFont typeface="Arial" panose="020B0604020202020204" pitchFamily="34" charset="0"/>
              <a:buChar char="•"/>
            </a:pPr>
            <a:endParaRPr lang="en-US" dirty="0"/>
          </a:p>
        </p:txBody>
      </p:sp>
      <p:pic>
        <p:nvPicPr>
          <p:cNvPr id="6" name="Picture 5"/>
          <p:cNvPicPr>
            <a:picLocks noChangeAspect="1"/>
          </p:cNvPicPr>
          <p:nvPr/>
        </p:nvPicPr>
        <p:blipFill>
          <a:blip r:embed="rId2">
            <a:biLevel thresh="75000"/>
          </a:blip>
          <a:stretch>
            <a:fillRect/>
          </a:stretch>
        </p:blipFill>
        <p:spPr>
          <a:xfrm>
            <a:off x="-15089" y="609600"/>
            <a:ext cx="4494209" cy="6248400"/>
          </a:xfrm>
          <a:prstGeom prst="rect">
            <a:avLst/>
          </a:prstGeom>
        </p:spPr>
      </p:pic>
      <p:sp>
        <p:nvSpPr>
          <p:cNvPr id="7" name="Rectangle 6"/>
          <p:cNvSpPr/>
          <p:nvPr/>
        </p:nvSpPr>
        <p:spPr bwMode="auto">
          <a:xfrm>
            <a:off x="762000" y="2209800"/>
            <a:ext cx="3657600" cy="24384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762000" y="5181600"/>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762000" y="5675014"/>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762000" y="6642980"/>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762000" y="6168428"/>
            <a:ext cx="3657600" cy="22860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bwMode="auto">
          <a:xfrm>
            <a:off x="762000" y="4953000"/>
            <a:ext cx="3657600" cy="228600"/>
          </a:xfrm>
          <a:prstGeom prst="rect">
            <a:avLst/>
          </a:prstGeom>
          <a:solidFill>
            <a:srgbClr val="00B05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762000" y="6408344"/>
            <a:ext cx="3657600" cy="228600"/>
          </a:xfrm>
          <a:prstGeom prst="rect">
            <a:avLst/>
          </a:prstGeom>
          <a:solidFill>
            <a:srgbClr val="00B05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762000" y="5428306"/>
            <a:ext cx="3657600" cy="228600"/>
          </a:xfrm>
          <a:prstGeom prst="rect">
            <a:avLst/>
          </a:prstGeom>
          <a:solidFill>
            <a:srgbClr val="FF66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Rectangle 14"/>
          <p:cNvSpPr/>
          <p:nvPr/>
        </p:nvSpPr>
        <p:spPr bwMode="auto">
          <a:xfrm>
            <a:off x="762000" y="5921720"/>
            <a:ext cx="3657600" cy="228600"/>
          </a:xfrm>
          <a:prstGeom prst="rect">
            <a:avLst/>
          </a:prstGeom>
          <a:solidFill>
            <a:srgbClr val="FF66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Rectangle 15"/>
          <p:cNvSpPr/>
          <p:nvPr/>
        </p:nvSpPr>
        <p:spPr bwMode="auto">
          <a:xfrm>
            <a:off x="762000" y="4684412"/>
            <a:ext cx="3657600" cy="228600"/>
          </a:xfrm>
          <a:prstGeom prst="rect">
            <a:avLst/>
          </a:prstGeom>
          <a:solidFill>
            <a:srgbClr val="A2CCE8">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300097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0" y="762000"/>
            <a:ext cx="4343400" cy="762000"/>
          </a:xfrm>
        </p:spPr>
        <p:txBody>
          <a:bodyPr/>
          <a:lstStyle/>
          <a:p>
            <a:r>
              <a:rPr lang="en-US" dirty="0" smtClean="0"/>
              <a:t>SNOMED CT’s</a:t>
            </a:r>
            <a:br>
              <a:rPr lang="en-US" dirty="0" smtClean="0"/>
            </a:br>
            <a:r>
              <a:rPr lang="en-US" dirty="0" smtClean="0"/>
              <a:t>top categories</a:t>
            </a:r>
            <a:endParaRPr lang="en-US" dirty="0"/>
          </a:p>
        </p:txBody>
      </p:sp>
      <p:sp>
        <p:nvSpPr>
          <p:cNvPr id="5" name="Content Placeholder 4"/>
          <p:cNvSpPr>
            <a:spLocks noGrp="1"/>
          </p:cNvSpPr>
          <p:nvPr>
            <p:ph idx="1"/>
          </p:nvPr>
        </p:nvSpPr>
        <p:spPr>
          <a:xfrm>
            <a:off x="4648200" y="2133600"/>
            <a:ext cx="4343400" cy="1703559"/>
          </a:xfrm>
        </p:spPr>
        <p:txBody>
          <a:bodyPr/>
          <a:lstStyle/>
          <a:p>
            <a:pPr>
              <a:buFont typeface="Arial" panose="020B0604020202020204" pitchFamily="34" charset="0"/>
              <a:buChar char="•"/>
            </a:pPr>
            <a:r>
              <a:rPr lang="en-US" dirty="0" smtClean="0"/>
              <a:t>Describe</a:t>
            </a:r>
          </a:p>
          <a:p>
            <a:pPr lvl="1">
              <a:buFont typeface="Arial" panose="020B0604020202020204" pitchFamily="34" charset="0"/>
              <a:buChar char="•"/>
            </a:pPr>
            <a:r>
              <a:rPr lang="en-US" sz="2000" dirty="0" smtClean="0"/>
              <a:t>The structure of SNOMED CT</a:t>
            </a:r>
          </a:p>
          <a:p>
            <a:pPr lvl="1">
              <a:buFont typeface="Arial" panose="020B0604020202020204" pitchFamily="34" charset="0"/>
              <a:buChar char="•"/>
            </a:pPr>
            <a:r>
              <a:rPr lang="en-US" sz="2000" dirty="0" smtClean="0"/>
              <a:t>Changes introduced in any of the SNOMED CT components</a:t>
            </a:r>
            <a:endParaRPr lang="en-US" sz="2000" dirty="0"/>
          </a:p>
        </p:txBody>
      </p:sp>
      <p:pic>
        <p:nvPicPr>
          <p:cNvPr id="6" name="Picture 5"/>
          <p:cNvPicPr>
            <a:picLocks noChangeAspect="1"/>
          </p:cNvPicPr>
          <p:nvPr/>
        </p:nvPicPr>
        <p:blipFill>
          <a:blip r:embed="rId2">
            <a:biLevel thresh="75000"/>
          </a:blip>
          <a:stretch>
            <a:fillRect/>
          </a:stretch>
        </p:blipFill>
        <p:spPr>
          <a:xfrm>
            <a:off x="-15089" y="609600"/>
            <a:ext cx="4494209" cy="6248400"/>
          </a:xfrm>
          <a:prstGeom prst="rect">
            <a:avLst/>
          </a:prstGeom>
        </p:spPr>
      </p:pic>
      <p:sp>
        <p:nvSpPr>
          <p:cNvPr id="14" name="Rectangle 13"/>
          <p:cNvSpPr/>
          <p:nvPr/>
        </p:nvSpPr>
        <p:spPr bwMode="auto">
          <a:xfrm>
            <a:off x="762000" y="5428306"/>
            <a:ext cx="3657600" cy="228600"/>
          </a:xfrm>
          <a:prstGeom prst="rect">
            <a:avLst/>
          </a:prstGeom>
          <a:solidFill>
            <a:srgbClr val="FF66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Rectangle 14"/>
          <p:cNvSpPr/>
          <p:nvPr/>
        </p:nvSpPr>
        <p:spPr bwMode="auto">
          <a:xfrm>
            <a:off x="762000" y="5921720"/>
            <a:ext cx="3657600" cy="228600"/>
          </a:xfrm>
          <a:prstGeom prst="rect">
            <a:avLst/>
          </a:prstGeom>
          <a:solidFill>
            <a:srgbClr val="FF66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Content Placeholder 4"/>
          <p:cNvSpPr txBox="1">
            <a:spLocks/>
          </p:cNvSpPr>
          <p:nvPr/>
        </p:nvSpPr>
        <p:spPr>
          <a:xfrm>
            <a:off x="4648200" y="4544841"/>
            <a:ext cx="4267200" cy="13716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457200" indent="-457200">
              <a:buFont typeface="+mj-lt"/>
              <a:buAutoNum type="alphaUcPeriod" startAt="3"/>
            </a:pPr>
            <a:r>
              <a:rPr lang="en-US" kern="0" dirty="0" smtClean="0">
                <a:solidFill>
                  <a:srgbClr val="FF6600"/>
                </a:solidFill>
              </a:rPr>
              <a:t>Entities on the side of SNOMED CT as descriptive tool</a:t>
            </a:r>
            <a:endParaRPr lang="en-US" kern="0" dirty="0"/>
          </a:p>
        </p:txBody>
      </p:sp>
      <p:grpSp>
        <p:nvGrpSpPr>
          <p:cNvPr id="19" name="Group 18"/>
          <p:cNvGrpSpPr/>
          <p:nvPr/>
        </p:nvGrpSpPr>
        <p:grpSpPr>
          <a:xfrm>
            <a:off x="4313222" y="3581400"/>
            <a:ext cx="4800600" cy="2335041"/>
            <a:chOff x="4313222" y="3581400"/>
            <a:chExt cx="4800600" cy="2335041"/>
          </a:xfrm>
        </p:grpSpPr>
        <p:sp>
          <p:nvSpPr>
            <p:cNvPr id="18" name="Oval 17"/>
            <p:cNvSpPr/>
            <p:nvPr/>
          </p:nvSpPr>
          <p:spPr bwMode="auto">
            <a:xfrm>
              <a:off x="4313222" y="4191000"/>
              <a:ext cx="4800600" cy="17254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3" name="Straight Arrow Connector 2"/>
            <p:cNvCxnSpPr>
              <a:stCxn id="18" idx="0"/>
            </p:cNvCxnSpPr>
            <p:nvPr/>
          </p:nvCxnSpPr>
          <p:spPr bwMode="auto">
            <a:xfrm flipH="1" flipV="1">
              <a:off x="6705600" y="3581400"/>
              <a:ext cx="7922" cy="6096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23246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itle 3"/>
          <p:cNvSpPr>
            <a:spLocks noGrp="1"/>
          </p:cNvSpPr>
          <p:nvPr>
            <p:ph type="title"/>
          </p:nvPr>
        </p:nvSpPr>
        <p:spPr>
          <a:xfrm>
            <a:off x="3552475" y="640332"/>
            <a:ext cx="5334000" cy="762000"/>
          </a:xfrm>
        </p:spPr>
        <p:txBody>
          <a:bodyPr/>
          <a:lstStyle/>
          <a:p>
            <a:r>
              <a:rPr lang="en-US" altLang="en-US" sz="3200" i="1" dirty="0" smtClean="0"/>
              <a:t>Cell phenotyping performed</a:t>
            </a:r>
          </a:p>
        </p:txBody>
      </p:sp>
      <p:sp>
        <p:nvSpPr>
          <p:cNvPr id="6" name="Rectangle 5"/>
          <p:cNvSpPr/>
          <p:nvPr/>
        </p:nvSpPr>
        <p:spPr>
          <a:xfrm>
            <a:off x="304800" y="709835"/>
            <a:ext cx="2168863" cy="461665"/>
          </a:xfrm>
          <a:prstGeom prst="rect">
            <a:avLst/>
          </a:prstGeom>
        </p:spPr>
        <p:txBody>
          <a:bodyPr wrap="none">
            <a:spAutoFit/>
          </a:bodyPr>
          <a:lstStyle/>
          <a:p>
            <a:r>
              <a:rPr lang="en-US" altLang="en-US" dirty="0" smtClean="0">
                <a:solidFill>
                  <a:schemeClr val="bg1"/>
                </a:solidFill>
              </a:rPr>
              <a:t>You remember: </a:t>
            </a:r>
            <a:endParaRPr lang="en-US" dirty="0">
              <a:solidFill>
                <a:schemeClr val="bg1"/>
              </a:solidFill>
            </a:endParaRPr>
          </a:p>
        </p:txBody>
      </p:sp>
      <p:grpSp>
        <p:nvGrpSpPr>
          <p:cNvPr id="7" name="Group 6"/>
          <p:cNvGrpSpPr/>
          <p:nvPr/>
        </p:nvGrpSpPr>
        <p:grpSpPr>
          <a:xfrm>
            <a:off x="0" y="1402333"/>
            <a:ext cx="9144000" cy="5455668"/>
            <a:chOff x="0" y="1402333"/>
            <a:chExt cx="9144000" cy="5455668"/>
          </a:xfrm>
        </p:grpSpPr>
        <p:pic>
          <p:nvPicPr>
            <p:cNvPr id="3" name="Picture 2"/>
            <p:cNvPicPr>
              <a:picLocks noChangeAspect="1"/>
            </p:cNvPicPr>
            <p:nvPr/>
          </p:nvPicPr>
          <p:blipFill>
            <a:blip r:embed="rId2"/>
            <a:stretch>
              <a:fillRect/>
            </a:stretch>
          </p:blipFill>
          <p:spPr>
            <a:xfrm>
              <a:off x="0" y="1402333"/>
              <a:ext cx="9144000" cy="5455668"/>
            </a:xfrm>
            <a:prstGeom prst="rect">
              <a:avLst/>
            </a:prstGeom>
          </p:spPr>
        </p:pic>
        <p:sp>
          <p:nvSpPr>
            <p:cNvPr id="5" name="Rectangle 4"/>
            <p:cNvSpPr/>
            <p:nvPr/>
          </p:nvSpPr>
          <p:spPr>
            <a:xfrm>
              <a:off x="0" y="6019800"/>
              <a:ext cx="4495800" cy="830997"/>
            </a:xfrm>
            <a:prstGeom prst="rect">
              <a:avLst/>
            </a:prstGeom>
          </p:spPr>
          <p:txBody>
            <a:bodyPr wrap="square">
              <a:spAutoFit/>
            </a:bodyPr>
            <a:lstStyle/>
            <a:p>
              <a:r>
                <a:rPr lang="en-US" sz="1200" dirty="0"/>
                <a:t>Ceusters W. Applying Evolutionary Terminology Auditing to SNOMED CT. In American Medical Informatics Association 2010 Annual Symposium (</a:t>
              </a:r>
              <a:r>
                <a:rPr lang="en-US" sz="1200" dirty="0">
                  <a:hlinkClick r:id="rId3"/>
                </a:rPr>
                <a:t>AMIA 2010</a:t>
              </a:r>
              <a:r>
                <a:rPr lang="en-US" sz="1200" dirty="0"/>
                <a:t>) Proceedings, Washington DC, November 13-17, 2010:96-100.</a:t>
              </a:r>
            </a:p>
          </p:txBody>
        </p:sp>
        <p:sp>
          <p:nvSpPr>
            <p:cNvPr id="4" name="Rectangle 3"/>
            <p:cNvSpPr/>
            <p:nvPr/>
          </p:nvSpPr>
          <p:spPr bwMode="auto">
            <a:xfrm>
              <a:off x="4724400" y="2442768"/>
              <a:ext cx="23622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4652406" y="2705337"/>
              <a:ext cx="23622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4648200" y="2914274"/>
              <a:ext cx="18288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2" name="Oval 1"/>
          <p:cNvSpPr/>
          <p:nvPr/>
        </p:nvSpPr>
        <p:spPr bwMode="auto">
          <a:xfrm>
            <a:off x="6858000" y="3810000"/>
            <a:ext cx="685800" cy="304800"/>
          </a:xfrm>
          <a:prstGeom prst="ellipse">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Oval 10"/>
          <p:cNvSpPr/>
          <p:nvPr/>
        </p:nvSpPr>
        <p:spPr bwMode="auto">
          <a:xfrm>
            <a:off x="5141080" y="4719323"/>
            <a:ext cx="685800" cy="304800"/>
          </a:xfrm>
          <a:prstGeom prst="ellipse">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TextBox 7"/>
          <p:cNvSpPr txBox="1"/>
          <p:nvPr/>
        </p:nvSpPr>
        <p:spPr>
          <a:xfrm>
            <a:off x="6477000" y="4493250"/>
            <a:ext cx="2409475" cy="830997"/>
          </a:xfrm>
          <a:prstGeom prst="rect">
            <a:avLst/>
          </a:prstGeom>
          <a:noFill/>
        </p:spPr>
        <p:txBody>
          <a:bodyPr wrap="square" rtlCol="0">
            <a:spAutoFit/>
          </a:bodyPr>
          <a:lstStyle/>
          <a:p>
            <a:r>
              <a:rPr lang="en-US" dirty="0" smtClean="0">
                <a:solidFill>
                  <a:schemeClr val="accent6">
                    <a:lumMod val="60000"/>
                    <a:lumOff val="40000"/>
                  </a:schemeClr>
                </a:solidFill>
              </a:rPr>
              <a:t>            Activation</a:t>
            </a:r>
          </a:p>
          <a:p>
            <a:r>
              <a:rPr lang="en-US" dirty="0" smtClean="0">
                <a:solidFill>
                  <a:schemeClr val="accent6">
                    <a:lumMod val="60000"/>
                    <a:lumOff val="40000"/>
                  </a:schemeClr>
                </a:solidFill>
              </a:rPr>
              <a:t>De-activation</a:t>
            </a:r>
            <a:endParaRPr lang="en-US" dirty="0">
              <a:solidFill>
                <a:schemeClr val="accent6">
                  <a:lumMod val="60000"/>
                  <a:lumOff val="40000"/>
                </a:schemeClr>
              </a:solidFill>
            </a:endParaRPr>
          </a:p>
        </p:txBody>
      </p:sp>
      <p:cxnSp>
        <p:nvCxnSpPr>
          <p:cNvPr id="13" name="Straight Arrow Connector 12"/>
          <p:cNvCxnSpPr/>
          <p:nvPr/>
        </p:nvCxnSpPr>
        <p:spPr bwMode="auto">
          <a:xfrm flipH="1" flipV="1">
            <a:off x="5826880" y="4871723"/>
            <a:ext cx="650120" cy="190336"/>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triangle"/>
          </a:ln>
          <a:effectLst/>
        </p:spPr>
      </p:cxnSp>
      <p:cxnSp>
        <p:nvCxnSpPr>
          <p:cNvPr id="15" name="Straight Arrow Connector 14"/>
          <p:cNvCxnSpPr/>
          <p:nvPr/>
        </p:nvCxnSpPr>
        <p:spPr bwMode="auto">
          <a:xfrm flipH="1" flipV="1">
            <a:off x="7353300" y="4267200"/>
            <a:ext cx="495300" cy="38100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triangle"/>
          </a:ln>
          <a:effectLst/>
        </p:spPr>
      </p:cxnSp>
    </p:spTree>
    <p:extLst>
      <p:ext uri="{BB962C8B-B14F-4D97-AF65-F5344CB8AC3E}">
        <p14:creationId xmlns:p14="http://schemas.microsoft.com/office/powerpoint/2010/main" val="10187218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02333"/>
            <a:ext cx="9144000" cy="5455668"/>
          </a:xfrm>
          <a:prstGeom prst="rect">
            <a:avLst/>
          </a:prstGeom>
        </p:spPr>
      </p:pic>
      <p:sp>
        <p:nvSpPr>
          <p:cNvPr id="101380" name="Title 3"/>
          <p:cNvSpPr>
            <a:spLocks noGrp="1"/>
          </p:cNvSpPr>
          <p:nvPr>
            <p:ph type="title"/>
          </p:nvPr>
        </p:nvSpPr>
        <p:spPr>
          <a:xfrm>
            <a:off x="3552475" y="640332"/>
            <a:ext cx="5334000" cy="762000"/>
          </a:xfrm>
        </p:spPr>
        <p:txBody>
          <a:bodyPr/>
          <a:lstStyle/>
          <a:p>
            <a:r>
              <a:rPr lang="en-US" altLang="en-US" sz="3200" i="1" dirty="0" smtClean="0"/>
              <a:t>Cell phenotyping performed</a:t>
            </a:r>
          </a:p>
        </p:txBody>
      </p:sp>
      <p:sp>
        <p:nvSpPr>
          <p:cNvPr id="5" name="Rectangle 4"/>
          <p:cNvSpPr/>
          <p:nvPr/>
        </p:nvSpPr>
        <p:spPr>
          <a:xfrm>
            <a:off x="0" y="6019800"/>
            <a:ext cx="4495800" cy="830997"/>
          </a:xfrm>
          <a:prstGeom prst="rect">
            <a:avLst/>
          </a:prstGeom>
        </p:spPr>
        <p:txBody>
          <a:bodyPr wrap="square">
            <a:spAutoFit/>
          </a:bodyPr>
          <a:lstStyle/>
          <a:p>
            <a:r>
              <a:rPr lang="en-US" sz="1200" dirty="0"/>
              <a:t>Ceusters W. Applying Evolutionary Terminology Auditing to SNOMED CT. In American Medical Informatics Association 2010 Annual Symposium (</a:t>
            </a:r>
            <a:r>
              <a:rPr lang="en-US" sz="1200" dirty="0">
                <a:hlinkClick r:id="rId3"/>
              </a:rPr>
              <a:t>AMIA 2010</a:t>
            </a:r>
            <a:r>
              <a:rPr lang="en-US" sz="1200" dirty="0"/>
              <a:t>) Proceedings, Washington DC, November 13-17, 2010:96-100.</a:t>
            </a:r>
          </a:p>
        </p:txBody>
      </p:sp>
      <p:sp>
        <p:nvSpPr>
          <p:cNvPr id="2" name="Oval 1"/>
          <p:cNvSpPr/>
          <p:nvPr/>
        </p:nvSpPr>
        <p:spPr bwMode="auto">
          <a:xfrm rot="21411955">
            <a:off x="5473600" y="2519387"/>
            <a:ext cx="2048967" cy="832780"/>
          </a:xfrm>
          <a:prstGeom prst="ellipse">
            <a:avLst/>
          </a:prstGeom>
          <a:solidFill>
            <a:srgbClr val="FF0000">
              <a:alpha val="10196"/>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a:xfrm>
            <a:off x="304800" y="709835"/>
            <a:ext cx="2168863" cy="461665"/>
          </a:xfrm>
          <a:prstGeom prst="rect">
            <a:avLst/>
          </a:prstGeom>
        </p:spPr>
        <p:txBody>
          <a:bodyPr wrap="none">
            <a:spAutoFit/>
          </a:bodyPr>
          <a:lstStyle/>
          <a:p>
            <a:r>
              <a:rPr lang="en-US" altLang="en-US" dirty="0" smtClean="0">
                <a:solidFill>
                  <a:schemeClr val="bg1"/>
                </a:solidFill>
              </a:rPr>
              <a:t>You remember: </a:t>
            </a:r>
            <a:endParaRPr lang="en-US" dirty="0">
              <a:solidFill>
                <a:schemeClr val="bg1"/>
              </a:solidFill>
            </a:endParaRPr>
          </a:p>
        </p:txBody>
      </p:sp>
      <p:sp>
        <p:nvSpPr>
          <p:cNvPr id="8" name="Oval 7"/>
          <p:cNvSpPr/>
          <p:nvPr/>
        </p:nvSpPr>
        <p:spPr bwMode="auto">
          <a:xfrm>
            <a:off x="6858000" y="3810000"/>
            <a:ext cx="685800" cy="304800"/>
          </a:xfrm>
          <a:prstGeom prst="ellipse">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Oval 8"/>
          <p:cNvSpPr/>
          <p:nvPr/>
        </p:nvSpPr>
        <p:spPr bwMode="auto">
          <a:xfrm>
            <a:off x="5141080" y="4719323"/>
            <a:ext cx="685800" cy="304800"/>
          </a:xfrm>
          <a:prstGeom prst="ellipse">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TextBox 9"/>
          <p:cNvSpPr txBox="1"/>
          <p:nvPr/>
        </p:nvSpPr>
        <p:spPr>
          <a:xfrm>
            <a:off x="6477000" y="4493250"/>
            <a:ext cx="2409475" cy="830997"/>
          </a:xfrm>
          <a:prstGeom prst="rect">
            <a:avLst/>
          </a:prstGeom>
          <a:noFill/>
        </p:spPr>
        <p:txBody>
          <a:bodyPr wrap="square" rtlCol="0">
            <a:spAutoFit/>
          </a:bodyPr>
          <a:lstStyle/>
          <a:p>
            <a:r>
              <a:rPr lang="en-US" dirty="0" smtClean="0">
                <a:solidFill>
                  <a:schemeClr val="accent6">
                    <a:lumMod val="60000"/>
                    <a:lumOff val="40000"/>
                  </a:schemeClr>
                </a:solidFill>
              </a:rPr>
              <a:t>            Activation</a:t>
            </a:r>
          </a:p>
          <a:p>
            <a:r>
              <a:rPr lang="en-US" dirty="0" smtClean="0">
                <a:solidFill>
                  <a:schemeClr val="accent6">
                    <a:lumMod val="60000"/>
                    <a:lumOff val="40000"/>
                  </a:schemeClr>
                </a:solidFill>
              </a:rPr>
              <a:t>De-activation</a:t>
            </a:r>
            <a:endParaRPr lang="en-US" dirty="0">
              <a:solidFill>
                <a:schemeClr val="accent6">
                  <a:lumMod val="60000"/>
                  <a:lumOff val="40000"/>
                </a:schemeClr>
              </a:solidFill>
            </a:endParaRPr>
          </a:p>
        </p:txBody>
      </p:sp>
      <p:cxnSp>
        <p:nvCxnSpPr>
          <p:cNvPr id="11" name="Straight Arrow Connector 10"/>
          <p:cNvCxnSpPr/>
          <p:nvPr/>
        </p:nvCxnSpPr>
        <p:spPr bwMode="auto">
          <a:xfrm flipH="1" flipV="1">
            <a:off x="5826880" y="4871723"/>
            <a:ext cx="650120" cy="190336"/>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triangle"/>
          </a:ln>
          <a:effectLst/>
        </p:spPr>
      </p:cxnSp>
      <p:cxnSp>
        <p:nvCxnSpPr>
          <p:cNvPr id="12" name="Straight Arrow Connector 11"/>
          <p:cNvCxnSpPr/>
          <p:nvPr/>
        </p:nvCxnSpPr>
        <p:spPr bwMode="auto">
          <a:xfrm flipH="1" flipV="1">
            <a:off x="7353300" y="4267200"/>
            <a:ext cx="495300" cy="38100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triangle"/>
          </a:ln>
          <a:effectLst/>
        </p:spPr>
      </p:cxnSp>
    </p:spTree>
    <p:extLst>
      <p:ext uri="{BB962C8B-B14F-4D97-AF65-F5344CB8AC3E}">
        <p14:creationId xmlns:p14="http://schemas.microsoft.com/office/powerpoint/2010/main" val="30516507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599"/>
            <a:ext cx="9144000" cy="6261665"/>
          </a:xfrm>
          <a:prstGeom prst="rect">
            <a:avLst/>
          </a:prstGeom>
        </p:spPr>
      </p:pic>
      <p:sp>
        <p:nvSpPr>
          <p:cNvPr id="2" name="Title 1"/>
          <p:cNvSpPr>
            <a:spLocks noGrp="1"/>
          </p:cNvSpPr>
          <p:nvPr>
            <p:ph type="title"/>
          </p:nvPr>
        </p:nvSpPr>
        <p:spPr>
          <a:xfrm>
            <a:off x="-152400" y="762000"/>
            <a:ext cx="2743200" cy="762000"/>
          </a:xfrm>
        </p:spPr>
        <p:txBody>
          <a:bodyPr/>
          <a:lstStyle/>
          <a:p>
            <a:r>
              <a:rPr lang="en-US" dirty="0" smtClean="0">
                <a:solidFill>
                  <a:schemeClr val="accent2">
                    <a:lumMod val="75000"/>
                  </a:schemeClr>
                </a:solidFill>
              </a:rPr>
              <a:t>Concept evolution in SNOMED CT</a:t>
            </a:r>
            <a:endParaRPr lang="en-US" dirty="0">
              <a:solidFill>
                <a:schemeClr val="accent2">
                  <a:lumMod val="75000"/>
                </a:schemeClr>
              </a:solidFill>
            </a:endParaRPr>
          </a:p>
        </p:txBody>
      </p:sp>
      <p:sp>
        <p:nvSpPr>
          <p:cNvPr id="5" name="Rectangle 4"/>
          <p:cNvSpPr/>
          <p:nvPr/>
        </p:nvSpPr>
        <p:spPr>
          <a:xfrm>
            <a:off x="6781800" y="5791200"/>
            <a:ext cx="2362200" cy="1015663"/>
          </a:xfrm>
          <a:prstGeom prst="rect">
            <a:avLst/>
          </a:prstGeom>
        </p:spPr>
        <p:txBody>
          <a:bodyPr wrap="square">
            <a:spAutoFit/>
          </a:bodyPr>
          <a:lstStyle/>
          <a:p>
            <a:pPr algn="r"/>
            <a:r>
              <a:rPr lang="en-US" sz="1000" dirty="0"/>
              <a:t>Ceusters W. Applying Evolutionary Terminology Auditing to SNOMED CT. In American Medical Informatics Association 2010 Annual Symposium (AMIA 2010) Proceedings, Washington DC, November 13-17, 2010:96-100.</a:t>
            </a:r>
          </a:p>
        </p:txBody>
      </p:sp>
      <p:sp>
        <p:nvSpPr>
          <p:cNvPr id="6" name="Oval 5"/>
          <p:cNvSpPr/>
          <p:nvPr/>
        </p:nvSpPr>
        <p:spPr bwMode="auto">
          <a:xfrm rot="21411955">
            <a:off x="1856889" y="3735014"/>
            <a:ext cx="2048967" cy="581966"/>
          </a:xfrm>
          <a:prstGeom prst="ellipse">
            <a:avLst/>
          </a:prstGeom>
          <a:solidFill>
            <a:srgbClr val="FF0000">
              <a:alpha val="10196"/>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86834811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association reference set </a:t>
            </a:r>
            <a:r>
              <a:rPr lang="en-US" dirty="0" smtClean="0"/>
              <a:t>types</a:t>
            </a:r>
            <a:endParaRPr lang="en-US" dirty="0"/>
          </a:p>
        </p:txBody>
      </p:sp>
      <p:graphicFrame>
        <p:nvGraphicFramePr>
          <p:cNvPr id="4" name="Content Placeholder 3"/>
          <p:cNvGraphicFramePr>
            <a:graphicFrameLocks noGrp="1"/>
          </p:cNvGraphicFramePr>
          <p:nvPr>
            <p:ph idx="1"/>
            <p:extLst/>
          </p:nvPr>
        </p:nvGraphicFramePr>
        <p:xfrm>
          <a:off x="107135" y="1565489"/>
          <a:ext cx="8915400" cy="5181600"/>
        </p:xfrm>
        <a:graphic>
          <a:graphicData uri="http://schemas.openxmlformats.org/drawingml/2006/table">
            <a:tbl>
              <a:tblPr firstRow="1" firstCol="1" bandRow="1">
                <a:tableStyleId>{5C22544A-7EE6-4342-B048-85BDC9FD1C3A}</a:tableStyleId>
              </a:tblPr>
              <a:tblGrid>
                <a:gridCol w="2228850"/>
                <a:gridCol w="6686550"/>
              </a:tblGrid>
              <a:tr h="0">
                <a:tc>
                  <a:txBody>
                    <a:bodyPr/>
                    <a:lstStyle/>
                    <a:p>
                      <a:pPr marL="0" marR="0">
                        <a:spcBef>
                          <a:spcPts val="0"/>
                        </a:spcBef>
                        <a:spcAft>
                          <a:spcPts val="0"/>
                        </a:spcAft>
                      </a:pPr>
                      <a:r>
                        <a:rPr lang="en-US" sz="1700" dirty="0">
                          <a:solidFill>
                            <a:schemeClr val="tx1"/>
                          </a:solidFill>
                          <a:effectLst/>
                        </a:rPr>
                        <a:t>HARS </a:t>
                      </a:r>
                      <a:r>
                        <a:rPr lang="en-US" sz="1700" dirty="0" smtClean="0">
                          <a:solidFill>
                            <a:schemeClr val="tx1"/>
                          </a:solidFill>
                          <a:effectLst/>
                        </a:rPr>
                        <a:t>name</a:t>
                      </a:r>
                      <a:endParaRPr lang="en-US" sz="17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dirty="0">
                          <a:solidFill>
                            <a:schemeClr val="tx1"/>
                          </a:solidFill>
                          <a:effectLst/>
                        </a:rPr>
                        <a:t>Use</a:t>
                      </a:r>
                      <a:endParaRPr lang="en-US" sz="17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marL="0" marR="0">
                        <a:spcBef>
                          <a:spcPts val="0"/>
                        </a:spcBef>
                        <a:spcAft>
                          <a:spcPts val="0"/>
                        </a:spcAft>
                      </a:pPr>
                      <a:r>
                        <a:rPr lang="en-US" sz="1700">
                          <a:solidFill>
                            <a:schemeClr val="tx1"/>
                          </a:solidFill>
                          <a:effectLst/>
                        </a:rPr>
                        <a:t>Possibly equivalent to (P) </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dirty="0">
                          <a:solidFill>
                            <a:schemeClr val="tx1"/>
                          </a:solidFill>
                          <a:effectLst/>
                        </a:rPr>
                        <a:t>From an ambiguous concept to one or more active concepts that represents one of the possible meanings of the inactive concept. </a:t>
                      </a:r>
                      <a:endParaRPr lang="en-US" sz="17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marL="0" marR="0">
                        <a:spcBef>
                          <a:spcPts val="0"/>
                        </a:spcBef>
                        <a:spcAft>
                          <a:spcPts val="0"/>
                        </a:spcAft>
                      </a:pPr>
                      <a:r>
                        <a:rPr lang="en-US" sz="1700" dirty="0">
                          <a:solidFill>
                            <a:schemeClr val="tx1"/>
                          </a:solidFill>
                          <a:effectLst/>
                        </a:rPr>
                        <a:t>Moved to (T) </a:t>
                      </a:r>
                      <a:endParaRPr lang="en-US" sz="17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a:solidFill>
                            <a:schemeClr val="tx1"/>
                          </a:solidFill>
                          <a:effectLst/>
                        </a:rPr>
                        <a:t>From a component to a namespace to which the component has been moved </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marL="0" marR="0">
                        <a:spcBef>
                          <a:spcPts val="0"/>
                        </a:spcBef>
                        <a:spcAft>
                          <a:spcPts val="0"/>
                        </a:spcAft>
                      </a:pPr>
                      <a:r>
                        <a:rPr lang="en-US" sz="1700">
                          <a:solidFill>
                            <a:schemeClr val="tx1"/>
                          </a:solidFill>
                          <a:effectLst/>
                        </a:rPr>
                        <a:t>Moved from (F)</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a:solidFill>
                            <a:schemeClr val="tx1"/>
                          </a:solidFill>
                          <a:effectLst/>
                        </a:rPr>
                        <a:t>From a namespace to the original component Identifier in its previous namespace.</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marL="0" marR="0">
                        <a:spcBef>
                          <a:spcPts val="0"/>
                        </a:spcBef>
                        <a:spcAft>
                          <a:spcPts val="0"/>
                        </a:spcAft>
                      </a:pPr>
                      <a:r>
                        <a:rPr lang="en-US" sz="1700">
                          <a:solidFill>
                            <a:schemeClr val="tx1"/>
                          </a:solidFill>
                          <a:effectLst/>
                        </a:rPr>
                        <a:t>Replaced by (R)</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a:solidFill>
                            <a:schemeClr val="tx1"/>
                          </a:solidFill>
                          <a:effectLst/>
                        </a:rPr>
                        <a:t>From an erroneous or obsolete inactive component to a single active replacement component. </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marL="0" marR="0">
                        <a:spcBef>
                          <a:spcPts val="0"/>
                        </a:spcBef>
                        <a:spcAft>
                          <a:spcPts val="0"/>
                        </a:spcAft>
                      </a:pPr>
                      <a:r>
                        <a:rPr lang="en-US" sz="1700">
                          <a:solidFill>
                            <a:schemeClr val="tx1"/>
                          </a:solidFill>
                          <a:effectLst/>
                        </a:rPr>
                        <a:t>Same as (S)</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a:solidFill>
                            <a:schemeClr val="tx1"/>
                          </a:solidFill>
                          <a:effectLst/>
                        </a:rPr>
                        <a:t>From a duplicate component to the active component that this component duplicates.</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marL="0" marR="0">
                        <a:spcBef>
                          <a:spcPts val="0"/>
                        </a:spcBef>
                        <a:spcAft>
                          <a:spcPts val="0"/>
                        </a:spcAft>
                      </a:pPr>
                      <a:r>
                        <a:rPr lang="en-US" sz="1700">
                          <a:solidFill>
                            <a:schemeClr val="tx1"/>
                          </a:solidFill>
                          <a:effectLst/>
                        </a:rPr>
                        <a:t>Was a (W)</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a:solidFill>
                            <a:schemeClr val="tx1"/>
                          </a:solidFill>
                          <a:effectLst/>
                        </a:rPr>
                        <a:t>From an inactive classification concept such as "not otherwise specified" to the active concept that was formerly its most proximal supertype.</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marL="0" marR="0">
                        <a:spcBef>
                          <a:spcPts val="0"/>
                        </a:spcBef>
                        <a:spcAft>
                          <a:spcPts val="0"/>
                        </a:spcAft>
                      </a:pPr>
                      <a:r>
                        <a:rPr lang="en-US" sz="1700">
                          <a:solidFill>
                            <a:schemeClr val="tx1"/>
                          </a:solidFill>
                          <a:effectLst/>
                        </a:rPr>
                        <a:t>Alternative (Z) </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a:solidFill>
                            <a:schemeClr val="tx1"/>
                          </a:solidFill>
                          <a:effectLst/>
                        </a:rPr>
                        <a:t>From an inactive classification concept derived from ICD-9 Chapter XVI 'Symptoms signs and ill-defined conditions' with the most similar active concept.</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0">
                <a:tc>
                  <a:txBody>
                    <a:bodyPr/>
                    <a:lstStyle/>
                    <a:p>
                      <a:pPr marL="0" marR="0">
                        <a:spcBef>
                          <a:spcPts val="0"/>
                        </a:spcBef>
                        <a:spcAft>
                          <a:spcPts val="0"/>
                        </a:spcAft>
                      </a:pPr>
                      <a:r>
                        <a:rPr lang="en-US" sz="1700">
                          <a:solidFill>
                            <a:schemeClr val="tx1"/>
                          </a:solidFill>
                          <a:effectLst/>
                        </a:rPr>
                        <a:t>Refers to</a:t>
                      </a:r>
                      <a:endParaRPr lang="en-US" sz="17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700" dirty="0">
                          <a:solidFill>
                            <a:schemeClr val="tx1"/>
                          </a:solidFill>
                          <a:effectLst/>
                        </a:rPr>
                        <a:t>From an inactive description which is inappropriate to the concept it is directly linked to but instead should refer to the concept referenced. </a:t>
                      </a:r>
                      <a:endParaRPr lang="en-US" sz="17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9471968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400" dirty="0"/>
              <a:t>Component inactivation set types for concepts </a:t>
            </a:r>
          </a:p>
        </p:txBody>
      </p:sp>
      <p:graphicFrame>
        <p:nvGraphicFramePr>
          <p:cNvPr id="4" name="Content Placeholder 3"/>
          <p:cNvGraphicFramePr>
            <a:graphicFrameLocks noGrp="1"/>
          </p:cNvGraphicFramePr>
          <p:nvPr>
            <p:ph idx="1"/>
            <p:extLst/>
          </p:nvPr>
        </p:nvGraphicFramePr>
        <p:xfrm>
          <a:off x="152400" y="1614639"/>
          <a:ext cx="8839200" cy="4786161"/>
        </p:xfrm>
        <a:graphic>
          <a:graphicData uri="http://schemas.openxmlformats.org/drawingml/2006/table">
            <a:tbl>
              <a:tblPr firstRow="1" firstCol="1" bandRow="1">
                <a:tableStyleId>{5C22544A-7EE6-4342-B048-85BDC9FD1C3A}</a:tableStyleId>
              </a:tblPr>
              <a:tblGrid>
                <a:gridCol w="2133600"/>
                <a:gridCol w="6705600"/>
              </a:tblGrid>
              <a:tr h="363610">
                <a:tc>
                  <a:txBody>
                    <a:bodyPr/>
                    <a:lstStyle/>
                    <a:p>
                      <a:pPr marL="0" marR="0">
                        <a:spcBef>
                          <a:spcPts val="0"/>
                        </a:spcBef>
                        <a:spcAft>
                          <a:spcPts val="0"/>
                        </a:spcAft>
                      </a:pPr>
                      <a:r>
                        <a:rPr lang="en-US" sz="2000">
                          <a:solidFill>
                            <a:schemeClr val="tx1"/>
                          </a:solidFill>
                          <a:effectLst/>
                        </a:rPr>
                        <a:t>CIRS value</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solidFill>
                            <a:schemeClr val="tx1"/>
                          </a:solidFill>
                          <a:effectLst/>
                        </a:rPr>
                        <a:t>Concept status and motivation</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r>
              <a:tr h="363610">
                <a:tc>
                  <a:txBody>
                    <a:bodyPr/>
                    <a:lstStyle/>
                    <a:p>
                      <a:pPr marL="0" marR="0">
                        <a:spcBef>
                          <a:spcPts val="0"/>
                        </a:spcBef>
                        <a:spcAft>
                          <a:spcPts val="0"/>
                        </a:spcAft>
                      </a:pPr>
                      <a:r>
                        <a:rPr lang="en-US" sz="2000">
                          <a:solidFill>
                            <a:schemeClr val="tx1"/>
                          </a:solidFill>
                          <a:effectLst/>
                        </a:rPr>
                        <a:t>Duplicate (D)</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solidFill>
                            <a:schemeClr val="tx1"/>
                          </a:solidFill>
                          <a:effectLst/>
                        </a:rPr>
                        <a:t>inactive because it has the same meaning as another Concept</a:t>
                      </a:r>
                      <a:endParaRPr lang="en-US" sz="2000">
                        <a:solidFill>
                          <a:schemeClr val="tx1"/>
                        </a:solidFill>
                        <a:effectLst/>
                        <a:latin typeface="Times New Roman" panose="02020603050405020304" pitchFamily="18" charset="0"/>
                        <a:ea typeface="Times New Roman" panose="02020603050405020304" pitchFamily="18" charset="0"/>
                      </a:endParaRPr>
                    </a:p>
                  </a:txBody>
                  <a:tcPr marL="8890" marR="8890" marT="0" marB="0"/>
                </a:tc>
              </a:tr>
              <a:tr h="363610">
                <a:tc>
                  <a:txBody>
                    <a:bodyPr/>
                    <a:lstStyle/>
                    <a:p>
                      <a:pPr marL="0" marR="0">
                        <a:spcBef>
                          <a:spcPts val="0"/>
                        </a:spcBef>
                        <a:spcAft>
                          <a:spcPts val="0"/>
                        </a:spcAft>
                      </a:pPr>
                      <a:r>
                        <a:rPr lang="en-US" sz="2000">
                          <a:solidFill>
                            <a:schemeClr val="tx1"/>
                          </a:solidFill>
                          <a:effectLst/>
                        </a:rPr>
                        <a:t>Outdated (O)</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solidFill>
                            <a:schemeClr val="tx1"/>
                          </a:solidFill>
                          <a:effectLst/>
                        </a:rPr>
                        <a:t>inactive because it is an outdated concept that is no longer used.</a:t>
                      </a:r>
                      <a:endParaRPr lang="en-US" sz="2000">
                        <a:solidFill>
                          <a:schemeClr val="tx1"/>
                        </a:solidFill>
                        <a:effectLst/>
                        <a:latin typeface="Times New Roman" panose="02020603050405020304" pitchFamily="18" charset="0"/>
                        <a:ea typeface="Times New Roman" panose="02020603050405020304" pitchFamily="18" charset="0"/>
                      </a:endParaRPr>
                    </a:p>
                  </a:txBody>
                  <a:tcPr marL="8890" marR="8890" marT="0" marB="0"/>
                </a:tc>
              </a:tr>
              <a:tr h="827345">
                <a:tc>
                  <a:txBody>
                    <a:bodyPr/>
                    <a:lstStyle/>
                    <a:p>
                      <a:pPr marL="0" marR="0">
                        <a:spcBef>
                          <a:spcPts val="0"/>
                        </a:spcBef>
                        <a:spcAft>
                          <a:spcPts val="0"/>
                        </a:spcAft>
                      </a:pPr>
                      <a:r>
                        <a:rPr lang="en-US" sz="2000">
                          <a:solidFill>
                            <a:schemeClr val="tx1"/>
                          </a:solidFill>
                          <a:effectLst/>
                        </a:rPr>
                        <a:t>Ambiguous (A)</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solidFill>
                            <a:schemeClr val="tx1"/>
                          </a:solidFill>
                          <a:effectLst/>
                        </a:rPr>
                        <a:t>inactive because it is inherently ambiguous either because of an incomplete FSN or because it has several associated terms that are not regarded as synonymous or partial synonymous.</a:t>
                      </a:r>
                      <a:endParaRPr lang="en-US" sz="2000">
                        <a:solidFill>
                          <a:schemeClr val="tx1"/>
                        </a:solidFill>
                        <a:effectLst/>
                        <a:latin typeface="Times New Roman" panose="02020603050405020304" pitchFamily="18" charset="0"/>
                        <a:ea typeface="Times New Roman" panose="02020603050405020304" pitchFamily="18" charset="0"/>
                      </a:endParaRPr>
                    </a:p>
                  </a:txBody>
                  <a:tcPr marL="8890" marR="8890" marT="0" marB="0"/>
                </a:tc>
              </a:tr>
              <a:tr h="274025">
                <a:tc>
                  <a:txBody>
                    <a:bodyPr/>
                    <a:lstStyle/>
                    <a:p>
                      <a:pPr marL="0" marR="0">
                        <a:spcBef>
                          <a:spcPts val="0"/>
                        </a:spcBef>
                        <a:spcAft>
                          <a:spcPts val="0"/>
                        </a:spcAft>
                      </a:pPr>
                      <a:r>
                        <a:rPr lang="en-US" sz="2000">
                          <a:solidFill>
                            <a:schemeClr val="tx1"/>
                          </a:solidFill>
                          <a:effectLst/>
                        </a:rPr>
                        <a:t>Erroneous (E)</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solidFill>
                            <a:schemeClr val="tx1"/>
                          </a:solidFill>
                          <a:effectLst/>
                        </a:rPr>
                        <a:t>inactive because it contains an error</a:t>
                      </a:r>
                      <a:endParaRPr lang="en-US" sz="2000">
                        <a:solidFill>
                          <a:schemeClr val="tx1"/>
                        </a:solidFill>
                        <a:effectLst/>
                        <a:latin typeface="Times New Roman" panose="02020603050405020304" pitchFamily="18" charset="0"/>
                        <a:ea typeface="Times New Roman" panose="02020603050405020304" pitchFamily="18" charset="0"/>
                      </a:endParaRPr>
                    </a:p>
                  </a:txBody>
                  <a:tcPr marL="8890" marR="8890" marT="0" marB="0"/>
                </a:tc>
              </a:tr>
              <a:tr h="548050">
                <a:tc>
                  <a:txBody>
                    <a:bodyPr/>
                    <a:lstStyle/>
                    <a:p>
                      <a:pPr marL="0" marR="0">
                        <a:spcBef>
                          <a:spcPts val="0"/>
                        </a:spcBef>
                        <a:spcAft>
                          <a:spcPts val="0"/>
                        </a:spcAft>
                      </a:pPr>
                      <a:r>
                        <a:rPr lang="en-US" sz="2000">
                          <a:solidFill>
                            <a:schemeClr val="tx1"/>
                          </a:solidFill>
                          <a:effectLst/>
                        </a:rPr>
                        <a:t>Limited (L)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solidFill>
                            <a:schemeClr val="tx1"/>
                          </a:solidFill>
                          <a:effectLst/>
                        </a:rPr>
                        <a:t>active prior to Jan 2010, inactive since then because of unstable meaning within SNOMED CT</a:t>
                      </a:r>
                      <a:endParaRPr lang="en-US" sz="2000">
                        <a:solidFill>
                          <a:schemeClr val="tx1"/>
                        </a:solidFill>
                        <a:effectLst/>
                        <a:latin typeface="Times New Roman" panose="02020603050405020304" pitchFamily="18" charset="0"/>
                        <a:ea typeface="Times New Roman" panose="02020603050405020304" pitchFamily="18" charset="0"/>
                      </a:endParaRPr>
                    </a:p>
                  </a:txBody>
                  <a:tcPr marL="8890" marR="8890" marT="0" marB="0"/>
                </a:tc>
              </a:tr>
              <a:tr h="342531">
                <a:tc>
                  <a:txBody>
                    <a:bodyPr/>
                    <a:lstStyle/>
                    <a:p>
                      <a:pPr marL="0" marR="0">
                        <a:spcBef>
                          <a:spcPts val="0"/>
                        </a:spcBef>
                        <a:spcAft>
                          <a:spcPts val="0"/>
                        </a:spcAft>
                      </a:pPr>
                      <a:r>
                        <a:rPr lang="en-US" sz="2000">
                          <a:solidFill>
                            <a:schemeClr val="tx1"/>
                          </a:solidFill>
                          <a:effectLst/>
                        </a:rPr>
                        <a:t>moved to (M)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a:solidFill>
                            <a:schemeClr val="tx1"/>
                          </a:solidFill>
                          <a:effectLst/>
                        </a:rPr>
                        <a:t>inactive because moved to another namespace.</a:t>
                      </a:r>
                      <a:endParaRPr lang="en-US" sz="2000">
                        <a:solidFill>
                          <a:schemeClr val="tx1"/>
                        </a:solidFill>
                        <a:effectLst/>
                        <a:latin typeface="Times New Roman" panose="02020603050405020304" pitchFamily="18" charset="0"/>
                        <a:ea typeface="Times New Roman" panose="02020603050405020304" pitchFamily="18" charset="0"/>
                      </a:endParaRPr>
                    </a:p>
                  </a:txBody>
                  <a:tcPr marL="8890" marR="8890" marT="0" marB="0"/>
                </a:tc>
              </a:tr>
              <a:tr h="727220">
                <a:tc>
                  <a:txBody>
                    <a:bodyPr/>
                    <a:lstStyle/>
                    <a:p>
                      <a:pPr marL="0" marR="0">
                        <a:spcBef>
                          <a:spcPts val="0"/>
                        </a:spcBef>
                        <a:spcAft>
                          <a:spcPts val="0"/>
                        </a:spcAft>
                      </a:pPr>
                      <a:r>
                        <a:rPr lang="en-US" sz="2000">
                          <a:solidFill>
                            <a:schemeClr val="tx1"/>
                          </a:solidFill>
                          <a:effectLst/>
                        </a:rPr>
                        <a:t>Pending move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solidFill>
                            <a:schemeClr val="tx1"/>
                          </a:solidFill>
                          <a:effectLst/>
                        </a:rPr>
                        <a:t>active but in the process of being moved to another namespace</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8890" marR="8890" marT="0" marB="0"/>
                </a:tc>
              </a:tr>
            </a:tbl>
          </a:graphicData>
        </a:graphic>
      </p:graphicFrame>
    </p:spTree>
    <p:extLst>
      <p:ext uri="{BB962C8B-B14F-4D97-AF65-F5344CB8AC3E}">
        <p14:creationId xmlns:p14="http://schemas.microsoft.com/office/powerpoint/2010/main" val="4224677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46" y="3138444"/>
            <a:ext cx="3786053" cy="2412944"/>
          </a:xfrm>
          <a:prstGeom prst="rect">
            <a:avLst/>
          </a:prstGeom>
        </p:spPr>
      </p:pic>
      <p:sp>
        <p:nvSpPr>
          <p:cNvPr id="4" name="Title 3"/>
          <p:cNvSpPr>
            <a:spLocks noGrp="1"/>
          </p:cNvSpPr>
          <p:nvPr>
            <p:ph type="title"/>
          </p:nvPr>
        </p:nvSpPr>
        <p:spPr/>
        <p:txBody>
          <a:bodyPr/>
          <a:lstStyle/>
          <a:p>
            <a:r>
              <a:rPr lang="en-US" dirty="0" smtClean="0"/>
              <a:t>Ontological Realism</a:t>
            </a:r>
            <a:endParaRPr lang="en-US"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9200" y="2971800"/>
            <a:ext cx="3886200" cy="3561589"/>
          </a:xfrm>
        </p:spPr>
      </p:pic>
      <p:sp>
        <p:nvSpPr>
          <p:cNvPr id="17" name="Rectangle 16"/>
          <p:cNvSpPr/>
          <p:nvPr/>
        </p:nvSpPr>
        <p:spPr>
          <a:xfrm>
            <a:off x="232858" y="5832333"/>
            <a:ext cx="4186742" cy="738664"/>
          </a:xfrm>
          <a:prstGeom prst="rect">
            <a:avLst/>
          </a:prstGeom>
        </p:spPr>
        <p:txBody>
          <a:bodyPr wrap="square">
            <a:spAutoFit/>
          </a:bodyPr>
          <a:lstStyle/>
          <a:p>
            <a:r>
              <a:rPr lang="en-US" sz="1400" dirty="0">
                <a:solidFill>
                  <a:schemeClr val="bg1"/>
                </a:solidFill>
              </a:rPr>
              <a:t>Smith B, Ceusters W. Ontological Realism as a Methodology for Coordinated Evolution of Scientific Ontologies. Applied Ontology, 2010;5(3-4):139-188.</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13" y="3011416"/>
            <a:ext cx="3952517" cy="2667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47" y="3045690"/>
            <a:ext cx="3786053" cy="18550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46" y="3063147"/>
            <a:ext cx="3786053" cy="2516909"/>
          </a:xfrm>
          <a:prstGeom prst="rect">
            <a:avLst/>
          </a:prstGeom>
        </p:spPr>
      </p:pic>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130" y="3138444"/>
            <a:ext cx="3548340" cy="232822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0836" y="3138444"/>
            <a:ext cx="3548340" cy="2328226"/>
          </a:xfrm>
          <a:prstGeom prst="rect">
            <a:avLst/>
          </a:prstGeom>
        </p:spPr>
      </p:pic>
      <p:grpSp>
        <p:nvGrpSpPr>
          <p:cNvPr id="22" name="Group 21"/>
          <p:cNvGrpSpPr/>
          <p:nvPr/>
        </p:nvGrpSpPr>
        <p:grpSpPr>
          <a:xfrm>
            <a:off x="3929340" y="3375814"/>
            <a:ext cx="1404660" cy="1196186"/>
            <a:chOff x="3929340" y="3375814"/>
            <a:chExt cx="1404660" cy="1196186"/>
          </a:xfrm>
        </p:grpSpPr>
        <p:sp>
          <p:nvSpPr>
            <p:cNvPr id="7" name="Left-Right Arrow 6"/>
            <p:cNvSpPr/>
            <p:nvPr/>
          </p:nvSpPr>
          <p:spPr bwMode="auto">
            <a:xfrm>
              <a:off x="3929340" y="4191000"/>
              <a:ext cx="1404660" cy="38100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1" name="TextBox 20"/>
            <p:cNvSpPr txBox="1"/>
            <p:nvPr/>
          </p:nvSpPr>
          <p:spPr>
            <a:xfrm>
              <a:off x="4385015" y="3375814"/>
              <a:ext cx="304800" cy="1107996"/>
            </a:xfrm>
            <a:prstGeom prst="rect">
              <a:avLst/>
            </a:prstGeom>
            <a:noFill/>
          </p:spPr>
          <p:txBody>
            <a:bodyPr wrap="square" rtlCol="0">
              <a:spAutoFit/>
            </a:bodyPr>
            <a:lstStyle/>
            <a:p>
              <a:r>
                <a:rPr lang="en-US" sz="6600" b="1" dirty="0" smtClean="0">
                  <a:solidFill>
                    <a:schemeClr val="accent5">
                      <a:lumMod val="75000"/>
                    </a:schemeClr>
                  </a:solidFill>
                </a:rPr>
                <a:t>?</a:t>
              </a:r>
              <a:endParaRPr lang="en-US" sz="6600" b="1" dirty="0">
                <a:solidFill>
                  <a:schemeClr val="accent5">
                    <a:lumMod val="75000"/>
                  </a:schemeClr>
                </a:solidFill>
              </a:endParaRPr>
            </a:p>
          </p:txBody>
        </p:sp>
      </p:grpSp>
      <p:sp>
        <p:nvSpPr>
          <p:cNvPr id="23" name="TextBox 22"/>
          <p:cNvSpPr txBox="1"/>
          <p:nvPr/>
        </p:nvSpPr>
        <p:spPr>
          <a:xfrm>
            <a:off x="838200" y="1652803"/>
            <a:ext cx="7734586" cy="830997"/>
          </a:xfrm>
          <a:prstGeom prst="rect">
            <a:avLst/>
          </a:prstGeom>
          <a:noFill/>
        </p:spPr>
        <p:txBody>
          <a:bodyPr wrap="square" rtlCol="0">
            <a:spAutoFit/>
          </a:bodyPr>
          <a:lstStyle/>
          <a:p>
            <a:pPr algn="ctr"/>
            <a:r>
              <a:rPr lang="en-US" dirty="0" smtClean="0">
                <a:solidFill>
                  <a:schemeClr val="bg1"/>
                </a:solidFill>
              </a:rPr>
              <a:t>A representation should be </a:t>
            </a:r>
            <a:r>
              <a:rPr lang="en-US" dirty="0">
                <a:solidFill>
                  <a:schemeClr val="bg1"/>
                </a:solidFill>
              </a:rPr>
              <a:t>faithful (veridical) with </a:t>
            </a:r>
            <a:r>
              <a:rPr lang="en-US" dirty="0" smtClean="0">
                <a:solidFill>
                  <a:schemeClr val="bg1"/>
                </a:solidFill>
              </a:rPr>
              <a:t>respect to the part of the reality that it covers</a:t>
            </a:r>
            <a:endParaRPr lang="en-US" dirty="0">
              <a:solidFill>
                <a:schemeClr val="bg1"/>
              </a:solidFill>
            </a:endParaRPr>
          </a:p>
        </p:txBody>
      </p:sp>
      <p:sp>
        <p:nvSpPr>
          <p:cNvPr id="24" name="Rectangle 23"/>
          <p:cNvSpPr/>
          <p:nvPr/>
        </p:nvSpPr>
        <p:spPr bwMode="auto">
          <a:xfrm>
            <a:off x="533400" y="1652803"/>
            <a:ext cx="8248793" cy="861797"/>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2848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 presetClass="entr" presetSubtype="0" fill="hold" nodeType="afterEffect">
                                  <p:stCondLst>
                                    <p:cond delay="25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750"/>
                            </p:stCondLst>
                            <p:childTnLst>
                              <p:par>
                                <p:cTn id="12" presetID="1" presetClass="entr" presetSubtype="0" fill="hold" nodeType="afterEffect">
                                  <p:stCondLst>
                                    <p:cond delay="400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of clusters from HARS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325" y="1676400"/>
            <a:ext cx="8534400" cy="4953000"/>
          </a:xfrm>
        </p:spPr>
      </p:pic>
      <p:sp>
        <p:nvSpPr>
          <p:cNvPr id="6" name="TextBox 5"/>
          <p:cNvSpPr txBox="1"/>
          <p:nvPr/>
        </p:nvSpPr>
        <p:spPr>
          <a:xfrm>
            <a:off x="2600325" y="2286000"/>
            <a:ext cx="1614545" cy="369332"/>
          </a:xfrm>
          <a:prstGeom prst="rect">
            <a:avLst/>
          </a:prstGeom>
          <a:noFill/>
        </p:spPr>
        <p:txBody>
          <a:bodyPr wrap="none" rtlCol="0">
            <a:spAutoFit/>
          </a:bodyPr>
          <a:lstStyle/>
          <a:p>
            <a:r>
              <a:rPr lang="en-US" sz="1800" dirty="0" smtClean="0"/>
              <a:t>Pain (Finding)</a:t>
            </a:r>
            <a:endParaRPr lang="en-US" sz="1800" dirty="0"/>
          </a:p>
        </p:txBody>
      </p:sp>
      <p:sp>
        <p:nvSpPr>
          <p:cNvPr id="7" name="TextBox 6"/>
          <p:cNvSpPr txBox="1"/>
          <p:nvPr/>
        </p:nvSpPr>
        <p:spPr>
          <a:xfrm>
            <a:off x="1533525" y="1625025"/>
            <a:ext cx="1371600" cy="584775"/>
          </a:xfrm>
          <a:prstGeom prst="rect">
            <a:avLst/>
          </a:prstGeom>
          <a:noFill/>
        </p:spPr>
        <p:txBody>
          <a:bodyPr wrap="square" rtlCol="0">
            <a:spAutoFit/>
          </a:bodyPr>
          <a:lstStyle/>
          <a:p>
            <a:r>
              <a:rPr lang="en-US" dirty="0" smtClean="0">
                <a:solidFill>
                  <a:srgbClr val="FF0000"/>
                </a:solidFill>
              </a:rPr>
              <a:t>Start</a:t>
            </a:r>
            <a:endParaRPr lang="en-US" dirty="0">
              <a:solidFill>
                <a:srgbClr val="FF0000"/>
              </a:solidFill>
            </a:endParaRPr>
          </a:p>
        </p:txBody>
      </p:sp>
      <p:sp>
        <p:nvSpPr>
          <p:cNvPr id="8" name="TextBox 7"/>
          <p:cNvSpPr txBox="1"/>
          <p:nvPr/>
        </p:nvSpPr>
        <p:spPr>
          <a:xfrm>
            <a:off x="5681556" y="2470666"/>
            <a:ext cx="1947969" cy="646331"/>
          </a:xfrm>
          <a:prstGeom prst="rect">
            <a:avLst/>
          </a:prstGeom>
          <a:noFill/>
        </p:spPr>
        <p:txBody>
          <a:bodyPr wrap="none" rtlCol="0">
            <a:spAutoFit/>
          </a:bodyPr>
          <a:lstStyle/>
          <a:p>
            <a:r>
              <a:rPr lang="en-US" sz="1800" dirty="0" smtClean="0"/>
              <a:t>General symptom</a:t>
            </a:r>
          </a:p>
          <a:p>
            <a:r>
              <a:rPr lang="en-US" sz="1800" dirty="0" smtClean="0"/>
              <a:t>(Finding)</a:t>
            </a:r>
            <a:endParaRPr lang="en-US" sz="1800" dirty="0"/>
          </a:p>
        </p:txBody>
      </p:sp>
      <p:cxnSp>
        <p:nvCxnSpPr>
          <p:cNvPr id="10" name="Straight Arrow Connector 9"/>
          <p:cNvCxnSpPr/>
          <p:nvPr/>
        </p:nvCxnSpPr>
        <p:spPr bwMode="auto">
          <a:xfrm flipH="1" flipV="1">
            <a:off x="4810125" y="2438400"/>
            <a:ext cx="871431" cy="216932"/>
          </a:xfrm>
          <a:prstGeom prst="straightConnector1">
            <a:avLst/>
          </a:prstGeom>
          <a:solidFill>
            <a:schemeClr val="accent1"/>
          </a:solidFill>
          <a:ln w="38100" cap="flat" cmpd="sng" algn="ctr">
            <a:solidFill>
              <a:srgbClr val="0033CC"/>
            </a:solidFill>
            <a:prstDash val="solid"/>
            <a:round/>
            <a:headEnd type="none" w="med" len="med"/>
            <a:tailEnd type="triangle"/>
          </a:ln>
          <a:effectLst/>
        </p:spPr>
      </p:cxnSp>
      <p:sp>
        <p:nvSpPr>
          <p:cNvPr id="11" name="TextBox 10"/>
          <p:cNvSpPr txBox="1"/>
          <p:nvPr/>
        </p:nvSpPr>
        <p:spPr>
          <a:xfrm>
            <a:off x="4429125" y="3326368"/>
            <a:ext cx="2018414" cy="369332"/>
          </a:xfrm>
          <a:prstGeom prst="rect">
            <a:avLst/>
          </a:prstGeom>
          <a:noFill/>
        </p:spPr>
        <p:txBody>
          <a:bodyPr wrap="square" rtlCol="0">
            <a:spAutoFit/>
          </a:bodyPr>
          <a:lstStyle/>
          <a:p>
            <a:r>
              <a:rPr lang="en-US" sz="1800" dirty="0" smtClean="0"/>
              <a:t>Malaise (Finding)</a:t>
            </a:r>
            <a:endParaRPr lang="en-US" sz="1800" dirty="0"/>
          </a:p>
        </p:txBody>
      </p:sp>
      <p:cxnSp>
        <p:nvCxnSpPr>
          <p:cNvPr id="12" name="Straight Arrow Connector 11"/>
          <p:cNvCxnSpPr/>
          <p:nvPr/>
        </p:nvCxnSpPr>
        <p:spPr bwMode="auto">
          <a:xfrm flipH="1" flipV="1">
            <a:off x="3993410" y="3437066"/>
            <a:ext cx="588115" cy="73968"/>
          </a:xfrm>
          <a:prstGeom prst="straightConnector1">
            <a:avLst/>
          </a:prstGeom>
          <a:solidFill>
            <a:schemeClr val="accent1"/>
          </a:solidFill>
          <a:ln w="38100" cap="flat" cmpd="sng" algn="ctr">
            <a:solidFill>
              <a:srgbClr val="0033CC"/>
            </a:solidFill>
            <a:prstDash val="solid"/>
            <a:round/>
            <a:headEnd type="none" w="med" len="med"/>
            <a:tailEnd type="triangle"/>
          </a:ln>
          <a:effectLst/>
        </p:spPr>
      </p:cxnSp>
      <p:cxnSp>
        <p:nvCxnSpPr>
          <p:cNvPr id="15" name="Straight Arrow Connector 14"/>
          <p:cNvCxnSpPr/>
          <p:nvPr/>
        </p:nvCxnSpPr>
        <p:spPr bwMode="auto">
          <a:xfrm flipH="1">
            <a:off x="4505326" y="3621732"/>
            <a:ext cx="457199" cy="416868"/>
          </a:xfrm>
          <a:prstGeom prst="straightConnector1">
            <a:avLst/>
          </a:prstGeom>
          <a:solidFill>
            <a:schemeClr val="accent1"/>
          </a:solidFill>
          <a:ln w="38100" cap="flat" cmpd="sng" algn="ctr">
            <a:solidFill>
              <a:srgbClr val="0033CC"/>
            </a:solidFill>
            <a:prstDash val="solid"/>
            <a:round/>
            <a:headEnd type="none" w="med" len="med"/>
            <a:tailEnd type="triangle"/>
          </a:ln>
          <a:effectLst/>
        </p:spPr>
      </p:cxnSp>
      <p:sp>
        <p:nvSpPr>
          <p:cNvPr id="18" name="TextBox 17"/>
          <p:cNvSpPr txBox="1"/>
          <p:nvPr/>
        </p:nvSpPr>
        <p:spPr>
          <a:xfrm>
            <a:off x="5800725" y="5161002"/>
            <a:ext cx="2018414" cy="369332"/>
          </a:xfrm>
          <a:prstGeom prst="rect">
            <a:avLst/>
          </a:prstGeom>
          <a:noFill/>
        </p:spPr>
        <p:txBody>
          <a:bodyPr wrap="square" rtlCol="0">
            <a:spAutoFit/>
          </a:bodyPr>
          <a:lstStyle/>
          <a:p>
            <a:r>
              <a:rPr lang="en-US" sz="1800" dirty="0" smtClean="0"/>
              <a:t>Asthenia (Finding)</a:t>
            </a:r>
            <a:endParaRPr lang="en-US" sz="1800" dirty="0"/>
          </a:p>
        </p:txBody>
      </p:sp>
      <p:cxnSp>
        <p:nvCxnSpPr>
          <p:cNvPr id="19" name="Straight Arrow Connector 18"/>
          <p:cNvCxnSpPr/>
          <p:nvPr/>
        </p:nvCxnSpPr>
        <p:spPr bwMode="auto">
          <a:xfrm flipH="1" flipV="1">
            <a:off x="5648325" y="4366736"/>
            <a:ext cx="381000" cy="891064"/>
          </a:xfrm>
          <a:prstGeom prst="straightConnector1">
            <a:avLst/>
          </a:prstGeom>
          <a:solidFill>
            <a:schemeClr val="accent1"/>
          </a:solidFill>
          <a:ln w="38100" cap="flat" cmpd="sng" algn="ctr">
            <a:solidFill>
              <a:srgbClr val="0033CC"/>
            </a:solidFill>
            <a:prstDash val="solid"/>
            <a:round/>
            <a:headEnd type="none" w="med" len="med"/>
            <a:tailEnd type="triangle"/>
          </a:ln>
          <a:effectLst/>
        </p:spPr>
      </p:cxnSp>
      <p:sp>
        <p:nvSpPr>
          <p:cNvPr id="22" name="TextBox 21"/>
          <p:cNvSpPr txBox="1"/>
          <p:nvPr/>
        </p:nvSpPr>
        <p:spPr>
          <a:xfrm>
            <a:off x="6715125" y="3830166"/>
            <a:ext cx="2057400" cy="369332"/>
          </a:xfrm>
          <a:prstGeom prst="rect">
            <a:avLst/>
          </a:prstGeom>
          <a:noFill/>
        </p:spPr>
        <p:txBody>
          <a:bodyPr wrap="square" rtlCol="0">
            <a:spAutoFit/>
          </a:bodyPr>
          <a:lstStyle/>
          <a:p>
            <a:r>
              <a:rPr lang="en-US" sz="1800" dirty="0" smtClean="0"/>
              <a:t>Lethargy (Finding)</a:t>
            </a:r>
            <a:endParaRPr lang="en-US" sz="1800" dirty="0"/>
          </a:p>
        </p:txBody>
      </p:sp>
      <p:cxnSp>
        <p:nvCxnSpPr>
          <p:cNvPr id="23" name="Straight Arrow Connector 22"/>
          <p:cNvCxnSpPr/>
          <p:nvPr/>
        </p:nvCxnSpPr>
        <p:spPr bwMode="auto">
          <a:xfrm>
            <a:off x="6791325" y="4114800"/>
            <a:ext cx="0" cy="304800"/>
          </a:xfrm>
          <a:prstGeom prst="straightConnector1">
            <a:avLst/>
          </a:prstGeom>
          <a:solidFill>
            <a:schemeClr val="accent1"/>
          </a:solidFill>
          <a:ln w="38100" cap="flat" cmpd="sng" algn="ctr">
            <a:solidFill>
              <a:srgbClr val="0033CC"/>
            </a:solidFill>
            <a:prstDash val="solid"/>
            <a:round/>
            <a:headEnd type="none" w="med" len="med"/>
            <a:tailEnd type="triangle"/>
          </a:ln>
          <a:effectLst/>
        </p:spPr>
      </p:cxnSp>
      <p:sp>
        <p:nvSpPr>
          <p:cNvPr id="26" name="TextBox 25"/>
          <p:cNvSpPr txBox="1"/>
          <p:nvPr/>
        </p:nvSpPr>
        <p:spPr>
          <a:xfrm>
            <a:off x="1074096" y="3622569"/>
            <a:ext cx="2018414" cy="646331"/>
          </a:xfrm>
          <a:prstGeom prst="rect">
            <a:avLst/>
          </a:prstGeom>
          <a:noFill/>
        </p:spPr>
        <p:txBody>
          <a:bodyPr wrap="square" rtlCol="0">
            <a:spAutoFit/>
          </a:bodyPr>
          <a:lstStyle/>
          <a:p>
            <a:r>
              <a:rPr lang="en-US" sz="1800" dirty="0" smtClean="0"/>
              <a:t>Malaise/Lethargy (Finding)</a:t>
            </a:r>
            <a:endParaRPr lang="en-US" sz="1800" dirty="0"/>
          </a:p>
        </p:txBody>
      </p:sp>
      <p:cxnSp>
        <p:nvCxnSpPr>
          <p:cNvPr id="27" name="Straight Arrow Connector 26"/>
          <p:cNvCxnSpPr/>
          <p:nvPr/>
        </p:nvCxnSpPr>
        <p:spPr bwMode="auto">
          <a:xfrm>
            <a:off x="2600325" y="4078501"/>
            <a:ext cx="807272" cy="337497"/>
          </a:xfrm>
          <a:prstGeom prst="straightConnector1">
            <a:avLst/>
          </a:prstGeom>
          <a:solidFill>
            <a:schemeClr val="accent1"/>
          </a:solidFill>
          <a:ln w="38100" cap="flat" cmpd="sng" algn="ctr">
            <a:solidFill>
              <a:srgbClr val="0033CC"/>
            </a:solidFill>
            <a:prstDash val="solid"/>
            <a:round/>
            <a:headEnd type="none" w="med" len="med"/>
            <a:tailEnd type="triangle"/>
          </a:ln>
          <a:effectLst/>
        </p:spPr>
      </p:cxnSp>
      <p:sp>
        <p:nvSpPr>
          <p:cNvPr id="30" name="TextBox 29"/>
          <p:cNvSpPr txBox="1"/>
          <p:nvPr/>
        </p:nvSpPr>
        <p:spPr>
          <a:xfrm>
            <a:off x="5419724" y="5630137"/>
            <a:ext cx="2886075" cy="646331"/>
          </a:xfrm>
          <a:prstGeom prst="rect">
            <a:avLst/>
          </a:prstGeom>
          <a:noFill/>
        </p:spPr>
        <p:txBody>
          <a:bodyPr wrap="square" rtlCol="0">
            <a:spAutoFit/>
          </a:bodyPr>
          <a:lstStyle/>
          <a:p>
            <a:r>
              <a:rPr lang="en-US" sz="1800" dirty="0" smtClean="0"/>
              <a:t>Chronic Fatigue Syndrome (disorder)</a:t>
            </a:r>
            <a:endParaRPr lang="en-US" sz="1800" dirty="0"/>
          </a:p>
        </p:txBody>
      </p:sp>
      <p:cxnSp>
        <p:nvCxnSpPr>
          <p:cNvPr id="31" name="Straight Arrow Connector 30"/>
          <p:cNvCxnSpPr>
            <a:stCxn id="30" idx="1"/>
          </p:cNvCxnSpPr>
          <p:nvPr/>
        </p:nvCxnSpPr>
        <p:spPr bwMode="auto">
          <a:xfrm flipH="1" flipV="1">
            <a:off x="3438526" y="5097585"/>
            <a:ext cx="1981198" cy="855718"/>
          </a:xfrm>
          <a:prstGeom prst="straightConnector1">
            <a:avLst/>
          </a:prstGeom>
          <a:solidFill>
            <a:schemeClr val="accent1"/>
          </a:solidFill>
          <a:ln w="38100" cap="flat" cmpd="sng" algn="ctr">
            <a:solidFill>
              <a:srgbClr val="0033CC"/>
            </a:solidFill>
            <a:prstDash val="solid"/>
            <a:round/>
            <a:headEnd type="none" w="med" len="med"/>
            <a:tailEnd type="triangle"/>
          </a:ln>
          <a:effectLst/>
        </p:spPr>
      </p:cxnSp>
      <p:sp>
        <p:nvSpPr>
          <p:cNvPr id="34" name="TextBox 33"/>
          <p:cNvSpPr txBox="1"/>
          <p:nvPr/>
        </p:nvSpPr>
        <p:spPr>
          <a:xfrm>
            <a:off x="2295525" y="6190148"/>
            <a:ext cx="3048000" cy="369332"/>
          </a:xfrm>
          <a:prstGeom prst="rect">
            <a:avLst/>
          </a:prstGeom>
          <a:noFill/>
        </p:spPr>
        <p:txBody>
          <a:bodyPr wrap="square" rtlCol="0">
            <a:spAutoFit/>
          </a:bodyPr>
          <a:lstStyle/>
          <a:p>
            <a:r>
              <a:rPr lang="en-US" sz="1800" dirty="0" smtClean="0"/>
              <a:t>Encephalomyelitis (disorder)</a:t>
            </a:r>
            <a:endParaRPr lang="en-US" sz="1800" dirty="0"/>
          </a:p>
        </p:txBody>
      </p:sp>
      <p:cxnSp>
        <p:nvCxnSpPr>
          <p:cNvPr id="35" name="Straight Arrow Connector 34"/>
          <p:cNvCxnSpPr/>
          <p:nvPr/>
        </p:nvCxnSpPr>
        <p:spPr bwMode="auto">
          <a:xfrm flipH="1" flipV="1">
            <a:off x="1838325" y="5630137"/>
            <a:ext cx="762000" cy="581783"/>
          </a:xfrm>
          <a:prstGeom prst="straightConnector1">
            <a:avLst/>
          </a:prstGeom>
          <a:solidFill>
            <a:schemeClr val="accent1"/>
          </a:solidFill>
          <a:ln w="38100" cap="flat" cmpd="sng" algn="ctr">
            <a:solidFill>
              <a:srgbClr val="0033CC"/>
            </a:solidFill>
            <a:prstDash val="solid"/>
            <a:round/>
            <a:headEnd type="none" w="med" len="med"/>
            <a:tailEnd type="triangle"/>
          </a:ln>
          <a:effectLst/>
        </p:spPr>
      </p:cxnSp>
      <p:sp>
        <p:nvSpPr>
          <p:cNvPr id="38" name="Oval 37"/>
          <p:cNvSpPr/>
          <p:nvPr/>
        </p:nvSpPr>
        <p:spPr bwMode="auto">
          <a:xfrm>
            <a:off x="2066925" y="2438400"/>
            <a:ext cx="609600" cy="152400"/>
          </a:xfrm>
          <a:prstGeom prst="ellipse">
            <a:avLst/>
          </a:prstGeom>
          <a:solidFill>
            <a:srgbClr val="FF0000">
              <a:alpha val="40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55601982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209295" cy="6248400"/>
          </a:xfrm>
        </p:spPr>
      </p:pic>
      <p:sp>
        <p:nvSpPr>
          <p:cNvPr id="2" name="Title 1"/>
          <p:cNvSpPr>
            <a:spLocks noGrp="1"/>
          </p:cNvSpPr>
          <p:nvPr>
            <p:ph type="title"/>
          </p:nvPr>
        </p:nvSpPr>
        <p:spPr>
          <a:xfrm>
            <a:off x="4572000" y="5410200"/>
            <a:ext cx="4572000" cy="762000"/>
          </a:xfrm>
        </p:spPr>
        <p:txBody>
          <a:bodyPr/>
          <a:lstStyle/>
          <a:p>
            <a:r>
              <a:rPr lang="en-US" sz="2800" dirty="0" smtClean="0">
                <a:solidFill>
                  <a:srgbClr val="04167A"/>
                </a:solidFill>
              </a:rPr>
              <a:t>Graphic representation of (part of) a cluster involving ‘general symptoms’</a:t>
            </a:r>
            <a:endParaRPr lang="en-US" sz="2800" dirty="0">
              <a:solidFill>
                <a:srgbClr val="04167A"/>
              </a:solidFill>
            </a:endParaRPr>
          </a:p>
        </p:txBody>
      </p:sp>
    </p:spTree>
    <p:extLst>
      <p:ext uri="{BB962C8B-B14F-4D97-AF65-F5344CB8AC3E}">
        <p14:creationId xmlns:p14="http://schemas.microsoft.com/office/powerpoint/2010/main" val="92705677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suffers from a confusion</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2554545"/>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chemeClr val="bg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chemeClr val="bg1"/>
                </a:solidFill>
              </a:rPr>
              <a:t>outside</a:t>
            </a:r>
            <a:r>
              <a:rPr lang="en-US" sz="3200" dirty="0" smtClean="0">
                <a:solidFill>
                  <a:schemeClr val="bg1"/>
                </a:solidFill>
              </a:rPr>
              <a:t> SNOMED CT?</a:t>
            </a:r>
            <a:endParaRPr lang="en-US" sz="3200" dirty="0">
              <a:solidFill>
                <a:schemeClr val="bg1"/>
              </a:solidFill>
            </a:endParaRPr>
          </a:p>
        </p:txBody>
      </p:sp>
    </p:spTree>
    <p:extLst>
      <p:ext uri="{BB962C8B-B14F-4D97-AF65-F5344CB8AC3E}">
        <p14:creationId xmlns:p14="http://schemas.microsoft.com/office/powerpoint/2010/main" val="35718483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19FF81"/>
                </a:solidFill>
              </a:rPr>
              <a:t>Inside</a:t>
            </a:r>
            <a:r>
              <a:rPr lang="en-US" dirty="0" smtClean="0"/>
              <a:t> versus </a:t>
            </a:r>
            <a:r>
              <a:rPr lang="en-US" b="1" i="1" u="sng" dirty="0" smtClean="0">
                <a:solidFill>
                  <a:srgbClr val="FF0000"/>
                </a:solidFill>
              </a:rPr>
              <a:t>outside</a:t>
            </a:r>
            <a:r>
              <a:rPr lang="en-US" dirty="0" smtClean="0"/>
              <a:t> an ontology</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2554545"/>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rgbClr val="19FF8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rgbClr val="FF0000"/>
                </a:solidFill>
              </a:rPr>
              <a:t>outside</a:t>
            </a:r>
            <a:r>
              <a:rPr lang="en-US" sz="3200" dirty="0" smtClean="0">
                <a:solidFill>
                  <a:schemeClr val="bg1"/>
                </a:solidFill>
              </a:rPr>
              <a:t> SNOMED CT?</a:t>
            </a:r>
            <a:endParaRPr lang="en-US" sz="3200" dirty="0">
              <a:solidFill>
                <a:schemeClr val="bg1"/>
              </a:solidFill>
            </a:endParaRPr>
          </a:p>
        </p:txBody>
      </p:sp>
      <p:sp>
        <p:nvSpPr>
          <p:cNvPr id="3" name="Oval 2"/>
          <p:cNvSpPr/>
          <p:nvPr/>
        </p:nvSpPr>
        <p:spPr bwMode="auto">
          <a:xfrm>
            <a:off x="914400" y="4175527"/>
            <a:ext cx="17526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Oval 5"/>
          <p:cNvSpPr/>
          <p:nvPr/>
        </p:nvSpPr>
        <p:spPr bwMode="auto">
          <a:xfrm>
            <a:off x="3222914" y="5029200"/>
            <a:ext cx="17526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p:cNvSpPr/>
          <p:nvPr/>
        </p:nvSpPr>
        <p:spPr bwMode="auto">
          <a:xfrm>
            <a:off x="3222914" y="3376612"/>
            <a:ext cx="1752600" cy="685800"/>
          </a:xfrm>
          <a:prstGeom prst="ellipse">
            <a:avLst/>
          </a:prstGeom>
          <a:noFill/>
          <a:ln w="3810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9908046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19FF81"/>
                </a:solidFill>
              </a:rPr>
              <a:t>Inside</a:t>
            </a:r>
            <a:r>
              <a:rPr lang="en-US" dirty="0" smtClean="0"/>
              <a:t> versus </a:t>
            </a:r>
            <a:r>
              <a:rPr lang="en-US" b="1" i="1" u="sng" dirty="0" smtClean="0">
                <a:solidFill>
                  <a:srgbClr val="FF0000"/>
                </a:solidFill>
              </a:rPr>
              <a:t>outside</a:t>
            </a:r>
            <a:r>
              <a:rPr lang="en-US" dirty="0" smtClean="0"/>
              <a:t> an ontology</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2554545"/>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rgbClr val="19FF8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rgbClr val="FF0000"/>
                </a:solidFill>
              </a:rPr>
              <a:t>outside</a:t>
            </a:r>
            <a:r>
              <a:rPr lang="en-US" sz="3200" dirty="0" smtClean="0">
                <a:solidFill>
                  <a:schemeClr val="bg1"/>
                </a:solidFill>
              </a:rPr>
              <a:t> SNOMED CT?</a:t>
            </a:r>
            <a:endParaRPr lang="en-US" sz="3200" dirty="0">
              <a:solidFill>
                <a:schemeClr val="bg1"/>
              </a:solidFill>
            </a:endParaRPr>
          </a:p>
        </p:txBody>
      </p:sp>
      <p:sp>
        <p:nvSpPr>
          <p:cNvPr id="3" name="Oval 2"/>
          <p:cNvSpPr/>
          <p:nvPr/>
        </p:nvSpPr>
        <p:spPr bwMode="auto">
          <a:xfrm>
            <a:off x="914400" y="4175527"/>
            <a:ext cx="17526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Oval 5"/>
          <p:cNvSpPr/>
          <p:nvPr/>
        </p:nvSpPr>
        <p:spPr bwMode="auto">
          <a:xfrm>
            <a:off x="3222914" y="5029200"/>
            <a:ext cx="17526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p:cNvSpPr/>
          <p:nvPr/>
        </p:nvSpPr>
        <p:spPr bwMode="auto">
          <a:xfrm>
            <a:off x="3222914" y="3376612"/>
            <a:ext cx="1752600" cy="685800"/>
          </a:xfrm>
          <a:prstGeom prst="ellipse">
            <a:avLst/>
          </a:prstGeom>
          <a:noFill/>
          <a:ln w="3810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Oval 7"/>
          <p:cNvSpPr/>
          <p:nvPr/>
        </p:nvSpPr>
        <p:spPr bwMode="auto">
          <a:xfrm rot="1096724">
            <a:off x="579449" y="4259867"/>
            <a:ext cx="4872200" cy="140568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5597585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19FF81"/>
                </a:solidFill>
              </a:rPr>
              <a:t>Inside</a:t>
            </a:r>
            <a:r>
              <a:rPr lang="en-US" dirty="0" smtClean="0"/>
              <a:t> versus </a:t>
            </a:r>
            <a:r>
              <a:rPr lang="en-US" b="1" i="1" u="sng" dirty="0" smtClean="0">
                <a:solidFill>
                  <a:srgbClr val="FF0000"/>
                </a:solidFill>
              </a:rPr>
              <a:t>outside</a:t>
            </a:r>
            <a:r>
              <a:rPr lang="en-US" dirty="0" smtClean="0"/>
              <a:t> an ontology</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2554545"/>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rgbClr val="19FF8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rgbClr val="FF0000"/>
                </a:solidFill>
              </a:rPr>
              <a:t>outside</a:t>
            </a:r>
            <a:r>
              <a:rPr lang="en-US" sz="3200" dirty="0" smtClean="0">
                <a:solidFill>
                  <a:schemeClr val="bg1"/>
                </a:solidFill>
              </a:rPr>
              <a:t> SNOMED CT?</a:t>
            </a:r>
            <a:endParaRPr lang="en-US" sz="3200" dirty="0">
              <a:solidFill>
                <a:schemeClr val="bg1"/>
              </a:solidFill>
            </a:endParaRPr>
          </a:p>
        </p:txBody>
      </p:sp>
      <p:sp>
        <p:nvSpPr>
          <p:cNvPr id="6" name="Oval 5"/>
          <p:cNvSpPr/>
          <p:nvPr/>
        </p:nvSpPr>
        <p:spPr bwMode="auto">
          <a:xfrm>
            <a:off x="3222914" y="5029200"/>
            <a:ext cx="1752600" cy="685800"/>
          </a:xfrm>
          <a:prstGeom prst="ellipse">
            <a:avLst/>
          </a:prstGeom>
          <a:noFill/>
          <a:ln w="38100"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p:cNvSpPr/>
          <p:nvPr/>
        </p:nvSpPr>
        <p:spPr bwMode="auto">
          <a:xfrm>
            <a:off x="3222914" y="3376612"/>
            <a:ext cx="1752600" cy="685800"/>
          </a:xfrm>
          <a:prstGeom prst="ellipse">
            <a:avLst/>
          </a:prstGeom>
          <a:noFill/>
          <a:ln w="3810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Oval 7"/>
          <p:cNvSpPr/>
          <p:nvPr/>
        </p:nvSpPr>
        <p:spPr bwMode="auto">
          <a:xfrm rot="5222611">
            <a:off x="2514662" y="3348631"/>
            <a:ext cx="3200071" cy="2595212"/>
          </a:xfrm>
          <a:prstGeom prst="ellipse">
            <a:avLst/>
          </a:prstGeom>
          <a:noFill/>
          <a:ln w="3810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6000507" y="4985443"/>
            <a:ext cx="3067293" cy="1569660"/>
          </a:xfrm>
          <a:prstGeom prst="rect">
            <a:avLst/>
          </a:prstGeom>
          <a:noFill/>
          <a:ln>
            <a:solidFill>
              <a:srgbClr val="CC9900"/>
            </a:solidFill>
          </a:ln>
        </p:spPr>
        <p:txBody>
          <a:bodyPr wrap="square" rtlCol="0">
            <a:spAutoFit/>
          </a:bodyPr>
          <a:lstStyle/>
          <a:p>
            <a:pPr algn="ctr"/>
            <a:r>
              <a:rPr lang="en-US" dirty="0" smtClean="0">
                <a:solidFill>
                  <a:srgbClr val="CC9900"/>
                </a:solidFill>
              </a:rPr>
              <a:t>Clear shift in meaning, incompatible with SNOMED CT’s change policy</a:t>
            </a:r>
            <a:endParaRPr lang="en-US" dirty="0">
              <a:solidFill>
                <a:srgbClr val="CC9900"/>
              </a:solidFill>
            </a:endParaRPr>
          </a:p>
        </p:txBody>
      </p:sp>
      <p:cxnSp>
        <p:nvCxnSpPr>
          <p:cNvPr id="13" name="Straight Arrow Connector 12"/>
          <p:cNvCxnSpPr>
            <a:stCxn id="9" idx="1"/>
            <a:endCxn id="6" idx="6"/>
          </p:cNvCxnSpPr>
          <p:nvPr/>
        </p:nvCxnSpPr>
        <p:spPr bwMode="auto">
          <a:xfrm flipH="1" flipV="1">
            <a:off x="4975514" y="5372100"/>
            <a:ext cx="1024993" cy="398173"/>
          </a:xfrm>
          <a:prstGeom prst="straightConnector1">
            <a:avLst/>
          </a:prstGeom>
          <a:solidFill>
            <a:schemeClr val="accent1"/>
          </a:solidFill>
          <a:ln w="38100" cap="flat" cmpd="sng" algn="ctr">
            <a:solidFill>
              <a:srgbClr val="CC9900"/>
            </a:solidFill>
            <a:prstDash val="solid"/>
            <a:round/>
            <a:headEnd type="none" w="med" len="med"/>
            <a:tailEnd type="triangle"/>
          </a:ln>
          <a:effectLst/>
        </p:spPr>
      </p:cxnSp>
    </p:spTree>
    <p:extLst>
      <p:ext uri="{BB962C8B-B14F-4D97-AF65-F5344CB8AC3E}">
        <p14:creationId xmlns:p14="http://schemas.microsoft.com/office/powerpoint/2010/main" val="30269054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19FF81"/>
                </a:solidFill>
              </a:rPr>
              <a:t>Inside</a:t>
            </a:r>
            <a:r>
              <a:rPr lang="en-US" dirty="0" smtClean="0"/>
              <a:t> versus </a:t>
            </a:r>
            <a:r>
              <a:rPr lang="en-US" b="1" i="1" u="sng" dirty="0" smtClean="0">
                <a:solidFill>
                  <a:srgbClr val="FF0000"/>
                </a:solidFill>
              </a:rPr>
              <a:t>outside</a:t>
            </a:r>
            <a:r>
              <a:rPr lang="en-US" dirty="0" smtClean="0"/>
              <a:t> an ontology</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2554545"/>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rgbClr val="19FF8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rgbClr val="FF0000"/>
                </a:solidFill>
              </a:rPr>
              <a:t>outside</a:t>
            </a:r>
            <a:r>
              <a:rPr lang="en-US" sz="3200" dirty="0" smtClean="0">
                <a:solidFill>
                  <a:schemeClr val="bg1"/>
                </a:solidFill>
              </a:rPr>
              <a:t> SNOMED CT?</a:t>
            </a:r>
            <a:endParaRPr lang="en-US" sz="3200" dirty="0">
              <a:solidFill>
                <a:schemeClr val="bg1"/>
              </a:solidFill>
            </a:endParaRPr>
          </a:p>
        </p:txBody>
      </p:sp>
      <p:sp>
        <p:nvSpPr>
          <p:cNvPr id="6" name="Oval 5"/>
          <p:cNvSpPr/>
          <p:nvPr/>
        </p:nvSpPr>
        <p:spPr bwMode="auto">
          <a:xfrm>
            <a:off x="762000" y="3344285"/>
            <a:ext cx="1752600" cy="685800"/>
          </a:xfrm>
          <a:prstGeom prst="ellipse">
            <a:avLst/>
          </a:prstGeom>
          <a:noFill/>
          <a:ln w="38100"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5715001" y="4985443"/>
            <a:ext cx="3352800" cy="1569660"/>
          </a:xfrm>
          <a:prstGeom prst="rect">
            <a:avLst/>
          </a:prstGeom>
          <a:noFill/>
          <a:ln>
            <a:solidFill>
              <a:srgbClr val="CC9900"/>
            </a:solidFill>
          </a:ln>
        </p:spPr>
        <p:txBody>
          <a:bodyPr wrap="square" rtlCol="0">
            <a:spAutoFit/>
          </a:bodyPr>
          <a:lstStyle/>
          <a:p>
            <a:pPr algn="ctr"/>
            <a:r>
              <a:rPr lang="en-US" dirty="0" smtClean="0">
                <a:solidFill>
                  <a:srgbClr val="CC9900"/>
                </a:solidFill>
              </a:rPr>
              <a:t>‘halfway’ concept:</a:t>
            </a:r>
          </a:p>
          <a:p>
            <a:pPr algn="ctr"/>
            <a:r>
              <a:rPr lang="en-US" dirty="0">
                <a:solidFill>
                  <a:srgbClr val="CC9900"/>
                </a:solidFill>
              </a:rPr>
              <a:t>d</a:t>
            </a:r>
            <a:r>
              <a:rPr lang="en-US" dirty="0" smtClean="0">
                <a:solidFill>
                  <a:srgbClr val="CC9900"/>
                </a:solidFill>
              </a:rPr>
              <a:t>enotes external entities but viewed through internal organization</a:t>
            </a:r>
            <a:endParaRPr lang="en-US" dirty="0">
              <a:solidFill>
                <a:srgbClr val="CC9900"/>
              </a:solidFill>
            </a:endParaRPr>
          </a:p>
        </p:txBody>
      </p:sp>
      <p:cxnSp>
        <p:nvCxnSpPr>
          <p:cNvPr id="13" name="Straight Arrow Connector 12"/>
          <p:cNvCxnSpPr>
            <a:stCxn id="9" idx="1"/>
            <a:endCxn id="6" idx="6"/>
          </p:cNvCxnSpPr>
          <p:nvPr/>
        </p:nvCxnSpPr>
        <p:spPr bwMode="auto">
          <a:xfrm flipH="1" flipV="1">
            <a:off x="2514600" y="3687185"/>
            <a:ext cx="3200401" cy="2083088"/>
          </a:xfrm>
          <a:prstGeom prst="straightConnector1">
            <a:avLst/>
          </a:prstGeom>
          <a:solidFill>
            <a:schemeClr val="accent1"/>
          </a:solidFill>
          <a:ln w="38100" cap="flat" cmpd="sng" algn="ctr">
            <a:solidFill>
              <a:srgbClr val="CC9900"/>
            </a:solidFill>
            <a:prstDash val="solid"/>
            <a:round/>
            <a:headEnd type="none" w="med" len="med"/>
            <a:tailEnd type="triangle"/>
          </a:ln>
          <a:effectLst/>
        </p:spPr>
      </p:cxnSp>
    </p:spTree>
    <p:extLst>
      <p:ext uri="{BB962C8B-B14F-4D97-AF65-F5344CB8AC3E}">
        <p14:creationId xmlns:p14="http://schemas.microsoft.com/office/powerpoint/2010/main" val="210434489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a:t>
            </a:r>
            <a:r>
              <a:rPr lang="en-US" dirty="0" smtClean="0">
                <a:solidFill>
                  <a:srgbClr val="19FF81"/>
                </a:solidFill>
              </a:rPr>
              <a:t>inside</a:t>
            </a:r>
            <a:r>
              <a:rPr lang="en-US" dirty="0" smtClean="0"/>
              <a:t> versus </a:t>
            </a:r>
            <a:r>
              <a:rPr lang="en-US" dirty="0" smtClean="0">
                <a:solidFill>
                  <a:srgbClr val="FF0000"/>
                </a:solidFill>
              </a:rPr>
              <a:t>outside</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152400" y="1600199"/>
            <a:ext cx="4924425" cy="5124450"/>
          </a:xfrm>
          <a:prstGeom prst="rect">
            <a:avLst/>
          </a:prstGeom>
        </p:spPr>
      </p:pic>
      <p:sp>
        <p:nvSpPr>
          <p:cNvPr id="7" name="Rectangle 6"/>
          <p:cNvSpPr/>
          <p:nvPr/>
        </p:nvSpPr>
        <p:spPr bwMode="auto">
          <a:xfrm>
            <a:off x="381000" y="1905000"/>
            <a:ext cx="3581400" cy="3200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381000" y="5943600"/>
            <a:ext cx="3581400" cy="72505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81000" y="5410200"/>
            <a:ext cx="35814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381000" y="5682668"/>
            <a:ext cx="3581400" cy="228600"/>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6" name="Group 15"/>
          <p:cNvGrpSpPr/>
          <p:nvPr/>
        </p:nvGrpSpPr>
        <p:grpSpPr>
          <a:xfrm>
            <a:off x="381000" y="1600199"/>
            <a:ext cx="8610600" cy="5124449"/>
            <a:chOff x="381000" y="1600199"/>
            <a:chExt cx="8610600" cy="5124449"/>
          </a:xfrm>
        </p:grpSpPr>
        <p:sp>
          <p:nvSpPr>
            <p:cNvPr id="11" name="Rectangle 10"/>
            <p:cNvSpPr/>
            <p:nvPr/>
          </p:nvSpPr>
          <p:spPr bwMode="auto">
            <a:xfrm>
              <a:off x="381000" y="5151580"/>
              <a:ext cx="3581400" cy="228600"/>
            </a:xfrm>
            <a:prstGeom prst="rect">
              <a:avLst/>
            </a:prstGeom>
            <a:solidFill>
              <a:srgbClr val="19FF81">
                <a:alpha val="50196"/>
              </a:srgbClr>
            </a:solid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5" name="Group 14"/>
            <p:cNvGrpSpPr/>
            <p:nvPr/>
          </p:nvGrpSpPr>
          <p:grpSpPr>
            <a:xfrm>
              <a:off x="3962400" y="1600199"/>
              <a:ext cx="5029200" cy="5124449"/>
              <a:chOff x="3962400" y="1600199"/>
              <a:chExt cx="5029200" cy="5124449"/>
            </a:xfrm>
          </p:grpSpPr>
          <p:pic>
            <p:nvPicPr>
              <p:cNvPr id="6" name="Picture 5"/>
              <p:cNvPicPr>
                <a:picLocks noChangeAspect="1"/>
              </p:cNvPicPr>
              <p:nvPr/>
            </p:nvPicPr>
            <p:blipFill>
              <a:blip r:embed="rId3"/>
              <a:stretch>
                <a:fillRect/>
              </a:stretch>
            </p:blipFill>
            <p:spPr>
              <a:xfrm>
                <a:off x="4572000" y="1600199"/>
                <a:ext cx="4419600" cy="5124449"/>
              </a:xfrm>
              <a:prstGeom prst="rect">
                <a:avLst/>
              </a:prstGeom>
            </p:spPr>
          </p:pic>
          <p:sp>
            <p:nvSpPr>
              <p:cNvPr id="12" name="Rectangle 11"/>
              <p:cNvSpPr/>
              <p:nvPr/>
            </p:nvSpPr>
            <p:spPr bwMode="auto">
              <a:xfrm>
                <a:off x="4648200" y="1600200"/>
                <a:ext cx="4191000" cy="5068456"/>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4" name="Straight Arrow Connector 13"/>
              <p:cNvCxnSpPr>
                <a:stCxn id="11" idx="3"/>
              </p:cNvCxnSpPr>
              <p:nvPr/>
            </p:nvCxnSpPr>
            <p:spPr bwMode="auto">
              <a:xfrm flipV="1">
                <a:off x="3962400" y="5257800"/>
                <a:ext cx="685800" cy="8080"/>
              </a:xfrm>
              <a:prstGeom prst="straightConnector1">
                <a:avLst/>
              </a:prstGeom>
              <a:solidFill>
                <a:schemeClr val="accent1"/>
              </a:solidFill>
              <a:ln w="28575" cap="flat" cmpd="sng" algn="ctr">
                <a:solidFill>
                  <a:srgbClr val="19FF81"/>
                </a:solidFill>
                <a:prstDash val="solid"/>
                <a:round/>
                <a:headEnd type="none" w="med" len="med"/>
                <a:tailEnd type="triangle"/>
              </a:ln>
              <a:effectLst/>
            </p:spPr>
          </p:cxnSp>
        </p:grpSp>
      </p:grpSp>
      <p:sp>
        <p:nvSpPr>
          <p:cNvPr id="17" name="Rectangle 16"/>
          <p:cNvSpPr/>
          <p:nvPr/>
        </p:nvSpPr>
        <p:spPr bwMode="auto">
          <a:xfrm>
            <a:off x="385624" y="5151580"/>
            <a:ext cx="3581400" cy="228600"/>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836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a:t>
            </a:r>
            <a:r>
              <a:rPr lang="en-US" dirty="0" smtClean="0">
                <a:solidFill>
                  <a:srgbClr val="19FF81"/>
                </a:solidFill>
              </a:rPr>
              <a:t>inside</a:t>
            </a:r>
            <a:r>
              <a:rPr lang="en-US" dirty="0" smtClean="0"/>
              <a:t> versus </a:t>
            </a:r>
            <a:r>
              <a:rPr lang="en-US" dirty="0" smtClean="0">
                <a:solidFill>
                  <a:srgbClr val="FF0000"/>
                </a:solidFill>
              </a:rPr>
              <a:t>outside</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152400" y="1600199"/>
            <a:ext cx="4924425" cy="5124450"/>
          </a:xfrm>
          <a:prstGeom prst="rect">
            <a:avLst/>
          </a:prstGeom>
        </p:spPr>
      </p:pic>
      <p:sp>
        <p:nvSpPr>
          <p:cNvPr id="7" name="Rectangle 6"/>
          <p:cNvSpPr/>
          <p:nvPr/>
        </p:nvSpPr>
        <p:spPr bwMode="auto">
          <a:xfrm>
            <a:off x="381000" y="1905000"/>
            <a:ext cx="3581400" cy="3200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381000" y="5943600"/>
            <a:ext cx="3581400" cy="72505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81000" y="5410200"/>
            <a:ext cx="35814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3" name="Group 12"/>
          <p:cNvGrpSpPr/>
          <p:nvPr/>
        </p:nvGrpSpPr>
        <p:grpSpPr>
          <a:xfrm>
            <a:off x="381000" y="1600199"/>
            <a:ext cx="8677275" cy="5124450"/>
            <a:chOff x="381000" y="1600199"/>
            <a:chExt cx="8677275" cy="5124450"/>
          </a:xfrm>
        </p:grpSpPr>
        <p:sp>
          <p:nvSpPr>
            <p:cNvPr id="10" name="Rectangle 9"/>
            <p:cNvSpPr/>
            <p:nvPr/>
          </p:nvSpPr>
          <p:spPr bwMode="auto">
            <a:xfrm>
              <a:off x="381000" y="5682668"/>
              <a:ext cx="3581400" cy="228600"/>
            </a:xfrm>
            <a:prstGeom prst="rect">
              <a:avLst/>
            </a:prstGeom>
            <a:solidFill>
              <a:srgbClr val="19FF81">
                <a:alpha val="50196"/>
              </a:srgbClr>
            </a:solid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 name="Picture 2"/>
            <p:cNvPicPr>
              <a:picLocks noChangeAspect="1"/>
            </p:cNvPicPr>
            <p:nvPr/>
          </p:nvPicPr>
          <p:blipFill>
            <a:blip r:embed="rId3"/>
            <a:stretch>
              <a:fillRect/>
            </a:stretch>
          </p:blipFill>
          <p:spPr>
            <a:xfrm>
              <a:off x="4191000" y="1600199"/>
              <a:ext cx="4867275" cy="5124450"/>
            </a:xfrm>
            <a:prstGeom prst="rect">
              <a:avLst/>
            </a:prstGeom>
          </p:spPr>
        </p:pic>
        <p:sp>
          <p:nvSpPr>
            <p:cNvPr id="17" name="Rectangle 16"/>
            <p:cNvSpPr/>
            <p:nvPr/>
          </p:nvSpPr>
          <p:spPr bwMode="auto">
            <a:xfrm>
              <a:off x="4495800" y="1600199"/>
              <a:ext cx="4562474" cy="5124450"/>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8" name="Straight Arrow Connector 17"/>
            <p:cNvCxnSpPr/>
            <p:nvPr/>
          </p:nvCxnSpPr>
          <p:spPr bwMode="auto">
            <a:xfrm>
              <a:off x="3962400" y="5791200"/>
              <a:ext cx="533400" cy="0"/>
            </a:xfrm>
            <a:prstGeom prst="straightConnector1">
              <a:avLst/>
            </a:prstGeom>
            <a:solidFill>
              <a:schemeClr val="accent1"/>
            </a:solidFill>
            <a:ln w="28575" cap="flat" cmpd="sng" algn="ctr">
              <a:solidFill>
                <a:srgbClr val="19FF81"/>
              </a:solidFill>
              <a:prstDash val="solid"/>
              <a:round/>
              <a:headEnd type="none" w="med" len="med"/>
              <a:tailEnd type="triangle"/>
            </a:ln>
            <a:effectLst/>
          </p:spPr>
        </p:cxnSp>
      </p:grpSp>
      <p:sp>
        <p:nvSpPr>
          <p:cNvPr id="19" name="Rectangle 18"/>
          <p:cNvSpPr/>
          <p:nvPr/>
        </p:nvSpPr>
        <p:spPr bwMode="auto">
          <a:xfrm>
            <a:off x="381000" y="5151580"/>
            <a:ext cx="3581400" cy="228600"/>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6676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Post-hoc application of</a:t>
            </a:r>
            <a:br>
              <a:rPr lang="en-US" dirty="0" smtClean="0"/>
            </a:br>
            <a:r>
              <a:rPr lang="en-US" dirty="0" smtClean="0"/>
              <a:t>realism-based change management</a:t>
            </a:r>
            <a:br>
              <a:rPr lang="en-US" dirty="0" smtClean="0"/>
            </a:br>
            <a:r>
              <a:rPr lang="en-US" dirty="0" smtClean="0"/>
              <a:t>to SNOMED CT</a:t>
            </a:r>
            <a:endParaRPr lang="en-US" dirty="0"/>
          </a:p>
        </p:txBody>
      </p:sp>
    </p:spTree>
    <p:extLst>
      <p:ext uri="{BB962C8B-B14F-4D97-AF65-F5344CB8AC3E}">
        <p14:creationId xmlns:p14="http://schemas.microsoft.com/office/powerpoint/2010/main" val="36004839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reality </a:t>
            </a:r>
            <a:r>
              <a:rPr lang="en-US" dirty="0" smtClean="0">
                <a:sym typeface="Wingdings" panose="05000000000000000000" pitchFamily="2" charset="2"/>
              </a:rPr>
              <a:t> distinct veridical perspectives</a:t>
            </a:r>
            <a:endParaRPr lang="en-US" dirty="0"/>
          </a:p>
        </p:txBody>
      </p:sp>
      <p:pic>
        <p:nvPicPr>
          <p:cNvPr id="8"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5600" y="2063267"/>
            <a:ext cx="2321659" cy="2127733"/>
          </a:xfrm>
        </p:spPr>
      </p:pic>
      <p:grpSp>
        <p:nvGrpSpPr>
          <p:cNvPr id="3" name="Group 2"/>
          <p:cNvGrpSpPr/>
          <p:nvPr/>
        </p:nvGrpSpPr>
        <p:grpSpPr>
          <a:xfrm>
            <a:off x="350241" y="2057400"/>
            <a:ext cx="2057400" cy="2127733"/>
            <a:chOff x="5943601" y="2548187"/>
            <a:chExt cx="2057400" cy="2127733"/>
          </a:xfrm>
        </p:grpSpPr>
        <p:pic>
          <p:nvPicPr>
            <p:cNvPr id="11"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1" y="2548187"/>
              <a:ext cx="2057400" cy="2127733"/>
            </a:xfrm>
            <a:prstGeom prst="rect">
              <a:avLst/>
            </a:prstGeom>
          </p:spPr>
        </p:pic>
        <p:pic>
          <p:nvPicPr>
            <p:cNvPr id="2052" name="Picture 4" descr="IMG_52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332" y="2646455"/>
              <a:ext cx="1853564" cy="1392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28600" y="4357280"/>
            <a:ext cx="2286000" cy="2127733"/>
            <a:chOff x="2133600" y="4044467"/>
            <a:chExt cx="2286000" cy="2127733"/>
          </a:xfrm>
        </p:grpSpPr>
        <p:pic>
          <p:nvPicPr>
            <p:cNvPr id="10"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044467"/>
              <a:ext cx="2286000" cy="212773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216" y="4139171"/>
              <a:ext cx="2091663" cy="1395710"/>
            </a:xfrm>
            <a:prstGeom prst="rect">
              <a:avLst/>
            </a:prstGeom>
          </p:spPr>
        </p:pic>
      </p:grpSp>
      <p:grpSp>
        <p:nvGrpSpPr>
          <p:cNvPr id="12" name="Group 11"/>
          <p:cNvGrpSpPr/>
          <p:nvPr/>
        </p:nvGrpSpPr>
        <p:grpSpPr>
          <a:xfrm>
            <a:off x="6858000" y="4452676"/>
            <a:ext cx="2057400" cy="2127733"/>
            <a:chOff x="5638801" y="2243387"/>
            <a:chExt cx="2057400" cy="2127733"/>
          </a:xfrm>
        </p:grpSpPr>
        <p:pic>
          <p:nvPicPr>
            <p:cNvPr id="9"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1" y="2243387"/>
              <a:ext cx="2057400" cy="2127733"/>
            </a:xfrm>
            <a:prstGeom prst="rect">
              <a:avLst/>
            </a:prstGeom>
          </p:spPr>
        </p:pic>
        <p:pic>
          <p:nvPicPr>
            <p:cNvPr id="2050" name="Picture 2" descr="https://lorriemiller.files.wordpress.com/2010/07/p10003261.jpg?w=500&amp;h=3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8762" y="2333467"/>
              <a:ext cx="1881238" cy="141092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049" y="2165916"/>
            <a:ext cx="2099351" cy="1387904"/>
          </a:xfrm>
          <a:prstGeom prst="rect">
            <a:avLst/>
          </a:prstGeom>
        </p:spPr>
      </p:pic>
      <p:pic>
        <p:nvPicPr>
          <p:cNvPr id="16" name="Picture 15"/>
          <p:cNvPicPr>
            <a:picLocks noChangeAspect="1"/>
          </p:cNvPicPr>
          <p:nvPr/>
        </p:nvPicPr>
        <p:blipFill>
          <a:blip r:embed="rId7"/>
          <a:stretch>
            <a:fillRect/>
          </a:stretch>
        </p:blipFill>
        <p:spPr>
          <a:xfrm>
            <a:off x="3429001" y="2222509"/>
            <a:ext cx="2424266" cy="1751435"/>
          </a:xfrm>
          <a:prstGeom prst="rect">
            <a:avLst/>
          </a:prstGeom>
        </p:spPr>
      </p:pic>
      <p:grpSp>
        <p:nvGrpSpPr>
          <p:cNvPr id="17" name="Group 16"/>
          <p:cNvGrpSpPr/>
          <p:nvPr/>
        </p:nvGrpSpPr>
        <p:grpSpPr>
          <a:xfrm>
            <a:off x="3617050" y="4385867"/>
            <a:ext cx="2021750" cy="2127733"/>
            <a:chOff x="3540851" y="4385867"/>
            <a:chExt cx="2021750" cy="2127733"/>
          </a:xfrm>
        </p:grpSpPr>
        <p:pic>
          <p:nvPicPr>
            <p:cNvPr id="15"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851" y="4385867"/>
              <a:ext cx="2021750" cy="2127733"/>
            </a:xfrm>
            <a:prstGeom prst="rect">
              <a:avLst/>
            </a:prstGeom>
          </p:spPr>
        </p:pic>
        <p:pic>
          <p:nvPicPr>
            <p:cNvPr id="19" name="Picture 18"/>
            <p:cNvPicPr>
              <a:picLocks noChangeAspect="1"/>
            </p:cNvPicPr>
            <p:nvPr/>
          </p:nvPicPr>
          <p:blipFill>
            <a:blip r:embed="rId7"/>
            <a:stretch>
              <a:fillRect/>
            </a:stretch>
          </p:blipFill>
          <p:spPr>
            <a:xfrm>
              <a:off x="3628479" y="4481946"/>
              <a:ext cx="1857921" cy="1371554"/>
            </a:xfrm>
            <a:prstGeom prst="rect">
              <a:avLst/>
            </a:prstGeom>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8400" y="1991860"/>
            <a:ext cx="4209669" cy="2193273"/>
          </a:xfrm>
          <a:prstGeom prst="rect">
            <a:avLst/>
          </a:prstGeom>
        </p:spPr>
      </p:pic>
    </p:spTree>
    <p:extLst>
      <p:ext uri="{BB962C8B-B14F-4D97-AF65-F5344CB8AC3E}">
        <p14:creationId xmlns:p14="http://schemas.microsoft.com/office/powerpoint/2010/main" val="181809225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Exercise: </a:t>
            </a:r>
            <a:r>
              <a:rPr lang="en-US" sz="3200" dirty="0" smtClean="0"/>
              <a:t>mapping ‘reasons for change’ to ETA</a:t>
            </a:r>
            <a:endParaRPr lang="en-US" sz="3200" dirty="0"/>
          </a:p>
        </p:txBody>
      </p:sp>
      <p:graphicFrame>
        <p:nvGraphicFramePr>
          <p:cNvPr id="6" name="Table 5"/>
          <p:cNvGraphicFramePr>
            <a:graphicFrameLocks noGrp="1"/>
          </p:cNvGraphicFramePr>
          <p:nvPr>
            <p:extLst>
              <p:ext uri="{D42A27DB-BD31-4B8C-83A1-F6EECF244321}">
                <p14:modId xmlns:p14="http://schemas.microsoft.com/office/powerpoint/2010/main" val="1905571070"/>
              </p:ext>
            </p:extLst>
          </p:nvPr>
        </p:nvGraphicFramePr>
        <p:xfrm>
          <a:off x="233218" y="1588652"/>
          <a:ext cx="8682182" cy="4267200"/>
        </p:xfrm>
        <a:graphic>
          <a:graphicData uri="http://schemas.openxmlformats.org/drawingml/2006/table">
            <a:tbl>
              <a:tblPr>
                <a:tableStyleId>{5C22544A-7EE6-4342-B048-85BDC9FD1C3A}</a:tableStyleId>
              </a:tblPr>
              <a:tblGrid>
                <a:gridCol w="604982"/>
                <a:gridCol w="5410200"/>
                <a:gridCol w="1219970"/>
                <a:gridCol w="1447030"/>
              </a:tblGrid>
              <a:tr h="0">
                <a:tc>
                  <a:txBody>
                    <a:bodyPr/>
                    <a:lstStyle/>
                    <a:p>
                      <a:pPr marL="0" marR="0" algn="ctr">
                        <a:spcBef>
                          <a:spcPts val="0"/>
                        </a:spcBef>
                        <a:spcAft>
                          <a:spcPts val="0"/>
                        </a:spcAft>
                      </a:pPr>
                      <a:r>
                        <a:rPr lang="en-US" sz="2000" dirty="0">
                          <a:solidFill>
                            <a:schemeClr val="bg1"/>
                          </a:solidFill>
                          <a:effectLst/>
                        </a:rPr>
                        <a:t>CT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rPr>
                        <a:t>(Existing) </a:t>
                      </a:r>
                      <a:r>
                        <a:rPr lang="en-US" sz="2000" dirty="0">
                          <a:solidFill>
                            <a:schemeClr val="bg1"/>
                          </a:solidFill>
                          <a:effectLst/>
                        </a:rPr>
                        <a:t>concept made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N</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Error Type</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0</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active</a:t>
                      </a:r>
                      <a:r>
                        <a:rPr lang="en-US" sz="2000" dirty="0">
                          <a:solidFill>
                            <a:schemeClr val="bg1"/>
                          </a:solidFill>
                          <a:effectLst/>
                        </a:rPr>
                        <a:t>: in current use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2,010</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‘retired’ without a specified reason</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1,993</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2</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withdrawn because duplication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9,711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3</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no longer recognized as a valid clinical concept  (outdated)</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1,348</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4</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inherently ambiguous.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5,829</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5</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found to contain a mistake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1,204</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6</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active</a:t>
                      </a:r>
                      <a:r>
                        <a:rPr lang="en-US" sz="2000" dirty="0">
                          <a:solidFill>
                            <a:schemeClr val="bg1"/>
                          </a:solidFill>
                          <a:effectLst/>
                        </a:rPr>
                        <a:t> with limited clinical value (classification concept or an administrative definition)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4,461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10</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moved elsewhere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14,406</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11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a:solidFill>
                            <a:schemeClr val="bg1"/>
                          </a:solidFill>
                          <a:effectLst/>
                        </a:rPr>
                        <a:t>pending move</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 </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 </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just">
                        <a:spcBef>
                          <a:spcPts val="0"/>
                        </a:spcBef>
                        <a:spcAft>
                          <a:spcPts val="0"/>
                        </a:spcAft>
                      </a:pPr>
                      <a:r>
                        <a:rPr lang="en-US" sz="2000" dirty="0">
                          <a:solidFill>
                            <a:schemeClr val="bg1"/>
                          </a:solidFill>
                          <a:effectLst/>
                        </a:rPr>
                        <a:t>TOTAL</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40,962</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bl>
          </a:graphicData>
        </a:graphic>
      </p:graphicFrame>
      <p:sp>
        <p:nvSpPr>
          <p:cNvPr id="7" name="Rectangle 6"/>
          <p:cNvSpPr/>
          <p:nvPr/>
        </p:nvSpPr>
        <p:spPr>
          <a:xfrm>
            <a:off x="152400" y="6223938"/>
            <a:ext cx="8763000" cy="523220"/>
          </a:xfrm>
          <a:prstGeom prst="rect">
            <a:avLst/>
          </a:prstGeom>
        </p:spPr>
        <p:txBody>
          <a:bodyPr wrap="square">
            <a:spAutoFit/>
          </a:bodyPr>
          <a:lstStyle/>
          <a:p>
            <a:pPr algn="r"/>
            <a:r>
              <a:rPr lang="en-US" sz="1400" dirty="0">
                <a:solidFill>
                  <a:schemeClr val="bg1"/>
                </a:solidFill>
              </a:rPr>
              <a:t>Ceusters W. Applying Evolutionary Terminology Auditing to SNOMED CT. In American Medical Informatics Association 2010 Annual Symposium (AMIA 2010) Proceedings, Washington DC, November 13-17, 2010:96-100.</a:t>
            </a:r>
          </a:p>
        </p:txBody>
      </p:sp>
    </p:spTree>
    <p:extLst>
      <p:ext uri="{BB962C8B-B14F-4D97-AF65-F5344CB8AC3E}">
        <p14:creationId xmlns:p14="http://schemas.microsoft.com/office/powerpoint/2010/main" val="40216373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83278810"/>
              </p:ext>
            </p:extLst>
          </p:nvPr>
        </p:nvGraphicFramePr>
        <p:xfrm>
          <a:off x="4343402" y="1981200"/>
          <a:ext cx="4648198" cy="9144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active</a:t>
                      </a:r>
                      <a:r>
                        <a:rPr lang="en-US" sz="2000" dirty="0">
                          <a:solidFill>
                            <a:schemeClr val="bg1"/>
                          </a:solidFill>
                          <a:effectLst/>
                        </a:rPr>
                        <a:t>: in current use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bl>
          </a:graphicData>
        </a:graphic>
      </p:graphicFrame>
      <p:graphicFrame>
        <p:nvGraphicFramePr>
          <p:cNvPr id="5" name="Content Placeholder 3"/>
          <p:cNvGraphicFramePr>
            <a:graphicFrameLocks noGrp="1"/>
          </p:cNvGraphicFramePr>
          <p:nvPr>
            <p:ph idx="1"/>
            <p:extLst>
              <p:ext uri="{D42A27DB-BD31-4B8C-83A1-F6EECF244321}">
                <p14:modId xmlns:p14="http://schemas.microsoft.com/office/powerpoint/2010/main" val="2781419873"/>
              </p:ext>
            </p:extLst>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7568041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nvPr>
        </p:nvGraphicFramePr>
        <p:xfrm>
          <a:off x="4343402" y="1981200"/>
          <a:ext cx="4648198" cy="9144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active</a:t>
                      </a:r>
                      <a:r>
                        <a:rPr lang="en-US" sz="2000" dirty="0">
                          <a:solidFill>
                            <a:schemeClr val="bg1"/>
                          </a:solidFill>
                          <a:effectLst/>
                        </a:rPr>
                        <a:t>: in current use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A-1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221609598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937756560"/>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‘retired’ without a specified reason</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356083541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14892018"/>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‘retired’ without a specified reason</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127420235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355764939"/>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withdrawn because duplication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86662229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1475759"/>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withdrawn because duplication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P-9</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189019303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878524565"/>
              </p:ext>
            </p:extLst>
          </p:nvPr>
        </p:nvGraphicFramePr>
        <p:xfrm>
          <a:off x="4343402" y="1981200"/>
          <a:ext cx="4648198" cy="15240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no longer recognized as a valid clinical concept  (outdated)</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22414217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001193883"/>
              </p:ext>
            </p:extLst>
          </p:nvPr>
        </p:nvGraphicFramePr>
        <p:xfrm>
          <a:off x="4343402" y="1981200"/>
          <a:ext cx="4648198" cy="15240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no longer recognized as a valid clinical concept  (outdated)</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17865196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31900046"/>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inherently ambiguous.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3685386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changes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74" y="3983181"/>
            <a:ext cx="3826213" cy="25814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74" y="1629641"/>
            <a:ext cx="3826213" cy="2247900"/>
          </a:xfrm>
          <a:prstGeom prst="rect">
            <a:avLst/>
          </a:prstGeom>
        </p:spPr>
      </p:pic>
      <p:sp>
        <p:nvSpPr>
          <p:cNvPr id="7" name="TextBox 6"/>
          <p:cNvSpPr txBox="1"/>
          <p:nvPr/>
        </p:nvSpPr>
        <p:spPr>
          <a:xfrm>
            <a:off x="4648200" y="1652803"/>
            <a:ext cx="3924586" cy="1200329"/>
          </a:xfrm>
          <a:prstGeom prst="rect">
            <a:avLst/>
          </a:prstGeom>
          <a:noFill/>
        </p:spPr>
        <p:txBody>
          <a:bodyPr wrap="square" rtlCol="0">
            <a:spAutoFit/>
          </a:bodyPr>
          <a:lstStyle/>
          <a:p>
            <a:r>
              <a:rPr lang="en-US" dirty="0" smtClean="0">
                <a:solidFill>
                  <a:schemeClr val="bg1"/>
                </a:solidFill>
              </a:rPr>
              <a:t>Requires accurate representation of what exactly it is that changes</a:t>
            </a:r>
            <a:endParaRPr lang="en-US" dirty="0">
              <a:solidFill>
                <a:schemeClr val="bg1"/>
              </a:solidFill>
            </a:endParaRPr>
          </a:p>
        </p:txBody>
      </p:sp>
      <p:grpSp>
        <p:nvGrpSpPr>
          <p:cNvPr id="15" name="Group 14"/>
          <p:cNvGrpSpPr/>
          <p:nvPr/>
        </p:nvGrpSpPr>
        <p:grpSpPr>
          <a:xfrm>
            <a:off x="381000" y="2971800"/>
            <a:ext cx="8212568" cy="3767286"/>
            <a:chOff x="381000" y="2971800"/>
            <a:chExt cx="8212568" cy="3767286"/>
          </a:xfrm>
        </p:grpSpPr>
        <p:sp>
          <p:nvSpPr>
            <p:cNvPr id="8" name="TextBox 7"/>
            <p:cNvSpPr txBox="1"/>
            <p:nvPr/>
          </p:nvSpPr>
          <p:spPr>
            <a:xfrm>
              <a:off x="4668982" y="3124200"/>
              <a:ext cx="3924586" cy="2308324"/>
            </a:xfrm>
            <a:prstGeom prst="rect">
              <a:avLst/>
            </a:prstGeom>
            <a:noFill/>
            <a:ln w="41275">
              <a:solidFill>
                <a:srgbClr val="FF0000"/>
              </a:solidFill>
            </a:ln>
          </p:spPr>
          <p:txBody>
            <a:bodyPr wrap="square" rtlCol="0">
              <a:spAutoFit/>
            </a:bodyPr>
            <a:lstStyle/>
            <a:p>
              <a:pPr algn="ctr"/>
              <a:r>
                <a:rPr lang="en-US" dirty="0" smtClean="0">
                  <a:solidFill>
                    <a:schemeClr val="bg1"/>
                  </a:solidFill>
                </a:rPr>
                <a:t>Same (identical) flowers that change color</a:t>
              </a:r>
            </a:p>
            <a:p>
              <a:pPr algn="ctr"/>
              <a:endParaRPr lang="en-US" dirty="0" smtClean="0">
                <a:solidFill>
                  <a:schemeClr val="bg1"/>
                </a:solidFill>
              </a:endParaRPr>
            </a:p>
            <a:p>
              <a:pPr algn="ctr"/>
              <a:r>
                <a:rPr lang="en-US" dirty="0" smtClean="0">
                  <a:solidFill>
                    <a:schemeClr val="bg1"/>
                  </a:solidFill>
                </a:rPr>
                <a:t>or</a:t>
              </a:r>
            </a:p>
            <a:p>
              <a:pPr algn="ctr"/>
              <a:endParaRPr lang="en-US" dirty="0" smtClean="0">
                <a:solidFill>
                  <a:schemeClr val="bg1"/>
                </a:solidFill>
              </a:endParaRPr>
            </a:p>
            <a:p>
              <a:pPr algn="ctr"/>
              <a:r>
                <a:rPr lang="en-US" dirty="0">
                  <a:solidFill>
                    <a:schemeClr val="bg1"/>
                  </a:solidFill>
                </a:rPr>
                <a:t>d</a:t>
              </a:r>
              <a:r>
                <a:rPr lang="en-US" dirty="0" smtClean="0">
                  <a:solidFill>
                    <a:schemeClr val="bg1"/>
                  </a:solidFill>
                </a:rPr>
                <a:t>ifferent flowers altogether?</a:t>
              </a:r>
              <a:endParaRPr lang="en-US" dirty="0">
                <a:solidFill>
                  <a:schemeClr val="bg1"/>
                </a:solidFill>
              </a:endParaRPr>
            </a:p>
          </p:txBody>
        </p:sp>
        <p:sp>
          <p:nvSpPr>
            <p:cNvPr id="3" name="Oval 2"/>
            <p:cNvSpPr/>
            <p:nvPr/>
          </p:nvSpPr>
          <p:spPr bwMode="auto">
            <a:xfrm>
              <a:off x="381000" y="2971800"/>
              <a:ext cx="2971800" cy="1306562"/>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Oval 8"/>
            <p:cNvSpPr/>
            <p:nvPr/>
          </p:nvSpPr>
          <p:spPr bwMode="auto">
            <a:xfrm>
              <a:off x="381000" y="5432524"/>
              <a:ext cx="2971800" cy="1306562"/>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0" name="Straight Connector 9"/>
            <p:cNvCxnSpPr>
              <a:stCxn id="3" idx="6"/>
              <a:endCxn id="8" idx="1"/>
            </p:cNvCxnSpPr>
            <p:nvPr/>
          </p:nvCxnSpPr>
          <p:spPr bwMode="auto">
            <a:xfrm>
              <a:off x="3352800" y="3625081"/>
              <a:ext cx="1316182" cy="653281"/>
            </a:xfrm>
            <a:prstGeom prst="line">
              <a:avLst/>
            </a:prstGeom>
            <a:solidFill>
              <a:schemeClr val="accent1"/>
            </a:solidFill>
            <a:ln w="41275" cap="flat" cmpd="sng" algn="ctr">
              <a:solidFill>
                <a:srgbClr val="FF0000"/>
              </a:solidFill>
              <a:prstDash val="solid"/>
              <a:round/>
              <a:headEnd type="none" w="med" len="med"/>
              <a:tailEnd type="none" w="med" len="med"/>
            </a:ln>
            <a:effectLst/>
          </p:spPr>
        </p:cxnSp>
        <p:cxnSp>
          <p:nvCxnSpPr>
            <p:cNvPr id="12" name="Straight Connector 11"/>
            <p:cNvCxnSpPr>
              <a:stCxn id="8" idx="1"/>
            </p:cNvCxnSpPr>
            <p:nvPr/>
          </p:nvCxnSpPr>
          <p:spPr bwMode="auto">
            <a:xfrm flipH="1">
              <a:off x="3352800" y="4278362"/>
              <a:ext cx="1316182" cy="1807443"/>
            </a:xfrm>
            <a:prstGeom prst="line">
              <a:avLst/>
            </a:prstGeom>
            <a:solidFill>
              <a:schemeClr val="accent1"/>
            </a:solidFill>
            <a:ln w="412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31808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63010155"/>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inherently ambiguous.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rPr>
                        <a:t>P-11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5031525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39366612"/>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found to contain a mistake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410285865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379254773"/>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found to contain a mistake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28578407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87319761"/>
              </p:ext>
            </p:extLst>
          </p:nvPr>
        </p:nvGraphicFramePr>
        <p:xfrm>
          <a:off x="4343402" y="1981200"/>
          <a:ext cx="4648198" cy="15240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active</a:t>
                      </a:r>
                      <a:r>
                        <a:rPr lang="en-US" sz="2000" dirty="0">
                          <a:solidFill>
                            <a:schemeClr val="bg1"/>
                          </a:solidFill>
                          <a:effectLst/>
                        </a:rPr>
                        <a:t> with limited clinical value (classification concept or an administrative definition)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19434269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491711779"/>
              </p:ext>
            </p:extLst>
          </p:nvPr>
        </p:nvGraphicFramePr>
        <p:xfrm>
          <a:off x="4343402" y="1981200"/>
          <a:ext cx="4648198" cy="15240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active</a:t>
                      </a:r>
                      <a:r>
                        <a:rPr lang="en-US" sz="2000" dirty="0">
                          <a:solidFill>
                            <a:schemeClr val="bg1"/>
                          </a:solidFill>
                          <a:effectLst/>
                        </a:rPr>
                        <a:t> with limited clinical value (classification concept or an administrative definition)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A-1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406672685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40753645"/>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moved elsewhere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223495731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92538545"/>
              </p:ext>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moved elsewhere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P-6</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104252630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597887014"/>
              </p:ext>
            </p:extLst>
          </p:nvPr>
        </p:nvGraphicFramePr>
        <p:xfrm>
          <a:off x="4343402" y="1981200"/>
          <a:ext cx="4648198" cy="9144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dirty="0">
                          <a:solidFill>
                            <a:schemeClr val="bg1"/>
                          </a:solidFill>
                          <a:effectLst/>
                        </a:rPr>
                        <a:t>pending move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latin typeface="Times New Roman" panose="02020603050405020304" pitchFamily="18" charset="0"/>
                          <a:ea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413095983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nvPr>
        </p:nvGraphicFramePr>
        <p:xfrm>
          <a:off x="4343402" y="1981200"/>
          <a:ext cx="4648198" cy="9144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dirty="0">
                          <a:solidFill>
                            <a:schemeClr val="bg1"/>
                          </a:solidFill>
                          <a:effectLst/>
                        </a:rPr>
                        <a:t>pending move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P-6</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spTree>
    <p:extLst>
      <p:ext uri="{BB962C8B-B14F-4D97-AF65-F5344CB8AC3E}">
        <p14:creationId xmlns:p14="http://schemas.microsoft.com/office/powerpoint/2010/main" val="132672017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‘reasons for change’ to ETA</a:t>
            </a:r>
            <a:endParaRPr lang="en-US" dirty="0"/>
          </a:p>
        </p:txBody>
      </p:sp>
      <p:graphicFrame>
        <p:nvGraphicFramePr>
          <p:cNvPr id="6" name="Table 5"/>
          <p:cNvGraphicFramePr>
            <a:graphicFrameLocks noGrp="1"/>
          </p:cNvGraphicFramePr>
          <p:nvPr>
            <p:extLst/>
          </p:nvPr>
        </p:nvGraphicFramePr>
        <p:xfrm>
          <a:off x="233218" y="1524000"/>
          <a:ext cx="8682182" cy="4267200"/>
        </p:xfrm>
        <a:graphic>
          <a:graphicData uri="http://schemas.openxmlformats.org/drawingml/2006/table">
            <a:tbl>
              <a:tblPr>
                <a:tableStyleId>{5C22544A-7EE6-4342-B048-85BDC9FD1C3A}</a:tableStyleId>
              </a:tblPr>
              <a:tblGrid>
                <a:gridCol w="604982"/>
                <a:gridCol w="5410200"/>
                <a:gridCol w="1219970"/>
                <a:gridCol w="1447030"/>
              </a:tblGrid>
              <a:tr h="0">
                <a:tc>
                  <a:txBody>
                    <a:bodyPr/>
                    <a:lstStyle/>
                    <a:p>
                      <a:pPr marL="0" marR="0" algn="ctr">
                        <a:spcBef>
                          <a:spcPts val="0"/>
                        </a:spcBef>
                        <a:spcAft>
                          <a:spcPts val="0"/>
                        </a:spcAft>
                      </a:pPr>
                      <a:r>
                        <a:rPr lang="en-US" sz="2000" dirty="0">
                          <a:solidFill>
                            <a:schemeClr val="bg1"/>
                          </a:solidFill>
                          <a:effectLst/>
                        </a:rPr>
                        <a:t>CT</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smtClean="0">
                          <a:solidFill>
                            <a:schemeClr val="bg1"/>
                          </a:solidFill>
                          <a:effectLst/>
                        </a:rPr>
                        <a:t>(Existing) </a:t>
                      </a:r>
                      <a:r>
                        <a:rPr lang="en-US" sz="2000" dirty="0">
                          <a:solidFill>
                            <a:schemeClr val="bg1"/>
                          </a:solidFill>
                          <a:effectLst/>
                        </a:rPr>
                        <a:t>concept made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N</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Error Type</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0</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active</a:t>
                      </a:r>
                      <a:r>
                        <a:rPr lang="en-US" sz="2000" dirty="0">
                          <a:solidFill>
                            <a:schemeClr val="bg1"/>
                          </a:solidFill>
                          <a:effectLst/>
                        </a:rPr>
                        <a:t>: in current use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2,010</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A-1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‘retired’ without a specified reason</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1,993</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P-1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2</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withdrawn because duplication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9,711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P-9</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3</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no longer recognized as a valid clinical concept  (outdated)</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1,348</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P-1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4</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inherently ambiguous.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5,829</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P-4</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5</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found to contain a mistake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1,204</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P-1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6</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active</a:t>
                      </a:r>
                      <a:r>
                        <a:rPr lang="en-US" sz="2000" dirty="0">
                          <a:solidFill>
                            <a:schemeClr val="bg1"/>
                          </a:solidFill>
                          <a:effectLst/>
                        </a:rPr>
                        <a:t> with limited clinical value (classification concept or an administrative definition)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4,461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A-1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10</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moved elsewhere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14,406</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P-6</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11</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spcBef>
                          <a:spcPts val="0"/>
                        </a:spcBef>
                        <a:spcAft>
                          <a:spcPts val="0"/>
                        </a:spcAft>
                      </a:pPr>
                      <a:r>
                        <a:rPr lang="en-US" sz="2000">
                          <a:solidFill>
                            <a:schemeClr val="bg1"/>
                          </a:solidFill>
                          <a:effectLst/>
                        </a:rPr>
                        <a:t>pending move</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 </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a:solidFill>
                            <a:schemeClr val="bg1"/>
                          </a:solidFill>
                          <a:effectLst/>
                        </a:rPr>
                        <a:t>P-6</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lgn="just">
                        <a:spcBef>
                          <a:spcPts val="0"/>
                        </a:spcBef>
                        <a:spcAft>
                          <a:spcPts val="0"/>
                        </a:spcAft>
                      </a:pPr>
                      <a:r>
                        <a:rPr lang="en-US" sz="2000">
                          <a:solidFill>
                            <a:schemeClr val="bg1"/>
                          </a:solidFill>
                          <a:effectLst/>
                        </a:rPr>
                        <a:t> </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just">
                        <a:spcBef>
                          <a:spcPts val="0"/>
                        </a:spcBef>
                        <a:spcAft>
                          <a:spcPts val="0"/>
                        </a:spcAft>
                      </a:pPr>
                      <a:r>
                        <a:rPr lang="en-US" sz="2000" dirty="0">
                          <a:solidFill>
                            <a:schemeClr val="bg1"/>
                          </a:solidFill>
                          <a:effectLst/>
                        </a:rPr>
                        <a:t>TOTAL</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r">
                        <a:spcBef>
                          <a:spcPts val="0"/>
                        </a:spcBef>
                        <a:spcAft>
                          <a:spcPts val="0"/>
                        </a:spcAft>
                      </a:pPr>
                      <a:r>
                        <a:rPr lang="en-US" sz="2000">
                          <a:solidFill>
                            <a:schemeClr val="bg1"/>
                          </a:solidFill>
                          <a:effectLst/>
                        </a:rPr>
                        <a:t>40,962</a:t>
                      </a:r>
                      <a:endParaRPr lang="en-US" sz="200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bl>
          </a:graphicData>
        </a:graphic>
      </p:graphicFrame>
      <p:sp>
        <p:nvSpPr>
          <p:cNvPr id="7" name="Rectangle 6"/>
          <p:cNvSpPr/>
          <p:nvPr/>
        </p:nvSpPr>
        <p:spPr>
          <a:xfrm>
            <a:off x="152400" y="6029980"/>
            <a:ext cx="8763000" cy="523220"/>
          </a:xfrm>
          <a:prstGeom prst="rect">
            <a:avLst/>
          </a:prstGeom>
        </p:spPr>
        <p:txBody>
          <a:bodyPr wrap="square">
            <a:spAutoFit/>
          </a:bodyPr>
          <a:lstStyle/>
          <a:p>
            <a:pPr algn="r"/>
            <a:r>
              <a:rPr lang="en-US" sz="1400" dirty="0">
                <a:solidFill>
                  <a:schemeClr val="bg1"/>
                </a:solidFill>
              </a:rPr>
              <a:t>Ceusters W. Applying Evolutionary Terminology Auditing to SNOMED CT. In American Medical Informatics Association 2010 Annual Symposium (AMIA 2010) Proceedings, Washington DC, November 13-17, 2010:96-100.</a:t>
            </a:r>
          </a:p>
        </p:txBody>
      </p:sp>
    </p:spTree>
    <p:extLst>
      <p:ext uri="{BB962C8B-B14F-4D97-AF65-F5344CB8AC3E}">
        <p14:creationId xmlns:p14="http://schemas.microsoft.com/office/powerpoint/2010/main" val="277201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09" y="4572000"/>
            <a:ext cx="2711549" cy="18859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469" y="4572000"/>
            <a:ext cx="2795382" cy="18859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020741"/>
            <a:ext cx="2734640" cy="18767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469" y="2025745"/>
            <a:ext cx="2734640" cy="1871709"/>
          </a:xfrm>
          <a:prstGeom prst="rect">
            <a:avLst/>
          </a:prstGeom>
        </p:spPr>
      </p:pic>
      <p:grpSp>
        <p:nvGrpSpPr>
          <p:cNvPr id="30" name="Group 29"/>
          <p:cNvGrpSpPr/>
          <p:nvPr/>
        </p:nvGrpSpPr>
        <p:grpSpPr>
          <a:xfrm>
            <a:off x="533400" y="1443335"/>
            <a:ext cx="5867400" cy="2290465"/>
            <a:chOff x="533400" y="1443335"/>
            <a:chExt cx="5867400" cy="2290465"/>
          </a:xfrm>
        </p:grpSpPr>
        <p:sp>
          <p:nvSpPr>
            <p:cNvPr id="8" name="TextBox 7"/>
            <p:cNvSpPr txBox="1"/>
            <p:nvPr/>
          </p:nvSpPr>
          <p:spPr>
            <a:xfrm>
              <a:off x="533400" y="1443335"/>
              <a:ext cx="5867400" cy="461665"/>
            </a:xfrm>
            <a:prstGeom prst="rect">
              <a:avLst/>
            </a:prstGeom>
            <a:noFill/>
          </p:spPr>
          <p:txBody>
            <a:bodyPr wrap="square" rtlCol="0">
              <a:spAutoFit/>
            </a:bodyPr>
            <a:lstStyle/>
            <a:p>
              <a:r>
                <a:rPr lang="en-US" dirty="0" smtClean="0">
                  <a:solidFill>
                    <a:schemeClr val="bg1"/>
                  </a:solidFill>
                </a:rPr>
                <a:t>This portion of snow covers this surface   </a:t>
              </a:r>
              <a:r>
                <a:rPr lang="en-US" b="1" i="1" dirty="0" smtClean="0">
                  <a:solidFill>
                    <a:schemeClr val="bg1"/>
                  </a:solidFill>
                </a:rPr>
                <a:t>at t</a:t>
              </a:r>
              <a:r>
                <a:rPr lang="en-US" b="1" i="1" baseline="-25000" dirty="0" smtClean="0">
                  <a:solidFill>
                    <a:schemeClr val="bg1"/>
                  </a:solidFill>
                </a:rPr>
                <a:t>1</a:t>
              </a:r>
              <a:r>
                <a:rPr lang="en-US" dirty="0" smtClean="0">
                  <a:solidFill>
                    <a:schemeClr val="bg1"/>
                  </a:solidFill>
                </a:rPr>
                <a:t> </a:t>
              </a:r>
              <a:endParaRPr lang="en-US" dirty="0">
                <a:solidFill>
                  <a:schemeClr val="bg1"/>
                </a:solidFill>
              </a:endParaRPr>
            </a:p>
          </p:txBody>
        </p:sp>
        <p:sp>
          <p:nvSpPr>
            <p:cNvPr id="10" name="Rectangle 9"/>
            <p:cNvSpPr/>
            <p:nvPr/>
          </p:nvSpPr>
          <p:spPr bwMode="auto">
            <a:xfrm>
              <a:off x="571980" y="1524000"/>
              <a:ext cx="265844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bwMode="auto">
            <a:xfrm>
              <a:off x="4075544" y="1524000"/>
              <a:ext cx="1487056"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5" name="Straight Arrow Connector 14"/>
            <p:cNvCxnSpPr>
              <a:stCxn id="10" idx="2"/>
            </p:cNvCxnSpPr>
            <p:nvPr/>
          </p:nvCxnSpPr>
          <p:spPr bwMode="auto">
            <a:xfrm>
              <a:off x="1901200" y="1905000"/>
              <a:ext cx="232400" cy="1447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7" name="Straight Arrow Connector 16"/>
            <p:cNvCxnSpPr>
              <a:stCxn id="12" idx="2"/>
            </p:cNvCxnSpPr>
            <p:nvPr/>
          </p:nvCxnSpPr>
          <p:spPr bwMode="auto">
            <a:xfrm flipH="1">
              <a:off x="4105564" y="1905000"/>
              <a:ext cx="713508" cy="1828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grpSp>
        <p:nvGrpSpPr>
          <p:cNvPr id="31" name="Group 30"/>
          <p:cNvGrpSpPr/>
          <p:nvPr/>
        </p:nvGrpSpPr>
        <p:grpSpPr>
          <a:xfrm>
            <a:off x="431799" y="3978494"/>
            <a:ext cx="5854252" cy="1203106"/>
            <a:chOff x="431799" y="3978494"/>
            <a:chExt cx="5854252" cy="1203106"/>
          </a:xfrm>
        </p:grpSpPr>
        <p:sp>
          <p:nvSpPr>
            <p:cNvPr id="9" name="TextBox 8"/>
            <p:cNvSpPr txBox="1"/>
            <p:nvPr/>
          </p:nvSpPr>
          <p:spPr>
            <a:xfrm>
              <a:off x="431799" y="3978494"/>
              <a:ext cx="5854252" cy="461665"/>
            </a:xfrm>
            <a:prstGeom prst="rect">
              <a:avLst/>
            </a:prstGeom>
            <a:noFill/>
          </p:spPr>
          <p:txBody>
            <a:bodyPr wrap="square" rtlCol="0">
              <a:spAutoFit/>
            </a:bodyPr>
            <a:lstStyle/>
            <a:p>
              <a:r>
                <a:rPr lang="en-US" dirty="0" smtClean="0">
                  <a:solidFill>
                    <a:schemeClr val="bg1"/>
                  </a:solidFill>
                </a:rPr>
                <a:t>This portion of snow covers this surface   </a:t>
              </a:r>
              <a:r>
                <a:rPr lang="en-US" b="1" i="1" dirty="0" smtClean="0">
                  <a:solidFill>
                    <a:schemeClr val="bg1"/>
                  </a:solidFill>
                </a:rPr>
                <a:t>at t</a:t>
              </a:r>
              <a:r>
                <a:rPr lang="en-US" b="1" i="1" baseline="-25000" dirty="0" smtClean="0">
                  <a:solidFill>
                    <a:schemeClr val="bg1"/>
                  </a:solidFill>
                </a:rPr>
                <a:t>2</a:t>
              </a:r>
              <a:r>
                <a:rPr lang="en-US" b="1" i="1" dirty="0" smtClean="0">
                  <a:solidFill>
                    <a:schemeClr val="bg1"/>
                  </a:solidFill>
                </a:rPr>
                <a:t> </a:t>
              </a:r>
              <a:endParaRPr lang="en-US" b="1" i="1" dirty="0">
                <a:solidFill>
                  <a:schemeClr val="bg1"/>
                </a:solidFill>
              </a:endParaRPr>
            </a:p>
          </p:txBody>
        </p:sp>
        <p:sp>
          <p:nvSpPr>
            <p:cNvPr id="11" name="Rectangle 10"/>
            <p:cNvSpPr/>
            <p:nvPr/>
          </p:nvSpPr>
          <p:spPr bwMode="auto">
            <a:xfrm>
              <a:off x="457200" y="4038600"/>
              <a:ext cx="265844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3971636" y="4038600"/>
              <a:ext cx="1487056"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20" name="Straight Arrow Connector 19"/>
            <p:cNvCxnSpPr>
              <a:stCxn id="11" idx="2"/>
            </p:cNvCxnSpPr>
            <p:nvPr/>
          </p:nvCxnSpPr>
          <p:spPr bwMode="auto">
            <a:xfrm>
              <a:off x="1786420" y="4419600"/>
              <a:ext cx="114780" cy="762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3" name="Straight Arrow Connector 22"/>
            <p:cNvCxnSpPr>
              <a:stCxn id="13" idx="2"/>
            </p:cNvCxnSpPr>
            <p:nvPr/>
          </p:nvCxnSpPr>
          <p:spPr bwMode="auto">
            <a:xfrm flipH="1">
              <a:off x="4572000" y="4419600"/>
              <a:ext cx="143164" cy="695105"/>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sp>
        <p:nvSpPr>
          <p:cNvPr id="28" name="Title 1"/>
          <p:cNvSpPr txBox="1">
            <a:spLocks/>
          </p:cNvSpPr>
          <p:nvPr/>
        </p:nvSpPr>
        <p:spPr>
          <a:xfrm>
            <a:off x="237836" y="762000"/>
            <a:ext cx="6629400" cy="762000"/>
          </a:xfrm>
          <a:prstGeom prst="rect">
            <a:avLst/>
          </a:prstGeom>
        </p:spPr>
        <p:txBody>
          <a:bodyPr/>
          <a:lstStyle>
            <a:lvl1pPr algn="ctr" rtl="0" eaLnBrk="0" fontAlgn="base" hangingPunct="0">
              <a:spcBef>
                <a:spcPct val="0"/>
              </a:spcBef>
              <a:spcAft>
                <a:spcPct val="0"/>
              </a:spcAft>
              <a:defRPr sz="3600" b="0" i="0">
                <a:solidFill>
                  <a:schemeClr val="bg1"/>
                </a:solidFill>
                <a:latin typeface="Georgia"/>
                <a:ea typeface="ＭＳ Ｐゴシック" pitchFamily="122" charset="-128"/>
                <a:cs typeface="Georgia"/>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a:lstStyle>
          <a:p>
            <a:r>
              <a:rPr lang="en-US" kern="0" dirty="0" smtClean="0"/>
              <a:t>Temporal veridicality in </a:t>
            </a:r>
            <a:r>
              <a:rPr lang="en-US" kern="0" dirty="0" smtClean="0">
                <a:solidFill>
                  <a:srgbClr val="FF0000"/>
                </a:solidFill>
              </a:rPr>
              <a:t>tokens</a:t>
            </a:r>
            <a:r>
              <a:rPr lang="en-US" kern="0" dirty="0" smtClean="0"/>
              <a:t> </a:t>
            </a:r>
            <a:endParaRPr lang="en-US" kern="0" dirty="0"/>
          </a:p>
        </p:txBody>
      </p:sp>
    </p:spTree>
    <p:extLst>
      <p:ext uri="{BB962C8B-B14F-4D97-AF65-F5344CB8AC3E}">
        <p14:creationId xmlns:p14="http://schemas.microsoft.com/office/powerpoint/2010/main" val="128317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609600"/>
            <a:ext cx="4724400" cy="762000"/>
          </a:xfrm>
        </p:spPr>
        <p:txBody>
          <a:bodyPr/>
          <a:lstStyle/>
          <a:p>
            <a:r>
              <a:rPr lang="en-US" dirty="0" smtClean="0"/>
              <a:t>ETA not enough discriminative?</a:t>
            </a:r>
            <a:endParaRPr lang="en-US" dirty="0"/>
          </a:p>
        </p:txBody>
      </p:sp>
      <p:graphicFrame>
        <p:nvGraphicFramePr>
          <p:cNvPr id="6" name="Table 5"/>
          <p:cNvGraphicFramePr>
            <a:graphicFrameLocks noGrp="1"/>
          </p:cNvGraphicFramePr>
          <p:nvPr>
            <p:extLst/>
          </p:nvPr>
        </p:nvGraphicFramePr>
        <p:xfrm>
          <a:off x="4343402" y="1981200"/>
          <a:ext cx="4648198" cy="1219200"/>
        </p:xfrm>
        <a:graphic>
          <a:graphicData uri="http://schemas.openxmlformats.org/drawingml/2006/table">
            <a:tbl>
              <a:tblPr>
                <a:tableStyleId>{5C22544A-7EE6-4342-B048-85BDC9FD1C3A}</a:tableStyleId>
              </a:tblPr>
              <a:tblGrid>
                <a:gridCol w="3657598"/>
                <a:gridCol w="990600"/>
              </a:tblGrid>
              <a:tr h="0">
                <a:tc>
                  <a:txBody>
                    <a:bodyPr/>
                    <a:lstStyle/>
                    <a:p>
                      <a:pPr marL="0" marR="0" algn="ctr">
                        <a:spcBef>
                          <a:spcPts val="0"/>
                        </a:spcBef>
                        <a:spcAft>
                          <a:spcPts val="0"/>
                        </a:spcAft>
                      </a:pPr>
                      <a:r>
                        <a:rPr lang="en-US" sz="2000" b="1" dirty="0" smtClean="0">
                          <a:solidFill>
                            <a:schemeClr val="bg1"/>
                          </a:solidFill>
                          <a:effectLst/>
                        </a:rPr>
                        <a:t>(Existing) </a:t>
                      </a:r>
                      <a:r>
                        <a:rPr lang="en-US" sz="2000" b="1" dirty="0">
                          <a:solidFill>
                            <a:schemeClr val="bg1"/>
                          </a:solidFill>
                          <a:effectLst/>
                        </a:rPr>
                        <a:t>concept made …</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b="1" dirty="0">
                          <a:solidFill>
                            <a:schemeClr val="bg1"/>
                          </a:solidFill>
                          <a:effectLst/>
                        </a:rPr>
                        <a:t>Error Type</a:t>
                      </a:r>
                      <a:endParaRPr lang="en-US" sz="20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r>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‘retired’ without a specified reason</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5" name="Content Placeholder 3"/>
          <p:cNvGraphicFramePr>
            <a:graphicFrameLocks noGrp="1"/>
          </p:cNvGraphicFramePr>
          <p:nvPr>
            <p:ph idx="1"/>
          </p:nvPr>
        </p:nvGraphicFramePr>
        <p:xfrm>
          <a:off x="-2" y="609600"/>
          <a:ext cx="4114802" cy="6220968"/>
        </p:xfrm>
        <a:graphic>
          <a:graphicData uri="http://schemas.openxmlformats.org/drawingml/2006/table">
            <a:tbl>
              <a:tblPr firstRow="1" firstCol="1" bandRow="1">
                <a:tableStyleId>{5C22544A-7EE6-4342-B048-85BDC9FD1C3A}</a:tableStyleId>
              </a:tblPr>
              <a:tblGrid>
                <a:gridCol w="609602"/>
                <a:gridCol w="457200"/>
                <a:gridCol w="381000"/>
                <a:gridCol w="838200"/>
                <a:gridCol w="762000"/>
                <a:gridCol w="457200"/>
                <a:gridCol w="609600"/>
              </a:tblGrid>
              <a:tr h="237744">
                <a:tc rowSpan="3">
                  <a:txBody>
                    <a:bodyPr/>
                    <a:lstStyle/>
                    <a:p>
                      <a:pPr marL="0" marR="0" indent="0" algn="ctr">
                        <a:spcBef>
                          <a:spcPts val="0"/>
                        </a:spcBef>
                        <a:spcAft>
                          <a:spcPts val="0"/>
                        </a:spcAft>
                      </a:pP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247930628"/>
              </p:ext>
            </p:extLst>
          </p:nvPr>
        </p:nvGraphicFramePr>
        <p:xfrm>
          <a:off x="4343402" y="3191164"/>
          <a:ext cx="4648198" cy="609600"/>
        </p:xfrm>
        <a:graphic>
          <a:graphicData uri="http://schemas.openxmlformats.org/drawingml/2006/table">
            <a:tbl>
              <a:tblPr>
                <a:tableStyleId>{5C22544A-7EE6-4342-B048-85BDC9FD1C3A}</a:tableStyleId>
              </a:tblPr>
              <a:tblGrid>
                <a:gridCol w="3657598"/>
                <a:gridCol w="990600"/>
              </a:tblGrid>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found to contain a mistake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86467920"/>
              </p:ext>
            </p:extLst>
          </p:nvPr>
        </p:nvGraphicFramePr>
        <p:xfrm>
          <a:off x="4343402" y="3810000"/>
          <a:ext cx="4648198" cy="914400"/>
        </p:xfrm>
        <a:graphic>
          <a:graphicData uri="http://schemas.openxmlformats.org/drawingml/2006/table">
            <a:tbl>
              <a:tblPr>
                <a:tableStyleId>{5C22544A-7EE6-4342-B048-85BDC9FD1C3A}</a:tableStyleId>
              </a:tblPr>
              <a:tblGrid>
                <a:gridCol w="3657598"/>
                <a:gridCol w="990600"/>
              </a:tblGrid>
              <a:tr h="0">
                <a:tc>
                  <a:txBody>
                    <a:bodyPr/>
                    <a:lstStyle/>
                    <a:p>
                      <a:pPr marL="0" marR="0">
                        <a:spcBef>
                          <a:spcPts val="0"/>
                        </a:spcBef>
                        <a:spcAft>
                          <a:spcPts val="0"/>
                        </a:spcAft>
                      </a:pPr>
                      <a:r>
                        <a:rPr lang="en-US" sz="2000" b="1" dirty="0">
                          <a:solidFill>
                            <a:schemeClr val="bg1"/>
                          </a:solidFill>
                          <a:effectLst/>
                        </a:rPr>
                        <a:t>inactive</a:t>
                      </a:r>
                      <a:r>
                        <a:rPr lang="en-US" sz="2000" dirty="0">
                          <a:solidFill>
                            <a:schemeClr val="bg1"/>
                          </a:solidFill>
                          <a:effectLst/>
                        </a:rPr>
                        <a:t> because no longer recognized as a valid clinical concept  (outdated)</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2000" dirty="0">
                          <a:solidFill>
                            <a:schemeClr val="bg1"/>
                          </a:solidFill>
                          <a:effectLst/>
                        </a:rPr>
                        <a:t>P-1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noFill/>
                  </a:tcPr>
                </a:tc>
              </a:tr>
            </a:tbl>
          </a:graphicData>
        </a:graphic>
      </p:graphicFrame>
      <p:sp>
        <p:nvSpPr>
          <p:cNvPr id="7" name="TextBox 6"/>
          <p:cNvSpPr txBox="1"/>
          <p:nvPr/>
        </p:nvSpPr>
        <p:spPr>
          <a:xfrm>
            <a:off x="4648200" y="5410200"/>
            <a:ext cx="3810000" cy="830997"/>
          </a:xfrm>
          <a:prstGeom prst="rect">
            <a:avLst/>
          </a:prstGeom>
          <a:noFill/>
        </p:spPr>
        <p:txBody>
          <a:bodyPr wrap="square" rtlCol="0">
            <a:spAutoFit/>
          </a:bodyPr>
          <a:lstStyle/>
          <a:p>
            <a:pPr algn="ctr"/>
            <a:r>
              <a:rPr lang="en-US" dirty="0" smtClean="0">
                <a:solidFill>
                  <a:schemeClr val="bg1"/>
                </a:solidFill>
              </a:rPr>
              <a:t>Rather SOMED CT’s reasons not specific enough!</a:t>
            </a:r>
            <a:endParaRPr lang="en-US" dirty="0">
              <a:solidFill>
                <a:schemeClr val="bg1"/>
              </a:solidFill>
            </a:endParaRPr>
          </a:p>
        </p:txBody>
      </p:sp>
    </p:spTree>
    <p:extLst>
      <p:ext uri="{BB962C8B-B14F-4D97-AF65-F5344CB8AC3E}">
        <p14:creationId xmlns:p14="http://schemas.microsoft.com/office/powerpoint/2010/main" val="349844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Formalization of </a:t>
            </a:r>
            <a:br>
              <a:rPr lang="en-US" dirty="0" smtClean="0"/>
            </a:br>
            <a:r>
              <a:rPr lang="en-US" dirty="0" smtClean="0"/>
              <a:t>realism-based change management</a:t>
            </a:r>
            <a:br>
              <a:rPr lang="en-US" dirty="0" smtClean="0"/>
            </a:br>
            <a:r>
              <a:rPr lang="en-US" dirty="0" smtClean="0"/>
              <a:t>through the </a:t>
            </a:r>
            <a:br>
              <a:rPr lang="en-US" dirty="0" smtClean="0"/>
            </a:br>
            <a:r>
              <a:rPr lang="en-US" dirty="0" smtClean="0"/>
              <a:t>Information Artifact Ontology</a:t>
            </a:r>
            <a:endParaRPr lang="en-US" dirty="0"/>
          </a:p>
        </p:txBody>
      </p:sp>
      <p:sp>
        <p:nvSpPr>
          <p:cNvPr id="6" name="Rectangle 5"/>
          <p:cNvSpPr/>
          <p:nvPr/>
        </p:nvSpPr>
        <p:spPr>
          <a:xfrm>
            <a:off x="685800" y="6248400"/>
            <a:ext cx="8458200" cy="523220"/>
          </a:xfrm>
          <a:prstGeom prst="rect">
            <a:avLst/>
          </a:prstGeom>
        </p:spPr>
        <p:txBody>
          <a:bodyPr wrap="square">
            <a:spAutoFit/>
          </a:bodyPr>
          <a:lstStyle/>
          <a:p>
            <a:pPr algn="r"/>
            <a:r>
              <a:rPr lang="en-US" sz="1400" dirty="0">
                <a:solidFill>
                  <a:schemeClr val="bg1"/>
                </a:solidFill>
              </a:rPr>
              <a:t>Ceusters W, Bona J. Representing SNOMED CT Concept Evolutions using Process Profiles. International Workshop on Ontology Modularity, </a:t>
            </a:r>
            <a:r>
              <a:rPr lang="en-US" sz="1400" dirty="0" err="1">
                <a:solidFill>
                  <a:schemeClr val="bg1"/>
                </a:solidFill>
              </a:rPr>
              <a:t>Contextuality</a:t>
            </a:r>
            <a:r>
              <a:rPr lang="en-US" sz="1400" dirty="0">
                <a:solidFill>
                  <a:schemeClr val="bg1"/>
                </a:solidFill>
              </a:rPr>
              <a:t>, and Evolution (</a:t>
            </a:r>
            <a:r>
              <a:rPr lang="en-US" sz="1400" dirty="0" err="1">
                <a:solidFill>
                  <a:schemeClr val="bg1"/>
                </a:solidFill>
              </a:rPr>
              <a:t>WOMoCoE</a:t>
            </a:r>
            <a:r>
              <a:rPr lang="en-US" sz="1400" dirty="0">
                <a:solidFill>
                  <a:schemeClr val="bg1"/>
                </a:solidFill>
              </a:rPr>
              <a:t> 2016), Annecy, France, July 6, 2016 </a:t>
            </a:r>
          </a:p>
        </p:txBody>
      </p:sp>
    </p:spTree>
    <p:extLst>
      <p:ext uri="{BB962C8B-B14F-4D97-AF65-F5344CB8AC3E}">
        <p14:creationId xmlns:p14="http://schemas.microsoft.com/office/powerpoint/2010/main" val="353745463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000" dirty="0" smtClean="0"/>
              <a:t>Core definitions for information and representation</a:t>
            </a:r>
            <a:endParaRPr lang="en-US" sz="3000" dirty="0"/>
          </a:p>
        </p:txBody>
      </p:sp>
      <p:graphicFrame>
        <p:nvGraphicFramePr>
          <p:cNvPr id="4" name="Content Placeholder 3"/>
          <p:cNvGraphicFramePr>
            <a:graphicFrameLocks noGrp="1"/>
          </p:cNvGraphicFramePr>
          <p:nvPr>
            <p:ph idx="1"/>
            <p:extLst/>
          </p:nvPr>
        </p:nvGraphicFramePr>
        <p:xfrm>
          <a:off x="0" y="1447800"/>
          <a:ext cx="9144000" cy="4876800"/>
        </p:xfrm>
        <a:graphic>
          <a:graphicData uri="http://schemas.openxmlformats.org/drawingml/2006/table">
            <a:tbl>
              <a:tblPr firstRow="1" firstCol="1" bandRow="1">
                <a:tableStyleId>{5C22544A-7EE6-4342-B048-85BDC9FD1C3A}</a:tableStyleId>
              </a:tblPr>
              <a:tblGrid>
                <a:gridCol w="9144000"/>
              </a:tblGrid>
              <a:tr h="373380">
                <a:tc>
                  <a:txBody>
                    <a:bodyPr/>
                    <a:lstStyle/>
                    <a:p>
                      <a:pPr marL="0" marR="0" algn="just">
                        <a:spcBef>
                          <a:spcPts val="0"/>
                        </a:spcBef>
                        <a:spcAft>
                          <a:spcPts val="0"/>
                        </a:spcAft>
                      </a:pPr>
                      <a:r>
                        <a:rPr lang="en-US" sz="1600" b="1" cap="small" dirty="0">
                          <a:effectLst/>
                          <a:latin typeface="Bell MT" panose="02020503060305020303" pitchFamily="18" charset="0"/>
                        </a:rPr>
                        <a:t>information content entity (ice) </a:t>
                      </a:r>
                      <a:r>
                        <a:rPr lang="en-US" sz="1600" b="0" dirty="0">
                          <a:effectLst/>
                          <a:latin typeface="Bell MT" panose="02020503060305020303" pitchFamily="18" charset="0"/>
                        </a:rPr>
                        <a:t>=def. </a:t>
                      </a:r>
                      <a:endParaRPr lang="en-US" sz="1600" b="0" dirty="0" smtClean="0">
                        <a:effectLst/>
                        <a:latin typeface="Bell MT" panose="02020503060305020303" pitchFamily="18" charset="0"/>
                      </a:endParaRPr>
                    </a:p>
                    <a:p>
                      <a:pPr marL="457200" marR="0" lvl="1" algn="just">
                        <a:spcBef>
                          <a:spcPts val="0"/>
                        </a:spcBef>
                        <a:spcAft>
                          <a:spcPts val="0"/>
                        </a:spcAft>
                      </a:pPr>
                      <a:r>
                        <a:rPr lang="en-US" sz="1600" b="0" dirty="0" smtClean="0">
                          <a:effectLst/>
                          <a:latin typeface="Bell MT" panose="02020503060305020303" pitchFamily="18" charset="0"/>
                        </a:rPr>
                        <a:t>an </a:t>
                      </a:r>
                      <a:r>
                        <a:rPr lang="en-US" sz="1600" b="0" cap="small" dirty="0">
                          <a:effectLst/>
                          <a:latin typeface="Bell MT" panose="02020503060305020303" pitchFamily="18" charset="0"/>
                        </a:rPr>
                        <a:t>entity</a:t>
                      </a:r>
                      <a:r>
                        <a:rPr lang="en-US" sz="1600" b="0" dirty="0">
                          <a:effectLst/>
                          <a:latin typeface="Bell MT" panose="02020503060305020303" pitchFamily="18" charset="0"/>
                        </a:rPr>
                        <a:t> which is (1) </a:t>
                      </a:r>
                      <a:r>
                        <a:rPr lang="en-US" sz="1600" b="0" cap="small" dirty="0">
                          <a:effectLst/>
                          <a:latin typeface="Bell MT" panose="02020503060305020303" pitchFamily="18" charset="0"/>
                        </a:rPr>
                        <a:t>generically dependent </a:t>
                      </a:r>
                      <a:r>
                        <a:rPr lang="en-US" sz="1600" b="0" dirty="0">
                          <a:effectLst/>
                          <a:latin typeface="Bell MT" panose="02020503060305020303" pitchFamily="18" charset="0"/>
                        </a:rPr>
                        <a:t>on (2) some </a:t>
                      </a:r>
                      <a:r>
                        <a:rPr lang="en-US" sz="1600" b="0" cap="small" dirty="0">
                          <a:effectLst/>
                          <a:latin typeface="Bell MT" panose="02020503060305020303" pitchFamily="18" charset="0"/>
                        </a:rPr>
                        <a:t>material entity </a:t>
                      </a:r>
                      <a:r>
                        <a:rPr lang="en-US" sz="1600" b="0" dirty="0">
                          <a:effectLst/>
                          <a:latin typeface="Bell MT" panose="02020503060305020303" pitchFamily="18" charset="0"/>
                        </a:rPr>
                        <a:t>and which (3) stands in a relation of </a:t>
                      </a:r>
                      <a:r>
                        <a:rPr lang="en-US" sz="1600" b="0" dirty="0" err="1">
                          <a:effectLst/>
                          <a:latin typeface="Bell MT" panose="02020503060305020303" pitchFamily="18" charset="0"/>
                        </a:rPr>
                        <a:t>aboutness</a:t>
                      </a:r>
                      <a:r>
                        <a:rPr lang="en-US" sz="1600" b="0" dirty="0">
                          <a:effectLst/>
                          <a:latin typeface="Bell MT" panose="02020503060305020303" pitchFamily="18" charset="0"/>
                        </a:rPr>
                        <a:t> to some</a:t>
                      </a:r>
                      <a:r>
                        <a:rPr lang="en-US" sz="1600" b="0" cap="small" dirty="0">
                          <a:effectLst/>
                          <a:latin typeface="Bell MT" panose="02020503060305020303" pitchFamily="18" charset="0"/>
                        </a:rPr>
                        <a:t> portion of reality. </a:t>
                      </a:r>
                      <a:endParaRPr lang="en-US" sz="1600" b="0" dirty="0">
                        <a:effectLst/>
                        <a:latin typeface="Bell MT" panose="02020503060305020303" pitchFamily="18" charset="0"/>
                        <a:ea typeface="MS Mincho" panose="02020609040205080304" pitchFamily="49" charset="-128"/>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0">
                <a:tc>
                  <a:txBody>
                    <a:bodyPr/>
                    <a:lstStyle/>
                    <a:p>
                      <a:pPr marL="0" marR="0" algn="just">
                        <a:spcBef>
                          <a:spcPts val="0"/>
                        </a:spcBef>
                        <a:spcAft>
                          <a:spcPts val="0"/>
                        </a:spcAft>
                      </a:pPr>
                      <a:r>
                        <a:rPr lang="en-US" sz="1600" b="1" cap="small" dirty="0">
                          <a:effectLst/>
                          <a:latin typeface="Bell MT" panose="02020503060305020303" pitchFamily="18" charset="0"/>
                        </a:rPr>
                        <a:t>information quality entity</a:t>
                      </a:r>
                      <a:r>
                        <a:rPr lang="en-US" sz="1600" b="1" dirty="0">
                          <a:effectLst/>
                          <a:latin typeface="Bell MT" panose="02020503060305020303" pitchFamily="18" charset="0"/>
                        </a:rPr>
                        <a:t> </a:t>
                      </a:r>
                      <a:r>
                        <a:rPr lang="en-US" sz="1600" b="1" cap="small" dirty="0">
                          <a:effectLst/>
                          <a:latin typeface="Bell MT" panose="02020503060305020303" pitchFamily="18" charset="0"/>
                        </a:rPr>
                        <a:t>(</a:t>
                      </a:r>
                      <a:r>
                        <a:rPr lang="en-US" sz="1600" b="1" cap="small" dirty="0" err="1">
                          <a:effectLst/>
                          <a:latin typeface="Bell MT" panose="02020503060305020303" pitchFamily="18" charset="0"/>
                        </a:rPr>
                        <a:t>iqe</a:t>
                      </a:r>
                      <a:r>
                        <a:rPr lang="en-US" sz="1600" b="1" cap="small" dirty="0">
                          <a:effectLst/>
                          <a:latin typeface="Bell MT" panose="02020503060305020303" pitchFamily="18" charset="0"/>
                        </a:rPr>
                        <a:t>)</a:t>
                      </a:r>
                      <a:r>
                        <a:rPr lang="en-US" sz="1600" b="0" dirty="0">
                          <a:effectLst/>
                          <a:latin typeface="Bell MT" panose="02020503060305020303" pitchFamily="18" charset="0"/>
                        </a:rPr>
                        <a:t> =def. </a:t>
                      </a:r>
                      <a:endParaRPr lang="en-US" sz="1600" b="0" dirty="0" smtClean="0">
                        <a:effectLst/>
                        <a:latin typeface="Bell MT" panose="02020503060305020303" pitchFamily="18" charset="0"/>
                      </a:endParaRPr>
                    </a:p>
                    <a:p>
                      <a:pPr marL="457200" marR="0" lvl="1" algn="just">
                        <a:spcBef>
                          <a:spcPts val="0"/>
                        </a:spcBef>
                        <a:spcAft>
                          <a:spcPts val="0"/>
                        </a:spcAft>
                      </a:pPr>
                      <a:r>
                        <a:rPr lang="en-US" sz="1600" b="0" dirty="0" smtClean="0">
                          <a:effectLst/>
                          <a:latin typeface="Bell MT" panose="02020503060305020303" pitchFamily="18" charset="0"/>
                        </a:rPr>
                        <a:t>a </a:t>
                      </a:r>
                      <a:r>
                        <a:rPr lang="en-US" sz="1600" b="0" cap="small" dirty="0">
                          <a:effectLst/>
                          <a:latin typeface="Bell MT" panose="02020503060305020303" pitchFamily="18" charset="0"/>
                        </a:rPr>
                        <a:t>quality</a:t>
                      </a:r>
                      <a:r>
                        <a:rPr lang="en-US" sz="1600" b="0" dirty="0">
                          <a:effectLst/>
                          <a:latin typeface="Bell MT" panose="02020503060305020303" pitchFamily="18" charset="0"/>
                        </a:rPr>
                        <a:t> that is the concretization of some </a:t>
                      </a:r>
                      <a:r>
                        <a:rPr lang="en-US" sz="1600" b="0" cap="small" dirty="0">
                          <a:effectLst/>
                          <a:latin typeface="Bell MT" panose="02020503060305020303" pitchFamily="18" charset="0"/>
                        </a:rPr>
                        <a:t>information content entity. </a:t>
                      </a:r>
                      <a:endParaRPr lang="en-US" sz="1600" b="0" dirty="0">
                        <a:effectLst/>
                        <a:latin typeface="Bell MT" panose="02020503060305020303" pitchFamily="18" charset="0"/>
                        <a:ea typeface="MS Mincho" panose="02020609040205080304" pitchFamily="49" charset="-128"/>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0">
                <a:tc>
                  <a:txBody>
                    <a:bodyPr/>
                    <a:lstStyle/>
                    <a:p>
                      <a:pPr marL="0" marR="0" algn="just">
                        <a:spcBef>
                          <a:spcPts val="0"/>
                        </a:spcBef>
                        <a:spcAft>
                          <a:spcPts val="0"/>
                        </a:spcAft>
                      </a:pPr>
                      <a:r>
                        <a:rPr lang="en-US" sz="1600" b="1" cap="small" dirty="0">
                          <a:effectLst/>
                          <a:latin typeface="Bell MT" panose="02020503060305020303" pitchFamily="18" charset="0"/>
                        </a:rPr>
                        <a:t>artifact</a:t>
                      </a:r>
                      <a:r>
                        <a:rPr lang="en-US" sz="1600" b="1" dirty="0">
                          <a:effectLst/>
                          <a:latin typeface="Bell MT" panose="02020503060305020303" pitchFamily="18" charset="0"/>
                        </a:rPr>
                        <a:t> </a:t>
                      </a:r>
                      <a:r>
                        <a:rPr lang="en-US" sz="1600" b="0" dirty="0">
                          <a:effectLst/>
                          <a:latin typeface="Bell MT" panose="02020503060305020303" pitchFamily="18" charset="0"/>
                        </a:rPr>
                        <a:t>=def. </a:t>
                      </a:r>
                      <a:endParaRPr lang="en-US" sz="1600" b="0" dirty="0" smtClean="0">
                        <a:effectLst/>
                        <a:latin typeface="Bell MT" panose="02020503060305020303" pitchFamily="18" charset="0"/>
                      </a:endParaRPr>
                    </a:p>
                    <a:p>
                      <a:pPr marL="457200" marR="0" lvl="1" algn="just">
                        <a:spcBef>
                          <a:spcPts val="0"/>
                        </a:spcBef>
                        <a:spcAft>
                          <a:spcPts val="0"/>
                        </a:spcAft>
                      </a:pPr>
                      <a:r>
                        <a:rPr lang="en-US" sz="1600" b="0" dirty="0" smtClean="0">
                          <a:effectLst/>
                          <a:latin typeface="Bell MT" panose="02020503060305020303" pitchFamily="18" charset="0"/>
                        </a:rPr>
                        <a:t>a </a:t>
                      </a:r>
                      <a:r>
                        <a:rPr lang="en-US" sz="1600" b="0" cap="small" dirty="0">
                          <a:effectLst/>
                          <a:latin typeface="Bell MT" panose="02020503060305020303" pitchFamily="18" charset="0"/>
                        </a:rPr>
                        <a:t>material entity</a:t>
                      </a:r>
                      <a:r>
                        <a:rPr lang="en-US" sz="1600" b="0" dirty="0">
                          <a:effectLst/>
                          <a:latin typeface="Bell MT" panose="02020503060305020303" pitchFamily="18" charset="0"/>
                        </a:rPr>
                        <a:t> created or modified or selected by some agent to realize a certain </a:t>
                      </a:r>
                      <a:r>
                        <a:rPr lang="en-US" sz="1600" b="0" cap="small" dirty="0">
                          <a:effectLst/>
                          <a:latin typeface="Bell MT" panose="02020503060305020303" pitchFamily="18" charset="0"/>
                        </a:rPr>
                        <a:t>function</a:t>
                      </a:r>
                      <a:r>
                        <a:rPr lang="en-US" sz="1600" b="0" dirty="0">
                          <a:effectLst/>
                          <a:latin typeface="Bell MT" panose="02020503060305020303" pitchFamily="18" charset="0"/>
                        </a:rPr>
                        <a:t> or </a:t>
                      </a:r>
                      <a:r>
                        <a:rPr lang="en-US" sz="1600" b="0" cap="small" dirty="0">
                          <a:effectLst/>
                          <a:latin typeface="Bell MT" panose="02020503060305020303" pitchFamily="18" charset="0"/>
                        </a:rPr>
                        <a:t>role. </a:t>
                      </a:r>
                      <a:endParaRPr lang="en-US" sz="1600" b="0" dirty="0">
                        <a:effectLst/>
                        <a:latin typeface="Bell MT" panose="02020503060305020303" pitchFamily="18" charset="0"/>
                        <a:ea typeface="MS Mincho" panose="02020609040205080304" pitchFamily="49" charset="-128"/>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0">
                <a:tc>
                  <a:txBody>
                    <a:bodyPr/>
                    <a:lstStyle/>
                    <a:p>
                      <a:pPr marL="0" marR="0" algn="just">
                        <a:spcBef>
                          <a:spcPts val="0"/>
                        </a:spcBef>
                        <a:spcAft>
                          <a:spcPts val="0"/>
                        </a:spcAft>
                      </a:pPr>
                      <a:r>
                        <a:rPr lang="en-US" sz="1600" b="1" cap="small" dirty="0">
                          <a:effectLst/>
                          <a:latin typeface="Bell MT" panose="02020503060305020303" pitchFamily="18" charset="0"/>
                        </a:rPr>
                        <a:t>information artifact</a:t>
                      </a:r>
                      <a:r>
                        <a:rPr lang="en-US" sz="1600" b="1" dirty="0">
                          <a:effectLst/>
                          <a:latin typeface="Bell MT" panose="02020503060305020303" pitchFamily="18" charset="0"/>
                        </a:rPr>
                        <a:t> </a:t>
                      </a:r>
                      <a:r>
                        <a:rPr lang="en-US" sz="1600" b="0" dirty="0">
                          <a:effectLst/>
                          <a:latin typeface="Bell MT" panose="02020503060305020303" pitchFamily="18" charset="0"/>
                        </a:rPr>
                        <a:t>=def. </a:t>
                      </a:r>
                      <a:endParaRPr lang="en-US" sz="1600" b="0" dirty="0" smtClean="0">
                        <a:effectLst/>
                        <a:latin typeface="Bell MT" panose="02020503060305020303" pitchFamily="18" charset="0"/>
                      </a:endParaRPr>
                    </a:p>
                    <a:p>
                      <a:pPr marL="457200" marR="0" lvl="1" algn="just">
                        <a:spcBef>
                          <a:spcPts val="0"/>
                        </a:spcBef>
                        <a:spcAft>
                          <a:spcPts val="0"/>
                        </a:spcAft>
                      </a:pPr>
                      <a:r>
                        <a:rPr lang="en-US" sz="1600" b="0" dirty="0" smtClean="0">
                          <a:effectLst/>
                          <a:latin typeface="Bell MT" panose="02020503060305020303" pitchFamily="18" charset="0"/>
                        </a:rPr>
                        <a:t>an </a:t>
                      </a:r>
                      <a:r>
                        <a:rPr lang="en-US" sz="1600" b="0" cap="small" dirty="0">
                          <a:effectLst/>
                          <a:latin typeface="Bell MT" panose="02020503060305020303" pitchFamily="18" charset="0"/>
                        </a:rPr>
                        <a:t>artifact </a:t>
                      </a:r>
                      <a:r>
                        <a:rPr lang="en-US" sz="1600" b="0" dirty="0">
                          <a:effectLst/>
                          <a:latin typeface="Bell MT" panose="02020503060305020303" pitchFamily="18" charset="0"/>
                        </a:rPr>
                        <a:t>whose </a:t>
                      </a:r>
                      <a:r>
                        <a:rPr lang="en-US" sz="1600" b="0" cap="small" dirty="0">
                          <a:effectLst/>
                          <a:latin typeface="Bell MT" panose="02020503060305020303" pitchFamily="18" charset="0"/>
                        </a:rPr>
                        <a:t>function</a:t>
                      </a:r>
                      <a:r>
                        <a:rPr lang="en-US" sz="1600" b="0" dirty="0">
                          <a:effectLst/>
                          <a:latin typeface="Bell MT" panose="02020503060305020303" pitchFamily="18" charset="0"/>
                        </a:rPr>
                        <a:t> is to bear an </a:t>
                      </a:r>
                      <a:r>
                        <a:rPr lang="en-US" sz="1600" b="0" cap="small" dirty="0">
                          <a:effectLst/>
                          <a:latin typeface="Bell MT" panose="02020503060305020303" pitchFamily="18" charset="0"/>
                        </a:rPr>
                        <a:t>information quality entity</a:t>
                      </a:r>
                      <a:r>
                        <a:rPr lang="en-US" sz="1600" b="0" dirty="0">
                          <a:effectLst/>
                          <a:latin typeface="Bell MT" panose="02020503060305020303" pitchFamily="18" charset="0"/>
                        </a:rPr>
                        <a:t>. </a:t>
                      </a:r>
                      <a:endParaRPr lang="en-US" sz="1600" b="0" dirty="0">
                        <a:effectLst/>
                        <a:latin typeface="Bell MT" panose="02020503060305020303" pitchFamily="18" charset="0"/>
                        <a:ea typeface="MS Mincho" panose="02020609040205080304" pitchFamily="49" charset="-128"/>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0">
                <a:tc>
                  <a:txBody>
                    <a:bodyPr/>
                    <a:lstStyle/>
                    <a:p>
                      <a:pPr marL="0" marR="0" algn="just">
                        <a:spcBef>
                          <a:spcPts val="0"/>
                        </a:spcBef>
                        <a:spcAft>
                          <a:spcPts val="0"/>
                        </a:spcAft>
                      </a:pPr>
                      <a:r>
                        <a:rPr lang="en-GB" sz="1600" b="1" cap="small" dirty="0">
                          <a:effectLst/>
                          <a:latin typeface="Bell MT" panose="02020503060305020303" pitchFamily="18" charset="0"/>
                        </a:rPr>
                        <a:t>representation</a:t>
                      </a:r>
                      <a:r>
                        <a:rPr lang="en-GB" sz="1600" b="0" dirty="0">
                          <a:effectLst/>
                          <a:latin typeface="Bell MT" panose="02020503060305020303" pitchFamily="18" charset="0"/>
                        </a:rPr>
                        <a:t> =def. </a:t>
                      </a:r>
                      <a:endParaRPr lang="en-GB" sz="1600" b="0" dirty="0" smtClean="0">
                        <a:effectLst/>
                        <a:latin typeface="Bell MT" panose="02020503060305020303" pitchFamily="18" charset="0"/>
                      </a:endParaRPr>
                    </a:p>
                    <a:p>
                      <a:pPr marL="457200" marR="0" lvl="1" algn="just">
                        <a:spcBef>
                          <a:spcPts val="0"/>
                        </a:spcBef>
                        <a:spcAft>
                          <a:spcPts val="0"/>
                        </a:spcAft>
                      </a:pPr>
                      <a:r>
                        <a:rPr lang="en-GB" sz="1600" b="0" dirty="0" smtClean="0">
                          <a:effectLst/>
                          <a:latin typeface="Bell MT" panose="02020503060305020303" pitchFamily="18" charset="0"/>
                        </a:rPr>
                        <a:t>a </a:t>
                      </a:r>
                      <a:r>
                        <a:rPr lang="en-GB" sz="1600" b="0" cap="small" dirty="0">
                          <a:effectLst/>
                          <a:latin typeface="Bell MT" panose="02020503060305020303" pitchFamily="18" charset="0"/>
                        </a:rPr>
                        <a:t>quality</a:t>
                      </a:r>
                      <a:r>
                        <a:rPr lang="en-GB" sz="1600" b="0" dirty="0">
                          <a:effectLst/>
                          <a:latin typeface="Bell MT" panose="02020503060305020303" pitchFamily="18" charset="0"/>
                        </a:rPr>
                        <a:t> which </a:t>
                      </a:r>
                      <a:r>
                        <a:rPr lang="en-GB" sz="1600" b="0" dirty="0" err="1">
                          <a:effectLst/>
                          <a:latin typeface="Bell MT" panose="02020503060305020303" pitchFamily="18" charset="0"/>
                        </a:rPr>
                        <a:t>is_about</a:t>
                      </a:r>
                      <a:r>
                        <a:rPr lang="en-GB" sz="1600" b="0" dirty="0">
                          <a:effectLst/>
                          <a:latin typeface="Bell MT" panose="02020503060305020303" pitchFamily="18" charset="0"/>
                        </a:rPr>
                        <a:t> or is intended to be about a </a:t>
                      </a:r>
                      <a:r>
                        <a:rPr lang="en-US" sz="1600" b="0" cap="small" dirty="0">
                          <a:effectLst/>
                          <a:latin typeface="Bell MT" panose="02020503060305020303" pitchFamily="18" charset="0"/>
                        </a:rPr>
                        <a:t>portion of reality</a:t>
                      </a:r>
                      <a:r>
                        <a:rPr lang="en-GB" sz="1600" b="0" dirty="0">
                          <a:effectLst/>
                          <a:latin typeface="Bell MT" panose="02020503060305020303" pitchFamily="18" charset="0"/>
                        </a:rPr>
                        <a:t>. </a:t>
                      </a:r>
                      <a:endParaRPr lang="en-US" sz="1600" b="0" dirty="0">
                        <a:effectLst/>
                        <a:latin typeface="Bell MT" panose="02020503060305020303" pitchFamily="18" charset="0"/>
                        <a:ea typeface="MS Mincho" panose="02020609040205080304" pitchFamily="49" charset="-128"/>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0">
                <a:tc>
                  <a:txBody>
                    <a:bodyPr/>
                    <a:lstStyle/>
                    <a:p>
                      <a:pPr marL="0" marR="0" algn="just">
                        <a:spcBef>
                          <a:spcPts val="0"/>
                        </a:spcBef>
                        <a:spcAft>
                          <a:spcPts val="0"/>
                        </a:spcAft>
                      </a:pPr>
                      <a:r>
                        <a:rPr lang="en-US" sz="1600" b="1" cap="small" dirty="0">
                          <a:effectLst/>
                          <a:latin typeface="Bell MT" panose="02020503060305020303" pitchFamily="18" charset="0"/>
                        </a:rPr>
                        <a:t>mental quality</a:t>
                      </a:r>
                      <a:r>
                        <a:rPr lang="en-US" sz="1600" b="1" dirty="0">
                          <a:effectLst/>
                          <a:latin typeface="Bell MT" panose="02020503060305020303" pitchFamily="18" charset="0"/>
                        </a:rPr>
                        <a:t> </a:t>
                      </a:r>
                      <a:r>
                        <a:rPr lang="en-US" sz="1600" b="0" dirty="0">
                          <a:effectLst/>
                          <a:latin typeface="Bell MT" panose="02020503060305020303" pitchFamily="18" charset="0"/>
                        </a:rPr>
                        <a:t>=def. </a:t>
                      </a:r>
                      <a:endParaRPr lang="en-US" sz="1600" b="0" dirty="0" smtClean="0">
                        <a:effectLst/>
                        <a:latin typeface="Bell MT" panose="02020503060305020303" pitchFamily="18" charset="0"/>
                      </a:endParaRPr>
                    </a:p>
                    <a:p>
                      <a:pPr marL="457200" marR="0" lvl="1" algn="just">
                        <a:spcBef>
                          <a:spcPts val="0"/>
                        </a:spcBef>
                        <a:spcAft>
                          <a:spcPts val="0"/>
                        </a:spcAft>
                      </a:pPr>
                      <a:r>
                        <a:rPr lang="en-US" sz="1600" b="0" dirty="0" smtClean="0">
                          <a:effectLst/>
                          <a:latin typeface="Bell MT" panose="02020503060305020303" pitchFamily="18" charset="0"/>
                        </a:rPr>
                        <a:t>a </a:t>
                      </a:r>
                      <a:r>
                        <a:rPr lang="en-US" sz="1600" b="0" cap="small" dirty="0">
                          <a:effectLst/>
                          <a:latin typeface="Bell MT" panose="02020503060305020303" pitchFamily="18" charset="0"/>
                        </a:rPr>
                        <a:t>quality</a:t>
                      </a:r>
                      <a:r>
                        <a:rPr lang="en-US" sz="1600" b="0" dirty="0">
                          <a:effectLst/>
                          <a:latin typeface="Bell MT" panose="02020503060305020303" pitchFamily="18" charset="0"/>
                        </a:rPr>
                        <a:t> which </a:t>
                      </a:r>
                      <a:r>
                        <a:rPr lang="en-US" sz="1600" b="0" dirty="0" err="1">
                          <a:effectLst/>
                          <a:latin typeface="Bell MT" panose="02020503060305020303" pitchFamily="18" charset="0"/>
                        </a:rPr>
                        <a:t>specifically_depends_on</a:t>
                      </a:r>
                      <a:r>
                        <a:rPr lang="en-US" sz="1600" b="0" dirty="0">
                          <a:effectLst/>
                          <a:latin typeface="Bell MT" panose="02020503060305020303" pitchFamily="18" charset="0"/>
                        </a:rPr>
                        <a:t> an </a:t>
                      </a:r>
                      <a:r>
                        <a:rPr lang="en-US" sz="1600" b="0" cap="small" dirty="0">
                          <a:effectLst/>
                          <a:latin typeface="Bell MT" panose="02020503060305020303" pitchFamily="18" charset="0"/>
                        </a:rPr>
                        <a:t>anatomical structure</a:t>
                      </a:r>
                      <a:r>
                        <a:rPr lang="en-US" sz="1600" b="0" dirty="0">
                          <a:effectLst/>
                          <a:latin typeface="Bell MT" panose="02020503060305020303" pitchFamily="18" charset="0"/>
                        </a:rPr>
                        <a:t> in the cognitive system of an </a:t>
                      </a:r>
                      <a:r>
                        <a:rPr lang="en-US" sz="1600" b="0" cap="small" dirty="0">
                          <a:effectLst/>
                          <a:latin typeface="Bell MT" panose="02020503060305020303" pitchFamily="18" charset="0"/>
                        </a:rPr>
                        <a:t>organism. </a:t>
                      </a:r>
                      <a:endParaRPr lang="en-US" sz="1600" b="0" dirty="0">
                        <a:effectLst/>
                        <a:latin typeface="Bell MT" panose="02020503060305020303" pitchFamily="18" charset="0"/>
                        <a:ea typeface="MS Mincho" panose="02020609040205080304" pitchFamily="49" charset="-128"/>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0">
                <a:tc>
                  <a:txBody>
                    <a:bodyPr/>
                    <a:lstStyle/>
                    <a:p>
                      <a:pPr marL="0" marR="0" algn="just">
                        <a:spcBef>
                          <a:spcPts val="0"/>
                        </a:spcBef>
                        <a:spcAft>
                          <a:spcPts val="0"/>
                        </a:spcAft>
                      </a:pPr>
                      <a:r>
                        <a:rPr lang="en-US" sz="1600" b="1" cap="small" dirty="0">
                          <a:effectLst/>
                          <a:latin typeface="Bell MT" panose="02020503060305020303" pitchFamily="18" charset="0"/>
                        </a:rPr>
                        <a:t>cognitive representation</a:t>
                      </a:r>
                      <a:r>
                        <a:rPr lang="en-US" sz="1600" b="1" dirty="0">
                          <a:effectLst/>
                          <a:latin typeface="Bell MT" panose="02020503060305020303" pitchFamily="18" charset="0"/>
                        </a:rPr>
                        <a:t> </a:t>
                      </a:r>
                      <a:r>
                        <a:rPr lang="en-GB" sz="1600" b="0" dirty="0">
                          <a:effectLst/>
                          <a:latin typeface="Bell MT" panose="02020503060305020303" pitchFamily="18" charset="0"/>
                        </a:rPr>
                        <a:t>=def. </a:t>
                      </a:r>
                      <a:endParaRPr lang="en-GB" sz="1600" b="0" dirty="0" smtClean="0">
                        <a:effectLst/>
                        <a:latin typeface="Bell MT" panose="02020503060305020303" pitchFamily="18" charset="0"/>
                      </a:endParaRPr>
                    </a:p>
                    <a:p>
                      <a:pPr marL="457200" marR="0" lvl="1" algn="just">
                        <a:spcBef>
                          <a:spcPts val="0"/>
                        </a:spcBef>
                        <a:spcAft>
                          <a:spcPts val="0"/>
                        </a:spcAft>
                      </a:pPr>
                      <a:r>
                        <a:rPr lang="en-GB" sz="1600" b="0" dirty="0" smtClean="0">
                          <a:effectLst/>
                          <a:latin typeface="Bell MT" panose="02020503060305020303" pitchFamily="18" charset="0"/>
                        </a:rPr>
                        <a:t>a </a:t>
                      </a:r>
                      <a:r>
                        <a:rPr lang="en-US" sz="1600" b="0" cap="small" dirty="0">
                          <a:effectLst/>
                          <a:latin typeface="Bell MT" panose="02020503060305020303" pitchFamily="18" charset="0"/>
                        </a:rPr>
                        <a:t>representation </a:t>
                      </a:r>
                      <a:r>
                        <a:rPr lang="en-GB" sz="1600" b="0" dirty="0">
                          <a:effectLst/>
                          <a:latin typeface="Bell MT" panose="02020503060305020303" pitchFamily="18" charset="0"/>
                        </a:rPr>
                        <a:t>which is a </a:t>
                      </a:r>
                      <a:r>
                        <a:rPr lang="en-US" sz="1600" b="0" cap="small" dirty="0">
                          <a:effectLst/>
                          <a:latin typeface="Bell MT" panose="02020503060305020303" pitchFamily="18" charset="0"/>
                        </a:rPr>
                        <a:t>mental quality</a:t>
                      </a:r>
                      <a:r>
                        <a:rPr lang="en-GB" sz="1600" b="0" dirty="0">
                          <a:effectLst/>
                          <a:latin typeface="Bell MT" panose="02020503060305020303" pitchFamily="18" charset="0"/>
                        </a:rPr>
                        <a:t>. </a:t>
                      </a:r>
                      <a:endParaRPr lang="en-US" sz="1600" b="0" dirty="0">
                        <a:effectLst/>
                        <a:latin typeface="Bell MT" panose="02020503060305020303" pitchFamily="18" charset="0"/>
                        <a:ea typeface="MS Mincho" panose="02020609040205080304" pitchFamily="49" charset="-128"/>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r h="0">
                <a:tc>
                  <a:txBody>
                    <a:bodyPr/>
                    <a:lstStyle/>
                    <a:p>
                      <a:pPr marL="0" marR="0" algn="just">
                        <a:spcBef>
                          <a:spcPts val="0"/>
                        </a:spcBef>
                        <a:spcAft>
                          <a:spcPts val="0"/>
                        </a:spcAft>
                      </a:pPr>
                      <a:r>
                        <a:rPr lang="en-US" sz="1600" b="1" cap="small" dirty="0">
                          <a:effectLst/>
                          <a:latin typeface="Bell MT" panose="02020503060305020303" pitchFamily="18" charset="0"/>
                        </a:rPr>
                        <a:t>representational unit (</a:t>
                      </a:r>
                      <a:r>
                        <a:rPr lang="en-US" sz="1600" b="1" cap="small" dirty="0" err="1">
                          <a:effectLst/>
                          <a:latin typeface="Bell MT" panose="02020503060305020303" pitchFamily="18" charset="0"/>
                        </a:rPr>
                        <a:t>ru</a:t>
                      </a:r>
                      <a:r>
                        <a:rPr lang="en-US" sz="1600" b="1" cap="small" dirty="0">
                          <a:effectLst/>
                          <a:latin typeface="Bell MT" panose="02020503060305020303" pitchFamily="18" charset="0"/>
                        </a:rPr>
                        <a:t>) </a:t>
                      </a:r>
                      <a:r>
                        <a:rPr lang="en-US" sz="1600" b="0" cap="small" dirty="0">
                          <a:effectLst/>
                          <a:latin typeface="Bell MT" panose="02020503060305020303" pitchFamily="18" charset="0"/>
                        </a:rPr>
                        <a:t>=</a:t>
                      </a:r>
                      <a:r>
                        <a:rPr lang="en-GB" sz="1600" b="0" dirty="0">
                          <a:effectLst/>
                          <a:latin typeface="Bell MT" panose="02020503060305020303" pitchFamily="18" charset="0"/>
                        </a:rPr>
                        <a:t> def. </a:t>
                      </a:r>
                      <a:endParaRPr lang="en-GB" sz="1600" b="0" dirty="0" smtClean="0">
                        <a:effectLst/>
                        <a:latin typeface="Bell MT" panose="02020503060305020303" pitchFamily="18" charset="0"/>
                      </a:endParaRPr>
                    </a:p>
                    <a:p>
                      <a:pPr marL="457200" marR="0" lvl="1" algn="just">
                        <a:spcBef>
                          <a:spcPts val="0"/>
                        </a:spcBef>
                        <a:spcAft>
                          <a:spcPts val="0"/>
                        </a:spcAft>
                      </a:pPr>
                      <a:r>
                        <a:rPr lang="en-GB" sz="1600" b="0" dirty="0" smtClean="0">
                          <a:effectLst/>
                          <a:latin typeface="Bell MT" panose="02020503060305020303" pitchFamily="18" charset="0"/>
                        </a:rPr>
                        <a:t>a </a:t>
                      </a:r>
                      <a:r>
                        <a:rPr lang="en-GB" sz="1600" b="0" dirty="0">
                          <a:effectLst/>
                          <a:latin typeface="Bell MT" panose="02020503060305020303" pitchFamily="18" charset="0"/>
                        </a:rPr>
                        <a:t>smallest constituent sub-representation, including icons, names, simple word forms, or the sorts of alphanumeric identifiers we might find in patient records.</a:t>
                      </a:r>
                      <a:endParaRPr lang="en-US" sz="1600" b="0" dirty="0">
                        <a:effectLst/>
                        <a:latin typeface="Bell MT" panose="02020503060305020303" pitchFamily="18" charset="0"/>
                        <a:ea typeface="MS Mincho" panose="02020609040205080304" pitchFamily="49" charset="-128"/>
                      </a:endParaRPr>
                    </a:p>
                  </a:txBody>
                  <a:tcPr marL="73025" marR="7302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
        <p:nvSpPr>
          <p:cNvPr id="5" name="Rectangle 4"/>
          <p:cNvSpPr/>
          <p:nvPr/>
        </p:nvSpPr>
        <p:spPr>
          <a:xfrm>
            <a:off x="2286000" y="6324600"/>
            <a:ext cx="6858000" cy="461665"/>
          </a:xfrm>
          <a:prstGeom prst="rect">
            <a:avLst/>
          </a:prstGeom>
        </p:spPr>
        <p:txBody>
          <a:bodyPr wrap="square">
            <a:spAutoFit/>
          </a:bodyPr>
          <a:lstStyle/>
          <a:p>
            <a:pPr algn="r"/>
            <a:r>
              <a:rPr lang="en-US" sz="1200" dirty="0">
                <a:solidFill>
                  <a:schemeClr val="bg1"/>
                </a:solidFill>
              </a:rPr>
              <a:t>Smith B, Ceusters W. </a:t>
            </a:r>
            <a:r>
              <a:rPr lang="en-US" sz="1200" dirty="0" err="1">
                <a:solidFill>
                  <a:schemeClr val="bg1"/>
                </a:solidFill>
              </a:rPr>
              <a:t>Aboutness</a:t>
            </a:r>
            <a:r>
              <a:rPr lang="en-US" sz="1200" dirty="0">
                <a:solidFill>
                  <a:schemeClr val="bg1"/>
                </a:solidFill>
              </a:rPr>
              <a:t>: Towards Foundations for the Information Artifact Ontology. International Conference on Biomedical Ontologies, ICBO 2015, Lisbon, Portugal, July 27-30, 2015;47-51.</a:t>
            </a:r>
          </a:p>
        </p:txBody>
      </p:sp>
    </p:spTree>
    <p:extLst>
      <p:ext uri="{BB962C8B-B14F-4D97-AF65-F5344CB8AC3E}">
        <p14:creationId xmlns:p14="http://schemas.microsoft.com/office/powerpoint/2010/main" val="209554889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and representation</a:t>
            </a:r>
            <a:endParaRPr lang="en-US" dirty="0"/>
          </a:p>
        </p:txBody>
      </p:sp>
      <p:sp>
        <p:nvSpPr>
          <p:cNvPr id="4" name="TextBox 3"/>
          <p:cNvSpPr txBox="1"/>
          <p:nvPr/>
        </p:nvSpPr>
        <p:spPr>
          <a:xfrm>
            <a:off x="2487591" y="1828800"/>
            <a:ext cx="1053494"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continuant</a:t>
            </a:r>
            <a:endParaRPr lang="en-US" sz="1600" dirty="0">
              <a:solidFill>
                <a:schemeClr val="bg1"/>
              </a:solidFill>
            </a:endParaRPr>
          </a:p>
        </p:txBody>
      </p:sp>
      <p:sp>
        <p:nvSpPr>
          <p:cNvPr id="5" name="TextBox 4"/>
          <p:cNvSpPr txBox="1"/>
          <p:nvPr/>
        </p:nvSpPr>
        <p:spPr>
          <a:xfrm>
            <a:off x="2723233" y="2776954"/>
            <a:ext cx="582211"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SDC</a:t>
            </a:r>
            <a:endParaRPr lang="en-US" sz="1600" dirty="0">
              <a:solidFill>
                <a:schemeClr val="bg1"/>
              </a:solidFill>
            </a:endParaRPr>
          </a:p>
        </p:txBody>
      </p:sp>
      <p:sp>
        <p:nvSpPr>
          <p:cNvPr id="6" name="TextBox 5"/>
          <p:cNvSpPr txBox="1"/>
          <p:nvPr/>
        </p:nvSpPr>
        <p:spPr>
          <a:xfrm>
            <a:off x="1106222" y="2776954"/>
            <a:ext cx="615874" cy="338554"/>
          </a:xfrm>
          <a:prstGeom prst="rect">
            <a:avLst/>
          </a:prstGeom>
          <a:noFill/>
          <a:ln w="19050">
            <a:solidFill>
              <a:schemeClr val="bg1"/>
            </a:solidFill>
          </a:ln>
        </p:spPr>
        <p:txBody>
          <a:bodyPr wrap="none" rtlCol="0">
            <a:spAutoFit/>
          </a:bodyPr>
          <a:lstStyle/>
          <a:p>
            <a:pPr algn="ctr"/>
            <a:r>
              <a:rPr lang="en-US" sz="1600" dirty="0">
                <a:solidFill>
                  <a:schemeClr val="bg1"/>
                </a:solidFill>
              </a:rPr>
              <a:t>G</a:t>
            </a:r>
            <a:r>
              <a:rPr lang="en-US" sz="1600" dirty="0" smtClean="0">
                <a:solidFill>
                  <a:schemeClr val="bg1"/>
                </a:solidFill>
              </a:rPr>
              <a:t>DC</a:t>
            </a:r>
            <a:endParaRPr lang="en-US" sz="1600" dirty="0">
              <a:solidFill>
                <a:schemeClr val="bg1"/>
              </a:solidFill>
            </a:endParaRPr>
          </a:p>
        </p:txBody>
      </p:sp>
      <p:sp>
        <p:nvSpPr>
          <p:cNvPr id="7" name="TextBox 6"/>
          <p:cNvSpPr txBox="1"/>
          <p:nvPr/>
        </p:nvSpPr>
        <p:spPr>
          <a:xfrm>
            <a:off x="1156716" y="3639979"/>
            <a:ext cx="514885"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ICE</a:t>
            </a:r>
            <a:endParaRPr lang="en-US" sz="1600" dirty="0">
              <a:solidFill>
                <a:schemeClr val="bg1"/>
              </a:solidFill>
            </a:endParaRPr>
          </a:p>
        </p:txBody>
      </p:sp>
      <p:sp>
        <p:nvSpPr>
          <p:cNvPr id="8" name="TextBox 7"/>
          <p:cNvSpPr txBox="1"/>
          <p:nvPr/>
        </p:nvSpPr>
        <p:spPr>
          <a:xfrm>
            <a:off x="2635869" y="3633934"/>
            <a:ext cx="756938"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quality</a:t>
            </a:r>
            <a:endParaRPr lang="en-US" sz="1600" dirty="0">
              <a:solidFill>
                <a:schemeClr val="bg1"/>
              </a:solidFill>
            </a:endParaRPr>
          </a:p>
        </p:txBody>
      </p:sp>
      <p:sp>
        <p:nvSpPr>
          <p:cNvPr id="9" name="TextBox 8"/>
          <p:cNvSpPr txBox="1"/>
          <p:nvPr/>
        </p:nvSpPr>
        <p:spPr>
          <a:xfrm>
            <a:off x="2751285" y="4282054"/>
            <a:ext cx="526106"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IQE</a:t>
            </a:r>
            <a:endParaRPr lang="en-US" sz="1600" dirty="0">
              <a:solidFill>
                <a:schemeClr val="bg1"/>
              </a:solidFill>
            </a:endParaRPr>
          </a:p>
        </p:txBody>
      </p:sp>
      <p:sp>
        <p:nvSpPr>
          <p:cNvPr id="10" name="TextBox 9"/>
          <p:cNvSpPr txBox="1"/>
          <p:nvPr/>
        </p:nvSpPr>
        <p:spPr>
          <a:xfrm>
            <a:off x="2338512" y="4961412"/>
            <a:ext cx="1351652"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representation</a:t>
            </a:r>
            <a:endParaRPr lang="en-US" sz="1600" dirty="0">
              <a:solidFill>
                <a:schemeClr val="bg1"/>
              </a:solidFill>
            </a:endParaRPr>
          </a:p>
        </p:txBody>
      </p:sp>
      <p:sp>
        <p:nvSpPr>
          <p:cNvPr id="11" name="TextBox 10"/>
          <p:cNvSpPr txBox="1"/>
          <p:nvPr/>
        </p:nvSpPr>
        <p:spPr>
          <a:xfrm>
            <a:off x="2078024" y="5901154"/>
            <a:ext cx="1872629"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representational unit</a:t>
            </a:r>
            <a:endParaRPr lang="en-US" sz="1600" dirty="0">
              <a:solidFill>
                <a:schemeClr val="bg1"/>
              </a:solidFill>
            </a:endParaRPr>
          </a:p>
        </p:txBody>
      </p:sp>
      <p:sp>
        <p:nvSpPr>
          <p:cNvPr id="12" name="TextBox 11"/>
          <p:cNvSpPr txBox="1"/>
          <p:nvPr/>
        </p:nvSpPr>
        <p:spPr>
          <a:xfrm>
            <a:off x="5072245" y="1828800"/>
            <a:ext cx="1659430"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Portion of Reality</a:t>
            </a:r>
            <a:endParaRPr lang="en-US" sz="1600" dirty="0">
              <a:solidFill>
                <a:schemeClr val="bg1"/>
              </a:solidFill>
            </a:endParaRPr>
          </a:p>
        </p:txBody>
      </p:sp>
      <p:sp>
        <p:nvSpPr>
          <p:cNvPr id="13" name="TextBox 12"/>
          <p:cNvSpPr txBox="1"/>
          <p:nvPr/>
        </p:nvSpPr>
        <p:spPr>
          <a:xfrm>
            <a:off x="6489103" y="2770776"/>
            <a:ext cx="1382110"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material entity</a:t>
            </a:r>
            <a:endParaRPr lang="en-US" sz="1600" dirty="0">
              <a:solidFill>
                <a:schemeClr val="bg1"/>
              </a:solidFill>
            </a:endParaRPr>
          </a:p>
        </p:txBody>
      </p:sp>
      <p:sp>
        <p:nvSpPr>
          <p:cNvPr id="14" name="TextBox 13"/>
          <p:cNvSpPr txBox="1"/>
          <p:nvPr/>
        </p:nvSpPr>
        <p:spPr>
          <a:xfrm>
            <a:off x="6795277" y="3640468"/>
            <a:ext cx="769763"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artifact</a:t>
            </a:r>
            <a:endParaRPr lang="en-US" sz="1600" dirty="0">
              <a:solidFill>
                <a:schemeClr val="bg1"/>
              </a:solidFill>
            </a:endParaRPr>
          </a:p>
        </p:txBody>
      </p:sp>
      <p:sp>
        <p:nvSpPr>
          <p:cNvPr id="15" name="TextBox 14"/>
          <p:cNvSpPr txBox="1"/>
          <p:nvPr/>
        </p:nvSpPr>
        <p:spPr>
          <a:xfrm>
            <a:off x="6283118" y="4518147"/>
            <a:ext cx="1794082"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Information artifact</a:t>
            </a:r>
            <a:endParaRPr lang="en-US" sz="1600" dirty="0">
              <a:solidFill>
                <a:schemeClr val="bg1"/>
              </a:solidFill>
            </a:endParaRPr>
          </a:p>
        </p:txBody>
      </p:sp>
      <p:cxnSp>
        <p:nvCxnSpPr>
          <p:cNvPr id="17" name="Straight Arrow Connector 16"/>
          <p:cNvCxnSpPr>
            <a:stCxn id="4" idx="3"/>
            <a:endCxn id="12" idx="1"/>
          </p:cNvCxnSpPr>
          <p:nvPr/>
        </p:nvCxnSpPr>
        <p:spPr bwMode="auto">
          <a:xfrm>
            <a:off x="3541085" y="1998077"/>
            <a:ext cx="1531160"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9" name="Straight Arrow Connector 18"/>
          <p:cNvCxnSpPr>
            <a:stCxn id="6" idx="0"/>
            <a:endCxn id="4" idx="2"/>
          </p:cNvCxnSpPr>
          <p:nvPr/>
        </p:nvCxnSpPr>
        <p:spPr bwMode="auto">
          <a:xfrm flipV="1">
            <a:off x="1414159" y="2167354"/>
            <a:ext cx="1600179" cy="6096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21" name="Straight Arrow Connector 20"/>
          <p:cNvCxnSpPr/>
          <p:nvPr/>
        </p:nvCxnSpPr>
        <p:spPr bwMode="auto">
          <a:xfrm flipH="1" flipV="1">
            <a:off x="3014338" y="2167354"/>
            <a:ext cx="1" cy="6096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23" name="Straight Arrow Connector 22"/>
          <p:cNvCxnSpPr>
            <a:stCxn id="13" idx="0"/>
            <a:endCxn id="4" idx="2"/>
          </p:cNvCxnSpPr>
          <p:nvPr/>
        </p:nvCxnSpPr>
        <p:spPr bwMode="auto">
          <a:xfrm flipH="1" flipV="1">
            <a:off x="3014338" y="2167354"/>
            <a:ext cx="4165820" cy="60342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29" name="Straight Arrow Connector 28"/>
          <p:cNvCxnSpPr>
            <a:stCxn id="7" idx="0"/>
            <a:endCxn id="6" idx="2"/>
          </p:cNvCxnSpPr>
          <p:nvPr/>
        </p:nvCxnSpPr>
        <p:spPr bwMode="auto">
          <a:xfrm flipV="1">
            <a:off x="1414159" y="3115508"/>
            <a:ext cx="0" cy="52447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39" name="Straight Arrow Connector 38"/>
          <p:cNvCxnSpPr/>
          <p:nvPr/>
        </p:nvCxnSpPr>
        <p:spPr bwMode="auto">
          <a:xfrm flipV="1">
            <a:off x="3014336" y="3115508"/>
            <a:ext cx="1" cy="51842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1" name="Straight Arrow Connector 40"/>
          <p:cNvCxnSpPr>
            <a:stCxn id="14" idx="0"/>
            <a:endCxn id="13" idx="2"/>
          </p:cNvCxnSpPr>
          <p:nvPr/>
        </p:nvCxnSpPr>
        <p:spPr bwMode="auto">
          <a:xfrm flipH="1" flipV="1">
            <a:off x="7180158" y="3109330"/>
            <a:ext cx="1" cy="531138"/>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3" name="Straight Arrow Connector 42"/>
          <p:cNvCxnSpPr>
            <a:stCxn id="15" idx="0"/>
            <a:endCxn id="14" idx="2"/>
          </p:cNvCxnSpPr>
          <p:nvPr/>
        </p:nvCxnSpPr>
        <p:spPr bwMode="auto">
          <a:xfrm flipV="1">
            <a:off x="7180159" y="3979022"/>
            <a:ext cx="0" cy="5391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p:nvPr/>
        </p:nvCxnSpPr>
        <p:spPr bwMode="auto">
          <a:xfrm flipV="1">
            <a:off x="3014338" y="3972488"/>
            <a:ext cx="0" cy="30956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7" name="Straight Arrow Connector 46"/>
          <p:cNvCxnSpPr/>
          <p:nvPr/>
        </p:nvCxnSpPr>
        <p:spPr bwMode="auto">
          <a:xfrm flipV="1">
            <a:off x="3014338" y="4620608"/>
            <a:ext cx="0" cy="340804"/>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9" name="Straight Arrow Connector 48"/>
          <p:cNvCxnSpPr/>
          <p:nvPr/>
        </p:nvCxnSpPr>
        <p:spPr bwMode="auto">
          <a:xfrm flipH="1" flipV="1">
            <a:off x="3014338" y="5299966"/>
            <a:ext cx="1" cy="601188"/>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Elbow Connector 50"/>
          <p:cNvCxnSpPr>
            <a:stCxn id="7" idx="2"/>
            <a:endCxn id="13" idx="3"/>
          </p:cNvCxnSpPr>
          <p:nvPr/>
        </p:nvCxnSpPr>
        <p:spPr bwMode="auto">
          <a:xfrm rot="5400000" flipH="1" flipV="1">
            <a:off x="4123446" y="230766"/>
            <a:ext cx="1038480" cy="6457054"/>
          </a:xfrm>
          <a:prstGeom prst="bentConnector4">
            <a:avLst>
              <a:gd name="adj1" fmla="val -22013"/>
              <a:gd name="adj2" fmla="val 103540"/>
            </a:avLst>
          </a:prstGeom>
          <a:solidFill>
            <a:schemeClr val="accent1"/>
          </a:solidFill>
          <a:ln w="28575" cap="flat" cmpd="sng" algn="ctr">
            <a:solidFill>
              <a:srgbClr val="19FF81"/>
            </a:solidFill>
            <a:prstDash val="solid"/>
            <a:round/>
            <a:headEnd type="none" w="med" len="med"/>
            <a:tailEnd type="triangle"/>
          </a:ln>
          <a:effectLst/>
        </p:spPr>
      </p:cxnSp>
      <p:cxnSp>
        <p:nvCxnSpPr>
          <p:cNvPr id="55" name="Elbow Connector 54"/>
          <p:cNvCxnSpPr>
            <a:stCxn id="7" idx="1"/>
            <a:endCxn id="12" idx="0"/>
          </p:cNvCxnSpPr>
          <p:nvPr/>
        </p:nvCxnSpPr>
        <p:spPr bwMode="auto">
          <a:xfrm rot="10800000" flipH="1">
            <a:off x="1156716" y="1828800"/>
            <a:ext cx="4745244" cy="1980456"/>
          </a:xfrm>
          <a:prstGeom prst="bentConnector4">
            <a:avLst>
              <a:gd name="adj1" fmla="val -4817"/>
              <a:gd name="adj2" fmla="val 111543"/>
            </a:avLst>
          </a:prstGeom>
          <a:solidFill>
            <a:schemeClr val="accent1"/>
          </a:solidFill>
          <a:ln w="28575" cap="flat" cmpd="sng" algn="ctr">
            <a:solidFill>
              <a:srgbClr val="FF0000"/>
            </a:solidFill>
            <a:prstDash val="solid"/>
            <a:round/>
            <a:headEnd type="none" w="med" len="med"/>
            <a:tailEnd type="triangle"/>
          </a:ln>
          <a:effectLst/>
        </p:spPr>
      </p:cxnSp>
      <p:cxnSp>
        <p:nvCxnSpPr>
          <p:cNvPr id="58" name="Elbow Connector 57"/>
          <p:cNvCxnSpPr>
            <a:stCxn id="9" idx="1"/>
            <a:endCxn id="7" idx="2"/>
          </p:cNvCxnSpPr>
          <p:nvPr/>
        </p:nvCxnSpPr>
        <p:spPr bwMode="auto">
          <a:xfrm rot="10800000">
            <a:off x="1414159" y="3978533"/>
            <a:ext cx="1337126" cy="472798"/>
          </a:xfrm>
          <a:prstGeom prst="bentConnector2">
            <a:avLst/>
          </a:prstGeom>
          <a:solidFill>
            <a:schemeClr val="accent1"/>
          </a:solidFill>
          <a:ln w="28575" cap="flat" cmpd="sng" algn="ctr">
            <a:solidFill>
              <a:srgbClr val="FFFF00"/>
            </a:solidFill>
            <a:prstDash val="solid"/>
            <a:round/>
            <a:headEnd type="none" w="med" len="med"/>
            <a:tailEnd type="triangle"/>
          </a:ln>
          <a:effectLst/>
        </p:spPr>
      </p:cxnSp>
      <p:sp>
        <p:nvSpPr>
          <p:cNvPr id="66" name="TextBox 65"/>
          <p:cNvSpPr txBox="1"/>
          <p:nvPr/>
        </p:nvSpPr>
        <p:spPr>
          <a:xfrm>
            <a:off x="4517565" y="3653429"/>
            <a:ext cx="870751"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function</a:t>
            </a:r>
            <a:endParaRPr lang="en-US" sz="1600" dirty="0">
              <a:solidFill>
                <a:schemeClr val="bg1"/>
              </a:solidFill>
            </a:endParaRPr>
          </a:p>
        </p:txBody>
      </p:sp>
      <p:sp>
        <p:nvSpPr>
          <p:cNvPr id="67" name="TextBox 66"/>
          <p:cNvSpPr txBox="1"/>
          <p:nvPr/>
        </p:nvSpPr>
        <p:spPr>
          <a:xfrm>
            <a:off x="4208987" y="4348870"/>
            <a:ext cx="1487908" cy="584775"/>
          </a:xfrm>
          <a:prstGeom prst="rect">
            <a:avLst/>
          </a:prstGeom>
          <a:noFill/>
          <a:ln w="19050">
            <a:solidFill>
              <a:schemeClr val="bg1"/>
            </a:solidFill>
          </a:ln>
        </p:spPr>
        <p:txBody>
          <a:bodyPr wrap="none" rtlCol="0">
            <a:spAutoFit/>
          </a:bodyPr>
          <a:lstStyle/>
          <a:p>
            <a:pPr algn="ctr"/>
            <a:r>
              <a:rPr lang="en-US" sz="1600" dirty="0">
                <a:solidFill>
                  <a:schemeClr val="bg1"/>
                </a:solidFill>
              </a:rPr>
              <a:t>f</a:t>
            </a:r>
            <a:r>
              <a:rPr lang="en-US" sz="1600" dirty="0" smtClean="0">
                <a:solidFill>
                  <a:schemeClr val="bg1"/>
                </a:solidFill>
              </a:rPr>
              <a:t>unction to bear</a:t>
            </a:r>
          </a:p>
          <a:p>
            <a:pPr algn="ctr"/>
            <a:r>
              <a:rPr lang="en-US" sz="1600" dirty="0">
                <a:solidFill>
                  <a:schemeClr val="bg1"/>
                </a:solidFill>
              </a:rPr>
              <a:t>a</a:t>
            </a:r>
            <a:r>
              <a:rPr lang="en-US" sz="1600" dirty="0" smtClean="0">
                <a:solidFill>
                  <a:schemeClr val="bg1"/>
                </a:solidFill>
              </a:rPr>
              <a:t>n IQE</a:t>
            </a:r>
            <a:endParaRPr lang="en-US" sz="1600" dirty="0">
              <a:solidFill>
                <a:schemeClr val="bg1"/>
              </a:solidFill>
            </a:endParaRPr>
          </a:p>
        </p:txBody>
      </p:sp>
      <p:cxnSp>
        <p:nvCxnSpPr>
          <p:cNvPr id="72" name="Straight Arrow Connector 71"/>
          <p:cNvCxnSpPr>
            <a:stCxn id="67" idx="0"/>
            <a:endCxn id="66" idx="2"/>
          </p:cNvCxnSpPr>
          <p:nvPr/>
        </p:nvCxnSpPr>
        <p:spPr bwMode="auto">
          <a:xfrm flipV="1">
            <a:off x="4952941" y="3991983"/>
            <a:ext cx="0" cy="356887"/>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4" name="Elbow Connector 73"/>
          <p:cNvCxnSpPr>
            <a:stCxn id="15" idx="2"/>
            <a:endCxn id="67" idx="2"/>
          </p:cNvCxnSpPr>
          <p:nvPr/>
        </p:nvCxnSpPr>
        <p:spPr bwMode="auto">
          <a:xfrm rot="5400000">
            <a:off x="6028078" y="3781564"/>
            <a:ext cx="76944" cy="2227218"/>
          </a:xfrm>
          <a:prstGeom prst="bentConnector3">
            <a:avLst>
              <a:gd name="adj1" fmla="val 613172"/>
            </a:avLst>
          </a:prstGeom>
          <a:solidFill>
            <a:schemeClr val="accent1"/>
          </a:solidFill>
          <a:ln w="28575" cap="flat" cmpd="sng" algn="ctr">
            <a:solidFill>
              <a:srgbClr val="FF99CC"/>
            </a:solidFill>
            <a:prstDash val="solid"/>
            <a:round/>
            <a:headEnd type="none" w="med" len="med"/>
            <a:tailEnd type="triangle"/>
          </a:ln>
          <a:effectLst/>
        </p:spPr>
      </p:cxnSp>
      <p:cxnSp>
        <p:nvCxnSpPr>
          <p:cNvPr id="78" name="Elbow Connector 77"/>
          <p:cNvCxnSpPr>
            <a:stCxn id="10" idx="2"/>
            <a:endCxn id="12" idx="3"/>
          </p:cNvCxnSpPr>
          <p:nvPr/>
        </p:nvCxnSpPr>
        <p:spPr bwMode="auto">
          <a:xfrm rot="5400000" flipH="1" flipV="1">
            <a:off x="3222061" y="1790353"/>
            <a:ext cx="3301889" cy="3717337"/>
          </a:xfrm>
          <a:prstGeom prst="bentConnector4">
            <a:avLst>
              <a:gd name="adj1" fmla="val -6923"/>
              <a:gd name="adj2" fmla="val 152613"/>
            </a:avLst>
          </a:prstGeom>
          <a:solidFill>
            <a:schemeClr val="accent1"/>
          </a:solidFill>
          <a:ln w="28575" cap="flat" cmpd="sng" algn="ctr">
            <a:solidFill>
              <a:srgbClr val="FF0000"/>
            </a:solidFill>
            <a:prstDash val="lgDash"/>
            <a:round/>
            <a:headEnd type="none" w="med" len="med"/>
            <a:tailEnd type="triangle"/>
          </a:ln>
          <a:effectLst/>
        </p:spPr>
      </p:cxnSp>
      <p:cxnSp>
        <p:nvCxnSpPr>
          <p:cNvPr id="88" name="Elbow Connector 87"/>
          <p:cNvCxnSpPr>
            <a:stCxn id="66" idx="0"/>
            <a:endCxn id="5" idx="3"/>
          </p:cNvCxnSpPr>
          <p:nvPr/>
        </p:nvCxnSpPr>
        <p:spPr bwMode="auto">
          <a:xfrm rot="16200000" flipV="1">
            <a:off x="3775594" y="2476081"/>
            <a:ext cx="707198" cy="1647497"/>
          </a:xfrm>
          <a:prstGeom prst="bentConnector2">
            <a:avLst/>
          </a:prstGeom>
          <a:solidFill>
            <a:schemeClr val="accent1"/>
          </a:solidFill>
          <a:ln w="38100" cap="flat" cmpd="sng" algn="ctr">
            <a:solidFill>
              <a:schemeClr val="bg1"/>
            </a:solidFill>
            <a:prstDash val="solid"/>
            <a:round/>
            <a:headEnd type="none" w="med" len="med"/>
            <a:tailEnd type="triangle"/>
          </a:ln>
          <a:effectLst/>
        </p:spPr>
      </p:cxnSp>
      <p:cxnSp>
        <p:nvCxnSpPr>
          <p:cNvPr id="105" name="Straight Arrow Connector 104"/>
          <p:cNvCxnSpPr/>
          <p:nvPr/>
        </p:nvCxnSpPr>
        <p:spPr bwMode="auto">
          <a:xfrm>
            <a:off x="152400" y="5824954"/>
            <a:ext cx="592242"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06" name="TextBox 105"/>
          <p:cNvSpPr txBox="1"/>
          <p:nvPr/>
        </p:nvSpPr>
        <p:spPr>
          <a:xfrm>
            <a:off x="152400" y="5443954"/>
            <a:ext cx="505267" cy="369332"/>
          </a:xfrm>
          <a:prstGeom prst="rect">
            <a:avLst/>
          </a:prstGeom>
          <a:noFill/>
        </p:spPr>
        <p:txBody>
          <a:bodyPr wrap="none" rtlCol="0">
            <a:spAutoFit/>
          </a:bodyPr>
          <a:lstStyle/>
          <a:p>
            <a:r>
              <a:rPr lang="en-US" sz="1800" b="1" dirty="0" err="1" smtClean="0">
                <a:solidFill>
                  <a:schemeClr val="bg1"/>
                </a:solidFill>
              </a:rPr>
              <a:t>isA</a:t>
            </a:r>
            <a:endParaRPr lang="en-US" sz="1800" b="1" dirty="0">
              <a:solidFill>
                <a:schemeClr val="bg1"/>
              </a:solidFill>
            </a:endParaRPr>
          </a:p>
        </p:txBody>
      </p:sp>
      <p:sp>
        <p:nvSpPr>
          <p:cNvPr id="109" name="TextBox 108"/>
          <p:cNvSpPr txBox="1"/>
          <p:nvPr/>
        </p:nvSpPr>
        <p:spPr>
          <a:xfrm>
            <a:off x="914400" y="1535668"/>
            <a:ext cx="954107" cy="369332"/>
          </a:xfrm>
          <a:prstGeom prst="rect">
            <a:avLst/>
          </a:prstGeom>
          <a:noFill/>
        </p:spPr>
        <p:txBody>
          <a:bodyPr wrap="none" rtlCol="0">
            <a:spAutoFit/>
          </a:bodyPr>
          <a:lstStyle/>
          <a:p>
            <a:r>
              <a:rPr lang="en-US" sz="1800" b="1" dirty="0" err="1" smtClean="0">
                <a:solidFill>
                  <a:srgbClr val="FF0000"/>
                </a:solidFill>
              </a:rPr>
              <a:t>isAbout</a:t>
            </a:r>
            <a:endParaRPr lang="en-US" sz="1800" b="1" dirty="0">
              <a:solidFill>
                <a:srgbClr val="FF0000"/>
              </a:solidFill>
            </a:endParaRPr>
          </a:p>
        </p:txBody>
      </p:sp>
      <p:sp>
        <p:nvSpPr>
          <p:cNvPr id="110" name="TextBox 109"/>
          <p:cNvSpPr txBox="1"/>
          <p:nvPr/>
        </p:nvSpPr>
        <p:spPr>
          <a:xfrm>
            <a:off x="5098825" y="5508206"/>
            <a:ext cx="3442289" cy="369332"/>
          </a:xfrm>
          <a:prstGeom prst="rect">
            <a:avLst/>
          </a:prstGeom>
          <a:noFill/>
        </p:spPr>
        <p:txBody>
          <a:bodyPr wrap="none" rtlCol="0">
            <a:spAutoFit/>
          </a:bodyPr>
          <a:lstStyle/>
          <a:p>
            <a:r>
              <a:rPr lang="en-US" sz="1800" b="1" dirty="0" err="1" smtClean="0">
                <a:solidFill>
                  <a:srgbClr val="FF0000"/>
                </a:solidFill>
              </a:rPr>
              <a:t>isAbout</a:t>
            </a:r>
            <a:r>
              <a:rPr lang="en-US" sz="1800" b="1" dirty="0" smtClean="0">
                <a:solidFill>
                  <a:srgbClr val="FF0000"/>
                </a:solidFill>
              </a:rPr>
              <a:t> or </a:t>
            </a:r>
            <a:r>
              <a:rPr lang="en-US" sz="1800" b="1" dirty="0" err="1" smtClean="0">
                <a:solidFill>
                  <a:srgbClr val="FF0000"/>
                </a:solidFill>
              </a:rPr>
              <a:t>isIntendedToBeAbout</a:t>
            </a:r>
            <a:endParaRPr lang="en-US" sz="1800" b="1" dirty="0">
              <a:solidFill>
                <a:srgbClr val="FF0000"/>
              </a:solidFill>
            </a:endParaRPr>
          </a:p>
        </p:txBody>
      </p:sp>
      <p:sp>
        <p:nvSpPr>
          <p:cNvPr id="111" name="TextBox 110"/>
          <p:cNvSpPr txBox="1"/>
          <p:nvPr/>
        </p:nvSpPr>
        <p:spPr>
          <a:xfrm>
            <a:off x="714704" y="4487369"/>
            <a:ext cx="2052806" cy="369332"/>
          </a:xfrm>
          <a:prstGeom prst="rect">
            <a:avLst/>
          </a:prstGeom>
          <a:noFill/>
        </p:spPr>
        <p:txBody>
          <a:bodyPr wrap="none" rtlCol="0">
            <a:spAutoFit/>
          </a:bodyPr>
          <a:lstStyle/>
          <a:p>
            <a:r>
              <a:rPr lang="en-US" sz="1800" b="1" dirty="0" err="1" smtClean="0">
                <a:solidFill>
                  <a:srgbClr val="FFFF00"/>
                </a:solidFill>
              </a:rPr>
              <a:t>isConcretizationOf</a:t>
            </a:r>
            <a:endParaRPr lang="en-US" sz="1800" b="1" dirty="0">
              <a:solidFill>
                <a:srgbClr val="FFFF00"/>
              </a:solidFill>
            </a:endParaRPr>
          </a:p>
        </p:txBody>
      </p:sp>
      <p:sp>
        <p:nvSpPr>
          <p:cNvPr id="112" name="TextBox 111"/>
          <p:cNvSpPr txBox="1"/>
          <p:nvPr/>
        </p:nvSpPr>
        <p:spPr>
          <a:xfrm>
            <a:off x="5606324" y="3871994"/>
            <a:ext cx="1051891" cy="307777"/>
          </a:xfrm>
          <a:prstGeom prst="rect">
            <a:avLst/>
          </a:prstGeom>
          <a:noFill/>
        </p:spPr>
        <p:txBody>
          <a:bodyPr wrap="none" rtlCol="0">
            <a:spAutoFit/>
          </a:bodyPr>
          <a:lstStyle/>
          <a:p>
            <a:r>
              <a:rPr lang="en-US" sz="1400" b="1" dirty="0" err="1" smtClean="0">
                <a:solidFill>
                  <a:srgbClr val="19FF81"/>
                </a:solidFill>
              </a:rPr>
              <a:t>GenDepOn</a:t>
            </a:r>
            <a:endParaRPr lang="en-US" sz="1400" b="1" dirty="0">
              <a:solidFill>
                <a:srgbClr val="19FF81"/>
              </a:solidFill>
            </a:endParaRPr>
          </a:p>
        </p:txBody>
      </p:sp>
      <p:sp>
        <p:nvSpPr>
          <p:cNvPr id="113" name="TextBox 112"/>
          <p:cNvSpPr txBox="1"/>
          <p:nvPr/>
        </p:nvSpPr>
        <p:spPr>
          <a:xfrm>
            <a:off x="5486742" y="4946023"/>
            <a:ext cx="1167948" cy="369332"/>
          </a:xfrm>
          <a:prstGeom prst="rect">
            <a:avLst/>
          </a:prstGeom>
          <a:noFill/>
        </p:spPr>
        <p:txBody>
          <a:bodyPr wrap="none" rtlCol="0">
            <a:spAutoFit/>
          </a:bodyPr>
          <a:lstStyle/>
          <a:p>
            <a:r>
              <a:rPr lang="en-US" sz="1800" b="1" dirty="0" err="1" smtClean="0">
                <a:solidFill>
                  <a:srgbClr val="FF99CC"/>
                </a:solidFill>
              </a:rPr>
              <a:t>inhererOf</a:t>
            </a:r>
            <a:endParaRPr lang="en-US" sz="1800" b="1" dirty="0">
              <a:solidFill>
                <a:srgbClr val="FF99CC"/>
              </a:solidFill>
            </a:endParaRPr>
          </a:p>
        </p:txBody>
      </p:sp>
      <p:sp>
        <p:nvSpPr>
          <p:cNvPr id="114" name="Rectangle 113"/>
          <p:cNvSpPr/>
          <p:nvPr/>
        </p:nvSpPr>
        <p:spPr>
          <a:xfrm>
            <a:off x="4572000" y="6135469"/>
            <a:ext cx="4572000" cy="646331"/>
          </a:xfrm>
          <a:prstGeom prst="rect">
            <a:avLst/>
          </a:prstGeom>
        </p:spPr>
        <p:txBody>
          <a:bodyPr>
            <a:spAutoFit/>
          </a:bodyPr>
          <a:lstStyle/>
          <a:p>
            <a:pPr algn="r"/>
            <a:r>
              <a:rPr lang="en-US" sz="1200" dirty="0">
                <a:solidFill>
                  <a:schemeClr val="bg1"/>
                </a:solidFill>
              </a:rPr>
              <a:t>Smith B, Ceusters W. </a:t>
            </a:r>
            <a:r>
              <a:rPr lang="en-US" sz="1200" dirty="0" err="1">
                <a:solidFill>
                  <a:schemeClr val="bg1"/>
                </a:solidFill>
              </a:rPr>
              <a:t>Aboutness</a:t>
            </a:r>
            <a:r>
              <a:rPr lang="en-US" sz="1200" dirty="0">
                <a:solidFill>
                  <a:schemeClr val="bg1"/>
                </a:solidFill>
              </a:rPr>
              <a:t>: Towards Foundations for the Information Artifact Ontology. International Conference on Biomedical Ontologies, ICBO 2015, Lisbon, Portugal, July 27-30, 2015;47-51.</a:t>
            </a:r>
          </a:p>
        </p:txBody>
      </p:sp>
    </p:spTree>
    <p:extLst>
      <p:ext uri="{BB962C8B-B14F-4D97-AF65-F5344CB8AC3E}">
        <p14:creationId xmlns:p14="http://schemas.microsoft.com/office/powerpoint/2010/main" val="12084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9"/>
                                        </p:tgtEl>
                                        <p:attrNameLst>
                                          <p:attrName>style.visibility</p:attrName>
                                        </p:attrNameLst>
                                      </p:cBhvr>
                                      <p:to>
                                        <p:strVal val="visible"/>
                                      </p:to>
                                    </p:set>
                                    <p:animEffect transition="in" filter="wipe(down)">
                                      <p:cBhvr>
                                        <p:cTn id="35" dur="500"/>
                                        <p:tgtEl>
                                          <p:spTgt spid="109"/>
                                        </p:tgtEl>
                                      </p:cBhvr>
                                    </p:animEffect>
                                  </p:childTnLst>
                                </p:cTn>
                              </p:par>
                              <p:par>
                                <p:cTn id="36" presetID="22" presetClass="entr" presetSubtype="4"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wipe(down)">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up)">
                                      <p:cBhvr>
                                        <p:cTn id="43" dur="500"/>
                                        <p:tgtEl>
                                          <p:spTgt spid="3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par>
                                <p:cTn id="47" presetID="22" presetClass="entr" presetSubtype="1"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up)">
                                      <p:cBhvr>
                                        <p:cTn id="49" dur="500"/>
                                        <p:tgtEl>
                                          <p:spTgt spid="45"/>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up)">
                                      <p:cBhvr>
                                        <p:cTn id="55" dur="500"/>
                                        <p:tgtEl>
                                          <p:spTgt spid="4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par>
                                <p:cTn id="59" presetID="22" presetClass="entr" presetSubtype="1" fill="hold"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wipe(up)">
                                      <p:cBhvr>
                                        <p:cTn id="61" dur="500"/>
                                        <p:tgtEl>
                                          <p:spTgt spid="49"/>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up)">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animEffect transition="in" filter="wipe(right)">
                                      <p:cBhvr>
                                        <p:cTn id="69" dur="500"/>
                                        <p:tgtEl>
                                          <p:spTgt spid="111"/>
                                        </p:tgtEl>
                                      </p:cBhvr>
                                    </p:animEffect>
                                  </p:childTnLst>
                                </p:cTn>
                              </p:par>
                              <p:par>
                                <p:cTn id="70" presetID="22" presetClass="entr" presetSubtype="2"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right)">
                                      <p:cBhvr>
                                        <p:cTn id="72" dur="5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wipe(left)">
                                      <p:cBhvr>
                                        <p:cTn id="77" dur="500"/>
                                        <p:tgtEl>
                                          <p:spTgt spid="78"/>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wipe(left)">
                                      <p:cBhvr>
                                        <p:cTn id="80" dur="500"/>
                                        <p:tgtEl>
                                          <p:spTgt spid="1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wipe(left)">
                                      <p:cBhvr>
                                        <p:cTn id="85" dur="500"/>
                                        <p:tgtEl>
                                          <p:spTgt spid="51"/>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wipe(left)">
                                      <p:cBhvr>
                                        <p:cTn id="88" dur="500"/>
                                        <p:tgtEl>
                                          <p:spTgt spid="1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88"/>
                                        </p:tgtEl>
                                        <p:attrNameLst>
                                          <p:attrName>style.visibility</p:attrName>
                                        </p:attrNameLst>
                                      </p:cBhvr>
                                      <p:to>
                                        <p:strVal val="visible"/>
                                      </p:to>
                                    </p:set>
                                    <p:animEffect transition="in" filter="wipe(up)">
                                      <p:cBhvr>
                                        <p:cTn id="93" dur="500"/>
                                        <p:tgtEl>
                                          <p:spTgt spid="88"/>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66"/>
                                        </p:tgtEl>
                                        <p:attrNameLst>
                                          <p:attrName>style.visibility</p:attrName>
                                        </p:attrNameLst>
                                      </p:cBhvr>
                                      <p:to>
                                        <p:strVal val="visible"/>
                                      </p:to>
                                    </p:set>
                                    <p:animEffect transition="in" filter="wipe(up)">
                                      <p:cBhvr>
                                        <p:cTn id="96" dur="500"/>
                                        <p:tgtEl>
                                          <p:spTgt spid="66"/>
                                        </p:tgtEl>
                                      </p:cBhvr>
                                    </p:animEffect>
                                  </p:childTnLst>
                                </p:cTn>
                              </p:par>
                              <p:par>
                                <p:cTn id="97" presetID="22" presetClass="entr" presetSubtype="1"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wipe(up)">
                                      <p:cBhvr>
                                        <p:cTn id="99" dur="500"/>
                                        <p:tgtEl>
                                          <p:spTgt spid="72"/>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67"/>
                                        </p:tgtEl>
                                        <p:attrNameLst>
                                          <p:attrName>style.visibility</p:attrName>
                                        </p:attrNameLst>
                                      </p:cBhvr>
                                      <p:to>
                                        <p:strVal val="visible"/>
                                      </p:to>
                                    </p:set>
                                    <p:animEffect transition="in" filter="wipe(up)">
                                      <p:cBhvr>
                                        <p:cTn id="102" dur="500"/>
                                        <p:tgtEl>
                                          <p:spTgt spid="6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wipe(up)">
                                      <p:cBhvr>
                                        <p:cTn id="107" dur="500"/>
                                        <p:tgtEl>
                                          <p:spTgt spid="41"/>
                                        </p:tgtEl>
                                      </p:cBhvr>
                                    </p:animEffect>
                                  </p:childTnLst>
                                </p:cTn>
                              </p:par>
                              <p:par>
                                <p:cTn id="108" presetID="22" presetClass="entr" presetSubtype="1" fill="hold" grpId="0"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up)">
                                      <p:cBhvr>
                                        <p:cTn id="110" dur="500"/>
                                        <p:tgtEl>
                                          <p:spTgt spid="14"/>
                                        </p:tgtEl>
                                      </p:cBhvr>
                                    </p:animEffect>
                                  </p:childTnLst>
                                </p:cTn>
                              </p:par>
                              <p:par>
                                <p:cTn id="111" presetID="22" presetClass="entr" presetSubtype="1"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wipe(up)">
                                      <p:cBhvr>
                                        <p:cTn id="113" dur="500"/>
                                        <p:tgtEl>
                                          <p:spTgt spid="43"/>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wipe(up)">
                                      <p:cBhvr>
                                        <p:cTn id="116" dur="500"/>
                                        <p:tgtEl>
                                          <p:spTgt spid="15"/>
                                        </p:tgtEl>
                                      </p:cBhvr>
                                    </p:animEffect>
                                  </p:childTnLst>
                                </p:cTn>
                              </p:par>
                              <p:par>
                                <p:cTn id="117" presetID="22" presetClass="entr" presetSubtype="1" fill="hold" nodeType="withEffect">
                                  <p:stCondLst>
                                    <p:cond delay="0"/>
                                  </p:stCondLst>
                                  <p:childTnLst>
                                    <p:set>
                                      <p:cBhvr>
                                        <p:cTn id="118" dur="1" fill="hold">
                                          <p:stCondLst>
                                            <p:cond delay="0"/>
                                          </p:stCondLst>
                                        </p:cTn>
                                        <p:tgtEl>
                                          <p:spTgt spid="74"/>
                                        </p:tgtEl>
                                        <p:attrNameLst>
                                          <p:attrName>style.visibility</p:attrName>
                                        </p:attrNameLst>
                                      </p:cBhvr>
                                      <p:to>
                                        <p:strVal val="visible"/>
                                      </p:to>
                                    </p:set>
                                    <p:animEffect transition="in" filter="wipe(up)">
                                      <p:cBhvr>
                                        <p:cTn id="119" dur="500"/>
                                        <p:tgtEl>
                                          <p:spTgt spid="74"/>
                                        </p:tgtEl>
                                      </p:cBhvr>
                                    </p:animEffect>
                                  </p:childTnLst>
                                </p:cTn>
                              </p:par>
                              <p:par>
                                <p:cTn id="120" presetID="22" presetClass="entr" presetSubtype="1" fill="hold" grpId="0" nodeType="withEffect">
                                  <p:stCondLst>
                                    <p:cond delay="0"/>
                                  </p:stCondLst>
                                  <p:childTnLst>
                                    <p:set>
                                      <p:cBhvr>
                                        <p:cTn id="121" dur="1" fill="hold">
                                          <p:stCondLst>
                                            <p:cond delay="0"/>
                                          </p:stCondLst>
                                        </p:cTn>
                                        <p:tgtEl>
                                          <p:spTgt spid="113"/>
                                        </p:tgtEl>
                                        <p:attrNameLst>
                                          <p:attrName>style.visibility</p:attrName>
                                        </p:attrNameLst>
                                      </p:cBhvr>
                                      <p:to>
                                        <p:strVal val="visible"/>
                                      </p:to>
                                    </p:set>
                                    <p:animEffect transition="in" filter="wipe(up)">
                                      <p:cBhvr>
                                        <p:cTn id="12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66" grpId="0" animBg="1"/>
      <p:bldP spid="67" grpId="0" animBg="1"/>
      <p:bldP spid="109" grpId="0"/>
      <p:bldP spid="110" grpId="0"/>
      <p:bldP spid="111" grpId="0"/>
      <p:bldP spid="112" grpId="0"/>
      <p:bldP spid="11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parts as ICEs</a:t>
            </a:r>
            <a:endParaRPr lang="en-US" dirty="0"/>
          </a:p>
        </p:txBody>
      </p:sp>
      <p:sp>
        <p:nvSpPr>
          <p:cNvPr id="5" name="TextBox 4"/>
          <p:cNvSpPr txBox="1"/>
          <p:nvPr/>
        </p:nvSpPr>
        <p:spPr>
          <a:xfrm>
            <a:off x="1293131" y="4293243"/>
            <a:ext cx="1632178" cy="584775"/>
          </a:xfrm>
          <a:prstGeom prst="rect">
            <a:avLst/>
          </a:prstGeom>
          <a:noFill/>
          <a:ln w="19050">
            <a:solidFill>
              <a:schemeClr val="bg1"/>
            </a:solidFill>
          </a:ln>
        </p:spPr>
        <p:txBody>
          <a:bodyPr wrap="square" rtlCol="0">
            <a:spAutoFit/>
          </a:bodyPr>
          <a:lstStyle/>
          <a:p>
            <a:pPr algn="ctr"/>
            <a:r>
              <a:rPr lang="en-US" sz="1600" dirty="0" smtClean="0">
                <a:solidFill>
                  <a:schemeClr val="bg1"/>
                </a:solidFill>
              </a:rPr>
              <a:t>SNOMED CT</a:t>
            </a:r>
          </a:p>
          <a:p>
            <a:pPr algn="ctr"/>
            <a:r>
              <a:rPr lang="en-US" sz="1600" dirty="0" smtClean="0">
                <a:solidFill>
                  <a:schemeClr val="bg1"/>
                </a:solidFill>
              </a:rPr>
              <a:t>concept identifier</a:t>
            </a:r>
            <a:endParaRPr lang="en-US" sz="1600" dirty="0">
              <a:solidFill>
                <a:schemeClr val="bg1"/>
              </a:solidFill>
            </a:endParaRPr>
          </a:p>
        </p:txBody>
      </p:sp>
      <p:sp>
        <p:nvSpPr>
          <p:cNvPr id="6" name="TextBox 5"/>
          <p:cNvSpPr txBox="1"/>
          <p:nvPr/>
        </p:nvSpPr>
        <p:spPr>
          <a:xfrm>
            <a:off x="3962390" y="4299974"/>
            <a:ext cx="1361270" cy="584775"/>
          </a:xfrm>
          <a:prstGeom prst="rect">
            <a:avLst/>
          </a:prstGeom>
          <a:noFill/>
          <a:ln w="19050">
            <a:solidFill>
              <a:schemeClr val="bg1"/>
            </a:solidFill>
          </a:ln>
        </p:spPr>
        <p:txBody>
          <a:bodyPr wrap="square" rtlCol="0">
            <a:spAutoFit/>
          </a:bodyPr>
          <a:lstStyle/>
          <a:p>
            <a:pPr algn="ctr"/>
            <a:r>
              <a:rPr lang="en-US" sz="1600" dirty="0" smtClean="0">
                <a:solidFill>
                  <a:schemeClr val="bg1"/>
                </a:solidFill>
              </a:rPr>
              <a:t>SNOMED CT</a:t>
            </a:r>
          </a:p>
          <a:p>
            <a:pPr algn="ctr"/>
            <a:r>
              <a:rPr lang="en-US" sz="1600" dirty="0" smtClean="0">
                <a:solidFill>
                  <a:schemeClr val="bg1"/>
                </a:solidFill>
              </a:rPr>
              <a:t>FSN</a:t>
            </a:r>
            <a:endParaRPr lang="en-US" sz="1600" dirty="0">
              <a:solidFill>
                <a:schemeClr val="bg1"/>
              </a:solidFill>
            </a:endParaRPr>
          </a:p>
        </p:txBody>
      </p:sp>
      <p:sp>
        <p:nvSpPr>
          <p:cNvPr id="7" name="TextBox 6"/>
          <p:cNvSpPr txBox="1"/>
          <p:nvPr/>
        </p:nvSpPr>
        <p:spPr>
          <a:xfrm>
            <a:off x="3045731" y="3252011"/>
            <a:ext cx="514885" cy="338554"/>
          </a:xfrm>
          <a:prstGeom prst="rect">
            <a:avLst/>
          </a:prstGeom>
          <a:noFill/>
          <a:ln w="19050">
            <a:solidFill>
              <a:schemeClr val="bg1"/>
            </a:solidFill>
          </a:ln>
        </p:spPr>
        <p:txBody>
          <a:bodyPr wrap="square" rtlCol="0">
            <a:spAutoFit/>
          </a:bodyPr>
          <a:lstStyle/>
          <a:p>
            <a:pPr algn="ctr"/>
            <a:r>
              <a:rPr lang="en-US" sz="1600" dirty="0" smtClean="0">
                <a:solidFill>
                  <a:schemeClr val="bg1"/>
                </a:solidFill>
              </a:rPr>
              <a:t>ICE</a:t>
            </a:r>
            <a:endParaRPr lang="en-US" sz="1600" dirty="0">
              <a:solidFill>
                <a:schemeClr val="bg1"/>
              </a:solidFill>
            </a:endParaRPr>
          </a:p>
        </p:txBody>
      </p:sp>
      <p:cxnSp>
        <p:nvCxnSpPr>
          <p:cNvPr id="9" name="Straight Arrow Connector 8"/>
          <p:cNvCxnSpPr>
            <a:stCxn id="5" idx="0"/>
            <a:endCxn id="7" idx="2"/>
          </p:cNvCxnSpPr>
          <p:nvPr/>
        </p:nvCxnSpPr>
        <p:spPr bwMode="auto">
          <a:xfrm flipV="1">
            <a:off x="2109220" y="3590565"/>
            <a:ext cx="1193954" cy="70267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1" name="Straight Arrow Connector 10"/>
          <p:cNvCxnSpPr>
            <a:stCxn id="6" idx="0"/>
            <a:endCxn id="7" idx="2"/>
          </p:cNvCxnSpPr>
          <p:nvPr/>
        </p:nvCxnSpPr>
        <p:spPr bwMode="auto">
          <a:xfrm flipH="1" flipV="1">
            <a:off x="3303174" y="3590565"/>
            <a:ext cx="1339851" cy="709409"/>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2" name="Rounded Rectangle 11"/>
          <p:cNvSpPr/>
          <p:nvPr/>
        </p:nvSpPr>
        <p:spPr>
          <a:xfrm>
            <a:off x="1404828" y="5580696"/>
            <a:ext cx="1408784" cy="91940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1600" dirty="0" smtClean="0">
                <a:solidFill>
                  <a:schemeClr val="bg1"/>
                </a:solidFill>
              </a:rPr>
              <a:t>SNOMED CT:</a:t>
            </a:r>
          </a:p>
          <a:p>
            <a:pPr marL="0" marR="0" indent="0" algn="ctr">
              <a:spcBef>
                <a:spcPts val="0"/>
              </a:spcBef>
              <a:spcAft>
                <a:spcPts val="0"/>
              </a:spcAft>
            </a:pPr>
            <a:r>
              <a:rPr lang="en-US" sz="1600" dirty="0" smtClean="0">
                <a:solidFill>
                  <a:schemeClr val="bg1"/>
                </a:solidFill>
              </a:rPr>
              <a:t>301381004</a:t>
            </a:r>
            <a:endParaRPr lang="en-US" sz="1600" dirty="0">
              <a:solidFill>
                <a:schemeClr val="bg1"/>
              </a:solidFill>
              <a:latin typeface="Times New Roman" panose="02020603050405020304" pitchFamily="18" charset="0"/>
              <a:ea typeface="MS Mincho" panose="02020609040205080304" pitchFamily="49" charset="-128"/>
            </a:endParaRPr>
          </a:p>
        </p:txBody>
      </p:sp>
      <p:cxnSp>
        <p:nvCxnSpPr>
          <p:cNvPr id="14" name="Straight Arrow Connector 13"/>
          <p:cNvCxnSpPr>
            <a:endCxn id="5" idx="2"/>
          </p:cNvCxnSpPr>
          <p:nvPr/>
        </p:nvCxnSpPr>
        <p:spPr bwMode="auto">
          <a:xfrm flipV="1">
            <a:off x="2109220" y="4878018"/>
            <a:ext cx="0" cy="70267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6" name="TextBox 15"/>
          <p:cNvSpPr txBox="1"/>
          <p:nvPr/>
        </p:nvSpPr>
        <p:spPr>
          <a:xfrm>
            <a:off x="2131331" y="5089372"/>
            <a:ext cx="1361270" cy="307777"/>
          </a:xfrm>
          <a:prstGeom prst="rect">
            <a:avLst/>
          </a:prstGeom>
          <a:noFill/>
          <a:ln>
            <a:noFill/>
          </a:ln>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a:t>
            </a:r>
            <a:r>
              <a:rPr lang="en-US" sz="1400" b="1" i="1" baseline="-25000" dirty="0" smtClean="0">
                <a:solidFill>
                  <a:schemeClr val="bg1"/>
                </a:solidFill>
              </a:rPr>
              <a:t>1</a:t>
            </a:r>
            <a:endParaRPr lang="en-US" sz="1400" b="1" i="1" baseline="-25000" dirty="0">
              <a:solidFill>
                <a:schemeClr val="bg1"/>
              </a:solidFill>
            </a:endParaRPr>
          </a:p>
        </p:txBody>
      </p:sp>
      <p:sp>
        <p:nvSpPr>
          <p:cNvPr id="17" name="Rounded Rectangle 16"/>
          <p:cNvSpPr/>
          <p:nvPr/>
        </p:nvSpPr>
        <p:spPr>
          <a:xfrm>
            <a:off x="2963719" y="5587425"/>
            <a:ext cx="3358612" cy="91940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1600" dirty="0" smtClean="0">
                <a:solidFill>
                  <a:schemeClr val="bg1"/>
                </a:solidFill>
              </a:rPr>
              <a:t>SNOMED CT:</a:t>
            </a:r>
          </a:p>
          <a:p>
            <a:pPr marL="0" marR="0" indent="0" algn="ctr">
              <a:spcBef>
                <a:spcPts val="0"/>
              </a:spcBef>
              <a:spcAft>
                <a:spcPts val="0"/>
              </a:spcAft>
            </a:pPr>
            <a:r>
              <a:rPr lang="en-US" sz="1600" dirty="0">
                <a:solidFill>
                  <a:schemeClr val="bg1"/>
                </a:solidFill>
              </a:rPr>
              <a:t>‘Discomforting present pain (finding)’</a:t>
            </a:r>
          </a:p>
        </p:txBody>
      </p:sp>
      <p:cxnSp>
        <p:nvCxnSpPr>
          <p:cNvPr id="19" name="Straight Arrow Connector 18"/>
          <p:cNvCxnSpPr>
            <a:endCxn id="6" idx="2"/>
          </p:cNvCxnSpPr>
          <p:nvPr/>
        </p:nvCxnSpPr>
        <p:spPr bwMode="auto">
          <a:xfrm flipV="1">
            <a:off x="4643025" y="4884749"/>
            <a:ext cx="0" cy="702676"/>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2" name="TextBox 21"/>
          <p:cNvSpPr txBox="1"/>
          <p:nvPr/>
        </p:nvSpPr>
        <p:spPr>
          <a:xfrm>
            <a:off x="4645931" y="5097689"/>
            <a:ext cx="1330814" cy="307777"/>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a:t>
            </a:r>
            <a:r>
              <a:rPr lang="en-US" sz="1400" b="1" i="1" baseline="-25000" dirty="0" smtClean="0">
                <a:solidFill>
                  <a:schemeClr val="bg1"/>
                </a:solidFill>
              </a:rPr>
              <a:t>2</a:t>
            </a:r>
            <a:endParaRPr lang="en-US" sz="1400" b="1" i="1" baseline="-25000" dirty="0">
              <a:solidFill>
                <a:schemeClr val="bg1"/>
              </a:solidFill>
            </a:endParaRPr>
          </a:p>
        </p:txBody>
      </p:sp>
      <p:sp>
        <p:nvSpPr>
          <p:cNvPr id="23" name="TextBox 22"/>
          <p:cNvSpPr txBox="1"/>
          <p:nvPr/>
        </p:nvSpPr>
        <p:spPr>
          <a:xfrm>
            <a:off x="3858420" y="3634127"/>
            <a:ext cx="425116" cy="307777"/>
          </a:xfrm>
          <a:prstGeom prst="rect">
            <a:avLst/>
          </a:prstGeom>
          <a:noFill/>
        </p:spPr>
        <p:txBody>
          <a:bodyPr wrap="square" rtlCol="0">
            <a:spAutoFit/>
          </a:bodyPr>
          <a:lstStyle/>
          <a:p>
            <a:r>
              <a:rPr lang="en-US" sz="1400" b="1" i="1" dirty="0" err="1" smtClean="0">
                <a:solidFill>
                  <a:schemeClr val="bg1"/>
                </a:solidFill>
              </a:rPr>
              <a:t>isA</a:t>
            </a:r>
            <a:endParaRPr lang="en-US" sz="1400" b="1" i="1" baseline="-25000" dirty="0">
              <a:solidFill>
                <a:schemeClr val="bg1"/>
              </a:solidFill>
            </a:endParaRPr>
          </a:p>
        </p:txBody>
      </p:sp>
      <p:sp>
        <p:nvSpPr>
          <p:cNvPr id="24" name="TextBox 23"/>
          <p:cNvSpPr txBox="1"/>
          <p:nvPr/>
        </p:nvSpPr>
        <p:spPr>
          <a:xfrm>
            <a:off x="2212651" y="3662301"/>
            <a:ext cx="425116" cy="307777"/>
          </a:xfrm>
          <a:prstGeom prst="rect">
            <a:avLst/>
          </a:prstGeom>
          <a:noFill/>
        </p:spPr>
        <p:txBody>
          <a:bodyPr wrap="square" rtlCol="0">
            <a:spAutoFit/>
          </a:bodyPr>
          <a:lstStyle/>
          <a:p>
            <a:r>
              <a:rPr lang="en-US" sz="1400" b="1" i="1" dirty="0" err="1" smtClean="0">
                <a:solidFill>
                  <a:schemeClr val="bg1"/>
                </a:solidFill>
              </a:rPr>
              <a:t>isA</a:t>
            </a:r>
            <a:endParaRPr lang="en-US" sz="1400" b="1" i="1" baseline="-25000" dirty="0">
              <a:solidFill>
                <a:schemeClr val="bg1"/>
              </a:solidFill>
            </a:endParaRPr>
          </a:p>
        </p:txBody>
      </p:sp>
      <p:sp>
        <p:nvSpPr>
          <p:cNvPr id="25" name="TextBox 24"/>
          <p:cNvSpPr txBox="1"/>
          <p:nvPr/>
        </p:nvSpPr>
        <p:spPr>
          <a:xfrm>
            <a:off x="6189170" y="1706551"/>
            <a:ext cx="1659430" cy="338554"/>
          </a:xfrm>
          <a:prstGeom prst="rect">
            <a:avLst/>
          </a:prstGeom>
          <a:noFill/>
          <a:ln w="19050">
            <a:solidFill>
              <a:schemeClr val="bg1"/>
            </a:solidFill>
          </a:ln>
        </p:spPr>
        <p:txBody>
          <a:bodyPr wrap="none" rtlCol="0">
            <a:spAutoFit/>
          </a:bodyPr>
          <a:lstStyle/>
          <a:p>
            <a:pPr algn="ctr"/>
            <a:r>
              <a:rPr lang="en-US" sz="1600" dirty="0" smtClean="0">
                <a:solidFill>
                  <a:schemeClr val="bg1"/>
                </a:solidFill>
              </a:rPr>
              <a:t>Portion of Reality</a:t>
            </a:r>
            <a:endParaRPr lang="en-US" sz="1600" dirty="0">
              <a:solidFill>
                <a:schemeClr val="bg1"/>
              </a:solidFill>
            </a:endParaRPr>
          </a:p>
        </p:txBody>
      </p:sp>
      <p:sp>
        <p:nvSpPr>
          <p:cNvPr id="26" name="Cloud Callout 25"/>
          <p:cNvSpPr/>
          <p:nvPr/>
        </p:nvSpPr>
        <p:spPr bwMode="auto">
          <a:xfrm>
            <a:off x="6191441" y="2490011"/>
            <a:ext cx="1654889" cy="814661"/>
          </a:xfrm>
          <a:prstGeom prst="cloudCallout">
            <a:avLst>
              <a:gd name="adj1" fmla="val -11146"/>
              <a:gd name="adj2" fmla="val 43283"/>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7" name="TextBox 26"/>
          <p:cNvSpPr txBox="1"/>
          <p:nvPr/>
        </p:nvSpPr>
        <p:spPr>
          <a:xfrm>
            <a:off x="6313845" y="2659288"/>
            <a:ext cx="1456285" cy="461665"/>
          </a:xfrm>
          <a:prstGeom prst="rect">
            <a:avLst/>
          </a:prstGeom>
          <a:noFill/>
        </p:spPr>
        <p:txBody>
          <a:bodyPr wrap="square" rtlCol="0">
            <a:spAutoFit/>
          </a:bodyPr>
          <a:lstStyle/>
          <a:p>
            <a:r>
              <a:rPr lang="en-US" sz="1200" dirty="0" smtClean="0">
                <a:solidFill>
                  <a:schemeClr val="bg1"/>
                </a:solidFill>
              </a:rPr>
              <a:t>Something around discomforting pain</a:t>
            </a:r>
            <a:endParaRPr lang="en-US" sz="1200" dirty="0">
              <a:solidFill>
                <a:schemeClr val="bg1"/>
              </a:solidFill>
            </a:endParaRPr>
          </a:p>
        </p:txBody>
      </p:sp>
      <p:cxnSp>
        <p:nvCxnSpPr>
          <p:cNvPr id="29" name="Elbow Connector 28"/>
          <p:cNvCxnSpPr>
            <a:endCxn id="26" idx="1"/>
          </p:cNvCxnSpPr>
          <p:nvPr/>
        </p:nvCxnSpPr>
        <p:spPr bwMode="auto">
          <a:xfrm flipV="1">
            <a:off x="6322331" y="3303805"/>
            <a:ext cx="696555" cy="2743321"/>
          </a:xfrm>
          <a:prstGeom prst="bentConnector2">
            <a:avLst/>
          </a:prstGeom>
          <a:solidFill>
            <a:schemeClr val="accent1"/>
          </a:solidFill>
          <a:ln w="19050" cap="flat" cmpd="sng" algn="ctr">
            <a:solidFill>
              <a:srgbClr val="FF0000"/>
            </a:solidFill>
            <a:prstDash val="solid"/>
            <a:round/>
            <a:headEnd type="none" w="med" len="med"/>
            <a:tailEnd type="triangle"/>
          </a:ln>
          <a:effectLst/>
        </p:spPr>
      </p:cxnSp>
      <p:sp>
        <p:nvSpPr>
          <p:cNvPr id="31" name="TextBox 30"/>
          <p:cNvSpPr txBox="1"/>
          <p:nvPr/>
        </p:nvSpPr>
        <p:spPr>
          <a:xfrm>
            <a:off x="6074303" y="3756211"/>
            <a:ext cx="954107" cy="369332"/>
          </a:xfrm>
          <a:prstGeom prst="rect">
            <a:avLst/>
          </a:prstGeom>
          <a:noFill/>
        </p:spPr>
        <p:txBody>
          <a:bodyPr wrap="none" rtlCol="0">
            <a:spAutoFit/>
          </a:bodyPr>
          <a:lstStyle/>
          <a:p>
            <a:r>
              <a:rPr lang="en-US" sz="1800" b="1" dirty="0" err="1" smtClean="0">
                <a:solidFill>
                  <a:srgbClr val="FF0000"/>
                </a:solidFill>
              </a:rPr>
              <a:t>isAbout</a:t>
            </a:r>
            <a:endParaRPr lang="en-US" sz="1800" b="1" dirty="0">
              <a:solidFill>
                <a:srgbClr val="FF0000"/>
              </a:solidFill>
            </a:endParaRPr>
          </a:p>
        </p:txBody>
      </p:sp>
      <p:cxnSp>
        <p:nvCxnSpPr>
          <p:cNvPr id="32" name="Straight Arrow Connector 31"/>
          <p:cNvCxnSpPr>
            <a:stCxn id="26" idx="3"/>
            <a:endCxn id="25" idx="2"/>
          </p:cNvCxnSpPr>
          <p:nvPr/>
        </p:nvCxnSpPr>
        <p:spPr bwMode="auto">
          <a:xfrm flipH="1" flipV="1">
            <a:off x="7018885" y="2045105"/>
            <a:ext cx="1" cy="491485"/>
          </a:xfrm>
          <a:prstGeom prst="straightConnector1">
            <a:avLst/>
          </a:prstGeom>
          <a:solidFill>
            <a:schemeClr val="accent1"/>
          </a:solidFill>
          <a:ln w="19050" cap="flat" cmpd="sng" algn="ctr">
            <a:solidFill>
              <a:schemeClr val="bg1"/>
            </a:solidFill>
            <a:prstDash val="sysDash"/>
            <a:round/>
            <a:headEnd type="none" w="med" len="med"/>
            <a:tailEnd type="triangle"/>
          </a:ln>
          <a:effectLst/>
        </p:spPr>
      </p:cxnSp>
      <p:sp>
        <p:nvSpPr>
          <p:cNvPr id="37" name="TextBox 36"/>
          <p:cNvSpPr txBox="1"/>
          <p:nvPr/>
        </p:nvSpPr>
        <p:spPr>
          <a:xfrm>
            <a:off x="7186466" y="2060494"/>
            <a:ext cx="527709" cy="307777"/>
          </a:xfrm>
          <a:prstGeom prst="rect">
            <a:avLst/>
          </a:prstGeom>
          <a:noFill/>
        </p:spPr>
        <p:txBody>
          <a:bodyPr wrap="none" rtlCol="0">
            <a:spAutoFit/>
          </a:bodyPr>
          <a:lstStyle/>
          <a:p>
            <a:r>
              <a:rPr lang="en-US" sz="1400" b="1" i="1" dirty="0" smtClean="0">
                <a:solidFill>
                  <a:schemeClr val="bg1"/>
                </a:solidFill>
              </a:rPr>
              <a:t>~</a:t>
            </a:r>
            <a:r>
              <a:rPr lang="en-US" sz="1400" b="1" i="1" dirty="0" err="1" smtClean="0">
                <a:solidFill>
                  <a:schemeClr val="bg1"/>
                </a:solidFill>
              </a:rPr>
              <a:t>isA</a:t>
            </a:r>
            <a:endParaRPr lang="en-US" sz="1400" b="1" i="1" baseline="-25000" dirty="0">
              <a:solidFill>
                <a:schemeClr val="bg1"/>
              </a:solidFill>
            </a:endParaRPr>
          </a:p>
        </p:txBody>
      </p:sp>
      <p:cxnSp>
        <p:nvCxnSpPr>
          <p:cNvPr id="38" name="Elbow Connector 37"/>
          <p:cNvCxnSpPr>
            <a:endCxn id="26" idx="0"/>
          </p:cNvCxnSpPr>
          <p:nvPr/>
        </p:nvCxnSpPr>
        <p:spPr bwMode="auto">
          <a:xfrm rot="10800000" flipH="1">
            <a:off x="1404828" y="2897343"/>
            <a:ext cx="4791746" cy="3143055"/>
          </a:xfrm>
          <a:prstGeom prst="bentConnector3">
            <a:avLst>
              <a:gd name="adj1" fmla="val -4771"/>
            </a:avLst>
          </a:prstGeom>
          <a:solidFill>
            <a:schemeClr val="accent1"/>
          </a:solidFill>
          <a:ln w="19050" cap="flat" cmpd="sng" algn="ctr">
            <a:solidFill>
              <a:srgbClr val="FF0000"/>
            </a:solidFill>
            <a:prstDash val="solid"/>
            <a:round/>
            <a:headEnd type="none" w="med" len="med"/>
            <a:tailEnd type="triangle"/>
          </a:ln>
          <a:effectLst/>
        </p:spPr>
      </p:cxnSp>
      <p:sp>
        <p:nvSpPr>
          <p:cNvPr id="44" name="TextBox 43"/>
          <p:cNvSpPr txBox="1"/>
          <p:nvPr/>
        </p:nvSpPr>
        <p:spPr>
          <a:xfrm>
            <a:off x="4706423" y="2474622"/>
            <a:ext cx="954107" cy="369332"/>
          </a:xfrm>
          <a:prstGeom prst="rect">
            <a:avLst/>
          </a:prstGeom>
          <a:noFill/>
        </p:spPr>
        <p:txBody>
          <a:bodyPr wrap="none" rtlCol="0">
            <a:spAutoFit/>
          </a:bodyPr>
          <a:lstStyle/>
          <a:p>
            <a:r>
              <a:rPr lang="en-US" sz="1800" b="1" dirty="0" err="1" smtClean="0">
                <a:solidFill>
                  <a:srgbClr val="FF0000"/>
                </a:solidFill>
              </a:rPr>
              <a:t>isAbout</a:t>
            </a:r>
            <a:endParaRPr lang="en-US" sz="1800" b="1" dirty="0">
              <a:solidFill>
                <a:srgbClr val="FF0000"/>
              </a:solidFill>
            </a:endParaRPr>
          </a:p>
        </p:txBody>
      </p:sp>
    </p:spTree>
    <p:extLst>
      <p:ext uri="{BB962C8B-B14F-4D97-AF65-F5344CB8AC3E}">
        <p14:creationId xmlns:p14="http://schemas.microsoft.com/office/powerpoint/2010/main" val="12774623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parts as …</a:t>
            </a:r>
            <a:endParaRPr lang="en-US" dirty="0"/>
          </a:p>
        </p:txBody>
      </p:sp>
      <p:graphicFrame>
        <p:nvGraphicFramePr>
          <p:cNvPr id="5" name="Content Placeholder 3"/>
          <p:cNvGraphicFramePr>
            <a:graphicFrameLocks noGrp="1"/>
          </p:cNvGraphicFramePr>
          <p:nvPr>
            <p:ph idx="1"/>
            <p:extLst/>
          </p:nvPr>
        </p:nvGraphicFramePr>
        <p:xfrm>
          <a:off x="76200" y="5410200"/>
          <a:ext cx="8991600" cy="731520"/>
        </p:xfrm>
        <a:graphic>
          <a:graphicData uri="http://schemas.openxmlformats.org/drawingml/2006/table">
            <a:tbl>
              <a:tblPr firstRow="1" firstCol="1" bandRow="1">
                <a:tableStyleId>{5C22544A-7EE6-4342-B048-85BDC9FD1C3A}</a:tableStyleId>
              </a:tblPr>
              <a:tblGrid>
                <a:gridCol w="1548749"/>
                <a:gridCol w="1663331"/>
                <a:gridCol w="826520"/>
                <a:gridCol w="2362200"/>
                <a:gridCol w="2590800"/>
              </a:tblGrid>
              <a:tr h="0">
                <a:tc>
                  <a:txBody>
                    <a:bodyPr/>
                    <a:lstStyle/>
                    <a:p>
                      <a:pPr marL="0" marR="0" indent="0" algn="just">
                        <a:spcBef>
                          <a:spcPts val="0"/>
                        </a:spcBef>
                        <a:spcAft>
                          <a:spcPts val="0"/>
                        </a:spcAft>
                      </a:pPr>
                      <a:r>
                        <a:rPr lang="en-US" sz="1600" dirty="0" err="1">
                          <a:solidFill>
                            <a:schemeClr val="tx1"/>
                          </a:solidFill>
                          <a:effectLst/>
                        </a:rPr>
                        <a:t>conceptID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Active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ModuleID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Definitional Status</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900000000000074008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20080131</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900000000000074008</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3" name="Rounded Rectangle 2"/>
          <p:cNvSpPr/>
          <p:nvPr/>
        </p:nvSpPr>
        <p:spPr bwMode="auto">
          <a:xfrm>
            <a:off x="0" y="5638800"/>
            <a:ext cx="1447800" cy="304800"/>
          </a:xfrm>
          <a:prstGeom prst="roundRect">
            <a:avLst/>
          </a:prstGeom>
          <a:noFill/>
          <a:ln w="28575" cap="flat" cmpd="sng" algn="ctr">
            <a:solidFill>
              <a:srgbClr val="ECD6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sp>
        <p:nvSpPr>
          <p:cNvPr id="48" name="Rounded Rectangle 47"/>
          <p:cNvSpPr/>
          <p:nvPr/>
        </p:nvSpPr>
        <p:spPr bwMode="auto">
          <a:xfrm>
            <a:off x="76200" y="5943600"/>
            <a:ext cx="1447800" cy="304800"/>
          </a:xfrm>
          <a:prstGeom prst="roundRect">
            <a:avLst/>
          </a:prstGeom>
          <a:noFill/>
          <a:ln w="28575" cap="flat" cmpd="sng" algn="ctr">
            <a:solidFill>
              <a:srgbClr val="C30D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sp>
        <p:nvSpPr>
          <p:cNvPr id="4" name="Left-Up Arrow 3"/>
          <p:cNvSpPr/>
          <p:nvPr/>
        </p:nvSpPr>
        <p:spPr bwMode="auto">
          <a:xfrm flipH="1" flipV="1">
            <a:off x="895749" y="2735975"/>
            <a:ext cx="3124200" cy="2405253"/>
          </a:xfrm>
          <a:prstGeom prst="leftUpArrow">
            <a:avLst>
              <a:gd name="adj1" fmla="val 11875"/>
              <a:gd name="adj2" fmla="val 14811"/>
              <a:gd name="adj3" fmla="val 1498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2092204" y="3147674"/>
            <a:ext cx="800219" cy="1569660"/>
          </a:xfrm>
          <a:prstGeom prst="rect">
            <a:avLst/>
          </a:prstGeom>
          <a:noFill/>
        </p:spPr>
        <p:txBody>
          <a:bodyPr wrap="none" rtlCol="0">
            <a:spAutoFit/>
          </a:bodyPr>
          <a:lstStyle/>
          <a:p>
            <a:r>
              <a:rPr lang="en-US" sz="9600" b="1" dirty="0" smtClean="0">
                <a:solidFill>
                  <a:schemeClr val="accent5">
                    <a:lumMod val="90000"/>
                  </a:schemeClr>
                </a:solidFill>
              </a:rPr>
              <a:t>?</a:t>
            </a:r>
            <a:endParaRPr lang="en-US" sz="9600" b="1" dirty="0">
              <a:solidFill>
                <a:schemeClr val="accent5">
                  <a:lumMod val="90000"/>
                </a:schemeClr>
              </a:solidFill>
            </a:endParaRPr>
          </a:p>
        </p:txBody>
      </p:sp>
      <p:sp>
        <p:nvSpPr>
          <p:cNvPr id="50" name="TextBox 49"/>
          <p:cNvSpPr txBox="1"/>
          <p:nvPr/>
        </p:nvSpPr>
        <p:spPr>
          <a:xfrm>
            <a:off x="4912652" y="3410317"/>
            <a:ext cx="94837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concept identifier</a:t>
            </a:r>
            <a:endParaRPr lang="en-US" sz="800" dirty="0">
              <a:solidFill>
                <a:schemeClr val="bg1"/>
              </a:solidFill>
            </a:endParaRPr>
          </a:p>
        </p:txBody>
      </p:sp>
      <p:sp>
        <p:nvSpPr>
          <p:cNvPr id="51" name="TextBox 50"/>
          <p:cNvSpPr txBox="1"/>
          <p:nvPr/>
        </p:nvSpPr>
        <p:spPr>
          <a:xfrm>
            <a:off x="6463622" y="3414677"/>
            <a:ext cx="79096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FSN</a:t>
            </a:r>
            <a:endParaRPr lang="en-US" sz="800" dirty="0">
              <a:solidFill>
                <a:schemeClr val="bg1"/>
              </a:solidFill>
            </a:endParaRPr>
          </a:p>
        </p:txBody>
      </p:sp>
      <p:sp>
        <p:nvSpPr>
          <p:cNvPr id="55" name="TextBox 54"/>
          <p:cNvSpPr txBox="1"/>
          <p:nvPr/>
        </p:nvSpPr>
        <p:spPr>
          <a:xfrm>
            <a:off x="5930999" y="2735976"/>
            <a:ext cx="399273" cy="21544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ICE</a:t>
            </a:r>
            <a:endParaRPr lang="en-US" sz="800" dirty="0">
              <a:solidFill>
                <a:schemeClr val="bg1"/>
              </a:solidFill>
            </a:endParaRPr>
          </a:p>
        </p:txBody>
      </p:sp>
      <p:cxnSp>
        <p:nvCxnSpPr>
          <p:cNvPr id="59" name="Straight Arrow Connector 58"/>
          <p:cNvCxnSpPr>
            <a:stCxn id="50" idx="0"/>
            <a:endCxn id="55" idx="2"/>
          </p:cNvCxnSpPr>
          <p:nvPr/>
        </p:nvCxnSpPr>
        <p:spPr bwMode="auto">
          <a:xfrm flipV="1">
            <a:off x="5386840" y="2951420"/>
            <a:ext cx="743796" cy="45889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60" name="Straight Arrow Connector 59"/>
          <p:cNvCxnSpPr>
            <a:stCxn id="51" idx="0"/>
            <a:endCxn id="55" idx="2"/>
          </p:cNvCxnSpPr>
          <p:nvPr/>
        </p:nvCxnSpPr>
        <p:spPr bwMode="auto">
          <a:xfrm flipH="1" flipV="1">
            <a:off x="6130636" y="2951420"/>
            <a:ext cx="728469" cy="46325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1" name="Rounded Rectangle 60"/>
          <p:cNvSpPr/>
          <p:nvPr/>
        </p:nvSpPr>
        <p:spPr>
          <a:xfrm>
            <a:off x="4857233" y="4244121"/>
            <a:ext cx="938894"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smtClean="0">
                <a:solidFill>
                  <a:schemeClr val="bg1"/>
                </a:solidFill>
              </a:rPr>
              <a:t>301381004</a:t>
            </a:r>
            <a:endParaRPr lang="en-US" sz="800" dirty="0">
              <a:solidFill>
                <a:schemeClr val="bg1"/>
              </a:solidFill>
              <a:latin typeface="Times New Roman" panose="02020603050405020304" pitchFamily="18" charset="0"/>
              <a:ea typeface="MS Mincho" panose="02020609040205080304" pitchFamily="49" charset="-128"/>
            </a:endParaRPr>
          </a:p>
        </p:txBody>
      </p:sp>
      <p:cxnSp>
        <p:nvCxnSpPr>
          <p:cNvPr id="63" name="Straight Arrow Connector 62"/>
          <p:cNvCxnSpPr>
            <a:endCxn id="50" idx="2"/>
          </p:cNvCxnSpPr>
          <p:nvPr/>
        </p:nvCxnSpPr>
        <p:spPr bwMode="auto">
          <a:xfrm flipV="1">
            <a:off x="5386840" y="3748871"/>
            <a:ext cx="0" cy="49525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4" name="TextBox 63"/>
          <p:cNvSpPr txBox="1"/>
          <p:nvPr/>
        </p:nvSpPr>
        <p:spPr>
          <a:xfrm>
            <a:off x="5399687" y="3925921"/>
            <a:ext cx="847304" cy="215444"/>
          </a:xfrm>
          <a:prstGeom prst="rect">
            <a:avLst/>
          </a:prstGeom>
          <a:noFill/>
          <a:ln>
            <a:noFill/>
          </a:ln>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1</a:t>
            </a:r>
            <a:endParaRPr lang="en-US" sz="800" b="1" i="1" baseline="-25000" dirty="0">
              <a:solidFill>
                <a:schemeClr val="bg1"/>
              </a:solidFill>
            </a:endParaRPr>
          </a:p>
        </p:txBody>
      </p:sp>
      <p:sp>
        <p:nvSpPr>
          <p:cNvPr id="65" name="Rounded Rectangle 64"/>
          <p:cNvSpPr/>
          <p:nvPr/>
        </p:nvSpPr>
        <p:spPr>
          <a:xfrm>
            <a:off x="5883346" y="4248479"/>
            <a:ext cx="1951518"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a:solidFill>
                  <a:schemeClr val="bg1"/>
                </a:solidFill>
              </a:rPr>
              <a:t>‘Discomforting present pain (finding)’</a:t>
            </a:r>
          </a:p>
        </p:txBody>
      </p:sp>
      <p:cxnSp>
        <p:nvCxnSpPr>
          <p:cNvPr id="66" name="Straight Arrow Connector 65"/>
          <p:cNvCxnSpPr>
            <a:endCxn id="51" idx="2"/>
          </p:cNvCxnSpPr>
          <p:nvPr/>
        </p:nvCxnSpPr>
        <p:spPr bwMode="auto">
          <a:xfrm flipV="1">
            <a:off x="6859105" y="3753231"/>
            <a:ext cx="0" cy="49524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70" name="TextBox 69"/>
          <p:cNvSpPr txBox="1"/>
          <p:nvPr/>
        </p:nvSpPr>
        <p:spPr>
          <a:xfrm>
            <a:off x="6860792" y="3931307"/>
            <a:ext cx="858463" cy="215444"/>
          </a:xfrm>
          <a:prstGeom prst="rect">
            <a:avLst/>
          </a:prstGeom>
          <a:noFill/>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2</a:t>
            </a:r>
            <a:endParaRPr lang="en-US" sz="800" b="1" i="1" baseline="-25000" dirty="0">
              <a:solidFill>
                <a:schemeClr val="bg1"/>
              </a:solidFill>
            </a:endParaRPr>
          </a:p>
        </p:txBody>
      </p:sp>
      <p:sp>
        <p:nvSpPr>
          <p:cNvPr id="71" name="TextBox 70"/>
          <p:cNvSpPr txBox="1"/>
          <p:nvPr/>
        </p:nvSpPr>
        <p:spPr>
          <a:xfrm>
            <a:off x="6403211" y="2983449"/>
            <a:ext cx="371121"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73" name="TextBox 72"/>
          <p:cNvSpPr txBox="1"/>
          <p:nvPr/>
        </p:nvSpPr>
        <p:spPr>
          <a:xfrm>
            <a:off x="5313769" y="3001696"/>
            <a:ext cx="380183"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75" name="TextBox 74"/>
          <p:cNvSpPr txBox="1"/>
          <p:nvPr/>
        </p:nvSpPr>
        <p:spPr>
          <a:xfrm>
            <a:off x="7779374" y="1735078"/>
            <a:ext cx="920445" cy="215444"/>
          </a:xfrm>
          <a:prstGeom prst="rect">
            <a:avLst/>
          </a:prstGeom>
          <a:noFill/>
          <a:ln w="19050">
            <a:solidFill>
              <a:schemeClr val="bg1"/>
            </a:solidFill>
          </a:ln>
        </p:spPr>
        <p:txBody>
          <a:bodyPr wrap="none" rtlCol="0">
            <a:spAutoFit/>
          </a:bodyPr>
          <a:lstStyle/>
          <a:p>
            <a:pPr algn="ctr"/>
            <a:r>
              <a:rPr lang="en-US" sz="800" dirty="0" smtClean="0">
                <a:solidFill>
                  <a:schemeClr val="bg1"/>
                </a:solidFill>
              </a:rPr>
              <a:t>Portion of Reality</a:t>
            </a:r>
            <a:endParaRPr lang="en-US" sz="800" dirty="0">
              <a:solidFill>
                <a:schemeClr val="bg1"/>
              </a:solidFill>
            </a:endParaRPr>
          </a:p>
        </p:txBody>
      </p:sp>
      <p:sp>
        <p:nvSpPr>
          <p:cNvPr id="76" name="Cloud Callout 75"/>
          <p:cNvSpPr/>
          <p:nvPr/>
        </p:nvSpPr>
        <p:spPr bwMode="auto">
          <a:xfrm>
            <a:off x="7696200" y="2242476"/>
            <a:ext cx="1080390" cy="759220"/>
          </a:xfrm>
          <a:prstGeom prst="cloudCallout">
            <a:avLst>
              <a:gd name="adj1" fmla="val -11146"/>
              <a:gd name="adj2" fmla="val 43283"/>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pitchFamily="122" charset="0"/>
            </a:endParaRPr>
          </a:p>
        </p:txBody>
      </p:sp>
      <p:sp>
        <p:nvSpPr>
          <p:cNvPr id="79" name="TextBox 78"/>
          <p:cNvSpPr txBox="1"/>
          <p:nvPr/>
        </p:nvSpPr>
        <p:spPr>
          <a:xfrm>
            <a:off x="7829933" y="2352106"/>
            <a:ext cx="846173" cy="229799"/>
          </a:xfrm>
          <a:prstGeom prst="rect">
            <a:avLst/>
          </a:prstGeom>
          <a:noFill/>
        </p:spPr>
        <p:txBody>
          <a:bodyPr wrap="square" rtlCol="0">
            <a:spAutoFit/>
          </a:bodyPr>
          <a:lstStyle/>
          <a:p>
            <a:r>
              <a:rPr lang="en-US" sz="800" dirty="0" smtClean="0">
                <a:solidFill>
                  <a:schemeClr val="bg1"/>
                </a:solidFill>
              </a:rPr>
              <a:t>Something around discomforting pain</a:t>
            </a:r>
            <a:endParaRPr lang="en-US" sz="800" dirty="0">
              <a:solidFill>
                <a:schemeClr val="bg1"/>
              </a:solidFill>
            </a:endParaRPr>
          </a:p>
        </p:txBody>
      </p:sp>
      <p:cxnSp>
        <p:nvCxnSpPr>
          <p:cNvPr id="80" name="Elbow Connector 79"/>
          <p:cNvCxnSpPr>
            <a:stCxn id="65" idx="3"/>
            <a:endCxn id="76" idx="1"/>
          </p:cNvCxnSpPr>
          <p:nvPr/>
        </p:nvCxnSpPr>
        <p:spPr bwMode="auto">
          <a:xfrm flipV="1">
            <a:off x="7834864" y="3000888"/>
            <a:ext cx="401531" cy="1434877"/>
          </a:xfrm>
          <a:prstGeom prst="bentConnector2">
            <a:avLst/>
          </a:prstGeom>
          <a:solidFill>
            <a:schemeClr val="accent1"/>
          </a:solidFill>
          <a:ln w="19050" cap="flat" cmpd="sng" algn="ctr">
            <a:solidFill>
              <a:srgbClr val="FF0000"/>
            </a:solidFill>
            <a:prstDash val="solid"/>
            <a:round/>
            <a:headEnd type="none" w="med" len="med"/>
            <a:tailEnd type="triangle"/>
          </a:ln>
          <a:effectLst/>
        </p:spPr>
      </p:cxnSp>
      <p:sp>
        <p:nvSpPr>
          <p:cNvPr id="82" name="TextBox 81"/>
          <p:cNvSpPr txBox="1"/>
          <p:nvPr/>
        </p:nvSpPr>
        <p:spPr>
          <a:xfrm>
            <a:off x="7690747" y="3062515"/>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cxnSp>
        <p:nvCxnSpPr>
          <p:cNvPr id="83" name="Straight Arrow Connector 82"/>
          <p:cNvCxnSpPr>
            <a:stCxn id="76" idx="3"/>
            <a:endCxn id="75" idx="2"/>
          </p:cNvCxnSpPr>
          <p:nvPr/>
        </p:nvCxnSpPr>
        <p:spPr bwMode="auto">
          <a:xfrm flipV="1">
            <a:off x="8236395" y="1950522"/>
            <a:ext cx="3202" cy="335363"/>
          </a:xfrm>
          <a:prstGeom prst="straightConnector1">
            <a:avLst/>
          </a:prstGeom>
          <a:solidFill>
            <a:schemeClr val="accent1"/>
          </a:solidFill>
          <a:ln w="19050" cap="flat" cmpd="sng" algn="ctr">
            <a:solidFill>
              <a:schemeClr val="bg1"/>
            </a:solidFill>
            <a:prstDash val="sysDash"/>
            <a:round/>
            <a:headEnd type="none" w="med" len="med"/>
            <a:tailEnd type="triangle"/>
          </a:ln>
          <a:effectLst/>
        </p:spPr>
      </p:cxnSp>
      <p:sp>
        <p:nvSpPr>
          <p:cNvPr id="85" name="TextBox 84"/>
          <p:cNvSpPr txBox="1"/>
          <p:nvPr/>
        </p:nvSpPr>
        <p:spPr>
          <a:xfrm>
            <a:off x="8336969" y="1964305"/>
            <a:ext cx="297018" cy="146237"/>
          </a:xfrm>
          <a:prstGeom prst="rect">
            <a:avLst/>
          </a:prstGeom>
          <a:noFill/>
        </p:spPr>
        <p:txBody>
          <a:bodyPr wrap="none" rtlCol="0">
            <a:spAutoFit/>
          </a:bodyPr>
          <a:lstStyle/>
          <a:p>
            <a:r>
              <a:rPr lang="en-US" sz="800" b="1" i="1" dirty="0" smtClean="0">
                <a:solidFill>
                  <a:schemeClr val="bg1"/>
                </a:solidFill>
              </a:rPr>
              <a:t>~</a:t>
            </a:r>
            <a:r>
              <a:rPr lang="en-US" sz="800" b="1" i="1" dirty="0" err="1" smtClean="0">
                <a:solidFill>
                  <a:schemeClr val="bg1"/>
                </a:solidFill>
              </a:rPr>
              <a:t>isA</a:t>
            </a:r>
            <a:endParaRPr lang="en-US" sz="800" b="1" i="1" baseline="-25000" dirty="0">
              <a:solidFill>
                <a:schemeClr val="bg1"/>
              </a:solidFill>
            </a:endParaRPr>
          </a:p>
        </p:txBody>
      </p:sp>
      <p:cxnSp>
        <p:nvCxnSpPr>
          <p:cNvPr id="86" name="Elbow Connector 85"/>
          <p:cNvCxnSpPr>
            <a:stCxn id="61" idx="1"/>
            <a:endCxn id="76" idx="0"/>
          </p:cNvCxnSpPr>
          <p:nvPr/>
        </p:nvCxnSpPr>
        <p:spPr bwMode="auto">
          <a:xfrm rot="10800000" flipH="1">
            <a:off x="4857233" y="2622087"/>
            <a:ext cx="2842318" cy="1809321"/>
          </a:xfrm>
          <a:prstGeom prst="bentConnector3">
            <a:avLst>
              <a:gd name="adj1" fmla="val -8043"/>
            </a:avLst>
          </a:prstGeom>
          <a:solidFill>
            <a:schemeClr val="accent1"/>
          </a:solidFill>
          <a:ln w="19050" cap="flat" cmpd="sng" algn="ctr">
            <a:solidFill>
              <a:srgbClr val="FF0000"/>
            </a:solidFill>
            <a:prstDash val="solid"/>
            <a:round/>
            <a:headEnd type="none" w="med" len="med"/>
            <a:tailEnd type="triangle"/>
          </a:ln>
          <a:effectLst/>
        </p:spPr>
      </p:cxnSp>
      <p:sp>
        <p:nvSpPr>
          <p:cNvPr id="88" name="TextBox 87"/>
          <p:cNvSpPr txBox="1"/>
          <p:nvPr/>
        </p:nvSpPr>
        <p:spPr>
          <a:xfrm>
            <a:off x="6891461" y="2313694"/>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sp>
        <p:nvSpPr>
          <p:cNvPr id="30" name="Rectangle 29"/>
          <p:cNvSpPr/>
          <p:nvPr/>
        </p:nvSpPr>
        <p:spPr>
          <a:xfrm>
            <a:off x="685800" y="6248400"/>
            <a:ext cx="8458200" cy="523220"/>
          </a:xfrm>
          <a:prstGeom prst="rect">
            <a:avLst/>
          </a:prstGeom>
        </p:spPr>
        <p:txBody>
          <a:bodyPr wrap="square">
            <a:spAutoFit/>
          </a:bodyPr>
          <a:lstStyle/>
          <a:p>
            <a:pPr algn="r"/>
            <a:r>
              <a:rPr lang="en-US" sz="1400" dirty="0">
                <a:solidFill>
                  <a:schemeClr val="bg1"/>
                </a:solidFill>
              </a:rPr>
              <a:t>Ceusters W, Bona J. Representing SNOMED CT Concept Evolutions using Process Profiles. International Workshop on Ontology Modularity, </a:t>
            </a:r>
            <a:r>
              <a:rPr lang="en-US" sz="1400" dirty="0" err="1">
                <a:solidFill>
                  <a:schemeClr val="bg1"/>
                </a:solidFill>
              </a:rPr>
              <a:t>Contextuality</a:t>
            </a:r>
            <a:r>
              <a:rPr lang="en-US" sz="1400" dirty="0">
                <a:solidFill>
                  <a:schemeClr val="bg1"/>
                </a:solidFill>
              </a:rPr>
              <a:t>, and Evolution (</a:t>
            </a:r>
            <a:r>
              <a:rPr lang="en-US" sz="1400" dirty="0" err="1">
                <a:solidFill>
                  <a:schemeClr val="bg1"/>
                </a:solidFill>
              </a:rPr>
              <a:t>WOMoCoE</a:t>
            </a:r>
            <a:r>
              <a:rPr lang="en-US" sz="1400" dirty="0">
                <a:solidFill>
                  <a:schemeClr val="bg1"/>
                </a:solidFill>
              </a:rPr>
              <a:t> 2016), Annecy, France, July 6, 2016 </a:t>
            </a:r>
          </a:p>
        </p:txBody>
      </p:sp>
    </p:spTree>
    <p:extLst>
      <p:ext uri="{BB962C8B-B14F-4D97-AF65-F5344CB8AC3E}">
        <p14:creationId xmlns:p14="http://schemas.microsoft.com/office/powerpoint/2010/main" val="76447178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parts as IQEs</a:t>
            </a:r>
            <a:endParaRPr lang="en-US" dirty="0"/>
          </a:p>
        </p:txBody>
      </p:sp>
      <p:graphicFrame>
        <p:nvGraphicFramePr>
          <p:cNvPr id="5" name="Content Placeholder 3"/>
          <p:cNvGraphicFramePr>
            <a:graphicFrameLocks noGrp="1"/>
          </p:cNvGraphicFramePr>
          <p:nvPr>
            <p:ph idx="1"/>
            <p:extLst/>
          </p:nvPr>
        </p:nvGraphicFramePr>
        <p:xfrm>
          <a:off x="76200" y="5410200"/>
          <a:ext cx="8991600" cy="731520"/>
        </p:xfrm>
        <a:graphic>
          <a:graphicData uri="http://schemas.openxmlformats.org/drawingml/2006/table">
            <a:tbl>
              <a:tblPr firstRow="1" firstCol="1" bandRow="1">
                <a:tableStyleId>{5C22544A-7EE6-4342-B048-85BDC9FD1C3A}</a:tableStyleId>
              </a:tblPr>
              <a:tblGrid>
                <a:gridCol w="1548749"/>
                <a:gridCol w="1663331"/>
                <a:gridCol w="826520"/>
                <a:gridCol w="2362200"/>
                <a:gridCol w="2590800"/>
              </a:tblGrid>
              <a:tr h="0">
                <a:tc>
                  <a:txBody>
                    <a:bodyPr/>
                    <a:lstStyle/>
                    <a:p>
                      <a:pPr marL="0" marR="0" indent="0" algn="just">
                        <a:spcBef>
                          <a:spcPts val="0"/>
                        </a:spcBef>
                        <a:spcAft>
                          <a:spcPts val="0"/>
                        </a:spcAft>
                      </a:pPr>
                      <a:r>
                        <a:rPr lang="en-US" sz="1600" dirty="0" err="1">
                          <a:solidFill>
                            <a:schemeClr val="tx1"/>
                          </a:solidFill>
                          <a:effectLst/>
                        </a:rPr>
                        <a:t>conceptID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Active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ModuleID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Definitional Status</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900000000000074008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20080131</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900000000000074008</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3" name="Rounded Rectangle 2"/>
          <p:cNvSpPr/>
          <p:nvPr/>
        </p:nvSpPr>
        <p:spPr bwMode="auto">
          <a:xfrm>
            <a:off x="0" y="5638800"/>
            <a:ext cx="1447800" cy="304800"/>
          </a:xfrm>
          <a:prstGeom prst="roundRect">
            <a:avLst/>
          </a:prstGeom>
          <a:noFill/>
          <a:ln w="28575" cap="flat" cmpd="sng" algn="ctr">
            <a:solidFill>
              <a:srgbClr val="ECD6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cxnSp>
        <p:nvCxnSpPr>
          <p:cNvPr id="7" name="Elbow Connector 6"/>
          <p:cNvCxnSpPr>
            <a:stCxn id="19" idx="2"/>
            <a:endCxn id="3" idx="0"/>
          </p:cNvCxnSpPr>
          <p:nvPr/>
        </p:nvCxnSpPr>
        <p:spPr bwMode="auto">
          <a:xfrm rot="5400000">
            <a:off x="2515236" y="2827356"/>
            <a:ext cx="1020108" cy="4602780"/>
          </a:xfrm>
          <a:prstGeom prst="bentConnector3">
            <a:avLst>
              <a:gd name="adj1" fmla="val 50000"/>
            </a:avLst>
          </a:prstGeom>
          <a:solidFill>
            <a:schemeClr val="accent1"/>
          </a:solidFill>
          <a:ln w="28575" cap="flat" cmpd="sng" algn="ctr">
            <a:solidFill>
              <a:srgbClr val="19FF81"/>
            </a:solidFill>
            <a:prstDash val="solid"/>
            <a:round/>
            <a:headEnd type="none" w="med" len="med"/>
            <a:tailEnd type="triangle"/>
          </a:ln>
          <a:effectLst/>
        </p:spPr>
      </p:cxnSp>
      <p:sp>
        <p:nvSpPr>
          <p:cNvPr id="14" name="TextBox 13"/>
          <p:cNvSpPr txBox="1"/>
          <p:nvPr/>
        </p:nvSpPr>
        <p:spPr>
          <a:xfrm>
            <a:off x="4912652" y="3410317"/>
            <a:ext cx="94837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concept identifier</a:t>
            </a:r>
            <a:endParaRPr lang="en-US" sz="800" dirty="0">
              <a:solidFill>
                <a:schemeClr val="bg1"/>
              </a:solidFill>
            </a:endParaRPr>
          </a:p>
        </p:txBody>
      </p:sp>
      <p:sp>
        <p:nvSpPr>
          <p:cNvPr id="15" name="TextBox 14"/>
          <p:cNvSpPr txBox="1"/>
          <p:nvPr/>
        </p:nvSpPr>
        <p:spPr>
          <a:xfrm>
            <a:off x="6463622" y="3414677"/>
            <a:ext cx="79096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FSN</a:t>
            </a:r>
            <a:endParaRPr lang="en-US" sz="800" dirty="0">
              <a:solidFill>
                <a:schemeClr val="bg1"/>
              </a:solidFill>
            </a:endParaRPr>
          </a:p>
        </p:txBody>
      </p:sp>
      <p:sp>
        <p:nvSpPr>
          <p:cNvPr id="16" name="TextBox 15"/>
          <p:cNvSpPr txBox="1"/>
          <p:nvPr/>
        </p:nvSpPr>
        <p:spPr>
          <a:xfrm>
            <a:off x="5930999" y="2735976"/>
            <a:ext cx="399273" cy="21544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ICE</a:t>
            </a:r>
            <a:endParaRPr lang="en-US" sz="800" dirty="0">
              <a:solidFill>
                <a:schemeClr val="bg1"/>
              </a:solidFill>
            </a:endParaRPr>
          </a:p>
        </p:txBody>
      </p:sp>
      <p:cxnSp>
        <p:nvCxnSpPr>
          <p:cNvPr id="17" name="Straight Arrow Connector 16"/>
          <p:cNvCxnSpPr>
            <a:stCxn id="14" idx="0"/>
            <a:endCxn id="16" idx="2"/>
          </p:cNvCxnSpPr>
          <p:nvPr/>
        </p:nvCxnSpPr>
        <p:spPr bwMode="auto">
          <a:xfrm flipV="1">
            <a:off x="5386840" y="2951420"/>
            <a:ext cx="743796" cy="45889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8" name="Straight Arrow Connector 17"/>
          <p:cNvCxnSpPr>
            <a:stCxn id="15" idx="0"/>
            <a:endCxn id="16" idx="2"/>
          </p:cNvCxnSpPr>
          <p:nvPr/>
        </p:nvCxnSpPr>
        <p:spPr bwMode="auto">
          <a:xfrm flipH="1" flipV="1">
            <a:off x="6130636" y="2951420"/>
            <a:ext cx="728469" cy="46325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9" name="Rounded Rectangle 18"/>
          <p:cNvSpPr/>
          <p:nvPr/>
        </p:nvSpPr>
        <p:spPr>
          <a:xfrm>
            <a:off x="4857233" y="4244121"/>
            <a:ext cx="938894"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smtClean="0">
                <a:solidFill>
                  <a:schemeClr val="bg1"/>
                </a:solidFill>
              </a:rPr>
              <a:t>301381004</a:t>
            </a:r>
            <a:endParaRPr lang="en-US" sz="800" dirty="0">
              <a:solidFill>
                <a:schemeClr val="bg1"/>
              </a:solidFill>
              <a:latin typeface="Times New Roman" panose="02020603050405020304" pitchFamily="18" charset="0"/>
              <a:ea typeface="MS Mincho" panose="02020609040205080304" pitchFamily="49" charset="-128"/>
            </a:endParaRPr>
          </a:p>
        </p:txBody>
      </p:sp>
      <p:cxnSp>
        <p:nvCxnSpPr>
          <p:cNvPr id="20" name="Straight Arrow Connector 19"/>
          <p:cNvCxnSpPr>
            <a:endCxn id="14" idx="2"/>
          </p:cNvCxnSpPr>
          <p:nvPr/>
        </p:nvCxnSpPr>
        <p:spPr bwMode="auto">
          <a:xfrm flipV="1">
            <a:off x="5386840" y="3748871"/>
            <a:ext cx="0" cy="49525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1" name="TextBox 20"/>
          <p:cNvSpPr txBox="1"/>
          <p:nvPr/>
        </p:nvSpPr>
        <p:spPr>
          <a:xfrm>
            <a:off x="5399687" y="3925921"/>
            <a:ext cx="847304" cy="215444"/>
          </a:xfrm>
          <a:prstGeom prst="rect">
            <a:avLst/>
          </a:prstGeom>
          <a:noFill/>
          <a:ln>
            <a:noFill/>
          </a:ln>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1</a:t>
            </a:r>
            <a:endParaRPr lang="en-US" sz="800" b="1" i="1" baseline="-25000" dirty="0">
              <a:solidFill>
                <a:schemeClr val="bg1"/>
              </a:solidFill>
            </a:endParaRPr>
          </a:p>
        </p:txBody>
      </p:sp>
      <p:sp>
        <p:nvSpPr>
          <p:cNvPr id="22" name="Rounded Rectangle 21"/>
          <p:cNvSpPr/>
          <p:nvPr/>
        </p:nvSpPr>
        <p:spPr>
          <a:xfrm>
            <a:off x="5883346" y="4248479"/>
            <a:ext cx="1951518"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a:solidFill>
                  <a:schemeClr val="bg1"/>
                </a:solidFill>
              </a:rPr>
              <a:t>‘Discomforting present pain (finding)’</a:t>
            </a:r>
          </a:p>
        </p:txBody>
      </p:sp>
      <p:cxnSp>
        <p:nvCxnSpPr>
          <p:cNvPr id="23" name="Straight Arrow Connector 22"/>
          <p:cNvCxnSpPr>
            <a:endCxn id="15" idx="2"/>
          </p:cNvCxnSpPr>
          <p:nvPr/>
        </p:nvCxnSpPr>
        <p:spPr bwMode="auto">
          <a:xfrm flipV="1">
            <a:off x="6859105" y="3753231"/>
            <a:ext cx="0" cy="49524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4" name="TextBox 23"/>
          <p:cNvSpPr txBox="1"/>
          <p:nvPr/>
        </p:nvSpPr>
        <p:spPr>
          <a:xfrm>
            <a:off x="6860792" y="3931307"/>
            <a:ext cx="858463" cy="215444"/>
          </a:xfrm>
          <a:prstGeom prst="rect">
            <a:avLst/>
          </a:prstGeom>
          <a:noFill/>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2</a:t>
            </a:r>
            <a:endParaRPr lang="en-US" sz="800" b="1" i="1" baseline="-25000" dirty="0">
              <a:solidFill>
                <a:schemeClr val="bg1"/>
              </a:solidFill>
            </a:endParaRPr>
          </a:p>
        </p:txBody>
      </p:sp>
      <p:sp>
        <p:nvSpPr>
          <p:cNvPr id="25" name="TextBox 24"/>
          <p:cNvSpPr txBox="1"/>
          <p:nvPr/>
        </p:nvSpPr>
        <p:spPr>
          <a:xfrm>
            <a:off x="6403211" y="2983449"/>
            <a:ext cx="371121"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26" name="TextBox 25"/>
          <p:cNvSpPr txBox="1"/>
          <p:nvPr/>
        </p:nvSpPr>
        <p:spPr>
          <a:xfrm>
            <a:off x="5313769" y="3001696"/>
            <a:ext cx="380183"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27" name="TextBox 26"/>
          <p:cNvSpPr txBox="1"/>
          <p:nvPr/>
        </p:nvSpPr>
        <p:spPr>
          <a:xfrm>
            <a:off x="7779374" y="1735078"/>
            <a:ext cx="920445" cy="215444"/>
          </a:xfrm>
          <a:prstGeom prst="rect">
            <a:avLst/>
          </a:prstGeom>
          <a:noFill/>
          <a:ln w="19050">
            <a:solidFill>
              <a:schemeClr val="bg1"/>
            </a:solidFill>
          </a:ln>
        </p:spPr>
        <p:txBody>
          <a:bodyPr wrap="none" rtlCol="0">
            <a:spAutoFit/>
          </a:bodyPr>
          <a:lstStyle/>
          <a:p>
            <a:pPr algn="ctr"/>
            <a:r>
              <a:rPr lang="en-US" sz="800" dirty="0" smtClean="0">
                <a:solidFill>
                  <a:schemeClr val="bg1"/>
                </a:solidFill>
              </a:rPr>
              <a:t>Portion of Reality</a:t>
            </a:r>
            <a:endParaRPr lang="en-US" sz="800" dirty="0">
              <a:solidFill>
                <a:schemeClr val="bg1"/>
              </a:solidFill>
            </a:endParaRPr>
          </a:p>
        </p:txBody>
      </p:sp>
      <p:sp>
        <p:nvSpPr>
          <p:cNvPr id="28" name="Cloud Callout 27"/>
          <p:cNvSpPr/>
          <p:nvPr/>
        </p:nvSpPr>
        <p:spPr bwMode="auto">
          <a:xfrm>
            <a:off x="7696200" y="2242476"/>
            <a:ext cx="1080390" cy="759220"/>
          </a:xfrm>
          <a:prstGeom prst="cloudCallout">
            <a:avLst>
              <a:gd name="adj1" fmla="val -11146"/>
              <a:gd name="adj2" fmla="val 43283"/>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pitchFamily="122" charset="0"/>
            </a:endParaRPr>
          </a:p>
        </p:txBody>
      </p:sp>
      <p:sp>
        <p:nvSpPr>
          <p:cNvPr id="29" name="TextBox 28"/>
          <p:cNvSpPr txBox="1"/>
          <p:nvPr/>
        </p:nvSpPr>
        <p:spPr>
          <a:xfrm>
            <a:off x="7829933" y="2352106"/>
            <a:ext cx="846173" cy="229799"/>
          </a:xfrm>
          <a:prstGeom prst="rect">
            <a:avLst/>
          </a:prstGeom>
          <a:noFill/>
        </p:spPr>
        <p:txBody>
          <a:bodyPr wrap="square" rtlCol="0">
            <a:spAutoFit/>
          </a:bodyPr>
          <a:lstStyle/>
          <a:p>
            <a:r>
              <a:rPr lang="en-US" sz="800" dirty="0" smtClean="0">
                <a:solidFill>
                  <a:schemeClr val="bg1"/>
                </a:solidFill>
              </a:rPr>
              <a:t>Something around discomforting pain</a:t>
            </a:r>
            <a:endParaRPr lang="en-US" sz="800" dirty="0">
              <a:solidFill>
                <a:schemeClr val="bg1"/>
              </a:solidFill>
            </a:endParaRPr>
          </a:p>
        </p:txBody>
      </p:sp>
      <p:cxnSp>
        <p:nvCxnSpPr>
          <p:cNvPr id="30" name="Elbow Connector 29"/>
          <p:cNvCxnSpPr>
            <a:stCxn id="22" idx="3"/>
            <a:endCxn id="28" idx="1"/>
          </p:cNvCxnSpPr>
          <p:nvPr/>
        </p:nvCxnSpPr>
        <p:spPr bwMode="auto">
          <a:xfrm flipV="1">
            <a:off x="7834864" y="3000888"/>
            <a:ext cx="401531" cy="1434877"/>
          </a:xfrm>
          <a:prstGeom prst="bentConnector2">
            <a:avLst/>
          </a:prstGeom>
          <a:solidFill>
            <a:schemeClr val="accent1"/>
          </a:solidFill>
          <a:ln w="19050" cap="flat" cmpd="sng" algn="ctr">
            <a:solidFill>
              <a:srgbClr val="FF0000"/>
            </a:solidFill>
            <a:prstDash val="solid"/>
            <a:round/>
            <a:headEnd type="none" w="med" len="med"/>
            <a:tailEnd type="triangle"/>
          </a:ln>
          <a:effectLst/>
        </p:spPr>
      </p:cxnSp>
      <p:sp>
        <p:nvSpPr>
          <p:cNvPr id="31" name="TextBox 30"/>
          <p:cNvSpPr txBox="1"/>
          <p:nvPr/>
        </p:nvSpPr>
        <p:spPr>
          <a:xfrm>
            <a:off x="7690747" y="3062515"/>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cxnSp>
        <p:nvCxnSpPr>
          <p:cNvPr id="32" name="Straight Arrow Connector 31"/>
          <p:cNvCxnSpPr>
            <a:stCxn id="28" idx="3"/>
            <a:endCxn id="27" idx="2"/>
          </p:cNvCxnSpPr>
          <p:nvPr/>
        </p:nvCxnSpPr>
        <p:spPr bwMode="auto">
          <a:xfrm flipV="1">
            <a:off x="8236395" y="1950522"/>
            <a:ext cx="3202" cy="335363"/>
          </a:xfrm>
          <a:prstGeom prst="straightConnector1">
            <a:avLst/>
          </a:prstGeom>
          <a:solidFill>
            <a:schemeClr val="accent1"/>
          </a:solidFill>
          <a:ln w="19050" cap="flat" cmpd="sng" algn="ctr">
            <a:solidFill>
              <a:schemeClr val="bg1"/>
            </a:solidFill>
            <a:prstDash val="sysDash"/>
            <a:round/>
            <a:headEnd type="none" w="med" len="med"/>
            <a:tailEnd type="triangle"/>
          </a:ln>
          <a:effectLst/>
        </p:spPr>
      </p:cxnSp>
      <p:sp>
        <p:nvSpPr>
          <p:cNvPr id="33" name="TextBox 32"/>
          <p:cNvSpPr txBox="1"/>
          <p:nvPr/>
        </p:nvSpPr>
        <p:spPr>
          <a:xfrm>
            <a:off x="8336969" y="1964305"/>
            <a:ext cx="297018" cy="146237"/>
          </a:xfrm>
          <a:prstGeom prst="rect">
            <a:avLst/>
          </a:prstGeom>
          <a:noFill/>
        </p:spPr>
        <p:txBody>
          <a:bodyPr wrap="none" rtlCol="0">
            <a:spAutoFit/>
          </a:bodyPr>
          <a:lstStyle/>
          <a:p>
            <a:r>
              <a:rPr lang="en-US" sz="800" b="1" i="1" dirty="0" smtClean="0">
                <a:solidFill>
                  <a:schemeClr val="bg1"/>
                </a:solidFill>
              </a:rPr>
              <a:t>~</a:t>
            </a:r>
            <a:r>
              <a:rPr lang="en-US" sz="800" b="1" i="1" dirty="0" err="1" smtClean="0">
                <a:solidFill>
                  <a:schemeClr val="bg1"/>
                </a:solidFill>
              </a:rPr>
              <a:t>isA</a:t>
            </a:r>
            <a:endParaRPr lang="en-US" sz="800" b="1" i="1" baseline="-25000" dirty="0">
              <a:solidFill>
                <a:schemeClr val="bg1"/>
              </a:solidFill>
            </a:endParaRPr>
          </a:p>
        </p:txBody>
      </p:sp>
      <p:cxnSp>
        <p:nvCxnSpPr>
          <p:cNvPr id="34" name="Elbow Connector 33"/>
          <p:cNvCxnSpPr>
            <a:stCxn id="19" idx="1"/>
            <a:endCxn id="28" idx="0"/>
          </p:cNvCxnSpPr>
          <p:nvPr/>
        </p:nvCxnSpPr>
        <p:spPr bwMode="auto">
          <a:xfrm rot="10800000" flipH="1">
            <a:off x="4857233" y="2622087"/>
            <a:ext cx="2842318" cy="1809321"/>
          </a:xfrm>
          <a:prstGeom prst="bentConnector3">
            <a:avLst>
              <a:gd name="adj1" fmla="val -8043"/>
            </a:avLst>
          </a:prstGeom>
          <a:solidFill>
            <a:schemeClr val="accent1"/>
          </a:solidFill>
          <a:ln w="19050" cap="flat" cmpd="sng" algn="ctr">
            <a:solidFill>
              <a:srgbClr val="FF0000"/>
            </a:solidFill>
            <a:prstDash val="solid"/>
            <a:round/>
            <a:headEnd type="none" w="med" len="med"/>
            <a:tailEnd type="triangle"/>
          </a:ln>
          <a:effectLst/>
        </p:spPr>
      </p:cxnSp>
      <p:sp>
        <p:nvSpPr>
          <p:cNvPr id="35" name="TextBox 34"/>
          <p:cNvSpPr txBox="1"/>
          <p:nvPr/>
        </p:nvSpPr>
        <p:spPr>
          <a:xfrm>
            <a:off x="6891461" y="2313694"/>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sp>
        <p:nvSpPr>
          <p:cNvPr id="48" name="Rounded Rectangle 47"/>
          <p:cNvSpPr/>
          <p:nvPr/>
        </p:nvSpPr>
        <p:spPr bwMode="auto">
          <a:xfrm>
            <a:off x="76200" y="5943600"/>
            <a:ext cx="1447800" cy="304800"/>
          </a:xfrm>
          <a:prstGeom prst="roundRect">
            <a:avLst/>
          </a:prstGeom>
          <a:noFill/>
          <a:ln w="28575" cap="flat" cmpd="sng" algn="ctr">
            <a:solidFill>
              <a:srgbClr val="C30D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cxnSp>
        <p:nvCxnSpPr>
          <p:cNvPr id="49" name="Elbow Connector 48"/>
          <p:cNvCxnSpPr>
            <a:stCxn id="19" idx="2"/>
            <a:endCxn id="48" idx="2"/>
          </p:cNvCxnSpPr>
          <p:nvPr/>
        </p:nvCxnSpPr>
        <p:spPr bwMode="auto">
          <a:xfrm rot="5400000">
            <a:off x="2248536" y="3170256"/>
            <a:ext cx="1629708" cy="4526580"/>
          </a:xfrm>
          <a:prstGeom prst="bentConnector3">
            <a:avLst>
              <a:gd name="adj1" fmla="val 114027"/>
            </a:avLst>
          </a:prstGeom>
          <a:solidFill>
            <a:schemeClr val="accent1"/>
          </a:solidFill>
          <a:ln w="28575" cap="flat" cmpd="sng" algn="ctr">
            <a:solidFill>
              <a:srgbClr val="19FF81"/>
            </a:solidFill>
            <a:prstDash val="solid"/>
            <a:round/>
            <a:headEnd type="none" w="med" len="med"/>
            <a:tailEnd type="triangle"/>
          </a:ln>
          <a:effectLst/>
        </p:spPr>
      </p:cxnSp>
      <p:sp>
        <p:nvSpPr>
          <p:cNvPr id="52" name="TextBox 51"/>
          <p:cNvSpPr txBox="1"/>
          <p:nvPr/>
        </p:nvSpPr>
        <p:spPr>
          <a:xfrm>
            <a:off x="5348909" y="4797623"/>
            <a:ext cx="1439818" cy="307777"/>
          </a:xfrm>
          <a:prstGeom prst="rect">
            <a:avLst/>
          </a:prstGeom>
          <a:noFill/>
        </p:spPr>
        <p:txBody>
          <a:bodyPr wrap="none" rtlCol="0">
            <a:spAutoFit/>
          </a:bodyPr>
          <a:lstStyle/>
          <a:p>
            <a:r>
              <a:rPr lang="en-US" sz="1400" b="1" dirty="0" err="1" smtClean="0">
                <a:solidFill>
                  <a:srgbClr val="19FF81"/>
                </a:solidFill>
              </a:rPr>
              <a:t>GenDepOn</a:t>
            </a:r>
            <a:r>
              <a:rPr lang="en-US" sz="1400" b="1" dirty="0" smtClean="0">
                <a:solidFill>
                  <a:srgbClr val="19FF81"/>
                </a:solidFill>
              </a:rPr>
              <a:t> at t1</a:t>
            </a:r>
            <a:endParaRPr lang="en-US" sz="1400" b="1" dirty="0">
              <a:solidFill>
                <a:srgbClr val="19FF81"/>
              </a:solidFill>
            </a:endParaRPr>
          </a:p>
        </p:txBody>
      </p:sp>
      <p:sp>
        <p:nvSpPr>
          <p:cNvPr id="53" name="TextBox 52"/>
          <p:cNvSpPr txBox="1"/>
          <p:nvPr/>
        </p:nvSpPr>
        <p:spPr>
          <a:xfrm>
            <a:off x="457200" y="4091720"/>
            <a:ext cx="1577145" cy="374571"/>
          </a:xfrm>
          <a:prstGeom prst="roundRect">
            <a:avLst/>
          </a:prstGeom>
          <a:noFill/>
          <a:ln w="19050">
            <a:solidFill>
              <a:schemeClr val="bg1"/>
            </a:solidFill>
          </a:ln>
        </p:spPr>
        <p:txBody>
          <a:bodyPr wrap="none" rtlCol="0">
            <a:spAutoFit/>
          </a:bodyPr>
          <a:lstStyle/>
          <a:p>
            <a:r>
              <a:rPr lang="en-US" sz="1600" dirty="0" smtClean="0">
                <a:solidFill>
                  <a:schemeClr val="bg1"/>
                </a:solidFill>
              </a:rPr>
              <a:t>Q301381004 (1)</a:t>
            </a:r>
            <a:endParaRPr lang="en-US" sz="1600" dirty="0">
              <a:solidFill>
                <a:schemeClr val="bg1"/>
              </a:solidFill>
            </a:endParaRPr>
          </a:p>
        </p:txBody>
      </p:sp>
      <p:sp>
        <p:nvSpPr>
          <p:cNvPr id="54" name="TextBox 53"/>
          <p:cNvSpPr txBox="1"/>
          <p:nvPr/>
        </p:nvSpPr>
        <p:spPr>
          <a:xfrm>
            <a:off x="2149705" y="3505200"/>
            <a:ext cx="1577145" cy="374571"/>
          </a:xfrm>
          <a:prstGeom prst="roundRect">
            <a:avLst/>
          </a:prstGeom>
          <a:noFill/>
          <a:ln w="19050">
            <a:solidFill>
              <a:schemeClr val="bg1"/>
            </a:solidFill>
          </a:ln>
        </p:spPr>
        <p:txBody>
          <a:bodyPr wrap="none" rtlCol="0">
            <a:spAutoFit/>
          </a:bodyPr>
          <a:lstStyle/>
          <a:p>
            <a:r>
              <a:rPr lang="en-US" sz="1600" dirty="0" smtClean="0">
                <a:solidFill>
                  <a:schemeClr val="bg1"/>
                </a:solidFill>
              </a:rPr>
              <a:t>Q301381004 (2)</a:t>
            </a:r>
            <a:endParaRPr lang="en-US" sz="1600" dirty="0">
              <a:solidFill>
                <a:schemeClr val="bg1"/>
              </a:solidFill>
            </a:endParaRPr>
          </a:p>
        </p:txBody>
      </p:sp>
      <p:cxnSp>
        <p:nvCxnSpPr>
          <p:cNvPr id="56" name="Elbow Connector 55"/>
          <p:cNvCxnSpPr>
            <a:endCxn id="3" idx="3"/>
          </p:cNvCxnSpPr>
          <p:nvPr/>
        </p:nvCxnSpPr>
        <p:spPr bwMode="auto">
          <a:xfrm rot="16200000" flipH="1">
            <a:off x="684333" y="5027732"/>
            <a:ext cx="1324909" cy="202025"/>
          </a:xfrm>
          <a:prstGeom prst="bentConnector4">
            <a:avLst>
              <a:gd name="adj1" fmla="val 44249"/>
              <a:gd name="adj2" fmla="val 213154"/>
            </a:avLst>
          </a:prstGeom>
          <a:solidFill>
            <a:schemeClr val="accent1"/>
          </a:solidFill>
          <a:ln w="28575" cap="flat" cmpd="sng" algn="ctr">
            <a:solidFill>
              <a:srgbClr val="FFFF00"/>
            </a:solidFill>
            <a:prstDash val="solid"/>
            <a:round/>
            <a:headEnd type="none" w="med" len="med"/>
            <a:tailEnd type="triangle"/>
          </a:ln>
          <a:effectLst/>
        </p:spPr>
      </p:cxnSp>
      <p:sp>
        <p:nvSpPr>
          <p:cNvPr id="57" name="TextBox 56"/>
          <p:cNvSpPr txBox="1"/>
          <p:nvPr/>
        </p:nvSpPr>
        <p:spPr>
          <a:xfrm>
            <a:off x="-345" y="4521795"/>
            <a:ext cx="1273105" cy="307777"/>
          </a:xfrm>
          <a:prstGeom prst="rect">
            <a:avLst/>
          </a:prstGeom>
          <a:noFill/>
        </p:spPr>
        <p:txBody>
          <a:bodyPr wrap="none" rtlCol="0">
            <a:spAutoFit/>
          </a:bodyPr>
          <a:lstStyle/>
          <a:p>
            <a:r>
              <a:rPr lang="en-US" sz="1400" b="1" i="1" dirty="0" err="1" smtClean="0">
                <a:solidFill>
                  <a:schemeClr val="bg1"/>
                </a:solidFill>
              </a:rPr>
              <a:t>inheresIn</a:t>
            </a:r>
            <a:r>
              <a:rPr lang="en-US" sz="1400" b="1" i="1" dirty="0" smtClean="0">
                <a:solidFill>
                  <a:schemeClr val="bg1"/>
                </a:solidFill>
              </a:rPr>
              <a:t> at t1</a:t>
            </a:r>
            <a:endParaRPr lang="en-US" sz="1400" b="1" i="1" dirty="0">
              <a:solidFill>
                <a:schemeClr val="bg1"/>
              </a:solidFill>
            </a:endParaRPr>
          </a:p>
        </p:txBody>
      </p:sp>
      <p:cxnSp>
        <p:nvCxnSpPr>
          <p:cNvPr id="58" name="Elbow Connector 57"/>
          <p:cNvCxnSpPr>
            <a:stCxn id="54" idx="2"/>
            <a:endCxn id="48" idx="3"/>
          </p:cNvCxnSpPr>
          <p:nvPr/>
        </p:nvCxnSpPr>
        <p:spPr bwMode="auto">
          <a:xfrm rot="5400000">
            <a:off x="1123025" y="4280746"/>
            <a:ext cx="2216229" cy="1414278"/>
          </a:xfrm>
          <a:prstGeom prst="bentConnector2">
            <a:avLst/>
          </a:prstGeom>
          <a:solidFill>
            <a:schemeClr val="accent1"/>
          </a:solidFill>
          <a:ln w="28575" cap="flat" cmpd="sng" algn="ctr">
            <a:solidFill>
              <a:srgbClr val="C30D8F"/>
            </a:solidFill>
            <a:prstDash val="solid"/>
            <a:round/>
            <a:headEnd type="none" w="med" len="med"/>
            <a:tailEnd type="triangle"/>
          </a:ln>
          <a:effectLst/>
        </p:spPr>
      </p:cxnSp>
      <p:sp>
        <p:nvSpPr>
          <p:cNvPr id="62" name="TextBox 61"/>
          <p:cNvSpPr txBox="1"/>
          <p:nvPr/>
        </p:nvSpPr>
        <p:spPr>
          <a:xfrm>
            <a:off x="1698695" y="4572000"/>
            <a:ext cx="1273105" cy="307777"/>
          </a:xfrm>
          <a:prstGeom prst="rect">
            <a:avLst/>
          </a:prstGeom>
          <a:noFill/>
        </p:spPr>
        <p:txBody>
          <a:bodyPr wrap="none" rtlCol="0">
            <a:spAutoFit/>
          </a:bodyPr>
          <a:lstStyle/>
          <a:p>
            <a:r>
              <a:rPr lang="en-US" sz="1400" b="1" i="1" dirty="0" err="1" smtClean="0">
                <a:solidFill>
                  <a:schemeClr val="bg1"/>
                </a:solidFill>
              </a:rPr>
              <a:t>inheresIn</a:t>
            </a:r>
            <a:r>
              <a:rPr lang="en-US" sz="1400" b="1" i="1" dirty="0" smtClean="0">
                <a:solidFill>
                  <a:schemeClr val="bg1"/>
                </a:solidFill>
              </a:rPr>
              <a:t> at t1</a:t>
            </a:r>
            <a:endParaRPr lang="en-US" sz="1400" b="1" i="1" dirty="0">
              <a:solidFill>
                <a:schemeClr val="bg1"/>
              </a:solidFill>
            </a:endParaRPr>
          </a:p>
        </p:txBody>
      </p:sp>
      <p:sp>
        <p:nvSpPr>
          <p:cNvPr id="67" name="TextBox 66"/>
          <p:cNvSpPr txBox="1"/>
          <p:nvPr/>
        </p:nvSpPr>
        <p:spPr>
          <a:xfrm>
            <a:off x="1765754" y="1706011"/>
            <a:ext cx="801823" cy="338554"/>
          </a:xfrm>
          <a:prstGeom prst="rect">
            <a:avLst/>
          </a:prstGeom>
          <a:noFill/>
          <a:ln w="19050">
            <a:solidFill>
              <a:schemeClr val="bg1"/>
            </a:solidFill>
          </a:ln>
        </p:spPr>
        <p:txBody>
          <a:bodyPr wrap="none" rtlCol="0">
            <a:spAutoFit/>
          </a:bodyPr>
          <a:lstStyle/>
          <a:p>
            <a:r>
              <a:rPr lang="en-US" sz="1600" dirty="0" smtClean="0">
                <a:solidFill>
                  <a:schemeClr val="bg1"/>
                </a:solidFill>
              </a:rPr>
              <a:t>Quality</a:t>
            </a:r>
            <a:endParaRPr lang="en-US" sz="1600" dirty="0">
              <a:solidFill>
                <a:schemeClr val="bg1"/>
              </a:solidFill>
            </a:endParaRPr>
          </a:p>
        </p:txBody>
      </p:sp>
      <p:sp>
        <p:nvSpPr>
          <p:cNvPr id="68" name="TextBox 67"/>
          <p:cNvSpPr txBox="1"/>
          <p:nvPr/>
        </p:nvSpPr>
        <p:spPr>
          <a:xfrm>
            <a:off x="1903612" y="2612866"/>
            <a:ext cx="526106" cy="338554"/>
          </a:xfrm>
          <a:prstGeom prst="rect">
            <a:avLst/>
          </a:prstGeom>
          <a:noFill/>
          <a:ln w="19050">
            <a:solidFill>
              <a:schemeClr val="bg1"/>
            </a:solidFill>
          </a:ln>
        </p:spPr>
        <p:txBody>
          <a:bodyPr wrap="none" rtlCol="0">
            <a:spAutoFit/>
          </a:bodyPr>
          <a:lstStyle/>
          <a:p>
            <a:r>
              <a:rPr lang="en-US" sz="1600" dirty="0" smtClean="0">
                <a:solidFill>
                  <a:schemeClr val="bg1"/>
                </a:solidFill>
              </a:rPr>
              <a:t>IQE</a:t>
            </a:r>
            <a:endParaRPr lang="en-US" sz="1600" dirty="0">
              <a:solidFill>
                <a:schemeClr val="bg1"/>
              </a:solidFill>
            </a:endParaRPr>
          </a:p>
        </p:txBody>
      </p:sp>
      <p:cxnSp>
        <p:nvCxnSpPr>
          <p:cNvPr id="69" name="Straight Arrow Connector 68"/>
          <p:cNvCxnSpPr>
            <a:stCxn id="68" idx="0"/>
            <a:endCxn id="67" idx="2"/>
          </p:cNvCxnSpPr>
          <p:nvPr/>
        </p:nvCxnSpPr>
        <p:spPr bwMode="auto">
          <a:xfrm flipV="1">
            <a:off x="2166665" y="2044565"/>
            <a:ext cx="1" cy="568301"/>
          </a:xfrm>
          <a:prstGeom prst="straightConnector1">
            <a:avLst/>
          </a:prstGeom>
          <a:solidFill>
            <a:schemeClr val="accent1"/>
          </a:solidFill>
          <a:ln w="19050" cap="flat" cmpd="sng" algn="ctr">
            <a:solidFill>
              <a:schemeClr val="bg1"/>
            </a:solidFill>
            <a:prstDash val="solid"/>
            <a:round/>
            <a:headEnd type="none" w="med" len="med"/>
            <a:tailEnd type="triangle"/>
          </a:ln>
          <a:effectLst/>
        </p:spPr>
      </p:cxnSp>
      <p:sp>
        <p:nvSpPr>
          <p:cNvPr id="72" name="TextBox 71"/>
          <p:cNvSpPr txBox="1"/>
          <p:nvPr/>
        </p:nvSpPr>
        <p:spPr>
          <a:xfrm>
            <a:off x="2165684" y="2138301"/>
            <a:ext cx="425116" cy="307777"/>
          </a:xfrm>
          <a:prstGeom prst="rect">
            <a:avLst/>
          </a:prstGeom>
          <a:noFill/>
        </p:spPr>
        <p:txBody>
          <a:bodyPr wrap="none" rtlCol="0">
            <a:spAutoFit/>
          </a:bodyPr>
          <a:lstStyle/>
          <a:p>
            <a:r>
              <a:rPr lang="en-US" sz="1400" b="1" i="1" dirty="0" err="1" smtClean="0">
                <a:solidFill>
                  <a:schemeClr val="bg1"/>
                </a:solidFill>
              </a:rPr>
              <a:t>isA</a:t>
            </a:r>
            <a:endParaRPr lang="en-US" sz="1400" b="1" i="1" dirty="0">
              <a:solidFill>
                <a:schemeClr val="bg1"/>
              </a:solidFill>
            </a:endParaRPr>
          </a:p>
        </p:txBody>
      </p:sp>
      <p:cxnSp>
        <p:nvCxnSpPr>
          <p:cNvPr id="74" name="Elbow Connector 73"/>
          <p:cNvCxnSpPr>
            <a:stCxn id="53" idx="0"/>
            <a:endCxn id="68" idx="1"/>
          </p:cNvCxnSpPr>
          <p:nvPr/>
        </p:nvCxnSpPr>
        <p:spPr bwMode="auto">
          <a:xfrm rot="5400000" flipH="1" flipV="1">
            <a:off x="919904" y="3108013"/>
            <a:ext cx="1309577" cy="657839"/>
          </a:xfrm>
          <a:prstGeom prst="bentConnector2">
            <a:avLst/>
          </a:prstGeom>
          <a:solidFill>
            <a:schemeClr val="accent1"/>
          </a:solidFill>
          <a:ln w="28575" cap="flat" cmpd="sng" algn="ctr">
            <a:solidFill>
              <a:srgbClr val="FFFF00"/>
            </a:solidFill>
            <a:prstDash val="solid"/>
            <a:round/>
            <a:headEnd type="none" w="med" len="med"/>
            <a:tailEnd type="triangle"/>
          </a:ln>
          <a:effectLst/>
        </p:spPr>
      </p:cxnSp>
      <p:sp>
        <p:nvSpPr>
          <p:cNvPr id="77" name="TextBox 76"/>
          <p:cNvSpPr txBox="1"/>
          <p:nvPr/>
        </p:nvSpPr>
        <p:spPr>
          <a:xfrm>
            <a:off x="153896" y="3163655"/>
            <a:ext cx="1065304" cy="523220"/>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t1</a:t>
            </a:r>
            <a:endParaRPr lang="en-US" sz="1400" b="1" i="1" dirty="0">
              <a:solidFill>
                <a:schemeClr val="bg1"/>
              </a:solidFill>
            </a:endParaRPr>
          </a:p>
        </p:txBody>
      </p:sp>
      <p:cxnSp>
        <p:nvCxnSpPr>
          <p:cNvPr id="78" name="Elbow Connector 77"/>
          <p:cNvCxnSpPr>
            <a:stCxn id="54" idx="0"/>
            <a:endCxn id="68" idx="3"/>
          </p:cNvCxnSpPr>
          <p:nvPr/>
        </p:nvCxnSpPr>
        <p:spPr bwMode="auto">
          <a:xfrm rot="16200000" flipV="1">
            <a:off x="2322470" y="2889392"/>
            <a:ext cx="723057" cy="508560"/>
          </a:xfrm>
          <a:prstGeom prst="bentConnector2">
            <a:avLst/>
          </a:prstGeom>
          <a:solidFill>
            <a:schemeClr val="accent1"/>
          </a:solidFill>
          <a:ln w="28575" cap="flat" cmpd="sng" algn="ctr">
            <a:solidFill>
              <a:srgbClr val="C30D8F"/>
            </a:solidFill>
            <a:prstDash val="solid"/>
            <a:round/>
            <a:headEnd type="none" w="med" len="med"/>
            <a:tailEnd type="triangle"/>
          </a:ln>
          <a:effectLst/>
        </p:spPr>
      </p:cxnSp>
      <p:sp>
        <p:nvSpPr>
          <p:cNvPr id="81" name="TextBox 80"/>
          <p:cNvSpPr txBox="1"/>
          <p:nvPr/>
        </p:nvSpPr>
        <p:spPr>
          <a:xfrm>
            <a:off x="1906496" y="2971800"/>
            <a:ext cx="1065304" cy="523220"/>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t1</a:t>
            </a:r>
            <a:endParaRPr lang="en-US" sz="1400" b="1" i="1" dirty="0">
              <a:solidFill>
                <a:schemeClr val="bg1"/>
              </a:solidFill>
            </a:endParaRPr>
          </a:p>
        </p:txBody>
      </p:sp>
      <p:cxnSp>
        <p:nvCxnSpPr>
          <p:cNvPr id="84" name="Elbow Connector 83"/>
          <p:cNvCxnSpPr>
            <a:stCxn id="53" idx="3"/>
            <a:endCxn id="19" idx="1"/>
          </p:cNvCxnSpPr>
          <p:nvPr/>
        </p:nvCxnSpPr>
        <p:spPr bwMode="auto">
          <a:xfrm>
            <a:off x="2034345" y="4279006"/>
            <a:ext cx="2822888" cy="152401"/>
          </a:xfrm>
          <a:prstGeom prst="bentConnector3">
            <a:avLst>
              <a:gd name="adj1" fmla="val 50000"/>
            </a:avLst>
          </a:prstGeom>
          <a:solidFill>
            <a:schemeClr val="accent1"/>
          </a:solidFill>
          <a:ln w="28575" cap="flat" cmpd="sng" algn="ctr">
            <a:solidFill>
              <a:srgbClr val="FFFF00"/>
            </a:solidFill>
            <a:prstDash val="solid"/>
            <a:round/>
            <a:headEnd type="none" w="med" len="med"/>
            <a:tailEnd type="triangle"/>
          </a:ln>
          <a:effectLst/>
        </p:spPr>
      </p:cxnSp>
      <p:cxnSp>
        <p:nvCxnSpPr>
          <p:cNvPr id="87" name="Elbow Connector 86"/>
          <p:cNvCxnSpPr>
            <a:stCxn id="54" idx="3"/>
            <a:endCxn id="19" idx="1"/>
          </p:cNvCxnSpPr>
          <p:nvPr/>
        </p:nvCxnSpPr>
        <p:spPr bwMode="auto">
          <a:xfrm>
            <a:off x="3726850" y="3692486"/>
            <a:ext cx="1130383" cy="738921"/>
          </a:xfrm>
          <a:prstGeom prst="bentConnector3">
            <a:avLst>
              <a:gd name="adj1" fmla="val 50000"/>
            </a:avLst>
          </a:prstGeom>
          <a:solidFill>
            <a:schemeClr val="accent1"/>
          </a:solidFill>
          <a:ln w="28575" cap="flat" cmpd="sng" algn="ctr">
            <a:solidFill>
              <a:srgbClr val="C30D8F"/>
            </a:solidFill>
            <a:prstDash val="solid"/>
            <a:round/>
            <a:headEnd type="none" w="med" len="med"/>
            <a:tailEnd type="triangle"/>
          </a:ln>
          <a:effectLst/>
        </p:spPr>
      </p:cxnSp>
      <p:sp>
        <p:nvSpPr>
          <p:cNvPr id="90" name="TextBox 89"/>
          <p:cNvSpPr txBox="1"/>
          <p:nvPr/>
        </p:nvSpPr>
        <p:spPr>
          <a:xfrm>
            <a:off x="3024339" y="4410764"/>
            <a:ext cx="1790875" cy="307777"/>
          </a:xfrm>
          <a:prstGeom prst="rect">
            <a:avLst/>
          </a:prstGeom>
          <a:noFill/>
        </p:spPr>
        <p:txBody>
          <a:bodyPr wrap="none" rtlCol="0">
            <a:spAutoFit/>
          </a:bodyPr>
          <a:lstStyle/>
          <a:p>
            <a:r>
              <a:rPr lang="en-US" sz="1400" b="1" i="1" dirty="0" err="1" smtClean="0">
                <a:solidFill>
                  <a:schemeClr val="bg1"/>
                </a:solidFill>
              </a:rPr>
              <a:t>concretizationOf</a:t>
            </a:r>
            <a:r>
              <a:rPr lang="en-US" sz="1400" b="1" i="1" dirty="0" smtClean="0">
                <a:solidFill>
                  <a:schemeClr val="bg1"/>
                </a:solidFill>
              </a:rPr>
              <a:t> at t1</a:t>
            </a:r>
            <a:endParaRPr lang="en-US" sz="1400" b="1" i="1" dirty="0">
              <a:solidFill>
                <a:schemeClr val="bg1"/>
              </a:solidFill>
            </a:endParaRPr>
          </a:p>
        </p:txBody>
      </p:sp>
    </p:spTree>
    <p:extLst>
      <p:ext uri="{BB962C8B-B14F-4D97-AF65-F5344CB8AC3E}">
        <p14:creationId xmlns:p14="http://schemas.microsoft.com/office/powerpoint/2010/main" val="26971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par>
                                <p:cTn id="11" presetID="22" presetClass="entr" presetSubtype="1"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500"/>
                                        <p:tgtEl>
                                          <p:spTgt spid="56"/>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5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up)">
                                      <p:cBhvr>
                                        <p:cTn id="19" dur="500"/>
                                        <p:tgtEl>
                                          <p:spTgt spid="5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wipe(down)">
                                      <p:cBhvr>
                                        <p:cTn id="27" dur="500"/>
                                        <p:tgtEl>
                                          <p:spTgt spid="77"/>
                                        </p:tgtEl>
                                      </p:cBhvr>
                                    </p:animEffect>
                                  </p:childTnLst>
                                </p:cTn>
                              </p:par>
                              <p:par>
                                <p:cTn id="28" presetID="22" presetClass="entr" presetSubtype="4"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down)">
                                      <p:cBhvr>
                                        <p:cTn id="30" dur="500"/>
                                        <p:tgtEl>
                                          <p:spTgt spid="7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down)">
                                      <p:cBhvr>
                                        <p:cTn id="33" dur="500"/>
                                        <p:tgtEl>
                                          <p:spTgt spid="6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wipe(down)">
                                      <p:cBhvr>
                                        <p:cTn id="36" dur="500"/>
                                        <p:tgtEl>
                                          <p:spTgt spid="81"/>
                                        </p:tgtEl>
                                      </p:cBhvr>
                                    </p:animEffect>
                                  </p:childTnLst>
                                </p:cTn>
                              </p:par>
                              <p:par>
                                <p:cTn id="37" presetID="22" presetClass="entr" presetSubtype="4"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down)">
                                      <p:cBhvr>
                                        <p:cTn id="39" dur="500"/>
                                        <p:tgtEl>
                                          <p:spTgt spid="7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down)">
                                      <p:cBhvr>
                                        <p:cTn id="42" dur="500"/>
                                        <p:tgtEl>
                                          <p:spTgt spid="7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par>
                                <p:cTn id="46" presetID="22" presetClass="entr" presetSubtype="4"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down)">
                                      <p:cBhvr>
                                        <p:cTn id="48" dur="50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wipe(left)">
                                      <p:cBhvr>
                                        <p:cTn id="53" dur="500"/>
                                        <p:tgtEl>
                                          <p:spTgt spid="84"/>
                                        </p:tgtEl>
                                      </p:cBhvr>
                                    </p:animEffect>
                                  </p:childTnLst>
                                </p:cTn>
                              </p:par>
                              <p:par>
                                <p:cTn id="54" presetID="22" presetClass="entr" presetSubtype="8" fill="hold"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wipe(left)">
                                      <p:cBhvr>
                                        <p:cTn id="56" dur="500"/>
                                        <p:tgtEl>
                                          <p:spTgt spid="8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left)">
                                      <p:cBhvr>
                                        <p:cTn id="59" dur="500"/>
                                        <p:tgtEl>
                                          <p:spTgt spid="9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right)">
                                      <p:cBhvr>
                                        <p:cTn id="64" dur="500"/>
                                        <p:tgtEl>
                                          <p:spTgt spid="49"/>
                                        </p:tgtEl>
                                      </p:cBhvr>
                                    </p:animEffect>
                                  </p:childTnLst>
                                </p:cTn>
                              </p:par>
                              <p:par>
                                <p:cTn id="65" presetID="22" presetClass="entr" presetSubtype="2"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right)">
                                      <p:cBhvr>
                                        <p:cTn id="67" dur="500"/>
                                        <p:tgtEl>
                                          <p:spTgt spid="7"/>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right)">
                                      <p:cBhvr>
                                        <p:cTn id="7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7" grpId="0"/>
      <p:bldP spid="62" grpId="0"/>
      <p:bldP spid="67" grpId="0" animBg="1"/>
      <p:bldP spid="68" grpId="0" animBg="1"/>
      <p:bldP spid="72" grpId="0"/>
      <p:bldP spid="77" grpId="0"/>
      <p:bldP spid="81" grpId="0"/>
      <p:bldP spid="9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76200" y="5410200"/>
          <a:ext cx="1548749" cy="731520"/>
        </p:xfrm>
        <a:graphic>
          <a:graphicData uri="http://schemas.openxmlformats.org/drawingml/2006/table">
            <a:tbl>
              <a:tblPr firstRow="1" firstCol="1" bandRow="1">
                <a:tableStyleId>{5C22544A-7EE6-4342-B048-85BDC9FD1C3A}</a:tableStyleId>
              </a:tblPr>
              <a:tblGrid>
                <a:gridCol w="1548749"/>
              </a:tblGrid>
              <a:tr h="167640">
                <a:tc>
                  <a:txBody>
                    <a:bodyPr/>
                    <a:lstStyle/>
                    <a:p>
                      <a:pPr marL="0" marR="0" indent="0" algn="just">
                        <a:spcBef>
                          <a:spcPts val="0"/>
                        </a:spcBef>
                        <a:spcAft>
                          <a:spcPts val="0"/>
                        </a:spcAft>
                      </a:pP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16764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16764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2" name="Title 1"/>
          <p:cNvSpPr>
            <a:spLocks noGrp="1"/>
          </p:cNvSpPr>
          <p:nvPr>
            <p:ph type="title"/>
          </p:nvPr>
        </p:nvSpPr>
        <p:spPr/>
        <p:txBody>
          <a:bodyPr/>
          <a:lstStyle/>
          <a:p>
            <a:r>
              <a:rPr lang="en-US" dirty="0" smtClean="0"/>
              <a:t>Strings out of context</a:t>
            </a:r>
            <a:endParaRPr lang="en-US" dirty="0"/>
          </a:p>
        </p:txBody>
      </p:sp>
      <p:sp>
        <p:nvSpPr>
          <p:cNvPr id="3" name="Rounded Rectangle 2"/>
          <p:cNvSpPr/>
          <p:nvPr/>
        </p:nvSpPr>
        <p:spPr bwMode="auto">
          <a:xfrm>
            <a:off x="0" y="5638800"/>
            <a:ext cx="1447800" cy="304800"/>
          </a:xfrm>
          <a:prstGeom prst="roundRect">
            <a:avLst/>
          </a:prstGeom>
          <a:noFill/>
          <a:ln w="28575" cap="flat" cmpd="sng" algn="ctr">
            <a:solidFill>
              <a:srgbClr val="ECD6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sp>
        <p:nvSpPr>
          <p:cNvPr id="48" name="Rounded Rectangle 47"/>
          <p:cNvSpPr/>
          <p:nvPr/>
        </p:nvSpPr>
        <p:spPr bwMode="auto">
          <a:xfrm>
            <a:off x="76200" y="5943600"/>
            <a:ext cx="1447800" cy="304800"/>
          </a:xfrm>
          <a:prstGeom prst="roundRect">
            <a:avLst/>
          </a:prstGeom>
          <a:noFill/>
          <a:ln w="28575" cap="flat" cmpd="sng" algn="ctr">
            <a:solidFill>
              <a:srgbClr val="C30D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sp>
        <p:nvSpPr>
          <p:cNvPr id="4" name="Left-Up Arrow 3"/>
          <p:cNvSpPr/>
          <p:nvPr/>
        </p:nvSpPr>
        <p:spPr bwMode="auto">
          <a:xfrm flipH="1" flipV="1">
            <a:off x="895749" y="2735975"/>
            <a:ext cx="3124200" cy="2405253"/>
          </a:xfrm>
          <a:prstGeom prst="leftUpArrow">
            <a:avLst>
              <a:gd name="adj1" fmla="val 11875"/>
              <a:gd name="adj2" fmla="val 14811"/>
              <a:gd name="adj3" fmla="val 1498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2092204" y="3147674"/>
            <a:ext cx="800219" cy="1569660"/>
          </a:xfrm>
          <a:prstGeom prst="rect">
            <a:avLst/>
          </a:prstGeom>
          <a:noFill/>
        </p:spPr>
        <p:txBody>
          <a:bodyPr wrap="none" rtlCol="0">
            <a:spAutoFit/>
          </a:bodyPr>
          <a:lstStyle/>
          <a:p>
            <a:r>
              <a:rPr lang="en-US" sz="9600" b="1" dirty="0" smtClean="0">
                <a:solidFill>
                  <a:schemeClr val="accent5">
                    <a:lumMod val="90000"/>
                  </a:schemeClr>
                </a:solidFill>
              </a:rPr>
              <a:t>?</a:t>
            </a:r>
            <a:endParaRPr lang="en-US" sz="9600" b="1" dirty="0">
              <a:solidFill>
                <a:schemeClr val="accent5">
                  <a:lumMod val="90000"/>
                </a:schemeClr>
              </a:solidFill>
            </a:endParaRPr>
          </a:p>
        </p:txBody>
      </p:sp>
      <p:sp>
        <p:nvSpPr>
          <p:cNvPr id="50" name="TextBox 49"/>
          <p:cNvSpPr txBox="1"/>
          <p:nvPr/>
        </p:nvSpPr>
        <p:spPr>
          <a:xfrm>
            <a:off x="4912652" y="3410317"/>
            <a:ext cx="94837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concept identifier</a:t>
            </a:r>
            <a:endParaRPr lang="en-US" sz="800" dirty="0">
              <a:solidFill>
                <a:schemeClr val="bg1"/>
              </a:solidFill>
            </a:endParaRPr>
          </a:p>
        </p:txBody>
      </p:sp>
      <p:sp>
        <p:nvSpPr>
          <p:cNvPr id="51" name="TextBox 50"/>
          <p:cNvSpPr txBox="1"/>
          <p:nvPr/>
        </p:nvSpPr>
        <p:spPr>
          <a:xfrm>
            <a:off x="6463622" y="3414677"/>
            <a:ext cx="79096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FSN</a:t>
            </a:r>
            <a:endParaRPr lang="en-US" sz="800" dirty="0">
              <a:solidFill>
                <a:schemeClr val="bg1"/>
              </a:solidFill>
            </a:endParaRPr>
          </a:p>
        </p:txBody>
      </p:sp>
      <p:sp>
        <p:nvSpPr>
          <p:cNvPr id="55" name="TextBox 54"/>
          <p:cNvSpPr txBox="1"/>
          <p:nvPr/>
        </p:nvSpPr>
        <p:spPr>
          <a:xfrm>
            <a:off x="5930999" y="2735976"/>
            <a:ext cx="399273" cy="21544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ICE</a:t>
            </a:r>
            <a:endParaRPr lang="en-US" sz="800" dirty="0">
              <a:solidFill>
                <a:schemeClr val="bg1"/>
              </a:solidFill>
            </a:endParaRPr>
          </a:p>
        </p:txBody>
      </p:sp>
      <p:cxnSp>
        <p:nvCxnSpPr>
          <p:cNvPr id="59" name="Straight Arrow Connector 58"/>
          <p:cNvCxnSpPr>
            <a:stCxn id="50" idx="0"/>
            <a:endCxn id="55" idx="2"/>
          </p:cNvCxnSpPr>
          <p:nvPr/>
        </p:nvCxnSpPr>
        <p:spPr bwMode="auto">
          <a:xfrm flipV="1">
            <a:off x="5386840" y="2951420"/>
            <a:ext cx="743796" cy="45889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60" name="Straight Arrow Connector 59"/>
          <p:cNvCxnSpPr>
            <a:stCxn id="51" idx="0"/>
            <a:endCxn id="55" idx="2"/>
          </p:cNvCxnSpPr>
          <p:nvPr/>
        </p:nvCxnSpPr>
        <p:spPr bwMode="auto">
          <a:xfrm flipH="1" flipV="1">
            <a:off x="6130636" y="2951420"/>
            <a:ext cx="728469" cy="46325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1" name="Rounded Rectangle 60"/>
          <p:cNvSpPr/>
          <p:nvPr/>
        </p:nvSpPr>
        <p:spPr>
          <a:xfrm>
            <a:off x="4857233" y="4244121"/>
            <a:ext cx="938894"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smtClean="0">
                <a:solidFill>
                  <a:schemeClr val="bg1"/>
                </a:solidFill>
              </a:rPr>
              <a:t>301381004</a:t>
            </a:r>
            <a:endParaRPr lang="en-US" sz="800" dirty="0">
              <a:solidFill>
                <a:schemeClr val="bg1"/>
              </a:solidFill>
              <a:latin typeface="Times New Roman" panose="02020603050405020304" pitchFamily="18" charset="0"/>
              <a:ea typeface="MS Mincho" panose="02020609040205080304" pitchFamily="49" charset="-128"/>
            </a:endParaRPr>
          </a:p>
        </p:txBody>
      </p:sp>
      <p:cxnSp>
        <p:nvCxnSpPr>
          <p:cNvPr id="63" name="Straight Arrow Connector 62"/>
          <p:cNvCxnSpPr>
            <a:endCxn id="50" idx="2"/>
          </p:cNvCxnSpPr>
          <p:nvPr/>
        </p:nvCxnSpPr>
        <p:spPr bwMode="auto">
          <a:xfrm flipV="1">
            <a:off x="5386840" y="3748871"/>
            <a:ext cx="0" cy="49525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64" name="TextBox 63"/>
          <p:cNvSpPr txBox="1"/>
          <p:nvPr/>
        </p:nvSpPr>
        <p:spPr>
          <a:xfrm>
            <a:off x="5399687" y="3925921"/>
            <a:ext cx="847304" cy="215444"/>
          </a:xfrm>
          <a:prstGeom prst="rect">
            <a:avLst/>
          </a:prstGeom>
          <a:noFill/>
          <a:ln>
            <a:noFill/>
          </a:ln>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1</a:t>
            </a:r>
            <a:endParaRPr lang="en-US" sz="800" b="1" i="1" baseline="-25000" dirty="0">
              <a:solidFill>
                <a:schemeClr val="bg1"/>
              </a:solidFill>
            </a:endParaRPr>
          </a:p>
        </p:txBody>
      </p:sp>
      <p:sp>
        <p:nvSpPr>
          <p:cNvPr id="65" name="Rounded Rectangle 64"/>
          <p:cNvSpPr/>
          <p:nvPr/>
        </p:nvSpPr>
        <p:spPr>
          <a:xfrm>
            <a:off x="5883346" y="4248479"/>
            <a:ext cx="1951518"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a:solidFill>
                  <a:schemeClr val="bg1"/>
                </a:solidFill>
              </a:rPr>
              <a:t>‘Discomforting present pain (finding)’</a:t>
            </a:r>
          </a:p>
        </p:txBody>
      </p:sp>
      <p:cxnSp>
        <p:nvCxnSpPr>
          <p:cNvPr id="66" name="Straight Arrow Connector 65"/>
          <p:cNvCxnSpPr>
            <a:endCxn id="51" idx="2"/>
          </p:cNvCxnSpPr>
          <p:nvPr/>
        </p:nvCxnSpPr>
        <p:spPr bwMode="auto">
          <a:xfrm flipV="1">
            <a:off x="6859105" y="3753231"/>
            <a:ext cx="0" cy="49524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70" name="TextBox 69"/>
          <p:cNvSpPr txBox="1"/>
          <p:nvPr/>
        </p:nvSpPr>
        <p:spPr>
          <a:xfrm>
            <a:off x="6860792" y="3931307"/>
            <a:ext cx="858463" cy="215444"/>
          </a:xfrm>
          <a:prstGeom prst="rect">
            <a:avLst/>
          </a:prstGeom>
          <a:noFill/>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2</a:t>
            </a:r>
            <a:endParaRPr lang="en-US" sz="800" b="1" i="1" baseline="-25000" dirty="0">
              <a:solidFill>
                <a:schemeClr val="bg1"/>
              </a:solidFill>
            </a:endParaRPr>
          </a:p>
        </p:txBody>
      </p:sp>
      <p:sp>
        <p:nvSpPr>
          <p:cNvPr id="71" name="TextBox 70"/>
          <p:cNvSpPr txBox="1"/>
          <p:nvPr/>
        </p:nvSpPr>
        <p:spPr>
          <a:xfrm>
            <a:off x="6403211" y="2983449"/>
            <a:ext cx="371121"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73" name="TextBox 72"/>
          <p:cNvSpPr txBox="1"/>
          <p:nvPr/>
        </p:nvSpPr>
        <p:spPr>
          <a:xfrm>
            <a:off x="5313769" y="3001696"/>
            <a:ext cx="380183"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75" name="TextBox 74"/>
          <p:cNvSpPr txBox="1"/>
          <p:nvPr/>
        </p:nvSpPr>
        <p:spPr>
          <a:xfrm>
            <a:off x="7779374" y="1735078"/>
            <a:ext cx="920445" cy="215444"/>
          </a:xfrm>
          <a:prstGeom prst="rect">
            <a:avLst/>
          </a:prstGeom>
          <a:noFill/>
          <a:ln w="19050">
            <a:solidFill>
              <a:schemeClr val="bg1"/>
            </a:solidFill>
          </a:ln>
        </p:spPr>
        <p:txBody>
          <a:bodyPr wrap="none" rtlCol="0">
            <a:spAutoFit/>
          </a:bodyPr>
          <a:lstStyle/>
          <a:p>
            <a:pPr algn="ctr"/>
            <a:r>
              <a:rPr lang="en-US" sz="800" dirty="0" smtClean="0">
                <a:solidFill>
                  <a:schemeClr val="bg1"/>
                </a:solidFill>
              </a:rPr>
              <a:t>Portion of Reality</a:t>
            </a:r>
            <a:endParaRPr lang="en-US" sz="800" dirty="0">
              <a:solidFill>
                <a:schemeClr val="bg1"/>
              </a:solidFill>
            </a:endParaRPr>
          </a:p>
        </p:txBody>
      </p:sp>
      <p:sp>
        <p:nvSpPr>
          <p:cNvPr id="76" name="Cloud Callout 75"/>
          <p:cNvSpPr/>
          <p:nvPr/>
        </p:nvSpPr>
        <p:spPr bwMode="auto">
          <a:xfrm>
            <a:off x="7696200" y="2242476"/>
            <a:ext cx="1080390" cy="759220"/>
          </a:xfrm>
          <a:prstGeom prst="cloudCallout">
            <a:avLst>
              <a:gd name="adj1" fmla="val -11146"/>
              <a:gd name="adj2" fmla="val 43283"/>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pitchFamily="122" charset="0"/>
            </a:endParaRPr>
          </a:p>
        </p:txBody>
      </p:sp>
      <p:sp>
        <p:nvSpPr>
          <p:cNvPr id="79" name="TextBox 78"/>
          <p:cNvSpPr txBox="1"/>
          <p:nvPr/>
        </p:nvSpPr>
        <p:spPr>
          <a:xfrm>
            <a:off x="7829933" y="2352106"/>
            <a:ext cx="846173" cy="229799"/>
          </a:xfrm>
          <a:prstGeom prst="rect">
            <a:avLst/>
          </a:prstGeom>
          <a:noFill/>
        </p:spPr>
        <p:txBody>
          <a:bodyPr wrap="square" rtlCol="0">
            <a:spAutoFit/>
          </a:bodyPr>
          <a:lstStyle/>
          <a:p>
            <a:r>
              <a:rPr lang="en-US" sz="800" dirty="0" smtClean="0">
                <a:solidFill>
                  <a:schemeClr val="bg1"/>
                </a:solidFill>
              </a:rPr>
              <a:t>Something around discomforting pain</a:t>
            </a:r>
            <a:endParaRPr lang="en-US" sz="800" dirty="0">
              <a:solidFill>
                <a:schemeClr val="bg1"/>
              </a:solidFill>
            </a:endParaRPr>
          </a:p>
        </p:txBody>
      </p:sp>
      <p:cxnSp>
        <p:nvCxnSpPr>
          <p:cNvPr id="80" name="Elbow Connector 79"/>
          <p:cNvCxnSpPr>
            <a:stCxn id="65" idx="3"/>
            <a:endCxn id="76" idx="1"/>
          </p:cNvCxnSpPr>
          <p:nvPr/>
        </p:nvCxnSpPr>
        <p:spPr bwMode="auto">
          <a:xfrm flipV="1">
            <a:off x="7834864" y="3000888"/>
            <a:ext cx="401531" cy="1434877"/>
          </a:xfrm>
          <a:prstGeom prst="bentConnector2">
            <a:avLst/>
          </a:prstGeom>
          <a:solidFill>
            <a:schemeClr val="accent1"/>
          </a:solidFill>
          <a:ln w="19050" cap="flat" cmpd="sng" algn="ctr">
            <a:solidFill>
              <a:srgbClr val="FF0000"/>
            </a:solidFill>
            <a:prstDash val="solid"/>
            <a:round/>
            <a:headEnd type="none" w="med" len="med"/>
            <a:tailEnd type="triangle"/>
          </a:ln>
          <a:effectLst/>
        </p:spPr>
      </p:cxnSp>
      <p:sp>
        <p:nvSpPr>
          <p:cNvPr id="82" name="TextBox 81"/>
          <p:cNvSpPr txBox="1"/>
          <p:nvPr/>
        </p:nvSpPr>
        <p:spPr>
          <a:xfrm>
            <a:off x="7690747" y="3062515"/>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cxnSp>
        <p:nvCxnSpPr>
          <p:cNvPr id="83" name="Straight Arrow Connector 82"/>
          <p:cNvCxnSpPr>
            <a:stCxn id="76" idx="3"/>
            <a:endCxn id="75" idx="2"/>
          </p:cNvCxnSpPr>
          <p:nvPr/>
        </p:nvCxnSpPr>
        <p:spPr bwMode="auto">
          <a:xfrm flipV="1">
            <a:off x="8236395" y="1950522"/>
            <a:ext cx="3202" cy="335363"/>
          </a:xfrm>
          <a:prstGeom prst="straightConnector1">
            <a:avLst/>
          </a:prstGeom>
          <a:solidFill>
            <a:schemeClr val="accent1"/>
          </a:solidFill>
          <a:ln w="19050" cap="flat" cmpd="sng" algn="ctr">
            <a:solidFill>
              <a:schemeClr val="bg1"/>
            </a:solidFill>
            <a:prstDash val="sysDash"/>
            <a:round/>
            <a:headEnd type="none" w="med" len="med"/>
            <a:tailEnd type="triangle"/>
          </a:ln>
          <a:effectLst/>
        </p:spPr>
      </p:cxnSp>
      <p:sp>
        <p:nvSpPr>
          <p:cNvPr id="85" name="TextBox 84"/>
          <p:cNvSpPr txBox="1"/>
          <p:nvPr/>
        </p:nvSpPr>
        <p:spPr>
          <a:xfrm>
            <a:off x="8336969" y="1964305"/>
            <a:ext cx="297018" cy="146237"/>
          </a:xfrm>
          <a:prstGeom prst="rect">
            <a:avLst/>
          </a:prstGeom>
          <a:noFill/>
        </p:spPr>
        <p:txBody>
          <a:bodyPr wrap="none" rtlCol="0">
            <a:spAutoFit/>
          </a:bodyPr>
          <a:lstStyle/>
          <a:p>
            <a:r>
              <a:rPr lang="en-US" sz="800" b="1" i="1" dirty="0" smtClean="0">
                <a:solidFill>
                  <a:schemeClr val="bg1"/>
                </a:solidFill>
              </a:rPr>
              <a:t>~</a:t>
            </a:r>
            <a:r>
              <a:rPr lang="en-US" sz="800" b="1" i="1" dirty="0" err="1" smtClean="0">
                <a:solidFill>
                  <a:schemeClr val="bg1"/>
                </a:solidFill>
              </a:rPr>
              <a:t>isA</a:t>
            </a:r>
            <a:endParaRPr lang="en-US" sz="800" b="1" i="1" baseline="-25000" dirty="0">
              <a:solidFill>
                <a:schemeClr val="bg1"/>
              </a:solidFill>
            </a:endParaRPr>
          </a:p>
        </p:txBody>
      </p:sp>
      <p:cxnSp>
        <p:nvCxnSpPr>
          <p:cNvPr id="86" name="Elbow Connector 85"/>
          <p:cNvCxnSpPr>
            <a:stCxn id="61" idx="1"/>
            <a:endCxn id="76" idx="0"/>
          </p:cNvCxnSpPr>
          <p:nvPr/>
        </p:nvCxnSpPr>
        <p:spPr bwMode="auto">
          <a:xfrm rot="10800000" flipH="1">
            <a:off x="4857233" y="2622087"/>
            <a:ext cx="2842318" cy="1809321"/>
          </a:xfrm>
          <a:prstGeom prst="bentConnector3">
            <a:avLst>
              <a:gd name="adj1" fmla="val -8043"/>
            </a:avLst>
          </a:prstGeom>
          <a:solidFill>
            <a:schemeClr val="accent1"/>
          </a:solidFill>
          <a:ln w="19050" cap="flat" cmpd="sng" algn="ctr">
            <a:solidFill>
              <a:srgbClr val="FF0000"/>
            </a:solidFill>
            <a:prstDash val="solid"/>
            <a:round/>
            <a:headEnd type="none" w="med" len="med"/>
            <a:tailEnd type="triangle"/>
          </a:ln>
          <a:effectLst/>
        </p:spPr>
      </p:cxnSp>
      <p:sp>
        <p:nvSpPr>
          <p:cNvPr id="88" name="TextBox 87"/>
          <p:cNvSpPr txBox="1"/>
          <p:nvPr/>
        </p:nvSpPr>
        <p:spPr>
          <a:xfrm>
            <a:off x="6891461" y="2313694"/>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sp>
        <p:nvSpPr>
          <p:cNvPr id="30" name="Rectangle 29"/>
          <p:cNvSpPr/>
          <p:nvPr/>
        </p:nvSpPr>
        <p:spPr>
          <a:xfrm>
            <a:off x="685800" y="6248400"/>
            <a:ext cx="8458200" cy="523220"/>
          </a:xfrm>
          <a:prstGeom prst="rect">
            <a:avLst/>
          </a:prstGeom>
        </p:spPr>
        <p:txBody>
          <a:bodyPr wrap="square">
            <a:spAutoFit/>
          </a:bodyPr>
          <a:lstStyle/>
          <a:p>
            <a:pPr algn="r"/>
            <a:r>
              <a:rPr lang="en-US" sz="1400" dirty="0">
                <a:solidFill>
                  <a:schemeClr val="bg1"/>
                </a:solidFill>
              </a:rPr>
              <a:t>Ceusters W, Bona J. Representing SNOMED CT Concept Evolutions using Process Profiles. International Workshop on Ontology Modularity, </a:t>
            </a:r>
            <a:r>
              <a:rPr lang="en-US" sz="1400" dirty="0" err="1">
                <a:solidFill>
                  <a:schemeClr val="bg1"/>
                </a:solidFill>
              </a:rPr>
              <a:t>Contextuality</a:t>
            </a:r>
            <a:r>
              <a:rPr lang="en-US" sz="1400" dirty="0">
                <a:solidFill>
                  <a:schemeClr val="bg1"/>
                </a:solidFill>
              </a:rPr>
              <a:t>, and Evolution (</a:t>
            </a:r>
            <a:r>
              <a:rPr lang="en-US" sz="1400" dirty="0" err="1">
                <a:solidFill>
                  <a:schemeClr val="bg1"/>
                </a:solidFill>
              </a:rPr>
              <a:t>WOMoCoE</a:t>
            </a:r>
            <a:r>
              <a:rPr lang="en-US" sz="1400" dirty="0">
                <a:solidFill>
                  <a:schemeClr val="bg1"/>
                </a:solidFill>
              </a:rPr>
              <a:t> 2016), Annecy, France, July 6, 2016 </a:t>
            </a:r>
          </a:p>
        </p:txBody>
      </p:sp>
    </p:spTree>
    <p:extLst>
      <p:ext uri="{BB962C8B-B14F-4D97-AF65-F5344CB8AC3E}">
        <p14:creationId xmlns:p14="http://schemas.microsoft.com/office/powerpoint/2010/main" val="259264900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Strings out of context</a:t>
            </a:r>
            <a:endParaRPr lang="en-US" dirty="0"/>
          </a:p>
        </p:txBody>
      </p:sp>
      <p:graphicFrame>
        <p:nvGraphicFramePr>
          <p:cNvPr id="5" name="Content Placeholder 3"/>
          <p:cNvGraphicFramePr>
            <a:graphicFrameLocks noGrp="1"/>
          </p:cNvGraphicFramePr>
          <p:nvPr>
            <p:ph idx="1"/>
            <p:extLst/>
          </p:nvPr>
        </p:nvGraphicFramePr>
        <p:xfrm>
          <a:off x="76200" y="5410200"/>
          <a:ext cx="1548749" cy="731520"/>
        </p:xfrm>
        <a:graphic>
          <a:graphicData uri="http://schemas.openxmlformats.org/drawingml/2006/table">
            <a:tbl>
              <a:tblPr firstRow="1" firstCol="1" bandRow="1">
                <a:tableStyleId>{5C22544A-7EE6-4342-B048-85BDC9FD1C3A}</a:tableStyleId>
              </a:tblPr>
              <a:tblGrid>
                <a:gridCol w="1548749"/>
              </a:tblGrid>
              <a:tr h="167640">
                <a:tc>
                  <a:txBody>
                    <a:bodyPr/>
                    <a:lstStyle/>
                    <a:p>
                      <a:pPr marL="0" marR="0" indent="0" algn="just">
                        <a:spcBef>
                          <a:spcPts val="0"/>
                        </a:spcBef>
                        <a:spcAft>
                          <a:spcPts val="0"/>
                        </a:spcAft>
                      </a:pP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16764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16764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3" name="Rounded Rectangle 2"/>
          <p:cNvSpPr/>
          <p:nvPr/>
        </p:nvSpPr>
        <p:spPr bwMode="auto">
          <a:xfrm>
            <a:off x="0" y="5638800"/>
            <a:ext cx="1447800" cy="304800"/>
          </a:xfrm>
          <a:prstGeom prst="roundRect">
            <a:avLst/>
          </a:prstGeom>
          <a:noFill/>
          <a:ln w="28575" cap="flat" cmpd="sng" algn="ctr">
            <a:solidFill>
              <a:srgbClr val="ECD6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cxnSp>
        <p:nvCxnSpPr>
          <p:cNvPr id="7" name="Elbow Connector 6"/>
          <p:cNvCxnSpPr>
            <a:stCxn id="19" idx="2"/>
            <a:endCxn id="3" idx="0"/>
          </p:cNvCxnSpPr>
          <p:nvPr/>
        </p:nvCxnSpPr>
        <p:spPr bwMode="auto">
          <a:xfrm rot="5400000">
            <a:off x="3360476" y="2512491"/>
            <a:ext cx="489733" cy="5762884"/>
          </a:xfrm>
          <a:prstGeom prst="bentConnector3">
            <a:avLst>
              <a:gd name="adj1" fmla="val 50000"/>
            </a:avLst>
          </a:prstGeom>
          <a:solidFill>
            <a:schemeClr val="accent1"/>
          </a:solidFill>
          <a:ln w="28575" cap="flat" cmpd="sng" algn="ctr">
            <a:solidFill>
              <a:srgbClr val="19FF81"/>
            </a:solidFill>
            <a:prstDash val="solid"/>
            <a:round/>
            <a:headEnd type="none" w="med" len="med"/>
            <a:tailEnd type="triangle"/>
          </a:ln>
          <a:effectLst/>
        </p:spPr>
      </p:cxnSp>
      <p:sp>
        <p:nvSpPr>
          <p:cNvPr id="14" name="TextBox 13"/>
          <p:cNvSpPr txBox="1"/>
          <p:nvPr/>
        </p:nvSpPr>
        <p:spPr>
          <a:xfrm>
            <a:off x="6012595" y="3283531"/>
            <a:ext cx="948375" cy="584775"/>
          </a:xfrm>
          <a:prstGeom prst="rect">
            <a:avLst/>
          </a:prstGeom>
          <a:noFill/>
          <a:ln w="19050">
            <a:solidFill>
              <a:schemeClr val="bg1"/>
            </a:solidFill>
          </a:ln>
        </p:spPr>
        <p:txBody>
          <a:bodyPr wrap="square" rtlCol="0">
            <a:spAutoFit/>
          </a:bodyPr>
          <a:lstStyle/>
          <a:p>
            <a:pPr algn="ctr"/>
            <a:r>
              <a:rPr lang="en-US" sz="1600" dirty="0" smtClean="0">
                <a:solidFill>
                  <a:schemeClr val="bg1"/>
                </a:solidFill>
              </a:rPr>
              <a:t>Numeric</a:t>
            </a:r>
          </a:p>
          <a:p>
            <a:pPr algn="ctr"/>
            <a:r>
              <a:rPr lang="en-US" sz="1600" dirty="0" smtClean="0">
                <a:solidFill>
                  <a:schemeClr val="bg1"/>
                </a:solidFill>
              </a:rPr>
              <a:t>pattern</a:t>
            </a:r>
            <a:endParaRPr lang="en-US" sz="1600" dirty="0">
              <a:solidFill>
                <a:schemeClr val="bg1"/>
              </a:solidFill>
            </a:endParaRPr>
          </a:p>
        </p:txBody>
      </p:sp>
      <p:sp>
        <p:nvSpPr>
          <p:cNvPr id="16" name="TextBox 15"/>
          <p:cNvSpPr txBox="1"/>
          <p:nvPr/>
        </p:nvSpPr>
        <p:spPr>
          <a:xfrm>
            <a:off x="6175681" y="1820137"/>
            <a:ext cx="622201" cy="338554"/>
          </a:xfrm>
          <a:prstGeom prst="rect">
            <a:avLst/>
          </a:prstGeom>
          <a:noFill/>
          <a:ln w="19050">
            <a:solidFill>
              <a:schemeClr val="bg1"/>
            </a:solidFill>
          </a:ln>
        </p:spPr>
        <p:txBody>
          <a:bodyPr wrap="square" rtlCol="0">
            <a:spAutoFit/>
          </a:bodyPr>
          <a:lstStyle/>
          <a:p>
            <a:pPr algn="ctr"/>
            <a:r>
              <a:rPr lang="en-US" sz="1600" dirty="0" smtClean="0">
                <a:solidFill>
                  <a:schemeClr val="bg1"/>
                </a:solidFill>
              </a:rPr>
              <a:t>GDC</a:t>
            </a:r>
            <a:endParaRPr lang="en-US" sz="1600" dirty="0">
              <a:solidFill>
                <a:schemeClr val="bg1"/>
              </a:solidFill>
            </a:endParaRPr>
          </a:p>
        </p:txBody>
      </p:sp>
      <p:cxnSp>
        <p:nvCxnSpPr>
          <p:cNvPr id="17" name="Straight Arrow Connector 16"/>
          <p:cNvCxnSpPr>
            <a:stCxn id="14" idx="0"/>
            <a:endCxn id="16" idx="2"/>
          </p:cNvCxnSpPr>
          <p:nvPr/>
        </p:nvCxnSpPr>
        <p:spPr bwMode="auto">
          <a:xfrm flipH="1" flipV="1">
            <a:off x="6486782" y="2158691"/>
            <a:ext cx="1" cy="112484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9" name="Rounded Rectangle 18"/>
          <p:cNvSpPr/>
          <p:nvPr/>
        </p:nvSpPr>
        <p:spPr>
          <a:xfrm>
            <a:off x="5562600" y="4502081"/>
            <a:ext cx="1848367" cy="646986"/>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1600" dirty="0" smtClean="0">
                <a:solidFill>
                  <a:schemeClr val="bg1"/>
                </a:solidFill>
              </a:rPr>
              <a:t>Numeric pattern:</a:t>
            </a:r>
          </a:p>
          <a:p>
            <a:pPr marL="0" marR="0" indent="0" algn="ctr">
              <a:spcBef>
                <a:spcPts val="0"/>
              </a:spcBef>
              <a:spcAft>
                <a:spcPts val="0"/>
              </a:spcAft>
            </a:pPr>
            <a:r>
              <a:rPr lang="en-US" sz="1600" dirty="0" smtClean="0">
                <a:solidFill>
                  <a:schemeClr val="bg1"/>
                </a:solidFill>
              </a:rPr>
              <a:t>301381004</a:t>
            </a:r>
            <a:endParaRPr lang="en-US" sz="1600" dirty="0">
              <a:solidFill>
                <a:schemeClr val="bg1"/>
              </a:solidFill>
              <a:latin typeface="Times New Roman" panose="02020603050405020304" pitchFamily="18" charset="0"/>
              <a:ea typeface="MS Mincho" panose="02020609040205080304" pitchFamily="49" charset="-128"/>
            </a:endParaRPr>
          </a:p>
        </p:txBody>
      </p:sp>
      <p:cxnSp>
        <p:nvCxnSpPr>
          <p:cNvPr id="20" name="Straight Arrow Connector 19"/>
          <p:cNvCxnSpPr>
            <a:stCxn id="19" idx="0"/>
            <a:endCxn id="14" idx="2"/>
          </p:cNvCxnSpPr>
          <p:nvPr/>
        </p:nvCxnSpPr>
        <p:spPr bwMode="auto">
          <a:xfrm flipH="1" flipV="1">
            <a:off x="6486783" y="3868306"/>
            <a:ext cx="1" cy="633775"/>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1" name="TextBox 20"/>
          <p:cNvSpPr txBox="1"/>
          <p:nvPr/>
        </p:nvSpPr>
        <p:spPr>
          <a:xfrm>
            <a:off x="6558234" y="4040993"/>
            <a:ext cx="1163021" cy="276999"/>
          </a:xfrm>
          <a:prstGeom prst="rect">
            <a:avLst/>
          </a:prstGeom>
          <a:noFill/>
          <a:ln>
            <a:noFill/>
          </a:ln>
        </p:spPr>
        <p:txBody>
          <a:bodyPr wrap="square" rtlCol="0">
            <a:spAutoFit/>
          </a:bodyPr>
          <a:lstStyle/>
          <a:p>
            <a:r>
              <a:rPr lang="en-US" sz="1200" b="1" i="1" dirty="0" err="1" smtClean="0">
                <a:solidFill>
                  <a:schemeClr val="bg1"/>
                </a:solidFill>
              </a:rPr>
              <a:t>instanceOf</a:t>
            </a:r>
            <a:r>
              <a:rPr lang="en-US" sz="1200" b="1" i="1" dirty="0" smtClean="0">
                <a:solidFill>
                  <a:schemeClr val="bg1"/>
                </a:solidFill>
              </a:rPr>
              <a:t> at t</a:t>
            </a:r>
            <a:r>
              <a:rPr lang="en-US" sz="1200" b="1" i="1" baseline="-25000" dirty="0" smtClean="0">
                <a:solidFill>
                  <a:schemeClr val="bg1"/>
                </a:solidFill>
              </a:rPr>
              <a:t>1</a:t>
            </a:r>
            <a:endParaRPr lang="en-US" sz="1200" b="1" i="1" baseline="-25000" dirty="0">
              <a:solidFill>
                <a:schemeClr val="bg1"/>
              </a:solidFill>
            </a:endParaRPr>
          </a:p>
        </p:txBody>
      </p:sp>
      <p:sp>
        <p:nvSpPr>
          <p:cNvPr id="26" name="TextBox 25"/>
          <p:cNvSpPr txBox="1"/>
          <p:nvPr/>
        </p:nvSpPr>
        <p:spPr>
          <a:xfrm>
            <a:off x="6659631" y="2530860"/>
            <a:ext cx="602677" cy="276999"/>
          </a:xfrm>
          <a:prstGeom prst="rect">
            <a:avLst/>
          </a:prstGeom>
          <a:noFill/>
        </p:spPr>
        <p:txBody>
          <a:bodyPr wrap="square" rtlCol="0">
            <a:spAutoFit/>
          </a:bodyPr>
          <a:lstStyle/>
          <a:p>
            <a:r>
              <a:rPr lang="en-US" sz="1200" b="1" i="1" dirty="0" err="1" smtClean="0">
                <a:solidFill>
                  <a:schemeClr val="bg1"/>
                </a:solidFill>
              </a:rPr>
              <a:t>isA</a:t>
            </a:r>
            <a:endParaRPr lang="en-US" sz="1200" b="1" i="1" baseline="-25000" dirty="0">
              <a:solidFill>
                <a:schemeClr val="bg1"/>
              </a:solidFill>
            </a:endParaRPr>
          </a:p>
        </p:txBody>
      </p:sp>
      <p:sp>
        <p:nvSpPr>
          <p:cNvPr id="48" name="Rounded Rectangle 47"/>
          <p:cNvSpPr/>
          <p:nvPr/>
        </p:nvSpPr>
        <p:spPr bwMode="auto">
          <a:xfrm>
            <a:off x="76200" y="5943600"/>
            <a:ext cx="1447800" cy="304800"/>
          </a:xfrm>
          <a:prstGeom prst="roundRect">
            <a:avLst/>
          </a:prstGeom>
          <a:noFill/>
          <a:ln w="28575" cap="flat" cmpd="sng" algn="ctr">
            <a:solidFill>
              <a:srgbClr val="C30D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cxnSp>
        <p:nvCxnSpPr>
          <p:cNvPr id="49" name="Elbow Connector 48"/>
          <p:cNvCxnSpPr>
            <a:stCxn id="19" idx="2"/>
            <a:endCxn id="48" idx="2"/>
          </p:cNvCxnSpPr>
          <p:nvPr/>
        </p:nvCxnSpPr>
        <p:spPr bwMode="auto">
          <a:xfrm rot="5400000">
            <a:off x="3093776" y="2855391"/>
            <a:ext cx="1099333" cy="5686684"/>
          </a:xfrm>
          <a:prstGeom prst="bentConnector3">
            <a:avLst>
              <a:gd name="adj1" fmla="val 120794"/>
            </a:avLst>
          </a:prstGeom>
          <a:solidFill>
            <a:schemeClr val="accent1"/>
          </a:solidFill>
          <a:ln w="28575" cap="flat" cmpd="sng" algn="ctr">
            <a:solidFill>
              <a:srgbClr val="19FF81"/>
            </a:solidFill>
            <a:prstDash val="solid"/>
            <a:round/>
            <a:headEnd type="none" w="med" len="med"/>
            <a:tailEnd type="triangle"/>
          </a:ln>
          <a:effectLst/>
        </p:spPr>
      </p:cxnSp>
      <p:sp>
        <p:nvSpPr>
          <p:cNvPr id="52" name="TextBox 51"/>
          <p:cNvSpPr txBox="1"/>
          <p:nvPr/>
        </p:nvSpPr>
        <p:spPr>
          <a:xfrm>
            <a:off x="6691058" y="5789711"/>
            <a:ext cx="1439818" cy="307777"/>
          </a:xfrm>
          <a:prstGeom prst="rect">
            <a:avLst/>
          </a:prstGeom>
          <a:noFill/>
        </p:spPr>
        <p:txBody>
          <a:bodyPr wrap="none" rtlCol="0">
            <a:spAutoFit/>
          </a:bodyPr>
          <a:lstStyle/>
          <a:p>
            <a:r>
              <a:rPr lang="en-US" sz="1400" b="1" dirty="0" err="1" smtClean="0">
                <a:solidFill>
                  <a:srgbClr val="19FF81"/>
                </a:solidFill>
              </a:rPr>
              <a:t>GenDepOn</a:t>
            </a:r>
            <a:r>
              <a:rPr lang="en-US" sz="1400" b="1" dirty="0" smtClean="0">
                <a:solidFill>
                  <a:srgbClr val="19FF81"/>
                </a:solidFill>
              </a:rPr>
              <a:t> at t1</a:t>
            </a:r>
            <a:endParaRPr lang="en-US" sz="1400" b="1" dirty="0">
              <a:solidFill>
                <a:srgbClr val="19FF81"/>
              </a:solidFill>
            </a:endParaRPr>
          </a:p>
        </p:txBody>
      </p:sp>
      <p:sp>
        <p:nvSpPr>
          <p:cNvPr id="53" name="TextBox 52"/>
          <p:cNvSpPr txBox="1"/>
          <p:nvPr/>
        </p:nvSpPr>
        <p:spPr>
          <a:xfrm>
            <a:off x="457200" y="4091720"/>
            <a:ext cx="1577145" cy="374571"/>
          </a:xfrm>
          <a:prstGeom prst="roundRect">
            <a:avLst/>
          </a:prstGeom>
          <a:noFill/>
          <a:ln w="19050">
            <a:solidFill>
              <a:schemeClr val="bg1"/>
            </a:solidFill>
          </a:ln>
        </p:spPr>
        <p:txBody>
          <a:bodyPr wrap="none" rtlCol="0">
            <a:spAutoFit/>
          </a:bodyPr>
          <a:lstStyle/>
          <a:p>
            <a:r>
              <a:rPr lang="en-US" sz="1600" dirty="0" smtClean="0">
                <a:solidFill>
                  <a:schemeClr val="bg1"/>
                </a:solidFill>
              </a:rPr>
              <a:t>Q301381004 (1)</a:t>
            </a:r>
            <a:endParaRPr lang="en-US" sz="1600" dirty="0">
              <a:solidFill>
                <a:schemeClr val="bg1"/>
              </a:solidFill>
            </a:endParaRPr>
          </a:p>
        </p:txBody>
      </p:sp>
      <p:sp>
        <p:nvSpPr>
          <p:cNvPr id="54" name="TextBox 53"/>
          <p:cNvSpPr txBox="1"/>
          <p:nvPr/>
        </p:nvSpPr>
        <p:spPr>
          <a:xfrm>
            <a:off x="2149705" y="3505200"/>
            <a:ext cx="1577145" cy="374571"/>
          </a:xfrm>
          <a:prstGeom prst="roundRect">
            <a:avLst/>
          </a:prstGeom>
          <a:noFill/>
          <a:ln w="19050">
            <a:solidFill>
              <a:schemeClr val="bg1"/>
            </a:solidFill>
          </a:ln>
        </p:spPr>
        <p:txBody>
          <a:bodyPr wrap="none" rtlCol="0">
            <a:spAutoFit/>
          </a:bodyPr>
          <a:lstStyle/>
          <a:p>
            <a:r>
              <a:rPr lang="en-US" sz="1600" dirty="0" smtClean="0">
                <a:solidFill>
                  <a:schemeClr val="bg1"/>
                </a:solidFill>
              </a:rPr>
              <a:t>Q301381004 (2)</a:t>
            </a:r>
            <a:endParaRPr lang="en-US" sz="1600" dirty="0">
              <a:solidFill>
                <a:schemeClr val="bg1"/>
              </a:solidFill>
            </a:endParaRPr>
          </a:p>
        </p:txBody>
      </p:sp>
      <p:cxnSp>
        <p:nvCxnSpPr>
          <p:cNvPr id="56" name="Elbow Connector 55"/>
          <p:cNvCxnSpPr>
            <a:endCxn id="3" idx="3"/>
          </p:cNvCxnSpPr>
          <p:nvPr/>
        </p:nvCxnSpPr>
        <p:spPr bwMode="auto">
          <a:xfrm rot="16200000" flipH="1">
            <a:off x="684333" y="5027732"/>
            <a:ext cx="1324909" cy="202025"/>
          </a:xfrm>
          <a:prstGeom prst="bentConnector4">
            <a:avLst>
              <a:gd name="adj1" fmla="val 44249"/>
              <a:gd name="adj2" fmla="val 213154"/>
            </a:avLst>
          </a:prstGeom>
          <a:solidFill>
            <a:schemeClr val="accent1"/>
          </a:solidFill>
          <a:ln w="28575" cap="flat" cmpd="sng" algn="ctr">
            <a:solidFill>
              <a:srgbClr val="FFFF00"/>
            </a:solidFill>
            <a:prstDash val="solid"/>
            <a:round/>
            <a:headEnd type="none" w="med" len="med"/>
            <a:tailEnd type="triangle"/>
          </a:ln>
          <a:effectLst/>
        </p:spPr>
      </p:cxnSp>
      <p:sp>
        <p:nvSpPr>
          <p:cNvPr id="57" name="TextBox 56"/>
          <p:cNvSpPr txBox="1"/>
          <p:nvPr/>
        </p:nvSpPr>
        <p:spPr>
          <a:xfrm>
            <a:off x="-345" y="4521795"/>
            <a:ext cx="1273105" cy="307777"/>
          </a:xfrm>
          <a:prstGeom prst="rect">
            <a:avLst/>
          </a:prstGeom>
          <a:noFill/>
        </p:spPr>
        <p:txBody>
          <a:bodyPr wrap="none" rtlCol="0">
            <a:spAutoFit/>
          </a:bodyPr>
          <a:lstStyle/>
          <a:p>
            <a:r>
              <a:rPr lang="en-US" sz="1400" b="1" i="1" dirty="0" err="1" smtClean="0">
                <a:solidFill>
                  <a:schemeClr val="bg1"/>
                </a:solidFill>
              </a:rPr>
              <a:t>inheresIn</a:t>
            </a:r>
            <a:r>
              <a:rPr lang="en-US" sz="1400" b="1" i="1" dirty="0" smtClean="0">
                <a:solidFill>
                  <a:schemeClr val="bg1"/>
                </a:solidFill>
              </a:rPr>
              <a:t> at t1</a:t>
            </a:r>
            <a:endParaRPr lang="en-US" sz="1400" b="1" i="1" dirty="0">
              <a:solidFill>
                <a:schemeClr val="bg1"/>
              </a:solidFill>
            </a:endParaRPr>
          </a:p>
        </p:txBody>
      </p:sp>
      <p:cxnSp>
        <p:nvCxnSpPr>
          <p:cNvPr id="58" name="Elbow Connector 57"/>
          <p:cNvCxnSpPr>
            <a:stCxn id="54" idx="2"/>
            <a:endCxn id="48" idx="3"/>
          </p:cNvCxnSpPr>
          <p:nvPr/>
        </p:nvCxnSpPr>
        <p:spPr bwMode="auto">
          <a:xfrm rot="5400000">
            <a:off x="1123025" y="4280746"/>
            <a:ext cx="2216229" cy="1414278"/>
          </a:xfrm>
          <a:prstGeom prst="bentConnector2">
            <a:avLst/>
          </a:prstGeom>
          <a:solidFill>
            <a:schemeClr val="accent1"/>
          </a:solidFill>
          <a:ln w="28575" cap="flat" cmpd="sng" algn="ctr">
            <a:solidFill>
              <a:srgbClr val="C30D8F"/>
            </a:solidFill>
            <a:prstDash val="solid"/>
            <a:round/>
            <a:headEnd type="none" w="med" len="med"/>
            <a:tailEnd type="triangle"/>
          </a:ln>
          <a:effectLst/>
        </p:spPr>
      </p:cxnSp>
      <p:sp>
        <p:nvSpPr>
          <p:cNvPr id="62" name="TextBox 61"/>
          <p:cNvSpPr txBox="1"/>
          <p:nvPr/>
        </p:nvSpPr>
        <p:spPr>
          <a:xfrm>
            <a:off x="1698695" y="4572000"/>
            <a:ext cx="1273105" cy="307777"/>
          </a:xfrm>
          <a:prstGeom prst="rect">
            <a:avLst/>
          </a:prstGeom>
          <a:noFill/>
        </p:spPr>
        <p:txBody>
          <a:bodyPr wrap="none" rtlCol="0">
            <a:spAutoFit/>
          </a:bodyPr>
          <a:lstStyle/>
          <a:p>
            <a:r>
              <a:rPr lang="en-US" sz="1400" b="1" i="1" dirty="0" err="1" smtClean="0">
                <a:solidFill>
                  <a:schemeClr val="bg1"/>
                </a:solidFill>
              </a:rPr>
              <a:t>inheresIn</a:t>
            </a:r>
            <a:r>
              <a:rPr lang="en-US" sz="1400" b="1" i="1" dirty="0" smtClean="0">
                <a:solidFill>
                  <a:schemeClr val="bg1"/>
                </a:solidFill>
              </a:rPr>
              <a:t> at t1</a:t>
            </a:r>
            <a:endParaRPr lang="en-US" sz="1400" b="1" i="1" dirty="0">
              <a:solidFill>
                <a:schemeClr val="bg1"/>
              </a:solidFill>
            </a:endParaRPr>
          </a:p>
        </p:txBody>
      </p:sp>
      <p:sp>
        <p:nvSpPr>
          <p:cNvPr id="67" name="TextBox 66"/>
          <p:cNvSpPr txBox="1"/>
          <p:nvPr/>
        </p:nvSpPr>
        <p:spPr>
          <a:xfrm>
            <a:off x="1765754" y="1706011"/>
            <a:ext cx="801823" cy="338554"/>
          </a:xfrm>
          <a:prstGeom prst="rect">
            <a:avLst/>
          </a:prstGeom>
          <a:noFill/>
          <a:ln w="19050">
            <a:solidFill>
              <a:schemeClr val="bg1"/>
            </a:solidFill>
          </a:ln>
        </p:spPr>
        <p:txBody>
          <a:bodyPr wrap="none" rtlCol="0">
            <a:spAutoFit/>
          </a:bodyPr>
          <a:lstStyle/>
          <a:p>
            <a:r>
              <a:rPr lang="en-US" sz="1600" dirty="0" smtClean="0">
                <a:solidFill>
                  <a:schemeClr val="bg1"/>
                </a:solidFill>
              </a:rPr>
              <a:t>Quality</a:t>
            </a:r>
            <a:endParaRPr lang="en-US" sz="1600" dirty="0">
              <a:solidFill>
                <a:schemeClr val="bg1"/>
              </a:solidFill>
            </a:endParaRPr>
          </a:p>
        </p:txBody>
      </p:sp>
      <p:sp>
        <p:nvSpPr>
          <p:cNvPr id="68" name="TextBox 67"/>
          <p:cNvSpPr txBox="1"/>
          <p:nvPr/>
        </p:nvSpPr>
        <p:spPr>
          <a:xfrm>
            <a:off x="1903612" y="2612866"/>
            <a:ext cx="526106" cy="338554"/>
          </a:xfrm>
          <a:prstGeom prst="rect">
            <a:avLst/>
          </a:prstGeom>
          <a:noFill/>
          <a:ln w="19050">
            <a:solidFill>
              <a:schemeClr val="bg1"/>
            </a:solidFill>
          </a:ln>
        </p:spPr>
        <p:txBody>
          <a:bodyPr wrap="none" rtlCol="0">
            <a:spAutoFit/>
          </a:bodyPr>
          <a:lstStyle/>
          <a:p>
            <a:r>
              <a:rPr lang="en-US" sz="1600" dirty="0" smtClean="0">
                <a:solidFill>
                  <a:schemeClr val="bg1"/>
                </a:solidFill>
              </a:rPr>
              <a:t>IQE</a:t>
            </a:r>
            <a:endParaRPr lang="en-US" sz="1600" dirty="0">
              <a:solidFill>
                <a:schemeClr val="bg1"/>
              </a:solidFill>
            </a:endParaRPr>
          </a:p>
        </p:txBody>
      </p:sp>
      <p:cxnSp>
        <p:nvCxnSpPr>
          <p:cNvPr id="69" name="Straight Arrow Connector 68"/>
          <p:cNvCxnSpPr>
            <a:stCxn id="68" idx="0"/>
            <a:endCxn id="67" idx="2"/>
          </p:cNvCxnSpPr>
          <p:nvPr/>
        </p:nvCxnSpPr>
        <p:spPr bwMode="auto">
          <a:xfrm flipV="1">
            <a:off x="2166665" y="2044565"/>
            <a:ext cx="1" cy="568301"/>
          </a:xfrm>
          <a:prstGeom prst="straightConnector1">
            <a:avLst/>
          </a:prstGeom>
          <a:solidFill>
            <a:schemeClr val="accent1"/>
          </a:solidFill>
          <a:ln w="19050" cap="flat" cmpd="sng" algn="ctr">
            <a:solidFill>
              <a:schemeClr val="bg1"/>
            </a:solidFill>
            <a:prstDash val="solid"/>
            <a:round/>
            <a:headEnd type="none" w="med" len="med"/>
            <a:tailEnd type="triangle"/>
          </a:ln>
          <a:effectLst/>
        </p:spPr>
      </p:cxnSp>
      <p:sp>
        <p:nvSpPr>
          <p:cNvPr id="72" name="TextBox 71"/>
          <p:cNvSpPr txBox="1"/>
          <p:nvPr/>
        </p:nvSpPr>
        <p:spPr>
          <a:xfrm>
            <a:off x="2165684" y="2138301"/>
            <a:ext cx="425116" cy="307777"/>
          </a:xfrm>
          <a:prstGeom prst="rect">
            <a:avLst/>
          </a:prstGeom>
          <a:noFill/>
        </p:spPr>
        <p:txBody>
          <a:bodyPr wrap="none" rtlCol="0">
            <a:spAutoFit/>
          </a:bodyPr>
          <a:lstStyle/>
          <a:p>
            <a:r>
              <a:rPr lang="en-US" sz="1400" b="1" i="1" dirty="0" err="1" smtClean="0">
                <a:solidFill>
                  <a:schemeClr val="bg1"/>
                </a:solidFill>
              </a:rPr>
              <a:t>isA</a:t>
            </a:r>
            <a:endParaRPr lang="en-US" sz="1400" b="1" i="1" dirty="0">
              <a:solidFill>
                <a:schemeClr val="bg1"/>
              </a:solidFill>
            </a:endParaRPr>
          </a:p>
        </p:txBody>
      </p:sp>
      <p:cxnSp>
        <p:nvCxnSpPr>
          <p:cNvPr id="74" name="Elbow Connector 73"/>
          <p:cNvCxnSpPr>
            <a:stCxn id="53" idx="0"/>
            <a:endCxn id="67" idx="1"/>
          </p:cNvCxnSpPr>
          <p:nvPr/>
        </p:nvCxnSpPr>
        <p:spPr bwMode="auto">
          <a:xfrm rot="5400000" flipH="1" flipV="1">
            <a:off x="397547" y="2723514"/>
            <a:ext cx="2216432" cy="519981"/>
          </a:xfrm>
          <a:prstGeom prst="bentConnector2">
            <a:avLst/>
          </a:prstGeom>
          <a:solidFill>
            <a:schemeClr val="accent1"/>
          </a:solidFill>
          <a:ln w="28575" cap="flat" cmpd="sng" algn="ctr">
            <a:solidFill>
              <a:srgbClr val="FFFF00"/>
            </a:solidFill>
            <a:prstDash val="solid"/>
            <a:round/>
            <a:headEnd type="none" w="med" len="med"/>
            <a:tailEnd type="triangle"/>
          </a:ln>
          <a:effectLst/>
        </p:spPr>
      </p:cxnSp>
      <p:sp>
        <p:nvSpPr>
          <p:cNvPr id="77" name="TextBox 76"/>
          <p:cNvSpPr txBox="1"/>
          <p:nvPr/>
        </p:nvSpPr>
        <p:spPr>
          <a:xfrm>
            <a:off x="153896" y="3163655"/>
            <a:ext cx="1065304" cy="523220"/>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t1</a:t>
            </a:r>
            <a:endParaRPr lang="en-US" sz="1400" b="1" i="1" dirty="0">
              <a:solidFill>
                <a:schemeClr val="bg1"/>
              </a:solidFill>
            </a:endParaRPr>
          </a:p>
        </p:txBody>
      </p:sp>
      <p:cxnSp>
        <p:nvCxnSpPr>
          <p:cNvPr id="78" name="Elbow Connector 77"/>
          <p:cNvCxnSpPr>
            <a:stCxn id="54" idx="0"/>
            <a:endCxn id="67" idx="3"/>
          </p:cNvCxnSpPr>
          <p:nvPr/>
        </p:nvCxnSpPr>
        <p:spPr bwMode="auto">
          <a:xfrm rot="16200000" flipV="1">
            <a:off x="1937972" y="2504893"/>
            <a:ext cx="1629912" cy="370701"/>
          </a:xfrm>
          <a:prstGeom prst="bentConnector2">
            <a:avLst/>
          </a:prstGeom>
          <a:solidFill>
            <a:schemeClr val="accent1"/>
          </a:solidFill>
          <a:ln w="28575" cap="flat" cmpd="sng" algn="ctr">
            <a:solidFill>
              <a:srgbClr val="C30D8F"/>
            </a:solidFill>
            <a:prstDash val="solid"/>
            <a:round/>
            <a:headEnd type="none" w="med" len="med"/>
            <a:tailEnd type="triangle"/>
          </a:ln>
          <a:effectLst/>
        </p:spPr>
      </p:cxnSp>
      <p:sp>
        <p:nvSpPr>
          <p:cNvPr id="81" name="TextBox 80"/>
          <p:cNvSpPr txBox="1"/>
          <p:nvPr/>
        </p:nvSpPr>
        <p:spPr>
          <a:xfrm>
            <a:off x="2989179" y="2106304"/>
            <a:ext cx="1065304" cy="523220"/>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t1</a:t>
            </a:r>
            <a:endParaRPr lang="en-US" sz="1400" b="1" i="1" dirty="0">
              <a:solidFill>
                <a:schemeClr val="bg1"/>
              </a:solidFill>
            </a:endParaRPr>
          </a:p>
        </p:txBody>
      </p:sp>
      <p:cxnSp>
        <p:nvCxnSpPr>
          <p:cNvPr id="84" name="Elbow Connector 83"/>
          <p:cNvCxnSpPr>
            <a:stCxn id="53" idx="3"/>
            <a:endCxn id="19" idx="1"/>
          </p:cNvCxnSpPr>
          <p:nvPr/>
        </p:nvCxnSpPr>
        <p:spPr bwMode="auto">
          <a:xfrm>
            <a:off x="2034345" y="4279006"/>
            <a:ext cx="3528255" cy="546568"/>
          </a:xfrm>
          <a:prstGeom prst="bentConnector3">
            <a:avLst>
              <a:gd name="adj1" fmla="val 50000"/>
            </a:avLst>
          </a:prstGeom>
          <a:solidFill>
            <a:schemeClr val="accent1"/>
          </a:solidFill>
          <a:ln w="28575" cap="flat" cmpd="sng" algn="ctr">
            <a:solidFill>
              <a:srgbClr val="FFFF00"/>
            </a:solidFill>
            <a:prstDash val="solid"/>
            <a:round/>
            <a:headEnd type="none" w="med" len="med"/>
            <a:tailEnd type="triangle"/>
          </a:ln>
          <a:effectLst/>
        </p:spPr>
      </p:cxnSp>
      <p:cxnSp>
        <p:nvCxnSpPr>
          <p:cNvPr id="87" name="Elbow Connector 86"/>
          <p:cNvCxnSpPr>
            <a:stCxn id="54" idx="3"/>
            <a:endCxn id="19" idx="1"/>
          </p:cNvCxnSpPr>
          <p:nvPr/>
        </p:nvCxnSpPr>
        <p:spPr bwMode="auto">
          <a:xfrm>
            <a:off x="3726850" y="3692486"/>
            <a:ext cx="1835750" cy="1133088"/>
          </a:xfrm>
          <a:prstGeom prst="bentConnector3">
            <a:avLst>
              <a:gd name="adj1" fmla="val 50000"/>
            </a:avLst>
          </a:prstGeom>
          <a:solidFill>
            <a:schemeClr val="accent1"/>
          </a:solidFill>
          <a:ln w="28575" cap="flat" cmpd="sng" algn="ctr">
            <a:solidFill>
              <a:srgbClr val="C30D8F"/>
            </a:solidFill>
            <a:prstDash val="solid"/>
            <a:round/>
            <a:headEnd type="none" w="med" len="med"/>
            <a:tailEnd type="triangle"/>
          </a:ln>
          <a:effectLst/>
        </p:spPr>
      </p:cxnSp>
      <p:sp>
        <p:nvSpPr>
          <p:cNvPr id="90" name="TextBox 89"/>
          <p:cNvSpPr txBox="1"/>
          <p:nvPr/>
        </p:nvSpPr>
        <p:spPr>
          <a:xfrm>
            <a:off x="3771725" y="4798106"/>
            <a:ext cx="1790875" cy="307777"/>
          </a:xfrm>
          <a:prstGeom prst="rect">
            <a:avLst/>
          </a:prstGeom>
          <a:noFill/>
        </p:spPr>
        <p:txBody>
          <a:bodyPr wrap="none" rtlCol="0">
            <a:spAutoFit/>
          </a:bodyPr>
          <a:lstStyle/>
          <a:p>
            <a:r>
              <a:rPr lang="en-US" sz="1400" b="1" i="1" dirty="0" err="1" smtClean="0">
                <a:solidFill>
                  <a:schemeClr val="bg1"/>
                </a:solidFill>
              </a:rPr>
              <a:t>concretizationOf</a:t>
            </a:r>
            <a:r>
              <a:rPr lang="en-US" sz="1400" b="1" i="1" dirty="0" smtClean="0">
                <a:solidFill>
                  <a:schemeClr val="bg1"/>
                </a:solidFill>
              </a:rPr>
              <a:t> at t1</a:t>
            </a:r>
            <a:endParaRPr lang="en-US" sz="1400" b="1" i="1" dirty="0">
              <a:solidFill>
                <a:schemeClr val="bg1"/>
              </a:solidFill>
            </a:endParaRPr>
          </a:p>
        </p:txBody>
      </p:sp>
    </p:spTree>
    <p:extLst>
      <p:ext uri="{BB962C8B-B14F-4D97-AF65-F5344CB8AC3E}">
        <p14:creationId xmlns:p14="http://schemas.microsoft.com/office/powerpoint/2010/main" val="130873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par>
                                <p:cTn id="11" presetID="22" presetClass="entr" presetSubtype="1"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500"/>
                                        <p:tgtEl>
                                          <p:spTgt spid="56"/>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5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up)">
                                      <p:cBhvr>
                                        <p:cTn id="19" dur="500"/>
                                        <p:tgtEl>
                                          <p:spTgt spid="5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up)">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wipe(down)">
                                      <p:cBhvr>
                                        <p:cTn id="27" dur="500"/>
                                        <p:tgtEl>
                                          <p:spTgt spid="77"/>
                                        </p:tgtEl>
                                      </p:cBhvr>
                                    </p:animEffect>
                                  </p:childTnLst>
                                </p:cTn>
                              </p:par>
                              <p:par>
                                <p:cTn id="28" presetID="22" presetClass="entr" presetSubtype="4"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down)">
                                      <p:cBhvr>
                                        <p:cTn id="30" dur="500"/>
                                        <p:tgtEl>
                                          <p:spTgt spid="7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wipe(down)">
                                      <p:cBhvr>
                                        <p:cTn id="33" dur="500"/>
                                        <p:tgtEl>
                                          <p:spTgt spid="6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wipe(down)">
                                      <p:cBhvr>
                                        <p:cTn id="36" dur="500"/>
                                        <p:tgtEl>
                                          <p:spTgt spid="81"/>
                                        </p:tgtEl>
                                      </p:cBhvr>
                                    </p:animEffect>
                                  </p:childTnLst>
                                </p:cTn>
                              </p:par>
                              <p:par>
                                <p:cTn id="37" presetID="22" presetClass="entr" presetSubtype="4" fill="hold" nodeType="with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down)">
                                      <p:cBhvr>
                                        <p:cTn id="39" dur="500"/>
                                        <p:tgtEl>
                                          <p:spTgt spid="7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wipe(down)">
                                      <p:cBhvr>
                                        <p:cTn id="42" dur="500"/>
                                        <p:tgtEl>
                                          <p:spTgt spid="7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down)">
                                      <p:cBhvr>
                                        <p:cTn id="45" dur="500"/>
                                        <p:tgtEl>
                                          <p:spTgt spid="67"/>
                                        </p:tgtEl>
                                      </p:cBhvr>
                                    </p:animEffect>
                                  </p:childTnLst>
                                </p:cTn>
                              </p:par>
                              <p:par>
                                <p:cTn id="46" presetID="22" presetClass="entr" presetSubtype="4"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down)">
                                      <p:cBhvr>
                                        <p:cTn id="48" dur="50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wipe(left)">
                                      <p:cBhvr>
                                        <p:cTn id="53" dur="500"/>
                                        <p:tgtEl>
                                          <p:spTgt spid="84"/>
                                        </p:tgtEl>
                                      </p:cBhvr>
                                    </p:animEffect>
                                  </p:childTnLst>
                                </p:cTn>
                              </p:par>
                              <p:par>
                                <p:cTn id="54" presetID="22" presetClass="entr" presetSubtype="8" fill="hold"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wipe(left)">
                                      <p:cBhvr>
                                        <p:cTn id="56" dur="500"/>
                                        <p:tgtEl>
                                          <p:spTgt spid="8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wipe(left)">
                                      <p:cBhvr>
                                        <p:cTn id="59" dur="500"/>
                                        <p:tgtEl>
                                          <p:spTgt spid="90"/>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right)">
                                      <p:cBhvr>
                                        <p:cTn id="68" dur="500"/>
                                        <p:tgtEl>
                                          <p:spTgt spid="49"/>
                                        </p:tgtEl>
                                      </p:cBhvr>
                                    </p:animEffect>
                                  </p:childTnLst>
                                </p:cTn>
                              </p:par>
                              <p:par>
                                <p:cTn id="69" presetID="22" presetClass="entr" presetSubtype="2"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right)">
                                      <p:cBhvr>
                                        <p:cTn id="71" dur="500"/>
                                        <p:tgtEl>
                                          <p:spTgt spid="7"/>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right)">
                                      <p:cBhvr>
                                        <p:cTn id="74" dur="500"/>
                                        <p:tgtEl>
                                          <p:spTgt spid="52"/>
                                        </p:tgtEl>
                                      </p:cBhvr>
                                    </p:animEffect>
                                  </p:childTnLst>
                                </p:cTn>
                              </p:par>
                              <p:par>
                                <p:cTn id="75" presetID="22" presetClass="entr" presetSubtype="4"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00"/>
                                        <p:tgtEl>
                                          <p:spTgt spid="20"/>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00"/>
                                        <p:tgtEl>
                                          <p:spTgt spid="14"/>
                                        </p:tgtEl>
                                      </p:cBhvr>
                                    </p:animEffect>
                                  </p:childTnLst>
                                </p:cTn>
                              </p:par>
                              <p:par>
                                <p:cTn id="81" presetID="22" presetClass="entr" presetSubtype="4"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down)">
                                      <p:cBhvr>
                                        <p:cTn id="86" dur="500"/>
                                        <p:tgtEl>
                                          <p:spTgt spid="16"/>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down)">
                                      <p:cBhvr>
                                        <p:cTn id="89" dur="500"/>
                                        <p:tgtEl>
                                          <p:spTgt spid="26"/>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down)">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P spid="21" grpId="0"/>
      <p:bldP spid="26" grpId="0"/>
      <p:bldP spid="52" grpId="0"/>
      <p:bldP spid="53" grpId="0" animBg="1"/>
      <p:bldP spid="54" grpId="0" animBg="1"/>
      <p:bldP spid="57" grpId="0"/>
      <p:bldP spid="62" grpId="0"/>
      <p:bldP spid="67" grpId="0" animBg="1"/>
      <p:bldP spid="68" grpId="0" animBg="1"/>
      <p:bldP spid="72" grpId="0"/>
      <p:bldP spid="77" grpId="0"/>
      <p:bldP spid="81" grpId="0"/>
      <p:bldP spid="9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What remains valid in light of, </a:t>
            </a:r>
            <a:r>
              <a:rPr lang="en-US" dirty="0" err="1" smtClean="0"/>
              <a:t>f.i</a:t>
            </a:r>
            <a:r>
              <a:rPr lang="en-US" dirty="0" smtClean="0"/>
              <a:t>., ‘Active’?</a:t>
            </a:r>
            <a:endParaRPr lang="en-US" dirty="0"/>
          </a:p>
        </p:txBody>
      </p:sp>
      <p:graphicFrame>
        <p:nvGraphicFramePr>
          <p:cNvPr id="5" name="Content Placeholder 3"/>
          <p:cNvGraphicFramePr>
            <a:graphicFrameLocks noGrp="1"/>
          </p:cNvGraphicFramePr>
          <p:nvPr>
            <p:ph idx="1"/>
            <p:extLst/>
          </p:nvPr>
        </p:nvGraphicFramePr>
        <p:xfrm>
          <a:off x="76200" y="5410200"/>
          <a:ext cx="8991600" cy="731520"/>
        </p:xfrm>
        <a:graphic>
          <a:graphicData uri="http://schemas.openxmlformats.org/drawingml/2006/table">
            <a:tbl>
              <a:tblPr firstRow="1" firstCol="1" bandRow="1">
                <a:tableStyleId>{5C22544A-7EE6-4342-B048-85BDC9FD1C3A}</a:tableStyleId>
              </a:tblPr>
              <a:tblGrid>
                <a:gridCol w="1548749"/>
                <a:gridCol w="1663331"/>
                <a:gridCol w="826520"/>
                <a:gridCol w="2362200"/>
                <a:gridCol w="2590800"/>
              </a:tblGrid>
              <a:tr h="0">
                <a:tc>
                  <a:txBody>
                    <a:bodyPr/>
                    <a:lstStyle/>
                    <a:p>
                      <a:pPr marL="0" marR="0" indent="0" algn="just">
                        <a:spcBef>
                          <a:spcPts val="0"/>
                        </a:spcBef>
                        <a:spcAft>
                          <a:spcPts val="0"/>
                        </a:spcAft>
                      </a:pPr>
                      <a:r>
                        <a:rPr lang="en-US" sz="1600" dirty="0" err="1">
                          <a:solidFill>
                            <a:schemeClr val="tx1"/>
                          </a:solidFill>
                          <a:effectLst/>
                        </a:rPr>
                        <a:t>conceptID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Active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ModuleID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Definitional Status</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900000000000074008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20080131</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900000000000074008</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3" name="Rounded Rectangle 2"/>
          <p:cNvSpPr/>
          <p:nvPr/>
        </p:nvSpPr>
        <p:spPr bwMode="auto">
          <a:xfrm>
            <a:off x="0" y="5638800"/>
            <a:ext cx="1447800" cy="304800"/>
          </a:xfrm>
          <a:prstGeom prst="roundRect">
            <a:avLst/>
          </a:prstGeom>
          <a:noFill/>
          <a:ln w="28575" cap="flat" cmpd="sng" algn="ctr">
            <a:solidFill>
              <a:srgbClr val="ECD6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cxnSp>
        <p:nvCxnSpPr>
          <p:cNvPr id="7" name="Elbow Connector 6"/>
          <p:cNvCxnSpPr>
            <a:stCxn id="19" idx="2"/>
            <a:endCxn id="3" idx="0"/>
          </p:cNvCxnSpPr>
          <p:nvPr/>
        </p:nvCxnSpPr>
        <p:spPr bwMode="auto">
          <a:xfrm rot="5400000">
            <a:off x="2515236" y="2827356"/>
            <a:ext cx="1020108" cy="4602780"/>
          </a:xfrm>
          <a:prstGeom prst="bentConnector3">
            <a:avLst>
              <a:gd name="adj1" fmla="val 50000"/>
            </a:avLst>
          </a:prstGeom>
          <a:solidFill>
            <a:schemeClr val="accent1"/>
          </a:solidFill>
          <a:ln w="28575" cap="flat" cmpd="sng" algn="ctr">
            <a:solidFill>
              <a:srgbClr val="19FF81"/>
            </a:solidFill>
            <a:prstDash val="solid"/>
            <a:round/>
            <a:headEnd type="none" w="med" len="med"/>
            <a:tailEnd type="triangle"/>
          </a:ln>
          <a:effectLst/>
        </p:spPr>
      </p:cxnSp>
      <p:sp>
        <p:nvSpPr>
          <p:cNvPr id="14" name="TextBox 13"/>
          <p:cNvSpPr txBox="1"/>
          <p:nvPr/>
        </p:nvSpPr>
        <p:spPr>
          <a:xfrm>
            <a:off x="4912652" y="3410317"/>
            <a:ext cx="94837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concept identifier</a:t>
            </a:r>
            <a:endParaRPr lang="en-US" sz="800" dirty="0">
              <a:solidFill>
                <a:schemeClr val="bg1"/>
              </a:solidFill>
            </a:endParaRPr>
          </a:p>
        </p:txBody>
      </p:sp>
      <p:sp>
        <p:nvSpPr>
          <p:cNvPr id="15" name="TextBox 14"/>
          <p:cNvSpPr txBox="1"/>
          <p:nvPr/>
        </p:nvSpPr>
        <p:spPr>
          <a:xfrm>
            <a:off x="6463622" y="3414677"/>
            <a:ext cx="79096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FSN</a:t>
            </a:r>
            <a:endParaRPr lang="en-US" sz="800" dirty="0">
              <a:solidFill>
                <a:schemeClr val="bg1"/>
              </a:solidFill>
            </a:endParaRPr>
          </a:p>
        </p:txBody>
      </p:sp>
      <p:sp>
        <p:nvSpPr>
          <p:cNvPr id="16" name="TextBox 15"/>
          <p:cNvSpPr txBox="1"/>
          <p:nvPr/>
        </p:nvSpPr>
        <p:spPr>
          <a:xfrm>
            <a:off x="5930999" y="2735976"/>
            <a:ext cx="399273" cy="21544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ICE</a:t>
            </a:r>
            <a:endParaRPr lang="en-US" sz="800" dirty="0">
              <a:solidFill>
                <a:schemeClr val="bg1"/>
              </a:solidFill>
            </a:endParaRPr>
          </a:p>
        </p:txBody>
      </p:sp>
      <p:cxnSp>
        <p:nvCxnSpPr>
          <p:cNvPr id="17" name="Straight Arrow Connector 16"/>
          <p:cNvCxnSpPr>
            <a:stCxn id="14" idx="0"/>
            <a:endCxn id="16" idx="2"/>
          </p:cNvCxnSpPr>
          <p:nvPr/>
        </p:nvCxnSpPr>
        <p:spPr bwMode="auto">
          <a:xfrm flipV="1">
            <a:off x="5386840" y="2951420"/>
            <a:ext cx="743796" cy="45889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8" name="Straight Arrow Connector 17"/>
          <p:cNvCxnSpPr>
            <a:stCxn id="15" idx="0"/>
            <a:endCxn id="16" idx="2"/>
          </p:cNvCxnSpPr>
          <p:nvPr/>
        </p:nvCxnSpPr>
        <p:spPr bwMode="auto">
          <a:xfrm flipH="1" flipV="1">
            <a:off x="6130636" y="2951420"/>
            <a:ext cx="728469" cy="46325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9" name="Rounded Rectangle 18"/>
          <p:cNvSpPr/>
          <p:nvPr/>
        </p:nvSpPr>
        <p:spPr>
          <a:xfrm>
            <a:off x="4857233" y="4244121"/>
            <a:ext cx="938894"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smtClean="0">
                <a:solidFill>
                  <a:schemeClr val="bg1"/>
                </a:solidFill>
              </a:rPr>
              <a:t>301381004</a:t>
            </a:r>
            <a:endParaRPr lang="en-US" sz="800" dirty="0">
              <a:solidFill>
                <a:schemeClr val="bg1"/>
              </a:solidFill>
              <a:latin typeface="Times New Roman" panose="02020603050405020304" pitchFamily="18" charset="0"/>
              <a:ea typeface="MS Mincho" panose="02020609040205080304" pitchFamily="49" charset="-128"/>
            </a:endParaRPr>
          </a:p>
        </p:txBody>
      </p:sp>
      <p:cxnSp>
        <p:nvCxnSpPr>
          <p:cNvPr id="20" name="Straight Arrow Connector 19"/>
          <p:cNvCxnSpPr>
            <a:endCxn id="14" idx="2"/>
          </p:cNvCxnSpPr>
          <p:nvPr/>
        </p:nvCxnSpPr>
        <p:spPr bwMode="auto">
          <a:xfrm flipV="1">
            <a:off x="5386840" y="3748871"/>
            <a:ext cx="0" cy="49525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1" name="TextBox 20"/>
          <p:cNvSpPr txBox="1"/>
          <p:nvPr/>
        </p:nvSpPr>
        <p:spPr>
          <a:xfrm>
            <a:off x="5399687" y="3925921"/>
            <a:ext cx="847304" cy="215444"/>
          </a:xfrm>
          <a:prstGeom prst="rect">
            <a:avLst/>
          </a:prstGeom>
          <a:noFill/>
          <a:ln>
            <a:noFill/>
          </a:ln>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1</a:t>
            </a:r>
            <a:endParaRPr lang="en-US" sz="800" b="1" i="1" baseline="-25000" dirty="0">
              <a:solidFill>
                <a:schemeClr val="bg1"/>
              </a:solidFill>
            </a:endParaRPr>
          </a:p>
        </p:txBody>
      </p:sp>
      <p:sp>
        <p:nvSpPr>
          <p:cNvPr id="22" name="Rounded Rectangle 21"/>
          <p:cNvSpPr/>
          <p:nvPr/>
        </p:nvSpPr>
        <p:spPr>
          <a:xfrm>
            <a:off x="5883346" y="4248479"/>
            <a:ext cx="1951518"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a:solidFill>
                  <a:schemeClr val="bg1"/>
                </a:solidFill>
              </a:rPr>
              <a:t>‘Discomforting present pain (finding)’</a:t>
            </a:r>
          </a:p>
        </p:txBody>
      </p:sp>
      <p:cxnSp>
        <p:nvCxnSpPr>
          <p:cNvPr id="23" name="Straight Arrow Connector 22"/>
          <p:cNvCxnSpPr>
            <a:endCxn id="15" idx="2"/>
          </p:cNvCxnSpPr>
          <p:nvPr/>
        </p:nvCxnSpPr>
        <p:spPr bwMode="auto">
          <a:xfrm flipV="1">
            <a:off x="6859105" y="3753231"/>
            <a:ext cx="0" cy="49524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4" name="TextBox 23"/>
          <p:cNvSpPr txBox="1"/>
          <p:nvPr/>
        </p:nvSpPr>
        <p:spPr>
          <a:xfrm>
            <a:off x="6860792" y="3931307"/>
            <a:ext cx="858463" cy="215444"/>
          </a:xfrm>
          <a:prstGeom prst="rect">
            <a:avLst/>
          </a:prstGeom>
          <a:noFill/>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2</a:t>
            </a:r>
            <a:endParaRPr lang="en-US" sz="800" b="1" i="1" baseline="-25000" dirty="0">
              <a:solidFill>
                <a:schemeClr val="bg1"/>
              </a:solidFill>
            </a:endParaRPr>
          </a:p>
        </p:txBody>
      </p:sp>
      <p:sp>
        <p:nvSpPr>
          <p:cNvPr id="25" name="TextBox 24"/>
          <p:cNvSpPr txBox="1"/>
          <p:nvPr/>
        </p:nvSpPr>
        <p:spPr>
          <a:xfrm>
            <a:off x="6403211" y="2983449"/>
            <a:ext cx="371121"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26" name="TextBox 25"/>
          <p:cNvSpPr txBox="1"/>
          <p:nvPr/>
        </p:nvSpPr>
        <p:spPr>
          <a:xfrm>
            <a:off x="5313769" y="3001696"/>
            <a:ext cx="380183"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27" name="TextBox 26"/>
          <p:cNvSpPr txBox="1"/>
          <p:nvPr/>
        </p:nvSpPr>
        <p:spPr>
          <a:xfrm>
            <a:off x="7779374" y="1735078"/>
            <a:ext cx="920445" cy="215444"/>
          </a:xfrm>
          <a:prstGeom prst="rect">
            <a:avLst/>
          </a:prstGeom>
          <a:noFill/>
          <a:ln w="19050">
            <a:solidFill>
              <a:schemeClr val="bg1"/>
            </a:solidFill>
          </a:ln>
        </p:spPr>
        <p:txBody>
          <a:bodyPr wrap="none" rtlCol="0">
            <a:spAutoFit/>
          </a:bodyPr>
          <a:lstStyle/>
          <a:p>
            <a:pPr algn="ctr"/>
            <a:r>
              <a:rPr lang="en-US" sz="800" dirty="0" smtClean="0">
                <a:solidFill>
                  <a:schemeClr val="bg1"/>
                </a:solidFill>
              </a:rPr>
              <a:t>Portion of Reality</a:t>
            </a:r>
            <a:endParaRPr lang="en-US" sz="800" dirty="0">
              <a:solidFill>
                <a:schemeClr val="bg1"/>
              </a:solidFill>
            </a:endParaRPr>
          </a:p>
        </p:txBody>
      </p:sp>
      <p:sp>
        <p:nvSpPr>
          <p:cNvPr id="28" name="Cloud Callout 27"/>
          <p:cNvSpPr/>
          <p:nvPr/>
        </p:nvSpPr>
        <p:spPr bwMode="auto">
          <a:xfrm>
            <a:off x="7696200" y="2242476"/>
            <a:ext cx="1080390" cy="759220"/>
          </a:xfrm>
          <a:prstGeom prst="cloudCallout">
            <a:avLst>
              <a:gd name="adj1" fmla="val -11146"/>
              <a:gd name="adj2" fmla="val 43283"/>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pitchFamily="122" charset="0"/>
            </a:endParaRPr>
          </a:p>
        </p:txBody>
      </p:sp>
      <p:sp>
        <p:nvSpPr>
          <p:cNvPr id="29" name="TextBox 28"/>
          <p:cNvSpPr txBox="1"/>
          <p:nvPr/>
        </p:nvSpPr>
        <p:spPr>
          <a:xfrm>
            <a:off x="7829933" y="2352106"/>
            <a:ext cx="846173" cy="229799"/>
          </a:xfrm>
          <a:prstGeom prst="rect">
            <a:avLst/>
          </a:prstGeom>
          <a:noFill/>
        </p:spPr>
        <p:txBody>
          <a:bodyPr wrap="square" rtlCol="0">
            <a:spAutoFit/>
          </a:bodyPr>
          <a:lstStyle/>
          <a:p>
            <a:r>
              <a:rPr lang="en-US" sz="800" dirty="0" smtClean="0">
                <a:solidFill>
                  <a:schemeClr val="bg1"/>
                </a:solidFill>
              </a:rPr>
              <a:t>Something around discomforting pain</a:t>
            </a:r>
            <a:endParaRPr lang="en-US" sz="800" dirty="0">
              <a:solidFill>
                <a:schemeClr val="bg1"/>
              </a:solidFill>
            </a:endParaRPr>
          </a:p>
        </p:txBody>
      </p:sp>
      <p:cxnSp>
        <p:nvCxnSpPr>
          <p:cNvPr id="30" name="Elbow Connector 29"/>
          <p:cNvCxnSpPr>
            <a:stCxn id="22" idx="3"/>
            <a:endCxn id="28" idx="1"/>
          </p:cNvCxnSpPr>
          <p:nvPr/>
        </p:nvCxnSpPr>
        <p:spPr bwMode="auto">
          <a:xfrm flipV="1">
            <a:off x="7834864" y="3000888"/>
            <a:ext cx="401531" cy="1434877"/>
          </a:xfrm>
          <a:prstGeom prst="bentConnector2">
            <a:avLst/>
          </a:prstGeom>
          <a:solidFill>
            <a:schemeClr val="accent1"/>
          </a:solidFill>
          <a:ln w="19050" cap="flat" cmpd="sng" algn="ctr">
            <a:solidFill>
              <a:srgbClr val="FF0000"/>
            </a:solidFill>
            <a:prstDash val="solid"/>
            <a:round/>
            <a:headEnd type="none" w="med" len="med"/>
            <a:tailEnd type="triangle"/>
          </a:ln>
          <a:effectLst/>
        </p:spPr>
      </p:cxnSp>
      <p:sp>
        <p:nvSpPr>
          <p:cNvPr id="31" name="TextBox 30"/>
          <p:cNvSpPr txBox="1"/>
          <p:nvPr/>
        </p:nvSpPr>
        <p:spPr>
          <a:xfrm>
            <a:off x="7690747" y="3062515"/>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cxnSp>
        <p:nvCxnSpPr>
          <p:cNvPr id="32" name="Straight Arrow Connector 31"/>
          <p:cNvCxnSpPr>
            <a:stCxn id="28" idx="3"/>
            <a:endCxn id="27" idx="2"/>
          </p:cNvCxnSpPr>
          <p:nvPr/>
        </p:nvCxnSpPr>
        <p:spPr bwMode="auto">
          <a:xfrm flipV="1">
            <a:off x="8236395" y="1950522"/>
            <a:ext cx="3202" cy="335363"/>
          </a:xfrm>
          <a:prstGeom prst="straightConnector1">
            <a:avLst/>
          </a:prstGeom>
          <a:solidFill>
            <a:schemeClr val="accent1"/>
          </a:solidFill>
          <a:ln w="19050" cap="flat" cmpd="sng" algn="ctr">
            <a:solidFill>
              <a:schemeClr val="bg1"/>
            </a:solidFill>
            <a:prstDash val="sysDash"/>
            <a:round/>
            <a:headEnd type="none" w="med" len="med"/>
            <a:tailEnd type="triangle"/>
          </a:ln>
          <a:effectLst/>
        </p:spPr>
      </p:cxnSp>
      <p:sp>
        <p:nvSpPr>
          <p:cNvPr id="33" name="TextBox 32"/>
          <p:cNvSpPr txBox="1"/>
          <p:nvPr/>
        </p:nvSpPr>
        <p:spPr>
          <a:xfrm>
            <a:off x="8336969" y="1964305"/>
            <a:ext cx="297018" cy="146237"/>
          </a:xfrm>
          <a:prstGeom prst="rect">
            <a:avLst/>
          </a:prstGeom>
          <a:noFill/>
        </p:spPr>
        <p:txBody>
          <a:bodyPr wrap="none" rtlCol="0">
            <a:spAutoFit/>
          </a:bodyPr>
          <a:lstStyle/>
          <a:p>
            <a:r>
              <a:rPr lang="en-US" sz="800" b="1" i="1" dirty="0" smtClean="0">
                <a:solidFill>
                  <a:schemeClr val="bg1"/>
                </a:solidFill>
              </a:rPr>
              <a:t>~</a:t>
            </a:r>
            <a:r>
              <a:rPr lang="en-US" sz="800" b="1" i="1" dirty="0" err="1" smtClean="0">
                <a:solidFill>
                  <a:schemeClr val="bg1"/>
                </a:solidFill>
              </a:rPr>
              <a:t>isA</a:t>
            </a:r>
            <a:endParaRPr lang="en-US" sz="800" b="1" i="1" baseline="-25000" dirty="0">
              <a:solidFill>
                <a:schemeClr val="bg1"/>
              </a:solidFill>
            </a:endParaRPr>
          </a:p>
        </p:txBody>
      </p:sp>
      <p:cxnSp>
        <p:nvCxnSpPr>
          <p:cNvPr id="34" name="Elbow Connector 33"/>
          <p:cNvCxnSpPr>
            <a:stCxn id="19" idx="1"/>
            <a:endCxn id="28" idx="0"/>
          </p:cNvCxnSpPr>
          <p:nvPr/>
        </p:nvCxnSpPr>
        <p:spPr bwMode="auto">
          <a:xfrm rot="10800000" flipH="1">
            <a:off x="4857233" y="2622087"/>
            <a:ext cx="2842318" cy="1809321"/>
          </a:xfrm>
          <a:prstGeom prst="bentConnector3">
            <a:avLst>
              <a:gd name="adj1" fmla="val -8043"/>
            </a:avLst>
          </a:prstGeom>
          <a:solidFill>
            <a:schemeClr val="accent1"/>
          </a:solidFill>
          <a:ln w="19050" cap="flat" cmpd="sng" algn="ctr">
            <a:solidFill>
              <a:srgbClr val="FF0000"/>
            </a:solidFill>
            <a:prstDash val="solid"/>
            <a:round/>
            <a:headEnd type="none" w="med" len="med"/>
            <a:tailEnd type="triangle"/>
          </a:ln>
          <a:effectLst/>
        </p:spPr>
      </p:cxnSp>
      <p:sp>
        <p:nvSpPr>
          <p:cNvPr id="35" name="TextBox 34"/>
          <p:cNvSpPr txBox="1"/>
          <p:nvPr/>
        </p:nvSpPr>
        <p:spPr>
          <a:xfrm>
            <a:off x="6891461" y="2313694"/>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sp>
        <p:nvSpPr>
          <p:cNvPr id="48" name="Rounded Rectangle 47"/>
          <p:cNvSpPr/>
          <p:nvPr/>
        </p:nvSpPr>
        <p:spPr bwMode="auto">
          <a:xfrm>
            <a:off x="76200" y="5943600"/>
            <a:ext cx="1447800" cy="304800"/>
          </a:xfrm>
          <a:prstGeom prst="roundRect">
            <a:avLst/>
          </a:prstGeom>
          <a:noFill/>
          <a:ln w="28575" cap="flat" cmpd="sng" algn="ctr">
            <a:solidFill>
              <a:srgbClr val="C30D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cxnSp>
        <p:nvCxnSpPr>
          <p:cNvPr id="49" name="Elbow Connector 48"/>
          <p:cNvCxnSpPr>
            <a:stCxn id="19" idx="2"/>
            <a:endCxn id="48" idx="2"/>
          </p:cNvCxnSpPr>
          <p:nvPr/>
        </p:nvCxnSpPr>
        <p:spPr bwMode="auto">
          <a:xfrm rot="5400000">
            <a:off x="2248536" y="3170256"/>
            <a:ext cx="1629708" cy="4526580"/>
          </a:xfrm>
          <a:prstGeom prst="bentConnector3">
            <a:avLst>
              <a:gd name="adj1" fmla="val 114027"/>
            </a:avLst>
          </a:prstGeom>
          <a:solidFill>
            <a:schemeClr val="accent1"/>
          </a:solidFill>
          <a:ln w="28575" cap="flat" cmpd="sng" algn="ctr">
            <a:solidFill>
              <a:srgbClr val="19FF81"/>
            </a:solidFill>
            <a:prstDash val="solid"/>
            <a:round/>
            <a:headEnd type="none" w="med" len="med"/>
            <a:tailEnd type="triangle"/>
          </a:ln>
          <a:effectLst/>
        </p:spPr>
      </p:cxnSp>
      <p:sp>
        <p:nvSpPr>
          <p:cNvPr id="52" name="TextBox 51"/>
          <p:cNvSpPr txBox="1"/>
          <p:nvPr/>
        </p:nvSpPr>
        <p:spPr>
          <a:xfrm>
            <a:off x="5348909" y="4797623"/>
            <a:ext cx="1439818" cy="307777"/>
          </a:xfrm>
          <a:prstGeom prst="rect">
            <a:avLst/>
          </a:prstGeom>
          <a:noFill/>
        </p:spPr>
        <p:txBody>
          <a:bodyPr wrap="none" rtlCol="0">
            <a:spAutoFit/>
          </a:bodyPr>
          <a:lstStyle/>
          <a:p>
            <a:r>
              <a:rPr lang="en-US" sz="1400" b="1" dirty="0" err="1" smtClean="0">
                <a:solidFill>
                  <a:srgbClr val="19FF81"/>
                </a:solidFill>
              </a:rPr>
              <a:t>GenDepOn</a:t>
            </a:r>
            <a:r>
              <a:rPr lang="en-US" sz="1400" b="1" dirty="0" smtClean="0">
                <a:solidFill>
                  <a:srgbClr val="19FF81"/>
                </a:solidFill>
              </a:rPr>
              <a:t> at t1</a:t>
            </a:r>
            <a:endParaRPr lang="en-US" sz="1400" b="1" dirty="0">
              <a:solidFill>
                <a:srgbClr val="19FF81"/>
              </a:solidFill>
            </a:endParaRPr>
          </a:p>
        </p:txBody>
      </p:sp>
      <p:sp>
        <p:nvSpPr>
          <p:cNvPr id="53" name="TextBox 52"/>
          <p:cNvSpPr txBox="1"/>
          <p:nvPr/>
        </p:nvSpPr>
        <p:spPr>
          <a:xfrm>
            <a:off x="457200" y="4091720"/>
            <a:ext cx="1577145" cy="374571"/>
          </a:xfrm>
          <a:prstGeom prst="roundRect">
            <a:avLst/>
          </a:prstGeom>
          <a:noFill/>
          <a:ln w="19050">
            <a:solidFill>
              <a:schemeClr val="bg1"/>
            </a:solidFill>
          </a:ln>
        </p:spPr>
        <p:txBody>
          <a:bodyPr wrap="none" rtlCol="0">
            <a:spAutoFit/>
          </a:bodyPr>
          <a:lstStyle/>
          <a:p>
            <a:r>
              <a:rPr lang="en-US" sz="1600" dirty="0" smtClean="0">
                <a:solidFill>
                  <a:schemeClr val="bg1"/>
                </a:solidFill>
              </a:rPr>
              <a:t>Q301381004 (1)</a:t>
            </a:r>
            <a:endParaRPr lang="en-US" sz="1600" dirty="0">
              <a:solidFill>
                <a:schemeClr val="bg1"/>
              </a:solidFill>
            </a:endParaRPr>
          </a:p>
        </p:txBody>
      </p:sp>
      <p:sp>
        <p:nvSpPr>
          <p:cNvPr id="54" name="TextBox 53"/>
          <p:cNvSpPr txBox="1"/>
          <p:nvPr/>
        </p:nvSpPr>
        <p:spPr>
          <a:xfrm>
            <a:off x="2149705" y="3505200"/>
            <a:ext cx="1577145" cy="374571"/>
          </a:xfrm>
          <a:prstGeom prst="roundRect">
            <a:avLst/>
          </a:prstGeom>
          <a:noFill/>
          <a:ln w="19050">
            <a:solidFill>
              <a:schemeClr val="bg1"/>
            </a:solidFill>
          </a:ln>
        </p:spPr>
        <p:txBody>
          <a:bodyPr wrap="none" rtlCol="0">
            <a:spAutoFit/>
          </a:bodyPr>
          <a:lstStyle/>
          <a:p>
            <a:r>
              <a:rPr lang="en-US" sz="1600" dirty="0" smtClean="0">
                <a:solidFill>
                  <a:schemeClr val="bg1"/>
                </a:solidFill>
              </a:rPr>
              <a:t>Q301381004 (2)</a:t>
            </a:r>
            <a:endParaRPr lang="en-US" sz="1600" dirty="0">
              <a:solidFill>
                <a:schemeClr val="bg1"/>
              </a:solidFill>
            </a:endParaRPr>
          </a:p>
        </p:txBody>
      </p:sp>
      <p:cxnSp>
        <p:nvCxnSpPr>
          <p:cNvPr id="56" name="Elbow Connector 55"/>
          <p:cNvCxnSpPr>
            <a:endCxn id="3" idx="3"/>
          </p:cNvCxnSpPr>
          <p:nvPr/>
        </p:nvCxnSpPr>
        <p:spPr bwMode="auto">
          <a:xfrm rot="16200000" flipH="1">
            <a:off x="684333" y="5027732"/>
            <a:ext cx="1324909" cy="202025"/>
          </a:xfrm>
          <a:prstGeom prst="bentConnector4">
            <a:avLst>
              <a:gd name="adj1" fmla="val 44249"/>
              <a:gd name="adj2" fmla="val 213154"/>
            </a:avLst>
          </a:prstGeom>
          <a:solidFill>
            <a:schemeClr val="accent1"/>
          </a:solidFill>
          <a:ln w="28575" cap="flat" cmpd="sng" algn="ctr">
            <a:solidFill>
              <a:srgbClr val="FFFF00"/>
            </a:solidFill>
            <a:prstDash val="solid"/>
            <a:round/>
            <a:headEnd type="none" w="med" len="med"/>
            <a:tailEnd type="triangle"/>
          </a:ln>
          <a:effectLst/>
        </p:spPr>
      </p:cxnSp>
      <p:sp>
        <p:nvSpPr>
          <p:cNvPr id="57" name="TextBox 56"/>
          <p:cNvSpPr txBox="1"/>
          <p:nvPr/>
        </p:nvSpPr>
        <p:spPr>
          <a:xfrm>
            <a:off x="-345" y="4521795"/>
            <a:ext cx="1273105" cy="307777"/>
          </a:xfrm>
          <a:prstGeom prst="rect">
            <a:avLst/>
          </a:prstGeom>
          <a:noFill/>
        </p:spPr>
        <p:txBody>
          <a:bodyPr wrap="none" rtlCol="0">
            <a:spAutoFit/>
          </a:bodyPr>
          <a:lstStyle/>
          <a:p>
            <a:r>
              <a:rPr lang="en-US" sz="1400" b="1" i="1" dirty="0" err="1" smtClean="0">
                <a:solidFill>
                  <a:schemeClr val="bg1"/>
                </a:solidFill>
              </a:rPr>
              <a:t>inheresIn</a:t>
            </a:r>
            <a:r>
              <a:rPr lang="en-US" sz="1400" b="1" i="1" dirty="0" smtClean="0">
                <a:solidFill>
                  <a:schemeClr val="bg1"/>
                </a:solidFill>
              </a:rPr>
              <a:t> at t1</a:t>
            </a:r>
            <a:endParaRPr lang="en-US" sz="1400" b="1" i="1" dirty="0">
              <a:solidFill>
                <a:schemeClr val="bg1"/>
              </a:solidFill>
            </a:endParaRPr>
          </a:p>
        </p:txBody>
      </p:sp>
      <p:cxnSp>
        <p:nvCxnSpPr>
          <p:cNvPr id="58" name="Elbow Connector 57"/>
          <p:cNvCxnSpPr>
            <a:stCxn id="54" idx="2"/>
            <a:endCxn id="48" idx="3"/>
          </p:cNvCxnSpPr>
          <p:nvPr/>
        </p:nvCxnSpPr>
        <p:spPr bwMode="auto">
          <a:xfrm rot="5400000">
            <a:off x="1123025" y="4280746"/>
            <a:ext cx="2216229" cy="1414278"/>
          </a:xfrm>
          <a:prstGeom prst="bentConnector2">
            <a:avLst/>
          </a:prstGeom>
          <a:solidFill>
            <a:schemeClr val="accent1"/>
          </a:solidFill>
          <a:ln w="28575" cap="flat" cmpd="sng" algn="ctr">
            <a:solidFill>
              <a:srgbClr val="C30D8F"/>
            </a:solidFill>
            <a:prstDash val="solid"/>
            <a:round/>
            <a:headEnd type="none" w="med" len="med"/>
            <a:tailEnd type="triangle"/>
          </a:ln>
          <a:effectLst/>
        </p:spPr>
      </p:cxnSp>
      <p:sp>
        <p:nvSpPr>
          <p:cNvPr id="62" name="TextBox 61"/>
          <p:cNvSpPr txBox="1"/>
          <p:nvPr/>
        </p:nvSpPr>
        <p:spPr>
          <a:xfrm>
            <a:off x="1698695" y="4572000"/>
            <a:ext cx="1273105" cy="307777"/>
          </a:xfrm>
          <a:prstGeom prst="rect">
            <a:avLst/>
          </a:prstGeom>
          <a:noFill/>
        </p:spPr>
        <p:txBody>
          <a:bodyPr wrap="none" rtlCol="0">
            <a:spAutoFit/>
          </a:bodyPr>
          <a:lstStyle/>
          <a:p>
            <a:r>
              <a:rPr lang="en-US" sz="1400" b="1" i="1" dirty="0" err="1" smtClean="0">
                <a:solidFill>
                  <a:schemeClr val="bg1"/>
                </a:solidFill>
              </a:rPr>
              <a:t>inheresIn</a:t>
            </a:r>
            <a:r>
              <a:rPr lang="en-US" sz="1400" b="1" i="1" dirty="0" smtClean="0">
                <a:solidFill>
                  <a:schemeClr val="bg1"/>
                </a:solidFill>
              </a:rPr>
              <a:t> at t1</a:t>
            </a:r>
            <a:endParaRPr lang="en-US" sz="1400" b="1" i="1" dirty="0">
              <a:solidFill>
                <a:schemeClr val="bg1"/>
              </a:solidFill>
            </a:endParaRPr>
          </a:p>
        </p:txBody>
      </p:sp>
      <p:sp>
        <p:nvSpPr>
          <p:cNvPr id="67" name="TextBox 66"/>
          <p:cNvSpPr txBox="1"/>
          <p:nvPr/>
        </p:nvSpPr>
        <p:spPr>
          <a:xfrm>
            <a:off x="1765754" y="1706011"/>
            <a:ext cx="801823" cy="338554"/>
          </a:xfrm>
          <a:prstGeom prst="rect">
            <a:avLst/>
          </a:prstGeom>
          <a:noFill/>
          <a:ln w="19050">
            <a:solidFill>
              <a:schemeClr val="bg1"/>
            </a:solidFill>
          </a:ln>
        </p:spPr>
        <p:txBody>
          <a:bodyPr wrap="none" rtlCol="0">
            <a:spAutoFit/>
          </a:bodyPr>
          <a:lstStyle/>
          <a:p>
            <a:r>
              <a:rPr lang="en-US" sz="1600" dirty="0" smtClean="0">
                <a:solidFill>
                  <a:schemeClr val="bg1"/>
                </a:solidFill>
              </a:rPr>
              <a:t>Quality</a:t>
            </a:r>
            <a:endParaRPr lang="en-US" sz="1600" dirty="0">
              <a:solidFill>
                <a:schemeClr val="bg1"/>
              </a:solidFill>
            </a:endParaRPr>
          </a:p>
        </p:txBody>
      </p:sp>
      <p:sp>
        <p:nvSpPr>
          <p:cNvPr id="68" name="TextBox 67"/>
          <p:cNvSpPr txBox="1"/>
          <p:nvPr/>
        </p:nvSpPr>
        <p:spPr>
          <a:xfrm>
            <a:off x="1903612" y="2612866"/>
            <a:ext cx="526106" cy="338554"/>
          </a:xfrm>
          <a:prstGeom prst="rect">
            <a:avLst/>
          </a:prstGeom>
          <a:noFill/>
          <a:ln w="19050">
            <a:solidFill>
              <a:schemeClr val="bg1"/>
            </a:solidFill>
          </a:ln>
        </p:spPr>
        <p:txBody>
          <a:bodyPr wrap="none" rtlCol="0">
            <a:spAutoFit/>
          </a:bodyPr>
          <a:lstStyle/>
          <a:p>
            <a:r>
              <a:rPr lang="en-US" sz="1600" dirty="0" smtClean="0">
                <a:solidFill>
                  <a:schemeClr val="bg1"/>
                </a:solidFill>
              </a:rPr>
              <a:t>IQE</a:t>
            </a:r>
            <a:endParaRPr lang="en-US" sz="1600" dirty="0">
              <a:solidFill>
                <a:schemeClr val="bg1"/>
              </a:solidFill>
            </a:endParaRPr>
          </a:p>
        </p:txBody>
      </p:sp>
      <p:cxnSp>
        <p:nvCxnSpPr>
          <p:cNvPr id="69" name="Straight Arrow Connector 68"/>
          <p:cNvCxnSpPr>
            <a:stCxn id="68" idx="0"/>
            <a:endCxn id="67" idx="2"/>
          </p:cNvCxnSpPr>
          <p:nvPr/>
        </p:nvCxnSpPr>
        <p:spPr bwMode="auto">
          <a:xfrm flipV="1">
            <a:off x="2166665" y="2044565"/>
            <a:ext cx="1" cy="568301"/>
          </a:xfrm>
          <a:prstGeom prst="straightConnector1">
            <a:avLst/>
          </a:prstGeom>
          <a:solidFill>
            <a:schemeClr val="accent1"/>
          </a:solidFill>
          <a:ln w="19050" cap="flat" cmpd="sng" algn="ctr">
            <a:solidFill>
              <a:schemeClr val="bg1"/>
            </a:solidFill>
            <a:prstDash val="solid"/>
            <a:round/>
            <a:headEnd type="none" w="med" len="med"/>
            <a:tailEnd type="triangle"/>
          </a:ln>
          <a:effectLst/>
        </p:spPr>
      </p:cxnSp>
      <p:sp>
        <p:nvSpPr>
          <p:cNvPr id="72" name="TextBox 71"/>
          <p:cNvSpPr txBox="1"/>
          <p:nvPr/>
        </p:nvSpPr>
        <p:spPr>
          <a:xfrm>
            <a:off x="2165684" y="2138301"/>
            <a:ext cx="425116" cy="307777"/>
          </a:xfrm>
          <a:prstGeom prst="rect">
            <a:avLst/>
          </a:prstGeom>
          <a:noFill/>
        </p:spPr>
        <p:txBody>
          <a:bodyPr wrap="none" rtlCol="0">
            <a:spAutoFit/>
          </a:bodyPr>
          <a:lstStyle/>
          <a:p>
            <a:r>
              <a:rPr lang="en-US" sz="1400" b="1" i="1" dirty="0" err="1" smtClean="0">
                <a:solidFill>
                  <a:schemeClr val="bg1"/>
                </a:solidFill>
              </a:rPr>
              <a:t>isA</a:t>
            </a:r>
            <a:endParaRPr lang="en-US" sz="1400" b="1" i="1" dirty="0">
              <a:solidFill>
                <a:schemeClr val="bg1"/>
              </a:solidFill>
            </a:endParaRPr>
          </a:p>
        </p:txBody>
      </p:sp>
      <p:cxnSp>
        <p:nvCxnSpPr>
          <p:cNvPr id="74" name="Elbow Connector 73"/>
          <p:cNvCxnSpPr>
            <a:stCxn id="53" idx="0"/>
            <a:endCxn id="68" idx="1"/>
          </p:cNvCxnSpPr>
          <p:nvPr/>
        </p:nvCxnSpPr>
        <p:spPr bwMode="auto">
          <a:xfrm rot="5400000" flipH="1" flipV="1">
            <a:off x="919904" y="3108013"/>
            <a:ext cx="1309577" cy="657839"/>
          </a:xfrm>
          <a:prstGeom prst="bentConnector2">
            <a:avLst/>
          </a:prstGeom>
          <a:solidFill>
            <a:schemeClr val="accent1"/>
          </a:solidFill>
          <a:ln w="28575" cap="flat" cmpd="sng" algn="ctr">
            <a:solidFill>
              <a:srgbClr val="FFFF00"/>
            </a:solidFill>
            <a:prstDash val="solid"/>
            <a:round/>
            <a:headEnd type="none" w="med" len="med"/>
            <a:tailEnd type="triangle"/>
          </a:ln>
          <a:effectLst/>
        </p:spPr>
      </p:cxnSp>
      <p:sp>
        <p:nvSpPr>
          <p:cNvPr id="77" name="TextBox 76"/>
          <p:cNvSpPr txBox="1"/>
          <p:nvPr/>
        </p:nvSpPr>
        <p:spPr>
          <a:xfrm>
            <a:off x="153896" y="3163655"/>
            <a:ext cx="1065304" cy="523220"/>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t1</a:t>
            </a:r>
            <a:endParaRPr lang="en-US" sz="1400" b="1" i="1" dirty="0">
              <a:solidFill>
                <a:schemeClr val="bg1"/>
              </a:solidFill>
            </a:endParaRPr>
          </a:p>
        </p:txBody>
      </p:sp>
      <p:cxnSp>
        <p:nvCxnSpPr>
          <p:cNvPr id="78" name="Elbow Connector 77"/>
          <p:cNvCxnSpPr>
            <a:stCxn id="54" idx="0"/>
            <a:endCxn id="68" idx="3"/>
          </p:cNvCxnSpPr>
          <p:nvPr/>
        </p:nvCxnSpPr>
        <p:spPr bwMode="auto">
          <a:xfrm rot="16200000" flipV="1">
            <a:off x="2322470" y="2889392"/>
            <a:ext cx="723057" cy="508560"/>
          </a:xfrm>
          <a:prstGeom prst="bentConnector2">
            <a:avLst/>
          </a:prstGeom>
          <a:solidFill>
            <a:schemeClr val="accent1"/>
          </a:solidFill>
          <a:ln w="28575" cap="flat" cmpd="sng" algn="ctr">
            <a:solidFill>
              <a:srgbClr val="C30D8F"/>
            </a:solidFill>
            <a:prstDash val="solid"/>
            <a:round/>
            <a:headEnd type="none" w="med" len="med"/>
            <a:tailEnd type="triangle"/>
          </a:ln>
          <a:effectLst/>
        </p:spPr>
      </p:cxnSp>
      <p:sp>
        <p:nvSpPr>
          <p:cNvPr id="81" name="TextBox 80"/>
          <p:cNvSpPr txBox="1"/>
          <p:nvPr/>
        </p:nvSpPr>
        <p:spPr>
          <a:xfrm>
            <a:off x="1906496" y="2971800"/>
            <a:ext cx="1065304" cy="523220"/>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t1</a:t>
            </a:r>
            <a:endParaRPr lang="en-US" sz="1400" b="1" i="1" dirty="0">
              <a:solidFill>
                <a:schemeClr val="bg1"/>
              </a:solidFill>
            </a:endParaRPr>
          </a:p>
        </p:txBody>
      </p:sp>
      <p:cxnSp>
        <p:nvCxnSpPr>
          <p:cNvPr id="84" name="Elbow Connector 83"/>
          <p:cNvCxnSpPr>
            <a:stCxn id="53" idx="3"/>
            <a:endCxn id="19" idx="1"/>
          </p:cNvCxnSpPr>
          <p:nvPr/>
        </p:nvCxnSpPr>
        <p:spPr bwMode="auto">
          <a:xfrm>
            <a:off x="2034345" y="4279006"/>
            <a:ext cx="2822888" cy="152401"/>
          </a:xfrm>
          <a:prstGeom prst="bentConnector3">
            <a:avLst>
              <a:gd name="adj1" fmla="val 50000"/>
            </a:avLst>
          </a:prstGeom>
          <a:solidFill>
            <a:schemeClr val="accent1"/>
          </a:solidFill>
          <a:ln w="28575" cap="flat" cmpd="sng" algn="ctr">
            <a:solidFill>
              <a:srgbClr val="FFFF00"/>
            </a:solidFill>
            <a:prstDash val="solid"/>
            <a:round/>
            <a:headEnd type="none" w="med" len="med"/>
            <a:tailEnd type="triangle"/>
          </a:ln>
          <a:effectLst/>
        </p:spPr>
      </p:cxnSp>
      <p:cxnSp>
        <p:nvCxnSpPr>
          <p:cNvPr id="87" name="Elbow Connector 86"/>
          <p:cNvCxnSpPr>
            <a:stCxn id="54" idx="3"/>
            <a:endCxn id="19" idx="1"/>
          </p:cNvCxnSpPr>
          <p:nvPr/>
        </p:nvCxnSpPr>
        <p:spPr bwMode="auto">
          <a:xfrm>
            <a:off x="3726850" y="3692486"/>
            <a:ext cx="1130383" cy="738921"/>
          </a:xfrm>
          <a:prstGeom prst="bentConnector3">
            <a:avLst>
              <a:gd name="adj1" fmla="val 50000"/>
            </a:avLst>
          </a:prstGeom>
          <a:solidFill>
            <a:schemeClr val="accent1"/>
          </a:solidFill>
          <a:ln w="28575" cap="flat" cmpd="sng" algn="ctr">
            <a:solidFill>
              <a:srgbClr val="C30D8F"/>
            </a:solidFill>
            <a:prstDash val="solid"/>
            <a:round/>
            <a:headEnd type="none" w="med" len="med"/>
            <a:tailEnd type="triangle"/>
          </a:ln>
          <a:effectLst/>
        </p:spPr>
      </p:cxnSp>
      <p:sp>
        <p:nvSpPr>
          <p:cNvPr id="90" name="TextBox 89"/>
          <p:cNvSpPr txBox="1"/>
          <p:nvPr/>
        </p:nvSpPr>
        <p:spPr>
          <a:xfrm>
            <a:off x="3024339" y="4410764"/>
            <a:ext cx="1790875" cy="307777"/>
          </a:xfrm>
          <a:prstGeom prst="rect">
            <a:avLst/>
          </a:prstGeom>
          <a:noFill/>
        </p:spPr>
        <p:txBody>
          <a:bodyPr wrap="none" rtlCol="0">
            <a:spAutoFit/>
          </a:bodyPr>
          <a:lstStyle/>
          <a:p>
            <a:r>
              <a:rPr lang="en-US" sz="1400" b="1" i="1" dirty="0" err="1" smtClean="0">
                <a:solidFill>
                  <a:schemeClr val="bg1"/>
                </a:solidFill>
              </a:rPr>
              <a:t>concretizationOf</a:t>
            </a:r>
            <a:r>
              <a:rPr lang="en-US" sz="1400" b="1" i="1" dirty="0" smtClean="0">
                <a:solidFill>
                  <a:schemeClr val="bg1"/>
                </a:solidFill>
              </a:rPr>
              <a:t> at t1</a:t>
            </a:r>
            <a:endParaRPr lang="en-US" sz="1400" b="1" i="1" dirty="0">
              <a:solidFill>
                <a:schemeClr val="bg1"/>
              </a:solidFill>
            </a:endParaRPr>
          </a:p>
        </p:txBody>
      </p:sp>
      <p:sp>
        <p:nvSpPr>
          <p:cNvPr id="4" name="Oval 3"/>
          <p:cNvSpPr/>
          <p:nvPr/>
        </p:nvSpPr>
        <p:spPr bwMode="auto">
          <a:xfrm>
            <a:off x="3204979" y="5216484"/>
            <a:ext cx="914400" cy="12192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0" name="Oval 49"/>
          <p:cNvSpPr/>
          <p:nvPr/>
        </p:nvSpPr>
        <p:spPr bwMode="auto">
          <a:xfrm>
            <a:off x="153896" y="2429315"/>
            <a:ext cx="4385532" cy="2634767"/>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1" name="TextBox 50"/>
          <p:cNvSpPr txBox="1"/>
          <p:nvPr/>
        </p:nvSpPr>
        <p:spPr>
          <a:xfrm>
            <a:off x="3749061" y="1190214"/>
            <a:ext cx="800219" cy="1569660"/>
          </a:xfrm>
          <a:prstGeom prst="rect">
            <a:avLst/>
          </a:prstGeom>
          <a:noFill/>
        </p:spPr>
        <p:txBody>
          <a:bodyPr wrap="none" rtlCol="0">
            <a:spAutoFit/>
          </a:bodyPr>
          <a:lstStyle/>
          <a:p>
            <a:r>
              <a:rPr lang="en-US" sz="9600" b="1" dirty="0" smtClean="0">
                <a:solidFill>
                  <a:srgbClr val="FF0000"/>
                </a:solidFill>
              </a:rPr>
              <a:t>?</a:t>
            </a:r>
            <a:endParaRPr lang="en-US" sz="9600" b="1" dirty="0">
              <a:solidFill>
                <a:srgbClr val="FF0000"/>
              </a:solidFill>
            </a:endParaRPr>
          </a:p>
        </p:txBody>
      </p:sp>
    </p:spTree>
    <p:extLst>
      <p:ext uri="{BB962C8B-B14F-4D97-AF65-F5344CB8AC3E}">
        <p14:creationId xmlns:p14="http://schemas.microsoft.com/office/powerpoint/2010/main" val="3127635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Temporal veridicality</a:t>
            </a:r>
            <a:r>
              <a:rPr lang="en-US" dirty="0" smtClean="0"/>
              <a:t> in </a:t>
            </a:r>
            <a:r>
              <a:rPr lang="en-US" dirty="0" smtClean="0">
                <a:solidFill>
                  <a:srgbClr val="FF0000"/>
                </a:solidFill>
              </a:rPr>
              <a:t>tokens</a:t>
            </a:r>
            <a:r>
              <a:rPr lang="en-US" dirty="0" smtClean="0"/>
              <a:t> and </a:t>
            </a:r>
            <a:r>
              <a:rPr lang="en-US" dirty="0" smtClean="0">
                <a:solidFill>
                  <a:srgbClr val="FFFF00"/>
                </a:solidFill>
              </a:rPr>
              <a:t>types</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09" y="4572000"/>
            <a:ext cx="2711549" cy="18859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469" y="4572000"/>
            <a:ext cx="2795382" cy="18859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020741"/>
            <a:ext cx="2734640" cy="18767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469" y="2025745"/>
            <a:ext cx="2734640" cy="1871709"/>
          </a:xfrm>
          <a:prstGeom prst="rect">
            <a:avLst/>
          </a:prstGeom>
        </p:spPr>
      </p:pic>
      <p:grpSp>
        <p:nvGrpSpPr>
          <p:cNvPr id="30" name="Group 29"/>
          <p:cNvGrpSpPr/>
          <p:nvPr/>
        </p:nvGrpSpPr>
        <p:grpSpPr>
          <a:xfrm>
            <a:off x="533400" y="1443335"/>
            <a:ext cx="5867400" cy="2290465"/>
            <a:chOff x="533400" y="1443335"/>
            <a:chExt cx="5867400" cy="2290465"/>
          </a:xfrm>
        </p:grpSpPr>
        <p:sp>
          <p:nvSpPr>
            <p:cNvPr id="8" name="TextBox 7"/>
            <p:cNvSpPr txBox="1"/>
            <p:nvPr/>
          </p:nvSpPr>
          <p:spPr>
            <a:xfrm>
              <a:off x="533400" y="1443335"/>
              <a:ext cx="5867400" cy="461665"/>
            </a:xfrm>
            <a:prstGeom prst="rect">
              <a:avLst/>
            </a:prstGeom>
            <a:noFill/>
          </p:spPr>
          <p:txBody>
            <a:bodyPr wrap="square" rtlCol="0">
              <a:spAutoFit/>
            </a:bodyPr>
            <a:lstStyle/>
            <a:p>
              <a:r>
                <a:rPr lang="en-US" dirty="0" smtClean="0">
                  <a:solidFill>
                    <a:schemeClr val="bg1"/>
                  </a:solidFill>
                </a:rPr>
                <a:t>This portion of snow covers this surface   </a:t>
              </a:r>
              <a:r>
                <a:rPr lang="en-US" b="1" i="1" dirty="0" smtClean="0">
                  <a:solidFill>
                    <a:schemeClr val="bg1"/>
                  </a:solidFill>
                </a:rPr>
                <a:t>at t</a:t>
              </a:r>
              <a:r>
                <a:rPr lang="en-US" b="1" i="1" baseline="-25000" dirty="0" smtClean="0">
                  <a:solidFill>
                    <a:schemeClr val="bg1"/>
                  </a:solidFill>
                </a:rPr>
                <a:t>1</a:t>
              </a:r>
              <a:r>
                <a:rPr lang="en-US" dirty="0" smtClean="0">
                  <a:solidFill>
                    <a:schemeClr val="bg1"/>
                  </a:solidFill>
                </a:rPr>
                <a:t> </a:t>
              </a:r>
              <a:endParaRPr lang="en-US" dirty="0">
                <a:solidFill>
                  <a:schemeClr val="bg1"/>
                </a:solidFill>
              </a:endParaRPr>
            </a:p>
          </p:txBody>
        </p:sp>
        <p:sp>
          <p:nvSpPr>
            <p:cNvPr id="10" name="Rectangle 9"/>
            <p:cNvSpPr/>
            <p:nvPr/>
          </p:nvSpPr>
          <p:spPr bwMode="auto">
            <a:xfrm>
              <a:off x="571980" y="1524000"/>
              <a:ext cx="265844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bwMode="auto">
            <a:xfrm>
              <a:off x="4075544" y="1524000"/>
              <a:ext cx="1487056"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5" name="Straight Arrow Connector 14"/>
            <p:cNvCxnSpPr>
              <a:stCxn id="10" idx="2"/>
            </p:cNvCxnSpPr>
            <p:nvPr/>
          </p:nvCxnSpPr>
          <p:spPr bwMode="auto">
            <a:xfrm>
              <a:off x="1901200" y="1905000"/>
              <a:ext cx="232400" cy="1447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7" name="Straight Arrow Connector 16"/>
            <p:cNvCxnSpPr>
              <a:stCxn id="12" idx="2"/>
            </p:cNvCxnSpPr>
            <p:nvPr/>
          </p:nvCxnSpPr>
          <p:spPr bwMode="auto">
            <a:xfrm flipH="1">
              <a:off x="4105564" y="1905000"/>
              <a:ext cx="713508" cy="1828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grpSp>
        <p:nvGrpSpPr>
          <p:cNvPr id="31" name="Group 30"/>
          <p:cNvGrpSpPr/>
          <p:nvPr/>
        </p:nvGrpSpPr>
        <p:grpSpPr>
          <a:xfrm>
            <a:off x="431799" y="3978494"/>
            <a:ext cx="5854252" cy="1203106"/>
            <a:chOff x="431799" y="3978494"/>
            <a:chExt cx="5854252" cy="1203106"/>
          </a:xfrm>
        </p:grpSpPr>
        <p:sp>
          <p:nvSpPr>
            <p:cNvPr id="9" name="TextBox 8"/>
            <p:cNvSpPr txBox="1"/>
            <p:nvPr/>
          </p:nvSpPr>
          <p:spPr>
            <a:xfrm>
              <a:off x="431799" y="3978494"/>
              <a:ext cx="5854252" cy="461665"/>
            </a:xfrm>
            <a:prstGeom prst="rect">
              <a:avLst/>
            </a:prstGeom>
            <a:noFill/>
          </p:spPr>
          <p:txBody>
            <a:bodyPr wrap="square" rtlCol="0">
              <a:spAutoFit/>
            </a:bodyPr>
            <a:lstStyle/>
            <a:p>
              <a:r>
                <a:rPr lang="en-US" dirty="0" smtClean="0">
                  <a:solidFill>
                    <a:schemeClr val="bg1"/>
                  </a:solidFill>
                </a:rPr>
                <a:t>This portion of snow covers this surface   </a:t>
              </a:r>
              <a:r>
                <a:rPr lang="en-US" b="1" i="1" dirty="0" smtClean="0">
                  <a:solidFill>
                    <a:schemeClr val="bg1"/>
                  </a:solidFill>
                </a:rPr>
                <a:t>at t</a:t>
              </a:r>
              <a:r>
                <a:rPr lang="en-US" b="1" i="1" baseline="-25000" dirty="0" smtClean="0">
                  <a:solidFill>
                    <a:schemeClr val="bg1"/>
                  </a:solidFill>
                </a:rPr>
                <a:t>2</a:t>
              </a:r>
              <a:r>
                <a:rPr lang="en-US" b="1" i="1" dirty="0" smtClean="0">
                  <a:solidFill>
                    <a:schemeClr val="bg1"/>
                  </a:solidFill>
                </a:rPr>
                <a:t> </a:t>
              </a:r>
              <a:endParaRPr lang="en-US" b="1" i="1" dirty="0">
                <a:solidFill>
                  <a:schemeClr val="bg1"/>
                </a:solidFill>
              </a:endParaRPr>
            </a:p>
          </p:txBody>
        </p:sp>
        <p:sp>
          <p:nvSpPr>
            <p:cNvPr id="11" name="Rectangle 10"/>
            <p:cNvSpPr/>
            <p:nvPr/>
          </p:nvSpPr>
          <p:spPr bwMode="auto">
            <a:xfrm>
              <a:off x="457200" y="4038600"/>
              <a:ext cx="265844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3971636" y="4038600"/>
              <a:ext cx="1487056"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20" name="Straight Arrow Connector 19"/>
            <p:cNvCxnSpPr>
              <a:stCxn id="11" idx="2"/>
            </p:cNvCxnSpPr>
            <p:nvPr/>
          </p:nvCxnSpPr>
          <p:spPr bwMode="auto">
            <a:xfrm>
              <a:off x="1786420" y="4419600"/>
              <a:ext cx="114780" cy="762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3" name="Straight Arrow Connector 22"/>
            <p:cNvCxnSpPr>
              <a:stCxn id="13" idx="2"/>
            </p:cNvCxnSpPr>
            <p:nvPr/>
          </p:nvCxnSpPr>
          <p:spPr bwMode="auto">
            <a:xfrm flipH="1">
              <a:off x="4572000" y="4419600"/>
              <a:ext cx="143164" cy="695105"/>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sp>
        <p:nvSpPr>
          <p:cNvPr id="26" name="TextBox 25"/>
          <p:cNvSpPr txBox="1"/>
          <p:nvPr/>
        </p:nvSpPr>
        <p:spPr>
          <a:xfrm>
            <a:off x="6641353" y="2639666"/>
            <a:ext cx="2043406" cy="1569660"/>
          </a:xfrm>
          <a:prstGeom prst="rect">
            <a:avLst/>
          </a:prstGeom>
          <a:noFill/>
        </p:spPr>
        <p:txBody>
          <a:bodyPr wrap="square" rtlCol="0">
            <a:spAutoFit/>
          </a:bodyPr>
          <a:lstStyle/>
          <a:p>
            <a:r>
              <a:rPr lang="en-US" dirty="0" smtClean="0">
                <a:solidFill>
                  <a:srgbClr val="FFFF00"/>
                </a:solidFill>
              </a:rPr>
              <a:t>The disposition of snow to cover surfaces</a:t>
            </a:r>
            <a:endParaRPr lang="en-US" dirty="0">
              <a:solidFill>
                <a:srgbClr val="FFFF00"/>
              </a:solidFill>
            </a:endParaRPr>
          </a:p>
        </p:txBody>
      </p:sp>
      <p:grpSp>
        <p:nvGrpSpPr>
          <p:cNvPr id="32" name="Group 31"/>
          <p:cNvGrpSpPr/>
          <p:nvPr/>
        </p:nvGrpSpPr>
        <p:grpSpPr>
          <a:xfrm>
            <a:off x="5524049" y="1523999"/>
            <a:ext cx="3160711" cy="2916159"/>
            <a:chOff x="5524049" y="1523999"/>
            <a:chExt cx="3160711" cy="2916159"/>
          </a:xfrm>
        </p:grpSpPr>
        <p:sp>
          <p:nvSpPr>
            <p:cNvPr id="16" name="Oval 15"/>
            <p:cNvSpPr/>
            <p:nvPr/>
          </p:nvSpPr>
          <p:spPr bwMode="auto">
            <a:xfrm>
              <a:off x="5638800" y="1523999"/>
              <a:ext cx="762000" cy="420705"/>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1" name="Oval 20"/>
            <p:cNvSpPr/>
            <p:nvPr/>
          </p:nvSpPr>
          <p:spPr bwMode="auto">
            <a:xfrm>
              <a:off x="5524049" y="4047835"/>
              <a:ext cx="762001" cy="392323"/>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 name="Oval 21"/>
            <p:cNvSpPr/>
            <p:nvPr/>
          </p:nvSpPr>
          <p:spPr bwMode="auto">
            <a:xfrm>
              <a:off x="7848600" y="3807545"/>
              <a:ext cx="685800" cy="381000"/>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9" name="Straight Connector 18"/>
            <p:cNvCxnSpPr/>
            <p:nvPr/>
          </p:nvCxnSpPr>
          <p:spPr bwMode="auto">
            <a:xfrm flipH="1">
              <a:off x="7772400" y="3733800"/>
              <a:ext cx="912360" cy="609600"/>
            </a:xfrm>
            <a:prstGeom prst="line">
              <a:avLst/>
            </a:prstGeom>
            <a:solidFill>
              <a:schemeClr val="accent1"/>
            </a:solidFill>
            <a:ln w="38100" cap="flat" cmpd="sng" algn="ctr">
              <a:solidFill>
                <a:srgbClr val="00B050"/>
              </a:solidFill>
              <a:prstDash val="solid"/>
              <a:round/>
              <a:headEnd type="none" w="med" len="med"/>
              <a:tailEnd type="none" w="med" len="med"/>
            </a:ln>
            <a:effectLst/>
          </p:spPr>
        </p:cxnSp>
        <p:cxnSp>
          <p:nvCxnSpPr>
            <p:cNvPr id="27" name="Straight Connector 26"/>
            <p:cNvCxnSpPr/>
            <p:nvPr/>
          </p:nvCxnSpPr>
          <p:spPr bwMode="auto">
            <a:xfrm>
              <a:off x="7772400" y="3733800"/>
              <a:ext cx="911339" cy="609600"/>
            </a:xfrm>
            <a:prstGeom prst="line">
              <a:avLst/>
            </a:prstGeom>
            <a:solidFill>
              <a:schemeClr val="accent1"/>
            </a:solidFill>
            <a:ln w="381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29420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How to formalize changes over time ?</a:t>
            </a:r>
            <a:endParaRPr lang="en-US" dirty="0"/>
          </a:p>
        </p:txBody>
      </p:sp>
      <p:graphicFrame>
        <p:nvGraphicFramePr>
          <p:cNvPr id="5" name="Content Placeholder 3"/>
          <p:cNvGraphicFramePr>
            <a:graphicFrameLocks noGrp="1"/>
          </p:cNvGraphicFramePr>
          <p:nvPr>
            <p:ph idx="1"/>
            <p:extLst/>
          </p:nvPr>
        </p:nvGraphicFramePr>
        <p:xfrm>
          <a:off x="76200" y="5410200"/>
          <a:ext cx="8991600" cy="731520"/>
        </p:xfrm>
        <a:graphic>
          <a:graphicData uri="http://schemas.openxmlformats.org/drawingml/2006/table">
            <a:tbl>
              <a:tblPr firstRow="1" firstCol="1" bandRow="1">
                <a:tableStyleId>{5C22544A-7EE6-4342-B048-85BDC9FD1C3A}</a:tableStyleId>
              </a:tblPr>
              <a:tblGrid>
                <a:gridCol w="1548749"/>
                <a:gridCol w="1663331"/>
                <a:gridCol w="826520"/>
                <a:gridCol w="2362200"/>
                <a:gridCol w="2590800"/>
              </a:tblGrid>
              <a:tr h="0">
                <a:tc>
                  <a:txBody>
                    <a:bodyPr/>
                    <a:lstStyle/>
                    <a:p>
                      <a:pPr marL="0" marR="0" indent="0" algn="just">
                        <a:spcBef>
                          <a:spcPts val="0"/>
                        </a:spcBef>
                        <a:spcAft>
                          <a:spcPts val="0"/>
                        </a:spcAft>
                      </a:pPr>
                      <a:r>
                        <a:rPr lang="en-US" sz="1600" dirty="0" err="1">
                          <a:solidFill>
                            <a:schemeClr val="tx1"/>
                          </a:solidFill>
                          <a:effectLst/>
                        </a:rPr>
                        <a:t>conceptID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Active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ModuleID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Definitional Status</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20020131</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900000000000074008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20080131</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900000000000074008</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3" name="Rounded Rectangle 2"/>
          <p:cNvSpPr/>
          <p:nvPr/>
        </p:nvSpPr>
        <p:spPr bwMode="auto">
          <a:xfrm>
            <a:off x="0" y="5638800"/>
            <a:ext cx="1447800" cy="304800"/>
          </a:xfrm>
          <a:prstGeom prst="roundRect">
            <a:avLst/>
          </a:prstGeom>
          <a:noFill/>
          <a:ln w="28575" cap="flat" cmpd="sng" algn="ctr">
            <a:solidFill>
              <a:srgbClr val="ECD63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cxnSp>
        <p:nvCxnSpPr>
          <p:cNvPr id="7" name="Elbow Connector 6"/>
          <p:cNvCxnSpPr>
            <a:stCxn id="19" idx="2"/>
            <a:endCxn id="3" idx="0"/>
          </p:cNvCxnSpPr>
          <p:nvPr/>
        </p:nvCxnSpPr>
        <p:spPr bwMode="auto">
          <a:xfrm rot="5400000">
            <a:off x="2515236" y="2827356"/>
            <a:ext cx="1020108" cy="4602780"/>
          </a:xfrm>
          <a:prstGeom prst="bentConnector3">
            <a:avLst>
              <a:gd name="adj1" fmla="val 50000"/>
            </a:avLst>
          </a:prstGeom>
          <a:solidFill>
            <a:schemeClr val="accent1"/>
          </a:solidFill>
          <a:ln w="28575" cap="flat" cmpd="sng" algn="ctr">
            <a:solidFill>
              <a:srgbClr val="19FF81"/>
            </a:solidFill>
            <a:prstDash val="solid"/>
            <a:round/>
            <a:headEnd type="none" w="med" len="med"/>
            <a:tailEnd type="triangle"/>
          </a:ln>
          <a:effectLst/>
        </p:spPr>
      </p:cxnSp>
      <p:sp>
        <p:nvSpPr>
          <p:cNvPr id="14" name="TextBox 13"/>
          <p:cNvSpPr txBox="1"/>
          <p:nvPr/>
        </p:nvSpPr>
        <p:spPr>
          <a:xfrm>
            <a:off x="4912652" y="3410317"/>
            <a:ext cx="94837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concept identifier</a:t>
            </a:r>
            <a:endParaRPr lang="en-US" sz="800" dirty="0">
              <a:solidFill>
                <a:schemeClr val="bg1"/>
              </a:solidFill>
            </a:endParaRPr>
          </a:p>
        </p:txBody>
      </p:sp>
      <p:sp>
        <p:nvSpPr>
          <p:cNvPr id="15" name="TextBox 14"/>
          <p:cNvSpPr txBox="1"/>
          <p:nvPr/>
        </p:nvSpPr>
        <p:spPr>
          <a:xfrm>
            <a:off x="6463622" y="3414677"/>
            <a:ext cx="790965" cy="33855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SNOMED CT</a:t>
            </a:r>
          </a:p>
          <a:p>
            <a:pPr algn="ctr"/>
            <a:r>
              <a:rPr lang="en-US" sz="800" dirty="0" smtClean="0">
                <a:solidFill>
                  <a:schemeClr val="bg1"/>
                </a:solidFill>
              </a:rPr>
              <a:t>FSN</a:t>
            </a:r>
            <a:endParaRPr lang="en-US" sz="800" dirty="0">
              <a:solidFill>
                <a:schemeClr val="bg1"/>
              </a:solidFill>
            </a:endParaRPr>
          </a:p>
        </p:txBody>
      </p:sp>
      <p:sp>
        <p:nvSpPr>
          <p:cNvPr id="16" name="TextBox 15"/>
          <p:cNvSpPr txBox="1"/>
          <p:nvPr/>
        </p:nvSpPr>
        <p:spPr>
          <a:xfrm>
            <a:off x="5930999" y="2735976"/>
            <a:ext cx="399273" cy="215444"/>
          </a:xfrm>
          <a:prstGeom prst="rect">
            <a:avLst/>
          </a:prstGeom>
          <a:noFill/>
          <a:ln w="19050">
            <a:solidFill>
              <a:schemeClr val="bg1"/>
            </a:solidFill>
          </a:ln>
        </p:spPr>
        <p:txBody>
          <a:bodyPr wrap="square" rtlCol="0">
            <a:spAutoFit/>
          </a:bodyPr>
          <a:lstStyle/>
          <a:p>
            <a:pPr algn="ctr"/>
            <a:r>
              <a:rPr lang="en-US" sz="800" dirty="0" smtClean="0">
                <a:solidFill>
                  <a:schemeClr val="bg1"/>
                </a:solidFill>
              </a:rPr>
              <a:t>ICE</a:t>
            </a:r>
            <a:endParaRPr lang="en-US" sz="800" dirty="0">
              <a:solidFill>
                <a:schemeClr val="bg1"/>
              </a:solidFill>
            </a:endParaRPr>
          </a:p>
        </p:txBody>
      </p:sp>
      <p:cxnSp>
        <p:nvCxnSpPr>
          <p:cNvPr id="17" name="Straight Arrow Connector 16"/>
          <p:cNvCxnSpPr>
            <a:stCxn id="14" idx="0"/>
            <a:endCxn id="16" idx="2"/>
          </p:cNvCxnSpPr>
          <p:nvPr/>
        </p:nvCxnSpPr>
        <p:spPr bwMode="auto">
          <a:xfrm flipV="1">
            <a:off x="5386840" y="2951420"/>
            <a:ext cx="743796" cy="45889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cxnSp>
        <p:nvCxnSpPr>
          <p:cNvPr id="18" name="Straight Arrow Connector 17"/>
          <p:cNvCxnSpPr>
            <a:stCxn id="15" idx="0"/>
            <a:endCxn id="16" idx="2"/>
          </p:cNvCxnSpPr>
          <p:nvPr/>
        </p:nvCxnSpPr>
        <p:spPr bwMode="auto">
          <a:xfrm flipH="1" flipV="1">
            <a:off x="6130636" y="2951420"/>
            <a:ext cx="728469" cy="463257"/>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19" name="Rounded Rectangle 18"/>
          <p:cNvSpPr/>
          <p:nvPr/>
        </p:nvSpPr>
        <p:spPr>
          <a:xfrm>
            <a:off x="4857233" y="4244121"/>
            <a:ext cx="938894"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smtClean="0">
                <a:solidFill>
                  <a:schemeClr val="bg1"/>
                </a:solidFill>
              </a:rPr>
              <a:t>301381004</a:t>
            </a:r>
            <a:endParaRPr lang="en-US" sz="800" dirty="0">
              <a:solidFill>
                <a:schemeClr val="bg1"/>
              </a:solidFill>
              <a:latin typeface="Times New Roman" panose="02020603050405020304" pitchFamily="18" charset="0"/>
              <a:ea typeface="MS Mincho" panose="02020609040205080304" pitchFamily="49" charset="-128"/>
            </a:endParaRPr>
          </a:p>
        </p:txBody>
      </p:sp>
      <p:cxnSp>
        <p:nvCxnSpPr>
          <p:cNvPr id="20" name="Straight Arrow Connector 19"/>
          <p:cNvCxnSpPr>
            <a:endCxn id="14" idx="2"/>
          </p:cNvCxnSpPr>
          <p:nvPr/>
        </p:nvCxnSpPr>
        <p:spPr bwMode="auto">
          <a:xfrm flipV="1">
            <a:off x="5386840" y="3748871"/>
            <a:ext cx="0" cy="495250"/>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1" name="TextBox 20"/>
          <p:cNvSpPr txBox="1"/>
          <p:nvPr/>
        </p:nvSpPr>
        <p:spPr>
          <a:xfrm>
            <a:off x="5399687" y="3925921"/>
            <a:ext cx="847304" cy="215444"/>
          </a:xfrm>
          <a:prstGeom prst="rect">
            <a:avLst/>
          </a:prstGeom>
          <a:noFill/>
          <a:ln>
            <a:noFill/>
          </a:ln>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1</a:t>
            </a:r>
            <a:endParaRPr lang="en-US" sz="800" b="1" i="1" baseline="-25000" dirty="0">
              <a:solidFill>
                <a:schemeClr val="bg1"/>
              </a:solidFill>
            </a:endParaRPr>
          </a:p>
        </p:txBody>
      </p:sp>
      <p:sp>
        <p:nvSpPr>
          <p:cNvPr id="22" name="Rounded Rectangle 21"/>
          <p:cNvSpPr/>
          <p:nvPr/>
        </p:nvSpPr>
        <p:spPr>
          <a:xfrm>
            <a:off x="5883346" y="4248479"/>
            <a:ext cx="1951518" cy="374571"/>
          </a:xfrm>
          <a:prstGeom prst="roundRect">
            <a:avLst/>
          </a:prstGeom>
          <a:ln w="19050">
            <a:solidFill>
              <a:schemeClr val="bg1"/>
            </a:solidFill>
          </a:ln>
        </p:spPr>
        <p:txBody>
          <a:bodyPr wrap="square">
            <a:spAutoFit/>
          </a:bodyPr>
          <a:lstStyle/>
          <a:p>
            <a:pPr marL="0" marR="0" indent="0" algn="ctr">
              <a:spcBef>
                <a:spcPts val="0"/>
              </a:spcBef>
              <a:spcAft>
                <a:spcPts val="0"/>
              </a:spcAft>
            </a:pPr>
            <a:r>
              <a:rPr lang="en-US" sz="800" dirty="0" smtClean="0">
                <a:solidFill>
                  <a:schemeClr val="bg1"/>
                </a:solidFill>
              </a:rPr>
              <a:t>SNOMED CT:</a:t>
            </a:r>
          </a:p>
          <a:p>
            <a:pPr marL="0" marR="0" indent="0" algn="ctr">
              <a:spcBef>
                <a:spcPts val="0"/>
              </a:spcBef>
              <a:spcAft>
                <a:spcPts val="0"/>
              </a:spcAft>
            </a:pPr>
            <a:r>
              <a:rPr lang="en-US" sz="800" dirty="0">
                <a:solidFill>
                  <a:schemeClr val="bg1"/>
                </a:solidFill>
              </a:rPr>
              <a:t>‘Discomforting present pain (finding)’</a:t>
            </a:r>
          </a:p>
        </p:txBody>
      </p:sp>
      <p:cxnSp>
        <p:nvCxnSpPr>
          <p:cNvPr id="23" name="Straight Arrow Connector 22"/>
          <p:cNvCxnSpPr>
            <a:endCxn id="15" idx="2"/>
          </p:cNvCxnSpPr>
          <p:nvPr/>
        </p:nvCxnSpPr>
        <p:spPr bwMode="auto">
          <a:xfrm flipV="1">
            <a:off x="6859105" y="3753231"/>
            <a:ext cx="0" cy="495248"/>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24" name="TextBox 23"/>
          <p:cNvSpPr txBox="1"/>
          <p:nvPr/>
        </p:nvSpPr>
        <p:spPr>
          <a:xfrm>
            <a:off x="6860792" y="3931307"/>
            <a:ext cx="858463" cy="215444"/>
          </a:xfrm>
          <a:prstGeom prst="rect">
            <a:avLst/>
          </a:prstGeom>
          <a:noFill/>
        </p:spPr>
        <p:txBody>
          <a:bodyPr wrap="square" rtlCol="0">
            <a:spAutoFit/>
          </a:bodyPr>
          <a:lstStyle/>
          <a:p>
            <a:r>
              <a:rPr lang="en-US" sz="800" b="1" i="1" dirty="0" err="1" smtClean="0">
                <a:solidFill>
                  <a:schemeClr val="bg1"/>
                </a:solidFill>
              </a:rPr>
              <a:t>instanceOf</a:t>
            </a:r>
            <a:r>
              <a:rPr lang="en-US" sz="800" b="1" i="1" dirty="0" smtClean="0">
                <a:solidFill>
                  <a:schemeClr val="bg1"/>
                </a:solidFill>
              </a:rPr>
              <a:t> at t</a:t>
            </a:r>
            <a:r>
              <a:rPr lang="en-US" sz="800" b="1" i="1" baseline="-25000" dirty="0" smtClean="0">
                <a:solidFill>
                  <a:schemeClr val="bg1"/>
                </a:solidFill>
              </a:rPr>
              <a:t>2</a:t>
            </a:r>
            <a:endParaRPr lang="en-US" sz="800" b="1" i="1" baseline="-25000" dirty="0">
              <a:solidFill>
                <a:schemeClr val="bg1"/>
              </a:solidFill>
            </a:endParaRPr>
          </a:p>
        </p:txBody>
      </p:sp>
      <p:sp>
        <p:nvSpPr>
          <p:cNvPr id="25" name="TextBox 24"/>
          <p:cNvSpPr txBox="1"/>
          <p:nvPr/>
        </p:nvSpPr>
        <p:spPr>
          <a:xfrm>
            <a:off x="6403211" y="2983449"/>
            <a:ext cx="371121"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26" name="TextBox 25"/>
          <p:cNvSpPr txBox="1"/>
          <p:nvPr/>
        </p:nvSpPr>
        <p:spPr>
          <a:xfrm>
            <a:off x="5313769" y="3001696"/>
            <a:ext cx="380183" cy="215444"/>
          </a:xfrm>
          <a:prstGeom prst="rect">
            <a:avLst/>
          </a:prstGeom>
          <a:noFill/>
        </p:spPr>
        <p:txBody>
          <a:bodyPr wrap="square" rtlCol="0">
            <a:spAutoFit/>
          </a:bodyPr>
          <a:lstStyle/>
          <a:p>
            <a:r>
              <a:rPr lang="en-US" sz="800" b="1" i="1" dirty="0" err="1" smtClean="0">
                <a:solidFill>
                  <a:schemeClr val="bg1"/>
                </a:solidFill>
              </a:rPr>
              <a:t>isA</a:t>
            </a:r>
            <a:endParaRPr lang="en-US" sz="800" b="1" i="1" baseline="-25000" dirty="0">
              <a:solidFill>
                <a:schemeClr val="bg1"/>
              </a:solidFill>
            </a:endParaRPr>
          </a:p>
        </p:txBody>
      </p:sp>
      <p:sp>
        <p:nvSpPr>
          <p:cNvPr id="27" name="TextBox 26"/>
          <p:cNvSpPr txBox="1"/>
          <p:nvPr/>
        </p:nvSpPr>
        <p:spPr>
          <a:xfrm>
            <a:off x="7779374" y="1735078"/>
            <a:ext cx="920445" cy="215444"/>
          </a:xfrm>
          <a:prstGeom prst="rect">
            <a:avLst/>
          </a:prstGeom>
          <a:noFill/>
          <a:ln w="19050">
            <a:solidFill>
              <a:schemeClr val="bg1"/>
            </a:solidFill>
          </a:ln>
        </p:spPr>
        <p:txBody>
          <a:bodyPr wrap="none" rtlCol="0">
            <a:spAutoFit/>
          </a:bodyPr>
          <a:lstStyle/>
          <a:p>
            <a:pPr algn="ctr"/>
            <a:r>
              <a:rPr lang="en-US" sz="800" dirty="0" smtClean="0">
                <a:solidFill>
                  <a:schemeClr val="bg1"/>
                </a:solidFill>
              </a:rPr>
              <a:t>Portion of Reality</a:t>
            </a:r>
            <a:endParaRPr lang="en-US" sz="800" dirty="0">
              <a:solidFill>
                <a:schemeClr val="bg1"/>
              </a:solidFill>
            </a:endParaRPr>
          </a:p>
        </p:txBody>
      </p:sp>
      <p:sp>
        <p:nvSpPr>
          <p:cNvPr id="28" name="Cloud Callout 27"/>
          <p:cNvSpPr/>
          <p:nvPr/>
        </p:nvSpPr>
        <p:spPr bwMode="auto">
          <a:xfrm>
            <a:off x="7696200" y="2242476"/>
            <a:ext cx="1080390" cy="759220"/>
          </a:xfrm>
          <a:prstGeom prst="cloudCallout">
            <a:avLst>
              <a:gd name="adj1" fmla="val -11146"/>
              <a:gd name="adj2" fmla="val 43283"/>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pitchFamily="122" charset="0"/>
            </a:endParaRPr>
          </a:p>
        </p:txBody>
      </p:sp>
      <p:sp>
        <p:nvSpPr>
          <p:cNvPr id="29" name="TextBox 28"/>
          <p:cNvSpPr txBox="1"/>
          <p:nvPr/>
        </p:nvSpPr>
        <p:spPr>
          <a:xfrm>
            <a:off x="7829933" y="2352106"/>
            <a:ext cx="846173" cy="229799"/>
          </a:xfrm>
          <a:prstGeom prst="rect">
            <a:avLst/>
          </a:prstGeom>
          <a:noFill/>
        </p:spPr>
        <p:txBody>
          <a:bodyPr wrap="square" rtlCol="0">
            <a:spAutoFit/>
          </a:bodyPr>
          <a:lstStyle/>
          <a:p>
            <a:r>
              <a:rPr lang="en-US" sz="800" dirty="0" smtClean="0">
                <a:solidFill>
                  <a:schemeClr val="bg1"/>
                </a:solidFill>
              </a:rPr>
              <a:t>Something around discomforting pain</a:t>
            </a:r>
            <a:endParaRPr lang="en-US" sz="800" dirty="0">
              <a:solidFill>
                <a:schemeClr val="bg1"/>
              </a:solidFill>
            </a:endParaRPr>
          </a:p>
        </p:txBody>
      </p:sp>
      <p:cxnSp>
        <p:nvCxnSpPr>
          <p:cNvPr id="30" name="Elbow Connector 29"/>
          <p:cNvCxnSpPr>
            <a:stCxn id="22" idx="3"/>
            <a:endCxn id="28" idx="1"/>
          </p:cNvCxnSpPr>
          <p:nvPr/>
        </p:nvCxnSpPr>
        <p:spPr bwMode="auto">
          <a:xfrm flipV="1">
            <a:off x="7834864" y="3000888"/>
            <a:ext cx="401531" cy="1434877"/>
          </a:xfrm>
          <a:prstGeom prst="bentConnector2">
            <a:avLst/>
          </a:prstGeom>
          <a:solidFill>
            <a:schemeClr val="accent1"/>
          </a:solidFill>
          <a:ln w="19050" cap="flat" cmpd="sng" algn="ctr">
            <a:solidFill>
              <a:srgbClr val="FF0000"/>
            </a:solidFill>
            <a:prstDash val="solid"/>
            <a:round/>
            <a:headEnd type="none" w="med" len="med"/>
            <a:tailEnd type="triangle"/>
          </a:ln>
          <a:effectLst/>
        </p:spPr>
      </p:cxnSp>
      <p:sp>
        <p:nvSpPr>
          <p:cNvPr id="31" name="TextBox 30"/>
          <p:cNvSpPr txBox="1"/>
          <p:nvPr/>
        </p:nvSpPr>
        <p:spPr>
          <a:xfrm>
            <a:off x="7690747" y="3062515"/>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cxnSp>
        <p:nvCxnSpPr>
          <p:cNvPr id="32" name="Straight Arrow Connector 31"/>
          <p:cNvCxnSpPr>
            <a:stCxn id="28" idx="3"/>
            <a:endCxn id="27" idx="2"/>
          </p:cNvCxnSpPr>
          <p:nvPr/>
        </p:nvCxnSpPr>
        <p:spPr bwMode="auto">
          <a:xfrm flipV="1">
            <a:off x="8236395" y="1950522"/>
            <a:ext cx="3202" cy="335363"/>
          </a:xfrm>
          <a:prstGeom prst="straightConnector1">
            <a:avLst/>
          </a:prstGeom>
          <a:solidFill>
            <a:schemeClr val="accent1"/>
          </a:solidFill>
          <a:ln w="19050" cap="flat" cmpd="sng" algn="ctr">
            <a:solidFill>
              <a:schemeClr val="bg1"/>
            </a:solidFill>
            <a:prstDash val="sysDash"/>
            <a:round/>
            <a:headEnd type="none" w="med" len="med"/>
            <a:tailEnd type="triangle"/>
          </a:ln>
          <a:effectLst/>
        </p:spPr>
      </p:cxnSp>
      <p:sp>
        <p:nvSpPr>
          <p:cNvPr id="33" name="TextBox 32"/>
          <p:cNvSpPr txBox="1"/>
          <p:nvPr/>
        </p:nvSpPr>
        <p:spPr>
          <a:xfrm>
            <a:off x="8336969" y="1964305"/>
            <a:ext cx="297018" cy="146237"/>
          </a:xfrm>
          <a:prstGeom prst="rect">
            <a:avLst/>
          </a:prstGeom>
          <a:noFill/>
        </p:spPr>
        <p:txBody>
          <a:bodyPr wrap="none" rtlCol="0">
            <a:spAutoFit/>
          </a:bodyPr>
          <a:lstStyle/>
          <a:p>
            <a:r>
              <a:rPr lang="en-US" sz="800" b="1" i="1" dirty="0" smtClean="0">
                <a:solidFill>
                  <a:schemeClr val="bg1"/>
                </a:solidFill>
              </a:rPr>
              <a:t>~</a:t>
            </a:r>
            <a:r>
              <a:rPr lang="en-US" sz="800" b="1" i="1" dirty="0" err="1" smtClean="0">
                <a:solidFill>
                  <a:schemeClr val="bg1"/>
                </a:solidFill>
              </a:rPr>
              <a:t>isA</a:t>
            </a:r>
            <a:endParaRPr lang="en-US" sz="800" b="1" i="1" baseline="-25000" dirty="0">
              <a:solidFill>
                <a:schemeClr val="bg1"/>
              </a:solidFill>
            </a:endParaRPr>
          </a:p>
        </p:txBody>
      </p:sp>
      <p:cxnSp>
        <p:nvCxnSpPr>
          <p:cNvPr id="34" name="Elbow Connector 33"/>
          <p:cNvCxnSpPr>
            <a:stCxn id="19" idx="1"/>
            <a:endCxn id="28" idx="0"/>
          </p:cNvCxnSpPr>
          <p:nvPr/>
        </p:nvCxnSpPr>
        <p:spPr bwMode="auto">
          <a:xfrm rot="10800000" flipH="1">
            <a:off x="4857233" y="2622087"/>
            <a:ext cx="2842318" cy="1809321"/>
          </a:xfrm>
          <a:prstGeom prst="bentConnector3">
            <a:avLst>
              <a:gd name="adj1" fmla="val -8043"/>
            </a:avLst>
          </a:prstGeom>
          <a:solidFill>
            <a:schemeClr val="accent1"/>
          </a:solidFill>
          <a:ln w="19050" cap="flat" cmpd="sng" algn="ctr">
            <a:solidFill>
              <a:srgbClr val="FF0000"/>
            </a:solidFill>
            <a:prstDash val="solid"/>
            <a:round/>
            <a:headEnd type="none" w="med" len="med"/>
            <a:tailEnd type="triangle"/>
          </a:ln>
          <a:effectLst/>
        </p:spPr>
      </p:cxnSp>
      <p:sp>
        <p:nvSpPr>
          <p:cNvPr id="35" name="TextBox 34"/>
          <p:cNvSpPr txBox="1"/>
          <p:nvPr/>
        </p:nvSpPr>
        <p:spPr>
          <a:xfrm>
            <a:off x="6891461" y="2313694"/>
            <a:ext cx="412219" cy="146237"/>
          </a:xfrm>
          <a:prstGeom prst="rect">
            <a:avLst/>
          </a:prstGeom>
          <a:noFill/>
        </p:spPr>
        <p:txBody>
          <a:bodyPr wrap="none" rtlCol="0">
            <a:spAutoFit/>
          </a:bodyPr>
          <a:lstStyle/>
          <a:p>
            <a:r>
              <a:rPr lang="en-US" sz="800" b="1" dirty="0" err="1" smtClean="0">
                <a:solidFill>
                  <a:srgbClr val="FF0000"/>
                </a:solidFill>
              </a:rPr>
              <a:t>isAbout</a:t>
            </a:r>
            <a:endParaRPr lang="en-US" sz="800" b="1" dirty="0">
              <a:solidFill>
                <a:srgbClr val="FF0000"/>
              </a:solidFill>
            </a:endParaRPr>
          </a:p>
        </p:txBody>
      </p:sp>
      <p:sp>
        <p:nvSpPr>
          <p:cNvPr id="48" name="Rounded Rectangle 47"/>
          <p:cNvSpPr/>
          <p:nvPr/>
        </p:nvSpPr>
        <p:spPr bwMode="auto">
          <a:xfrm>
            <a:off x="76200" y="5943600"/>
            <a:ext cx="1447800" cy="304800"/>
          </a:xfrm>
          <a:prstGeom prst="roundRect">
            <a:avLst/>
          </a:prstGeom>
          <a:noFill/>
          <a:ln w="28575" cap="flat" cmpd="sng" algn="ctr">
            <a:solidFill>
              <a:srgbClr val="C30D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 </a:t>
            </a:r>
            <a:endParaRPr kumimoji="0" lang="en-US" sz="2400" b="0" i="0" u="none" strike="noStrike" cap="none" normalizeH="0" baseline="0" dirty="0">
              <a:ln>
                <a:noFill/>
              </a:ln>
              <a:solidFill>
                <a:schemeClr val="tx1"/>
              </a:solidFill>
              <a:effectLst/>
              <a:latin typeface="Times" pitchFamily="122" charset="0"/>
            </a:endParaRPr>
          </a:p>
        </p:txBody>
      </p:sp>
      <p:cxnSp>
        <p:nvCxnSpPr>
          <p:cNvPr id="49" name="Elbow Connector 48"/>
          <p:cNvCxnSpPr>
            <a:stCxn id="19" idx="2"/>
            <a:endCxn id="48" idx="2"/>
          </p:cNvCxnSpPr>
          <p:nvPr/>
        </p:nvCxnSpPr>
        <p:spPr bwMode="auto">
          <a:xfrm rot="5400000">
            <a:off x="2248536" y="3170256"/>
            <a:ext cx="1629708" cy="4526580"/>
          </a:xfrm>
          <a:prstGeom prst="bentConnector3">
            <a:avLst>
              <a:gd name="adj1" fmla="val 114027"/>
            </a:avLst>
          </a:prstGeom>
          <a:solidFill>
            <a:schemeClr val="accent1"/>
          </a:solidFill>
          <a:ln w="28575" cap="flat" cmpd="sng" algn="ctr">
            <a:solidFill>
              <a:srgbClr val="19FF81"/>
            </a:solidFill>
            <a:prstDash val="solid"/>
            <a:round/>
            <a:headEnd type="none" w="med" len="med"/>
            <a:tailEnd type="triangle"/>
          </a:ln>
          <a:effectLst/>
        </p:spPr>
      </p:cxnSp>
      <p:sp>
        <p:nvSpPr>
          <p:cNvPr id="52" name="TextBox 51"/>
          <p:cNvSpPr txBox="1"/>
          <p:nvPr/>
        </p:nvSpPr>
        <p:spPr>
          <a:xfrm>
            <a:off x="5348909" y="4797623"/>
            <a:ext cx="1439818" cy="307777"/>
          </a:xfrm>
          <a:prstGeom prst="rect">
            <a:avLst/>
          </a:prstGeom>
          <a:noFill/>
        </p:spPr>
        <p:txBody>
          <a:bodyPr wrap="none" rtlCol="0">
            <a:spAutoFit/>
          </a:bodyPr>
          <a:lstStyle/>
          <a:p>
            <a:r>
              <a:rPr lang="en-US" sz="1400" b="1" dirty="0" err="1" smtClean="0">
                <a:solidFill>
                  <a:srgbClr val="19FF81"/>
                </a:solidFill>
              </a:rPr>
              <a:t>GenDepOn</a:t>
            </a:r>
            <a:r>
              <a:rPr lang="en-US" sz="1400" b="1" dirty="0" smtClean="0">
                <a:solidFill>
                  <a:srgbClr val="19FF81"/>
                </a:solidFill>
              </a:rPr>
              <a:t> at t1</a:t>
            </a:r>
            <a:endParaRPr lang="en-US" sz="1400" b="1" dirty="0">
              <a:solidFill>
                <a:srgbClr val="19FF81"/>
              </a:solidFill>
            </a:endParaRPr>
          </a:p>
        </p:txBody>
      </p:sp>
      <p:sp>
        <p:nvSpPr>
          <p:cNvPr id="53" name="TextBox 52"/>
          <p:cNvSpPr txBox="1"/>
          <p:nvPr/>
        </p:nvSpPr>
        <p:spPr>
          <a:xfrm>
            <a:off x="457200" y="4091720"/>
            <a:ext cx="1577145" cy="374571"/>
          </a:xfrm>
          <a:prstGeom prst="roundRect">
            <a:avLst/>
          </a:prstGeom>
          <a:noFill/>
          <a:ln w="19050">
            <a:solidFill>
              <a:schemeClr val="bg1"/>
            </a:solidFill>
          </a:ln>
        </p:spPr>
        <p:txBody>
          <a:bodyPr wrap="none" rtlCol="0">
            <a:spAutoFit/>
          </a:bodyPr>
          <a:lstStyle/>
          <a:p>
            <a:r>
              <a:rPr lang="en-US" sz="1600" dirty="0" smtClean="0">
                <a:solidFill>
                  <a:schemeClr val="bg1"/>
                </a:solidFill>
              </a:rPr>
              <a:t>Q301381004 (1)</a:t>
            </a:r>
            <a:endParaRPr lang="en-US" sz="1600" dirty="0">
              <a:solidFill>
                <a:schemeClr val="bg1"/>
              </a:solidFill>
            </a:endParaRPr>
          </a:p>
        </p:txBody>
      </p:sp>
      <p:sp>
        <p:nvSpPr>
          <p:cNvPr id="54" name="TextBox 53"/>
          <p:cNvSpPr txBox="1"/>
          <p:nvPr/>
        </p:nvSpPr>
        <p:spPr>
          <a:xfrm>
            <a:off x="2149705" y="3505200"/>
            <a:ext cx="1577145" cy="374571"/>
          </a:xfrm>
          <a:prstGeom prst="roundRect">
            <a:avLst/>
          </a:prstGeom>
          <a:noFill/>
          <a:ln w="19050">
            <a:solidFill>
              <a:schemeClr val="bg1"/>
            </a:solidFill>
          </a:ln>
        </p:spPr>
        <p:txBody>
          <a:bodyPr wrap="none" rtlCol="0">
            <a:spAutoFit/>
          </a:bodyPr>
          <a:lstStyle/>
          <a:p>
            <a:r>
              <a:rPr lang="en-US" sz="1600" dirty="0" smtClean="0">
                <a:solidFill>
                  <a:schemeClr val="bg1"/>
                </a:solidFill>
              </a:rPr>
              <a:t>Q301381004 (2)</a:t>
            </a:r>
            <a:endParaRPr lang="en-US" sz="1600" dirty="0">
              <a:solidFill>
                <a:schemeClr val="bg1"/>
              </a:solidFill>
            </a:endParaRPr>
          </a:p>
        </p:txBody>
      </p:sp>
      <p:cxnSp>
        <p:nvCxnSpPr>
          <p:cNvPr id="56" name="Elbow Connector 55"/>
          <p:cNvCxnSpPr>
            <a:endCxn id="3" idx="3"/>
          </p:cNvCxnSpPr>
          <p:nvPr/>
        </p:nvCxnSpPr>
        <p:spPr bwMode="auto">
          <a:xfrm rot="16200000" flipH="1">
            <a:off x="684333" y="5027732"/>
            <a:ext cx="1324909" cy="202025"/>
          </a:xfrm>
          <a:prstGeom prst="bentConnector4">
            <a:avLst>
              <a:gd name="adj1" fmla="val 44249"/>
              <a:gd name="adj2" fmla="val 213154"/>
            </a:avLst>
          </a:prstGeom>
          <a:solidFill>
            <a:schemeClr val="accent1"/>
          </a:solidFill>
          <a:ln w="28575" cap="flat" cmpd="sng" algn="ctr">
            <a:solidFill>
              <a:srgbClr val="FFFF00"/>
            </a:solidFill>
            <a:prstDash val="solid"/>
            <a:round/>
            <a:headEnd type="none" w="med" len="med"/>
            <a:tailEnd type="triangle"/>
          </a:ln>
          <a:effectLst/>
        </p:spPr>
      </p:cxnSp>
      <p:sp>
        <p:nvSpPr>
          <p:cNvPr id="57" name="TextBox 56"/>
          <p:cNvSpPr txBox="1"/>
          <p:nvPr/>
        </p:nvSpPr>
        <p:spPr>
          <a:xfrm>
            <a:off x="-345" y="4521795"/>
            <a:ext cx="1273105" cy="307777"/>
          </a:xfrm>
          <a:prstGeom prst="rect">
            <a:avLst/>
          </a:prstGeom>
          <a:noFill/>
        </p:spPr>
        <p:txBody>
          <a:bodyPr wrap="none" rtlCol="0">
            <a:spAutoFit/>
          </a:bodyPr>
          <a:lstStyle/>
          <a:p>
            <a:r>
              <a:rPr lang="en-US" sz="1400" b="1" i="1" dirty="0" err="1" smtClean="0">
                <a:solidFill>
                  <a:schemeClr val="bg1"/>
                </a:solidFill>
              </a:rPr>
              <a:t>inheresIn</a:t>
            </a:r>
            <a:r>
              <a:rPr lang="en-US" sz="1400" b="1" i="1" dirty="0" smtClean="0">
                <a:solidFill>
                  <a:schemeClr val="bg1"/>
                </a:solidFill>
              </a:rPr>
              <a:t> at t1</a:t>
            </a:r>
            <a:endParaRPr lang="en-US" sz="1400" b="1" i="1" dirty="0">
              <a:solidFill>
                <a:schemeClr val="bg1"/>
              </a:solidFill>
            </a:endParaRPr>
          </a:p>
        </p:txBody>
      </p:sp>
      <p:cxnSp>
        <p:nvCxnSpPr>
          <p:cNvPr id="58" name="Elbow Connector 57"/>
          <p:cNvCxnSpPr>
            <a:stCxn id="54" idx="2"/>
            <a:endCxn id="48" idx="3"/>
          </p:cNvCxnSpPr>
          <p:nvPr/>
        </p:nvCxnSpPr>
        <p:spPr bwMode="auto">
          <a:xfrm rot="5400000">
            <a:off x="1123025" y="4280746"/>
            <a:ext cx="2216229" cy="1414278"/>
          </a:xfrm>
          <a:prstGeom prst="bentConnector2">
            <a:avLst/>
          </a:prstGeom>
          <a:solidFill>
            <a:schemeClr val="accent1"/>
          </a:solidFill>
          <a:ln w="28575" cap="flat" cmpd="sng" algn="ctr">
            <a:solidFill>
              <a:srgbClr val="C30D8F"/>
            </a:solidFill>
            <a:prstDash val="solid"/>
            <a:round/>
            <a:headEnd type="none" w="med" len="med"/>
            <a:tailEnd type="triangle"/>
          </a:ln>
          <a:effectLst/>
        </p:spPr>
      </p:cxnSp>
      <p:sp>
        <p:nvSpPr>
          <p:cNvPr id="62" name="TextBox 61"/>
          <p:cNvSpPr txBox="1"/>
          <p:nvPr/>
        </p:nvSpPr>
        <p:spPr>
          <a:xfrm>
            <a:off x="1698695" y="4572000"/>
            <a:ext cx="1273105" cy="307777"/>
          </a:xfrm>
          <a:prstGeom prst="rect">
            <a:avLst/>
          </a:prstGeom>
          <a:noFill/>
        </p:spPr>
        <p:txBody>
          <a:bodyPr wrap="none" rtlCol="0">
            <a:spAutoFit/>
          </a:bodyPr>
          <a:lstStyle/>
          <a:p>
            <a:r>
              <a:rPr lang="en-US" sz="1400" b="1" i="1" dirty="0" err="1" smtClean="0">
                <a:solidFill>
                  <a:schemeClr val="bg1"/>
                </a:solidFill>
              </a:rPr>
              <a:t>inheresIn</a:t>
            </a:r>
            <a:r>
              <a:rPr lang="en-US" sz="1400" b="1" i="1" dirty="0" smtClean="0">
                <a:solidFill>
                  <a:schemeClr val="bg1"/>
                </a:solidFill>
              </a:rPr>
              <a:t> at t1</a:t>
            </a:r>
            <a:endParaRPr lang="en-US" sz="1400" b="1" i="1" dirty="0">
              <a:solidFill>
                <a:schemeClr val="bg1"/>
              </a:solidFill>
            </a:endParaRPr>
          </a:p>
        </p:txBody>
      </p:sp>
      <p:sp>
        <p:nvSpPr>
          <p:cNvPr id="67" name="TextBox 66"/>
          <p:cNvSpPr txBox="1"/>
          <p:nvPr/>
        </p:nvSpPr>
        <p:spPr>
          <a:xfrm>
            <a:off x="1765754" y="1706011"/>
            <a:ext cx="801823" cy="338554"/>
          </a:xfrm>
          <a:prstGeom prst="rect">
            <a:avLst/>
          </a:prstGeom>
          <a:noFill/>
          <a:ln w="19050">
            <a:solidFill>
              <a:schemeClr val="bg1"/>
            </a:solidFill>
          </a:ln>
        </p:spPr>
        <p:txBody>
          <a:bodyPr wrap="none" rtlCol="0">
            <a:spAutoFit/>
          </a:bodyPr>
          <a:lstStyle/>
          <a:p>
            <a:r>
              <a:rPr lang="en-US" sz="1600" dirty="0" smtClean="0">
                <a:solidFill>
                  <a:schemeClr val="bg1"/>
                </a:solidFill>
              </a:rPr>
              <a:t>Quality</a:t>
            </a:r>
            <a:endParaRPr lang="en-US" sz="1600" dirty="0">
              <a:solidFill>
                <a:schemeClr val="bg1"/>
              </a:solidFill>
            </a:endParaRPr>
          </a:p>
        </p:txBody>
      </p:sp>
      <p:sp>
        <p:nvSpPr>
          <p:cNvPr id="68" name="TextBox 67"/>
          <p:cNvSpPr txBox="1"/>
          <p:nvPr/>
        </p:nvSpPr>
        <p:spPr>
          <a:xfrm>
            <a:off x="1903612" y="2612866"/>
            <a:ext cx="526106" cy="338554"/>
          </a:xfrm>
          <a:prstGeom prst="rect">
            <a:avLst/>
          </a:prstGeom>
          <a:noFill/>
          <a:ln w="19050">
            <a:solidFill>
              <a:schemeClr val="bg1"/>
            </a:solidFill>
          </a:ln>
        </p:spPr>
        <p:txBody>
          <a:bodyPr wrap="none" rtlCol="0">
            <a:spAutoFit/>
          </a:bodyPr>
          <a:lstStyle/>
          <a:p>
            <a:r>
              <a:rPr lang="en-US" sz="1600" dirty="0" smtClean="0">
                <a:solidFill>
                  <a:schemeClr val="bg1"/>
                </a:solidFill>
              </a:rPr>
              <a:t>IQE</a:t>
            </a:r>
            <a:endParaRPr lang="en-US" sz="1600" dirty="0">
              <a:solidFill>
                <a:schemeClr val="bg1"/>
              </a:solidFill>
            </a:endParaRPr>
          </a:p>
        </p:txBody>
      </p:sp>
      <p:cxnSp>
        <p:nvCxnSpPr>
          <p:cNvPr id="69" name="Straight Arrow Connector 68"/>
          <p:cNvCxnSpPr>
            <a:stCxn id="68" idx="0"/>
            <a:endCxn id="67" idx="2"/>
          </p:cNvCxnSpPr>
          <p:nvPr/>
        </p:nvCxnSpPr>
        <p:spPr bwMode="auto">
          <a:xfrm flipV="1">
            <a:off x="2166665" y="2044565"/>
            <a:ext cx="1" cy="568301"/>
          </a:xfrm>
          <a:prstGeom prst="straightConnector1">
            <a:avLst/>
          </a:prstGeom>
          <a:solidFill>
            <a:schemeClr val="accent1"/>
          </a:solidFill>
          <a:ln w="19050" cap="flat" cmpd="sng" algn="ctr">
            <a:solidFill>
              <a:schemeClr val="bg1"/>
            </a:solidFill>
            <a:prstDash val="solid"/>
            <a:round/>
            <a:headEnd type="none" w="med" len="med"/>
            <a:tailEnd type="triangle"/>
          </a:ln>
          <a:effectLst/>
        </p:spPr>
      </p:cxnSp>
      <p:sp>
        <p:nvSpPr>
          <p:cNvPr id="72" name="TextBox 71"/>
          <p:cNvSpPr txBox="1"/>
          <p:nvPr/>
        </p:nvSpPr>
        <p:spPr>
          <a:xfrm>
            <a:off x="2165684" y="2138301"/>
            <a:ext cx="425116" cy="307777"/>
          </a:xfrm>
          <a:prstGeom prst="rect">
            <a:avLst/>
          </a:prstGeom>
          <a:noFill/>
        </p:spPr>
        <p:txBody>
          <a:bodyPr wrap="none" rtlCol="0">
            <a:spAutoFit/>
          </a:bodyPr>
          <a:lstStyle/>
          <a:p>
            <a:r>
              <a:rPr lang="en-US" sz="1400" b="1" i="1" dirty="0" err="1" smtClean="0">
                <a:solidFill>
                  <a:schemeClr val="bg1"/>
                </a:solidFill>
              </a:rPr>
              <a:t>isA</a:t>
            </a:r>
            <a:endParaRPr lang="en-US" sz="1400" b="1" i="1" dirty="0">
              <a:solidFill>
                <a:schemeClr val="bg1"/>
              </a:solidFill>
            </a:endParaRPr>
          </a:p>
        </p:txBody>
      </p:sp>
      <p:cxnSp>
        <p:nvCxnSpPr>
          <p:cNvPr id="74" name="Elbow Connector 73"/>
          <p:cNvCxnSpPr>
            <a:stCxn id="53" idx="0"/>
            <a:endCxn id="68" idx="1"/>
          </p:cNvCxnSpPr>
          <p:nvPr/>
        </p:nvCxnSpPr>
        <p:spPr bwMode="auto">
          <a:xfrm rot="5400000" flipH="1" flipV="1">
            <a:off x="919904" y="3108013"/>
            <a:ext cx="1309577" cy="657839"/>
          </a:xfrm>
          <a:prstGeom prst="bentConnector2">
            <a:avLst/>
          </a:prstGeom>
          <a:solidFill>
            <a:schemeClr val="accent1"/>
          </a:solidFill>
          <a:ln w="28575" cap="flat" cmpd="sng" algn="ctr">
            <a:solidFill>
              <a:srgbClr val="FFFF00"/>
            </a:solidFill>
            <a:prstDash val="solid"/>
            <a:round/>
            <a:headEnd type="none" w="med" len="med"/>
            <a:tailEnd type="triangle"/>
          </a:ln>
          <a:effectLst/>
        </p:spPr>
      </p:cxnSp>
      <p:sp>
        <p:nvSpPr>
          <p:cNvPr id="77" name="TextBox 76"/>
          <p:cNvSpPr txBox="1"/>
          <p:nvPr/>
        </p:nvSpPr>
        <p:spPr>
          <a:xfrm>
            <a:off x="153896" y="3163655"/>
            <a:ext cx="1065304" cy="523220"/>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t1</a:t>
            </a:r>
            <a:endParaRPr lang="en-US" sz="1400" b="1" i="1" dirty="0">
              <a:solidFill>
                <a:schemeClr val="bg1"/>
              </a:solidFill>
            </a:endParaRPr>
          </a:p>
        </p:txBody>
      </p:sp>
      <p:cxnSp>
        <p:nvCxnSpPr>
          <p:cNvPr id="78" name="Elbow Connector 77"/>
          <p:cNvCxnSpPr>
            <a:stCxn id="54" idx="0"/>
            <a:endCxn id="68" idx="3"/>
          </p:cNvCxnSpPr>
          <p:nvPr/>
        </p:nvCxnSpPr>
        <p:spPr bwMode="auto">
          <a:xfrm rot="16200000" flipV="1">
            <a:off x="2322470" y="2889392"/>
            <a:ext cx="723057" cy="508560"/>
          </a:xfrm>
          <a:prstGeom prst="bentConnector2">
            <a:avLst/>
          </a:prstGeom>
          <a:solidFill>
            <a:schemeClr val="accent1"/>
          </a:solidFill>
          <a:ln w="28575" cap="flat" cmpd="sng" algn="ctr">
            <a:solidFill>
              <a:srgbClr val="C30D8F"/>
            </a:solidFill>
            <a:prstDash val="solid"/>
            <a:round/>
            <a:headEnd type="none" w="med" len="med"/>
            <a:tailEnd type="triangle"/>
          </a:ln>
          <a:effectLst/>
        </p:spPr>
      </p:cxnSp>
      <p:sp>
        <p:nvSpPr>
          <p:cNvPr id="81" name="TextBox 80"/>
          <p:cNvSpPr txBox="1"/>
          <p:nvPr/>
        </p:nvSpPr>
        <p:spPr>
          <a:xfrm>
            <a:off x="1906496" y="2971800"/>
            <a:ext cx="1065304" cy="523220"/>
          </a:xfrm>
          <a:prstGeom prst="rect">
            <a:avLst/>
          </a:prstGeom>
          <a:noFill/>
        </p:spPr>
        <p:txBody>
          <a:bodyPr wrap="square" rtlCol="0">
            <a:spAutoFit/>
          </a:bodyPr>
          <a:lstStyle/>
          <a:p>
            <a:r>
              <a:rPr lang="en-US" sz="1400" b="1" i="1" dirty="0" err="1" smtClean="0">
                <a:solidFill>
                  <a:schemeClr val="bg1"/>
                </a:solidFill>
              </a:rPr>
              <a:t>instanceOf</a:t>
            </a:r>
            <a:r>
              <a:rPr lang="en-US" sz="1400" b="1" i="1" dirty="0" smtClean="0">
                <a:solidFill>
                  <a:schemeClr val="bg1"/>
                </a:solidFill>
              </a:rPr>
              <a:t> at t1</a:t>
            </a:r>
            <a:endParaRPr lang="en-US" sz="1400" b="1" i="1" dirty="0">
              <a:solidFill>
                <a:schemeClr val="bg1"/>
              </a:solidFill>
            </a:endParaRPr>
          </a:p>
        </p:txBody>
      </p:sp>
      <p:cxnSp>
        <p:nvCxnSpPr>
          <p:cNvPr id="84" name="Elbow Connector 83"/>
          <p:cNvCxnSpPr>
            <a:stCxn id="53" idx="3"/>
            <a:endCxn id="19" idx="1"/>
          </p:cNvCxnSpPr>
          <p:nvPr/>
        </p:nvCxnSpPr>
        <p:spPr bwMode="auto">
          <a:xfrm>
            <a:off x="2034345" y="4279006"/>
            <a:ext cx="2822888" cy="152401"/>
          </a:xfrm>
          <a:prstGeom prst="bentConnector3">
            <a:avLst>
              <a:gd name="adj1" fmla="val 50000"/>
            </a:avLst>
          </a:prstGeom>
          <a:solidFill>
            <a:schemeClr val="accent1"/>
          </a:solidFill>
          <a:ln w="28575" cap="flat" cmpd="sng" algn="ctr">
            <a:solidFill>
              <a:srgbClr val="FFFF00"/>
            </a:solidFill>
            <a:prstDash val="solid"/>
            <a:round/>
            <a:headEnd type="none" w="med" len="med"/>
            <a:tailEnd type="triangle"/>
          </a:ln>
          <a:effectLst/>
        </p:spPr>
      </p:cxnSp>
      <p:cxnSp>
        <p:nvCxnSpPr>
          <p:cNvPr id="87" name="Elbow Connector 86"/>
          <p:cNvCxnSpPr>
            <a:stCxn id="54" idx="3"/>
            <a:endCxn id="19" idx="1"/>
          </p:cNvCxnSpPr>
          <p:nvPr/>
        </p:nvCxnSpPr>
        <p:spPr bwMode="auto">
          <a:xfrm>
            <a:off x="3726850" y="3692486"/>
            <a:ext cx="1130383" cy="738921"/>
          </a:xfrm>
          <a:prstGeom prst="bentConnector3">
            <a:avLst>
              <a:gd name="adj1" fmla="val 50000"/>
            </a:avLst>
          </a:prstGeom>
          <a:solidFill>
            <a:schemeClr val="accent1"/>
          </a:solidFill>
          <a:ln w="28575" cap="flat" cmpd="sng" algn="ctr">
            <a:solidFill>
              <a:srgbClr val="C30D8F"/>
            </a:solidFill>
            <a:prstDash val="solid"/>
            <a:round/>
            <a:headEnd type="none" w="med" len="med"/>
            <a:tailEnd type="triangle"/>
          </a:ln>
          <a:effectLst/>
        </p:spPr>
      </p:cxnSp>
      <p:sp>
        <p:nvSpPr>
          <p:cNvPr id="90" name="TextBox 89"/>
          <p:cNvSpPr txBox="1"/>
          <p:nvPr/>
        </p:nvSpPr>
        <p:spPr>
          <a:xfrm>
            <a:off x="3024339" y="4410764"/>
            <a:ext cx="1790875" cy="307777"/>
          </a:xfrm>
          <a:prstGeom prst="rect">
            <a:avLst/>
          </a:prstGeom>
          <a:noFill/>
        </p:spPr>
        <p:txBody>
          <a:bodyPr wrap="none" rtlCol="0">
            <a:spAutoFit/>
          </a:bodyPr>
          <a:lstStyle/>
          <a:p>
            <a:r>
              <a:rPr lang="en-US" sz="1400" b="1" i="1" dirty="0" err="1" smtClean="0">
                <a:solidFill>
                  <a:schemeClr val="bg1"/>
                </a:solidFill>
              </a:rPr>
              <a:t>concretizationOf</a:t>
            </a:r>
            <a:r>
              <a:rPr lang="en-US" sz="1400" b="1" i="1" dirty="0" smtClean="0">
                <a:solidFill>
                  <a:schemeClr val="bg1"/>
                </a:solidFill>
              </a:rPr>
              <a:t> at t1</a:t>
            </a:r>
            <a:endParaRPr lang="en-US" sz="1400" b="1" i="1" dirty="0">
              <a:solidFill>
                <a:schemeClr val="bg1"/>
              </a:solidFill>
            </a:endParaRPr>
          </a:p>
        </p:txBody>
      </p:sp>
      <p:sp>
        <p:nvSpPr>
          <p:cNvPr id="4" name="Oval 3"/>
          <p:cNvSpPr/>
          <p:nvPr/>
        </p:nvSpPr>
        <p:spPr bwMode="auto">
          <a:xfrm>
            <a:off x="1447800" y="5216484"/>
            <a:ext cx="2671579" cy="12192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1" name="TextBox 50"/>
          <p:cNvSpPr txBox="1"/>
          <p:nvPr/>
        </p:nvSpPr>
        <p:spPr>
          <a:xfrm>
            <a:off x="2844227" y="3794820"/>
            <a:ext cx="800219" cy="1569660"/>
          </a:xfrm>
          <a:prstGeom prst="rect">
            <a:avLst/>
          </a:prstGeom>
          <a:noFill/>
        </p:spPr>
        <p:txBody>
          <a:bodyPr wrap="none" rtlCol="0">
            <a:spAutoFit/>
          </a:bodyPr>
          <a:lstStyle/>
          <a:p>
            <a:r>
              <a:rPr lang="en-US" sz="9600" b="1" dirty="0" smtClean="0">
                <a:solidFill>
                  <a:srgbClr val="FF0000"/>
                </a:solidFill>
              </a:rPr>
              <a:t>?</a:t>
            </a:r>
            <a:endParaRPr lang="en-US" sz="9600" b="1" dirty="0">
              <a:solidFill>
                <a:srgbClr val="FF0000"/>
              </a:solidFill>
            </a:endParaRPr>
          </a:p>
        </p:txBody>
      </p:sp>
    </p:spTree>
    <p:extLst>
      <p:ext uri="{BB962C8B-B14F-4D97-AF65-F5344CB8AC3E}">
        <p14:creationId xmlns:p14="http://schemas.microsoft.com/office/powerpoint/2010/main" val="425118101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Similarity with process profiles </a:t>
            </a:r>
            <a:br>
              <a:rPr lang="en-US" dirty="0" smtClean="0"/>
            </a:br>
            <a:r>
              <a:rPr lang="en-US" dirty="0" smtClean="0"/>
              <a:t>(1) Attributions in BFO</a:t>
            </a:r>
            <a:endParaRPr lang="en-US" dirty="0"/>
          </a:p>
        </p:txBody>
      </p:sp>
      <p:graphicFrame>
        <p:nvGraphicFramePr>
          <p:cNvPr id="4" name="Content Placeholder 3"/>
          <p:cNvGraphicFramePr>
            <a:graphicFrameLocks noGrp="1"/>
          </p:cNvGraphicFramePr>
          <p:nvPr>
            <p:ph idx="1"/>
            <p:extLst/>
          </p:nvPr>
        </p:nvGraphicFramePr>
        <p:xfrm>
          <a:off x="304797" y="2222500"/>
          <a:ext cx="8610602" cy="4406900"/>
        </p:xfrm>
        <a:graphic>
          <a:graphicData uri="http://schemas.openxmlformats.org/drawingml/2006/table">
            <a:tbl>
              <a:tblPr/>
              <a:tblGrid>
                <a:gridCol w="3124203"/>
                <a:gridCol w="5486399"/>
              </a:tblGrid>
              <a:tr h="506730">
                <a:tc>
                  <a:txBody>
                    <a:bodyPr/>
                    <a:lstStyle/>
                    <a:p>
                      <a:pPr algn="l"/>
                      <a:r>
                        <a:rPr lang="en-US" sz="1600">
                          <a:solidFill>
                            <a:schemeClr val="bg1"/>
                          </a:solidFill>
                        </a:rPr>
                        <a:t>spatial region </a:t>
                      </a:r>
                      <a:r>
                        <a:rPr lang="en-US" sz="1600" i="1">
                          <a:solidFill>
                            <a:schemeClr val="bg1"/>
                          </a:solidFill>
                        </a:rPr>
                        <a:t>r</a:t>
                      </a:r>
                      <a:r>
                        <a:rPr lang="en-US" sz="1600">
                          <a:solidFill>
                            <a:schemeClr val="bg1"/>
                          </a:solidFill>
                        </a:rPr>
                        <a:t> has volume </a:t>
                      </a:r>
                      <a:r>
                        <a:rPr lang="en-US" sz="1600" i="1">
                          <a:solidFill>
                            <a:schemeClr val="bg1"/>
                          </a:solidFill>
                        </a:rPr>
                        <a:t>w</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i="1">
                          <a:solidFill>
                            <a:schemeClr val="bg1"/>
                          </a:solidFill>
                        </a:rPr>
                        <a:t>r</a:t>
                      </a:r>
                      <a:r>
                        <a:rPr lang="en-US" sz="1600">
                          <a:solidFill>
                            <a:schemeClr val="bg1"/>
                          </a:solidFill>
                        </a:rPr>
                        <a:t> instance_of universal </a:t>
                      </a:r>
                      <a:r>
                        <a:rPr lang="en-US" sz="1600" i="1">
                          <a:solidFill>
                            <a:schemeClr val="bg1"/>
                          </a:solidFill>
                        </a:rPr>
                        <a:t>region with volume w</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941070">
                <a:tc>
                  <a:txBody>
                    <a:bodyPr/>
                    <a:lstStyle/>
                    <a:p>
                      <a:pPr algn="l"/>
                      <a:r>
                        <a:rPr lang="en-US" sz="1600">
                          <a:solidFill>
                            <a:schemeClr val="bg1"/>
                          </a:solidFill>
                        </a:rPr>
                        <a:t>height quality </a:t>
                      </a:r>
                      <a:r>
                        <a:rPr lang="en-US" sz="1600" i="1">
                          <a:solidFill>
                            <a:schemeClr val="bg1"/>
                          </a:solidFill>
                        </a:rPr>
                        <a:t>q</a:t>
                      </a:r>
                      <a:r>
                        <a:rPr lang="en-US" sz="1600">
                          <a:solidFill>
                            <a:schemeClr val="bg1"/>
                          </a:solidFill>
                        </a:rPr>
                        <a:t> has value 2 meters at </a:t>
                      </a:r>
                      <a:r>
                        <a:rPr lang="en-US" sz="1600" i="1">
                          <a:solidFill>
                            <a:schemeClr val="bg1"/>
                          </a:solidFill>
                        </a:rPr>
                        <a:t>t</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i="1">
                          <a:solidFill>
                            <a:schemeClr val="bg1"/>
                          </a:solidFill>
                        </a:rPr>
                        <a:t>q</a:t>
                      </a:r>
                      <a:r>
                        <a:rPr lang="en-US" sz="1600">
                          <a:solidFill>
                            <a:schemeClr val="bg1"/>
                          </a:solidFill>
                        </a:rPr>
                        <a:t> projects onto a one-dimensional spatial region </a:t>
                      </a:r>
                      <a:r>
                        <a:rPr lang="en-US" sz="1600" i="1">
                          <a:solidFill>
                            <a:schemeClr val="bg1"/>
                          </a:solidFill>
                        </a:rPr>
                        <a:t>r</a:t>
                      </a:r>
                      <a:r>
                        <a:rPr lang="en-US" sz="1600">
                          <a:solidFill>
                            <a:schemeClr val="bg1"/>
                          </a:solidFill>
                        </a:rPr>
                        <a:t> at </a:t>
                      </a:r>
                      <a:r>
                        <a:rPr lang="en-US" sz="1600" i="1">
                          <a:solidFill>
                            <a:schemeClr val="bg1"/>
                          </a:solidFill>
                        </a:rPr>
                        <a:t>t</a:t>
                      </a:r>
                      <a:r>
                        <a:rPr lang="en-US" sz="1600">
                          <a:solidFill>
                            <a:schemeClr val="bg1"/>
                          </a:solidFill>
                        </a:rPr>
                        <a:t> and </a:t>
                      </a:r>
                      <a:r>
                        <a:rPr lang="en-US" sz="1600" i="1">
                          <a:solidFill>
                            <a:schemeClr val="bg1"/>
                          </a:solidFill>
                        </a:rPr>
                        <a:t>r</a:t>
                      </a:r>
                      <a:r>
                        <a:rPr lang="en-US" sz="1600">
                          <a:solidFill>
                            <a:schemeClr val="bg1"/>
                          </a:solidFill>
                        </a:rPr>
                        <a:t> instance of universal </a:t>
                      </a:r>
                      <a:r>
                        <a:rPr lang="en-US" sz="1600" i="1">
                          <a:solidFill>
                            <a:schemeClr val="bg1"/>
                          </a:solidFill>
                        </a:rPr>
                        <a:t>2 meter long one-dimensional spatial region</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06730">
                <a:tc>
                  <a:txBody>
                    <a:bodyPr/>
                    <a:lstStyle/>
                    <a:p>
                      <a:pPr algn="l"/>
                      <a:r>
                        <a:rPr lang="en-US" sz="1600">
                          <a:solidFill>
                            <a:schemeClr val="bg1"/>
                          </a:solidFill>
                        </a:rPr>
                        <a:t>temporal region </a:t>
                      </a:r>
                      <a:r>
                        <a:rPr lang="en-US" sz="1600" i="1">
                          <a:solidFill>
                            <a:schemeClr val="bg1"/>
                          </a:solidFill>
                        </a:rPr>
                        <a:t>t</a:t>
                      </a:r>
                      <a:r>
                        <a:rPr lang="en-US" sz="1600">
                          <a:solidFill>
                            <a:schemeClr val="bg1"/>
                          </a:solidFill>
                        </a:rPr>
                        <a:t> has duration </a:t>
                      </a:r>
                      <a:r>
                        <a:rPr lang="en-US" sz="1600" i="1">
                          <a:solidFill>
                            <a:schemeClr val="bg1"/>
                          </a:solidFill>
                        </a:rPr>
                        <a:t>d</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i="1">
                          <a:solidFill>
                            <a:schemeClr val="bg1"/>
                          </a:solidFill>
                        </a:rPr>
                        <a:t>t</a:t>
                      </a:r>
                      <a:r>
                        <a:rPr lang="en-US" sz="1600">
                          <a:solidFill>
                            <a:schemeClr val="bg1"/>
                          </a:solidFill>
                        </a:rPr>
                        <a:t> instance_of universal </a:t>
                      </a:r>
                      <a:r>
                        <a:rPr lang="en-US" sz="1600" i="1">
                          <a:solidFill>
                            <a:schemeClr val="bg1"/>
                          </a:solidFill>
                        </a:rPr>
                        <a:t>temporal region with duration d</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06730">
                <a:tc>
                  <a:txBody>
                    <a:bodyPr/>
                    <a:lstStyle/>
                    <a:p>
                      <a:pPr algn="l"/>
                      <a:r>
                        <a:rPr lang="en-US" sz="1600">
                          <a:solidFill>
                            <a:schemeClr val="bg1"/>
                          </a:solidFill>
                        </a:rPr>
                        <a:t>temperature quality </a:t>
                      </a:r>
                      <a:r>
                        <a:rPr lang="en-US" sz="1600" i="1">
                          <a:solidFill>
                            <a:schemeClr val="bg1"/>
                          </a:solidFill>
                        </a:rPr>
                        <a:t>q</a:t>
                      </a:r>
                      <a:r>
                        <a:rPr lang="en-US" sz="1600">
                          <a:solidFill>
                            <a:schemeClr val="bg1"/>
                          </a:solidFill>
                        </a:rPr>
                        <a:t> has value 63° Celsius</a:t>
                      </a: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i="1">
                          <a:solidFill>
                            <a:schemeClr val="bg1"/>
                          </a:solidFill>
                        </a:rPr>
                        <a:t>q</a:t>
                      </a:r>
                      <a:r>
                        <a:rPr lang="en-US" sz="1600">
                          <a:solidFill>
                            <a:schemeClr val="bg1"/>
                          </a:solidFill>
                        </a:rPr>
                        <a:t> instance_of universal </a:t>
                      </a:r>
                      <a:r>
                        <a:rPr lang="en-US" sz="1600" i="1">
                          <a:solidFill>
                            <a:schemeClr val="bg1"/>
                          </a:solidFill>
                        </a:rPr>
                        <a:t>63° Celsius temperature quality</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723900">
                <a:tc>
                  <a:txBody>
                    <a:bodyPr/>
                    <a:lstStyle/>
                    <a:p>
                      <a:pPr algn="l"/>
                      <a:r>
                        <a:rPr lang="en-US" sz="1600">
                          <a:solidFill>
                            <a:schemeClr val="bg1"/>
                          </a:solidFill>
                        </a:rPr>
                        <a:t>process </a:t>
                      </a:r>
                      <a:r>
                        <a:rPr lang="en-US" sz="1600" i="1">
                          <a:solidFill>
                            <a:schemeClr val="bg1"/>
                          </a:solidFill>
                        </a:rPr>
                        <a:t>p</a:t>
                      </a:r>
                      <a:r>
                        <a:rPr lang="en-US" sz="1600">
                          <a:solidFill>
                            <a:schemeClr val="bg1"/>
                          </a:solidFill>
                        </a:rPr>
                        <a:t> has duration </a:t>
                      </a:r>
                      <a:r>
                        <a:rPr lang="en-US" sz="1600" i="1">
                          <a:solidFill>
                            <a:schemeClr val="bg1"/>
                          </a:solidFill>
                        </a:rPr>
                        <a:t>d</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a:solidFill>
                            <a:schemeClr val="bg1"/>
                          </a:solidFill>
                        </a:rPr>
                        <a:t>process </a:t>
                      </a:r>
                      <a:r>
                        <a:rPr lang="en-US" sz="1600" i="1">
                          <a:solidFill>
                            <a:schemeClr val="bg1"/>
                          </a:solidFill>
                        </a:rPr>
                        <a:t>p</a:t>
                      </a:r>
                      <a:r>
                        <a:rPr lang="en-US" sz="1600">
                          <a:solidFill>
                            <a:schemeClr val="bg1"/>
                          </a:solidFill>
                        </a:rPr>
                        <a:t> spans temporal region </a:t>
                      </a:r>
                      <a:r>
                        <a:rPr lang="en-US" sz="1600" i="1">
                          <a:solidFill>
                            <a:schemeClr val="bg1"/>
                          </a:solidFill>
                        </a:rPr>
                        <a:t>t</a:t>
                      </a:r>
                      <a:r>
                        <a:rPr lang="en-US" sz="1600">
                          <a:solidFill>
                            <a:schemeClr val="bg1"/>
                          </a:solidFill>
                        </a:rPr>
                        <a:t> and </a:t>
                      </a:r>
                      <a:r>
                        <a:rPr lang="en-US" sz="1600" i="1">
                          <a:solidFill>
                            <a:schemeClr val="bg1"/>
                          </a:solidFill>
                        </a:rPr>
                        <a:t>t</a:t>
                      </a:r>
                      <a:r>
                        <a:rPr lang="en-US" sz="1600">
                          <a:solidFill>
                            <a:schemeClr val="bg1"/>
                          </a:solidFill>
                        </a:rPr>
                        <a:t> instance_of universal </a:t>
                      </a:r>
                      <a:r>
                        <a:rPr lang="en-US" sz="1600" i="1">
                          <a:solidFill>
                            <a:schemeClr val="bg1"/>
                          </a:solidFill>
                        </a:rPr>
                        <a:t>temporal region with duration d</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1158240">
                <a:tc>
                  <a:txBody>
                    <a:bodyPr/>
                    <a:lstStyle/>
                    <a:p>
                      <a:pPr algn="l"/>
                      <a:r>
                        <a:rPr lang="en-US" sz="1600">
                          <a:solidFill>
                            <a:schemeClr val="bg1"/>
                          </a:solidFill>
                        </a:rPr>
                        <a:t>motion </a:t>
                      </a:r>
                      <a:r>
                        <a:rPr lang="en-US" sz="1600" i="1">
                          <a:solidFill>
                            <a:schemeClr val="bg1"/>
                          </a:solidFill>
                        </a:rPr>
                        <a:t>p</a:t>
                      </a:r>
                      <a:r>
                        <a:rPr lang="en-US" sz="1600">
                          <a:solidFill>
                            <a:schemeClr val="bg1"/>
                          </a:solidFill>
                        </a:rPr>
                        <a:t> of object </a:t>
                      </a:r>
                      <a:r>
                        <a:rPr lang="en-US" sz="1600" i="1">
                          <a:solidFill>
                            <a:schemeClr val="bg1"/>
                          </a:solidFill>
                        </a:rPr>
                        <a:t>o</a:t>
                      </a:r>
                      <a:r>
                        <a:rPr lang="en-US" sz="1600">
                          <a:solidFill>
                            <a:schemeClr val="bg1"/>
                          </a:solidFill>
                        </a:rPr>
                        <a:t> has trajectory with shape </a:t>
                      </a:r>
                      <a:r>
                        <a:rPr lang="en-US" sz="1600" i="1">
                          <a:solidFill>
                            <a:schemeClr val="bg1"/>
                          </a:solidFill>
                        </a:rPr>
                        <a:t>s</a:t>
                      </a:r>
                      <a:endParaRPr lang="en-US" sz="160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600" dirty="0">
                          <a:solidFill>
                            <a:schemeClr val="bg1"/>
                          </a:solidFill>
                        </a:rPr>
                        <a:t>the sequence of locations occupied by object </a:t>
                      </a:r>
                      <a:r>
                        <a:rPr lang="en-US" sz="1600" i="1" dirty="0">
                          <a:solidFill>
                            <a:schemeClr val="bg1"/>
                          </a:solidFill>
                        </a:rPr>
                        <a:t>o</a:t>
                      </a:r>
                      <a:r>
                        <a:rPr lang="en-US" sz="1600" dirty="0">
                          <a:solidFill>
                            <a:schemeClr val="bg1"/>
                          </a:solidFill>
                        </a:rPr>
                        <a:t> at successive instants of time forms a spatiotemporal region </a:t>
                      </a:r>
                      <a:r>
                        <a:rPr lang="en-US" sz="1600" i="1" dirty="0">
                          <a:solidFill>
                            <a:schemeClr val="bg1"/>
                          </a:solidFill>
                        </a:rPr>
                        <a:t>t</a:t>
                      </a:r>
                      <a:r>
                        <a:rPr lang="en-US" sz="1600" dirty="0">
                          <a:solidFill>
                            <a:schemeClr val="bg1"/>
                          </a:solidFill>
                        </a:rPr>
                        <a:t> and </a:t>
                      </a:r>
                      <a:r>
                        <a:rPr lang="en-US" sz="1600" i="1" dirty="0">
                          <a:solidFill>
                            <a:schemeClr val="bg1"/>
                          </a:solidFill>
                        </a:rPr>
                        <a:t>t</a:t>
                      </a:r>
                      <a:r>
                        <a:rPr lang="en-US" sz="1600" dirty="0">
                          <a:solidFill>
                            <a:schemeClr val="bg1"/>
                          </a:solidFill>
                        </a:rPr>
                        <a:t> </a:t>
                      </a:r>
                      <a:r>
                        <a:rPr lang="en-US" sz="1600" dirty="0" err="1">
                          <a:solidFill>
                            <a:schemeClr val="bg1"/>
                          </a:solidFill>
                        </a:rPr>
                        <a:t>instance_of</a:t>
                      </a:r>
                      <a:r>
                        <a:rPr lang="en-US" sz="1600" dirty="0">
                          <a:solidFill>
                            <a:schemeClr val="bg1"/>
                          </a:solidFill>
                        </a:rPr>
                        <a:t> universal </a:t>
                      </a:r>
                      <a:r>
                        <a:rPr lang="en-US" sz="1600" i="1" dirty="0">
                          <a:solidFill>
                            <a:schemeClr val="bg1"/>
                          </a:solidFill>
                        </a:rPr>
                        <a:t>spatiotemporal region with shape s</a:t>
                      </a:r>
                      <a:endParaRPr lang="en-US" sz="1600" dirty="0">
                        <a:solidFill>
                          <a:schemeClr val="bg1"/>
                        </a:solidFill>
                      </a:endParaRPr>
                    </a:p>
                  </a:txBody>
                  <a:tcPr marL="82550" marR="82550" marT="41275" marB="41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8742891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Similarity with process profiles </a:t>
            </a:r>
            <a:br>
              <a:rPr lang="en-US" dirty="0" smtClean="0"/>
            </a:br>
            <a:r>
              <a:rPr lang="en-US" dirty="0" smtClean="0"/>
              <a:t>(2) change of quality instantiations</a:t>
            </a:r>
            <a:endParaRPr lang="en-US" dirty="0"/>
          </a:p>
        </p:txBody>
      </p:sp>
      <p:sp>
        <p:nvSpPr>
          <p:cNvPr id="6" name="Rectangle 5"/>
          <p:cNvSpPr/>
          <p:nvPr/>
        </p:nvSpPr>
        <p:spPr>
          <a:xfrm>
            <a:off x="3271405" y="6504801"/>
            <a:ext cx="5796395" cy="276999"/>
          </a:xfrm>
          <a:prstGeom prst="rect">
            <a:avLst/>
          </a:prstGeom>
        </p:spPr>
        <p:txBody>
          <a:bodyPr wrap="none">
            <a:spAutoFit/>
          </a:bodyPr>
          <a:lstStyle/>
          <a:p>
            <a:r>
              <a:rPr lang="sv-SE" sz="1200" dirty="0" smtClean="0">
                <a:solidFill>
                  <a:schemeClr val="bg1"/>
                </a:solidFill>
              </a:rPr>
              <a:t>Smith B. Classifying processes: an essay in applied ontology. Ratio </a:t>
            </a:r>
            <a:r>
              <a:rPr lang="sv-SE" sz="1200" dirty="0">
                <a:solidFill>
                  <a:schemeClr val="bg1"/>
                </a:solidFill>
              </a:rPr>
              <a:t>25 (4):463-488 (2012) </a:t>
            </a:r>
            <a:endParaRPr lang="en-US" sz="1200" dirty="0">
              <a:solidFill>
                <a:schemeClr val="bg1"/>
              </a:solidFill>
            </a:endParaRPr>
          </a:p>
        </p:txBody>
      </p:sp>
      <p:pic>
        <p:nvPicPr>
          <p:cNvPr id="18" name="Picture 17"/>
          <p:cNvPicPr>
            <a:picLocks noChangeAspect="1"/>
          </p:cNvPicPr>
          <p:nvPr/>
        </p:nvPicPr>
        <p:blipFill>
          <a:blip r:embed="rId2"/>
          <a:stretch>
            <a:fillRect/>
          </a:stretch>
        </p:blipFill>
        <p:spPr>
          <a:xfrm>
            <a:off x="862012" y="2133600"/>
            <a:ext cx="7419975" cy="4038600"/>
          </a:xfrm>
          <a:prstGeom prst="rect">
            <a:avLst/>
          </a:prstGeom>
        </p:spPr>
      </p:pic>
    </p:spTree>
    <p:extLst>
      <p:ext uri="{BB962C8B-B14F-4D97-AF65-F5344CB8AC3E}">
        <p14:creationId xmlns:p14="http://schemas.microsoft.com/office/powerpoint/2010/main" val="80948893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Profile Representations (PPR)</a:t>
            </a:r>
            <a:endParaRPr lang="en-US" dirty="0"/>
          </a:p>
        </p:txBody>
      </p:sp>
      <p:graphicFrame>
        <p:nvGraphicFramePr>
          <p:cNvPr id="5" name="Table 4"/>
          <p:cNvGraphicFramePr>
            <a:graphicFrameLocks noGrp="1"/>
          </p:cNvGraphicFramePr>
          <p:nvPr>
            <p:extLst/>
          </p:nvPr>
        </p:nvGraphicFramePr>
        <p:xfrm>
          <a:off x="304800" y="1981200"/>
          <a:ext cx="8458200" cy="4053840"/>
        </p:xfrm>
        <a:graphic>
          <a:graphicData uri="http://schemas.openxmlformats.org/drawingml/2006/table">
            <a:tbl>
              <a:tblPr firstRow="1" firstCol="1" bandRow="1">
                <a:tableStyleId>{5C22544A-7EE6-4342-B048-85BDC9FD1C3A}</a:tableStyleId>
              </a:tblPr>
              <a:tblGrid>
                <a:gridCol w="364401"/>
                <a:gridCol w="819002"/>
                <a:gridCol w="792545"/>
                <a:gridCol w="799758"/>
                <a:gridCol w="2489473"/>
                <a:gridCol w="3193021"/>
              </a:tblGrid>
              <a:tr h="79115">
                <a:tc>
                  <a:txBody>
                    <a:bodyPr/>
                    <a:lstStyle/>
                    <a:p>
                      <a:pPr marL="0" marR="0" indent="0" algn="ctr">
                        <a:spcBef>
                          <a:spcPts val="0"/>
                        </a:spcBef>
                        <a:spcAft>
                          <a:spcPts val="0"/>
                        </a:spcAft>
                      </a:pPr>
                      <a:r>
                        <a:rPr lang="en-US" sz="1400" dirty="0">
                          <a:solidFill>
                            <a:schemeClr val="tx1"/>
                          </a:solidFill>
                          <a:effectLst/>
                          <a:latin typeface="Courier New" panose="02070309020205020404" pitchFamily="49" charset="0"/>
                          <a:cs typeface="Courier New" panose="02070309020205020404" pitchFamily="49" charset="0"/>
                        </a:rPr>
                        <a:t>S</a:t>
                      </a:r>
                      <a:endParaRPr lang="en-US" sz="1400" dirty="0">
                        <a:solidFill>
                          <a:schemeClr val="tx1"/>
                        </a:solidFill>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ctr">
                        <a:spcBef>
                          <a:spcPts val="0"/>
                        </a:spcBef>
                        <a:spcAft>
                          <a:spcPts val="0"/>
                        </a:spcAft>
                      </a:pPr>
                      <a:r>
                        <a:rPr lang="en-US" sz="1400">
                          <a:solidFill>
                            <a:schemeClr val="tx1"/>
                          </a:solidFill>
                          <a:effectLst/>
                          <a:latin typeface="Courier New" panose="02070309020205020404" pitchFamily="49" charset="0"/>
                          <a:cs typeface="Courier New" panose="02070309020205020404" pitchFamily="49" charset="0"/>
                        </a:rPr>
                        <a:t>FSN</a:t>
                      </a:r>
                      <a:endParaRPr lang="en-US" sz="1400">
                        <a:solidFill>
                          <a:schemeClr val="tx1"/>
                        </a:solidFill>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ctr">
                        <a:spcBef>
                          <a:spcPts val="0"/>
                        </a:spcBef>
                        <a:spcAft>
                          <a:spcPts val="0"/>
                        </a:spcAft>
                      </a:pPr>
                      <a:r>
                        <a:rPr lang="en-US" sz="1400" dirty="0" err="1">
                          <a:solidFill>
                            <a:schemeClr val="tx1"/>
                          </a:solidFill>
                          <a:effectLst/>
                          <a:latin typeface="Courier New" panose="02070309020205020404" pitchFamily="49" charset="0"/>
                          <a:cs typeface="Courier New" panose="02070309020205020404" pitchFamily="49" charset="0"/>
                        </a:rPr>
                        <a:t>Attr</a:t>
                      </a:r>
                      <a:r>
                        <a:rPr lang="en-US" sz="1400" dirty="0">
                          <a:solidFill>
                            <a:schemeClr val="tx1"/>
                          </a:solidFill>
                          <a:effectLst/>
                          <a:latin typeface="Courier New" panose="02070309020205020404" pitchFamily="49" charset="0"/>
                          <a:cs typeface="Courier New" panose="02070309020205020404" pitchFamily="49" charset="0"/>
                        </a:rPr>
                        <a:t>.</a:t>
                      </a:r>
                      <a:endParaRPr lang="en-US" sz="1400" dirty="0">
                        <a:solidFill>
                          <a:schemeClr val="tx1"/>
                        </a:solidFill>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ctr">
                        <a:spcBef>
                          <a:spcPts val="0"/>
                        </a:spcBef>
                        <a:spcAft>
                          <a:spcPts val="0"/>
                        </a:spcAft>
                      </a:pPr>
                      <a:r>
                        <a:rPr lang="en-US" sz="1400" dirty="0">
                          <a:solidFill>
                            <a:schemeClr val="tx1"/>
                          </a:solidFill>
                          <a:effectLst/>
                          <a:latin typeface="Courier New" panose="02070309020205020404" pitchFamily="49" charset="0"/>
                          <a:cs typeface="Courier New" panose="02070309020205020404" pitchFamily="49" charset="0"/>
                        </a:rPr>
                        <a:t>Value</a:t>
                      </a:r>
                      <a:endParaRPr lang="en-US" sz="1400" dirty="0">
                        <a:solidFill>
                          <a:schemeClr val="tx1"/>
                        </a:solidFill>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ctr">
                        <a:spcBef>
                          <a:spcPts val="0"/>
                        </a:spcBef>
                        <a:spcAft>
                          <a:spcPts val="0"/>
                        </a:spcAft>
                      </a:pPr>
                      <a:r>
                        <a:rPr lang="en-US" sz="1400" dirty="0">
                          <a:solidFill>
                            <a:schemeClr val="tx1"/>
                          </a:solidFill>
                          <a:effectLst/>
                          <a:latin typeface="Courier New" panose="02070309020205020404" pitchFamily="49" charset="0"/>
                          <a:cs typeface="Courier New" panose="02070309020205020404" pitchFamily="49" charset="0"/>
                        </a:rPr>
                        <a:t>Value label</a:t>
                      </a:r>
                      <a:endParaRPr lang="en-US" sz="1400" dirty="0">
                        <a:solidFill>
                          <a:schemeClr val="tx1"/>
                        </a:solidFill>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ctr">
                        <a:spcBef>
                          <a:spcPts val="0"/>
                        </a:spcBef>
                        <a:spcAft>
                          <a:spcPts val="0"/>
                        </a:spcAft>
                      </a:pPr>
                      <a:r>
                        <a:rPr lang="en-US" sz="1400" dirty="0">
                          <a:solidFill>
                            <a:schemeClr val="tx1"/>
                          </a:solidFill>
                          <a:effectLst/>
                          <a:latin typeface="Courier New" panose="02070309020205020404" pitchFamily="49" charset="0"/>
                          <a:cs typeface="Courier New" panose="02070309020205020404" pitchFamily="49" charset="0"/>
                        </a:rPr>
                        <a:t>Process Profile Representation (PPR)</a:t>
                      </a:r>
                      <a:endParaRPr lang="en-US" sz="1400" dirty="0">
                        <a:solidFill>
                          <a:schemeClr val="tx1"/>
                        </a:solidFill>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C1</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Dstatus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DSP-05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endParaRPr lang="en-US" sz="1400">
                        <a:effectLst/>
                        <a:latin typeface="Courier New" panose="02070309020205020404" pitchFamily="49" charset="0"/>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DDDDDDDDDDDDDDDDDDDDDDDDDDDDD</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C1</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Reason</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CIP-15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endParaRPr lang="en-US" sz="1400">
                        <a:effectLst/>
                        <a:latin typeface="Courier New" panose="02070309020205020404" pitchFamily="49" charset="0"/>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DDDDDDDDDDDDDDDDLLLLLLLLLLLLL</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C1</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GS NOS</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FSN</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T-367</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GS NOS (finding)</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_____________AAAAAAAAAAAAAAAA</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C1</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Same-as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C4</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 (finding)</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_AAAAAAAAAAAAAAAAAAAAAAAAAAAA</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C1</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Was-a</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(finding)</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________________</a:t>
                      </a:r>
                      <a:r>
                        <a:rPr lang="en-US" sz="1400" dirty="0" smtClean="0">
                          <a:effectLst/>
                          <a:latin typeface="Courier New" panose="02070309020205020404" pitchFamily="49" charset="0"/>
                          <a:cs typeface="Courier New" panose="02070309020205020404" pitchFamily="49" charset="0"/>
                        </a:rPr>
                        <a:t>AAAAAAAAAAAAA</a:t>
                      </a:r>
                    </a:p>
                  </a:txBody>
                  <a:tcPr marL="23899" marR="23899" marT="0" marB="0" anchor="ctr"/>
                </a:tc>
              </a:tr>
              <a:tr h="158230">
                <a:tc>
                  <a:txBody>
                    <a:bodyPr/>
                    <a:lstStyle/>
                    <a:p>
                      <a:pPr marL="0" marR="0" indent="0" algn="l">
                        <a:spcBef>
                          <a:spcPts val="0"/>
                        </a:spcBef>
                        <a:spcAft>
                          <a:spcPts val="0"/>
                        </a:spcAft>
                      </a:pP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endParaRPr lang="en-US" sz="1400">
                        <a:effectLst/>
                        <a:latin typeface="Courier New" panose="02070309020205020404" pitchFamily="49" charset="0"/>
                        <a:cs typeface="Courier New" panose="02070309020205020404" pitchFamily="49" charset="0"/>
                      </a:endParaRPr>
                    </a:p>
                  </a:txBody>
                  <a:tcPr marL="23899" marR="23899" marT="0" marB="0" anchor="ctr"/>
                </a:tc>
                <a:tc>
                  <a:txBody>
                    <a:bodyPr/>
                    <a:lstStyle/>
                    <a:p>
                      <a:pPr marL="0" marR="0" indent="0" algn="l">
                        <a:spcBef>
                          <a:spcPts val="0"/>
                        </a:spcBef>
                        <a:spcAft>
                          <a:spcPts val="0"/>
                        </a:spcAft>
                      </a:pP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C2</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Dstatus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DSP-05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endParaRPr lang="en-US" sz="1400">
                        <a:effectLst/>
                        <a:latin typeface="Courier New" panose="02070309020205020404" pitchFamily="49" charset="0"/>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DDDDDDDDDDDDDDDDDDDDDDDDDDDDD</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C2</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Reason</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CIP-15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endParaRPr lang="en-US" sz="1400">
                        <a:effectLst/>
                        <a:latin typeface="Courier New" panose="02070309020205020404" pitchFamily="49" charset="0"/>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DDDDDDDDDDDDDDDDLLLLLLLLLLLLL</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C2</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FSN</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T-367</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 (finding)</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_____________AAAAAAAAAAAAAAAA</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C2</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Same-as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C4</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 (finding)</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_AAAAAAAAAAAAAAAAAAAAAAAAAAAA</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C2</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Was-a</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(finding)</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________________AAAAAAAAAAAAA</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endParaRPr lang="en-US" sz="1400">
                        <a:effectLst/>
                        <a:latin typeface="Courier New" panose="02070309020205020404" pitchFamily="49" charset="0"/>
                        <a:cs typeface="Courier New" panose="02070309020205020404" pitchFamily="49" charset="0"/>
                      </a:endParaRPr>
                    </a:p>
                  </a:txBody>
                  <a:tcPr marL="23899" marR="23899" marT="0" marB="0" anchor="ctr"/>
                </a:tc>
                <a:tc>
                  <a:txBody>
                    <a:bodyPr/>
                    <a:lstStyle/>
                    <a:p>
                      <a:pPr marL="0" marR="0" indent="0" algn="l">
                        <a:spcBef>
                          <a:spcPts val="0"/>
                        </a:spcBef>
                        <a:spcAft>
                          <a:spcPts val="0"/>
                        </a:spcAft>
                      </a:pP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C3</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Dstatus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DSP-05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endParaRPr lang="en-US" sz="1400">
                        <a:effectLst/>
                        <a:latin typeface="Courier New" panose="02070309020205020404" pitchFamily="49" charset="0"/>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DDDDDDDDDDDDDDDDDDDDDDDDDDDDD</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C3</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Reason</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CIP-15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endParaRPr lang="en-US" sz="1400">
                        <a:effectLst/>
                        <a:latin typeface="Courier New" panose="02070309020205020404" pitchFamily="49" charset="0"/>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DDDDDDDDDDDDDDDDLLLLLLLLLLLLL</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C3</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FSN</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T-367</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 (finding)</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_____________AAAAAAAAAAAAAAAA</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C3</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Same-as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C4</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 (finding)</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_AAAAAAAAAAAAAAAAAAAAAAAAAAAA</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r h="158230">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C3</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NOS</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Was-a</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C5</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tc>
                <a:tc>
                  <a:txBody>
                    <a:bodyPr/>
                    <a:lstStyle/>
                    <a:p>
                      <a:pPr marL="0" marR="0" indent="0" algn="l">
                        <a:spcBef>
                          <a:spcPts val="0"/>
                        </a:spcBef>
                        <a:spcAft>
                          <a:spcPts val="0"/>
                        </a:spcAft>
                      </a:pPr>
                      <a:r>
                        <a:rPr lang="en-US" sz="1400">
                          <a:effectLst/>
                          <a:latin typeface="Courier New" panose="02070309020205020404" pitchFamily="49" charset="0"/>
                          <a:cs typeface="Courier New" panose="02070309020205020404" pitchFamily="49" charset="0"/>
                        </a:rPr>
                        <a:t>GS (finding)</a:t>
                      </a:r>
                      <a:endParaRPr lang="en-US" sz="140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c>
                  <a:txBody>
                    <a:bodyPr/>
                    <a:lstStyle/>
                    <a:p>
                      <a:pPr marL="0" marR="0" indent="0" algn="l">
                        <a:spcBef>
                          <a:spcPts val="0"/>
                        </a:spcBef>
                        <a:spcAft>
                          <a:spcPts val="0"/>
                        </a:spcAft>
                      </a:pPr>
                      <a:r>
                        <a:rPr lang="en-US" sz="1400" dirty="0">
                          <a:effectLst/>
                          <a:latin typeface="Courier New" panose="02070309020205020404" pitchFamily="49" charset="0"/>
                          <a:cs typeface="Courier New" panose="02070309020205020404" pitchFamily="49" charset="0"/>
                        </a:rPr>
                        <a:t>________________AAAAAAAAAAAAA</a:t>
                      </a:r>
                      <a:endParaRPr lang="en-US" sz="1400" dirty="0">
                        <a:effectLst/>
                        <a:latin typeface="Courier New" panose="02070309020205020404" pitchFamily="49" charset="0"/>
                        <a:ea typeface="MS Mincho" panose="02020609040205080304" pitchFamily="49" charset="-128"/>
                        <a:cs typeface="Courier New" panose="02070309020205020404" pitchFamily="49" charset="0"/>
                      </a:endParaRPr>
                    </a:p>
                  </a:txBody>
                  <a:tcPr marL="23899" marR="23899" marT="0" marB="0" anchor="ctr"/>
                </a:tc>
              </a:tr>
            </a:tbl>
          </a:graphicData>
        </a:graphic>
      </p:graphicFrame>
      <p:sp>
        <p:nvSpPr>
          <p:cNvPr id="6" name="Rounded Rectangle 5"/>
          <p:cNvSpPr/>
          <p:nvPr/>
        </p:nvSpPr>
        <p:spPr bwMode="auto">
          <a:xfrm>
            <a:off x="1447800" y="1828800"/>
            <a:ext cx="1600200" cy="4495800"/>
          </a:xfrm>
          <a:prstGeom prst="roundRect">
            <a:avLst/>
          </a:prstGeom>
          <a:solidFill>
            <a:srgbClr val="FF99CC">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ounded Rectangle 6"/>
          <p:cNvSpPr/>
          <p:nvPr/>
        </p:nvSpPr>
        <p:spPr bwMode="auto">
          <a:xfrm>
            <a:off x="5410200" y="1828800"/>
            <a:ext cx="3581400" cy="4495800"/>
          </a:xfrm>
          <a:prstGeom prst="roundRect">
            <a:avLst/>
          </a:prstGeom>
          <a:solidFill>
            <a:srgbClr val="FF99CC">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9" name="Straight Arrow Connector 8"/>
          <p:cNvCxnSpPr/>
          <p:nvPr/>
        </p:nvCxnSpPr>
        <p:spPr bwMode="auto">
          <a:xfrm flipH="1">
            <a:off x="3200400" y="6324600"/>
            <a:ext cx="2286000" cy="0"/>
          </a:xfrm>
          <a:prstGeom prst="straightConnector1">
            <a:avLst/>
          </a:prstGeom>
          <a:solidFill>
            <a:schemeClr val="accent1"/>
          </a:solidFill>
          <a:ln w="38100" cap="flat" cmpd="sng" algn="ctr">
            <a:solidFill>
              <a:srgbClr val="FF99CC"/>
            </a:solidFill>
            <a:prstDash val="solid"/>
            <a:round/>
            <a:headEnd type="none" w="med" len="med"/>
            <a:tailEnd type="triangle"/>
          </a:ln>
          <a:effectLst/>
        </p:spPr>
      </p:cxnSp>
      <p:sp>
        <p:nvSpPr>
          <p:cNvPr id="10" name="TextBox 9"/>
          <p:cNvSpPr txBox="1"/>
          <p:nvPr/>
        </p:nvSpPr>
        <p:spPr>
          <a:xfrm>
            <a:off x="3623062" y="6324600"/>
            <a:ext cx="1364476" cy="461665"/>
          </a:xfrm>
          <a:prstGeom prst="rect">
            <a:avLst/>
          </a:prstGeom>
          <a:noFill/>
        </p:spPr>
        <p:txBody>
          <a:bodyPr wrap="none" rtlCol="0">
            <a:spAutoFit/>
          </a:bodyPr>
          <a:lstStyle/>
          <a:p>
            <a:r>
              <a:rPr lang="en-US" dirty="0" err="1" smtClean="0">
                <a:solidFill>
                  <a:srgbClr val="FF99CC"/>
                </a:solidFill>
              </a:rPr>
              <a:t>historyOf</a:t>
            </a:r>
            <a:endParaRPr lang="en-US" dirty="0">
              <a:solidFill>
                <a:srgbClr val="FF99CC"/>
              </a:solidFill>
            </a:endParaRPr>
          </a:p>
        </p:txBody>
      </p:sp>
    </p:spTree>
    <p:extLst>
      <p:ext uri="{BB962C8B-B14F-4D97-AF65-F5344CB8AC3E}">
        <p14:creationId xmlns:p14="http://schemas.microsoft.com/office/powerpoint/2010/main" val="282931051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Do assertions </a:t>
            </a:r>
            <a:r>
              <a:rPr lang="en-US" dirty="0"/>
              <a:t>which are about changes in SNOMED CT </a:t>
            </a:r>
            <a:r>
              <a:rPr lang="en-US" dirty="0" smtClean="0"/>
              <a:t>exhibit patterns </a:t>
            </a:r>
            <a:r>
              <a:rPr lang="en-US" dirty="0"/>
              <a:t>that would allow the detection of mistakes in assertions about external reality that have thus far not been </a:t>
            </a:r>
            <a:r>
              <a:rPr lang="en-US" dirty="0" smtClean="0"/>
              <a:t>discovered?</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In </a:t>
            </a:r>
            <a:r>
              <a:rPr lang="en-US" dirty="0"/>
              <a:t>other words: </a:t>
            </a:r>
            <a:endParaRPr lang="en-US" dirty="0" smtClean="0"/>
          </a:p>
          <a:p>
            <a:pPr marL="400050" lvl="1" indent="0">
              <a:buNone/>
            </a:pPr>
            <a:r>
              <a:rPr lang="en-US" dirty="0" smtClean="0"/>
              <a:t>what </a:t>
            </a:r>
            <a:r>
              <a:rPr lang="en-US" dirty="0"/>
              <a:t>can we learn about SNOMED CT’s mistakes committed in the past to detect still existing mistakes and prevent new ones? </a:t>
            </a:r>
            <a:endParaRPr lang="en-US" dirty="0" smtClean="0"/>
          </a:p>
        </p:txBody>
      </p:sp>
    </p:spTree>
    <p:extLst>
      <p:ext uri="{BB962C8B-B14F-4D97-AF65-F5344CB8AC3E}">
        <p14:creationId xmlns:p14="http://schemas.microsoft.com/office/powerpoint/2010/main" val="393115122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686800" cy="762000"/>
          </a:xfrm>
        </p:spPr>
        <p:txBody>
          <a:bodyPr/>
          <a:lstStyle/>
          <a:p>
            <a:r>
              <a:rPr lang="en-US" sz="3200" dirty="0" smtClean="0"/>
              <a:t>Construction of History Profiles for clusters</a:t>
            </a:r>
            <a:endParaRPr lang="en-US" sz="3200" dirty="0"/>
          </a:p>
        </p:txBody>
      </p:sp>
      <p:pic>
        <p:nvPicPr>
          <p:cNvPr id="4" name="Content Placeholder 3"/>
          <p:cNvPicPr>
            <a:picLocks noGrp="1" noChangeAspect="1"/>
          </p:cNvPicPr>
          <p:nvPr>
            <p:ph idx="1"/>
          </p:nvPr>
        </p:nvPicPr>
        <p:blipFill>
          <a:blip r:embed="rId2"/>
          <a:stretch>
            <a:fillRect/>
          </a:stretch>
        </p:blipFill>
        <p:spPr>
          <a:xfrm>
            <a:off x="381000" y="1219199"/>
            <a:ext cx="8305800" cy="5562601"/>
          </a:xfrm>
          <a:prstGeom prst="rect">
            <a:avLst/>
          </a:prstGeom>
        </p:spPr>
      </p:pic>
      <p:sp>
        <p:nvSpPr>
          <p:cNvPr id="3" name="Rectangle 2"/>
          <p:cNvSpPr/>
          <p:nvPr/>
        </p:nvSpPr>
        <p:spPr>
          <a:xfrm>
            <a:off x="381000" y="1600200"/>
            <a:ext cx="2057400" cy="461665"/>
          </a:xfrm>
          <a:prstGeom prst="rect">
            <a:avLst/>
          </a:prstGeom>
        </p:spPr>
        <p:txBody>
          <a:bodyPr wrap="square">
            <a:spAutoFit/>
          </a:bodyPr>
          <a:lstStyle/>
          <a:p>
            <a:r>
              <a:rPr lang="en-US" sz="1200" b="0" dirty="0" smtClean="0">
                <a:ea typeface="Times New Roman" panose="02020603050405020304" pitchFamily="18" charset="0"/>
              </a:rPr>
              <a:t>Azithromycin 200mg/5mL oral suspension (product)</a:t>
            </a:r>
            <a:endParaRPr lang="en-US" sz="1200" b="0" dirty="0"/>
          </a:p>
        </p:txBody>
      </p:sp>
      <p:sp>
        <p:nvSpPr>
          <p:cNvPr id="5" name="Rectangle 4"/>
          <p:cNvSpPr/>
          <p:nvPr/>
        </p:nvSpPr>
        <p:spPr>
          <a:xfrm>
            <a:off x="533400" y="3124200"/>
            <a:ext cx="18288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200mg/5mL suspension (product)</a:t>
            </a:r>
            <a:endParaRPr lang="en-US" sz="1200" b="0" dirty="0"/>
          </a:p>
        </p:txBody>
      </p:sp>
      <p:sp>
        <p:nvSpPr>
          <p:cNvPr id="6" name="Rectangle 5"/>
          <p:cNvSpPr/>
          <p:nvPr/>
        </p:nvSpPr>
        <p:spPr>
          <a:xfrm>
            <a:off x="497188" y="3908099"/>
            <a:ext cx="19050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 5 mL suspension (product)</a:t>
            </a:r>
            <a:endParaRPr lang="en-US" sz="1200" b="0" dirty="0"/>
          </a:p>
        </p:txBody>
      </p:sp>
      <p:sp>
        <p:nvSpPr>
          <p:cNvPr id="7" name="Rectangle 6"/>
          <p:cNvSpPr/>
          <p:nvPr/>
        </p:nvSpPr>
        <p:spPr>
          <a:xfrm>
            <a:off x="551506" y="4832866"/>
            <a:ext cx="17526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suspension (product)</a:t>
            </a:r>
            <a:endParaRPr lang="en-US" sz="1200" b="0" dirty="0"/>
          </a:p>
        </p:txBody>
      </p:sp>
      <p:sp>
        <p:nvSpPr>
          <p:cNvPr id="8" name="Rectangle 7"/>
          <p:cNvSpPr/>
          <p:nvPr/>
        </p:nvSpPr>
        <p:spPr>
          <a:xfrm>
            <a:off x="426265" y="6070855"/>
            <a:ext cx="20574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powder (product)</a:t>
            </a:r>
            <a:endParaRPr lang="en-US" sz="1200" b="0" dirty="0"/>
          </a:p>
        </p:txBody>
      </p:sp>
    </p:spTree>
    <p:extLst>
      <p:ext uri="{BB962C8B-B14F-4D97-AF65-F5344CB8AC3E}">
        <p14:creationId xmlns:p14="http://schemas.microsoft.com/office/powerpoint/2010/main" val="166629202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686800" cy="762000"/>
          </a:xfrm>
        </p:spPr>
        <p:txBody>
          <a:bodyPr/>
          <a:lstStyle/>
          <a:p>
            <a:r>
              <a:rPr lang="en-US" sz="3200" dirty="0" smtClean="0"/>
              <a:t>Construction of History Profiles for clusters</a:t>
            </a:r>
            <a:endParaRPr lang="en-US" sz="3200" dirty="0"/>
          </a:p>
        </p:txBody>
      </p:sp>
      <p:pic>
        <p:nvPicPr>
          <p:cNvPr id="4" name="Content Placeholder 3"/>
          <p:cNvPicPr>
            <a:picLocks noGrp="1" noChangeAspect="1"/>
          </p:cNvPicPr>
          <p:nvPr>
            <p:ph idx="1"/>
          </p:nvPr>
        </p:nvPicPr>
        <p:blipFill>
          <a:blip r:embed="rId2"/>
          <a:stretch>
            <a:fillRect/>
          </a:stretch>
        </p:blipFill>
        <p:spPr>
          <a:xfrm>
            <a:off x="381000" y="1219199"/>
            <a:ext cx="8305800" cy="5562601"/>
          </a:xfrm>
          <a:prstGeom prst="rect">
            <a:avLst/>
          </a:prstGeom>
        </p:spPr>
      </p:pic>
      <p:sp>
        <p:nvSpPr>
          <p:cNvPr id="3" name="TextBox 2"/>
          <p:cNvSpPr txBox="1"/>
          <p:nvPr/>
        </p:nvSpPr>
        <p:spPr>
          <a:xfrm>
            <a:off x="4800600" y="4724400"/>
            <a:ext cx="3886200" cy="1015663"/>
          </a:xfrm>
          <a:prstGeom prst="rect">
            <a:avLst/>
          </a:prstGeom>
          <a:solidFill>
            <a:schemeClr val="bg1"/>
          </a:solidFill>
          <a:ln w="28575">
            <a:solidFill>
              <a:srgbClr val="FF0000"/>
            </a:solidFill>
          </a:ln>
        </p:spPr>
        <p:txBody>
          <a:bodyPr wrap="square" rtlCol="0">
            <a:spAutoFit/>
          </a:bodyPr>
          <a:lstStyle/>
          <a:p>
            <a:r>
              <a:rPr lang="en-US" sz="2000" b="0" dirty="0" smtClean="0">
                <a:solidFill>
                  <a:srgbClr val="FF0000"/>
                </a:solidFill>
              </a:rPr>
              <a:t>Concept 375559008 not present in 1</a:t>
            </a:r>
            <a:r>
              <a:rPr lang="en-US" sz="2000" b="0" baseline="30000" dirty="0" smtClean="0">
                <a:solidFill>
                  <a:srgbClr val="FF0000"/>
                </a:solidFill>
              </a:rPr>
              <a:t>st</a:t>
            </a:r>
            <a:r>
              <a:rPr lang="en-US" sz="2000" b="0" dirty="0" smtClean="0">
                <a:solidFill>
                  <a:srgbClr val="FF0000"/>
                </a:solidFill>
              </a:rPr>
              <a:t> version, but introduced as active in the 2</a:t>
            </a:r>
            <a:r>
              <a:rPr lang="en-US" sz="2000" b="0" baseline="30000" dirty="0" smtClean="0">
                <a:solidFill>
                  <a:srgbClr val="FF0000"/>
                </a:solidFill>
              </a:rPr>
              <a:t>nd</a:t>
            </a:r>
            <a:r>
              <a:rPr lang="en-US" sz="2000" b="0" dirty="0" smtClean="0">
                <a:solidFill>
                  <a:srgbClr val="FF0000"/>
                </a:solidFill>
              </a:rPr>
              <a:t> version.</a:t>
            </a:r>
            <a:endParaRPr lang="en-US" sz="2000" b="0" dirty="0">
              <a:solidFill>
                <a:srgbClr val="FF0000"/>
              </a:solidFill>
            </a:endParaRPr>
          </a:p>
        </p:txBody>
      </p:sp>
      <p:sp>
        <p:nvSpPr>
          <p:cNvPr id="5" name="Rounded Rectangle 4"/>
          <p:cNvSpPr/>
          <p:nvPr/>
        </p:nvSpPr>
        <p:spPr bwMode="auto">
          <a:xfrm>
            <a:off x="4800600" y="4114800"/>
            <a:ext cx="381000" cy="228600"/>
          </a:xfrm>
          <a:prstGeom prst="roundRect">
            <a:avLst>
              <a:gd name="adj" fmla="val 3415"/>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ectangle 5"/>
          <p:cNvSpPr/>
          <p:nvPr/>
        </p:nvSpPr>
        <p:spPr>
          <a:xfrm>
            <a:off x="381000" y="1600200"/>
            <a:ext cx="2057400" cy="461665"/>
          </a:xfrm>
          <a:prstGeom prst="rect">
            <a:avLst/>
          </a:prstGeom>
        </p:spPr>
        <p:txBody>
          <a:bodyPr wrap="square">
            <a:spAutoFit/>
          </a:bodyPr>
          <a:lstStyle/>
          <a:p>
            <a:r>
              <a:rPr lang="en-US" sz="1200" b="0" dirty="0" smtClean="0">
                <a:ea typeface="Times New Roman" panose="02020603050405020304" pitchFamily="18" charset="0"/>
              </a:rPr>
              <a:t>Azithromycin 200mg/5mL oral suspension (product)</a:t>
            </a:r>
            <a:endParaRPr lang="en-US" sz="1200" b="0" dirty="0"/>
          </a:p>
        </p:txBody>
      </p:sp>
      <p:sp>
        <p:nvSpPr>
          <p:cNvPr id="7" name="Rectangle 6"/>
          <p:cNvSpPr/>
          <p:nvPr/>
        </p:nvSpPr>
        <p:spPr>
          <a:xfrm>
            <a:off x="533400" y="3124200"/>
            <a:ext cx="18288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200mg/5mL suspension (product)</a:t>
            </a:r>
            <a:endParaRPr lang="en-US" sz="1200" b="0" dirty="0"/>
          </a:p>
        </p:txBody>
      </p:sp>
      <p:sp>
        <p:nvSpPr>
          <p:cNvPr id="8" name="Rectangle 7"/>
          <p:cNvSpPr/>
          <p:nvPr/>
        </p:nvSpPr>
        <p:spPr>
          <a:xfrm>
            <a:off x="497188" y="3908099"/>
            <a:ext cx="19050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 5 mL suspension (product)</a:t>
            </a:r>
            <a:endParaRPr lang="en-US" sz="1200" b="0" dirty="0"/>
          </a:p>
        </p:txBody>
      </p:sp>
      <p:sp>
        <p:nvSpPr>
          <p:cNvPr id="9" name="Rectangle 8"/>
          <p:cNvSpPr/>
          <p:nvPr/>
        </p:nvSpPr>
        <p:spPr>
          <a:xfrm>
            <a:off x="551506" y="4832866"/>
            <a:ext cx="17526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suspension (product)</a:t>
            </a:r>
            <a:endParaRPr lang="en-US" sz="1200" b="0" dirty="0"/>
          </a:p>
        </p:txBody>
      </p:sp>
      <p:sp>
        <p:nvSpPr>
          <p:cNvPr id="10" name="Rectangle 9"/>
          <p:cNvSpPr/>
          <p:nvPr/>
        </p:nvSpPr>
        <p:spPr>
          <a:xfrm>
            <a:off x="426265" y="6070855"/>
            <a:ext cx="20574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powder (product)</a:t>
            </a:r>
            <a:endParaRPr lang="en-US" sz="1200" b="0" dirty="0"/>
          </a:p>
        </p:txBody>
      </p:sp>
    </p:spTree>
    <p:extLst>
      <p:ext uri="{BB962C8B-B14F-4D97-AF65-F5344CB8AC3E}">
        <p14:creationId xmlns:p14="http://schemas.microsoft.com/office/powerpoint/2010/main" val="196916238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686800" cy="762000"/>
          </a:xfrm>
        </p:spPr>
        <p:txBody>
          <a:bodyPr/>
          <a:lstStyle/>
          <a:p>
            <a:r>
              <a:rPr lang="en-US" sz="3200" dirty="0" smtClean="0"/>
              <a:t>Construction of History Profiles for clusters</a:t>
            </a:r>
            <a:endParaRPr lang="en-US" sz="3200" dirty="0"/>
          </a:p>
        </p:txBody>
      </p:sp>
      <p:pic>
        <p:nvPicPr>
          <p:cNvPr id="4" name="Content Placeholder 3"/>
          <p:cNvPicPr>
            <a:picLocks noGrp="1" noChangeAspect="1"/>
          </p:cNvPicPr>
          <p:nvPr>
            <p:ph idx="1"/>
          </p:nvPr>
        </p:nvPicPr>
        <p:blipFill>
          <a:blip r:embed="rId2"/>
          <a:stretch>
            <a:fillRect/>
          </a:stretch>
        </p:blipFill>
        <p:spPr>
          <a:xfrm>
            <a:off x="381000" y="1219199"/>
            <a:ext cx="8305800" cy="5562601"/>
          </a:xfrm>
          <a:prstGeom prst="rect">
            <a:avLst/>
          </a:prstGeom>
        </p:spPr>
      </p:pic>
      <p:sp>
        <p:nvSpPr>
          <p:cNvPr id="3" name="TextBox 2"/>
          <p:cNvSpPr txBox="1"/>
          <p:nvPr/>
        </p:nvSpPr>
        <p:spPr>
          <a:xfrm>
            <a:off x="4876800" y="4724400"/>
            <a:ext cx="3657600" cy="1015663"/>
          </a:xfrm>
          <a:prstGeom prst="rect">
            <a:avLst/>
          </a:prstGeom>
          <a:solidFill>
            <a:schemeClr val="bg1"/>
          </a:solidFill>
          <a:ln w="28575">
            <a:solidFill>
              <a:srgbClr val="FF0000"/>
            </a:solidFill>
          </a:ln>
        </p:spPr>
        <p:txBody>
          <a:bodyPr wrap="square" rtlCol="0">
            <a:spAutoFit/>
          </a:bodyPr>
          <a:lstStyle/>
          <a:p>
            <a:r>
              <a:rPr lang="en-US" sz="2000" b="0" dirty="0" smtClean="0">
                <a:solidFill>
                  <a:srgbClr val="FF0000"/>
                </a:solidFill>
              </a:rPr>
              <a:t>Concept 375559008 in the 3</a:t>
            </a:r>
            <a:r>
              <a:rPr lang="en-US" sz="2000" b="0" baseline="30000" dirty="0" smtClean="0">
                <a:solidFill>
                  <a:srgbClr val="FF0000"/>
                </a:solidFill>
              </a:rPr>
              <a:t>rd</a:t>
            </a:r>
            <a:r>
              <a:rPr lang="en-US" sz="2000" b="0" dirty="0" smtClean="0">
                <a:solidFill>
                  <a:srgbClr val="FF0000"/>
                </a:solidFill>
              </a:rPr>
              <a:t> version recognized as being duplicated by </a:t>
            </a:r>
            <a:r>
              <a:rPr lang="en-US" sz="2000" b="0" dirty="0" smtClean="0">
                <a:solidFill>
                  <a:srgbClr val="00B050"/>
                </a:solidFill>
              </a:rPr>
              <a:t>324253001</a:t>
            </a:r>
            <a:endParaRPr lang="en-US" sz="2000" b="0" dirty="0">
              <a:solidFill>
                <a:srgbClr val="00B050"/>
              </a:solidFill>
            </a:endParaRPr>
          </a:p>
        </p:txBody>
      </p:sp>
      <p:sp>
        <p:nvSpPr>
          <p:cNvPr id="5" name="Rounded Rectangle 4"/>
          <p:cNvSpPr/>
          <p:nvPr/>
        </p:nvSpPr>
        <p:spPr bwMode="auto">
          <a:xfrm>
            <a:off x="4876800" y="3962400"/>
            <a:ext cx="457200" cy="381000"/>
          </a:xfrm>
          <a:prstGeom prst="roundRect">
            <a:avLst>
              <a:gd name="adj" fmla="val 3415"/>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a:xfrm>
            <a:off x="381000" y="1600200"/>
            <a:ext cx="2057400" cy="461665"/>
          </a:xfrm>
          <a:prstGeom prst="rect">
            <a:avLst/>
          </a:prstGeom>
        </p:spPr>
        <p:txBody>
          <a:bodyPr wrap="square">
            <a:spAutoFit/>
          </a:bodyPr>
          <a:lstStyle/>
          <a:p>
            <a:r>
              <a:rPr lang="en-US" sz="1200" b="0" dirty="0" smtClean="0">
                <a:ea typeface="Times New Roman" panose="02020603050405020304" pitchFamily="18" charset="0"/>
              </a:rPr>
              <a:t>Azithromycin 200mg/5mL oral suspension (product)</a:t>
            </a:r>
            <a:endParaRPr lang="en-US" sz="1200" b="0" dirty="0"/>
          </a:p>
        </p:txBody>
      </p:sp>
      <p:sp>
        <p:nvSpPr>
          <p:cNvPr id="9" name="Rectangle 8"/>
          <p:cNvSpPr/>
          <p:nvPr/>
        </p:nvSpPr>
        <p:spPr>
          <a:xfrm>
            <a:off x="533400" y="3124200"/>
            <a:ext cx="18288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200mg/5mL suspension (product)</a:t>
            </a:r>
            <a:endParaRPr lang="en-US" sz="1200" b="0" dirty="0"/>
          </a:p>
        </p:txBody>
      </p:sp>
      <p:sp>
        <p:nvSpPr>
          <p:cNvPr id="10" name="Rectangle 9"/>
          <p:cNvSpPr/>
          <p:nvPr/>
        </p:nvSpPr>
        <p:spPr>
          <a:xfrm>
            <a:off x="497188" y="3908099"/>
            <a:ext cx="19050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 5 mL suspension (product)</a:t>
            </a:r>
            <a:endParaRPr lang="en-US" sz="1200" b="0" dirty="0"/>
          </a:p>
        </p:txBody>
      </p:sp>
      <p:sp>
        <p:nvSpPr>
          <p:cNvPr id="11" name="Rectangle 10"/>
          <p:cNvSpPr/>
          <p:nvPr/>
        </p:nvSpPr>
        <p:spPr>
          <a:xfrm>
            <a:off x="551506" y="4832866"/>
            <a:ext cx="17526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suspension (product)</a:t>
            </a:r>
            <a:endParaRPr lang="en-US" sz="1200" b="0" dirty="0"/>
          </a:p>
        </p:txBody>
      </p:sp>
      <p:sp>
        <p:nvSpPr>
          <p:cNvPr id="12" name="Rectangle 11"/>
          <p:cNvSpPr/>
          <p:nvPr/>
        </p:nvSpPr>
        <p:spPr>
          <a:xfrm>
            <a:off x="426265" y="6070855"/>
            <a:ext cx="20574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powder (product)</a:t>
            </a:r>
            <a:endParaRPr lang="en-US" sz="1200" b="0" dirty="0"/>
          </a:p>
        </p:txBody>
      </p:sp>
      <p:sp>
        <p:nvSpPr>
          <p:cNvPr id="13" name="Rectangle 12"/>
          <p:cNvSpPr/>
          <p:nvPr/>
        </p:nvSpPr>
        <p:spPr bwMode="auto">
          <a:xfrm>
            <a:off x="3706641" y="3962400"/>
            <a:ext cx="914400" cy="228600"/>
          </a:xfrm>
          <a:prstGeom prst="rect">
            <a:avLst/>
          </a:prstGeom>
          <a:solidFill>
            <a:srgbClr val="00B05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1033977" y="1409089"/>
            <a:ext cx="914400" cy="228600"/>
          </a:xfrm>
          <a:prstGeom prst="rect">
            <a:avLst/>
          </a:prstGeom>
          <a:solidFill>
            <a:srgbClr val="00B05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71531567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686800" cy="762000"/>
          </a:xfrm>
        </p:spPr>
        <p:txBody>
          <a:bodyPr/>
          <a:lstStyle/>
          <a:p>
            <a:r>
              <a:rPr lang="en-US" sz="3200" dirty="0" smtClean="0"/>
              <a:t>Construction of History Profiles for clusters</a:t>
            </a:r>
            <a:endParaRPr lang="en-US" sz="3200" dirty="0"/>
          </a:p>
        </p:txBody>
      </p:sp>
      <p:pic>
        <p:nvPicPr>
          <p:cNvPr id="4" name="Content Placeholder 3"/>
          <p:cNvPicPr>
            <a:picLocks noGrp="1" noChangeAspect="1"/>
          </p:cNvPicPr>
          <p:nvPr>
            <p:ph idx="1"/>
          </p:nvPr>
        </p:nvPicPr>
        <p:blipFill>
          <a:blip r:embed="rId2"/>
          <a:stretch>
            <a:fillRect/>
          </a:stretch>
        </p:blipFill>
        <p:spPr>
          <a:xfrm>
            <a:off x="381000" y="1219199"/>
            <a:ext cx="8305800" cy="5562601"/>
          </a:xfrm>
          <a:prstGeom prst="rect">
            <a:avLst/>
          </a:prstGeom>
        </p:spPr>
      </p:pic>
      <p:sp>
        <p:nvSpPr>
          <p:cNvPr id="3" name="TextBox 2"/>
          <p:cNvSpPr txBox="1"/>
          <p:nvPr/>
        </p:nvSpPr>
        <p:spPr>
          <a:xfrm>
            <a:off x="4876800" y="4724400"/>
            <a:ext cx="3657600" cy="1015663"/>
          </a:xfrm>
          <a:prstGeom prst="rect">
            <a:avLst/>
          </a:prstGeom>
          <a:solidFill>
            <a:schemeClr val="bg1"/>
          </a:solidFill>
          <a:ln w="28575">
            <a:solidFill>
              <a:srgbClr val="FF0000"/>
            </a:solidFill>
          </a:ln>
        </p:spPr>
        <p:txBody>
          <a:bodyPr wrap="square" rtlCol="0">
            <a:spAutoFit/>
          </a:bodyPr>
          <a:lstStyle/>
          <a:p>
            <a:r>
              <a:rPr lang="en-US" sz="2000" b="0" dirty="0" smtClean="0">
                <a:solidFill>
                  <a:srgbClr val="FF0000"/>
                </a:solidFill>
              </a:rPr>
              <a:t>Concept 375559008 in the 3</a:t>
            </a:r>
            <a:r>
              <a:rPr lang="en-US" sz="2000" b="0" baseline="30000" dirty="0" smtClean="0">
                <a:solidFill>
                  <a:srgbClr val="FF0000"/>
                </a:solidFill>
              </a:rPr>
              <a:t>rd</a:t>
            </a:r>
            <a:r>
              <a:rPr lang="en-US" sz="2000" b="0" dirty="0" smtClean="0">
                <a:solidFill>
                  <a:srgbClr val="FF0000"/>
                </a:solidFill>
              </a:rPr>
              <a:t> version recognized as being duplicated by </a:t>
            </a:r>
            <a:r>
              <a:rPr lang="en-US" sz="2000" b="0" dirty="0" smtClean="0">
                <a:solidFill>
                  <a:srgbClr val="00B050"/>
                </a:solidFill>
              </a:rPr>
              <a:t>324253001</a:t>
            </a:r>
            <a:endParaRPr lang="en-US" sz="2000" b="0" dirty="0">
              <a:solidFill>
                <a:srgbClr val="00B050"/>
              </a:solidFill>
            </a:endParaRPr>
          </a:p>
        </p:txBody>
      </p:sp>
      <p:sp>
        <p:nvSpPr>
          <p:cNvPr id="5" name="Rounded Rectangle 4"/>
          <p:cNvSpPr/>
          <p:nvPr/>
        </p:nvSpPr>
        <p:spPr bwMode="auto">
          <a:xfrm>
            <a:off x="4876800" y="3962400"/>
            <a:ext cx="457200" cy="381000"/>
          </a:xfrm>
          <a:prstGeom prst="roundRect">
            <a:avLst>
              <a:gd name="adj" fmla="val 3415"/>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ounded Rectangle 5"/>
          <p:cNvSpPr/>
          <p:nvPr/>
        </p:nvSpPr>
        <p:spPr bwMode="auto">
          <a:xfrm>
            <a:off x="4800600" y="2515104"/>
            <a:ext cx="533400" cy="380495"/>
          </a:xfrm>
          <a:prstGeom prst="roundRect">
            <a:avLst>
              <a:gd name="adj" fmla="val 3415"/>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334000" y="2515105"/>
            <a:ext cx="3657600" cy="1015663"/>
          </a:xfrm>
          <a:prstGeom prst="rect">
            <a:avLst/>
          </a:prstGeom>
          <a:solidFill>
            <a:schemeClr val="bg1"/>
          </a:solidFill>
          <a:ln w="28575">
            <a:solidFill>
              <a:srgbClr val="00B050"/>
            </a:solidFill>
          </a:ln>
        </p:spPr>
        <p:txBody>
          <a:bodyPr wrap="square" rtlCol="0">
            <a:spAutoFit/>
          </a:bodyPr>
          <a:lstStyle/>
          <a:p>
            <a:r>
              <a:rPr lang="en-US" sz="2000" b="0" dirty="0" smtClean="0">
                <a:solidFill>
                  <a:srgbClr val="00B050"/>
                </a:solidFill>
              </a:rPr>
              <a:t>Concept 324253001 deactivated in 3</a:t>
            </a:r>
            <a:r>
              <a:rPr lang="en-US" sz="2000" b="0" baseline="30000" dirty="0" smtClean="0">
                <a:solidFill>
                  <a:srgbClr val="00B050"/>
                </a:solidFill>
              </a:rPr>
              <a:t>rd</a:t>
            </a:r>
            <a:r>
              <a:rPr lang="en-US" sz="2000" b="0" dirty="0" smtClean="0">
                <a:solidFill>
                  <a:srgbClr val="00B050"/>
                </a:solidFill>
              </a:rPr>
              <a:t> version and declared to be the same as </a:t>
            </a:r>
            <a:r>
              <a:rPr lang="en-US" sz="2000" b="0" dirty="0">
                <a:solidFill>
                  <a:srgbClr val="FF0000"/>
                </a:solidFill>
              </a:rPr>
              <a:t>375559008</a:t>
            </a:r>
          </a:p>
        </p:txBody>
      </p:sp>
      <p:sp>
        <p:nvSpPr>
          <p:cNvPr id="8" name="Rectangle 7"/>
          <p:cNvSpPr/>
          <p:nvPr/>
        </p:nvSpPr>
        <p:spPr>
          <a:xfrm>
            <a:off x="381000" y="1600200"/>
            <a:ext cx="2057400" cy="461665"/>
          </a:xfrm>
          <a:prstGeom prst="rect">
            <a:avLst/>
          </a:prstGeom>
        </p:spPr>
        <p:txBody>
          <a:bodyPr wrap="square">
            <a:spAutoFit/>
          </a:bodyPr>
          <a:lstStyle/>
          <a:p>
            <a:r>
              <a:rPr lang="en-US" sz="1200" b="0" dirty="0" smtClean="0">
                <a:ea typeface="Times New Roman" panose="02020603050405020304" pitchFamily="18" charset="0"/>
              </a:rPr>
              <a:t>Azithromycin 200mg/5mL oral suspension (product)</a:t>
            </a:r>
            <a:endParaRPr lang="en-US" sz="1200" b="0" dirty="0"/>
          </a:p>
        </p:txBody>
      </p:sp>
      <p:sp>
        <p:nvSpPr>
          <p:cNvPr id="9" name="Rectangle 8"/>
          <p:cNvSpPr/>
          <p:nvPr/>
        </p:nvSpPr>
        <p:spPr>
          <a:xfrm>
            <a:off x="533400" y="3124200"/>
            <a:ext cx="18288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200mg/5mL suspension (product)</a:t>
            </a:r>
            <a:endParaRPr lang="en-US" sz="1200" b="0" dirty="0"/>
          </a:p>
        </p:txBody>
      </p:sp>
      <p:sp>
        <p:nvSpPr>
          <p:cNvPr id="10" name="Rectangle 9"/>
          <p:cNvSpPr/>
          <p:nvPr/>
        </p:nvSpPr>
        <p:spPr>
          <a:xfrm>
            <a:off x="497188" y="3908099"/>
            <a:ext cx="19050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 5 mL suspension (product)</a:t>
            </a:r>
            <a:endParaRPr lang="en-US" sz="1200" b="0" dirty="0"/>
          </a:p>
        </p:txBody>
      </p:sp>
      <p:sp>
        <p:nvSpPr>
          <p:cNvPr id="11" name="Rectangle 10"/>
          <p:cNvSpPr/>
          <p:nvPr/>
        </p:nvSpPr>
        <p:spPr>
          <a:xfrm>
            <a:off x="551506" y="4832866"/>
            <a:ext cx="17526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suspension (product)</a:t>
            </a:r>
            <a:endParaRPr lang="en-US" sz="1200" b="0" dirty="0"/>
          </a:p>
        </p:txBody>
      </p:sp>
      <p:sp>
        <p:nvSpPr>
          <p:cNvPr id="12" name="Rectangle 11"/>
          <p:cNvSpPr/>
          <p:nvPr/>
        </p:nvSpPr>
        <p:spPr>
          <a:xfrm>
            <a:off x="426265" y="6070855"/>
            <a:ext cx="20574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powder (product)</a:t>
            </a:r>
            <a:endParaRPr lang="en-US" sz="1200" b="0" dirty="0"/>
          </a:p>
        </p:txBody>
      </p:sp>
      <p:sp>
        <p:nvSpPr>
          <p:cNvPr id="13" name="Rectangle 12"/>
          <p:cNvSpPr/>
          <p:nvPr/>
        </p:nvSpPr>
        <p:spPr bwMode="auto">
          <a:xfrm>
            <a:off x="3706641" y="3962400"/>
            <a:ext cx="914400" cy="228600"/>
          </a:xfrm>
          <a:prstGeom prst="rect">
            <a:avLst/>
          </a:prstGeom>
          <a:solidFill>
            <a:srgbClr val="00B05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1033977" y="1409089"/>
            <a:ext cx="914400" cy="228600"/>
          </a:xfrm>
          <a:prstGeom prst="rect">
            <a:avLst/>
          </a:prstGeom>
          <a:solidFill>
            <a:srgbClr val="00B05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Rectangle 14"/>
          <p:cNvSpPr/>
          <p:nvPr/>
        </p:nvSpPr>
        <p:spPr bwMode="auto">
          <a:xfrm>
            <a:off x="1070576" y="3811314"/>
            <a:ext cx="914400" cy="2286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Rectangle 15"/>
          <p:cNvSpPr/>
          <p:nvPr/>
        </p:nvSpPr>
        <p:spPr bwMode="auto">
          <a:xfrm>
            <a:off x="3657596" y="2666999"/>
            <a:ext cx="914400" cy="2286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76398118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45" y="533400"/>
            <a:ext cx="8686800" cy="762000"/>
          </a:xfrm>
        </p:spPr>
        <p:txBody>
          <a:bodyPr/>
          <a:lstStyle/>
          <a:p>
            <a:r>
              <a:rPr lang="en-US" sz="3200" dirty="0" smtClean="0"/>
              <a:t>Certain profile stages (should) occur </a:t>
            </a:r>
            <a:r>
              <a:rPr lang="en-US" sz="3200" i="1" dirty="0" smtClean="0"/>
              <a:t>in tandem</a:t>
            </a:r>
            <a:endParaRPr lang="en-US" sz="3200" i="1" dirty="0"/>
          </a:p>
        </p:txBody>
      </p:sp>
      <p:pic>
        <p:nvPicPr>
          <p:cNvPr id="4" name="Content Placeholder 3"/>
          <p:cNvPicPr>
            <a:picLocks noGrp="1" noChangeAspect="1"/>
          </p:cNvPicPr>
          <p:nvPr>
            <p:ph idx="1"/>
          </p:nvPr>
        </p:nvPicPr>
        <p:blipFill>
          <a:blip r:embed="rId2"/>
          <a:stretch>
            <a:fillRect/>
          </a:stretch>
        </p:blipFill>
        <p:spPr>
          <a:xfrm>
            <a:off x="381000" y="1219199"/>
            <a:ext cx="8305800" cy="5562601"/>
          </a:xfrm>
          <a:prstGeom prst="rect">
            <a:avLst/>
          </a:prstGeom>
        </p:spPr>
      </p:pic>
      <p:sp>
        <p:nvSpPr>
          <p:cNvPr id="6" name="Rounded Rectangle 5"/>
          <p:cNvSpPr/>
          <p:nvPr/>
        </p:nvSpPr>
        <p:spPr bwMode="auto">
          <a:xfrm>
            <a:off x="4838700" y="1384384"/>
            <a:ext cx="3848100" cy="850230"/>
          </a:xfrm>
          <a:prstGeom prst="roundRect">
            <a:avLst>
              <a:gd name="adj" fmla="val 3415"/>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4933950" y="2234614"/>
            <a:ext cx="3657600" cy="1015663"/>
          </a:xfrm>
          <a:prstGeom prst="rect">
            <a:avLst/>
          </a:prstGeom>
          <a:solidFill>
            <a:schemeClr val="bg1"/>
          </a:solidFill>
          <a:ln w="28575">
            <a:solidFill>
              <a:srgbClr val="00B050"/>
            </a:solidFill>
          </a:ln>
        </p:spPr>
        <p:txBody>
          <a:bodyPr wrap="square" rtlCol="0">
            <a:spAutoFit/>
          </a:bodyPr>
          <a:lstStyle/>
          <a:p>
            <a:r>
              <a:rPr lang="en-US" sz="2000" b="0" dirty="0" smtClean="0">
                <a:solidFill>
                  <a:srgbClr val="00B050"/>
                </a:solidFill>
              </a:rPr>
              <a:t>It is not possible for a concept to duplicate one and be duplicated at the same time </a:t>
            </a:r>
            <a:endParaRPr lang="en-US" sz="2000" b="0" dirty="0">
              <a:solidFill>
                <a:srgbClr val="FF0000"/>
              </a:solidFill>
            </a:endParaRPr>
          </a:p>
        </p:txBody>
      </p:sp>
      <p:sp>
        <p:nvSpPr>
          <p:cNvPr id="8" name="Rectangle 7"/>
          <p:cNvSpPr/>
          <p:nvPr/>
        </p:nvSpPr>
        <p:spPr>
          <a:xfrm>
            <a:off x="381000" y="1600200"/>
            <a:ext cx="2057400" cy="461665"/>
          </a:xfrm>
          <a:prstGeom prst="rect">
            <a:avLst/>
          </a:prstGeom>
        </p:spPr>
        <p:txBody>
          <a:bodyPr wrap="square">
            <a:spAutoFit/>
          </a:bodyPr>
          <a:lstStyle/>
          <a:p>
            <a:r>
              <a:rPr lang="en-US" sz="1200" b="0" dirty="0" smtClean="0">
                <a:ea typeface="Times New Roman" panose="02020603050405020304" pitchFamily="18" charset="0"/>
              </a:rPr>
              <a:t>Azithromycin 200mg/5mL oral suspension (product)</a:t>
            </a:r>
            <a:endParaRPr lang="en-US" sz="1200" b="0" dirty="0"/>
          </a:p>
        </p:txBody>
      </p:sp>
      <p:sp>
        <p:nvSpPr>
          <p:cNvPr id="9" name="Rectangle 8"/>
          <p:cNvSpPr/>
          <p:nvPr/>
        </p:nvSpPr>
        <p:spPr>
          <a:xfrm>
            <a:off x="533400" y="3124200"/>
            <a:ext cx="18288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200mg/5mL suspension (product)</a:t>
            </a:r>
            <a:endParaRPr lang="en-US" sz="1200" b="0" dirty="0"/>
          </a:p>
        </p:txBody>
      </p:sp>
      <p:sp>
        <p:nvSpPr>
          <p:cNvPr id="10" name="Rectangle 9"/>
          <p:cNvSpPr/>
          <p:nvPr/>
        </p:nvSpPr>
        <p:spPr>
          <a:xfrm>
            <a:off x="497188" y="3908099"/>
            <a:ext cx="19050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 5 mL suspension (product)</a:t>
            </a:r>
            <a:endParaRPr lang="en-US" sz="1200" b="0" dirty="0"/>
          </a:p>
        </p:txBody>
      </p:sp>
      <p:sp>
        <p:nvSpPr>
          <p:cNvPr id="11" name="Rectangle 10"/>
          <p:cNvSpPr/>
          <p:nvPr/>
        </p:nvSpPr>
        <p:spPr>
          <a:xfrm>
            <a:off x="551506" y="4832866"/>
            <a:ext cx="17526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suspension (product)</a:t>
            </a:r>
            <a:endParaRPr lang="en-US" sz="1200" b="0" dirty="0"/>
          </a:p>
        </p:txBody>
      </p:sp>
      <p:sp>
        <p:nvSpPr>
          <p:cNvPr id="12" name="Rectangle 11"/>
          <p:cNvSpPr/>
          <p:nvPr/>
        </p:nvSpPr>
        <p:spPr>
          <a:xfrm>
            <a:off x="426265" y="6070855"/>
            <a:ext cx="20574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powder (product)</a:t>
            </a:r>
            <a:endParaRPr lang="en-US" sz="1200" b="0" dirty="0"/>
          </a:p>
        </p:txBody>
      </p:sp>
    </p:spTree>
    <p:extLst>
      <p:ext uri="{BB962C8B-B14F-4D97-AF65-F5344CB8AC3E}">
        <p14:creationId xmlns:p14="http://schemas.microsoft.com/office/powerpoint/2010/main" val="633058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500" dirty="0" smtClean="0"/>
              <a:t>Representations in temporal sync with reality</a:t>
            </a:r>
            <a:endParaRPr lang="en-US" sz="3500" dirty="0"/>
          </a:p>
        </p:txBody>
      </p:sp>
      <p:pic>
        <p:nvPicPr>
          <p:cNvPr id="2050" name="Picture 2" descr="Anne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100" y="1517074"/>
            <a:ext cx="2594779" cy="20758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601" y="1524000"/>
            <a:ext cx="3083659" cy="20804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512455"/>
            <a:ext cx="2679890" cy="2080442"/>
          </a:xfrm>
          <a:prstGeom prst="rect">
            <a:avLst/>
          </a:prstGeom>
        </p:spPr>
      </p:pic>
      <p:pic>
        <p:nvPicPr>
          <p:cNvPr id="7"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04800" y="4349267"/>
            <a:ext cx="2321659" cy="2127733"/>
          </a:xfrm>
        </p:spPr>
      </p:pic>
      <p:cxnSp>
        <p:nvCxnSpPr>
          <p:cNvPr id="10" name="Straight Arrow Connector 9"/>
          <p:cNvCxnSpPr/>
          <p:nvPr/>
        </p:nvCxnSpPr>
        <p:spPr bwMode="auto">
          <a:xfrm>
            <a:off x="152400" y="4038600"/>
            <a:ext cx="8809534" cy="0"/>
          </a:xfrm>
          <a:prstGeom prst="straightConnector1">
            <a:avLst/>
          </a:prstGeom>
          <a:solidFill>
            <a:schemeClr val="accent1"/>
          </a:solidFill>
          <a:ln w="76200" cap="flat" cmpd="sng" algn="ctr">
            <a:solidFill>
              <a:schemeClr val="bg1"/>
            </a:solidFill>
            <a:prstDash val="solid"/>
            <a:round/>
            <a:headEnd type="none" w="med" len="med"/>
            <a:tailEnd type="triangle"/>
          </a:ln>
          <a:effectLst/>
        </p:spPr>
      </p:cxnSp>
      <p:sp>
        <p:nvSpPr>
          <p:cNvPr id="11" name="TextBox 10"/>
          <p:cNvSpPr txBox="1"/>
          <p:nvPr/>
        </p:nvSpPr>
        <p:spPr>
          <a:xfrm>
            <a:off x="8382000" y="3581400"/>
            <a:ext cx="287258" cy="461665"/>
          </a:xfrm>
          <a:prstGeom prst="rect">
            <a:avLst/>
          </a:prstGeom>
          <a:noFill/>
        </p:spPr>
        <p:txBody>
          <a:bodyPr wrap="none" rtlCol="0">
            <a:spAutoFit/>
          </a:bodyPr>
          <a:lstStyle/>
          <a:p>
            <a:r>
              <a:rPr lang="en-US" b="1" dirty="0" smtClean="0">
                <a:solidFill>
                  <a:schemeClr val="bg1"/>
                </a:solidFill>
              </a:rPr>
              <a:t>t</a:t>
            </a:r>
            <a:endParaRPr lang="en-US" b="1"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11" y="4445605"/>
            <a:ext cx="2140741" cy="1345595"/>
          </a:xfrm>
          <a:prstGeom prst="rect">
            <a:avLst/>
          </a:prstGeom>
        </p:spPr>
      </p:pic>
      <p:grpSp>
        <p:nvGrpSpPr>
          <p:cNvPr id="12" name="Group 11"/>
          <p:cNvGrpSpPr/>
          <p:nvPr/>
        </p:nvGrpSpPr>
        <p:grpSpPr>
          <a:xfrm>
            <a:off x="3505200" y="4349266"/>
            <a:ext cx="2321659" cy="2127733"/>
            <a:chOff x="3505200" y="4349266"/>
            <a:chExt cx="2321659" cy="2127733"/>
          </a:xfrm>
        </p:grpSpPr>
        <p:pic>
          <p:nvPicPr>
            <p:cNvPr id="9" name="Content Placeholder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4349266"/>
              <a:ext cx="2321659" cy="212773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1941" y="4445605"/>
              <a:ext cx="2093059" cy="1412117"/>
            </a:xfrm>
            <a:prstGeom prst="rect">
              <a:avLst/>
            </a:prstGeom>
          </p:spPr>
        </p:pic>
      </p:grpSp>
      <p:grpSp>
        <p:nvGrpSpPr>
          <p:cNvPr id="16" name="Group 15"/>
          <p:cNvGrpSpPr/>
          <p:nvPr/>
        </p:nvGrpSpPr>
        <p:grpSpPr>
          <a:xfrm>
            <a:off x="6564075" y="4349265"/>
            <a:ext cx="2321659" cy="2127733"/>
            <a:chOff x="6564075" y="4349265"/>
            <a:chExt cx="2321659" cy="2127733"/>
          </a:xfrm>
        </p:grpSpPr>
        <p:pic>
          <p:nvPicPr>
            <p:cNvPr id="8" name="Content Placeholder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4075" y="4349265"/>
              <a:ext cx="2321659" cy="2127733"/>
            </a:xfrm>
            <a:prstGeom prst="rect">
              <a:avLst/>
            </a:prstGeom>
          </p:spPr>
        </p:pic>
        <p:pic>
          <p:nvPicPr>
            <p:cNvPr id="15" name="Picture 2" descr="Anne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509" y="4445606"/>
              <a:ext cx="2077365" cy="1345594"/>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75" y="1438565"/>
            <a:ext cx="3581400" cy="224307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6807" y="1447326"/>
            <a:ext cx="3858795" cy="224307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8804" y="1449635"/>
            <a:ext cx="3416165" cy="2243076"/>
          </a:xfrm>
          <a:prstGeom prst="rect">
            <a:avLst/>
          </a:prstGeom>
        </p:spPr>
      </p:pic>
      <p:cxnSp>
        <p:nvCxnSpPr>
          <p:cNvPr id="21" name="Straight Connector 20"/>
          <p:cNvCxnSpPr/>
          <p:nvPr/>
        </p:nvCxnSpPr>
        <p:spPr bwMode="auto">
          <a:xfrm>
            <a:off x="3029528" y="1484745"/>
            <a:ext cx="37601" cy="5114635"/>
          </a:xfrm>
          <a:prstGeom prst="line">
            <a:avLst/>
          </a:prstGeom>
          <a:solidFill>
            <a:schemeClr val="accent1"/>
          </a:solidFill>
          <a:ln w="76200" cap="flat" cmpd="sng" algn="ctr">
            <a:solidFill>
              <a:srgbClr val="C00000"/>
            </a:solidFill>
            <a:prstDash val="solid"/>
            <a:round/>
            <a:headEnd type="none" w="med" len="med"/>
            <a:tailEnd type="none" w="med" len="med"/>
          </a:ln>
          <a:effectLst/>
        </p:spPr>
      </p:cxnSp>
      <p:cxnSp>
        <p:nvCxnSpPr>
          <p:cNvPr id="23" name="Straight Connector 22"/>
          <p:cNvCxnSpPr/>
          <p:nvPr/>
        </p:nvCxnSpPr>
        <p:spPr bwMode="auto">
          <a:xfrm>
            <a:off x="6278420" y="1493980"/>
            <a:ext cx="37601" cy="5114635"/>
          </a:xfrm>
          <a:prstGeom prst="line">
            <a:avLst/>
          </a:prstGeom>
          <a:solidFill>
            <a:schemeClr val="accent1"/>
          </a:solidFill>
          <a:ln w="76200" cap="flat" cmpd="sng" algn="ctr">
            <a:solidFill>
              <a:srgbClr val="C00000"/>
            </a:solidFill>
            <a:prstDash val="solid"/>
            <a:round/>
            <a:headEnd type="none" w="med" len="med"/>
            <a:tailEnd type="none" w="med" len="med"/>
          </a:ln>
          <a:effectLst/>
        </p:spPr>
      </p:cxnSp>
      <p:sp>
        <p:nvSpPr>
          <p:cNvPr id="24" name="TextBox 23"/>
          <p:cNvSpPr txBox="1"/>
          <p:nvPr/>
        </p:nvSpPr>
        <p:spPr>
          <a:xfrm>
            <a:off x="1366560" y="3537569"/>
            <a:ext cx="389850" cy="461665"/>
          </a:xfrm>
          <a:prstGeom prst="rect">
            <a:avLst/>
          </a:prstGeom>
          <a:noFill/>
        </p:spPr>
        <p:txBody>
          <a:bodyPr wrap="none" rtlCol="0">
            <a:spAutoFit/>
          </a:bodyPr>
          <a:lstStyle/>
          <a:p>
            <a:r>
              <a:rPr lang="en-US" b="1" dirty="0" smtClean="0">
                <a:solidFill>
                  <a:schemeClr val="bg1"/>
                </a:solidFill>
              </a:rPr>
              <a:t>t</a:t>
            </a:r>
            <a:r>
              <a:rPr lang="en-US" b="1" baseline="-25000" dirty="0" smtClean="0">
                <a:solidFill>
                  <a:schemeClr val="bg1"/>
                </a:solidFill>
              </a:rPr>
              <a:t>1</a:t>
            </a:r>
            <a:endParaRPr lang="en-US" b="1" baseline="-25000" dirty="0">
              <a:solidFill>
                <a:schemeClr val="bg1"/>
              </a:solidFill>
            </a:endParaRPr>
          </a:p>
        </p:txBody>
      </p:sp>
      <p:sp>
        <p:nvSpPr>
          <p:cNvPr id="25" name="TextBox 24"/>
          <p:cNvSpPr txBox="1"/>
          <p:nvPr/>
        </p:nvSpPr>
        <p:spPr>
          <a:xfrm>
            <a:off x="4495800" y="3539991"/>
            <a:ext cx="389850" cy="461665"/>
          </a:xfrm>
          <a:prstGeom prst="rect">
            <a:avLst/>
          </a:prstGeom>
          <a:noFill/>
        </p:spPr>
        <p:txBody>
          <a:bodyPr wrap="none" rtlCol="0">
            <a:spAutoFit/>
          </a:bodyPr>
          <a:lstStyle/>
          <a:p>
            <a:r>
              <a:rPr lang="en-US" b="1" dirty="0" smtClean="0">
                <a:solidFill>
                  <a:schemeClr val="bg1"/>
                </a:solidFill>
              </a:rPr>
              <a:t>t</a:t>
            </a:r>
            <a:r>
              <a:rPr lang="en-US" b="1" baseline="-25000" dirty="0" smtClean="0">
                <a:solidFill>
                  <a:schemeClr val="bg1"/>
                </a:solidFill>
              </a:rPr>
              <a:t>2</a:t>
            </a:r>
            <a:endParaRPr lang="en-US" b="1" baseline="-25000" dirty="0">
              <a:solidFill>
                <a:schemeClr val="bg1"/>
              </a:solidFill>
            </a:endParaRPr>
          </a:p>
        </p:txBody>
      </p:sp>
      <p:sp>
        <p:nvSpPr>
          <p:cNvPr id="26" name="TextBox 25"/>
          <p:cNvSpPr txBox="1"/>
          <p:nvPr/>
        </p:nvSpPr>
        <p:spPr>
          <a:xfrm>
            <a:off x="7534950" y="3537436"/>
            <a:ext cx="389850" cy="461665"/>
          </a:xfrm>
          <a:prstGeom prst="rect">
            <a:avLst/>
          </a:prstGeom>
          <a:noFill/>
        </p:spPr>
        <p:txBody>
          <a:bodyPr wrap="none" rtlCol="0">
            <a:spAutoFit/>
          </a:bodyPr>
          <a:lstStyle/>
          <a:p>
            <a:r>
              <a:rPr lang="en-US" b="1" dirty="0" smtClean="0">
                <a:solidFill>
                  <a:schemeClr val="bg1"/>
                </a:solidFill>
              </a:rPr>
              <a:t>t</a:t>
            </a:r>
            <a:r>
              <a:rPr lang="en-US" b="1" baseline="-25000" dirty="0" smtClean="0">
                <a:solidFill>
                  <a:schemeClr val="bg1"/>
                </a:solidFill>
              </a:rPr>
              <a:t>3</a:t>
            </a:r>
            <a:endParaRPr lang="en-US" b="1" baseline="-25000" dirty="0">
              <a:solidFill>
                <a:schemeClr val="bg1"/>
              </a:solidFill>
            </a:endParaRPr>
          </a:p>
        </p:txBody>
      </p:sp>
    </p:spTree>
    <p:extLst>
      <p:ext uri="{BB962C8B-B14F-4D97-AF65-F5344CB8AC3E}">
        <p14:creationId xmlns:p14="http://schemas.microsoft.com/office/powerpoint/2010/main" val="125714513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45" y="533400"/>
            <a:ext cx="8686800" cy="762000"/>
          </a:xfrm>
        </p:spPr>
        <p:txBody>
          <a:bodyPr/>
          <a:lstStyle/>
          <a:p>
            <a:r>
              <a:rPr lang="en-US" sz="3200" dirty="0" smtClean="0"/>
              <a:t>Certain profile stages (should) occur </a:t>
            </a:r>
            <a:r>
              <a:rPr lang="en-US" sz="3200" i="1" dirty="0" smtClean="0"/>
              <a:t>in tandem</a:t>
            </a:r>
            <a:endParaRPr lang="en-US" sz="3200" i="1" dirty="0"/>
          </a:p>
        </p:txBody>
      </p:sp>
      <p:pic>
        <p:nvPicPr>
          <p:cNvPr id="4" name="Content Placeholder 3"/>
          <p:cNvPicPr>
            <a:picLocks noGrp="1" noChangeAspect="1"/>
          </p:cNvPicPr>
          <p:nvPr>
            <p:ph idx="1"/>
          </p:nvPr>
        </p:nvPicPr>
        <p:blipFill>
          <a:blip r:embed="rId2"/>
          <a:stretch>
            <a:fillRect/>
          </a:stretch>
        </p:blipFill>
        <p:spPr>
          <a:xfrm>
            <a:off x="381000" y="1219199"/>
            <a:ext cx="8305800" cy="5562601"/>
          </a:xfrm>
          <a:prstGeom prst="rect">
            <a:avLst/>
          </a:prstGeom>
        </p:spPr>
      </p:pic>
      <p:sp>
        <p:nvSpPr>
          <p:cNvPr id="6" name="Rounded Rectangle 5"/>
          <p:cNvSpPr/>
          <p:nvPr/>
        </p:nvSpPr>
        <p:spPr bwMode="auto">
          <a:xfrm>
            <a:off x="4838700" y="2514600"/>
            <a:ext cx="3848100" cy="533400"/>
          </a:xfrm>
          <a:prstGeom prst="roundRect">
            <a:avLst>
              <a:gd name="adj" fmla="val 3415"/>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4903394" y="3899236"/>
            <a:ext cx="3657600" cy="707886"/>
          </a:xfrm>
          <a:prstGeom prst="rect">
            <a:avLst/>
          </a:prstGeom>
          <a:solidFill>
            <a:schemeClr val="bg1"/>
          </a:solidFill>
          <a:ln w="28575">
            <a:solidFill>
              <a:srgbClr val="00B050"/>
            </a:solidFill>
          </a:ln>
        </p:spPr>
        <p:txBody>
          <a:bodyPr wrap="square" rtlCol="0">
            <a:spAutoFit/>
          </a:bodyPr>
          <a:lstStyle/>
          <a:p>
            <a:r>
              <a:rPr lang="en-US" sz="2000" b="0" dirty="0" smtClean="0">
                <a:solidFill>
                  <a:srgbClr val="00B050"/>
                </a:solidFill>
              </a:rPr>
              <a:t>If a concept is the same as another one, it is inactive.</a:t>
            </a:r>
            <a:endParaRPr lang="en-US" sz="2000" b="0" dirty="0">
              <a:solidFill>
                <a:srgbClr val="FF0000"/>
              </a:solidFill>
            </a:endParaRPr>
          </a:p>
        </p:txBody>
      </p:sp>
      <p:sp>
        <p:nvSpPr>
          <p:cNvPr id="8" name="Rectangle 7"/>
          <p:cNvSpPr/>
          <p:nvPr/>
        </p:nvSpPr>
        <p:spPr>
          <a:xfrm>
            <a:off x="381000" y="1600200"/>
            <a:ext cx="2057400" cy="461665"/>
          </a:xfrm>
          <a:prstGeom prst="rect">
            <a:avLst/>
          </a:prstGeom>
        </p:spPr>
        <p:txBody>
          <a:bodyPr wrap="square">
            <a:spAutoFit/>
          </a:bodyPr>
          <a:lstStyle/>
          <a:p>
            <a:r>
              <a:rPr lang="en-US" sz="1200" b="0" dirty="0" smtClean="0">
                <a:ea typeface="Times New Roman" panose="02020603050405020304" pitchFamily="18" charset="0"/>
              </a:rPr>
              <a:t>Azithromycin 200mg/5mL oral suspension (product)</a:t>
            </a:r>
            <a:endParaRPr lang="en-US" sz="1200" b="0" dirty="0"/>
          </a:p>
        </p:txBody>
      </p:sp>
      <p:sp>
        <p:nvSpPr>
          <p:cNvPr id="9" name="Rectangle 8"/>
          <p:cNvSpPr/>
          <p:nvPr/>
        </p:nvSpPr>
        <p:spPr>
          <a:xfrm>
            <a:off x="533400" y="3124200"/>
            <a:ext cx="18288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200mg/5mL suspension (product)</a:t>
            </a:r>
            <a:endParaRPr lang="en-US" sz="1200" b="0" dirty="0"/>
          </a:p>
        </p:txBody>
      </p:sp>
      <p:sp>
        <p:nvSpPr>
          <p:cNvPr id="10" name="Rectangle 9"/>
          <p:cNvSpPr/>
          <p:nvPr/>
        </p:nvSpPr>
        <p:spPr>
          <a:xfrm>
            <a:off x="497188" y="3908099"/>
            <a:ext cx="19050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 5 mL suspension (product)</a:t>
            </a:r>
            <a:endParaRPr lang="en-US" sz="1200" b="0" dirty="0"/>
          </a:p>
        </p:txBody>
      </p:sp>
      <p:sp>
        <p:nvSpPr>
          <p:cNvPr id="11" name="Rectangle 10"/>
          <p:cNvSpPr/>
          <p:nvPr/>
        </p:nvSpPr>
        <p:spPr>
          <a:xfrm>
            <a:off x="551506" y="4832866"/>
            <a:ext cx="17526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suspension (product)</a:t>
            </a:r>
            <a:endParaRPr lang="en-US" sz="1200" b="0" dirty="0"/>
          </a:p>
        </p:txBody>
      </p:sp>
      <p:sp>
        <p:nvSpPr>
          <p:cNvPr id="12" name="Rectangle 11"/>
          <p:cNvSpPr/>
          <p:nvPr/>
        </p:nvSpPr>
        <p:spPr>
          <a:xfrm>
            <a:off x="426265" y="6070855"/>
            <a:ext cx="2057400" cy="646331"/>
          </a:xfrm>
          <a:prstGeom prst="rect">
            <a:avLst/>
          </a:prstGeom>
        </p:spPr>
        <p:txBody>
          <a:bodyPr wrap="square">
            <a:spAutoFit/>
          </a:bodyPr>
          <a:lstStyle/>
          <a:p>
            <a:r>
              <a:rPr lang="en-US" sz="1200" b="0" dirty="0">
                <a:ea typeface="Times New Roman" panose="02020603050405020304" pitchFamily="18" charset="0"/>
              </a:rPr>
              <a:t>Azithromycin </a:t>
            </a:r>
            <a:r>
              <a:rPr lang="en-US" sz="1200" b="0" dirty="0" err="1">
                <a:ea typeface="Times New Roman" panose="02020603050405020304" pitchFamily="18" charset="0"/>
              </a:rPr>
              <a:t>dihydrate</a:t>
            </a:r>
            <a:r>
              <a:rPr lang="en-US" sz="1200" b="0" dirty="0">
                <a:ea typeface="Times New Roman" panose="02020603050405020304" pitchFamily="18" charset="0"/>
              </a:rPr>
              <a:t> 200mg/5 mL powder (product)</a:t>
            </a:r>
            <a:endParaRPr lang="en-US" sz="1200" b="0" dirty="0"/>
          </a:p>
        </p:txBody>
      </p:sp>
      <p:sp>
        <p:nvSpPr>
          <p:cNvPr id="13" name="Rounded Rectangle 12"/>
          <p:cNvSpPr/>
          <p:nvPr/>
        </p:nvSpPr>
        <p:spPr bwMode="auto">
          <a:xfrm>
            <a:off x="4849262" y="3302592"/>
            <a:ext cx="3848100" cy="533400"/>
          </a:xfrm>
          <a:prstGeom prst="roundRect">
            <a:avLst>
              <a:gd name="adj" fmla="val 3415"/>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30807775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HARS and CIRS</a:t>
            </a:r>
            <a:endParaRPr lang="en-US" dirty="0"/>
          </a:p>
        </p:txBody>
      </p:sp>
      <p:sp>
        <p:nvSpPr>
          <p:cNvPr id="3" name="Content Placeholder 2"/>
          <p:cNvSpPr>
            <a:spLocks noGrp="1"/>
          </p:cNvSpPr>
          <p:nvPr>
            <p:ph idx="1"/>
          </p:nvPr>
        </p:nvSpPr>
        <p:spPr>
          <a:xfrm>
            <a:off x="228600" y="1676400"/>
            <a:ext cx="8686800" cy="2209800"/>
          </a:xfrm>
        </p:spPr>
        <p:txBody>
          <a:bodyPr/>
          <a:lstStyle/>
          <a:p>
            <a:pPr>
              <a:buFont typeface="Arial" panose="020B0604020202020204" pitchFamily="34" charset="0"/>
              <a:buChar char="•"/>
            </a:pPr>
            <a:r>
              <a:rPr lang="en-US" sz="2800" b="1" dirty="0" smtClean="0"/>
              <a:t>Expected patterns do not always occur (1):</a:t>
            </a:r>
          </a:p>
          <a:p>
            <a:pPr>
              <a:buFont typeface="Arial" panose="020B0604020202020204" pitchFamily="34" charset="0"/>
              <a:buChar char="•"/>
            </a:pPr>
            <a:endParaRPr lang="en-US" dirty="0" smtClean="0"/>
          </a:p>
          <a:p>
            <a:pPr lvl="1">
              <a:buFont typeface="Arial" panose="020B0604020202020204" pitchFamily="34" charset="0"/>
              <a:buChar char="•"/>
            </a:pPr>
            <a:r>
              <a:rPr lang="en-US" dirty="0" smtClean="0"/>
              <a:t>C1 ‘possibly equivalent to’ C2/C3/… expected to go together with C1 being ambiguous</a:t>
            </a:r>
          </a:p>
          <a:p>
            <a:pPr lvl="2">
              <a:buFont typeface="Wingdings" panose="05000000000000000000" pitchFamily="2" charset="2"/>
              <a:buChar char="à"/>
            </a:pPr>
            <a:r>
              <a:rPr lang="en-US" dirty="0" smtClean="0">
                <a:sym typeface="Wingdings" panose="05000000000000000000" pitchFamily="2" charset="2"/>
              </a:rPr>
              <a:t>Not true for 4 concepts</a:t>
            </a:r>
          </a:p>
          <a:p>
            <a:pPr lvl="2">
              <a:buFont typeface="Wingdings" panose="05000000000000000000" pitchFamily="2" charset="2"/>
              <a:buChar char="à"/>
            </a:pPr>
            <a:endParaRPr lang="en-US" dirty="0" smtClean="0">
              <a:sym typeface="Wingdings" panose="05000000000000000000" pitchFamily="2" charset="2"/>
            </a:endParaRPr>
          </a:p>
          <a:p>
            <a:pPr lvl="1"/>
            <a:r>
              <a:rPr lang="en-US" dirty="0" smtClean="0"/>
              <a:t>1,449 </a:t>
            </a:r>
            <a:r>
              <a:rPr lang="en-US" dirty="0"/>
              <a:t>cases where a concept is stated to be duplicate without a corresponding same-as association, </a:t>
            </a:r>
            <a:endParaRPr lang="en-US" dirty="0" smtClean="0"/>
          </a:p>
          <a:p>
            <a:pPr lvl="1"/>
            <a:endParaRPr lang="en-US" dirty="0" smtClean="0"/>
          </a:p>
          <a:p>
            <a:pPr lvl="1"/>
            <a:r>
              <a:rPr lang="en-US" dirty="0" smtClean="0"/>
              <a:t>3,453 </a:t>
            </a:r>
            <a:r>
              <a:rPr lang="en-US" dirty="0"/>
              <a:t>cases in which a same-as association was created without a duplicate assertion.</a:t>
            </a:r>
          </a:p>
          <a:p>
            <a:pPr lvl="2">
              <a:buFont typeface="Wingdings" panose="05000000000000000000" pitchFamily="2" charset="2"/>
              <a:buChar char="à"/>
            </a:pPr>
            <a:endParaRPr lang="en-US" dirty="0" smtClean="0">
              <a:sym typeface="Wingdings" panose="05000000000000000000" pitchFamily="2" charset="2"/>
            </a:endParaRPr>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Tree>
    <p:extLst>
      <p:ext uri="{BB962C8B-B14F-4D97-AF65-F5344CB8AC3E}">
        <p14:creationId xmlns:p14="http://schemas.microsoft.com/office/powerpoint/2010/main" val="81528361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HARS and CIRS</a:t>
            </a:r>
            <a:endParaRPr lang="en-US" dirty="0"/>
          </a:p>
        </p:txBody>
      </p:sp>
      <p:sp>
        <p:nvSpPr>
          <p:cNvPr id="3" name="Content Placeholder 2"/>
          <p:cNvSpPr>
            <a:spLocks noGrp="1"/>
          </p:cNvSpPr>
          <p:nvPr>
            <p:ph idx="1"/>
          </p:nvPr>
        </p:nvSpPr>
        <p:spPr>
          <a:xfrm>
            <a:off x="228600" y="1676400"/>
            <a:ext cx="8686800" cy="2209800"/>
          </a:xfrm>
        </p:spPr>
        <p:txBody>
          <a:bodyPr/>
          <a:lstStyle/>
          <a:p>
            <a:pPr>
              <a:buFont typeface="Arial" panose="020B0604020202020204" pitchFamily="34" charset="0"/>
              <a:buChar char="•"/>
            </a:pPr>
            <a:r>
              <a:rPr lang="en-US" sz="2800" b="1" dirty="0" smtClean="0"/>
              <a:t>Expected patterns do not always occur (2):</a:t>
            </a:r>
          </a:p>
          <a:p>
            <a:pPr lvl="1"/>
            <a:r>
              <a:rPr lang="en-US" dirty="0" smtClean="0"/>
              <a:t>cases </a:t>
            </a:r>
            <a:r>
              <a:rPr lang="en-US" dirty="0"/>
              <a:t>in which concepts are stated to be duplicates, yet denote clearly distinct entities. </a:t>
            </a:r>
            <a:endParaRPr lang="en-US" dirty="0" smtClean="0"/>
          </a:p>
          <a:p>
            <a:pPr lvl="1"/>
            <a:r>
              <a:rPr lang="en-US" dirty="0" smtClean="0"/>
              <a:t>‘</a:t>
            </a:r>
            <a:r>
              <a:rPr lang="en-US" dirty="0">
                <a:solidFill>
                  <a:srgbClr val="FFFF00"/>
                </a:solidFill>
              </a:rPr>
              <a:t>34759008</a:t>
            </a:r>
            <a:r>
              <a:rPr lang="en-US" dirty="0"/>
              <a:t>: Urethral catheter, device (physical object)’ is stated to be duplicated by 73 other concepts</a:t>
            </a:r>
            <a:r>
              <a:rPr lang="en-US" dirty="0" smtClean="0"/>
              <a:t>,</a:t>
            </a:r>
          </a:p>
          <a:p>
            <a:pPr lvl="1"/>
            <a:r>
              <a:rPr lang="en-US" dirty="0" smtClean="0"/>
              <a:t>each duplicate denotes </a:t>
            </a:r>
            <a:r>
              <a:rPr lang="en-US" dirty="0"/>
              <a:t>nevertheless a more precisely specified type of catheter, for </a:t>
            </a:r>
            <a:r>
              <a:rPr lang="en-US" dirty="0" smtClean="0"/>
              <a:t>example: </a:t>
            </a:r>
          </a:p>
          <a:p>
            <a:pPr lvl="2"/>
            <a:r>
              <a:rPr lang="en-US" dirty="0" smtClean="0"/>
              <a:t>‘</a:t>
            </a:r>
            <a:r>
              <a:rPr lang="en-US" dirty="0"/>
              <a:t>349499005: Bard 10mL balloon 22Ch 1658 2-way all-silicone male length urethral Foley </a:t>
            </a:r>
            <a:r>
              <a:rPr lang="en-US" dirty="0" smtClean="0"/>
              <a:t>catheter‘, </a:t>
            </a:r>
            <a:r>
              <a:rPr lang="en-US" dirty="0"/>
              <a:t>and </a:t>
            </a:r>
            <a:endParaRPr lang="en-US" dirty="0" smtClean="0"/>
          </a:p>
          <a:p>
            <a:pPr lvl="2"/>
            <a:r>
              <a:rPr lang="en-US" dirty="0" smtClean="0"/>
              <a:t>‘</a:t>
            </a:r>
            <a:r>
              <a:rPr lang="en-US" dirty="0"/>
              <a:t>349501002: Bard 10mL balloon 24Ch 1265LV 2-way Teflon coated male urethral Foley catheter’. </a:t>
            </a:r>
            <a:endParaRPr lang="en-US" dirty="0" smtClean="0"/>
          </a:p>
          <a:p>
            <a:pPr lvl="1"/>
            <a:r>
              <a:rPr lang="en-US" dirty="0" smtClean="0"/>
              <a:t>Several </a:t>
            </a:r>
            <a:r>
              <a:rPr lang="en-US" dirty="0"/>
              <a:t>of these catheters are </a:t>
            </a:r>
            <a:r>
              <a:rPr lang="en-US" dirty="0" smtClean="0"/>
              <a:t>by </a:t>
            </a:r>
            <a:r>
              <a:rPr lang="en-US" dirty="0"/>
              <a:t>means of other concepts, listed as descendants of ‘</a:t>
            </a:r>
            <a:r>
              <a:rPr lang="en-US" dirty="0">
                <a:solidFill>
                  <a:srgbClr val="FFFF00"/>
                </a:solidFill>
              </a:rPr>
              <a:t>34759008</a:t>
            </a:r>
            <a:r>
              <a:rPr lang="en-US" dirty="0" smtClean="0"/>
              <a:t>’.</a:t>
            </a:r>
            <a:endParaRPr lang="en-US" dirty="0" smtClean="0">
              <a:sym typeface="Wingdings" panose="05000000000000000000" pitchFamily="2" charset="2"/>
            </a:endParaRPr>
          </a:p>
          <a:p>
            <a:pPr>
              <a:buFont typeface="Arial" panose="020B0604020202020204" pitchFamily="34" charset="0"/>
              <a:buChar char="•"/>
            </a:pPr>
            <a:endParaRPr lang="en-US" dirty="0" smtClean="0"/>
          </a:p>
          <a:p>
            <a:pPr>
              <a:buFont typeface="Arial" panose="020B0604020202020204" pitchFamily="34" charset="0"/>
              <a:buChar char="•"/>
            </a:pPr>
            <a:endParaRPr lang="en-US" dirty="0"/>
          </a:p>
        </p:txBody>
      </p:sp>
    </p:spTree>
    <p:extLst>
      <p:ext uri="{BB962C8B-B14F-4D97-AF65-F5344CB8AC3E}">
        <p14:creationId xmlns:p14="http://schemas.microsoft.com/office/powerpoint/2010/main" val="388470174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8763000" cy="762000"/>
          </a:xfrm>
        </p:spPr>
        <p:txBody>
          <a:bodyPr/>
          <a:lstStyle/>
          <a:p>
            <a:r>
              <a:rPr lang="en-US" sz="2800" dirty="0" smtClean="0"/>
              <a:t>Was the brand name an issue rather than duplication?</a:t>
            </a:r>
            <a:endParaRPr lang="en-US" sz="2800" dirty="0"/>
          </a:p>
        </p:txBody>
      </p:sp>
      <p:pic>
        <p:nvPicPr>
          <p:cNvPr id="4" name="Picture 3"/>
          <p:cNvPicPr>
            <a:picLocks noChangeAspect="1"/>
          </p:cNvPicPr>
          <p:nvPr/>
        </p:nvPicPr>
        <p:blipFill>
          <a:blip r:embed="rId2"/>
          <a:stretch>
            <a:fillRect/>
          </a:stretch>
        </p:blipFill>
        <p:spPr>
          <a:xfrm>
            <a:off x="675991" y="1371600"/>
            <a:ext cx="4743450" cy="5207483"/>
          </a:xfrm>
          <a:prstGeom prst="rect">
            <a:avLst/>
          </a:prstGeom>
        </p:spPr>
      </p:pic>
      <p:pic>
        <p:nvPicPr>
          <p:cNvPr id="5" name="Picture 4"/>
          <p:cNvPicPr>
            <a:picLocks noChangeAspect="1"/>
          </p:cNvPicPr>
          <p:nvPr/>
        </p:nvPicPr>
        <p:blipFill>
          <a:blip r:embed="rId3"/>
          <a:stretch>
            <a:fillRect/>
          </a:stretch>
        </p:blipFill>
        <p:spPr>
          <a:xfrm>
            <a:off x="5729219" y="1371600"/>
            <a:ext cx="2781368" cy="5207483"/>
          </a:xfrm>
          <a:prstGeom prst="rect">
            <a:avLst/>
          </a:prstGeom>
        </p:spPr>
      </p:pic>
    </p:spTree>
    <p:extLst>
      <p:ext uri="{BB962C8B-B14F-4D97-AF65-F5344CB8AC3E}">
        <p14:creationId xmlns:p14="http://schemas.microsoft.com/office/powerpoint/2010/main" val="405730736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HARS and CIRS</a:t>
            </a:r>
            <a:endParaRPr lang="en-US" dirty="0"/>
          </a:p>
        </p:txBody>
      </p:sp>
      <p:sp>
        <p:nvSpPr>
          <p:cNvPr id="3" name="Content Placeholder 2"/>
          <p:cNvSpPr>
            <a:spLocks noGrp="1"/>
          </p:cNvSpPr>
          <p:nvPr>
            <p:ph idx="1"/>
          </p:nvPr>
        </p:nvSpPr>
        <p:spPr>
          <a:xfrm>
            <a:off x="228600" y="1676400"/>
            <a:ext cx="8686800" cy="2209800"/>
          </a:xfrm>
        </p:spPr>
        <p:txBody>
          <a:bodyPr/>
          <a:lstStyle/>
          <a:p>
            <a:pPr>
              <a:buFont typeface="Arial" panose="020B0604020202020204" pitchFamily="34" charset="0"/>
              <a:buChar char="•"/>
            </a:pPr>
            <a:endParaRPr lang="en-US" dirty="0" smtClean="0"/>
          </a:p>
          <a:p>
            <a:pPr>
              <a:buFont typeface="Arial" panose="020B0604020202020204" pitchFamily="34" charset="0"/>
              <a:buChar char="•"/>
            </a:pPr>
            <a:r>
              <a:rPr lang="en-US" dirty="0" smtClean="0"/>
              <a:t>Reasons for </a:t>
            </a:r>
            <a:r>
              <a:rPr lang="en-US" dirty="0" err="1" smtClean="0"/>
              <a:t>inactivations</a:t>
            </a:r>
            <a:r>
              <a:rPr lang="en-US" dirty="0" smtClean="0"/>
              <a:t> not always clear:</a:t>
            </a:r>
          </a:p>
          <a:p>
            <a:pPr lvl="1">
              <a:buFont typeface="Arial" panose="020B0604020202020204" pitchFamily="34" charset="0"/>
              <a:buChar char="•"/>
            </a:pPr>
            <a:r>
              <a:rPr lang="en-US" dirty="0" smtClean="0"/>
              <a:t>E.g.: </a:t>
            </a:r>
          </a:p>
          <a:p>
            <a:pPr lvl="2">
              <a:buFont typeface="Arial" panose="020B0604020202020204" pitchFamily="34" charset="0"/>
              <a:buChar char="•"/>
            </a:pPr>
            <a:r>
              <a:rPr lang="en-US" dirty="0"/>
              <a:t>‘391651001: Gluten-free/wheat-free baguette (product)’ </a:t>
            </a:r>
            <a:endParaRPr lang="en-US" dirty="0" smtClean="0"/>
          </a:p>
          <a:p>
            <a:pPr lvl="2">
              <a:buFont typeface="Arial" panose="020B0604020202020204" pitchFamily="34" charset="0"/>
              <a:buChar char="•"/>
            </a:pPr>
            <a:r>
              <a:rPr lang="en-US" dirty="0" smtClean="0"/>
              <a:t>‘407775004 </a:t>
            </a:r>
            <a:r>
              <a:rPr lang="en-US" dirty="0"/>
              <a:t>: Gluten-free/wheat-free baguette (product)’</a:t>
            </a:r>
          </a:p>
          <a:p>
            <a:pPr>
              <a:buFont typeface="Arial" panose="020B0604020202020204" pitchFamily="34" charset="0"/>
              <a:buChar char="•"/>
            </a:pPr>
            <a:endParaRPr lang="en-US" dirty="0"/>
          </a:p>
        </p:txBody>
      </p:sp>
      <p:graphicFrame>
        <p:nvGraphicFramePr>
          <p:cNvPr id="4" name="Table 3"/>
          <p:cNvGraphicFramePr>
            <a:graphicFrameLocks noGrp="1"/>
          </p:cNvGraphicFramePr>
          <p:nvPr>
            <p:extLst/>
          </p:nvPr>
        </p:nvGraphicFramePr>
        <p:xfrm>
          <a:off x="228600" y="4114800"/>
          <a:ext cx="8534400" cy="1280160"/>
        </p:xfrm>
        <a:graphic>
          <a:graphicData uri="http://schemas.openxmlformats.org/drawingml/2006/table">
            <a:tbl>
              <a:tblPr firstRow="1" firstCol="1" bandRow="1">
                <a:tableStyleId>{5C22544A-7EE6-4342-B048-85BDC9FD1C3A}</a:tableStyleId>
              </a:tblPr>
              <a:tblGrid>
                <a:gridCol w="1219200"/>
                <a:gridCol w="1749287"/>
                <a:gridCol w="1216783"/>
                <a:gridCol w="4349130"/>
              </a:tblGrid>
              <a:tr h="0">
                <a:tc>
                  <a:txBody>
                    <a:bodyPr/>
                    <a:lstStyle/>
                    <a:p>
                      <a:pPr marL="0" marR="0" algn="just">
                        <a:spcBef>
                          <a:spcPts val="0"/>
                        </a:spcBef>
                        <a:spcAft>
                          <a:spcPts val="0"/>
                        </a:spcAft>
                      </a:pPr>
                      <a:r>
                        <a:rPr lang="en-US" sz="1400" dirty="0" err="1">
                          <a:solidFill>
                            <a:schemeClr val="tx1"/>
                          </a:solidFill>
                          <a:effectLst/>
                        </a:rPr>
                        <a:t>ConceptID</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tc>
                <a:tc>
                  <a:txBody>
                    <a:bodyPr/>
                    <a:lstStyle/>
                    <a:p>
                      <a:pPr marL="0" marR="0" algn="just">
                        <a:spcBef>
                          <a:spcPts val="0"/>
                        </a:spcBef>
                        <a:spcAft>
                          <a:spcPts val="0"/>
                        </a:spcAft>
                      </a:pPr>
                      <a:r>
                        <a:rPr lang="en-US" sz="1400">
                          <a:solidFill>
                            <a:schemeClr val="tx1"/>
                          </a:solidFill>
                          <a:effectLst/>
                        </a:rPr>
                        <a:t>Attribute</a:t>
                      </a:r>
                      <a:endParaRPr lang="en-US" sz="1400">
                        <a:solidFill>
                          <a:schemeClr val="tx1"/>
                        </a:solidFill>
                        <a:effectLst/>
                        <a:latin typeface="Times New Roman" panose="02020603050405020304" pitchFamily="18" charset="0"/>
                        <a:ea typeface="Times New Roman" panose="02020603050405020304" pitchFamily="18" charset="0"/>
                      </a:endParaRPr>
                    </a:p>
                  </a:txBody>
                  <a:tcPr marL="73025" marR="73025" marT="0" marB="0"/>
                </a:tc>
                <a:tc>
                  <a:txBody>
                    <a:bodyPr/>
                    <a:lstStyle/>
                    <a:p>
                      <a:pPr marL="0" marR="0" algn="just">
                        <a:spcBef>
                          <a:spcPts val="0"/>
                        </a:spcBef>
                        <a:spcAft>
                          <a:spcPts val="0"/>
                        </a:spcAft>
                      </a:pPr>
                      <a:r>
                        <a:rPr lang="en-US" sz="1400" dirty="0">
                          <a:solidFill>
                            <a:schemeClr val="tx1"/>
                          </a:solidFill>
                          <a:effectLst/>
                        </a:rPr>
                        <a:t>Value</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tc>
                <a:tc>
                  <a:txBody>
                    <a:bodyPr/>
                    <a:lstStyle/>
                    <a:p>
                      <a:pPr marL="0" marR="0" algn="just">
                        <a:spcBef>
                          <a:spcPts val="0"/>
                        </a:spcBef>
                        <a:spcAft>
                          <a:spcPts val="0"/>
                        </a:spcAft>
                      </a:pPr>
                      <a:r>
                        <a:rPr lang="en-US" sz="1400" dirty="0">
                          <a:solidFill>
                            <a:schemeClr val="tx1"/>
                          </a:solidFill>
                          <a:effectLst/>
                        </a:rPr>
                        <a:t>History profile (one character per version)</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tc>
              </a:tr>
              <a:tr h="0">
                <a:tc>
                  <a:txBody>
                    <a:bodyPr/>
                    <a:lstStyle/>
                    <a:p>
                      <a:pPr marL="0" marR="0">
                        <a:spcBef>
                          <a:spcPts val="0"/>
                        </a:spcBef>
                        <a:spcAft>
                          <a:spcPts val="0"/>
                        </a:spcAft>
                      </a:pPr>
                      <a:r>
                        <a:rPr lang="en-US" sz="1400">
                          <a:solidFill>
                            <a:schemeClr val="tx1"/>
                          </a:solidFill>
                          <a:effectLst/>
                        </a:rPr>
                        <a:t>391651001</a:t>
                      </a:r>
                      <a:endParaRPr lang="en-US" sz="140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a:solidFill>
                            <a:schemeClr val="tx1"/>
                          </a:solidFill>
                          <a:effectLst/>
                        </a:rPr>
                        <a:t>AMB</a:t>
                      </a:r>
                      <a:endParaRPr lang="en-US" sz="140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endParaRPr lang="en-US" sz="1400">
                        <a:solidFill>
                          <a:schemeClr val="tx1"/>
                        </a:solidFill>
                        <a:effectLst/>
                        <a:latin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dirty="0">
                          <a:solidFill>
                            <a:schemeClr val="tx1"/>
                          </a:solidFill>
                          <a:effectLst/>
                        </a:rPr>
                        <a:t>AA</a:t>
                      </a:r>
                      <a:r>
                        <a:rPr lang="en-US" sz="1400" dirty="0">
                          <a:solidFill>
                            <a:srgbClr val="FF0000"/>
                          </a:solidFill>
                          <a:effectLst/>
                        </a:rPr>
                        <a:t>AAY</a:t>
                      </a:r>
                      <a:r>
                        <a:rPr lang="en-US" sz="1400" dirty="0">
                          <a:solidFill>
                            <a:schemeClr val="tx1"/>
                          </a:solidFill>
                          <a:effectLst/>
                        </a:rPr>
                        <a:t>YYYYYYYYYYYYYYYYYYYYYYYY</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r>
              <a:tr h="0">
                <a:tc>
                  <a:txBody>
                    <a:bodyPr/>
                    <a:lstStyle/>
                    <a:p>
                      <a:endParaRPr lang="en-US" sz="1400">
                        <a:solidFill>
                          <a:schemeClr val="tx1"/>
                        </a:solidFill>
                        <a:effectLst/>
                        <a:latin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dirty="0">
                          <a:solidFill>
                            <a:schemeClr val="tx1"/>
                          </a:solidFill>
                          <a:effectLst/>
                        </a:rPr>
                        <a:t>Is active</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endParaRPr lang="en-US" sz="1400">
                        <a:solidFill>
                          <a:schemeClr val="tx1"/>
                        </a:solidFill>
                        <a:effectLst/>
                        <a:latin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dirty="0">
                          <a:solidFill>
                            <a:schemeClr val="tx1"/>
                          </a:solidFill>
                          <a:effectLst/>
                        </a:rPr>
                        <a:t>AA</a:t>
                      </a:r>
                      <a:r>
                        <a:rPr lang="en-US" sz="1400" dirty="0">
                          <a:solidFill>
                            <a:srgbClr val="FF0000"/>
                          </a:solidFill>
                          <a:effectLst/>
                        </a:rPr>
                        <a:t>YYN</a:t>
                      </a:r>
                      <a:r>
                        <a:rPr lang="en-US" sz="1400" dirty="0">
                          <a:solidFill>
                            <a:schemeClr val="tx1"/>
                          </a:solidFill>
                          <a:effectLst/>
                        </a:rPr>
                        <a:t>NNNNNNNNNNNNNNNNNNNNNNNN</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r>
              <a:tr h="0">
                <a:tc>
                  <a:txBody>
                    <a:bodyPr/>
                    <a:lstStyle/>
                    <a:p>
                      <a:endParaRPr lang="en-US" sz="1400">
                        <a:solidFill>
                          <a:schemeClr val="tx1"/>
                        </a:solidFill>
                        <a:effectLst/>
                        <a:latin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a:solidFill>
                            <a:schemeClr val="tx1"/>
                          </a:solidFill>
                          <a:effectLst/>
                        </a:rPr>
                        <a:t>Poss-equivalent-to</a:t>
                      </a:r>
                      <a:endParaRPr lang="en-US" sz="140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a:solidFill>
                            <a:schemeClr val="tx1"/>
                          </a:solidFill>
                          <a:effectLst/>
                        </a:rPr>
                        <a:t>407775004</a:t>
                      </a:r>
                      <a:endParaRPr lang="en-US" sz="140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dirty="0">
                          <a:solidFill>
                            <a:schemeClr val="tx1"/>
                          </a:solidFill>
                          <a:effectLst/>
                        </a:rPr>
                        <a:t>AA</a:t>
                      </a:r>
                      <a:r>
                        <a:rPr lang="en-US" sz="1400" dirty="0">
                          <a:solidFill>
                            <a:srgbClr val="FF0000"/>
                          </a:solidFill>
                          <a:effectLst/>
                        </a:rPr>
                        <a:t>AAY</a:t>
                      </a:r>
                      <a:r>
                        <a:rPr lang="en-US" sz="1400" dirty="0">
                          <a:solidFill>
                            <a:schemeClr val="tx1"/>
                          </a:solidFill>
                          <a:effectLst/>
                        </a:rPr>
                        <a:t>YYYYYYYYYYYYYYYYYYYYYYYY</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r>
              <a:tr h="0">
                <a:tc>
                  <a:txBody>
                    <a:bodyPr/>
                    <a:lstStyle/>
                    <a:p>
                      <a:pPr marL="0" marR="0">
                        <a:spcBef>
                          <a:spcPts val="0"/>
                        </a:spcBef>
                        <a:spcAft>
                          <a:spcPts val="0"/>
                        </a:spcAft>
                      </a:pPr>
                      <a:r>
                        <a:rPr lang="en-US" sz="1400" dirty="0">
                          <a:solidFill>
                            <a:schemeClr val="tx1"/>
                          </a:solidFill>
                          <a:effectLst/>
                        </a:rPr>
                        <a:t>407775004</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a:solidFill>
                            <a:schemeClr val="tx1"/>
                          </a:solidFill>
                          <a:effectLst/>
                        </a:rPr>
                        <a:t>Semantic tag</a:t>
                      </a:r>
                      <a:endParaRPr lang="en-US" sz="140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a:solidFill>
                            <a:schemeClr val="tx1"/>
                          </a:solidFill>
                          <a:effectLst/>
                        </a:rPr>
                        <a:t>product</a:t>
                      </a:r>
                      <a:endParaRPr lang="en-US" sz="140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dirty="0">
                          <a:solidFill>
                            <a:schemeClr val="tx1"/>
                          </a:solidFill>
                          <a:effectLst/>
                        </a:rPr>
                        <a:t>AA</a:t>
                      </a:r>
                      <a:r>
                        <a:rPr lang="en-US" sz="1400" dirty="0">
                          <a:solidFill>
                            <a:srgbClr val="FF0000"/>
                          </a:solidFill>
                          <a:effectLst/>
                        </a:rPr>
                        <a:t>AAY</a:t>
                      </a:r>
                      <a:r>
                        <a:rPr lang="en-US" sz="1400" dirty="0">
                          <a:solidFill>
                            <a:schemeClr val="tx1"/>
                          </a:solidFill>
                          <a:effectLst/>
                        </a:rPr>
                        <a:t>YYYYYYYYYYYYYYYYYYYYYYYY</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r>
              <a:tr h="0">
                <a:tc>
                  <a:txBody>
                    <a:bodyPr/>
                    <a:lstStyle/>
                    <a:p>
                      <a:endParaRPr lang="en-US" sz="1400" dirty="0">
                        <a:solidFill>
                          <a:schemeClr val="tx1"/>
                        </a:solidFill>
                        <a:effectLst/>
                        <a:latin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a:solidFill>
                            <a:schemeClr val="tx1"/>
                          </a:solidFill>
                          <a:effectLst/>
                        </a:rPr>
                        <a:t>Is active</a:t>
                      </a:r>
                      <a:endParaRPr lang="en-US" sz="140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c>
                  <a:txBody>
                    <a:bodyPr/>
                    <a:lstStyle/>
                    <a:p>
                      <a:endParaRPr lang="en-US" sz="1400">
                        <a:solidFill>
                          <a:schemeClr val="tx1"/>
                        </a:solidFill>
                        <a:effectLst/>
                        <a:latin typeface="Times New Roman" panose="02020603050405020304" pitchFamily="18" charset="0"/>
                      </a:endParaRPr>
                    </a:p>
                  </a:txBody>
                  <a:tcPr marL="73025" marR="73025" marT="0" marB="0" anchor="b"/>
                </a:tc>
                <a:tc>
                  <a:txBody>
                    <a:bodyPr/>
                    <a:lstStyle/>
                    <a:p>
                      <a:pPr marL="0" marR="0">
                        <a:spcBef>
                          <a:spcPts val="0"/>
                        </a:spcBef>
                        <a:spcAft>
                          <a:spcPts val="0"/>
                        </a:spcAft>
                      </a:pPr>
                      <a:r>
                        <a:rPr lang="en-US" sz="1400" dirty="0">
                          <a:solidFill>
                            <a:schemeClr val="tx1"/>
                          </a:solidFill>
                          <a:effectLst/>
                        </a:rPr>
                        <a:t>AA</a:t>
                      </a:r>
                      <a:r>
                        <a:rPr lang="en-US" sz="1400" dirty="0">
                          <a:solidFill>
                            <a:srgbClr val="FF0000"/>
                          </a:solidFill>
                          <a:effectLst/>
                        </a:rPr>
                        <a:t>AAY</a:t>
                      </a:r>
                      <a:r>
                        <a:rPr lang="en-US" sz="1400" dirty="0">
                          <a:solidFill>
                            <a:schemeClr val="tx1"/>
                          </a:solidFill>
                          <a:effectLst/>
                        </a:rPr>
                        <a:t>YYYYYYYYYYYYYYYYYYYYYYYY</a:t>
                      </a:r>
                      <a:endParaRPr lang="en-US" sz="1400" dirty="0">
                        <a:solidFill>
                          <a:schemeClr val="tx1"/>
                        </a:solidFill>
                        <a:effectLst/>
                        <a:latin typeface="Times New Roman" panose="02020603050405020304" pitchFamily="18" charset="0"/>
                        <a:ea typeface="Times New Roman" panose="02020603050405020304" pitchFamily="18" charset="0"/>
                      </a:endParaRPr>
                    </a:p>
                  </a:txBody>
                  <a:tcPr marL="73025" marR="73025" marT="0" marB="0" anchor="b"/>
                </a:tc>
              </a:tr>
            </a:tbl>
          </a:graphicData>
        </a:graphic>
      </p:graphicFrame>
    </p:spTree>
    <p:extLst>
      <p:ext uri="{BB962C8B-B14F-4D97-AF65-F5344CB8AC3E}">
        <p14:creationId xmlns:p14="http://schemas.microsoft.com/office/powerpoint/2010/main" val="210152192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towards the IHTSDO</a:t>
            </a:r>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Formalize </a:t>
            </a:r>
            <a:r>
              <a:rPr lang="en-US" dirty="0"/>
              <a:t>the relationships between semantic tags and SNOMED CT concept hierarchies, </a:t>
            </a:r>
            <a:endParaRPr lang="en-US" dirty="0" smtClean="0"/>
          </a:p>
          <a:p>
            <a:pPr marL="457200" indent="-457200">
              <a:buFont typeface="+mj-lt"/>
              <a:buAutoNum type="arabicPeriod"/>
            </a:pPr>
            <a:endParaRPr lang="en-US" dirty="0"/>
          </a:p>
        </p:txBody>
      </p:sp>
      <p:sp>
        <p:nvSpPr>
          <p:cNvPr id="4" name="Rectangle 3"/>
          <p:cNvSpPr/>
          <p:nvPr/>
        </p:nvSpPr>
        <p:spPr>
          <a:xfrm>
            <a:off x="466436" y="6320135"/>
            <a:ext cx="8686800" cy="461665"/>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129928915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towards the IHTSDO</a:t>
            </a:r>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solidFill>
                  <a:srgbClr val="A2CCE8"/>
                </a:solidFill>
              </a:rPr>
              <a:t>Formalize </a:t>
            </a:r>
            <a:r>
              <a:rPr lang="en-US" dirty="0">
                <a:solidFill>
                  <a:srgbClr val="A2CCE8"/>
                </a:solidFill>
              </a:rPr>
              <a:t>the relationships between semantic tags and SNOMED CT concept hierarchies, </a:t>
            </a:r>
            <a:endParaRPr lang="en-US" dirty="0" smtClean="0">
              <a:solidFill>
                <a:srgbClr val="A2CCE8"/>
              </a:solidFill>
            </a:endParaRPr>
          </a:p>
          <a:p>
            <a:pPr marL="457200" indent="-457200">
              <a:buFont typeface="+mj-lt"/>
              <a:buAutoNum type="arabicPeriod"/>
            </a:pPr>
            <a:r>
              <a:rPr lang="en-US" dirty="0" smtClean="0"/>
              <a:t>Implement </a:t>
            </a:r>
            <a:r>
              <a:rPr lang="en-US" dirty="0"/>
              <a:t>in the authoring environment mechanisms to prevent and detect incoherent and missing CIRS and HARS records, and </a:t>
            </a:r>
            <a:endParaRPr lang="en-US" dirty="0" smtClean="0"/>
          </a:p>
          <a:p>
            <a:pPr marL="457200" indent="-457200">
              <a:buFont typeface="+mj-lt"/>
              <a:buAutoNum type="arabicPeriod"/>
            </a:pPr>
            <a:endParaRPr lang="en-US" dirty="0"/>
          </a:p>
        </p:txBody>
      </p:sp>
      <p:sp>
        <p:nvSpPr>
          <p:cNvPr id="4" name="Rectangle 3"/>
          <p:cNvSpPr/>
          <p:nvPr/>
        </p:nvSpPr>
        <p:spPr>
          <a:xfrm>
            <a:off x="466436" y="6320135"/>
            <a:ext cx="8686800" cy="461665"/>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377714180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towards the IHTSDO</a:t>
            </a:r>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solidFill>
                  <a:srgbClr val="A2CCE8"/>
                </a:solidFill>
              </a:rPr>
              <a:t>Formalize </a:t>
            </a:r>
            <a:r>
              <a:rPr lang="en-US" dirty="0">
                <a:solidFill>
                  <a:srgbClr val="A2CCE8"/>
                </a:solidFill>
              </a:rPr>
              <a:t>the relationships between semantic tags and SNOMED CT concept hierarchies, </a:t>
            </a:r>
            <a:endParaRPr lang="en-US" dirty="0" smtClean="0">
              <a:solidFill>
                <a:srgbClr val="A2CCE8"/>
              </a:solidFill>
            </a:endParaRPr>
          </a:p>
          <a:p>
            <a:pPr marL="457200" indent="-457200">
              <a:buFont typeface="+mj-lt"/>
              <a:buAutoNum type="arabicPeriod"/>
            </a:pPr>
            <a:r>
              <a:rPr lang="en-US" dirty="0" smtClean="0">
                <a:solidFill>
                  <a:srgbClr val="A2CCE8"/>
                </a:solidFill>
              </a:rPr>
              <a:t>Implement </a:t>
            </a:r>
            <a:r>
              <a:rPr lang="en-US" dirty="0">
                <a:solidFill>
                  <a:srgbClr val="A2CCE8"/>
                </a:solidFill>
              </a:rPr>
              <a:t>in the authoring environment mechanisms to prevent and detect incoherent and missing CIRS and HARS records, and </a:t>
            </a:r>
            <a:endParaRPr lang="en-US" dirty="0" smtClean="0">
              <a:solidFill>
                <a:srgbClr val="A2CCE8"/>
              </a:solidFill>
            </a:endParaRPr>
          </a:p>
          <a:p>
            <a:pPr marL="457200" indent="-457200">
              <a:buFont typeface="+mj-lt"/>
              <a:buAutoNum type="arabicPeriod"/>
            </a:pPr>
            <a:r>
              <a:rPr lang="en-US" dirty="0" smtClean="0"/>
              <a:t>Provide </a:t>
            </a:r>
            <a:r>
              <a:rPr lang="en-US" dirty="0"/>
              <a:t>reasons for not only </a:t>
            </a:r>
            <a:r>
              <a:rPr lang="en-US" dirty="0" err="1"/>
              <a:t>inactivations</a:t>
            </a:r>
            <a:r>
              <a:rPr lang="en-US" dirty="0"/>
              <a:t>, but also activations, which reflect whether changes are </a:t>
            </a:r>
            <a:endParaRPr lang="en-US" dirty="0" smtClean="0"/>
          </a:p>
          <a:p>
            <a:pPr marL="857250" lvl="1" indent="-457200">
              <a:buFont typeface="+mj-lt"/>
              <a:buAutoNum type="arabicPeriod"/>
            </a:pPr>
            <a:r>
              <a:rPr lang="en-US" dirty="0" smtClean="0"/>
              <a:t>purely </a:t>
            </a:r>
            <a:r>
              <a:rPr lang="en-US" dirty="0"/>
              <a:t>internal in SNOMED CT (e.g. because of changes in the concept model) or </a:t>
            </a:r>
            <a:endParaRPr lang="en-US" dirty="0" smtClean="0"/>
          </a:p>
          <a:p>
            <a:pPr marL="857250" lvl="1" indent="-457200">
              <a:buFont typeface="+mj-lt"/>
              <a:buAutoNum type="arabicPeriod"/>
            </a:pPr>
            <a:r>
              <a:rPr lang="en-US" dirty="0" smtClean="0"/>
              <a:t>external </a:t>
            </a:r>
            <a:r>
              <a:rPr lang="en-US" dirty="0"/>
              <a:t>(changes in the covered domains).</a:t>
            </a:r>
          </a:p>
          <a:p>
            <a:pPr marL="457200" indent="-457200">
              <a:buFont typeface="+mj-lt"/>
              <a:buAutoNum type="arabicPeriod"/>
            </a:pPr>
            <a:endParaRPr lang="en-US" dirty="0"/>
          </a:p>
        </p:txBody>
      </p:sp>
      <p:sp>
        <p:nvSpPr>
          <p:cNvPr id="4" name="Rectangle 3"/>
          <p:cNvSpPr/>
          <p:nvPr/>
        </p:nvSpPr>
        <p:spPr>
          <a:xfrm>
            <a:off x="466436" y="6320135"/>
            <a:ext cx="8686800" cy="461665"/>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203783116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Assignment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5358519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Improve your project ontology by implementing a method for change </a:t>
            </a:r>
            <a:r>
              <a:rPr lang="en-US" dirty="0" smtClean="0"/>
              <a:t>management.</a:t>
            </a:r>
          </a:p>
          <a:p>
            <a:pPr>
              <a:buFont typeface="Arial" panose="020B0604020202020204" pitchFamily="34" charset="0"/>
              <a:buChar char="•"/>
            </a:pPr>
            <a:r>
              <a:rPr lang="en-US" dirty="0"/>
              <a:t>D</a:t>
            </a:r>
            <a:r>
              <a:rPr lang="en-US" dirty="0" smtClean="0"/>
              <a:t>ue Nov 2, 2017.</a:t>
            </a:r>
          </a:p>
          <a:p>
            <a:pPr>
              <a:buFont typeface="Arial" panose="020B0604020202020204" pitchFamily="34" charset="0"/>
              <a:buChar char="•"/>
            </a:pPr>
            <a:r>
              <a:rPr lang="en-US" dirty="0" smtClean="0"/>
              <a:t>10% of final score.</a:t>
            </a:r>
            <a:endParaRPr lang="en-US" dirty="0"/>
          </a:p>
        </p:txBody>
      </p:sp>
    </p:spTree>
    <p:extLst>
      <p:ext uri="{BB962C8B-B14F-4D97-AF65-F5344CB8AC3E}">
        <p14:creationId xmlns:p14="http://schemas.microsoft.com/office/powerpoint/2010/main" val="3989024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Realism</a:t>
            </a:r>
            <a:endParaRPr lang="en-US" dirty="0"/>
          </a:p>
        </p:txBody>
      </p:sp>
      <p:sp>
        <p:nvSpPr>
          <p:cNvPr id="3" name="Content Placeholder 2"/>
          <p:cNvSpPr>
            <a:spLocks noGrp="1"/>
          </p:cNvSpPr>
          <p:nvPr>
            <p:ph idx="1"/>
          </p:nvPr>
        </p:nvSpPr>
        <p:spPr>
          <a:xfrm>
            <a:off x="228600" y="1600200"/>
            <a:ext cx="8686800" cy="5029200"/>
          </a:xfrm>
        </p:spPr>
        <p:txBody>
          <a:bodyPr/>
          <a:lstStyle/>
          <a:p>
            <a:pPr marL="0" indent="0" algn="ctr"/>
            <a:r>
              <a:rPr lang="en-US" sz="2800" dirty="0" smtClean="0"/>
              <a:t>Our </a:t>
            </a:r>
            <a:r>
              <a:rPr lang="en-US" sz="2800" dirty="0"/>
              <a:t>best scientific theories give true or approximately true descriptions of observable and unobservable aspects of a mind-independent world</a:t>
            </a:r>
            <a:r>
              <a:rPr lang="en-US" sz="2800" dirty="0" smtClean="0"/>
              <a:t>.</a:t>
            </a:r>
          </a:p>
          <a:p>
            <a:pPr marL="0" indent="0" algn="ctr"/>
            <a:endParaRPr lang="en-US" sz="2800" dirty="0"/>
          </a:p>
          <a:p>
            <a:pPr marL="0" indent="0" algn="ctr"/>
            <a:endParaRPr lang="en-US" sz="2800" dirty="0" smtClean="0"/>
          </a:p>
          <a:p>
            <a:pPr marL="0" indent="0" algn="ctr"/>
            <a:endParaRPr lang="en-US" sz="2800" dirty="0"/>
          </a:p>
        </p:txBody>
      </p:sp>
      <p:sp>
        <p:nvSpPr>
          <p:cNvPr id="4" name="Rectangle 3"/>
          <p:cNvSpPr/>
          <p:nvPr/>
        </p:nvSpPr>
        <p:spPr>
          <a:xfrm>
            <a:off x="3392055" y="3048000"/>
            <a:ext cx="5486400" cy="307777"/>
          </a:xfrm>
          <a:prstGeom prst="rect">
            <a:avLst/>
          </a:prstGeom>
        </p:spPr>
        <p:txBody>
          <a:bodyPr wrap="square">
            <a:spAutoFit/>
          </a:bodyPr>
          <a:lstStyle/>
          <a:p>
            <a:pPr algn="r"/>
            <a:r>
              <a:rPr lang="en-US" sz="1400" dirty="0">
                <a:solidFill>
                  <a:schemeClr val="bg1"/>
                </a:solidFill>
              </a:rPr>
              <a:t>http://plato.stanford.edu/entries/scientific-realism/#WhaSciRea</a:t>
            </a:r>
          </a:p>
        </p:txBody>
      </p:sp>
    </p:spTree>
    <p:extLst>
      <p:ext uri="{BB962C8B-B14F-4D97-AF65-F5344CB8AC3E}">
        <p14:creationId xmlns:p14="http://schemas.microsoft.com/office/powerpoint/2010/main" val="256771954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AutoShape 2"/>
          <p:cNvSpPr>
            <a:spLocks noGrp="1" noChangeArrowheads="1"/>
          </p:cNvSpPr>
          <p:nvPr>
            <p:ph type="title"/>
          </p:nvPr>
        </p:nvSpPr>
        <p:spPr/>
        <p:txBody>
          <a:bodyPr/>
          <a:lstStyle/>
          <a:p>
            <a:r>
              <a:rPr lang="en-US" altLang="en-US" dirty="0"/>
              <a:t>History of ‘</a:t>
            </a:r>
            <a:r>
              <a:rPr lang="en-US" altLang="en-US" i="1" dirty="0" err="1"/>
              <a:t>Saquinavir</a:t>
            </a:r>
            <a:r>
              <a:rPr lang="en-US" altLang="en-US" i="1" dirty="0"/>
              <a:t> 200mg capsule’</a:t>
            </a:r>
          </a:p>
        </p:txBody>
      </p:sp>
      <p:grpSp>
        <p:nvGrpSpPr>
          <p:cNvPr id="781143" name="Group 855"/>
          <p:cNvGrpSpPr>
            <a:grpSpLocks/>
          </p:cNvGrpSpPr>
          <p:nvPr/>
        </p:nvGrpSpPr>
        <p:grpSpPr bwMode="auto">
          <a:xfrm>
            <a:off x="2514600" y="1600200"/>
            <a:ext cx="6477000" cy="1828800"/>
            <a:chOff x="144" y="1296"/>
            <a:chExt cx="4272" cy="1392"/>
          </a:xfrm>
        </p:grpSpPr>
        <p:sp>
          <p:nvSpPr>
            <p:cNvPr id="781141" name="Rectangle 853"/>
            <p:cNvSpPr>
              <a:spLocks noChangeArrowheads="1"/>
            </p:cNvSpPr>
            <p:nvPr/>
          </p:nvSpPr>
          <p:spPr bwMode="auto">
            <a:xfrm>
              <a:off x="144" y="1296"/>
              <a:ext cx="4272" cy="13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en-US"/>
            </a:p>
          </p:txBody>
        </p:sp>
        <p:pic>
          <p:nvPicPr>
            <p:cNvPr id="781140" name="Picture 8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296"/>
              <a:ext cx="4272" cy="13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81144" name="Picture 8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 y="3733800"/>
            <a:ext cx="5486400" cy="29098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ontent Placeholder 6"/>
          <p:cNvGraphicFramePr>
            <a:graphicFrameLocks noGrp="1"/>
          </p:cNvGraphicFramePr>
          <p:nvPr>
            <p:ph idx="1"/>
            <p:extLst/>
          </p:nvPr>
        </p:nvGraphicFramePr>
        <p:xfrm>
          <a:off x="5918703" y="3764280"/>
          <a:ext cx="3048000" cy="2026920"/>
        </p:xfrm>
        <a:graphic>
          <a:graphicData uri="http://schemas.openxmlformats.org/drawingml/2006/table">
            <a:tbl>
              <a:tblPr>
                <a:tableStyleId>{5C22544A-7EE6-4342-B048-85BDC9FD1C3A}</a:tableStyleId>
              </a:tblPr>
              <a:tblGrid>
                <a:gridCol w="1095375"/>
                <a:gridCol w="1299482"/>
                <a:gridCol w="653143"/>
              </a:tblGrid>
              <a:tr h="190500">
                <a:tc>
                  <a:txBody>
                    <a:bodyPr/>
                    <a:lstStyle/>
                    <a:p>
                      <a:pPr algn="l" fontAlgn="b"/>
                      <a:r>
                        <a:rPr lang="en-US" sz="1600" b="0" i="0" u="none" strike="noStrike" dirty="0" err="1" smtClean="0">
                          <a:solidFill>
                            <a:srgbClr val="000000"/>
                          </a:solidFill>
                          <a:effectLst/>
                          <a:latin typeface="Calibri" panose="020F0502020204030204" pitchFamily="34" charset="0"/>
                        </a:rPr>
                        <a:t>ConceptID</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b="0" i="0" u="none" strike="noStrike" dirty="0" smtClean="0">
                          <a:solidFill>
                            <a:srgbClr val="000000"/>
                          </a:solidFill>
                          <a:effectLst/>
                          <a:latin typeface="Calibri" panose="020F0502020204030204" pitchFamily="34" charset="0"/>
                        </a:rPr>
                        <a:t>Version</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b="0" i="0" u="none" strike="noStrike" dirty="0" smtClean="0">
                          <a:solidFill>
                            <a:srgbClr val="000000"/>
                          </a:solidFill>
                          <a:effectLst/>
                          <a:latin typeface="Calibri" panose="020F0502020204030204" pitchFamily="34" charset="0"/>
                        </a:rPr>
                        <a:t>Active</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20020131</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20030131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9525" marR="9525" marT="9525" marB="0" anchor="b"/>
                </a:tc>
              </a:tr>
              <a:tr h="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20040131</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20040731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20050131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20050731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20070131</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cxnSp>
        <p:nvCxnSpPr>
          <p:cNvPr id="7" name="Straight Arrow Connector 6"/>
          <p:cNvCxnSpPr/>
          <p:nvPr/>
        </p:nvCxnSpPr>
        <p:spPr bwMode="auto">
          <a:xfrm flipH="1" flipV="1">
            <a:off x="6705600" y="1905000"/>
            <a:ext cx="1600200" cy="2514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p:cNvCxnSpPr/>
          <p:nvPr/>
        </p:nvCxnSpPr>
        <p:spPr bwMode="auto">
          <a:xfrm flipH="1" flipV="1">
            <a:off x="7505700" y="2514600"/>
            <a:ext cx="876300" cy="2438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flipH="1" flipV="1">
            <a:off x="7924800" y="2667000"/>
            <a:ext cx="457200" cy="2743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flipV="1">
            <a:off x="8458200" y="2971800"/>
            <a:ext cx="381000" cy="2743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TextBox 1"/>
          <p:cNvSpPr txBox="1"/>
          <p:nvPr/>
        </p:nvSpPr>
        <p:spPr>
          <a:xfrm>
            <a:off x="433796" y="2052935"/>
            <a:ext cx="1566454" cy="461665"/>
          </a:xfrm>
          <a:prstGeom prst="rect">
            <a:avLst/>
          </a:prstGeom>
          <a:noFill/>
        </p:spPr>
        <p:txBody>
          <a:bodyPr wrap="none" rtlCol="0">
            <a:spAutoFit/>
          </a:bodyPr>
          <a:lstStyle/>
          <a:p>
            <a:r>
              <a:rPr lang="en-US" dirty="0" smtClean="0">
                <a:solidFill>
                  <a:schemeClr val="bg1"/>
                </a:solidFill>
              </a:rPr>
              <a:t>Alternative</a:t>
            </a:r>
            <a:endParaRPr lang="en-US" dirty="0">
              <a:solidFill>
                <a:schemeClr val="bg1"/>
              </a:solidFill>
            </a:endParaRPr>
          </a:p>
        </p:txBody>
      </p:sp>
    </p:spTree>
    <p:extLst>
      <p:ext uri="{BB962C8B-B14F-4D97-AF65-F5344CB8AC3E}">
        <p14:creationId xmlns:p14="http://schemas.microsoft.com/office/powerpoint/2010/main" val="3753029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AutoShape 2"/>
          <p:cNvSpPr>
            <a:spLocks noGrp="1" noChangeArrowheads="1"/>
          </p:cNvSpPr>
          <p:nvPr>
            <p:ph type="title"/>
          </p:nvPr>
        </p:nvSpPr>
        <p:spPr/>
        <p:txBody>
          <a:bodyPr/>
          <a:lstStyle/>
          <a:p>
            <a:r>
              <a:rPr lang="nl-BE" altLang="en-US"/>
              <a:t>Representational artifacts</a:t>
            </a:r>
            <a:endParaRPr lang="en-GB" altLang="en-US"/>
          </a:p>
        </p:txBody>
      </p:sp>
      <p:graphicFrame>
        <p:nvGraphicFramePr>
          <p:cNvPr id="505906" name="Group 50"/>
          <p:cNvGraphicFramePr>
            <a:graphicFrameLocks noGrp="1"/>
          </p:cNvGraphicFramePr>
          <p:nvPr>
            <p:ph idx="1"/>
            <p:extLst>
              <p:ext uri="{D42A27DB-BD31-4B8C-83A1-F6EECF244321}">
                <p14:modId xmlns:p14="http://schemas.microsoft.com/office/powerpoint/2010/main" val="3395494470"/>
              </p:ext>
            </p:extLst>
          </p:nvPr>
        </p:nvGraphicFramePr>
        <p:xfrm>
          <a:off x="228600" y="2897505"/>
          <a:ext cx="8686800" cy="3731895"/>
        </p:xfrm>
        <a:graphic>
          <a:graphicData uri="http://schemas.openxmlformats.org/drawingml/2006/table">
            <a:tbl>
              <a:tblPr/>
              <a:tblGrid>
                <a:gridCol w="2895600"/>
                <a:gridCol w="3071854"/>
                <a:gridCol w="2719346"/>
              </a:tblGrid>
              <a:tr h="561975">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rgbClr val="000066"/>
                        </a:solidFill>
                        <a:effectLst/>
                        <a:latin typeface="Times New Roman" panose="02020603050405020304" pitchFamily="18" charset="0"/>
                      </a:endParaRPr>
                    </a:p>
                  </a:txBody>
                  <a:tcPr marL="90645" marR="906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B1C5"/>
                    </a:solidFill>
                  </a:tcPr>
                </a:tc>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BE" altLang="en-US" sz="2800" b="1" i="0" u="none" strike="noStrike" cap="none" normalizeH="0" baseline="0" smtClean="0">
                          <a:ln>
                            <a:noFill/>
                          </a:ln>
                          <a:solidFill>
                            <a:srgbClr val="000066"/>
                          </a:solidFill>
                          <a:effectLst/>
                          <a:latin typeface="Times New Roman" panose="02020603050405020304" pitchFamily="18" charset="0"/>
                        </a:rPr>
                        <a:t>Non-Formalized</a:t>
                      </a:r>
                      <a:endParaRPr kumimoji="0" lang="en-GB" altLang="en-US" sz="2800" b="1" i="0" u="none" strike="noStrike" cap="none" normalizeH="0" baseline="0" smtClean="0">
                        <a:ln>
                          <a:noFill/>
                        </a:ln>
                        <a:solidFill>
                          <a:srgbClr val="000066"/>
                        </a:solidFill>
                        <a:effectLst/>
                        <a:latin typeface="Times New Roman" panose="02020603050405020304" pitchFamily="18" charset="0"/>
                      </a:endParaRPr>
                    </a:p>
                  </a:txBody>
                  <a:tcPr marL="90645" marR="906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B1C5"/>
                    </a:solidFill>
                  </a:tcPr>
                </a:tc>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nl-BE" altLang="en-US" sz="2800" b="1" i="0" u="none" strike="noStrike" cap="none" normalizeH="0" baseline="0" smtClean="0">
                          <a:ln>
                            <a:noFill/>
                          </a:ln>
                          <a:solidFill>
                            <a:srgbClr val="000066"/>
                          </a:solidFill>
                          <a:effectLst/>
                          <a:latin typeface="Times New Roman" panose="02020603050405020304" pitchFamily="18" charset="0"/>
                        </a:rPr>
                        <a:t>Formalized</a:t>
                      </a:r>
                      <a:endParaRPr kumimoji="0" lang="en-GB" altLang="en-US" sz="2800" b="1" i="0" u="none" strike="noStrike" cap="none" normalizeH="0" baseline="0" smtClean="0">
                        <a:ln>
                          <a:noFill/>
                        </a:ln>
                        <a:solidFill>
                          <a:srgbClr val="000066"/>
                        </a:solidFill>
                        <a:effectLst/>
                        <a:latin typeface="Times New Roman" panose="02020603050405020304" pitchFamily="18" charset="0"/>
                      </a:endParaRPr>
                    </a:p>
                  </a:txBody>
                  <a:tcPr marL="90645" marR="90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B1C5"/>
                    </a:solidFill>
                  </a:tcPr>
                </a:tc>
              </a:tr>
              <a:tr h="1219200">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BE" altLang="en-US" sz="2800" b="1" i="0" u="none" strike="noStrike" cap="none" normalizeH="0" baseline="0" smtClean="0">
                          <a:ln>
                            <a:noFill/>
                          </a:ln>
                          <a:solidFill>
                            <a:srgbClr val="000066"/>
                          </a:solidFill>
                          <a:effectLst/>
                          <a:latin typeface="Times New Roman" panose="02020603050405020304" pitchFamily="18" charset="0"/>
                        </a:rPr>
                        <a:t>Primarily about </a:t>
                      </a:r>
                      <a:r>
                        <a:rPr kumimoji="0" lang="nl-BE" altLang="en-US" sz="2800" b="1" i="0" u="sng" strike="noStrike" cap="none" normalizeH="0" baseline="0" smtClean="0">
                          <a:ln>
                            <a:noFill/>
                          </a:ln>
                          <a:solidFill>
                            <a:srgbClr val="000066"/>
                          </a:solidFill>
                          <a:effectLst/>
                          <a:latin typeface="Times New Roman" panose="02020603050405020304" pitchFamily="18" charset="0"/>
                        </a:rPr>
                        <a:t>particulars</a:t>
                      </a:r>
                      <a:endParaRPr kumimoji="0" lang="en-GB" altLang="en-US" sz="2800" b="1" i="0" u="sng" strike="noStrike" cap="none" normalizeH="0" baseline="0" smtClean="0">
                        <a:ln>
                          <a:noFill/>
                        </a:ln>
                        <a:solidFill>
                          <a:srgbClr val="000066"/>
                        </a:solidFill>
                        <a:effectLst/>
                        <a:latin typeface="Times New Roman" panose="02020603050405020304" pitchFamily="18" charset="0"/>
                      </a:endParaRPr>
                    </a:p>
                  </a:txBody>
                  <a:tcPr marL="90645" marR="906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B1C5"/>
                    </a:solidFill>
                  </a:tcPr>
                </a:tc>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BE" altLang="en-US" sz="2800" b="0" i="0" u="none" strike="noStrike" cap="none" normalizeH="0" baseline="0" smtClean="0">
                          <a:ln>
                            <a:noFill/>
                          </a:ln>
                          <a:solidFill>
                            <a:srgbClr val="000066"/>
                          </a:solidFill>
                          <a:effectLst/>
                          <a:latin typeface="Times New Roman" panose="02020603050405020304" pitchFamily="18" charset="0"/>
                        </a:rPr>
                        <a:t>Progress notes, discharge letters, medical summaries, maps</a:t>
                      </a:r>
                      <a:endParaRPr kumimoji="0" lang="en-GB" altLang="en-US" sz="2800" b="0" i="0" u="none" strike="noStrike" cap="none" normalizeH="0" baseline="0" smtClean="0">
                        <a:ln>
                          <a:noFill/>
                        </a:ln>
                        <a:solidFill>
                          <a:srgbClr val="000066"/>
                        </a:solidFill>
                        <a:effectLst/>
                        <a:latin typeface="Times New Roman" panose="02020603050405020304" pitchFamily="18" charset="0"/>
                      </a:endParaRPr>
                    </a:p>
                  </a:txBody>
                  <a:tcPr marL="90645" marR="906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B1C5"/>
                    </a:solidFill>
                  </a:tcPr>
                </a:tc>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BE" altLang="en-US" sz="2800" b="0" i="0" u="none" strike="noStrike" cap="none" normalizeH="0" baseline="0" smtClean="0">
                          <a:ln>
                            <a:noFill/>
                          </a:ln>
                          <a:solidFill>
                            <a:srgbClr val="000066"/>
                          </a:solidFill>
                          <a:effectLst/>
                          <a:latin typeface="Times New Roman" panose="02020603050405020304" pitchFamily="18" charset="0"/>
                        </a:rPr>
                        <a:t>Inventories, referent tracking database</a:t>
                      </a:r>
                      <a:endParaRPr kumimoji="0" lang="en-GB" altLang="en-US" sz="2800" b="0" i="0" u="none" strike="noStrike" cap="none" normalizeH="0" baseline="0" smtClean="0">
                        <a:ln>
                          <a:noFill/>
                        </a:ln>
                        <a:solidFill>
                          <a:srgbClr val="000066"/>
                        </a:solidFill>
                        <a:effectLst/>
                        <a:latin typeface="Times New Roman" panose="02020603050405020304" pitchFamily="18" charset="0"/>
                      </a:endParaRPr>
                    </a:p>
                  </a:txBody>
                  <a:tcPr marL="90645" marR="90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3B1C5"/>
                    </a:solidFill>
                  </a:tcPr>
                </a:tc>
              </a:tr>
              <a:tr h="1219200">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BE" altLang="en-US" sz="2800" b="1" i="0" u="none" strike="noStrike" cap="none" normalizeH="0" baseline="0" smtClean="0">
                          <a:ln>
                            <a:noFill/>
                          </a:ln>
                          <a:solidFill>
                            <a:srgbClr val="000066"/>
                          </a:solidFill>
                          <a:effectLst/>
                          <a:latin typeface="Times New Roman" panose="02020603050405020304" pitchFamily="18" charset="0"/>
                        </a:rPr>
                        <a:t>Primarily about </a:t>
                      </a:r>
                      <a:r>
                        <a:rPr kumimoji="0" lang="nl-BE" altLang="en-US" sz="2800" b="1" i="0" u="sng" strike="noStrike" cap="none" normalizeH="0" baseline="0" smtClean="0">
                          <a:ln>
                            <a:noFill/>
                          </a:ln>
                          <a:solidFill>
                            <a:srgbClr val="000066"/>
                          </a:solidFill>
                          <a:effectLst/>
                          <a:latin typeface="Times New Roman" panose="02020603050405020304" pitchFamily="18" charset="0"/>
                        </a:rPr>
                        <a:t>universals</a:t>
                      </a:r>
                      <a:r>
                        <a:rPr kumimoji="0" lang="nl-BE" altLang="en-US" sz="2800" b="1" i="0" u="none" strike="noStrike" cap="none" normalizeH="0" baseline="0" smtClean="0">
                          <a:ln>
                            <a:noFill/>
                          </a:ln>
                          <a:solidFill>
                            <a:srgbClr val="000066"/>
                          </a:solidFill>
                          <a:effectLst/>
                          <a:latin typeface="Times New Roman" panose="02020603050405020304" pitchFamily="18" charset="0"/>
                        </a:rPr>
                        <a:t> and </a:t>
                      </a:r>
                      <a:r>
                        <a:rPr kumimoji="0" lang="nl-BE" altLang="en-US" sz="2800" b="1" i="0" u="sng" strike="noStrike" cap="none" normalizeH="0" baseline="0" smtClean="0">
                          <a:ln>
                            <a:noFill/>
                          </a:ln>
                          <a:solidFill>
                            <a:srgbClr val="000066"/>
                          </a:solidFill>
                          <a:effectLst/>
                          <a:latin typeface="Times New Roman" panose="02020603050405020304" pitchFamily="18" charset="0"/>
                        </a:rPr>
                        <a:t>defined classes</a:t>
                      </a:r>
                      <a:endParaRPr kumimoji="0" lang="en-GB" altLang="en-US" sz="2800" b="1" i="0" u="sng" strike="noStrike" cap="none" normalizeH="0" baseline="0" smtClean="0">
                        <a:ln>
                          <a:noFill/>
                        </a:ln>
                        <a:solidFill>
                          <a:srgbClr val="000066"/>
                        </a:solidFill>
                        <a:effectLst/>
                        <a:latin typeface="Times New Roman" panose="02020603050405020304" pitchFamily="18" charset="0"/>
                      </a:endParaRPr>
                    </a:p>
                  </a:txBody>
                  <a:tcPr marL="90645" marR="906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B1C5"/>
                    </a:solidFill>
                  </a:tcPr>
                </a:tc>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BE" altLang="en-US" sz="2800" b="0" i="0" u="none" strike="noStrike" cap="none" normalizeH="0" baseline="0" smtClean="0">
                          <a:ln>
                            <a:noFill/>
                          </a:ln>
                          <a:solidFill>
                            <a:srgbClr val="000066"/>
                          </a:solidFill>
                          <a:effectLst/>
                          <a:latin typeface="Times New Roman" panose="02020603050405020304" pitchFamily="18" charset="0"/>
                        </a:rPr>
                        <a:t>Medical textbooks, scientific theories</a:t>
                      </a:r>
                      <a:endParaRPr kumimoji="0" lang="en-GB" altLang="en-US" sz="2800" b="0" i="0" u="none" strike="noStrike" cap="none" normalizeH="0" baseline="0" smtClean="0">
                        <a:ln>
                          <a:noFill/>
                        </a:ln>
                        <a:solidFill>
                          <a:srgbClr val="000066"/>
                        </a:solidFill>
                        <a:effectLst/>
                        <a:latin typeface="Times New Roman" panose="02020603050405020304" pitchFamily="18" charset="0"/>
                      </a:endParaRPr>
                    </a:p>
                  </a:txBody>
                  <a:tcPr marL="90645" marR="906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B1C5"/>
                    </a:solidFill>
                  </a:tcPr>
                </a:tc>
                <a:tc>
                  <a:txBody>
                    <a:bodyPr/>
                    <a:lstStyle>
                      <a:lvl1pPr algn="l">
                        <a:spcBef>
                          <a:spcPct val="20000"/>
                        </a:spcBef>
                        <a:defRPr sz="2800">
                          <a:solidFill>
                            <a:srgbClr val="EBE6FC"/>
                          </a:solidFill>
                          <a:latin typeface="Times New Roman" panose="02020603050405020304" pitchFamily="18" charset="0"/>
                        </a:defRPr>
                      </a:lvl1pPr>
                      <a:lvl2pPr algn="l">
                        <a:spcBef>
                          <a:spcPct val="20000"/>
                        </a:spcBef>
                        <a:defRPr sz="2400">
                          <a:solidFill>
                            <a:srgbClr val="EBE6FC"/>
                          </a:solidFill>
                          <a:latin typeface="Times New Roman" panose="02020603050405020304" pitchFamily="18" charset="0"/>
                        </a:defRPr>
                      </a:lvl2pPr>
                      <a:lvl3pPr algn="l">
                        <a:spcBef>
                          <a:spcPct val="20000"/>
                        </a:spcBef>
                        <a:defRPr sz="2000">
                          <a:solidFill>
                            <a:srgbClr val="EBE6FC"/>
                          </a:solidFill>
                          <a:latin typeface="Times New Roman" panose="02020603050405020304" pitchFamily="18" charset="0"/>
                        </a:defRPr>
                      </a:lvl3pPr>
                      <a:lvl4pPr algn="l">
                        <a:spcBef>
                          <a:spcPct val="20000"/>
                        </a:spcBef>
                        <a:defRPr>
                          <a:solidFill>
                            <a:srgbClr val="EBE6FC"/>
                          </a:solidFill>
                          <a:latin typeface="Times New Roman" panose="02020603050405020304" pitchFamily="18" charset="0"/>
                        </a:defRPr>
                      </a:lvl4pPr>
                      <a:lvl5pPr algn="l">
                        <a:spcBef>
                          <a:spcPct val="20000"/>
                        </a:spcBef>
                        <a:defRPr>
                          <a:solidFill>
                            <a:srgbClr val="EBE6FC"/>
                          </a:solidFill>
                          <a:latin typeface="Times New Roman" panose="02020603050405020304" pitchFamily="18" charset="0"/>
                        </a:defRPr>
                      </a:lvl5pPr>
                      <a:lvl6pPr fontAlgn="base">
                        <a:spcBef>
                          <a:spcPct val="20000"/>
                        </a:spcBef>
                        <a:spcAft>
                          <a:spcPct val="0"/>
                        </a:spcAft>
                        <a:defRPr>
                          <a:solidFill>
                            <a:srgbClr val="EBE6FC"/>
                          </a:solidFill>
                          <a:latin typeface="Times New Roman" panose="02020603050405020304" pitchFamily="18" charset="0"/>
                        </a:defRPr>
                      </a:lvl6pPr>
                      <a:lvl7pPr fontAlgn="base">
                        <a:spcBef>
                          <a:spcPct val="20000"/>
                        </a:spcBef>
                        <a:spcAft>
                          <a:spcPct val="0"/>
                        </a:spcAft>
                        <a:defRPr>
                          <a:solidFill>
                            <a:srgbClr val="EBE6FC"/>
                          </a:solidFill>
                          <a:latin typeface="Times New Roman" panose="02020603050405020304" pitchFamily="18" charset="0"/>
                        </a:defRPr>
                      </a:lvl7pPr>
                      <a:lvl8pPr fontAlgn="base">
                        <a:spcBef>
                          <a:spcPct val="20000"/>
                        </a:spcBef>
                        <a:spcAft>
                          <a:spcPct val="0"/>
                        </a:spcAft>
                        <a:defRPr>
                          <a:solidFill>
                            <a:srgbClr val="EBE6FC"/>
                          </a:solidFill>
                          <a:latin typeface="Times New Roman" panose="02020603050405020304" pitchFamily="18" charset="0"/>
                        </a:defRPr>
                      </a:lvl8pPr>
                      <a:lvl9pPr fontAlgn="base">
                        <a:spcBef>
                          <a:spcPct val="20000"/>
                        </a:spcBef>
                        <a:spcAft>
                          <a:spcPct val="0"/>
                        </a:spcAft>
                        <a:defRPr>
                          <a:solidFill>
                            <a:srgbClr val="EBE6FC"/>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nl-BE" altLang="en-US" sz="2800" b="0" i="0" u="none" strike="noStrike" cap="none" normalizeH="0" baseline="0" dirty="0" err="1" smtClean="0">
                          <a:ln>
                            <a:noFill/>
                          </a:ln>
                          <a:solidFill>
                            <a:srgbClr val="000066"/>
                          </a:solidFill>
                          <a:effectLst/>
                          <a:latin typeface="Times New Roman" panose="02020603050405020304" pitchFamily="18" charset="0"/>
                        </a:rPr>
                        <a:t>Ontologies</a:t>
                      </a:r>
                      <a:r>
                        <a:rPr kumimoji="0" lang="nl-BE" altLang="en-US" sz="2800" b="0" i="0" u="none" strike="noStrike" cap="none" normalizeH="0" baseline="0" dirty="0" smtClean="0">
                          <a:ln>
                            <a:noFill/>
                          </a:ln>
                          <a:solidFill>
                            <a:srgbClr val="000066"/>
                          </a:solidFill>
                          <a:effectLst/>
                          <a:latin typeface="Times New Roman" panose="02020603050405020304" pitchFamily="18" charset="0"/>
                        </a:rPr>
                        <a:t>, </a:t>
                      </a:r>
                      <a:r>
                        <a:rPr kumimoji="0" lang="nl-BE" altLang="en-US" sz="2800" b="0" i="0" u="none" strike="noStrike" cap="none" normalizeH="0" baseline="0" dirty="0" err="1" smtClean="0">
                          <a:ln>
                            <a:noFill/>
                          </a:ln>
                          <a:solidFill>
                            <a:srgbClr val="000066"/>
                          </a:solidFill>
                          <a:effectLst/>
                          <a:latin typeface="Times New Roman" panose="02020603050405020304" pitchFamily="18" charset="0"/>
                        </a:rPr>
                        <a:t>terminologies</a:t>
                      </a:r>
                      <a:r>
                        <a:rPr kumimoji="0" lang="nl-BE" altLang="en-US" sz="2800" b="0" i="0" u="none" strike="noStrike" cap="none" normalizeH="0" baseline="0" dirty="0" smtClean="0">
                          <a:ln>
                            <a:noFill/>
                          </a:ln>
                          <a:solidFill>
                            <a:srgbClr val="000066"/>
                          </a:solidFill>
                          <a:effectLst/>
                          <a:latin typeface="Times New Roman" panose="02020603050405020304" pitchFamily="18" charset="0"/>
                        </a:rPr>
                        <a:t>,</a:t>
                      </a:r>
                      <a:endParaRPr kumimoji="0" lang="en-GB" altLang="en-US" sz="2800" b="0" i="0" u="none" strike="noStrike" cap="none" normalizeH="0" baseline="0" dirty="0" smtClean="0">
                        <a:ln>
                          <a:noFill/>
                        </a:ln>
                        <a:solidFill>
                          <a:srgbClr val="000066"/>
                        </a:solidFill>
                        <a:effectLst/>
                        <a:latin typeface="Times New Roman" panose="02020603050405020304" pitchFamily="18" charset="0"/>
                      </a:endParaRPr>
                    </a:p>
                  </a:txBody>
                  <a:tcPr marL="90645" marR="9064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3B1C5"/>
                    </a:solidFill>
                  </a:tcPr>
                </a:tc>
              </a:tr>
            </a:tbl>
          </a:graphicData>
        </a:graphic>
      </p:graphicFrame>
      <p:sp>
        <p:nvSpPr>
          <p:cNvPr id="505859" name="Rectangle 3"/>
          <p:cNvSpPr>
            <a:spLocks noGrp="1" noChangeArrowheads="1"/>
          </p:cNvSpPr>
          <p:nvPr>
            <p:ph type="body" sz="half" idx="4294967295"/>
          </p:nvPr>
        </p:nvSpPr>
        <p:spPr>
          <a:xfrm>
            <a:off x="152400" y="1447800"/>
            <a:ext cx="8991600" cy="1066800"/>
          </a:xfrm>
          <a:prstGeom prst="rect">
            <a:avLst/>
          </a:prstGeom>
        </p:spPr>
        <p:txBody>
          <a:bodyPr/>
          <a:lstStyle/>
          <a:p>
            <a:pPr marL="0" indent="0" algn="ctr"/>
            <a:r>
              <a:rPr lang="nl-BE" altLang="en-US" sz="2800" dirty="0" err="1"/>
              <a:t>Ideally</a:t>
            </a:r>
            <a:r>
              <a:rPr lang="nl-BE" altLang="en-US" sz="2800" dirty="0"/>
              <a:t> built out of </a:t>
            </a:r>
            <a:r>
              <a:rPr lang="nl-BE" altLang="en-US" sz="2800" b="1" i="1" dirty="0" err="1"/>
              <a:t>representational</a:t>
            </a:r>
            <a:r>
              <a:rPr lang="nl-BE" altLang="en-US" sz="2800" b="1" i="1" dirty="0"/>
              <a:t> units</a:t>
            </a:r>
            <a:r>
              <a:rPr lang="nl-BE" altLang="en-US" sz="2800" dirty="0"/>
              <a:t> </a:t>
            </a:r>
            <a:r>
              <a:rPr lang="nl-BE" altLang="en-US" sz="2800" dirty="0" err="1"/>
              <a:t>and</a:t>
            </a:r>
            <a:r>
              <a:rPr lang="nl-BE" altLang="en-US" sz="2800" dirty="0"/>
              <a:t> </a:t>
            </a:r>
            <a:r>
              <a:rPr lang="nl-BE" altLang="en-US" sz="2800" dirty="0" err="1"/>
              <a:t>relationships</a:t>
            </a:r>
            <a:r>
              <a:rPr lang="nl-BE" altLang="en-US" sz="2800" dirty="0"/>
              <a:t> </a:t>
            </a:r>
            <a:r>
              <a:rPr lang="nl-BE" altLang="en-US" sz="2800" dirty="0" err="1"/>
              <a:t>that</a:t>
            </a:r>
            <a:r>
              <a:rPr lang="nl-BE" altLang="en-US" sz="2800" dirty="0"/>
              <a:t> </a:t>
            </a:r>
            <a:r>
              <a:rPr lang="nl-BE" altLang="en-US" sz="2800" dirty="0" err="1"/>
              <a:t>mirror</a:t>
            </a:r>
            <a:r>
              <a:rPr lang="nl-BE" altLang="en-US" sz="2800" dirty="0"/>
              <a:t> </a:t>
            </a:r>
            <a:r>
              <a:rPr lang="nl-BE" altLang="en-US" sz="2800" dirty="0" err="1"/>
              <a:t>the</a:t>
            </a:r>
            <a:r>
              <a:rPr lang="nl-BE" altLang="en-US" sz="2800" dirty="0"/>
              <a:t> </a:t>
            </a:r>
            <a:r>
              <a:rPr lang="nl-BE" altLang="en-US" sz="2800" dirty="0" err="1"/>
              <a:t>entities</a:t>
            </a:r>
            <a:r>
              <a:rPr lang="nl-BE" altLang="en-US" sz="2800" dirty="0"/>
              <a:t> </a:t>
            </a:r>
            <a:r>
              <a:rPr lang="nl-BE" altLang="en-US" sz="2800" dirty="0" err="1"/>
              <a:t>and</a:t>
            </a:r>
            <a:r>
              <a:rPr lang="nl-BE" altLang="en-US" sz="2800" dirty="0"/>
              <a:t> </a:t>
            </a:r>
            <a:r>
              <a:rPr lang="nl-BE" altLang="en-US" sz="2800" dirty="0" err="1"/>
              <a:t>their</a:t>
            </a:r>
            <a:r>
              <a:rPr lang="nl-BE" altLang="en-US" sz="2800" dirty="0"/>
              <a:t> </a:t>
            </a:r>
            <a:r>
              <a:rPr lang="nl-BE" altLang="en-US" sz="2800" dirty="0" err="1"/>
              <a:t>relationships</a:t>
            </a:r>
            <a:r>
              <a:rPr lang="nl-BE" altLang="en-US" sz="2800" dirty="0"/>
              <a:t> in </a:t>
            </a:r>
            <a:r>
              <a:rPr lang="nl-BE" altLang="en-US" sz="2800" dirty="0" err="1"/>
              <a:t>reality</a:t>
            </a:r>
            <a:r>
              <a:rPr lang="nl-BE" altLang="en-US" sz="2800" dirty="0"/>
              <a:t>.</a:t>
            </a:r>
          </a:p>
        </p:txBody>
      </p:sp>
    </p:spTree>
    <p:extLst>
      <p:ext uri="{BB962C8B-B14F-4D97-AF65-F5344CB8AC3E}">
        <p14:creationId xmlns:p14="http://schemas.microsoft.com/office/powerpoint/2010/main" val="765856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50000"/>
                  </a:schemeClr>
                </a:solidFill>
              </a:rPr>
              <a:t>Scientific Realism</a:t>
            </a:r>
            <a:endParaRPr lang="en-US" dirty="0">
              <a:solidFill>
                <a:schemeClr val="accent1">
                  <a:lumMod val="50000"/>
                </a:schemeClr>
              </a:solidFill>
            </a:endParaRPr>
          </a:p>
        </p:txBody>
      </p:sp>
      <p:sp>
        <p:nvSpPr>
          <p:cNvPr id="3" name="Content Placeholder 2"/>
          <p:cNvSpPr>
            <a:spLocks noGrp="1"/>
          </p:cNvSpPr>
          <p:nvPr>
            <p:ph idx="1"/>
          </p:nvPr>
        </p:nvSpPr>
        <p:spPr>
          <a:xfrm>
            <a:off x="228600" y="1600200"/>
            <a:ext cx="8686800" cy="5029200"/>
          </a:xfrm>
        </p:spPr>
        <p:txBody>
          <a:bodyPr/>
          <a:lstStyle/>
          <a:p>
            <a:pPr marL="0" indent="0" algn="ctr"/>
            <a:r>
              <a:rPr lang="en-US" sz="2800" dirty="0" smtClean="0">
                <a:solidFill>
                  <a:schemeClr val="accent1">
                    <a:lumMod val="50000"/>
                  </a:schemeClr>
                </a:solidFill>
              </a:rPr>
              <a:t>Our </a:t>
            </a:r>
            <a:r>
              <a:rPr lang="en-US" sz="2800" dirty="0">
                <a:solidFill>
                  <a:schemeClr val="accent1">
                    <a:lumMod val="50000"/>
                  </a:schemeClr>
                </a:solidFill>
              </a:rPr>
              <a:t>best scientific theories give true or approximately true descriptions of observable and unobservable aspects of a mind-independent world</a:t>
            </a:r>
            <a:r>
              <a:rPr lang="en-US" sz="2800" dirty="0" smtClean="0">
                <a:solidFill>
                  <a:schemeClr val="accent1">
                    <a:lumMod val="50000"/>
                  </a:schemeClr>
                </a:solidFill>
              </a:rPr>
              <a:t>.</a:t>
            </a:r>
          </a:p>
          <a:p>
            <a:pPr marL="0" indent="0" algn="ctr"/>
            <a:endParaRPr lang="en-US" sz="2800" dirty="0"/>
          </a:p>
          <a:p>
            <a:pPr marL="0" indent="0" algn="ctr"/>
            <a:endParaRPr lang="en-US" sz="2800" dirty="0" smtClean="0"/>
          </a:p>
          <a:p>
            <a:pPr marL="0" indent="0" algn="ctr"/>
            <a:endParaRPr lang="en-US" sz="2800" dirty="0"/>
          </a:p>
          <a:p>
            <a:pPr marL="0" indent="0" algn="ctr"/>
            <a:r>
              <a:rPr lang="en-US" sz="2800" dirty="0" smtClean="0"/>
              <a:t>A reference </a:t>
            </a:r>
            <a:r>
              <a:rPr lang="en-US" sz="2800" dirty="0"/>
              <a:t>ontology is </a:t>
            </a:r>
            <a:r>
              <a:rPr lang="en-US" sz="2800" dirty="0" smtClean="0"/>
              <a:t>an </a:t>
            </a:r>
            <a:r>
              <a:rPr lang="en-US" sz="2800" dirty="0"/>
              <a:t>ontology that is created in such a way as to serve the representation of what are assumed to be corresponding types in reality. </a:t>
            </a:r>
          </a:p>
        </p:txBody>
      </p:sp>
      <p:sp>
        <p:nvSpPr>
          <p:cNvPr id="4" name="Rectangle 3"/>
          <p:cNvSpPr/>
          <p:nvPr/>
        </p:nvSpPr>
        <p:spPr>
          <a:xfrm>
            <a:off x="3392055" y="3048000"/>
            <a:ext cx="5486400" cy="307777"/>
          </a:xfrm>
          <a:prstGeom prst="rect">
            <a:avLst/>
          </a:prstGeom>
        </p:spPr>
        <p:txBody>
          <a:bodyPr wrap="square">
            <a:spAutoFit/>
          </a:bodyPr>
          <a:lstStyle/>
          <a:p>
            <a:pPr algn="r"/>
            <a:r>
              <a:rPr lang="en-US" sz="1400" dirty="0">
                <a:solidFill>
                  <a:schemeClr val="accent1">
                    <a:lumMod val="50000"/>
                  </a:schemeClr>
                </a:solidFill>
              </a:rPr>
              <a:t>http://plato.stanford.edu/entries/scientific-realism/#WhaSciRea</a:t>
            </a:r>
          </a:p>
        </p:txBody>
      </p:sp>
      <p:sp>
        <p:nvSpPr>
          <p:cNvPr id="5" name="Title 1"/>
          <p:cNvSpPr txBox="1">
            <a:spLocks/>
          </p:cNvSpPr>
          <p:nvPr/>
        </p:nvSpPr>
        <p:spPr>
          <a:xfrm>
            <a:off x="228600" y="3733800"/>
            <a:ext cx="8686800" cy="762000"/>
          </a:xfrm>
          <a:prstGeom prst="rect">
            <a:avLst/>
          </a:prstGeom>
        </p:spPr>
        <p:txBody>
          <a:bodyPr/>
          <a:lstStyle>
            <a:lvl1pPr algn="ctr" rtl="0" eaLnBrk="0" fontAlgn="base" hangingPunct="0">
              <a:spcBef>
                <a:spcPct val="0"/>
              </a:spcBef>
              <a:spcAft>
                <a:spcPct val="0"/>
              </a:spcAft>
              <a:defRPr sz="3600" b="0" i="0">
                <a:solidFill>
                  <a:schemeClr val="bg1"/>
                </a:solidFill>
                <a:latin typeface="Georgia"/>
                <a:ea typeface="ＭＳ Ｐゴシック" pitchFamily="122" charset="-128"/>
                <a:cs typeface="Georgia"/>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a:lstStyle>
          <a:p>
            <a:r>
              <a:rPr lang="en-US" kern="0" dirty="0" smtClean="0"/>
              <a:t>Ontological Realism</a:t>
            </a:r>
            <a:endParaRPr lang="en-US" kern="0" dirty="0"/>
          </a:p>
        </p:txBody>
      </p:sp>
      <p:sp>
        <p:nvSpPr>
          <p:cNvPr id="6" name="Rectangle 5"/>
          <p:cNvSpPr/>
          <p:nvPr/>
        </p:nvSpPr>
        <p:spPr>
          <a:xfrm>
            <a:off x="228600" y="6022037"/>
            <a:ext cx="8834942" cy="738664"/>
          </a:xfrm>
          <a:prstGeom prst="rect">
            <a:avLst/>
          </a:prstGeom>
        </p:spPr>
        <p:txBody>
          <a:bodyPr wrap="square">
            <a:spAutoFit/>
          </a:bodyPr>
          <a:lstStyle/>
          <a:p>
            <a:pPr algn="r"/>
            <a:r>
              <a:rPr lang="en-US" sz="1400" dirty="0">
                <a:solidFill>
                  <a:schemeClr val="bg1"/>
                </a:solidFill>
              </a:rPr>
              <a:t>Smith B, Ceusters W. </a:t>
            </a:r>
            <a:endParaRPr lang="en-US" sz="1400" dirty="0" smtClean="0">
              <a:solidFill>
                <a:schemeClr val="bg1"/>
              </a:solidFill>
            </a:endParaRPr>
          </a:p>
          <a:p>
            <a:pPr algn="r"/>
            <a:r>
              <a:rPr lang="en-US" sz="1400" dirty="0" smtClean="0">
                <a:solidFill>
                  <a:schemeClr val="bg1"/>
                </a:solidFill>
              </a:rPr>
              <a:t>Ontological </a:t>
            </a:r>
            <a:r>
              <a:rPr lang="en-US" sz="1400" dirty="0">
                <a:solidFill>
                  <a:schemeClr val="bg1"/>
                </a:solidFill>
              </a:rPr>
              <a:t>Realism as a Methodology for Coordinated Evolution of Scientific Ontologies. </a:t>
            </a:r>
            <a:endParaRPr lang="en-US" sz="1400" dirty="0" smtClean="0">
              <a:solidFill>
                <a:schemeClr val="bg1"/>
              </a:solidFill>
            </a:endParaRPr>
          </a:p>
          <a:p>
            <a:pPr algn="r"/>
            <a:r>
              <a:rPr lang="en-US" sz="1400" dirty="0" smtClean="0">
                <a:solidFill>
                  <a:schemeClr val="bg1"/>
                </a:solidFill>
              </a:rPr>
              <a:t>Applied </a:t>
            </a:r>
            <a:r>
              <a:rPr lang="en-US" sz="1400" dirty="0">
                <a:solidFill>
                  <a:schemeClr val="bg1"/>
                </a:solidFill>
              </a:rPr>
              <a:t>Ontology, 2010;5(3-4):139-188.</a:t>
            </a:r>
          </a:p>
        </p:txBody>
      </p:sp>
    </p:spTree>
    <p:extLst>
      <p:ext uri="{BB962C8B-B14F-4D97-AF65-F5344CB8AC3E}">
        <p14:creationId xmlns:p14="http://schemas.microsoft.com/office/powerpoint/2010/main" val="2105776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9</a:t>
            </a:r>
            <a:br>
              <a:rPr lang="en-US" dirty="0" smtClean="0"/>
            </a:br>
            <a:r>
              <a:rPr lang="en-US" dirty="0" smtClean="0"/>
              <a:t>Werner Ceusters</a:t>
            </a:r>
            <a:endParaRPr lang="en-US" dirty="0"/>
          </a:p>
        </p:txBody>
      </p:sp>
      <p:sp>
        <p:nvSpPr>
          <p:cNvPr id="5" name="TextBox 4"/>
          <p:cNvSpPr txBox="1"/>
          <p:nvPr/>
        </p:nvSpPr>
        <p:spPr>
          <a:xfrm>
            <a:off x="0" y="3886200"/>
            <a:ext cx="9144000" cy="1754326"/>
          </a:xfrm>
          <a:prstGeom prst="rect">
            <a:avLst/>
          </a:prstGeom>
          <a:noFill/>
        </p:spPr>
        <p:txBody>
          <a:bodyPr wrap="square" rtlCol="0">
            <a:spAutoFit/>
          </a:bodyPr>
          <a:lstStyle/>
          <a:p>
            <a:pPr algn="ctr"/>
            <a:r>
              <a:rPr lang="en-US" sz="3600" dirty="0">
                <a:solidFill>
                  <a:schemeClr val="bg1"/>
                </a:solidFill>
              </a:rPr>
              <a:t>Principles </a:t>
            </a:r>
            <a:r>
              <a:rPr lang="en-US" sz="3600" dirty="0" smtClean="0">
                <a:solidFill>
                  <a:schemeClr val="bg1"/>
                </a:solidFill>
              </a:rPr>
              <a:t>for</a:t>
            </a:r>
          </a:p>
          <a:p>
            <a:pPr algn="ctr"/>
            <a:r>
              <a:rPr lang="en-US" sz="3600" dirty="0" smtClean="0">
                <a:solidFill>
                  <a:schemeClr val="bg1"/>
                </a:solidFill>
              </a:rPr>
              <a:t>ontology </a:t>
            </a:r>
            <a:r>
              <a:rPr lang="en-US" sz="3600" dirty="0">
                <a:solidFill>
                  <a:schemeClr val="bg1"/>
                </a:solidFill>
              </a:rPr>
              <a:t>change </a:t>
            </a:r>
            <a:r>
              <a:rPr lang="en-US" sz="3600" dirty="0" smtClean="0">
                <a:solidFill>
                  <a:schemeClr val="bg1"/>
                </a:solidFill>
              </a:rPr>
              <a:t>management</a:t>
            </a:r>
          </a:p>
          <a:p>
            <a:pPr algn="ctr"/>
            <a:r>
              <a:rPr lang="en-US" sz="3600" dirty="0" smtClean="0">
                <a:solidFill>
                  <a:schemeClr val="bg1"/>
                </a:solidFill>
              </a:rPr>
              <a:t>in </a:t>
            </a:r>
            <a:r>
              <a:rPr lang="en-US" sz="3600" dirty="0">
                <a:solidFill>
                  <a:schemeClr val="bg1"/>
                </a:solidFill>
              </a:rPr>
              <a:t>biomedical information systems</a:t>
            </a:r>
          </a:p>
        </p:txBody>
      </p:sp>
    </p:spTree>
    <p:extLst>
      <p:ext uri="{BB962C8B-B14F-4D97-AF65-F5344CB8AC3E}">
        <p14:creationId xmlns:p14="http://schemas.microsoft.com/office/powerpoint/2010/main" val="2222158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Central research questions</a:t>
            </a:r>
            <a:endParaRPr lang="en-US" dirty="0"/>
          </a:p>
        </p:txBody>
      </p:sp>
      <p:sp>
        <p:nvSpPr>
          <p:cNvPr id="5" name="Content Placeholder 4"/>
          <p:cNvSpPr>
            <a:spLocks noGrp="1"/>
          </p:cNvSpPr>
          <p:nvPr>
            <p:ph idx="1"/>
          </p:nvPr>
        </p:nvSpPr>
        <p:spPr/>
        <p:txBody>
          <a:bodyPr/>
          <a:lstStyle/>
          <a:p>
            <a:pPr marL="457200" indent="-457200">
              <a:buFont typeface="+mj-lt"/>
              <a:buAutoNum type="arabicParenR"/>
            </a:pPr>
            <a:r>
              <a:rPr lang="en-US" dirty="0" smtClean="0"/>
              <a:t>How can ontologies be designed in such a way that: </a:t>
            </a:r>
          </a:p>
          <a:p>
            <a:pPr marL="969963" indent="-452438">
              <a:buFont typeface="+mj-lt"/>
              <a:buAutoNum type="alphaLcParenR"/>
            </a:pPr>
            <a:r>
              <a:rPr lang="en-US" dirty="0" smtClean="0"/>
              <a:t>they are faithful representations of reality, and that</a:t>
            </a:r>
          </a:p>
          <a:p>
            <a:pPr marL="969963" indent="-452438">
              <a:buFont typeface="+mj-lt"/>
              <a:buAutoNum type="alphaLcParenR"/>
            </a:pPr>
            <a:r>
              <a:rPr lang="en-US" dirty="0" smtClean="0"/>
              <a:t>changes introduced in updates reflect faithfully corresponding changes in reality?</a:t>
            </a:r>
          </a:p>
          <a:p>
            <a:pPr marL="969963" indent="-452438">
              <a:buFont typeface="+mj-lt"/>
              <a:buAutoNum type="alphaLcParenR"/>
            </a:pPr>
            <a:endParaRPr lang="en-US" dirty="0"/>
          </a:p>
          <a:p>
            <a:pPr marL="969963" indent="-452438">
              <a:buFont typeface="+mj-lt"/>
              <a:buAutoNum type="alphaLcParenR"/>
            </a:pPr>
            <a:endParaRPr lang="en-US" dirty="0" smtClean="0"/>
          </a:p>
          <a:p>
            <a:pPr marL="457200" indent="-457200">
              <a:buFont typeface="+mj-lt"/>
              <a:buAutoNum type="arabicParenR" startAt="2"/>
            </a:pPr>
            <a:r>
              <a:rPr lang="en-US" dirty="0" smtClean="0"/>
              <a:t>What are the requirements for formalisms able to concretize ontologies satisfying (1a) and (1b) to allow users thereof acquiring a faithful representation of the changes in reality by merely looking at the changes in the ontology?</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6849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AutoShape 2"/>
          <p:cNvSpPr>
            <a:spLocks noGrp="1" noChangeArrowheads="1"/>
          </p:cNvSpPr>
          <p:nvPr>
            <p:ph type="title"/>
          </p:nvPr>
        </p:nvSpPr>
        <p:spPr/>
        <p:txBody>
          <a:bodyPr/>
          <a:lstStyle/>
          <a:p>
            <a:r>
              <a:rPr lang="nl-BE" altLang="en-US"/>
              <a:t>Some characteristics of representational units</a:t>
            </a:r>
            <a:endParaRPr lang="en-GB" altLang="en-US"/>
          </a:p>
        </p:txBody>
      </p:sp>
      <p:sp>
        <p:nvSpPr>
          <p:cNvPr id="623619" name="Rectangle 3"/>
          <p:cNvSpPr>
            <a:spLocks noGrp="1" noChangeArrowheads="1"/>
          </p:cNvSpPr>
          <p:nvPr>
            <p:ph idx="1"/>
          </p:nvPr>
        </p:nvSpPr>
        <p:spPr>
          <a:xfrm>
            <a:off x="228600" y="2362200"/>
            <a:ext cx="8686800" cy="4267200"/>
          </a:xfrm>
        </p:spPr>
        <p:txBody>
          <a:bodyPr/>
          <a:lstStyle/>
          <a:p>
            <a:pPr marL="609600" indent="-609600">
              <a:lnSpc>
                <a:spcPct val="90000"/>
              </a:lnSpc>
              <a:buFontTx/>
              <a:buAutoNum type="arabicPeriod"/>
            </a:pPr>
            <a:r>
              <a:rPr lang="en-GB" altLang="en-US" dirty="0"/>
              <a:t>each unit is assumed by the creators of the representation to be veridical, i.e. to conform to some relevant </a:t>
            </a:r>
            <a:r>
              <a:rPr lang="en-GB" altLang="en-US" dirty="0" smtClean="0"/>
              <a:t>portion of reality (POR) </a:t>
            </a:r>
            <a:r>
              <a:rPr lang="en-GB" altLang="en-US" dirty="0"/>
              <a:t>as conceived on the best current scientific </a:t>
            </a:r>
            <a:r>
              <a:rPr lang="en-GB" altLang="en-US" dirty="0" smtClean="0"/>
              <a:t>understanding;</a:t>
            </a:r>
          </a:p>
          <a:p>
            <a:pPr marL="609600" indent="-609600">
              <a:lnSpc>
                <a:spcPct val="90000"/>
              </a:lnSpc>
              <a:buFontTx/>
              <a:buAutoNum type="arabicPeriod"/>
            </a:pPr>
            <a:endParaRPr lang="en-GB" altLang="en-US" sz="800" dirty="0"/>
          </a:p>
          <a:p>
            <a:pPr marL="609600" indent="-609600">
              <a:lnSpc>
                <a:spcPct val="90000"/>
              </a:lnSpc>
              <a:buFontTx/>
              <a:buAutoNum type="arabicPeriod"/>
            </a:pPr>
            <a:r>
              <a:rPr lang="en-GB" altLang="en-US" dirty="0"/>
              <a:t>several units may correspond to the same POR by presenting different though still veridical views or perspectives</a:t>
            </a:r>
            <a:r>
              <a:rPr lang="en-GB" altLang="en-US" dirty="0" smtClean="0"/>
              <a:t>;</a:t>
            </a:r>
          </a:p>
          <a:p>
            <a:pPr marL="609600" indent="-609600">
              <a:lnSpc>
                <a:spcPct val="90000"/>
              </a:lnSpc>
              <a:buFontTx/>
              <a:buAutoNum type="arabicPeriod"/>
            </a:pPr>
            <a:endParaRPr lang="en-GB" altLang="en-US" sz="800" dirty="0"/>
          </a:p>
          <a:p>
            <a:pPr marL="609600" indent="-609600">
              <a:lnSpc>
                <a:spcPct val="90000"/>
              </a:lnSpc>
              <a:buFontTx/>
              <a:buAutoNum type="arabicPeriod"/>
            </a:pPr>
            <a:r>
              <a:rPr lang="en-GB" altLang="en-US" dirty="0"/>
              <a:t>what is to be represented by the units in a representation depends on the purposes which the representation is designed to serve.</a:t>
            </a:r>
          </a:p>
        </p:txBody>
      </p:sp>
    </p:spTree>
    <p:extLst>
      <p:ext uri="{BB962C8B-B14F-4D97-AF65-F5344CB8AC3E}">
        <p14:creationId xmlns:p14="http://schemas.microsoft.com/office/powerpoint/2010/main" val="325672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3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36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3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19"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AutoShape 2"/>
          <p:cNvSpPr>
            <a:spLocks noGrp="1" noChangeArrowheads="1"/>
          </p:cNvSpPr>
          <p:nvPr>
            <p:ph type="title"/>
          </p:nvPr>
        </p:nvSpPr>
        <p:spPr/>
        <p:txBody>
          <a:bodyPr/>
          <a:lstStyle/>
          <a:p>
            <a:r>
              <a:rPr lang="nl-BE" altLang="en-US" dirty="0" err="1"/>
              <a:t>What</a:t>
            </a:r>
            <a:r>
              <a:rPr lang="nl-BE" altLang="en-US" dirty="0"/>
              <a:t> </a:t>
            </a:r>
            <a:r>
              <a:rPr lang="nl-BE" altLang="en-US" dirty="0" err="1"/>
              <a:t>influences</a:t>
            </a:r>
            <a:r>
              <a:rPr lang="nl-BE" altLang="en-US" dirty="0"/>
              <a:t> </a:t>
            </a:r>
            <a:r>
              <a:rPr lang="nl-BE" altLang="en-US" dirty="0" err="1"/>
              <a:t>the</a:t>
            </a:r>
            <a:r>
              <a:rPr lang="nl-BE" altLang="en-US" dirty="0"/>
              <a:t> development of </a:t>
            </a:r>
            <a:r>
              <a:rPr lang="nl-BE" altLang="en-US" dirty="0" err="1"/>
              <a:t>ontologies</a:t>
            </a:r>
            <a:r>
              <a:rPr lang="nl-BE" altLang="en-US" dirty="0"/>
              <a:t>?</a:t>
            </a:r>
            <a:endParaRPr lang="en-GB" altLang="en-US" dirty="0"/>
          </a:p>
        </p:txBody>
      </p:sp>
      <p:sp>
        <p:nvSpPr>
          <p:cNvPr id="531459" name="Rectangle 3"/>
          <p:cNvSpPr>
            <a:spLocks noGrp="1" noChangeArrowheads="1"/>
          </p:cNvSpPr>
          <p:nvPr>
            <p:ph idx="1"/>
          </p:nvPr>
        </p:nvSpPr>
        <p:spPr>
          <a:xfrm>
            <a:off x="228600" y="2209800"/>
            <a:ext cx="8686800" cy="4114800"/>
          </a:xfrm>
        </p:spPr>
        <p:txBody>
          <a:bodyPr/>
          <a:lstStyle/>
          <a:p>
            <a:pPr>
              <a:lnSpc>
                <a:spcPct val="90000"/>
              </a:lnSpc>
            </a:pPr>
            <a:r>
              <a:rPr lang="nl-BE" altLang="en-US" b="1" dirty="0"/>
              <a:t>Level of </a:t>
            </a:r>
            <a:r>
              <a:rPr lang="nl-BE" altLang="en-US" b="1" dirty="0" err="1"/>
              <a:t>biomedical</a:t>
            </a:r>
            <a:r>
              <a:rPr lang="nl-BE" altLang="en-US" b="1" dirty="0"/>
              <a:t> </a:t>
            </a:r>
            <a:r>
              <a:rPr lang="nl-BE" altLang="en-US" b="1" dirty="0" err="1"/>
              <a:t>reality</a:t>
            </a:r>
            <a:r>
              <a:rPr lang="nl-BE" altLang="en-US" b="1" dirty="0"/>
              <a:t>:</a:t>
            </a:r>
          </a:p>
          <a:p>
            <a:pPr lvl="1">
              <a:lnSpc>
                <a:spcPct val="90000"/>
              </a:lnSpc>
            </a:pPr>
            <a:r>
              <a:rPr lang="nl-BE" altLang="en-US" dirty="0"/>
              <a:t>Persons, </a:t>
            </a:r>
            <a:r>
              <a:rPr lang="nl-BE" altLang="en-US" dirty="0" err="1"/>
              <a:t>diseases</a:t>
            </a:r>
            <a:r>
              <a:rPr lang="nl-BE" altLang="en-US" dirty="0"/>
              <a:t>, </a:t>
            </a:r>
            <a:r>
              <a:rPr lang="nl-BE" altLang="en-US" dirty="0" err="1"/>
              <a:t>pathological</a:t>
            </a:r>
            <a:r>
              <a:rPr lang="nl-BE" altLang="en-US" dirty="0"/>
              <a:t> </a:t>
            </a:r>
            <a:r>
              <a:rPr lang="nl-BE" altLang="en-US" dirty="0" err="1"/>
              <a:t>structures</a:t>
            </a:r>
            <a:r>
              <a:rPr lang="nl-BE" altLang="en-US" dirty="0"/>
              <a:t> </a:t>
            </a:r>
            <a:r>
              <a:rPr lang="nl-BE" altLang="en-US" dirty="0" err="1"/>
              <a:t>and</a:t>
            </a:r>
            <a:r>
              <a:rPr lang="nl-BE" altLang="en-US" dirty="0"/>
              <a:t> </a:t>
            </a:r>
            <a:r>
              <a:rPr lang="nl-BE" altLang="en-US" dirty="0" err="1"/>
              <a:t>formations</a:t>
            </a:r>
            <a:r>
              <a:rPr lang="nl-BE" altLang="en-US" dirty="0"/>
              <a:t>,... do </a:t>
            </a:r>
            <a:r>
              <a:rPr lang="nl-BE" altLang="en-US" dirty="0" err="1"/>
              <a:t>exist</a:t>
            </a:r>
            <a:r>
              <a:rPr lang="nl-BE" altLang="en-US" dirty="0"/>
              <a:t> as </a:t>
            </a:r>
            <a:r>
              <a:rPr lang="nl-BE" altLang="en-US" dirty="0" err="1"/>
              <a:t>particulars</a:t>
            </a:r>
            <a:r>
              <a:rPr lang="nl-BE" altLang="en-US" dirty="0"/>
              <a:t> (p, d, </a:t>
            </a:r>
            <a:r>
              <a:rPr lang="nl-BE" altLang="en-US" dirty="0" err="1"/>
              <a:t>ps</a:t>
            </a:r>
            <a:r>
              <a:rPr lang="nl-BE" altLang="en-US" dirty="0"/>
              <a:t>, </a:t>
            </a:r>
            <a:r>
              <a:rPr lang="nl-BE" altLang="en-US" dirty="0" err="1"/>
              <a:t>pf</a:t>
            </a:r>
            <a:r>
              <a:rPr lang="nl-BE" altLang="en-US" dirty="0"/>
              <a:t>, ... ) </a:t>
            </a:r>
            <a:r>
              <a:rPr lang="nl-BE" altLang="en-US" dirty="0" err="1"/>
              <a:t>and</a:t>
            </a:r>
            <a:r>
              <a:rPr lang="nl-BE" altLang="en-US" dirty="0"/>
              <a:t> </a:t>
            </a:r>
            <a:r>
              <a:rPr lang="nl-BE" altLang="en-US" dirty="0" err="1"/>
              <a:t>universals</a:t>
            </a:r>
            <a:r>
              <a:rPr lang="nl-BE" altLang="en-US" dirty="0"/>
              <a:t> (P, D, PS, PF, ...), </a:t>
            </a:r>
            <a:r>
              <a:rPr lang="nl-BE" altLang="en-US" dirty="0" err="1"/>
              <a:t>and</a:t>
            </a:r>
            <a:r>
              <a:rPr lang="nl-BE" altLang="en-US" dirty="0"/>
              <a:t> are </a:t>
            </a:r>
            <a:r>
              <a:rPr lang="nl-BE" altLang="en-US" dirty="0" err="1"/>
              <a:t>related</a:t>
            </a:r>
            <a:r>
              <a:rPr lang="nl-BE" altLang="en-US" dirty="0"/>
              <a:t> in </a:t>
            </a:r>
            <a:r>
              <a:rPr lang="nl-BE" altLang="en-US" dirty="0" err="1"/>
              <a:t>specific</a:t>
            </a:r>
            <a:r>
              <a:rPr lang="nl-BE" altLang="en-US" dirty="0"/>
              <a:t> </a:t>
            </a:r>
            <a:r>
              <a:rPr lang="nl-BE" altLang="en-US" dirty="0" err="1"/>
              <a:t>ways</a:t>
            </a:r>
            <a:r>
              <a:rPr lang="nl-BE" altLang="en-US" dirty="0"/>
              <a:t> prior </a:t>
            </a:r>
            <a:r>
              <a:rPr lang="nl-BE" altLang="en-US" dirty="0" err="1"/>
              <a:t>to</a:t>
            </a:r>
            <a:r>
              <a:rPr lang="nl-BE" altLang="en-US" dirty="0"/>
              <a:t> </a:t>
            </a:r>
            <a:r>
              <a:rPr lang="nl-BE" altLang="en-US" dirty="0" err="1"/>
              <a:t>our</a:t>
            </a:r>
            <a:r>
              <a:rPr lang="nl-BE" altLang="en-US" dirty="0"/>
              <a:t> </a:t>
            </a:r>
            <a:r>
              <a:rPr lang="nl-BE" altLang="en-US" dirty="0" err="1"/>
              <a:t>perception</a:t>
            </a:r>
            <a:r>
              <a:rPr lang="nl-BE" altLang="en-US" dirty="0"/>
              <a:t>;</a:t>
            </a:r>
          </a:p>
          <a:p>
            <a:pPr lvl="1">
              <a:lnSpc>
                <a:spcPct val="90000"/>
              </a:lnSpc>
            </a:pPr>
            <a:r>
              <a:rPr lang="nl-BE" altLang="en-US" dirty="0" err="1"/>
              <a:t>Biomedical</a:t>
            </a:r>
            <a:r>
              <a:rPr lang="nl-BE" altLang="en-US" dirty="0"/>
              <a:t> </a:t>
            </a:r>
            <a:r>
              <a:rPr lang="nl-BE" altLang="en-US" dirty="0" err="1"/>
              <a:t>reality</a:t>
            </a:r>
            <a:r>
              <a:rPr lang="nl-BE" altLang="en-US" dirty="0"/>
              <a:t> changes:</a:t>
            </a:r>
          </a:p>
          <a:p>
            <a:pPr lvl="2">
              <a:lnSpc>
                <a:spcPct val="90000"/>
              </a:lnSpc>
            </a:pPr>
            <a:r>
              <a:rPr lang="nl-BE" altLang="en-US" dirty="0"/>
              <a:t>d’s, p’s, ... </a:t>
            </a:r>
            <a:r>
              <a:rPr lang="nl-BE" altLang="en-US" dirty="0" err="1"/>
              <a:t>come</a:t>
            </a:r>
            <a:r>
              <a:rPr lang="nl-BE" altLang="en-US" dirty="0"/>
              <a:t> </a:t>
            </a:r>
            <a:r>
              <a:rPr lang="nl-BE" altLang="en-US" dirty="0" err="1"/>
              <a:t>and</a:t>
            </a:r>
            <a:r>
              <a:rPr lang="nl-BE" altLang="en-US" dirty="0"/>
              <a:t> go; D’s, P’s, ... </a:t>
            </a:r>
            <a:endParaRPr lang="nl-BE" altLang="en-US" dirty="0" smtClean="0"/>
          </a:p>
          <a:p>
            <a:pPr lvl="2">
              <a:lnSpc>
                <a:spcPct val="90000"/>
              </a:lnSpc>
            </a:pPr>
            <a:endParaRPr lang="nl-BE" altLang="en-US" dirty="0"/>
          </a:p>
          <a:p>
            <a:pPr>
              <a:lnSpc>
                <a:spcPct val="90000"/>
              </a:lnSpc>
            </a:pPr>
            <a:r>
              <a:rPr lang="nl-BE" altLang="en-US" b="1" dirty="0"/>
              <a:t>Level of </a:t>
            </a:r>
            <a:r>
              <a:rPr lang="nl-BE" altLang="en-US" b="1" dirty="0" err="1"/>
              <a:t>biomedical</a:t>
            </a:r>
            <a:r>
              <a:rPr lang="nl-BE" altLang="en-US" b="1" dirty="0"/>
              <a:t> </a:t>
            </a:r>
            <a:r>
              <a:rPr lang="nl-BE" altLang="en-US" b="1" dirty="0" err="1"/>
              <a:t>science</a:t>
            </a:r>
            <a:r>
              <a:rPr lang="nl-BE" altLang="en-US" b="1" dirty="0"/>
              <a:t> </a:t>
            </a:r>
            <a:r>
              <a:rPr lang="nl-BE" altLang="en-US" b="1" dirty="0" err="1"/>
              <a:t>and</a:t>
            </a:r>
            <a:r>
              <a:rPr lang="nl-BE" altLang="en-US" b="1" dirty="0"/>
              <a:t> case </a:t>
            </a:r>
            <a:r>
              <a:rPr lang="nl-BE" altLang="en-US" b="1" dirty="0" err="1"/>
              <a:t>perception</a:t>
            </a:r>
            <a:r>
              <a:rPr lang="nl-BE" altLang="en-US" b="1" dirty="0"/>
              <a:t>:</a:t>
            </a:r>
          </a:p>
          <a:p>
            <a:pPr lvl="1">
              <a:lnSpc>
                <a:spcPct val="90000"/>
              </a:lnSpc>
            </a:pPr>
            <a:r>
              <a:rPr lang="nl-BE" altLang="en-US" dirty="0" err="1"/>
              <a:t>Mirrors</a:t>
            </a:r>
            <a:r>
              <a:rPr lang="nl-BE" altLang="en-US" dirty="0"/>
              <a:t> </a:t>
            </a:r>
            <a:r>
              <a:rPr lang="nl-BE" altLang="en-US" dirty="0" err="1"/>
              <a:t>reality</a:t>
            </a:r>
            <a:r>
              <a:rPr lang="nl-BE" altLang="en-US" dirty="0"/>
              <a:t> </a:t>
            </a:r>
            <a:r>
              <a:rPr lang="nl-BE" altLang="en-US" dirty="0" err="1"/>
              <a:t>only</a:t>
            </a:r>
            <a:r>
              <a:rPr lang="nl-BE" altLang="en-US" dirty="0"/>
              <a:t> </a:t>
            </a:r>
            <a:r>
              <a:rPr lang="nl-BE" altLang="en-US" dirty="0" err="1" smtClean="0"/>
              <a:t>partially</a:t>
            </a:r>
            <a:r>
              <a:rPr lang="nl-BE" altLang="en-US" dirty="0" smtClean="0"/>
              <a:t>.</a:t>
            </a:r>
            <a:endParaRPr lang="nl-BE" altLang="en-US" dirty="0"/>
          </a:p>
          <a:p>
            <a:pPr lvl="1">
              <a:lnSpc>
                <a:spcPct val="90000"/>
              </a:lnSpc>
            </a:pPr>
            <a:r>
              <a:rPr lang="nl-BE" altLang="en-US" dirty="0" err="1"/>
              <a:t>Evolves</a:t>
            </a:r>
            <a:r>
              <a:rPr lang="nl-BE" altLang="en-US" dirty="0"/>
              <a:t> over time </a:t>
            </a:r>
            <a:r>
              <a:rPr lang="nl-BE" altLang="en-US" dirty="0" err="1"/>
              <a:t>towards</a:t>
            </a:r>
            <a:r>
              <a:rPr lang="nl-BE" altLang="en-US" dirty="0"/>
              <a:t> </a:t>
            </a:r>
            <a:r>
              <a:rPr lang="nl-BE" altLang="en-US" dirty="0" err="1"/>
              <a:t>better</a:t>
            </a:r>
            <a:r>
              <a:rPr lang="nl-BE" altLang="en-US" dirty="0"/>
              <a:t> </a:t>
            </a:r>
            <a:r>
              <a:rPr lang="nl-BE" altLang="en-US" dirty="0" err="1" smtClean="0"/>
              <a:t>understanding</a:t>
            </a:r>
            <a:r>
              <a:rPr lang="nl-BE" altLang="en-US" dirty="0" smtClean="0"/>
              <a:t>.</a:t>
            </a:r>
            <a:endParaRPr lang="nl-BE" altLang="en-US" dirty="0"/>
          </a:p>
        </p:txBody>
      </p:sp>
    </p:spTree>
    <p:extLst>
      <p:ext uri="{BB962C8B-B14F-4D97-AF65-F5344CB8AC3E}">
        <p14:creationId xmlns:p14="http://schemas.microsoft.com/office/powerpoint/2010/main" val="215479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1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14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14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145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145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145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1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AutoShape 2"/>
          <p:cNvSpPr>
            <a:spLocks noGrp="1" noChangeArrowheads="1"/>
          </p:cNvSpPr>
          <p:nvPr>
            <p:ph type="title"/>
          </p:nvPr>
        </p:nvSpPr>
        <p:spPr/>
        <p:txBody>
          <a:bodyPr/>
          <a:lstStyle/>
          <a:p>
            <a:r>
              <a:rPr lang="nl-BE" altLang="en-US"/>
              <a:t>What influences the development of ontologies?</a:t>
            </a:r>
            <a:endParaRPr lang="en-GB" altLang="en-US"/>
          </a:p>
        </p:txBody>
      </p:sp>
      <p:sp>
        <p:nvSpPr>
          <p:cNvPr id="532483" name="Rectangle 3"/>
          <p:cNvSpPr>
            <a:spLocks noGrp="1" noChangeArrowheads="1"/>
          </p:cNvSpPr>
          <p:nvPr>
            <p:ph idx="1"/>
          </p:nvPr>
        </p:nvSpPr>
        <p:spPr>
          <a:xfrm>
            <a:off x="228600" y="2438400"/>
            <a:ext cx="8686800" cy="4191000"/>
          </a:xfrm>
        </p:spPr>
        <p:txBody>
          <a:bodyPr/>
          <a:lstStyle/>
          <a:p>
            <a:r>
              <a:rPr lang="nl-BE" altLang="en-US" b="1" dirty="0"/>
              <a:t>Level of </a:t>
            </a:r>
            <a:r>
              <a:rPr lang="nl-BE" altLang="en-US" b="1" dirty="0" err="1" smtClean="0"/>
              <a:t>concretizations</a:t>
            </a:r>
            <a:r>
              <a:rPr lang="nl-BE" altLang="en-US" b="1" dirty="0" smtClean="0"/>
              <a:t>:</a:t>
            </a:r>
            <a:endParaRPr lang="nl-BE" altLang="en-US" b="1" dirty="0"/>
          </a:p>
          <a:p>
            <a:pPr lvl="1"/>
            <a:r>
              <a:rPr lang="nl-BE" altLang="en-US" dirty="0" err="1"/>
              <a:t>Mirrors</a:t>
            </a:r>
            <a:r>
              <a:rPr lang="nl-BE" altLang="en-US" dirty="0"/>
              <a:t> </a:t>
            </a:r>
            <a:r>
              <a:rPr lang="nl-BE" altLang="en-US" dirty="0" err="1"/>
              <a:t>biomedical</a:t>
            </a:r>
            <a:r>
              <a:rPr lang="nl-BE" altLang="en-US" dirty="0"/>
              <a:t> </a:t>
            </a:r>
            <a:r>
              <a:rPr lang="nl-BE" altLang="en-US" dirty="0" err="1"/>
              <a:t>science</a:t>
            </a:r>
            <a:r>
              <a:rPr lang="nl-BE" altLang="en-US" dirty="0"/>
              <a:t> </a:t>
            </a:r>
            <a:r>
              <a:rPr lang="nl-BE" altLang="en-US" dirty="0" err="1"/>
              <a:t>and</a:t>
            </a:r>
            <a:r>
              <a:rPr lang="nl-BE" altLang="en-US" dirty="0"/>
              <a:t> case </a:t>
            </a:r>
            <a:r>
              <a:rPr lang="nl-BE" altLang="en-US" dirty="0" err="1"/>
              <a:t>perception</a:t>
            </a:r>
            <a:r>
              <a:rPr lang="nl-BE" altLang="en-US" dirty="0"/>
              <a:t> </a:t>
            </a:r>
            <a:r>
              <a:rPr lang="nl-BE" altLang="en-US" dirty="0" err="1"/>
              <a:t>only</a:t>
            </a:r>
            <a:r>
              <a:rPr lang="nl-BE" altLang="en-US" dirty="0"/>
              <a:t> </a:t>
            </a:r>
            <a:r>
              <a:rPr lang="nl-BE" altLang="en-US" dirty="0" err="1" smtClean="0"/>
              <a:t>partially</a:t>
            </a:r>
            <a:r>
              <a:rPr lang="nl-BE" altLang="en-US" dirty="0" smtClean="0"/>
              <a:t>:</a:t>
            </a:r>
            <a:endParaRPr lang="nl-BE" altLang="en-US" dirty="0"/>
          </a:p>
          <a:p>
            <a:pPr lvl="2"/>
            <a:r>
              <a:rPr lang="nl-BE" altLang="en-US" dirty="0"/>
              <a:t>Editing </a:t>
            </a:r>
            <a:r>
              <a:rPr lang="nl-BE" altLang="en-US" dirty="0" smtClean="0"/>
              <a:t>mistakes;</a:t>
            </a:r>
            <a:endParaRPr lang="nl-BE" altLang="en-US" dirty="0"/>
          </a:p>
          <a:p>
            <a:pPr lvl="2"/>
            <a:r>
              <a:rPr lang="nl-BE" altLang="en-US" dirty="0" err="1"/>
              <a:t>Leaving</a:t>
            </a:r>
            <a:r>
              <a:rPr lang="nl-BE" altLang="en-US" dirty="0"/>
              <a:t> out </a:t>
            </a:r>
            <a:r>
              <a:rPr lang="nl-BE" altLang="en-US" dirty="0" err="1"/>
              <a:t>diseases</a:t>
            </a:r>
            <a:r>
              <a:rPr lang="nl-BE" altLang="en-US" dirty="0"/>
              <a:t> or </a:t>
            </a:r>
            <a:r>
              <a:rPr lang="nl-BE" altLang="en-US" dirty="0" err="1"/>
              <a:t>pathological</a:t>
            </a:r>
            <a:r>
              <a:rPr lang="nl-BE" altLang="en-US" dirty="0"/>
              <a:t> </a:t>
            </a:r>
            <a:r>
              <a:rPr lang="nl-BE" altLang="en-US" dirty="0" err="1"/>
              <a:t>behaviours</a:t>
            </a:r>
            <a:r>
              <a:rPr lang="nl-BE" altLang="en-US" dirty="0"/>
              <a:t> </a:t>
            </a:r>
            <a:r>
              <a:rPr lang="nl-BE" altLang="en-US" dirty="0" err="1"/>
              <a:t>for</a:t>
            </a:r>
            <a:r>
              <a:rPr lang="nl-BE" altLang="en-US" dirty="0"/>
              <a:t> non-</a:t>
            </a:r>
            <a:r>
              <a:rPr lang="nl-BE" altLang="en-US" dirty="0" err="1"/>
              <a:t>biomedical</a:t>
            </a:r>
            <a:r>
              <a:rPr lang="nl-BE" altLang="en-US" dirty="0"/>
              <a:t> </a:t>
            </a:r>
            <a:r>
              <a:rPr lang="nl-BE" altLang="en-US" dirty="0" err="1" smtClean="0"/>
              <a:t>reasons</a:t>
            </a:r>
            <a:r>
              <a:rPr lang="nl-BE" altLang="en-US" dirty="0" smtClean="0"/>
              <a:t>:</a:t>
            </a:r>
            <a:endParaRPr lang="nl-BE" altLang="en-US" dirty="0"/>
          </a:p>
          <a:p>
            <a:pPr lvl="3"/>
            <a:r>
              <a:rPr lang="nl-BE" altLang="en-US" dirty="0" smtClean="0"/>
              <a:t>Smoking;</a:t>
            </a:r>
            <a:endParaRPr lang="nl-BE" altLang="en-US" dirty="0"/>
          </a:p>
          <a:p>
            <a:pPr lvl="2"/>
            <a:r>
              <a:rPr lang="nl-BE" altLang="en-US" dirty="0" err="1"/>
              <a:t>Adding</a:t>
            </a:r>
            <a:r>
              <a:rPr lang="nl-BE" altLang="en-US" dirty="0"/>
              <a:t> non-</a:t>
            </a:r>
            <a:r>
              <a:rPr lang="nl-BE" altLang="en-US" dirty="0" err="1"/>
              <a:t>pathological</a:t>
            </a:r>
            <a:r>
              <a:rPr lang="nl-BE" altLang="en-US" dirty="0"/>
              <a:t> </a:t>
            </a:r>
            <a:r>
              <a:rPr lang="nl-BE" altLang="en-US" dirty="0" err="1"/>
              <a:t>behaviour</a:t>
            </a:r>
            <a:r>
              <a:rPr lang="nl-BE" altLang="en-US" dirty="0"/>
              <a:t> as a </a:t>
            </a:r>
            <a:r>
              <a:rPr lang="nl-BE" altLang="en-US" dirty="0" err="1" smtClean="0"/>
              <a:t>disease</a:t>
            </a:r>
            <a:r>
              <a:rPr lang="nl-BE" altLang="en-US" dirty="0" smtClean="0"/>
              <a:t>:</a:t>
            </a:r>
            <a:endParaRPr lang="nl-BE" altLang="en-US" dirty="0"/>
          </a:p>
          <a:p>
            <a:pPr lvl="3"/>
            <a:r>
              <a:rPr lang="nl-BE" altLang="en-US" dirty="0" err="1" smtClean="0"/>
              <a:t>Homosexuality</a:t>
            </a:r>
            <a:r>
              <a:rPr lang="nl-BE" altLang="en-US" dirty="0" smtClean="0"/>
              <a:t>;</a:t>
            </a:r>
            <a:endParaRPr lang="nl-BE" altLang="en-US" dirty="0"/>
          </a:p>
          <a:p>
            <a:pPr lvl="2"/>
            <a:r>
              <a:rPr lang="nl-BE" altLang="en-US" dirty="0" err="1"/>
              <a:t>Leaving</a:t>
            </a:r>
            <a:r>
              <a:rPr lang="nl-BE" altLang="en-US" dirty="0"/>
              <a:t> out wat is </a:t>
            </a:r>
            <a:r>
              <a:rPr lang="nl-BE" altLang="en-US" dirty="0" err="1"/>
              <a:t>considered</a:t>
            </a:r>
            <a:r>
              <a:rPr lang="nl-BE" altLang="en-US" dirty="0"/>
              <a:t> </a:t>
            </a:r>
            <a:r>
              <a:rPr lang="nl-BE" altLang="en-US" dirty="0" err="1"/>
              <a:t>not</a:t>
            </a:r>
            <a:r>
              <a:rPr lang="nl-BE" altLang="en-US" dirty="0"/>
              <a:t> </a:t>
            </a:r>
            <a:r>
              <a:rPr lang="nl-BE" altLang="en-US" dirty="0" smtClean="0"/>
              <a:t>relevant.</a:t>
            </a:r>
            <a:endParaRPr lang="nl-BE" altLang="en-US" dirty="0"/>
          </a:p>
        </p:txBody>
      </p:sp>
    </p:spTree>
    <p:extLst>
      <p:ext uri="{BB962C8B-B14F-4D97-AF65-F5344CB8AC3E}">
        <p14:creationId xmlns:p14="http://schemas.microsoft.com/office/powerpoint/2010/main" val="8145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48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48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24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4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AutoShape 2"/>
          <p:cNvSpPr>
            <a:spLocks noGrp="1" noChangeArrowheads="1"/>
          </p:cNvSpPr>
          <p:nvPr>
            <p:ph type="title"/>
          </p:nvPr>
        </p:nvSpPr>
        <p:spPr>
          <a:xfrm>
            <a:off x="0" y="762000"/>
            <a:ext cx="9144000" cy="762000"/>
          </a:xfrm>
        </p:spPr>
        <p:txBody>
          <a:bodyPr/>
          <a:lstStyle/>
          <a:p>
            <a:r>
              <a:rPr lang="en-US" altLang="en-US" sz="3200" dirty="0"/>
              <a:t>Reality versus </a:t>
            </a:r>
            <a:r>
              <a:rPr lang="en-US" altLang="en-US" sz="3200" dirty="0" smtClean="0"/>
              <a:t>representations, </a:t>
            </a:r>
            <a:r>
              <a:rPr lang="en-US" altLang="en-US" sz="3200" dirty="0"/>
              <a:t>both in evolution</a:t>
            </a:r>
          </a:p>
        </p:txBody>
      </p:sp>
      <p:sp>
        <p:nvSpPr>
          <p:cNvPr id="2" name="Content Placeholder 1"/>
          <p:cNvSpPr>
            <a:spLocks noGrp="1"/>
          </p:cNvSpPr>
          <p:nvPr>
            <p:ph idx="1"/>
          </p:nvPr>
        </p:nvSpPr>
        <p:spPr>
          <a:xfrm>
            <a:off x="228600" y="3810000"/>
            <a:ext cx="8686800" cy="2717800"/>
          </a:xfrm>
        </p:spPr>
        <p:txBody>
          <a:bodyPr/>
          <a:lstStyle/>
          <a:p>
            <a:pPr>
              <a:buFont typeface="Arial" panose="020B0604020202020204" pitchFamily="34" charset="0"/>
              <a:buChar char="•"/>
            </a:pPr>
            <a:r>
              <a:rPr lang="en-US" sz="2000" dirty="0"/>
              <a:t>5</a:t>
            </a:r>
            <a:r>
              <a:rPr lang="en-US" sz="2000" dirty="0" smtClean="0"/>
              <a:t> represented configurations:</a:t>
            </a:r>
          </a:p>
          <a:p>
            <a:pPr lvl="1">
              <a:buFont typeface="Arial" panose="020B0604020202020204" pitchFamily="34" charset="0"/>
              <a:buChar char="•"/>
            </a:pPr>
            <a:r>
              <a:rPr lang="en-US" sz="1800" dirty="0" smtClean="0"/>
              <a:t>(2) the coming into existence of 2 universals (U1, U2),</a:t>
            </a:r>
          </a:p>
          <a:p>
            <a:pPr lvl="1">
              <a:buFont typeface="Arial" panose="020B0604020202020204" pitchFamily="34" charset="0"/>
              <a:buChar char="•"/>
            </a:pPr>
            <a:r>
              <a:rPr lang="en-US" sz="1800" dirty="0" smtClean="0"/>
              <a:t>(1) the coming into existence of particular p3 as an instance of U1,</a:t>
            </a:r>
          </a:p>
          <a:p>
            <a:pPr lvl="1">
              <a:buFont typeface="Arial" panose="020B0604020202020204" pitchFamily="34" charset="0"/>
              <a:buChar char="•"/>
            </a:pPr>
            <a:r>
              <a:rPr lang="en-US" sz="1800" dirty="0" smtClean="0"/>
              <a:t>(1) the </a:t>
            </a:r>
            <a:r>
              <a:rPr lang="en-US" sz="1800" dirty="0"/>
              <a:t>instantiation of </a:t>
            </a:r>
            <a:r>
              <a:rPr lang="en-US" sz="1800" dirty="0" smtClean="0"/>
              <a:t>U2 </a:t>
            </a:r>
            <a:r>
              <a:rPr lang="en-US" sz="1800" dirty="0"/>
              <a:t>by p3</a:t>
            </a:r>
            <a:r>
              <a:rPr lang="en-US" sz="1800" dirty="0" smtClean="0"/>
              <a:t>,</a:t>
            </a:r>
          </a:p>
          <a:p>
            <a:pPr lvl="1">
              <a:buFont typeface="Arial" panose="020B0604020202020204" pitchFamily="34" charset="0"/>
              <a:buChar char="•"/>
            </a:pPr>
            <a:r>
              <a:rPr lang="en-US" sz="1800" dirty="0" smtClean="0"/>
              <a:t>(1) the going out of existence of p3.</a:t>
            </a:r>
          </a:p>
          <a:p>
            <a:pPr lvl="1">
              <a:buFont typeface="Arial" panose="020B0604020202020204" pitchFamily="34" charset="0"/>
              <a:buChar char="•"/>
            </a:pPr>
            <a:endParaRPr lang="en-US" sz="2000" dirty="0"/>
          </a:p>
        </p:txBody>
      </p:sp>
      <p:grpSp>
        <p:nvGrpSpPr>
          <p:cNvPr id="651271" name="Group 7"/>
          <p:cNvGrpSpPr>
            <a:grpSpLocks/>
          </p:cNvGrpSpPr>
          <p:nvPr/>
        </p:nvGrpSpPr>
        <p:grpSpPr bwMode="auto">
          <a:xfrm>
            <a:off x="0" y="1981200"/>
            <a:ext cx="9144000" cy="1549400"/>
            <a:chOff x="0" y="1248"/>
            <a:chExt cx="5760" cy="976"/>
          </a:xfrm>
        </p:grpSpPr>
        <p:sp>
          <p:nvSpPr>
            <p:cNvPr id="651272" name="Line 8"/>
            <p:cNvSpPr>
              <a:spLocks noChangeShapeType="1"/>
            </p:cNvSpPr>
            <p:nvPr/>
          </p:nvSpPr>
          <p:spPr bwMode="auto">
            <a:xfrm>
              <a:off x="192" y="1296"/>
              <a:ext cx="5568"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3" name="Text Box 9"/>
            <p:cNvSpPr txBox="1">
              <a:spLocks noChangeArrowheads="1"/>
            </p:cNvSpPr>
            <p:nvPr/>
          </p:nvSpPr>
          <p:spPr bwMode="auto">
            <a:xfrm>
              <a:off x="5520" y="1248"/>
              <a:ext cx="2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51274" name="Text Box 10"/>
            <p:cNvSpPr txBox="1">
              <a:spLocks noChangeArrowheads="1"/>
            </p:cNvSpPr>
            <p:nvPr/>
          </p:nvSpPr>
          <p:spPr bwMode="auto">
            <a:xfrm>
              <a:off x="336" y="1392"/>
              <a:ext cx="5088" cy="256"/>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51275" name="Text Box 11"/>
            <p:cNvSpPr txBox="1">
              <a:spLocks noChangeArrowheads="1"/>
            </p:cNvSpPr>
            <p:nvPr/>
          </p:nvSpPr>
          <p:spPr bwMode="auto">
            <a:xfrm>
              <a:off x="1248" y="1680"/>
              <a:ext cx="4176" cy="256"/>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U2</a:t>
              </a:r>
            </a:p>
          </p:txBody>
        </p:sp>
        <p:sp>
          <p:nvSpPr>
            <p:cNvPr id="651276" name="Text Box 12"/>
            <p:cNvSpPr txBox="1">
              <a:spLocks noChangeArrowheads="1"/>
            </p:cNvSpPr>
            <p:nvPr/>
          </p:nvSpPr>
          <p:spPr bwMode="auto">
            <a:xfrm>
              <a:off x="1728" y="1968"/>
              <a:ext cx="2928" cy="256"/>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51277" name="Line 13"/>
            <p:cNvSpPr>
              <a:spLocks noChangeShapeType="1"/>
            </p:cNvSpPr>
            <p:nvPr/>
          </p:nvSpPr>
          <p:spPr bwMode="auto">
            <a:xfrm flipV="1">
              <a:off x="1728" y="1536"/>
              <a:ext cx="0" cy="57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8" name="Line 14"/>
            <p:cNvSpPr>
              <a:spLocks noChangeShapeType="1"/>
            </p:cNvSpPr>
            <p:nvPr/>
          </p:nvSpPr>
          <p:spPr bwMode="auto">
            <a:xfrm flipV="1">
              <a:off x="2736" y="1776"/>
              <a:ext cx="0" cy="3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9" name="Text Box 15"/>
            <p:cNvSpPr txBox="1">
              <a:spLocks noChangeArrowheads="1"/>
            </p:cNvSpPr>
            <p:nvPr/>
          </p:nvSpPr>
          <p:spPr bwMode="auto">
            <a:xfrm>
              <a:off x="0" y="1776"/>
              <a:ext cx="89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CCCCFF"/>
                  </a:solidFill>
                </a:rPr>
                <a:t>Reality</a:t>
              </a:r>
            </a:p>
          </p:txBody>
        </p:sp>
      </p:grpSp>
    </p:spTree>
    <p:extLst>
      <p:ext uri="{BB962C8B-B14F-4D97-AF65-F5344CB8AC3E}">
        <p14:creationId xmlns:p14="http://schemas.microsoft.com/office/powerpoint/2010/main" val="1635309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AutoShape 2"/>
          <p:cNvSpPr>
            <a:spLocks noGrp="1" noChangeArrowheads="1"/>
          </p:cNvSpPr>
          <p:nvPr>
            <p:ph type="title"/>
          </p:nvPr>
        </p:nvSpPr>
        <p:spPr>
          <a:xfrm>
            <a:off x="0" y="762000"/>
            <a:ext cx="9144000" cy="762000"/>
          </a:xfrm>
        </p:spPr>
        <p:txBody>
          <a:bodyPr/>
          <a:lstStyle/>
          <a:p>
            <a:r>
              <a:rPr lang="en-US" altLang="en-US" sz="3200" dirty="0"/>
              <a:t>Reality versus </a:t>
            </a:r>
            <a:r>
              <a:rPr lang="en-US" altLang="en-US" sz="3200" dirty="0" smtClean="0"/>
              <a:t>representations, </a:t>
            </a:r>
            <a:r>
              <a:rPr lang="en-US" altLang="en-US" sz="3200" dirty="0"/>
              <a:t>both in evolution</a:t>
            </a:r>
          </a:p>
        </p:txBody>
      </p:sp>
      <p:sp>
        <p:nvSpPr>
          <p:cNvPr id="2" name="Content Placeholder 1"/>
          <p:cNvSpPr>
            <a:spLocks noGrp="1"/>
          </p:cNvSpPr>
          <p:nvPr>
            <p:ph idx="1"/>
          </p:nvPr>
        </p:nvSpPr>
        <p:spPr>
          <a:xfrm>
            <a:off x="228600" y="3810000"/>
            <a:ext cx="8686800" cy="2717800"/>
          </a:xfrm>
        </p:spPr>
        <p:txBody>
          <a:bodyPr/>
          <a:lstStyle/>
          <a:p>
            <a:pPr>
              <a:buFont typeface="Arial" panose="020B0604020202020204" pitchFamily="34" charset="0"/>
              <a:buChar char="•"/>
            </a:pPr>
            <a:r>
              <a:rPr lang="en-US" sz="2000" dirty="0"/>
              <a:t>5</a:t>
            </a:r>
            <a:r>
              <a:rPr lang="en-US" sz="2000" dirty="0" smtClean="0"/>
              <a:t> represented configurations:</a:t>
            </a:r>
          </a:p>
          <a:p>
            <a:pPr lvl="1">
              <a:buFont typeface="Arial" panose="020B0604020202020204" pitchFamily="34" charset="0"/>
              <a:buChar char="•"/>
            </a:pPr>
            <a:r>
              <a:rPr lang="en-US" sz="1800" dirty="0" smtClean="0"/>
              <a:t>(2) the coming into existence of 2 universals (U1, U2),</a:t>
            </a:r>
          </a:p>
          <a:p>
            <a:pPr lvl="1">
              <a:buFont typeface="Arial" panose="020B0604020202020204" pitchFamily="34" charset="0"/>
              <a:buChar char="•"/>
            </a:pPr>
            <a:r>
              <a:rPr lang="en-US" sz="1800" dirty="0" smtClean="0"/>
              <a:t>(1) the coming into existence of particular p3 as an instance of U1,</a:t>
            </a:r>
          </a:p>
          <a:p>
            <a:pPr lvl="1">
              <a:buFont typeface="Arial" panose="020B0604020202020204" pitchFamily="34" charset="0"/>
              <a:buChar char="•"/>
            </a:pPr>
            <a:r>
              <a:rPr lang="en-US" sz="1800" dirty="0" smtClean="0"/>
              <a:t>(1) the </a:t>
            </a:r>
            <a:r>
              <a:rPr lang="en-US" sz="1800" dirty="0"/>
              <a:t>instantiation of </a:t>
            </a:r>
            <a:r>
              <a:rPr lang="en-US" sz="1800" dirty="0" smtClean="0"/>
              <a:t>U2 </a:t>
            </a:r>
            <a:r>
              <a:rPr lang="en-US" sz="1800" dirty="0"/>
              <a:t>by p3</a:t>
            </a:r>
            <a:r>
              <a:rPr lang="en-US" sz="1800" dirty="0" smtClean="0"/>
              <a:t>,</a:t>
            </a:r>
          </a:p>
          <a:p>
            <a:pPr lvl="1">
              <a:buFont typeface="Arial" panose="020B0604020202020204" pitchFamily="34" charset="0"/>
              <a:buChar char="•"/>
            </a:pPr>
            <a:r>
              <a:rPr lang="en-US" sz="1800" dirty="0" smtClean="0"/>
              <a:t>(1) the going out of existence of p3.</a:t>
            </a:r>
          </a:p>
          <a:p>
            <a:pPr>
              <a:buFont typeface="Arial" panose="020B0604020202020204" pitchFamily="34" charset="0"/>
              <a:buChar char="•"/>
            </a:pPr>
            <a:r>
              <a:rPr lang="en-US" sz="2000" dirty="0" smtClean="0">
                <a:solidFill>
                  <a:srgbClr val="FFFF00"/>
                </a:solidFill>
              </a:rPr>
              <a:t>At least 2 other events must have happened. Which ones?</a:t>
            </a:r>
            <a:endParaRPr lang="en-US" sz="2000" dirty="0">
              <a:solidFill>
                <a:srgbClr val="FFFF00"/>
              </a:solidFill>
            </a:endParaRPr>
          </a:p>
        </p:txBody>
      </p:sp>
      <p:grpSp>
        <p:nvGrpSpPr>
          <p:cNvPr id="651271" name="Group 7"/>
          <p:cNvGrpSpPr>
            <a:grpSpLocks/>
          </p:cNvGrpSpPr>
          <p:nvPr/>
        </p:nvGrpSpPr>
        <p:grpSpPr bwMode="auto">
          <a:xfrm>
            <a:off x="0" y="1981200"/>
            <a:ext cx="9144000" cy="1549400"/>
            <a:chOff x="0" y="1248"/>
            <a:chExt cx="5760" cy="976"/>
          </a:xfrm>
        </p:grpSpPr>
        <p:sp>
          <p:nvSpPr>
            <p:cNvPr id="651272" name="Line 8"/>
            <p:cNvSpPr>
              <a:spLocks noChangeShapeType="1"/>
            </p:cNvSpPr>
            <p:nvPr/>
          </p:nvSpPr>
          <p:spPr bwMode="auto">
            <a:xfrm>
              <a:off x="192" y="1296"/>
              <a:ext cx="5568"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3" name="Text Box 9"/>
            <p:cNvSpPr txBox="1">
              <a:spLocks noChangeArrowheads="1"/>
            </p:cNvSpPr>
            <p:nvPr/>
          </p:nvSpPr>
          <p:spPr bwMode="auto">
            <a:xfrm>
              <a:off x="5520" y="1248"/>
              <a:ext cx="2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51274" name="Text Box 10"/>
            <p:cNvSpPr txBox="1">
              <a:spLocks noChangeArrowheads="1"/>
            </p:cNvSpPr>
            <p:nvPr/>
          </p:nvSpPr>
          <p:spPr bwMode="auto">
            <a:xfrm>
              <a:off x="336" y="1392"/>
              <a:ext cx="5088" cy="256"/>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51275" name="Text Box 11"/>
            <p:cNvSpPr txBox="1">
              <a:spLocks noChangeArrowheads="1"/>
            </p:cNvSpPr>
            <p:nvPr/>
          </p:nvSpPr>
          <p:spPr bwMode="auto">
            <a:xfrm>
              <a:off x="1248" y="1680"/>
              <a:ext cx="4176" cy="256"/>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U2</a:t>
              </a:r>
            </a:p>
          </p:txBody>
        </p:sp>
        <p:sp>
          <p:nvSpPr>
            <p:cNvPr id="651276" name="Text Box 12"/>
            <p:cNvSpPr txBox="1">
              <a:spLocks noChangeArrowheads="1"/>
            </p:cNvSpPr>
            <p:nvPr/>
          </p:nvSpPr>
          <p:spPr bwMode="auto">
            <a:xfrm>
              <a:off x="1728" y="1968"/>
              <a:ext cx="2928" cy="256"/>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51277" name="Line 13"/>
            <p:cNvSpPr>
              <a:spLocks noChangeShapeType="1"/>
            </p:cNvSpPr>
            <p:nvPr/>
          </p:nvSpPr>
          <p:spPr bwMode="auto">
            <a:xfrm flipV="1">
              <a:off x="1728" y="1536"/>
              <a:ext cx="0" cy="57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8" name="Line 14"/>
            <p:cNvSpPr>
              <a:spLocks noChangeShapeType="1"/>
            </p:cNvSpPr>
            <p:nvPr/>
          </p:nvSpPr>
          <p:spPr bwMode="auto">
            <a:xfrm flipV="1">
              <a:off x="2736" y="1776"/>
              <a:ext cx="0" cy="3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9" name="Text Box 15"/>
            <p:cNvSpPr txBox="1">
              <a:spLocks noChangeArrowheads="1"/>
            </p:cNvSpPr>
            <p:nvPr/>
          </p:nvSpPr>
          <p:spPr bwMode="auto">
            <a:xfrm>
              <a:off x="0" y="1776"/>
              <a:ext cx="89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CCCCFF"/>
                  </a:solidFill>
                </a:rPr>
                <a:t>Reality</a:t>
              </a:r>
            </a:p>
          </p:txBody>
        </p:sp>
      </p:grpSp>
    </p:spTree>
    <p:extLst>
      <p:ext uri="{BB962C8B-B14F-4D97-AF65-F5344CB8AC3E}">
        <p14:creationId xmlns:p14="http://schemas.microsoft.com/office/powerpoint/2010/main" val="2977646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AutoShape 2"/>
          <p:cNvSpPr>
            <a:spLocks noGrp="1" noChangeArrowheads="1"/>
          </p:cNvSpPr>
          <p:nvPr>
            <p:ph type="title"/>
          </p:nvPr>
        </p:nvSpPr>
        <p:spPr>
          <a:xfrm>
            <a:off x="0" y="762000"/>
            <a:ext cx="9144000" cy="762000"/>
          </a:xfrm>
        </p:spPr>
        <p:txBody>
          <a:bodyPr/>
          <a:lstStyle/>
          <a:p>
            <a:r>
              <a:rPr lang="en-US" altLang="en-US" sz="3200" dirty="0"/>
              <a:t>Reality versus </a:t>
            </a:r>
            <a:r>
              <a:rPr lang="en-US" altLang="en-US" sz="3200" dirty="0" smtClean="0"/>
              <a:t>representations, </a:t>
            </a:r>
            <a:r>
              <a:rPr lang="en-US" altLang="en-US" sz="3200" dirty="0"/>
              <a:t>both in evolution</a:t>
            </a:r>
          </a:p>
        </p:txBody>
      </p:sp>
      <p:sp>
        <p:nvSpPr>
          <p:cNvPr id="2" name="Content Placeholder 1"/>
          <p:cNvSpPr>
            <a:spLocks noGrp="1"/>
          </p:cNvSpPr>
          <p:nvPr>
            <p:ph idx="1"/>
          </p:nvPr>
        </p:nvSpPr>
        <p:spPr>
          <a:xfrm>
            <a:off x="228600" y="3810000"/>
            <a:ext cx="8915400" cy="2717800"/>
          </a:xfrm>
        </p:spPr>
        <p:txBody>
          <a:bodyPr/>
          <a:lstStyle/>
          <a:p>
            <a:pPr>
              <a:buFont typeface="Arial" panose="020B0604020202020204" pitchFamily="34" charset="0"/>
              <a:buChar char="•"/>
            </a:pPr>
            <a:r>
              <a:rPr lang="en-US" sz="2000" dirty="0"/>
              <a:t>5</a:t>
            </a:r>
            <a:r>
              <a:rPr lang="en-US" sz="2000" dirty="0" smtClean="0"/>
              <a:t> represented configurations:</a:t>
            </a:r>
          </a:p>
          <a:p>
            <a:pPr lvl="1">
              <a:buFont typeface="Arial" panose="020B0604020202020204" pitchFamily="34" charset="0"/>
              <a:buChar char="•"/>
            </a:pPr>
            <a:r>
              <a:rPr lang="en-US" sz="1800" dirty="0" smtClean="0"/>
              <a:t>(2) the coming into existence of 2 universals (U1, U2),</a:t>
            </a:r>
          </a:p>
          <a:p>
            <a:pPr lvl="1">
              <a:buFont typeface="Arial" panose="020B0604020202020204" pitchFamily="34" charset="0"/>
              <a:buChar char="•"/>
            </a:pPr>
            <a:r>
              <a:rPr lang="en-US" sz="1800" dirty="0" smtClean="0"/>
              <a:t>(1) the coming into existence of particular p3 as an instance of U1,</a:t>
            </a:r>
          </a:p>
          <a:p>
            <a:pPr lvl="1">
              <a:buFont typeface="Arial" panose="020B0604020202020204" pitchFamily="34" charset="0"/>
              <a:buChar char="•"/>
            </a:pPr>
            <a:r>
              <a:rPr lang="en-US" sz="1800" dirty="0" smtClean="0"/>
              <a:t>(1) the </a:t>
            </a:r>
            <a:r>
              <a:rPr lang="en-US" sz="1800" dirty="0"/>
              <a:t>instantiation of </a:t>
            </a:r>
            <a:r>
              <a:rPr lang="en-US" sz="1800" dirty="0" smtClean="0"/>
              <a:t>U2 </a:t>
            </a:r>
            <a:r>
              <a:rPr lang="en-US" sz="1800" dirty="0"/>
              <a:t>by p3</a:t>
            </a:r>
            <a:r>
              <a:rPr lang="en-US" sz="1800" dirty="0" smtClean="0"/>
              <a:t>,</a:t>
            </a:r>
          </a:p>
          <a:p>
            <a:pPr lvl="1">
              <a:buFont typeface="Arial" panose="020B0604020202020204" pitchFamily="34" charset="0"/>
              <a:buChar char="•"/>
            </a:pPr>
            <a:r>
              <a:rPr lang="en-US" sz="1800" dirty="0" smtClean="0"/>
              <a:t>(1) the going out of existence of p3.</a:t>
            </a:r>
          </a:p>
          <a:p>
            <a:pPr>
              <a:buFont typeface="Arial" panose="020B0604020202020204" pitchFamily="34" charset="0"/>
              <a:buChar char="•"/>
            </a:pPr>
            <a:r>
              <a:rPr lang="en-US" sz="2000" dirty="0" smtClean="0">
                <a:solidFill>
                  <a:srgbClr val="FFFF00"/>
                </a:solidFill>
              </a:rPr>
              <a:t>At least 2 other events must have happened. Which ones?</a:t>
            </a:r>
          </a:p>
          <a:p>
            <a:pPr lvl="1">
              <a:buFont typeface="Arial" panose="020B0604020202020204" pitchFamily="34" charset="0"/>
              <a:buChar char="•"/>
            </a:pPr>
            <a:r>
              <a:rPr lang="en-US" sz="1800" dirty="0">
                <a:solidFill>
                  <a:srgbClr val="92D050"/>
                </a:solidFill>
              </a:rPr>
              <a:t>(1) the coming into existence of </a:t>
            </a:r>
            <a:r>
              <a:rPr lang="en-US" sz="1800" dirty="0" smtClean="0">
                <a:solidFill>
                  <a:srgbClr val="92D050"/>
                </a:solidFill>
              </a:rPr>
              <a:t>some particular as </a:t>
            </a:r>
            <a:r>
              <a:rPr lang="en-US" sz="1800" dirty="0">
                <a:solidFill>
                  <a:srgbClr val="92D050"/>
                </a:solidFill>
              </a:rPr>
              <a:t>an instance of U1</a:t>
            </a:r>
            <a:r>
              <a:rPr lang="en-US" sz="1800" dirty="0" smtClean="0">
                <a:solidFill>
                  <a:srgbClr val="92D050"/>
                </a:solidFill>
              </a:rPr>
              <a:t>,</a:t>
            </a:r>
          </a:p>
          <a:p>
            <a:pPr lvl="1">
              <a:buFont typeface="Arial" panose="020B0604020202020204" pitchFamily="34" charset="0"/>
              <a:buChar char="•"/>
            </a:pPr>
            <a:r>
              <a:rPr lang="en-US" sz="1800" dirty="0" smtClean="0">
                <a:solidFill>
                  <a:srgbClr val="92D050"/>
                </a:solidFill>
              </a:rPr>
              <a:t>(2) either that particular becoming an instance of U2, OR </a:t>
            </a:r>
            <a:r>
              <a:rPr lang="en-US" sz="1800" dirty="0">
                <a:solidFill>
                  <a:srgbClr val="92D050"/>
                </a:solidFill>
              </a:rPr>
              <a:t>the coming into existence of </a:t>
            </a:r>
            <a:r>
              <a:rPr lang="en-US" sz="1800" dirty="0" smtClean="0">
                <a:solidFill>
                  <a:srgbClr val="92D050"/>
                </a:solidFill>
              </a:rPr>
              <a:t>a third particular </a:t>
            </a:r>
            <a:r>
              <a:rPr lang="en-US" sz="1800" dirty="0">
                <a:solidFill>
                  <a:srgbClr val="92D050"/>
                </a:solidFill>
              </a:rPr>
              <a:t>as an instance of </a:t>
            </a:r>
            <a:r>
              <a:rPr lang="en-US" sz="1800" dirty="0" smtClean="0">
                <a:solidFill>
                  <a:srgbClr val="92D050"/>
                </a:solidFill>
              </a:rPr>
              <a:t>U2.</a:t>
            </a:r>
            <a:endParaRPr lang="en-US" sz="1800" dirty="0">
              <a:solidFill>
                <a:srgbClr val="92D050"/>
              </a:solidFill>
            </a:endParaRPr>
          </a:p>
        </p:txBody>
      </p:sp>
      <p:grpSp>
        <p:nvGrpSpPr>
          <p:cNvPr id="651271" name="Group 7"/>
          <p:cNvGrpSpPr>
            <a:grpSpLocks/>
          </p:cNvGrpSpPr>
          <p:nvPr/>
        </p:nvGrpSpPr>
        <p:grpSpPr bwMode="auto">
          <a:xfrm>
            <a:off x="0" y="1981200"/>
            <a:ext cx="9144000" cy="1549400"/>
            <a:chOff x="0" y="1248"/>
            <a:chExt cx="5760" cy="976"/>
          </a:xfrm>
        </p:grpSpPr>
        <p:sp>
          <p:nvSpPr>
            <p:cNvPr id="651272" name="Line 8"/>
            <p:cNvSpPr>
              <a:spLocks noChangeShapeType="1"/>
            </p:cNvSpPr>
            <p:nvPr/>
          </p:nvSpPr>
          <p:spPr bwMode="auto">
            <a:xfrm>
              <a:off x="192" y="1296"/>
              <a:ext cx="5568"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3" name="Text Box 9"/>
            <p:cNvSpPr txBox="1">
              <a:spLocks noChangeArrowheads="1"/>
            </p:cNvSpPr>
            <p:nvPr/>
          </p:nvSpPr>
          <p:spPr bwMode="auto">
            <a:xfrm>
              <a:off x="5520" y="1248"/>
              <a:ext cx="2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51274" name="Text Box 10"/>
            <p:cNvSpPr txBox="1">
              <a:spLocks noChangeArrowheads="1"/>
            </p:cNvSpPr>
            <p:nvPr/>
          </p:nvSpPr>
          <p:spPr bwMode="auto">
            <a:xfrm>
              <a:off x="336" y="1392"/>
              <a:ext cx="5088" cy="256"/>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51275" name="Text Box 11"/>
            <p:cNvSpPr txBox="1">
              <a:spLocks noChangeArrowheads="1"/>
            </p:cNvSpPr>
            <p:nvPr/>
          </p:nvSpPr>
          <p:spPr bwMode="auto">
            <a:xfrm>
              <a:off x="1248" y="1680"/>
              <a:ext cx="4176" cy="256"/>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U2</a:t>
              </a:r>
            </a:p>
          </p:txBody>
        </p:sp>
        <p:sp>
          <p:nvSpPr>
            <p:cNvPr id="651276" name="Text Box 12"/>
            <p:cNvSpPr txBox="1">
              <a:spLocks noChangeArrowheads="1"/>
            </p:cNvSpPr>
            <p:nvPr/>
          </p:nvSpPr>
          <p:spPr bwMode="auto">
            <a:xfrm>
              <a:off x="1728" y="1968"/>
              <a:ext cx="2928" cy="256"/>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51277" name="Line 13"/>
            <p:cNvSpPr>
              <a:spLocks noChangeShapeType="1"/>
            </p:cNvSpPr>
            <p:nvPr/>
          </p:nvSpPr>
          <p:spPr bwMode="auto">
            <a:xfrm flipV="1">
              <a:off x="1728" y="1536"/>
              <a:ext cx="0" cy="57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8" name="Line 14"/>
            <p:cNvSpPr>
              <a:spLocks noChangeShapeType="1"/>
            </p:cNvSpPr>
            <p:nvPr/>
          </p:nvSpPr>
          <p:spPr bwMode="auto">
            <a:xfrm flipV="1">
              <a:off x="2736" y="1776"/>
              <a:ext cx="0" cy="3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9" name="Text Box 15"/>
            <p:cNvSpPr txBox="1">
              <a:spLocks noChangeArrowheads="1"/>
            </p:cNvSpPr>
            <p:nvPr/>
          </p:nvSpPr>
          <p:spPr bwMode="auto">
            <a:xfrm>
              <a:off x="0" y="1776"/>
              <a:ext cx="89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CCCCFF"/>
                  </a:solidFill>
                </a:rPr>
                <a:t>Reality</a:t>
              </a:r>
            </a:p>
          </p:txBody>
        </p:sp>
      </p:grpSp>
    </p:spTree>
    <p:extLst>
      <p:ext uri="{BB962C8B-B14F-4D97-AF65-F5344CB8AC3E}">
        <p14:creationId xmlns:p14="http://schemas.microsoft.com/office/powerpoint/2010/main" val="386970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AutoShape 2"/>
          <p:cNvSpPr>
            <a:spLocks noGrp="1" noChangeArrowheads="1"/>
          </p:cNvSpPr>
          <p:nvPr>
            <p:ph type="title"/>
          </p:nvPr>
        </p:nvSpPr>
        <p:spPr>
          <a:xfrm>
            <a:off x="0" y="762000"/>
            <a:ext cx="9144000" cy="762000"/>
          </a:xfrm>
        </p:spPr>
        <p:txBody>
          <a:bodyPr/>
          <a:lstStyle/>
          <a:p>
            <a:r>
              <a:rPr lang="en-US" altLang="en-US" sz="3200" dirty="0"/>
              <a:t>Reality versus </a:t>
            </a:r>
            <a:r>
              <a:rPr lang="en-US" altLang="en-US" sz="3200" dirty="0" smtClean="0"/>
              <a:t>representations, </a:t>
            </a:r>
            <a:r>
              <a:rPr lang="en-US" altLang="en-US" sz="3200" dirty="0"/>
              <a:t>both in evolution</a:t>
            </a:r>
          </a:p>
        </p:txBody>
      </p:sp>
      <p:sp>
        <p:nvSpPr>
          <p:cNvPr id="651267" name="Line 3"/>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68" name="Text Box 4"/>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51269" name="Text Box 5"/>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a:t>O-#2</a:t>
            </a:r>
          </a:p>
        </p:txBody>
      </p:sp>
      <p:sp>
        <p:nvSpPr>
          <p:cNvPr id="651270" name="Text Box 6"/>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O-#1</a:t>
            </a:r>
          </a:p>
        </p:txBody>
      </p:sp>
      <p:grpSp>
        <p:nvGrpSpPr>
          <p:cNvPr id="651271" name="Group 7"/>
          <p:cNvGrpSpPr>
            <a:grpSpLocks/>
          </p:cNvGrpSpPr>
          <p:nvPr/>
        </p:nvGrpSpPr>
        <p:grpSpPr bwMode="auto">
          <a:xfrm>
            <a:off x="0" y="1981200"/>
            <a:ext cx="9144000" cy="1549400"/>
            <a:chOff x="0" y="1248"/>
            <a:chExt cx="5760" cy="976"/>
          </a:xfrm>
        </p:grpSpPr>
        <p:sp>
          <p:nvSpPr>
            <p:cNvPr id="651272" name="Line 8"/>
            <p:cNvSpPr>
              <a:spLocks noChangeShapeType="1"/>
            </p:cNvSpPr>
            <p:nvPr/>
          </p:nvSpPr>
          <p:spPr bwMode="auto">
            <a:xfrm>
              <a:off x="192" y="1296"/>
              <a:ext cx="5568"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3" name="Text Box 9"/>
            <p:cNvSpPr txBox="1">
              <a:spLocks noChangeArrowheads="1"/>
            </p:cNvSpPr>
            <p:nvPr/>
          </p:nvSpPr>
          <p:spPr bwMode="auto">
            <a:xfrm>
              <a:off x="5520" y="1248"/>
              <a:ext cx="2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51274" name="Text Box 10"/>
            <p:cNvSpPr txBox="1">
              <a:spLocks noChangeArrowheads="1"/>
            </p:cNvSpPr>
            <p:nvPr/>
          </p:nvSpPr>
          <p:spPr bwMode="auto">
            <a:xfrm>
              <a:off x="336" y="1392"/>
              <a:ext cx="5088" cy="256"/>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51275" name="Text Box 11"/>
            <p:cNvSpPr txBox="1">
              <a:spLocks noChangeArrowheads="1"/>
            </p:cNvSpPr>
            <p:nvPr/>
          </p:nvSpPr>
          <p:spPr bwMode="auto">
            <a:xfrm>
              <a:off x="1248" y="1680"/>
              <a:ext cx="4176" cy="256"/>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t>U2</a:t>
              </a:r>
            </a:p>
          </p:txBody>
        </p:sp>
        <p:sp>
          <p:nvSpPr>
            <p:cNvPr id="651276" name="Text Box 12"/>
            <p:cNvSpPr txBox="1">
              <a:spLocks noChangeArrowheads="1"/>
            </p:cNvSpPr>
            <p:nvPr/>
          </p:nvSpPr>
          <p:spPr bwMode="auto">
            <a:xfrm>
              <a:off x="1728" y="1968"/>
              <a:ext cx="2928" cy="256"/>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51277" name="Line 13"/>
            <p:cNvSpPr>
              <a:spLocks noChangeShapeType="1"/>
            </p:cNvSpPr>
            <p:nvPr/>
          </p:nvSpPr>
          <p:spPr bwMode="auto">
            <a:xfrm flipV="1">
              <a:off x="1728" y="1536"/>
              <a:ext cx="0" cy="57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8" name="Line 14"/>
            <p:cNvSpPr>
              <a:spLocks noChangeShapeType="1"/>
            </p:cNvSpPr>
            <p:nvPr/>
          </p:nvSpPr>
          <p:spPr bwMode="auto">
            <a:xfrm flipV="1">
              <a:off x="2736" y="1776"/>
              <a:ext cx="0" cy="33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79" name="Text Box 15"/>
            <p:cNvSpPr txBox="1">
              <a:spLocks noChangeArrowheads="1"/>
            </p:cNvSpPr>
            <p:nvPr/>
          </p:nvSpPr>
          <p:spPr bwMode="auto">
            <a:xfrm>
              <a:off x="0" y="1776"/>
              <a:ext cx="89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CCCCFF"/>
                  </a:solidFill>
                </a:rPr>
                <a:t>Reality</a:t>
              </a:r>
            </a:p>
          </p:txBody>
        </p:sp>
      </p:grpSp>
      <p:sp>
        <p:nvSpPr>
          <p:cNvPr id="651280" name="Text Box 16"/>
          <p:cNvSpPr txBox="1">
            <a:spLocks noChangeArrowheads="1"/>
          </p:cNvSpPr>
          <p:nvPr/>
        </p:nvSpPr>
        <p:spPr bwMode="auto">
          <a:xfrm>
            <a:off x="0" y="4796135"/>
            <a:ext cx="20281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smtClean="0">
                <a:solidFill>
                  <a:srgbClr val="CCCCFF"/>
                </a:solidFill>
              </a:rPr>
              <a:t>Representation</a:t>
            </a:r>
          </a:p>
        </p:txBody>
      </p:sp>
      <p:sp>
        <p:nvSpPr>
          <p:cNvPr id="651281" name="Line 17"/>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82" name="Line 18"/>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83" name="Text Box 19"/>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51284" name="Line 20"/>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cxnSp>
        <p:nvCxnSpPr>
          <p:cNvPr id="651285" name="AutoShape 21"/>
          <p:cNvCxnSpPr>
            <a:cxnSpLocks noChangeShapeType="1"/>
            <a:stCxn id="651269" idx="3"/>
            <a:endCxn id="651275" idx="3"/>
          </p:cNvCxnSpPr>
          <p:nvPr/>
        </p:nvCxnSpPr>
        <p:spPr bwMode="auto">
          <a:xfrm flipV="1">
            <a:off x="8077200" y="2870200"/>
            <a:ext cx="533400" cy="1676400"/>
          </a:xfrm>
          <a:prstGeom prst="bentConnector3">
            <a:avLst>
              <a:gd name="adj1" fmla="val 142857"/>
            </a:avLst>
          </a:prstGeom>
          <a:noFill/>
          <a:ln w="38100">
            <a:solidFill>
              <a:srgbClr val="00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1286" name="AutoShape 22"/>
          <p:cNvCxnSpPr>
            <a:cxnSpLocks noChangeShapeType="1"/>
            <a:stCxn id="651270" idx="3"/>
            <a:endCxn id="651274" idx="3"/>
          </p:cNvCxnSpPr>
          <p:nvPr/>
        </p:nvCxnSpPr>
        <p:spPr bwMode="auto">
          <a:xfrm flipV="1">
            <a:off x="8610600" y="2413000"/>
            <a:ext cx="12700" cy="2590800"/>
          </a:xfrm>
          <a:prstGeom prst="bentConnector3">
            <a:avLst>
              <a:gd name="adj1" fmla="val 2963638"/>
            </a:avLst>
          </a:prstGeom>
          <a:noFill/>
          <a:ln w="38100">
            <a:solidFill>
              <a:srgbClr val="00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1287" name="AutoShape 23"/>
          <p:cNvCxnSpPr>
            <a:cxnSpLocks noChangeShapeType="1"/>
            <a:stCxn id="651268" idx="3"/>
            <a:endCxn id="651276" idx="3"/>
          </p:cNvCxnSpPr>
          <p:nvPr/>
        </p:nvCxnSpPr>
        <p:spPr bwMode="auto">
          <a:xfrm flipV="1">
            <a:off x="6553200" y="3327400"/>
            <a:ext cx="838200" cy="762000"/>
          </a:xfrm>
          <a:prstGeom prst="bentConnector3">
            <a:avLst>
              <a:gd name="adj1" fmla="val 127273"/>
            </a:avLst>
          </a:prstGeom>
          <a:noFill/>
          <a:ln w="38100">
            <a:solidFill>
              <a:srgbClr val="00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1288" name="Line 24"/>
          <p:cNvSpPr>
            <a:spLocks noChangeShapeType="1"/>
          </p:cNvSpPr>
          <p:nvPr/>
        </p:nvSpPr>
        <p:spPr bwMode="auto">
          <a:xfrm>
            <a:off x="228600" y="6096000"/>
            <a:ext cx="762000" cy="0"/>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1289" name="Text Box 25"/>
          <p:cNvSpPr txBox="1">
            <a:spLocks noChangeArrowheads="1"/>
          </p:cNvSpPr>
          <p:nvPr/>
        </p:nvSpPr>
        <p:spPr bwMode="auto">
          <a:xfrm>
            <a:off x="990600" y="5638800"/>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400" dirty="0">
                <a:solidFill>
                  <a:schemeClr val="bg1"/>
                </a:solidFill>
              </a:rPr>
              <a:t>= </a:t>
            </a:r>
            <a:r>
              <a:rPr lang="en-US" altLang="en-US" dirty="0" smtClean="0">
                <a:solidFill>
                  <a:schemeClr val="bg1"/>
                </a:solidFill>
              </a:rPr>
              <a:t>‘</a:t>
            </a:r>
            <a:r>
              <a:rPr lang="en-US" altLang="en-US" sz="2400" dirty="0" smtClean="0">
                <a:solidFill>
                  <a:schemeClr val="bg1"/>
                </a:solidFill>
              </a:rPr>
              <a:t>denotes’ </a:t>
            </a:r>
            <a:endParaRPr lang="en-US" altLang="en-US" sz="2400" dirty="0">
              <a:solidFill>
                <a:schemeClr val="bg1"/>
              </a:solidFill>
            </a:endParaRPr>
          </a:p>
          <a:p>
            <a:pPr algn="l"/>
            <a:r>
              <a:rPr lang="en-US" altLang="en-US" sz="2400" dirty="0">
                <a:solidFill>
                  <a:schemeClr val="bg1"/>
                </a:solidFill>
              </a:rPr>
              <a:t>= what constitutes the </a:t>
            </a:r>
            <a:r>
              <a:rPr lang="en-US" altLang="en-US" sz="2400" i="1" u="sng" dirty="0">
                <a:solidFill>
                  <a:schemeClr val="bg1"/>
                </a:solidFill>
              </a:rPr>
              <a:t>meaning</a:t>
            </a:r>
            <a:r>
              <a:rPr lang="en-US" altLang="en-US" sz="2400" dirty="0">
                <a:solidFill>
                  <a:schemeClr val="bg1"/>
                </a:solidFill>
              </a:rPr>
              <a:t> of representational units</a:t>
            </a:r>
          </a:p>
          <a:p>
            <a:pPr algn="l"/>
            <a:r>
              <a:rPr lang="en-US" altLang="en-US" sz="2400" dirty="0">
                <a:solidFill>
                  <a:schemeClr val="bg1"/>
                </a:solidFill>
              </a:rPr>
              <a:t>                         …. Therefore: O-#0 is meaningless </a:t>
            </a:r>
          </a:p>
        </p:txBody>
      </p:sp>
    </p:spTree>
    <p:extLst>
      <p:ext uri="{BB962C8B-B14F-4D97-AF65-F5344CB8AC3E}">
        <p14:creationId xmlns:p14="http://schemas.microsoft.com/office/powerpoint/2010/main" val="4285007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altLang="en-US" sz="3200" dirty="0"/>
              <a:t>Reality versus representations, both in evolution</a:t>
            </a:r>
            <a:endParaRPr lang="en-US" sz="3200" dirty="0"/>
          </a:p>
        </p:txBody>
      </p:sp>
      <p:sp>
        <p:nvSpPr>
          <p:cNvPr id="3" name="Content Placeholder 2"/>
          <p:cNvSpPr>
            <a:spLocks noGrp="1"/>
          </p:cNvSpPr>
          <p:nvPr>
            <p:ph idx="1"/>
          </p:nvPr>
        </p:nvSpPr>
        <p:spPr>
          <a:xfrm>
            <a:off x="76200" y="3886200"/>
            <a:ext cx="9067800" cy="2743200"/>
          </a:xfrm>
        </p:spPr>
        <p:txBody>
          <a:bodyPr/>
          <a:lstStyle/>
          <a:p>
            <a:pPr>
              <a:buFont typeface="Arial" panose="020B0604020202020204" pitchFamily="34" charset="0"/>
              <a:buChar char="•"/>
            </a:pPr>
            <a:r>
              <a:rPr lang="en-US" dirty="0" smtClean="0"/>
              <a:t>‘</a:t>
            </a:r>
            <a:r>
              <a:rPr lang="en-US" i="1" dirty="0" smtClean="0"/>
              <a:t>Representation</a:t>
            </a:r>
            <a:r>
              <a:rPr lang="en-US" dirty="0" smtClean="0"/>
              <a:t>’: </a:t>
            </a:r>
          </a:p>
          <a:p>
            <a:pPr lvl="1">
              <a:buFont typeface="Arial" panose="020B0604020202020204" pitchFamily="34" charset="0"/>
              <a:buChar char="•"/>
            </a:pPr>
            <a:r>
              <a:rPr lang="en-US" dirty="0" smtClean="0"/>
              <a:t>can be beliefs (B) and communicated representations (CR);</a:t>
            </a:r>
          </a:p>
          <a:p>
            <a:pPr lvl="1">
              <a:buFont typeface="Arial" panose="020B0604020202020204" pitchFamily="34" charset="0"/>
              <a:buChar char="•"/>
            </a:pPr>
            <a:r>
              <a:rPr lang="en-US" dirty="0" err="1" smtClean="0"/>
              <a:t>Bs</a:t>
            </a:r>
            <a:r>
              <a:rPr lang="en-US" dirty="0" smtClean="0"/>
              <a:t> and CRs usually don’t contradict each other;</a:t>
            </a:r>
          </a:p>
          <a:p>
            <a:pPr lvl="2">
              <a:buFont typeface="Arial" panose="020B0604020202020204" pitchFamily="34" charset="0"/>
              <a:buChar char="•"/>
            </a:pPr>
            <a:r>
              <a:rPr lang="en-US" dirty="0"/>
              <a:t>s</a:t>
            </a:r>
            <a:r>
              <a:rPr lang="en-US" dirty="0" smtClean="0"/>
              <a:t>ome exceptions: lying, deception, priorities in updates, …</a:t>
            </a:r>
          </a:p>
          <a:p>
            <a:pPr>
              <a:buFont typeface="Arial" panose="020B0604020202020204" pitchFamily="34" charset="0"/>
              <a:buChar char="•"/>
            </a:pPr>
            <a:r>
              <a:rPr lang="en-US" dirty="0" smtClean="0"/>
              <a:t>Schema shows the case for universals and instantiations, but the phases are equally valid for configurations and axioms.</a:t>
            </a:r>
            <a:endParaRPr lang="en-US" dirty="0"/>
          </a:p>
        </p:txBody>
      </p:sp>
      <p:pic>
        <p:nvPicPr>
          <p:cNvPr id="4" name="Picture 3"/>
          <p:cNvPicPr>
            <a:picLocks noChangeAspect="1"/>
          </p:cNvPicPr>
          <p:nvPr/>
        </p:nvPicPr>
        <p:blipFill>
          <a:blip r:embed="rId2"/>
          <a:stretch>
            <a:fillRect/>
          </a:stretch>
        </p:blipFill>
        <p:spPr>
          <a:xfrm>
            <a:off x="1714500" y="1676400"/>
            <a:ext cx="5715000" cy="2158356"/>
          </a:xfrm>
          <a:prstGeom prst="rect">
            <a:avLst/>
          </a:prstGeom>
        </p:spPr>
      </p:pic>
    </p:spTree>
    <p:extLst>
      <p:ext uri="{BB962C8B-B14F-4D97-AF65-F5344CB8AC3E}">
        <p14:creationId xmlns:p14="http://schemas.microsoft.com/office/powerpoint/2010/main" val="38574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AutoShape 2"/>
          <p:cNvSpPr>
            <a:spLocks noGrp="1" noChangeArrowheads="1"/>
          </p:cNvSpPr>
          <p:nvPr>
            <p:ph type="title"/>
          </p:nvPr>
        </p:nvSpPr>
        <p:spPr/>
        <p:txBody>
          <a:bodyPr/>
          <a:lstStyle/>
          <a:p>
            <a:r>
              <a:rPr lang="en-US" altLang="en-US" sz="3200" dirty="0"/>
              <a:t>Milestones in scientific discovery and case assessment.</a:t>
            </a:r>
          </a:p>
        </p:txBody>
      </p:sp>
      <p:sp>
        <p:nvSpPr>
          <p:cNvPr id="653315"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16"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53317"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53318"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653319"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53320"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21"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22"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23"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53324"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653325"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653328"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29"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0"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53331"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2"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3"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4"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5"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6"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7"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8"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39"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40"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41"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42"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43"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44"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45"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46"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47"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2" name="Group 1"/>
          <p:cNvGrpSpPr/>
          <p:nvPr/>
        </p:nvGrpSpPr>
        <p:grpSpPr>
          <a:xfrm>
            <a:off x="533400" y="5486400"/>
            <a:ext cx="8077200" cy="1143000"/>
            <a:chOff x="533400" y="5486400"/>
            <a:chExt cx="8077200" cy="1143000"/>
          </a:xfrm>
        </p:grpSpPr>
        <p:sp>
          <p:nvSpPr>
            <p:cNvPr id="653351" name="Line 39"/>
            <p:cNvSpPr>
              <a:spLocks noChangeShapeType="1"/>
            </p:cNvSpPr>
            <p:nvPr/>
          </p:nvSpPr>
          <p:spPr bwMode="auto">
            <a:xfrm>
              <a:off x="7391400" y="5486400"/>
              <a:ext cx="0" cy="1143000"/>
            </a:xfrm>
            <a:prstGeom prst="line">
              <a:avLst/>
            </a:prstGeom>
            <a:noFill/>
            <a:ln w="76200">
              <a:solidFill>
                <a:srgbClr val="00FF00">
                  <a:alpha val="50000"/>
                </a:srgbClr>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54" name="Line 42"/>
            <p:cNvSpPr>
              <a:spLocks noChangeShapeType="1"/>
            </p:cNvSpPr>
            <p:nvPr/>
          </p:nvSpPr>
          <p:spPr bwMode="auto">
            <a:xfrm>
              <a:off x="1752600" y="5486400"/>
              <a:ext cx="0" cy="11430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55" name="Line 43"/>
            <p:cNvSpPr>
              <a:spLocks noChangeShapeType="1"/>
            </p:cNvSpPr>
            <p:nvPr/>
          </p:nvSpPr>
          <p:spPr bwMode="auto">
            <a:xfrm>
              <a:off x="6553200" y="5486400"/>
              <a:ext cx="0" cy="11430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56" name="Line 44"/>
            <p:cNvSpPr>
              <a:spLocks noChangeShapeType="1"/>
            </p:cNvSpPr>
            <p:nvPr/>
          </p:nvSpPr>
          <p:spPr bwMode="auto">
            <a:xfrm>
              <a:off x="8077200" y="5486400"/>
              <a:ext cx="0" cy="11430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58" name="Line 46"/>
            <p:cNvSpPr>
              <a:spLocks noChangeShapeType="1"/>
            </p:cNvSpPr>
            <p:nvPr/>
          </p:nvSpPr>
          <p:spPr bwMode="auto">
            <a:xfrm>
              <a:off x="3429000" y="6019800"/>
              <a:ext cx="0" cy="6096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60" name="Line 48"/>
            <p:cNvSpPr>
              <a:spLocks noChangeShapeType="1"/>
            </p:cNvSpPr>
            <p:nvPr/>
          </p:nvSpPr>
          <p:spPr bwMode="auto">
            <a:xfrm>
              <a:off x="533400" y="5486400"/>
              <a:ext cx="0" cy="1143000"/>
            </a:xfrm>
            <a:prstGeom prst="line">
              <a:avLst/>
            </a:prstGeom>
            <a:noFill/>
            <a:ln w="76200">
              <a:solidFill>
                <a:srgbClr val="FF0000">
                  <a:alpha val="50000"/>
                </a:srgbClr>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61" name="Line 49"/>
            <p:cNvSpPr>
              <a:spLocks noChangeShapeType="1"/>
            </p:cNvSpPr>
            <p:nvPr/>
          </p:nvSpPr>
          <p:spPr bwMode="auto">
            <a:xfrm>
              <a:off x="2743200" y="5486400"/>
              <a:ext cx="0" cy="1143000"/>
            </a:xfrm>
            <a:prstGeom prst="line">
              <a:avLst/>
            </a:prstGeom>
            <a:noFill/>
            <a:ln w="76200">
              <a:solidFill>
                <a:srgbClr val="FF0000">
                  <a:alpha val="50000"/>
                </a:srgbClr>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62" name="Line 50"/>
            <p:cNvSpPr>
              <a:spLocks noChangeShapeType="1"/>
            </p:cNvSpPr>
            <p:nvPr/>
          </p:nvSpPr>
          <p:spPr bwMode="auto">
            <a:xfrm>
              <a:off x="1981200" y="5486400"/>
              <a:ext cx="0" cy="1143000"/>
            </a:xfrm>
            <a:prstGeom prst="line">
              <a:avLst/>
            </a:prstGeom>
            <a:noFill/>
            <a:ln w="76200">
              <a:solidFill>
                <a:srgbClr val="FF0000">
                  <a:alpha val="50000"/>
                </a:srgbClr>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63" name="Line 51"/>
            <p:cNvSpPr>
              <a:spLocks noChangeShapeType="1"/>
            </p:cNvSpPr>
            <p:nvPr/>
          </p:nvSpPr>
          <p:spPr bwMode="auto">
            <a:xfrm>
              <a:off x="4343400" y="5486400"/>
              <a:ext cx="0" cy="1143000"/>
            </a:xfrm>
            <a:prstGeom prst="line">
              <a:avLst/>
            </a:prstGeom>
            <a:noFill/>
            <a:ln w="76200">
              <a:solidFill>
                <a:srgbClr val="FF0000">
                  <a:alpha val="50000"/>
                </a:srgbClr>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65" name="Line 53"/>
            <p:cNvSpPr>
              <a:spLocks noChangeShapeType="1"/>
            </p:cNvSpPr>
            <p:nvPr/>
          </p:nvSpPr>
          <p:spPr bwMode="auto">
            <a:xfrm>
              <a:off x="3657600" y="6019800"/>
              <a:ext cx="0" cy="609600"/>
            </a:xfrm>
            <a:prstGeom prst="line">
              <a:avLst/>
            </a:prstGeom>
            <a:noFill/>
            <a:ln w="76200">
              <a:solidFill>
                <a:srgbClr val="FF0000">
                  <a:alpha val="50000"/>
                </a:srgbClr>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67" name="Line 55"/>
            <p:cNvSpPr>
              <a:spLocks noChangeShapeType="1"/>
            </p:cNvSpPr>
            <p:nvPr/>
          </p:nvSpPr>
          <p:spPr bwMode="auto">
            <a:xfrm>
              <a:off x="3429000" y="5486400"/>
              <a:ext cx="0" cy="533400"/>
            </a:xfrm>
            <a:prstGeom prst="line">
              <a:avLst/>
            </a:prstGeom>
            <a:noFill/>
            <a:ln w="762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68" name="Line 56"/>
            <p:cNvSpPr>
              <a:spLocks noChangeShapeType="1"/>
            </p:cNvSpPr>
            <p:nvPr/>
          </p:nvSpPr>
          <p:spPr bwMode="auto">
            <a:xfrm>
              <a:off x="5791200" y="5486400"/>
              <a:ext cx="0" cy="1143000"/>
            </a:xfrm>
            <a:prstGeom prst="line">
              <a:avLst/>
            </a:prstGeom>
            <a:noFill/>
            <a:ln w="762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70" name="Line 58"/>
            <p:cNvSpPr>
              <a:spLocks noChangeShapeType="1"/>
            </p:cNvSpPr>
            <p:nvPr/>
          </p:nvSpPr>
          <p:spPr bwMode="auto">
            <a:xfrm>
              <a:off x="4876800" y="5486400"/>
              <a:ext cx="0" cy="1143000"/>
            </a:xfrm>
            <a:prstGeom prst="line">
              <a:avLst/>
            </a:prstGeom>
            <a:noFill/>
            <a:ln w="762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71" name="Line 59"/>
            <p:cNvSpPr>
              <a:spLocks noChangeShapeType="1"/>
            </p:cNvSpPr>
            <p:nvPr/>
          </p:nvSpPr>
          <p:spPr bwMode="auto">
            <a:xfrm>
              <a:off x="3124200" y="5486400"/>
              <a:ext cx="0" cy="1143000"/>
            </a:xfrm>
            <a:prstGeom prst="line">
              <a:avLst/>
            </a:prstGeom>
            <a:noFill/>
            <a:ln w="762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72" name="Line 60"/>
            <p:cNvSpPr>
              <a:spLocks noChangeShapeType="1"/>
            </p:cNvSpPr>
            <p:nvPr/>
          </p:nvSpPr>
          <p:spPr bwMode="auto">
            <a:xfrm>
              <a:off x="3657600" y="5486400"/>
              <a:ext cx="0" cy="533400"/>
            </a:xfrm>
            <a:prstGeom prst="line">
              <a:avLst/>
            </a:prstGeom>
            <a:noFill/>
            <a:ln w="762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73" name="Line 61"/>
            <p:cNvSpPr>
              <a:spLocks noChangeShapeType="1"/>
            </p:cNvSpPr>
            <p:nvPr/>
          </p:nvSpPr>
          <p:spPr bwMode="auto">
            <a:xfrm>
              <a:off x="3962400" y="5486400"/>
              <a:ext cx="0" cy="1143000"/>
            </a:xfrm>
            <a:prstGeom prst="line">
              <a:avLst/>
            </a:prstGeom>
            <a:noFill/>
            <a:ln w="762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3374" name="Line 62"/>
            <p:cNvSpPr>
              <a:spLocks noChangeShapeType="1"/>
            </p:cNvSpPr>
            <p:nvPr/>
          </p:nvSpPr>
          <p:spPr bwMode="auto">
            <a:xfrm>
              <a:off x="8610600" y="5486400"/>
              <a:ext cx="0" cy="1143000"/>
            </a:xfrm>
            <a:prstGeom prst="line">
              <a:avLst/>
            </a:prstGeom>
            <a:noFill/>
            <a:ln w="762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Tree>
    <p:extLst>
      <p:ext uri="{BB962C8B-B14F-4D97-AF65-F5344CB8AC3E}">
        <p14:creationId xmlns:p14="http://schemas.microsoft.com/office/powerpoint/2010/main" val="122339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Class outline</a:t>
            </a:r>
            <a:endParaRPr lang="en-US" dirty="0"/>
          </a:p>
        </p:txBody>
      </p:sp>
      <p:sp>
        <p:nvSpPr>
          <p:cNvPr id="5" name="Content Placeholder 4"/>
          <p:cNvSpPr>
            <a:spLocks noGrp="1"/>
          </p:cNvSpPr>
          <p:nvPr>
            <p:ph idx="1"/>
          </p:nvPr>
        </p:nvSpPr>
        <p:spPr/>
        <p:txBody>
          <a:bodyPr/>
          <a:lstStyle/>
          <a:p>
            <a:pPr marL="457200" indent="-457200">
              <a:buFont typeface="+mj-lt"/>
              <a:buAutoNum type="arabicPeriod"/>
            </a:pPr>
            <a:r>
              <a:rPr lang="en-US" sz="2800" dirty="0"/>
              <a:t>Realism-based </a:t>
            </a:r>
            <a:r>
              <a:rPr lang="en-US" sz="2800" dirty="0" smtClean="0"/>
              <a:t>ontology </a:t>
            </a:r>
            <a:r>
              <a:rPr lang="en-US" sz="2800" dirty="0"/>
              <a:t>change </a:t>
            </a:r>
            <a:r>
              <a:rPr lang="en-US" sz="2800" dirty="0" smtClean="0"/>
              <a:t>management.</a:t>
            </a:r>
          </a:p>
          <a:p>
            <a:pPr marL="457200" indent="-457200">
              <a:buFont typeface="+mj-lt"/>
              <a:buAutoNum type="arabicPeriod"/>
            </a:pPr>
            <a:r>
              <a:rPr lang="en-US" sz="2800" dirty="0"/>
              <a:t>Change management </a:t>
            </a:r>
            <a:r>
              <a:rPr lang="en-US" sz="2800" dirty="0" smtClean="0"/>
              <a:t>in SNOMED CT.</a:t>
            </a:r>
          </a:p>
          <a:p>
            <a:pPr marL="457200" indent="-457200">
              <a:buFont typeface="+mj-lt"/>
              <a:buAutoNum type="arabicPeriod"/>
            </a:pPr>
            <a:r>
              <a:rPr lang="en-US" sz="2800" dirty="0"/>
              <a:t>Post-hoc application </a:t>
            </a:r>
            <a:r>
              <a:rPr lang="en-US" sz="2800" dirty="0" smtClean="0"/>
              <a:t>of realism-based </a:t>
            </a:r>
            <a:r>
              <a:rPr lang="en-US" sz="2800" dirty="0"/>
              <a:t>change </a:t>
            </a:r>
            <a:r>
              <a:rPr lang="en-US" sz="2800" dirty="0" smtClean="0"/>
              <a:t>management to </a:t>
            </a:r>
            <a:r>
              <a:rPr lang="en-US" sz="2800" dirty="0"/>
              <a:t>SNOMED </a:t>
            </a:r>
            <a:r>
              <a:rPr lang="en-US" sz="2800" dirty="0" smtClean="0"/>
              <a:t>CT.</a:t>
            </a:r>
          </a:p>
          <a:p>
            <a:pPr marL="457200" indent="-457200">
              <a:buFont typeface="+mj-lt"/>
              <a:buAutoNum type="arabicPeriod"/>
            </a:pPr>
            <a:r>
              <a:rPr lang="en-US" sz="2800" dirty="0"/>
              <a:t>Formalization of </a:t>
            </a:r>
            <a:r>
              <a:rPr lang="en-US" sz="2800" dirty="0" smtClean="0"/>
              <a:t>realism-based </a:t>
            </a:r>
            <a:r>
              <a:rPr lang="en-US" sz="2800" dirty="0"/>
              <a:t>change </a:t>
            </a:r>
            <a:r>
              <a:rPr lang="en-US" sz="2800" dirty="0" smtClean="0"/>
              <a:t>management through </a:t>
            </a:r>
            <a:r>
              <a:rPr lang="en-US" sz="2800" dirty="0"/>
              <a:t>the </a:t>
            </a:r>
            <a:r>
              <a:rPr lang="en-US" sz="2800" dirty="0" smtClean="0"/>
              <a:t>Information </a:t>
            </a:r>
            <a:r>
              <a:rPr lang="en-US" sz="2800" dirty="0"/>
              <a:t>Artifact </a:t>
            </a:r>
            <a:r>
              <a:rPr lang="en-US" sz="2800" dirty="0" smtClean="0"/>
              <a:t>Ontology.</a:t>
            </a:r>
          </a:p>
          <a:p>
            <a:pPr marL="457200" indent="-457200">
              <a:buFont typeface="+mj-lt"/>
              <a:buAutoNum type="arabicPeriod"/>
            </a:pPr>
            <a:r>
              <a:rPr lang="en-US" sz="2800" dirty="0" smtClean="0"/>
              <a:t>Assignment.</a:t>
            </a:r>
          </a:p>
          <a:p>
            <a:pPr marL="457200" indent="-457200">
              <a:buFont typeface="+mj-lt"/>
              <a:buAutoNum type="arabicPeriod"/>
            </a:pPr>
            <a:endParaRPr lang="en-US" sz="2800" dirty="0"/>
          </a:p>
        </p:txBody>
      </p:sp>
    </p:spTree>
    <p:extLst>
      <p:ext uri="{BB962C8B-B14F-4D97-AF65-F5344CB8AC3E}">
        <p14:creationId xmlns:p14="http://schemas.microsoft.com/office/powerpoint/2010/main" val="32506291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AutoShape 2"/>
          <p:cNvSpPr>
            <a:spLocks noGrp="1" noChangeArrowheads="1"/>
          </p:cNvSpPr>
          <p:nvPr>
            <p:ph type="title"/>
          </p:nvPr>
        </p:nvSpPr>
        <p:spPr/>
        <p:txBody>
          <a:bodyPr/>
          <a:lstStyle/>
          <a:p>
            <a:r>
              <a:rPr lang="en-US" altLang="en-US" sz="3200" dirty="0"/>
              <a:t>Milestones in scientific discovery and case assessment.</a:t>
            </a:r>
          </a:p>
        </p:txBody>
      </p:sp>
      <p:sp>
        <p:nvSpPr>
          <p:cNvPr id="2" name="Content Placeholder 1"/>
          <p:cNvSpPr>
            <a:spLocks noGrp="1"/>
          </p:cNvSpPr>
          <p:nvPr>
            <p:ph idx="1"/>
          </p:nvPr>
        </p:nvSpPr>
        <p:spPr>
          <a:xfrm>
            <a:off x="1828800" y="4345712"/>
            <a:ext cx="7010400" cy="2209800"/>
          </a:xfrm>
        </p:spPr>
        <p:txBody>
          <a:bodyPr/>
          <a:lstStyle/>
          <a:p>
            <a:pPr>
              <a:spcAft>
                <a:spcPts val="700"/>
              </a:spcAft>
            </a:pPr>
            <a:r>
              <a:rPr lang="en-US" dirty="0" smtClean="0"/>
              <a:t>Discovery</a:t>
            </a:r>
          </a:p>
          <a:p>
            <a:pPr>
              <a:spcAft>
                <a:spcPts val="700"/>
              </a:spcAft>
            </a:pPr>
            <a:r>
              <a:rPr lang="en-US" dirty="0" smtClean="0"/>
              <a:t>Being lucky</a:t>
            </a:r>
          </a:p>
          <a:p>
            <a:pPr>
              <a:spcAft>
                <a:spcPts val="700"/>
              </a:spcAft>
            </a:pPr>
            <a:r>
              <a:rPr lang="en-US" dirty="0" smtClean="0"/>
              <a:t>Misrepresentation</a:t>
            </a:r>
          </a:p>
          <a:p>
            <a:pPr>
              <a:spcAft>
                <a:spcPts val="700"/>
              </a:spcAft>
            </a:pPr>
            <a:r>
              <a:rPr lang="en-US" dirty="0" smtClean="0"/>
              <a:t>Being ignorant</a:t>
            </a:r>
            <a:endParaRPr lang="en-US" dirty="0"/>
          </a:p>
        </p:txBody>
      </p:sp>
      <p:pic>
        <p:nvPicPr>
          <p:cNvPr id="3" name="Picture 2"/>
          <p:cNvPicPr>
            <a:picLocks noChangeAspect="1"/>
          </p:cNvPicPr>
          <p:nvPr/>
        </p:nvPicPr>
        <p:blipFill>
          <a:blip r:embed="rId3"/>
          <a:stretch>
            <a:fillRect/>
          </a:stretch>
        </p:blipFill>
        <p:spPr>
          <a:xfrm>
            <a:off x="1447800" y="1780308"/>
            <a:ext cx="6419609" cy="2133601"/>
          </a:xfrm>
          <a:prstGeom prst="rect">
            <a:avLst/>
          </a:prstGeom>
        </p:spPr>
      </p:pic>
      <p:grpSp>
        <p:nvGrpSpPr>
          <p:cNvPr id="4" name="Group 3"/>
          <p:cNvGrpSpPr/>
          <p:nvPr/>
        </p:nvGrpSpPr>
        <p:grpSpPr>
          <a:xfrm rot="5400000">
            <a:off x="381000" y="4800600"/>
            <a:ext cx="1600200" cy="1143000"/>
            <a:chOff x="381000" y="4572000"/>
            <a:chExt cx="1600200" cy="1143000"/>
          </a:xfrm>
        </p:grpSpPr>
        <p:sp>
          <p:nvSpPr>
            <p:cNvPr id="53" name="Line 59"/>
            <p:cNvSpPr>
              <a:spLocks noChangeShapeType="1"/>
            </p:cNvSpPr>
            <p:nvPr/>
          </p:nvSpPr>
          <p:spPr bwMode="auto">
            <a:xfrm>
              <a:off x="381000" y="4572000"/>
              <a:ext cx="0" cy="1143000"/>
            </a:xfrm>
            <a:prstGeom prst="line">
              <a:avLst/>
            </a:prstGeom>
            <a:noFill/>
            <a:ln w="76200">
              <a:solidFill>
                <a:srgbClr val="00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4" name="Line 39"/>
            <p:cNvSpPr>
              <a:spLocks noChangeShapeType="1"/>
            </p:cNvSpPr>
            <p:nvPr/>
          </p:nvSpPr>
          <p:spPr bwMode="auto">
            <a:xfrm>
              <a:off x="914400" y="4572000"/>
              <a:ext cx="0" cy="1143000"/>
            </a:xfrm>
            <a:prstGeom prst="line">
              <a:avLst/>
            </a:prstGeom>
            <a:noFill/>
            <a:ln w="76200">
              <a:solidFill>
                <a:srgbClr val="00FF00">
                  <a:alpha val="50000"/>
                </a:srgbClr>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5" name="Line 42"/>
            <p:cNvSpPr>
              <a:spLocks noChangeShapeType="1"/>
            </p:cNvSpPr>
            <p:nvPr/>
          </p:nvSpPr>
          <p:spPr bwMode="auto">
            <a:xfrm>
              <a:off x="1454727" y="4572000"/>
              <a:ext cx="0" cy="11430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6" name="Line 49"/>
            <p:cNvSpPr>
              <a:spLocks noChangeShapeType="1"/>
            </p:cNvSpPr>
            <p:nvPr/>
          </p:nvSpPr>
          <p:spPr bwMode="auto">
            <a:xfrm>
              <a:off x="1981200" y="4572000"/>
              <a:ext cx="0" cy="1143000"/>
            </a:xfrm>
            <a:prstGeom prst="line">
              <a:avLst/>
            </a:prstGeom>
            <a:noFill/>
            <a:ln w="76200">
              <a:solidFill>
                <a:srgbClr val="FF0000">
                  <a:alpha val="50000"/>
                </a:srgbClr>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Tree>
    <p:extLst>
      <p:ext uri="{BB962C8B-B14F-4D97-AF65-F5344CB8AC3E}">
        <p14:creationId xmlns:p14="http://schemas.microsoft.com/office/powerpoint/2010/main" val="33328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AutoShape 2"/>
          <p:cNvSpPr>
            <a:spLocks noGrp="1" noChangeArrowheads="1"/>
          </p:cNvSpPr>
          <p:nvPr>
            <p:ph type="title"/>
          </p:nvPr>
        </p:nvSpPr>
        <p:spPr>
          <a:xfrm>
            <a:off x="0" y="762000"/>
            <a:ext cx="9144000" cy="762000"/>
          </a:xfrm>
        </p:spPr>
        <p:txBody>
          <a:bodyPr/>
          <a:lstStyle/>
          <a:p>
            <a:r>
              <a:rPr lang="en-US" altLang="en-US" sz="3200" dirty="0" smtClean="0"/>
              <a:t>Representation versus reality in </a:t>
            </a:r>
            <a:r>
              <a:rPr lang="en-US" altLang="en-US" sz="3200" dirty="0">
                <a:solidFill>
                  <a:srgbClr val="FFFF00"/>
                </a:solidFill>
              </a:rPr>
              <a:t>ontologies</a:t>
            </a:r>
          </a:p>
        </p:txBody>
      </p:sp>
      <p:sp>
        <p:nvSpPr>
          <p:cNvPr id="740355"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56"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740357"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740358"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740359"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740360"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61"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62"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63"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740364"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740365"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740368"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69"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0"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740371"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2"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3"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4"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5"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6"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7"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8"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79"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0"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1"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2"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3"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4"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5"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6"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7"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40388" name="Rectangle 36"/>
          <p:cNvSpPr>
            <a:spLocks noChangeArrowheads="1"/>
          </p:cNvSpPr>
          <p:nvPr/>
        </p:nvSpPr>
        <p:spPr bwMode="auto">
          <a:xfrm>
            <a:off x="533400" y="2057400"/>
            <a:ext cx="1219200" cy="3276600"/>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0389" name="Text Box 37"/>
          <p:cNvSpPr txBox="1">
            <a:spLocks noChangeArrowheads="1"/>
          </p:cNvSpPr>
          <p:nvPr/>
        </p:nvSpPr>
        <p:spPr bwMode="auto">
          <a:xfrm>
            <a:off x="0" y="5486400"/>
            <a:ext cx="9144000" cy="10668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chemeClr val="bg1"/>
                </a:solidFill>
              </a:rPr>
              <a:t>Total ignorance. A disease already exists, but unnoticed thus far.</a:t>
            </a:r>
          </a:p>
        </p:txBody>
      </p:sp>
    </p:spTree>
    <p:extLst>
      <p:ext uri="{BB962C8B-B14F-4D97-AF65-F5344CB8AC3E}">
        <p14:creationId xmlns:p14="http://schemas.microsoft.com/office/powerpoint/2010/main" val="3942969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0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8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AutoShape 2"/>
          <p:cNvSpPr>
            <a:spLocks noGrp="1" noChangeArrowheads="1"/>
          </p:cNvSpPr>
          <p:nvPr>
            <p:ph type="title"/>
          </p:nvPr>
        </p:nvSpPr>
        <p:spPr/>
        <p:txBody>
          <a:bodyPr/>
          <a:lstStyle/>
          <a:p>
            <a:r>
              <a:rPr lang="en-US" altLang="en-US" sz="3200" dirty="0"/>
              <a:t>Representation versus reality in </a:t>
            </a:r>
            <a:r>
              <a:rPr lang="en-US" altLang="en-US" sz="3200" dirty="0">
                <a:solidFill>
                  <a:srgbClr val="FFFF00"/>
                </a:solidFill>
              </a:rPr>
              <a:t>ontologies</a:t>
            </a:r>
            <a:endParaRPr lang="en-US" altLang="en-US" sz="3200" dirty="0"/>
          </a:p>
        </p:txBody>
      </p:sp>
      <p:sp>
        <p:nvSpPr>
          <p:cNvPr id="655363"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64"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55365"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55366"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655367"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55368"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69"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70"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71"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55372"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655373"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655376"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77"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78"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55379"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0"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1"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2"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3"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4"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5"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6"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7"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8"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89"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90"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91"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92"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93"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94"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95"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5396" name="Rectangle 36"/>
          <p:cNvSpPr>
            <a:spLocks noChangeArrowheads="1"/>
          </p:cNvSpPr>
          <p:nvPr/>
        </p:nvSpPr>
        <p:spPr bwMode="auto">
          <a:xfrm>
            <a:off x="1752600" y="2057400"/>
            <a:ext cx="228600" cy="3276600"/>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397" name="Text Box 37"/>
          <p:cNvSpPr txBox="1">
            <a:spLocks noChangeArrowheads="1"/>
          </p:cNvSpPr>
          <p:nvPr/>
        </p:nvSpPr>
        <p:spPr bwMode="auto">
          <a:xfrm>
            <a:off x="0" y="5562600"/>
            <a:ext cx="9144000" cy="10668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a:solidFill>
                  <a:schemeClr val="bg1"/>
                </a:solidFill>
              </a:rPr>
              <a:t>False belief in the existence of a type, e.g. ‘</a:t>
            </a:r>
            <a:r>
              <a:rPr lang="en-US" altLang="en-US" i="1">
                <a:solidFill>
                  <a:schemeClr val="bg1"/>
                </a:solidFill>
              </a:rPr>
              <a:t>diabolic possession</a:t>
            </a:r>
            <a:r>
              <a:rPr lang="en-US" altLang="en-US">
                <a:solidFill>
                  <a:schemeClr val="bg1"/>
                </a:solidFill>
              </a:rPr>
              <a:t>’</a:t>
            </a:r>
          </a:p>
        </p:txBody>
      </p:sp>
    </p:spTree>
    <p:extLst>
      <p:ext uri="{BB962C8B-B14F-4D97-AF65-F5344CB8AC3E}">
        <p14:creationId xmlns:p14="http://schemas.microsoft.com/office/powerpoint/2010/main" val="43810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AutoShape 2"/>
          <p:cNvSpPr>
            <a:spLocks noGrp="1" noChangeArrowheads="1"/>
          </p:cNvSpPr>
          <p:nvPr>
            <p:ph type="title"/>
          </p:nvPr>
        </p:nvSpPr>
        <p:spPr/>
        <p:txBody>
          <a:bodyPr/>
          <a:lstStyle/>
          <a:p>
            <a:r>
              <a:rPr lang="en-US" altLang="en-US" sz="3200" dirty="0"/>
              <a:t>Representation versus reality in </a:t>
            </a:r>
            <a:r>
              <a:rPr lang="en-US" altLang="en-US" sz="3200" dirty="0">
                <a:solidFill>
                  <a:srgbClr val="FFFF00"/>
                </a:solidFill>
              </a:rPr>
              <a:t>ontologies</a:t>
            </a:r>
            <a:endParaRPr lang="en-US" altLang="en-US" sz="3200" dirty="0"/>
          </a:p>
        </p:txBody>
      </p:sp>
      <p:sp>
        <p:nvSpPr>
          <p:cNvPr id="657411"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12"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57413"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57414"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657415"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57416"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17"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18"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19"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57420"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657421"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657424"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25"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26"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57427"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28"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29"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0"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1"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2"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3"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4"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5"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6"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7"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8"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39"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40"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41"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42"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43"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57444" name="Rectangle 36"/>
          <p:cNvSpPr>
            <a:spLocks noChangeArrowheads="1"/>
          </p:cNvSpPr>
          <p:nvPr/>
        </p:nvSpPr>
        <p:spPr bwMode="auto">
          <a:xfrm>
            <a:off x="1981200" y="2057400"/>
            <a:ext cx="762000" cy="3276600"/>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7445" name="Text Box 37"/>
          <p:cNvSpPr txBox="1">
            <a:spLocks noChangeArrowheads="1"/>
          </p:cNvSpPr>
          <p:nvPr/>
        </p:nvSpPr>
        <p:spPr bwMode="auto">
          <a:xfrm>
            <a:off x="0" y="5638800"/>
            <a:ext cx="9144000" cy="9461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a:solidFill>
                  <a:schemeClr val="bg1"/>
                </a:solidFill>
              </a:rPr>
              <a:t>The coming into existence of a new universal remains unnoticed: ‘AIDS’ existed before being discovered.</a:t>
            </a:r>
          </a:p>
        </p:txBody>
      </p:sp>
    </p:spTree>
    <p:extLst>
      <p:ext uri="{BB962C8B-B14F-4D97-AF65-F5344CB8AC3E}">
        <p14:creationId xmlns:p14="http://schemas.microsoft.com/office/powerpoint/2010/main" val="136628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AutoShape 2"/>
          <p:cNvSpPr>
            <a:spLocks noGrp="1" noChangeArrowheads="1"/>
          </p:cNvSpPr>
          <p:nvPr>
            <p:ph type="title"/>
          </p:nvPr>
        </p:nvSpPr>
        <p:spPr/>
        <p:txBody>
          <a:bodyPr/>
          <a:lstStyle/>
          <a:p>
            <a:r>
              <a:rPr lang="en-US" altLang="en-US" sz="3200" dirty="0"/>
              <a:t>Representation versus reality in </a:t>
            </a:r>
            <a:r>
              <a:rPr lang="en-US" altLang="en-US" sz="3200" dirty="0">
                <a:solidFill>
                  <a:srgbClr val="FFFF00"/>
                </a:solidFill>
              </a:rPr>
              <a:t>ontologies</a:t>
            </a:r>
            <a:endParaRPr lang="en-US" altLang="en-US" sz="3200" dirty="0"/>
          </a:p>
        </p:txBody>
      </p:sp>
      <p:sp>
        <p:nvSpPr>
          <p:cNvPr id="661507"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08"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61509"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61510"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661511"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61512"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13"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14"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15"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61516"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661517"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661520"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21"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22"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61523"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24"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25"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26"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27"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28"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29"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0"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1"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2"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3"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4"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5"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6"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7"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8"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39"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1540" name="Rectangle 36"/>
          <p:cNvSpPr>
            <a:spLocks noChangeArrowheads="1"/>
          </p:cNvSpPr>
          <p:nvPr/>
        </p:nvSpPr>
        <p:spPr bwMode="auto">
          <a:xfrm>
            <a:off x="3124200" y="2057400"/>
            <a:ext cx="304800" cy="3276600"/>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1541" name="Text Box 37"/>
          <p:cNvSpPr txBox="1">
            <a:spLocks noChangeArrowheads="1"/>
          </p:cNvSpPr>
          <p:nvPr/>
        </p:nvSpPr>
        <p:spPr bwMode="auto">
          <a:xfrm>
            <a:off x="0" y="5484813"/>
            <a:ext cx="9144000" cy="9461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a:solidFill>
                  <a:schemeClr val="bg1"/>
                </a:solidFill>
              </a:rPr>
              <a:t>An advance in science: the existence of U1 is acknowledged.</a:t>
            </a:r>
          </a:p>
        </p:txBody>
      </p:sp>
    </p:spTree>
    <p:extLst>
      <p:ext uri="{BB962C8B-B14F-4D97-AF65-F5344CB8AC3E}">
        <p14:creationId xmlns:p14="http://schemas.microsoft.com/office/powerpoint/2010/main" val="12324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1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4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AutoShape 2"/>
          <p:cNvSpPr>
            <a:spLocks noGrp="1" noChangeArrowheads="1"/>
          </p:cNvSpPr>
          <p:nvPr>
            <p:ph type="title"/>
          </p:nvPr>
        </p:nvSpPr>
        <p:spPr/>
        <p:txBody>
          <a:bodyPr/>
          <a:lstStyle/>
          <a:p>
            <a:r>
              <a:rPr lang="en-US" altLang="en-US" sz="3200" dirty="0"/>
              <a:t>Representation versus reality in </a:t>
            </a:r>
            <a:r>
              <a:rPr lang="en-US" altLang="en-US" sz="3200" dirty="0" smtClean="0">
                <a:solidFill>
                  <a:srgbClr val="FFFF00"/>
                </a:solidFill>
              </a:rPr>
              <a:t>an EHR</a:t>
            </a:r>
            <a:endParaRPr lang="en-US" altLang="en-US" sz="3200" dirty="0"/>
          </a:p>
        </p:txBody>
      </p:sp>
      <p:sp>
        <p:nvSpPr>
          <p:cNvPr id="663555"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56"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63557"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63558"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663559"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63560"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61"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62"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63"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63564"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663565"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663568"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69"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0"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63571"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2"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3"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4"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5"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6"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7"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8"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79"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0"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1"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2"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3"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4"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5"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6"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7"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3588" name="Rectangle 36"/>
          <p:cNvSpPr>
            <a:spLocks noChangeArrowheads="1"/>
          </p:cNvSpPr>
          <p:nvPr/>
        </p:nvSpPr>
        <p:spPr bwMode="auto">
          <a:xfrm>
            <a:off x="3429000" y="2057400"/>
            <a:ext cx="228600" cy="3276600"/>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3589" name="Text Box 37"/>
          <p:cNvSpPr txBox="1">
            <a:spLocks noChangeArrowheads="1"/>
          </p:cNvSpPr>
          <p:nvPr/>
        </p:nvSpPr>
        <p:spPr bwMode="auto">
          <a:xfrm>
            <a:off x="0" y="5484813"/>
            <a:ext cx="9144000" cy="12827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600">
                <a:solidFill>
                  <a:schemeClr val="bg1"/>
                </a:solidFill>
              </a:rPr>
              <a:t>The existence of John Doe’s aberrant behavior is acknowledged, </a:t>
            </a:r>
            <a:r>
              <a:rPr lang="en-US" altLang="en-US" sz="2600" i="1" u="sng">
                <a:solidFill>
                  <a:schemeClr val="bg1"/>
                </a:solidFill>
              </a:rPr>
              <a:t>however</a:t>
            </a:r>
            <a:r>
              <a:rPr lang="en-US" altLang="en-US" sz="2600">
                <a:solidFill>
                  <a:schemeClr val="bg1"/>
                </a:solidFill>
              </a:rPr>
              <a:t>, believed to be an instance of what in reality is a fantasy: diabolic possession.</a:t>
            </a:r>
          </a:p>
        </p:txBody>
      </p:sp>
    </p:spTree>
    <p:extLst>
      <p:ext uri="{BB962C8B-B14F-4D97-AF65-F5344CB8AC3E}">
        <p14:creationId xmlns:p14="http://schemas.microsoft.com/office/powerpoint/2010/main" val="313716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3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8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AutoShape 2"/>
          <p:cNvSpPr>
            <a:spLocks noGrp="1" noChangeArrowheads="1"/>
          </p:cNvSpPr>
          <p:nvPr>
            <p:ph type="title"/>
          </p:nvPr>
        </p:nvSpPr>
        <p:spPr/>
        <p:txBody>
          <a:bodyPr/>
          <a:lstStyle/>
          <a:p>
            <a:r>
              <a:rPr lang="en-US" altLang="en-US" sz="3200" dirty="0"/>
              <a:t>Representation versus reality in </a:t>
            </a:r>
            <a:r>
              <a:rPr lang="en-US" altLang="en-US" sz="3200" dirty="0">
                <a:solidFill>
                  <a:srgbClr val="FFFF00"/>
                </a:solidFill>
              </a:rPr>
              <a:t>ontologies</a:t>
            </a:r>
            <a:endParaRPr lang="en-US" altLang="en-US" sz="3200" dirty="0"/>
          </a:p>
        </p:txBody>
      </p:sp>
      <p:sp>
        <p:nvSpPr>
          <p:cNvPr id="665603"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04"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65605"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65606"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665607"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65608"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09"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10"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11"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65612"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665613"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665616"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17"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18"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65619"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0"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1"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2"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3"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4"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5"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6"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7"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8"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29"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30"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31"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32"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33"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34"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35"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65636" name="Rectangle 36"/>
          <p:cNvSpPr>
            <a:spLocks noChangeArrowheads="1"/>
          </p:cNvSpPr>
          <p:nvPr/>
        </p:nvSpPr>
        <p:spPr bwMode="auto">
          <a:xfrm>
            <a:off x="3657600" y="2057400"/>
            <a:ext cx="304800" cy="3276600"/>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5637" name="Text Box 37"/>
          <p:cNvSpPr txBox="1">
            <a:spLocks noChangeArrowheads="1"/>
          </p:cNvSpPr>
          <p:nvPr/>
        </p:nvSpPr>
        <p:spPr bwMode="auto">
          <a:xfrm>
            <a:off x="0" y="5484813"/>
            <a:ext cx="9144000" cy="137318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a:solidFill>
                  <a:schemeClr val="bg1"/>
                </a:solidFill>
              </a:rPr>
              <a:t>Another advance in science: the false belief O-#0 is rightfully abandoned, necessitating therefore to reconsider of what p3 must be believed to be an instance of.</a:t>
            </a:r>
          </a:p>
        </p:txBody>
      </p:sp>
    </p:spTree>
    <p:extLst>
      <p:ext uri="{BB962C8B-B14F-4D97-AF65-F5344CB8AC3E}">
        <p14:creationId xmlns:p14="http://schemas.microsoft.com/office/powerpoint/2010/main" val="306177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AutoShape 2"/>
          <p:cNvSpPr>
            <a:spLocks noGrp="1" noChangeArrowheads="1"/>
          </p:cNvSpPr>
          <p:nvPr>
            <p:ph type="title"/>
          </p:nvPr>
        </p:nvSpPr>
        <p:spPr/>
        <p:txBody>
          <a:bodyPr/>
          <a:lstStyle/>
          <a:p>
            <a:r>
              <a:rPr lang="en-US" altLang="en-US" sz="3200" dirty="0"/>
              <a:t>Representation versus reality in </a:t>
            </a:r>
            <a:r>
              <a:rPr lang="en-US" altLang="en-US" sz="3200" dirty="0">
                <a:solidFill>
                  <a:srgbClr val="FFFF00"/>
                </a:solidFill>
              </a:rPr>
              <a:t>ontologies</a:t>
            </a:r>
            <a:endParaRPr lang="en-US" altLang="en-US" sz="3200" dirty="0"/>
          </a:p>
        </p:txBody>
      </p:sp>
      <p:sp>
        <p:nvSpPr>
          <p:cNvPr id="671747"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48"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71749"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71750"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671751"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71752"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53"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54"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55"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71756"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671757"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671760"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61"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62"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71763"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64"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65"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66"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67"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68"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69"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0"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1"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2"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3"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4"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5"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6"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7"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8"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79"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1780" name="Rectangle 36"/>
          <p:cNvSpPr>
            <a:spLocks noChangeArrowheads="1"/>
          </p:cNvSpPr>
          <p:nvPr/>
        </p:nvSpPr>
        <p:spPr bwMode="auto">
          <a:xfrm>
            <a:off x="4876800" y="2057400"/>
            <a:ext cx="914400" cy="3276600"/>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781" name="Text Box 37"/>
          <p:cNvSpPr txBox="1">
            <a:spLocks noChangeArrowheads="1"/>
          </p:cNvSpPr>
          <p:nvPr/>
        </p:nvSpPr>
        <p:spPr bwMode="auto">
          <a:xfrm>
            <a:off x="0" y="5484813"/>
            <a:ext cx="9144000" cy="9461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a:solidFill>
                  <a:schemeClr val="bg1"/>
                </a:solidFill>
              </a:rPr>
              <a:t>Advance in science: “AIDS” is discovered as a new disease entity.</a:t>
            </a:r>
          </a:p>
        </p:txBody>
      </p:sp>
    </p:spTree>
    <p:extLst>
      <p:ext uri="{BB962C8B-B14F-4D97-AF65-F5344CB8AC3E}">
        <p14:creationId xmlns:p14="http://schemas.microsoft.com/office/powerpoint/2010/main" val="291704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8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AutoShape 2"/>
          <p:cNvSpPr>
            <a:spLocks noGrp="1" noChangeArrowheads="1"/>
          </p:cNvSpPr>
          <p:nvPr>
            <p:ph type="title"/>
          </p:nvPr>
        </p:nvSpPr>
        <p:spPr/>
        <p:txBody>
          <a:bodyPr/>
          <a:lstStyle/>
          <a:p>
            <a:r>
              <a:rPr lang="en-US" altLang="en-US" sz="3200" dirty="0"/>
              <a:t>Representation versus reality in </a:t>
            </a:r>
            <a:r>
              <a:rPr lang="en-US" altLang="en-US" sz="3200" dirty="0">
                <a:solidFill>
                  <a:srgbClr val="FFFF00"/>
                </a:solidFill>
              </a:rPr>
              <a:t>ontologies</a:t>
            </a:r>
            <a:endParaRPr lang="en-US" altLang="en-US" sz="3200" dirty="0"/>
          </a:p>
        </p:txBody>
      </p:sp>
      <p:sp>
        <p:nvSpPr>
          <p:cNvPr id="679939" name="Line 3"/>
          <p:cNvSpPr>
            <a:spLocks noChangeShapeType="1"/>
          </p:cNvSpPr>
          <p:nvPr/>
        </p:nvSpPr>
        <p:spPr bwMode="auto">
          <a:xfrm>
            <a:off x="304800" y="20574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40" name="Text Box 4"/>
          <p:cNvSpPr txBox="1">
            <a:spLocks noChangeArrowheads="1"/>
          </p:cNvSpPr>
          <p:nvPr/>
        </p:nvSpPr>
        <p:spPr bwMode="auto">
          <a:xfrm>
            <a:off x="8763000" y="2133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3399"/>
                </a:solidFill>
              </a:rPr>
              <a:t>t</a:t>
            </a:r>
          </a:p>
        </p:txBody>
      </p:sp>
      <p:sp>
        <p:nvSpPr>
          <p:cNvPr id="679941" name="Text Box 5"/>
          <p:cNvSpPr txBox="1">
            <a:spLocks noChangeArrowheads="1"/>
          </p:cNvSpPr>
          <p:nvPr/>
        </p:nvSpPr>
        <p:spPr bwMode="auto">
          <a:xfrm>
            <a:off x="533400" y="2209800"/>
            <a:ext cx="80772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U1</a:t>
            </a:r>
          </a:p>
        </p:txBody>
      </p:sp>
      <p:sp>
        <p:nvSpPr>
          <p:cNvPr id="679942" name="Text Box 6"/>
          <p:cNvSpPr txBox="1">
            <a:spLocks noChangeArrowheads="1"/>
          </p:cNvSpPr>
          <p:nvPr/>
        </p:nvSpPr>
        <p:spPr bwMode="auto">
          <a:xfrm>
            <a:off x="1981200" y="2667000"/>
            <a:ext cx="6629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U2</a:t>
            </a:r>
          </a:p>
        </p:txBody>
      </p:sp>
      <p:sp>
        <p:nvSpPr>
          <p:cNvPr id="679943" name="Text Box 7"/>
          <p:cNvSpPr txBox="1">
            <a:spLocks noChangeArrowheads="1"/>
          </p:cNvSpPr>
          <p:nvPr/>
        </p:nvSpPr>
        <p:spPr bwMode="auto">
          <a:xfrm>
            <a:off x="2743200" y="3124200"/>
            <a:ext cx="4648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p3</a:t>
            </a:r>
          </a:p>
        </p:txBody>
      </p:sp>
      <p:sp>
        <p:nvSpPr>
          <p:cNvPr id="679944" name="Line 8"/>
          <p:cNvSpPr>
            <a:spLocks noChangeShapeType="1"/>
          </p:cNvSpPr>
          <p:nvPr/>
        </p:nvSpPr>
        <p:spPr bwMode="auto">
          <a:xfrm>
            <a:off x="304800" y="3733800"/>
            <a:ext cx="8534400" cy="0"/>
          </a:xfrm>
          <a:prstGeom prst="line">
            <a:avLst/>
          </a:prstGeom>
          <a:noFill/>
          <a:ln w="57150">
            <a:solidFill>
              <a:srgbClr val="CCCC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45" name="Line 9"/>
          <p:cNvSpPr>
            <a:spLocks noChangeShapeType="1"/>
          </p:cNvSpPr>
          <p:nvPr/>
        </p:nvSpPr>
        <p:spPr bwMode="auto">
          <a:xfrm flipV="1">
            <a:off x="2743200" y="2438400"/>
            <a:ext cx="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46" name="Line 10"/>
          <p:cNvSpPr>
            <a:spLocks noChangeShapeType="1"/>
          </p:cNvSpPr>
          <p:nvPr/>
        </p:nvSpPr>
        <p:spPr bwMode="auto">
          <a:xfrm flipV="1">
            <a:off x="43434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47" name="Text Box 11"/>
          <p:cNvSpPr txBox="1">
            <a:spLocks noChangeArrowheads="1"/>
          </p:cNvSpPr>
          <p:nvPr/>
        </p:nvSpPr>
        <p:spPr bwMode="auto">
          <a:xfrm>
            <a:off x="3429000" y="3886200"/>
            <a:ext cx="3124200" cy="406400"/>
          </a:xfrm>
          <a:prstGeom prst="rect">
            <a:avLst/>
          </a:prstGeom>
          <a:solidFill>
            <a:schemeClr val="accent1"/>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IUI-#3</a:t>
            </a:r>
          </a:p>
        </p:txBody>
      </p:sp>
      <p:sp>
        <p:nvSpPr>
          <p:cNvPr id="679948" name="Text Box 12"/>
          <p:cNvSpPr txBox="1">
            <a:spLocks noChangeArrowheads="1"/>
          </p:cNvSpPr>
          <p:nvPr/>
        </p:nvSpPr>
        <p:spPr bwMode="auto">
          <a:xfrm>
            <a:off x="4876800" y="4343400"/>
            <a:ext cx="3200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O-#2</a:t>
            </a:r>
          </a:p>
        </p:txBody>
      </p:sp>
      <p:sp>
        <p:nvSpPr>
          <p:cNvPr id="679949" name="Text Box 13"/>
          <p:cNvSpPr txBox="1">
            <a:spLocks noChangeArrowheads="1"/>
          </p:cNvSpPr>
          <p:nvPr/>
        </p:nvSpPr>
        <p:spPr bwMode="auto">
          <a:xfrm>
            <a:off x="3124200" y="4800600"/>
            <a:ext cx="54864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O-#1</a:t>
            </a:r>
          </a:p>
        </p:txBody>
      </p:sp>
      <p:sp>
        <p:nvSpPr>
          <p:cNvPr id="679952" name="Line 16"/>
          <p:cNvSpPr>
            <a:spLocks noChangeShapeType="1"/>
          </p:cNvSpPr>
          <p:nvPr/>
        </p:nvSpPr>
        <p:spPr bwMode="auto">
          <a:xfrm flipH="1">
            <a:off x="3962400" y="4114800"/>
            <a:ext cx="0" cy="914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53" name="Line 17"/>
          <p:cNvSpPr>
            <a:spLocks noChangeShapeType="1"/>
          </p:cNvSpPr>
          <p:nvPr/>
        </p:nvSpPr>
        <p:spPr bwMode="auto">
          <a:xfrm flipH="1">
            <a:off x="57912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54" name="Text Box 18"/>
          <p:cNvSpPr txBox="1">
            <a:spLocks noChangeArrowheads="1"/>
          </p:cNvSpPr>
          <p:nvPr/>
        </p:nvSpPr>
        <p:spPr bwMode="auto">
          <a:xfrm>
            <a:off x="1752600" y="4343400"/>
            <a:ext cx="1905000" cy="406400"/>
          </a:xfrm>
          <a:prstGeom prst="rect">
            <a:avLst/>
          </a:prstGeom>
          <a:solidFill>
            <a:srgbClr val="FFFF00"/>
          </a:solidFill>
          <a:ln w="9525">
            <a:solidFill>
              <a:srgbClr val="CC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O-#0</a:t>
            </a:r>
          </a:p>
        </p:txBody>
      </p:sp>
      <p:sp>
        <p:nvSpPr>
          <p:cNvPr id="679955" name="Line 19"/>
          <p:cNvSpPr>
            <a:spLocks noChangeShapeType="1"/>
          </p:cNvSpPr>
          <p:nvPr/>
        </p:nvSpPr>
        <p:spPr bwMode="auto">
          <a:xfrm flipH="1">
            <a:off x="3429000" y="4114800"/>
            <a:ext cx="0" cy="533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56" name="Line 20"/>
          <p:cNvSpPr>
            <a:spLocks noChangeShapeType="1"/>
          </p:cNvSpPr>
          <p:nvPr/>
        </p:nvSpPr>
        <p:spPr bwMode="auto">
          <a:xfrm>
            <a:off x="304800" y="5334000"/>
            <a:ext cx="8839200" cy="0"/>
          </a:xfrm>
          <a:prstGeom prst="line">
            <a:avLst/>
          </a:prstGeom>
          <a:noFill/>
          <a:ln w="5715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57" name="Line 21"/>
          <p:cNvSpPr>
            <a:spLocks noChangeShapeType="1"/>
          </p:cNvSpPr>
          <p:nvPr/>
        </p:nvSpPr>
        <p:spPr bwMode="auto">
          <a:xfrm>
            <a:off x="53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58" name="Line 22"/>
          <p:cNvSpPr>
            <a:spLocks noChangeShapeType="1"/>
          </p:cNvSpPr>
          <p:nvPr/>
        </p:nvSpPr>
        <p:spPr bwMode="auto">
          <a:xfrm>
            <a:off x="1752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59" name="Line 23"/>
          <p:cNvSpPr>
            <a:spLocks noChangeShapeType="1"/>
          </p:cNvSpPr>
          <p:nvPr/>
        </p:nvSpPr>
        <p:spPr bwMode="auto">
          <a:xfrm>
            <a:off x="198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0" name="Line 24"/>
          <p:cNvSpPr>
            <a:spLocks noChangeShapeType="1"/>
          </p:cNvSpPr>
          <p:nvPr/>
        </p:nvSpPr>
        <p:spPr bwMode="auto">
          <a:xfrm>
            <a:off x="274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1" name="Line 25"/>
          <p:cNvSpPr>
            <a:spLocks noChangeShapeType="1"/>
          </p:cNvSpPr>
          <p:nvPr/>
        </p:nvSpPr>
        <p:spPr bwMode="auto">
          <a:xfrm>
            <a:off x="3124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2" name="Line 26"/>
          <p:cNvSpPr>
            <a:spLocks noChangeShapeType="1"/>
          </p:cNvSpPr>
          <p:nvPr/>
        </p:nvSpPr>
        <p:spPr bwMode="auto">
          <a:xfrm>
            <a:off x="34290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3" name="Line 27"/>
          <p:cNvSpPr>
            <a:spLocks noChangeShapeType="1"/>
          </p:cNvSpPr>
          <p:nvPr/>
        </p:nvSpPr>
        <p:spPr bwMode="auto">
          <a:xfrm>
            <a:off x="3657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4" name="Line 28"/>
          <p:cNvSpPr>
            <a:spLocks noChangeShapeType="1"/>
          </p:cNvSpPr>
          <p:nvPr/>
        </p:nvSpPr>
        <p:spPr bwMode="auto">
          <a:xfrm>
            <a:off x="3962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5" name="Line 29"/>
          <p:cNvSpPr>
            <a:spLocks noChangeShapeType="1"/>
          </p:cNvSpPr>
          <p:nvPr/>
        </p:nvSpPr>
        <p:spPr bwMode="auto">
          <a:xfrm>
            <a:off x="4343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6" name="Line 30"/>
          <p:cNvSpPr>
            <a:spLocks noChangeShapeType="1"/>
          </p:cNvSpPr>
          <p:nvPr/>
        </p:nvSpPr>
        <p:spPr bwMode="auto">
          <a:xfrm>
            <a:off x="48768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7" name="Line 31"/>
          <p:cNvSpPr>
            <a:spLocks noChangeShapeType="1"/>
          </p:cNvSpPr>
          <p:nvPr/>
        </p:nvSpPr>
        <p:spPr bwMode="auto">
          <a:xfrm>
            <a:off x="5791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8" name="Line 32"/>
          <p:cNvSpPr>
            <a:spLocks noChangeShapeType="1"/>
          </p:cNvSpPr>
          <p:nvPr/>
        </p:nvSpPr>
        <p:spPr bwMode="auto">
          <a:xfrm>
            <a:off x="6553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69" name="Line 33"/>
          <p:cNvSpPr>
            <a:spLocks noChangeShapeType="1"/>
          </p:cNvSpPr>
          <p:nvPr/>
        </p:nvSpPr>
        <p:spPr bwMode="auto">
          <a:xfrm>
            <a:off x="73914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70" name="Line 34"/>
          <p:cNvSpPr>
            <a:spLocks noChangeShapeType="1"/>
          </p:cNvSpPr>
          <p:nvPr/>
        </p:nvSpPr>
        <p:spPr bwMode="auto">
          <a:xfrm>
            <a:off x="86106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71" name="Line 35"/>
          <p:cNvSpPr>
            <a:spLocks noChangeShapeType="1"/>
          </p:cNvSpPr>
          <p:nvPr/>
        </p:nvSpPr>
        <p:spPr bwMode="auto">
          <a:xfrm>
            <a:off x="8077200" y="2057400"/>
            <a:ext cx="0" cy="3276600"/>
          </a:xfrm>
          <a:prstGeom prst="line">
            <a:avLst/>
          </a:prstGeom>
          <a:noFill/>
          <a:ln w="952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679972" name="Rectangle 36"/>
          <p:cNvSpPr>
            <a:spLocks noChangeArrowheads="1"/>
          </p:cNvSpPr>
          <p:nvPr/>
        </p:nvSpPr>
        <p:spPr bwMode="auto">
          <a:xfrm>
            <a:off x="8077200" y="2057400"/>
            <a:ext cx="533400" cy="3276600"/>
          </a:xfrm>
          <a:prstGeom prst="rect">
            <a:avLst/>
          </a:prstGeom>
          <a:solidFill>
            <a:srgbClr val="FF0000">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9973" name="Text Box 37"/>
          <p:cNvSpPr txBox="1">
            <a:spLocks noChangeArrowheads="1"/>
          </p:cNvSpPr>
          <p:nvPr/>
        </p:nvSpPr>
        <p:spPr bwMode="auto">
          <a:xfrm>
            <a:off x="0" y="5484813"/>
            <a:ext cx="9144000" cy="9461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dirty="0">
                <a:solidFill>
                  <a:schemeClr val="bg1"/>
                </a:solidFill>
              </a:rPr>
              <a:t>For ‘utilitarian’ reasons, </a:t>
            </a:r>
            <a:r>
              <a:rPr lang="en-US" altLang="en-US" sz="2800" dirty="0" smtClean="0">
                <a:solidFill>
                  <a:schemeClr val="bg1"/>
                </a:solidFill>
              </a:rPr>
              <a:t>lobbyists succeed in </a:t>
            </a:r>
            <a:r>
              <a:rPr lang="en-US" altLang="en-US" sz="2800" i="1" dirty="0">
                <a:solidFill>
                  <a:schemeClr val="bg1"/>
                </a:solidFill>
              </a:rPr>
              <a:t>smoking</a:t>
            </a:r>
            <a:r>
              <a:rPr lang="en-US" altLang="en-US" sz="2800" dirty="0">
                <a:solidFill>
                  <a:schemeClr val="bg1"/>
                </a:solidFill>
              </a:rPr>
              <a:t> to be removed from an ontology as risk factor for cancer. </a:t>
            </a:r>
          </a:p>
        </p:txBody>
      </p:sp>
    </p:spTree>
    <p:extLst>
      <p:ext uri="{BB962C8B-B14F-4D97-AF65-F5344CB8AC3E}">
        <p14:creationId xmlns:p14="http://schemas.microsoft.com/office/powerpoint/2010/main" val="344859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7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possible ontology evolution</a:t>
            </a:r>
            <a:endParaRPr lang="en-US" dirty="0"/>
          </a:p>
        </p:txBody>
      </p:sp>
      <p:sp>
        <p:nvSpPr>
          <p:cNvPr id="3" name="Content Placeholder 2"/>
          <p:cNvSpPr>
            <a:spLocks noGrp="1"/>
          </p:cNvSpPr>
          <p:nvPr>
            <p:ph idx="1"/>
          </p:nvPr>
        </p:nvSpPr>
        <p:spPr>
          <a:xfrm>
            <a:off x="990600" y="3886200"/>
            <a:ext cx="8153400" cy="2743200"/>
          </a:xfrm>
        </p:spPr>
        <p:txBody>
          <a:bodyPr/>
          <a:lstStyle/>
          <a:p>
            <a:endParaRPr lang="en-US" dirty="0" smtClean="0">
              <a:latin typeface="+mn-lt"/>
            </a:endParaRPr>
          </a:p>
          <a:p>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a:p>
            <a:r>
              <a:rPr lang="en-US" dirty="0" smtClean="0">
                <a:latin typeface="+mn-lt"/>
              </a:rPr>
              <a:t>O-</a:t>
            </a:r>
            <a:r>
              <a:rPr lang="en-US" dirty="0">
                <a:latin typeface="+mn-lt"/>
              </a:rPr>
              <a:t>#0</a:t>
            </a:r>
          </a:p>
          <a:p>
            <a:endParaRPr lang="en-US" dirty="0" smtClean="0">
              <a:latin typeface="+mn-lt"/>
            </a:endParaRPr>
          </a:p>
          <a:p>
            <a:endParaRPr lang="en-US" dirty="0">
              <a:latin typeface="+mn-lt"/>
            </a:endParaRPr>
          </a:p>
          <a:p>
            <a:endParaRPr lang="en-US" dirty="0">
              <a:latin typeface="+mn-lt"/>
            </a:endParaRPr>
          </a:p>
        </p:txBody>
      </p:sp>
      <p:pic>
        <p:nvPicPr>
          <p:cNvPr id="4" name="Picture 3"/>
          <p:cNvPicPr>
            <a:picLocks noChangeAspect="1"/>
          </p:cNvPicPr>
          <p:nvPr/>
        </p:nvPicPr>
        <p:blipFill>
          <a:blip r:embed="rId2"/>
          <a:stretch>
            <a:fillRect/>
          </a:stretch>
        </p:blipFill>
        <p:spPr>
          <a:xfrm>
            <a:off x="76200" y="1447800"/>
            <a:ext cx="6419609" cy="2133601"/>
          </a:xfrm>
          <a:prstGeom prst="rect">
            <a:avLst/>
          </a:prstGeom>
        </p:spPr>
      </p:pic>
      <p:sp>
        <p:nvSpPr>
          <p:cNvPr id="6" name="Line 42"/>
          <p:cNvSpPr>
            <a:spLocks noChangeShapeType="1"/>
          </p:cNvSpPr>
          <p:nvPr/>
        </p:nvSpPr>
        <p:spPr bwMode="auto">
          <a:xfrm>
            <a:off x="1124528" y="2972956"/>
            <a:ext cx="18472" cy="31992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 name="Content Placeholder 2"/>
          <p:cNvSpPr txBox="1">
            <a:spLocks/>
          </p:cNvSpPr>
          <p:nvPr/>
        </p:nvSpPr>
        <p:spPr>
          <a:xfrm>
            <a:off x="381000" y="3886200"/>
            <a:ext cx="612742" cy="27432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endParaRPr lang="en-US" kern="0" dirty="0" smtClean="0">
              <a:solidFill>
                <a:srgbClr val="66FF33"/>
              </a:solidFill>
              <a:latin typeface="+mj-lt"/>
            </a:endParaRPr>
          </a:p>
          <a:p>
            <a:endParaRPr lang="en-US" kern="0" dirty="0" smtClean="0">
              <a:solidFill>
                <a:srgbClr val="66FF33"/>
              </a:solidFill>
              <a:latin typeface="+mj-lt"/>
            </a:endParaRPr>
          </a:p>
          <a:p>
            <a:endParaRPr lang="en-US" kern="0" dirty="0" smtClean="0">
              <a:latin typeface="+mn-lt"/>
            </a:endParaRPr>
          </a:p>
          <a:p>
            <a:endParaRPr lang="en-US" kern="0" dirty="0" smtClean="0">
              <a:solidFill>
                <a:srgbClr val="FF0000"/>
              </a:solidFill>
              <a:latin typeface="+mn-lt"/>
            </a:endParaRPr>
          </a:p>
          <a:p>
            <a:endParaRPr lang="en-US" kern="0" dirty="0" smtClean="0">
              <a:solidFill>
                <a:srgbClr val="FF0000"/>
              </a:solidFill>
              <a:latin typeface="+mn-lt"/>
            </a:endParaRPr>
          </a:p>
          <a:p>
            <a:r>
              <a:rPr lang="en-US" kern="0" dirty="0" smtClean="0">
                <a:latin typeface="+mn-lt"/>
              </a:rPr>
              <a:t>V1</a:t>
            </a:r>
          </a:p>
          <a:p>
            <a:endParaRPr lang="en-US" kern="0" dirty="0" smtClean="0">
              <a:latin typeface="+mn-lt"/>
            </a:endParaRPr>
          </a:p>
          <a:p>
            <a:endParaRPr lang="en-US" kern="0" dirty="0">
              <a:latin typeface="+mn-lt"/>
            </a:endParaRPr>
          </a:p>
        </p:txBody>
      </p:sp>
    </p:spTree>
    <p:extLst>
      <p:ext uri="{BB962C8B-B14F-4D97-AF65-F5344CB8AC3E}">
        <p14:creationId xmlns:p14="http://schemas.microsoft.com/office/powerpoint/2010/main" val="260722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Realism-based </a:t>
            </a:r>
            <a:br>
              <a:rPr lang="en-US" dirty="0" smtClean="0"/>
            </a:br>
            <a:r>
              <a:rPr lang="en-US" dirty="0" smtClean="0"/>
              <a:t>ontology change management</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31735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possible ontology evolution</a:t>
            </a:r>
            <a:endParaRPr lang="en-US" dirty="0"/>
          </a:p>
        </p:txBody>
      </p:sp>
      <p:sp>
        <p:nvSpPr>
          <p:cNvPr id="3" name="Content Placeholder 2"/>
          <p:cNvSpPr>
            <a:spLocks noGrp="1"/>
          </p:cNvSpPr>
          <p:nvPr>
            <p:ph idx="1"/>
          </p:nvPr>
        </p:nvSpPr>
        <p:spPr>
          <a:xfrm>
            <a:off x="990600" y="3886200"/>
            <a:ext cx="8153400" cy="2743200"/>
          </a:xfrm>
        </p:spPr>
        <p:txBody>
          <a:bodyPr/>
          <a:lstStyle/>
          <a:p>
            <a:r>
              <a:rPr lang="en-US" dirty="0" smtClean="0">
                <a:latin typeface="+mj-lt"/>
              </a:rPr>
              <a:t>                                                                   </a:t>
            </a:r>
            <a:endParaRPr lang="en-US" dirty="0">
              <a:latin typeface="+mj-lt"/>
            </a:endParaRPr>
          </a:p>
          <a:p>
            <a:r>
              <a:rPr lang="en-US" dirty="0" smtClean="0">
                <a:latin typeface="+mj-lt"/>
              </a:rPr>
              <a:t>                                  </a:t>
            </a:r>
            <a:endParaRPr lang="en-US" dirty="0">
              <a:latin typeface="+mj-lt"/>
            </a:endParaRPr>
          </a:p>
          <a:p>
            <a:r>
              <a:rPr lang="en-US" dirty="0" smtClean="0">
                <a:latin typeface="+mn-lt"/>
              </a:rPr>
              <a:t> </a:t>
            </a:r>
            <a:endParaRPr lang="en-US" dirty="0">
              <a:latin typeface="+mn-lt"/>
            </a:endParaRPr>
          </a:p>
          <a:p>
            <a:r>
              <a:rPr lang="en-US" dirty="0" smtClean="0">
                <a:latin typeface="+mn-lt"/>
              </a:rPr>
              <a:t> </a:t>
            </a:r>
            <a:endParaRPr lang="en-US" dirty="0">
              <a:latin typeface="+mn-lt"/>
            </a:endParaRPr>
          </a:p>
          <a:p>
            <a:r>
              <a:rPr lang="en-US" dirty="0" smtClean="0">
                <a:latin typeface="+mn-lt"/>
              </a:rPr>
              <a:t>               O-</a:t>
            </a:r>
            <a:r>
              <a:rPr lang="en-US" dirty="0">
                <a:latin typeface="+mn-lt"/>
              </a:rPr>
              <a:t>#0 &amp; O-#1</a:t>
            </a:r>
          </a:p>
          <a:p>
            <a:r>
              <a:rPr lang="en-US" dirty="0">
                <a:latin typeface="+mn-lt"/>
              </a:rPr>
              <a:t>O-#0</a:t>
            </a:r>
          </a:p>
          <a:p>
            <a:endParaRPr lang="en-US" dirty="0" smtClean="0">
              <a:latin typeface="+mn-lt"/>
            </a:endParaRPr>
          </a:p>
          <a:p>
            <a:endParaRPr lang="en-US" dirty="0">
              <a:latin typeface="+mn-lt"/>
            </a:endParaRPr>
          </a:p>
          <a:p>
            <a:endParaRPr lang="en-US" dirty="0">
              <a:latin typeface="+mn-lt"/>
            </a:endParaRPr>
          </a:p>
        </p:txBody>
      </p:sp>
      <p:pic>
        <p:nvPicPr>
          <p:cNvPr id="4" name="Picture 3"/>
          <p:cNvPicPr>
            <a:picLocks noChangeAspect="1"/>
          </p:cNvPicPr>
          <p:nvPr/>
        </p:nvPicPr>
        <p:blipFill>
          <a:blip r:embed="rId2"/>
          <a:stretch>
            <a:fillRect/>
          </a:stretch>
        </p:blipFill>
        <p:spPr>
          <a:xfrm>
            <a:off x="76200" y="1447800"/>
            <a:ext cx="6419609" cy="2133601"/>
          </a:xfrm>
          <a:prstGeom prst="rect">
            <a:avLst/>
          </a:prstGeom>
        </p:spPr>
      </p:pic>
      <p:sp>
        <p:nvSpPr>
          <p:cNvPr id="6" name="Line 42"/>
          <p:cNvSpPr>
            <a:spLocks noChangeShapeType="1"/>
          </p:cNvSpPr>
          <p:nvPr/>
        </p:nvSpPr>
        <p:spPr bwMode="auto">
          <a:xfrm>
            <a:off x="1124528" y="2972956"/>
            <a:ext cx="18472" cy="31992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42"/>
          <p:cNvSpPr>
            <a:spLocks noChangeShapeType="1"/>
          </p:cNvSpPr>
          <p:nvPr/>
        </p:nvSpPr>
        <p:spPr bwMode="auto">
          <a:xfrm>
            <a:off x="2133600" y="2972956"/>
            <a:ext cx="0" cy="2894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 name="Content Placeholder 2"/>
          <p:cNvSpPr txBox="1">
            <a:spLocks/>
          </p:cNvSpPr>
          <p:nvPr/>
        </p:nvSpPr>
        <p:spPr>
          <a:xfrm>
            <a:off x="381000" y="3886200"/>
            <a:ext cx="612742" cy="27432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endParaRPr lang="en-US" kern="0" dirty="0" smtClean="0">
              <a:solidFill>
                <a:srgbClr val="66FF33"/>
              </a:solidFill>
              <a:latin typeface="+mj-lt"/>
            </a:endParaRPr>
          </a:p>
          <a:p>
            <a:endParaRPr lang="en-US" kern="0" dirty="0" smtClean="0">
              <a:solidFill>
                <a:srgbClr val="66FF33"/>
              </a:solidFill>
              <a:latin typeface="+mj-lt"/>
            </a:endParaRPr>
          </a:p>
          <a:p>
            <a:endParaRPr lang="en-US" kern="0" dirty="0" smtClean="0">
              <a:latin typeface="+mn-lt"/>
            </a:endParaRPr>
          </a:p>
          <a:p>
            <a:endParaRPr lang="en-US" kern="0" dirty="0" smtClean="0">
              <a:solidFill>
                <a:srgbClr val="FF0000"/>
              </a:solidFill>
              <a:latin typeface="+mn-lt"/>
            </a:endParaRPr>
          </a:p>
          <a:p>
            <a:r>
              <a:rPr lang="en-US" kern="0" dirty="0" smtClean="0">
                <a:latin typeface="+mn-lt"/>
              </a:rPr>
              <a:t>V2</a:t>
            </a:r>
            <a:endParaRPr lang="en-US" kern="0" dirty="0" smtClean="0">
              <a:solidFill>
                <a:srgbClr val="FF0000"/>
              </a:solidFill>
              <a:latin typeface="+mn-lt"/>
            </a:endParaRPr>
          </a:p>
          <a:p>
            <a:r>
              <a:rPr lang="en-US" kern="0" dirty="0" smtClean="0">
                <a:latin typeface="+mn-lt"/>
              </a:rPr>
              <a:t>V1</a:t>
            </a:r>
          </a:p>
          <a:p>
            <a:endParaRPr lang="en-US" kern="0" dirty="0" smtClean="0">
              <a:latin typeface="+mn-lt"/>
            </a:endParaRPr>
          </a:p>
          <a:p>
            <a:endParaRPr lang="en-US" kern="0" dirty="0">
              <a:latin typeface="+mn-lt"/>
            </a:endParaRPr>
          </a:p>
        </p:txBody>
      </p:sp>
    </p:spTree>
    <p:extLst>
      <p:ext uri="{BB962C8B-B14F-4D97-AF65-F5344CB8AC3E}">
        <p14:creationId xmlns:p14="http://schemas.microsoft.com/office/powerpoint/2010/main" val="191336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possible ontology evolution</a:t>
            </a:r>
            <a:endParaRPr lang="en-US" dirty="0"/>
          </a:p>
        </p:txBody>
      </p:sp>
      <p:sp>
        <p:nvSpPr>
          <p:cNvPr id="3" name="Content Placeholder 2"/>
          <p:cNvSpPr>
            <a:spLocks noGrp="1"/>
          </p:cNvSpPr>
          <p:nvPr>
            <p:ph idx="1"/>
          </p:nvPr>
        </p:nvSpPr>
        <p:spPr>
          <a:xfrm>
            <a:off x="990600" y="3886200"/>
            <a:ext cx="8153400" cy="2743200"/>
          </a:xfrm>
        </p:spPr>
        <p:txBody>
          <a:bodyPr/>
          <a:lstStyle/>
          <a:p>
            <a:r>
              <a:rPr lang="en-US" dirty="0" smtClean="0">
                <a:latin typeface="+mj-lt"/>
              </a:rPr>
              <a:t>                                                                  </a:t>
            </a:r>
          </a:p>
          <a:p>
            <a:r>
              <a:rPr lang="en-US" dirty="0" smtClean="0">
                <a:latin typeface="+mn-lt"/>
              </a:rPr>
              <a:t>                     </a:t>
            </a:r>
          </a:p>
          <a:p>
            <a:endParaRPr lang="en-US" dirty="0" smtClean="0">
              <a:latin typeface="+mn-lt"/>
            </a:endParaRPr>
          </a:p>
          <a:p>
            <a:r>
              <a:rPr lang="en-US" dirty="0" smtClean="0">
                <a:latin typeface="+mn-lt"/>
              </a:rPr>
              <a:t>                  O-</a:t>
            </a:r>
            <a:r>
              <a:rPr lang="en-US" dirty="0">
                <a:latin typeface="+mn-lt"/>
              </a:rPr>
              <a:t>#0 </a:t>
            </a:r>
            <a:r>
              <a:rPr lang="en-US" dirty="0" smtClean="0">
                <a:latin typeface="+mn-lt"/>
              </a:rPr>
              <a:t>  &amp;   O-</a:t>
            </a:r>
            <a:r>
              <a:rPr lang="en-US" dirty="0">
                <a:latin typeface="+mn-lt"/>
              </a:rPr>
              <a:t>#1 </a:t>
            </a:r>
            <a:r>
              <a:rPr lang="en-US" dirty="0" smtClean="0">
                <a:latin typeface="+mn-lt"/>
              </a:rPr>
              <a:t>  &amp;   O-</a:t>
            </a:r>
            <a:r>
              <a:rPr lang="en-US" dirty="0">
                <a:latin typeface="+mn-lt"/>
              </a:rPr>
              <a:t>#0 </a:t>
            </a:r>
            <a:r>
              <a:rPr lang="en-US" dirty="0" err="1">
                <a:latin typeface="+mn-lt"/>
              </a:rPr>
              <a:t>isA</a:t>
            </a:r>
            <a:r>
              <a:rPr lang="en-US" dirty="0">
                <a:latin typeface="+mn-lt"/>
              </a:rPr>
              <a:t> O-#1</a:t>
            </a:r>
          </a:p>
          <a:p>
            <a:r>
              <a:rPr lang="en-US" dirty="0" smtClean="0">
                <a:latin typeface="+mn-lt"/>
              </a:rPr>
              <a:t>               O-</a:t>
            </a:r>
            <a:r>
              <a:rPr lang="en-US" dirty="0">
                <a:latin typeface="+mn-lt"/>
              </a:rPr>
              <a:t>#0 </a:t>
            </a:r>
            <a:r>
              <a:rPr lang="en-US" dirty="0" smtClean="0">
                <a:latin typeface="+mn-lt"/>
              </a:rPr>
              <a:t>  &amp;   O-</a:t>
            </a:r>
            <a:r>
              <a:rPr lang="en-US" dirty="0">
                <a:latin typeface="+mn-lt"/>
              </a:rPr>
              <a:t>#1</a:t>
            </a:r>
          </a:p>
          <a:p>
            <a:r>
              <a:rPr lang="en-US" dirty="0">
                <a:latin typeface="+mn-lt"/>
              </a:rPr>
              <a:t>O-#0</a:t>
            </a:r>
          </a:p>
          <a:p>
            <a:endParaRPr lang="en-US" dirty="0" smtClean="0">
              <a:latin typeface="+mn-lt"/>
            </a:endParaRPr>
          </a:p>
          <a:p>
            <a:endParaRPr lang="en-US" dirty="0">
              <a:latin typeface="+mn-lt"/>
            </a:endParaRPr>
          </a:p>
          <a:p>
            <a:endParaRPr lang="en-US" dirty="0">
              <a:latin typeface="+mn-lt"/>
            </a:endParaRPr>
          </a:p>
        </p:txBody>
      </p:sp>
      <p:pic>
        <p:nvPicPr>
          <p:cNvPr id="4" name="Picture 3"/>
          <p:cNvPicPr>
            <a:picLocks noChangeAspect="1"/>
          </p:cNvPicPr>
          <p:nvPr/>
        </p:nvPicPr>
        <p:blipFill>
          <a:blip r:embed="rId2"/>
          <a:stretch>
            <a:fillRect/>
          </a:stretch>
        </p:blipFill>
        <p:spPr>
          <a:xfrm>
            <a:off x="76200" y="1447800"/>
            <a:ext cx="6419609" cy="2133601"/>
          </a:xfrm>
          <a:prstGeom prst="rect">
            <a:avLst/>
          </a:prstGeom>
        </p:spPr>
      </p:pic>
      <p:sp>
        <p:nvSpPr>
          <p:cNvPr id="6" name="Line 42"/>
          <p:cNvSpPr>
            <a:spLocks noChangeShapeType="1"/>
          </p:cNvSpPr>
          <p:nvPr/>
        </p:nvSpPr>
        <p:spPr bwMode="auto">
          <a:xfrm>
            <a:off x="1124528" y="2972956"/>
            <a:ext cx="18472" cy="31992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 name="Line 42"/>
          <p:cNvSpPr>
            <a:spLocks noChangeShapeType="1"/>
          </p:cNvSpPr>
          <p:nvPr/>
        </p:nvSpPr>
        <p:spPr bwMode="auto">
          <a:xfrm>
            <a:off x="2336792" y="2963720"/>
            <a:ext cx="0" cy="2513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42"/>
          <p:cNvSpPr>
            <a:spLocks noChangeShapeType="1"/>
          </p:cNvSpPr>
          <p:nvPr/>
        </p:nvSpPr>
        <p:spPr bwMode="auto">
          <a:xfrm>
            <a:off x="2133600" y="2972956"/>
            <a:ext cx="0" cy="2894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 name="Content Placeholder 2"/>
          <p:cNvSpPr txBox="1">
            <a:spLocks/>
          </p:cNvSpPr>
          <p:nvPr/>
        </p:nvSpPr>
        <p:spPr>
          <a:xfrm>
            <a:off x="381000" y="3886200"/>
            <a:ext cx="612742" cy="27432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endParaRPr lang="en-US" kern="0" dirty="0" smtClean="0">
              <a:solidFill>
                <a:srgbClr val="66FF33"/>
              </a:solidFill>
              <a:latin typeface="+mj-lt"/>
            </a:endParaRPr>
          </a:p>
          <a:p>
            <a:endParaRPr lang="en-US" kern="0" dirty="0" smtClean="0">
              <a:solidFill>
                <a:srgbClr val="66FF33"/>
              </a:solidFill>
              <a:latin typeface="+mj-lt"/>
            </a:endParaRPr>
          </a:p>
          <a:p>
            <a:endParaRPr lang="en-US" kern="0" dirty="0" smtClean="0">
              <a:latin typeface="+mn-lt"/>
            </a:endParaRPr>
          </a:p>
          <a:p>
            <a:r>
              <a:rPr lang="en-US" kern="0" dirty="0" smtClean="0">
                <a:latin typeface="+mn-lt"/>
              </a:rPr>
              <a:t>V3</a:t>
            </a:r>
            <a:endParaRPr lang="en-US" kern="0" dirty="0" smtClean="0">
              <a:solidFill>
                <a:srgbClr val="FF0000"/>
              </a:solidFill>
              <a:latin typeface="+mn-lt"/>
            </a:endParaRPr>
          </a:p>
          <a:p>
            <a:r>
              <a:rPr lang="en-US" kern="0" dirty="0" smtClean="0">
                <a:latin typeface="+mn-lt"/>
              </a:rPr>
              <a:t>V2</a:t>
            </a:r>
            <a:endParaRPr lang="en-US" kern="0" dirty="0" smtClean="0">
              <a:solidFill>
                <a:srgbClr val="FF0000"/>
              </a:solidFill>
              <a:latin typeface="+mn-lt"/>
            </a:endParaRPr>
          </a:p>
          <a:p>
            <a:r>
              <a:rPr lang="en-US" kern="0" dirty="0" smtClean="0">
                <a:latin typeface="+mn-lt"/>
              </a:rPr>
              <a:t>V1</a:t>
            </a:r>
          </a:p>
          <a:p>
            <a:endParaRPr lang="en-US" kern="0" dirty="0" smtClean="0">
              <a:latin typeface="+mn-lt"/>
            </a:endParaRPr>
          </a:p>
          <a:p>
            <a:endParaRPr lang="en-US" kern="0" dirty="0">
              <a:latin typeface="+mn-lt"/>
            </a:endParaRPr>
          </a:p>
        </p:txBody>
      </p:sp>
    </p:spTree>
    <p:extLst>
      <p:ext uri="{BB962C8B-B14F-4D97-AF65-F5344CB8AC3E}">
        <p14:creationId xmlns:p14="http://schemas.microsoft.com/office/powerpoint/2010/main" val="285770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possible ontology evolution</a:t>
            </a:r>
            <a:endParaRPr lang="en-US" dirty="0"/>
          </a:p>
        </p:txBody>
      </p:sp>
      <p:sp>
        <p:nvSpPr>
          <p:cNvPr id="3" name="Content Placeholder 2"/>
          <p:cNvSpPr>
            <a:spLocks noGrp="1"/>
          </p:cNvSpPr>
          <p:nvPr>
            <p:ph idx="1"/>
          </p:nvPr>
        </p:nvSpPr>
        <p:spPr>
          <a:xfrm>
            <a:off x="990600" y="3886200"/>
            <a:ext cx="8153400" cy="2743200"/>
          </a:xfrm>
        </p:spPr>
        <p:txBody>
          <a:bodyPr/>
          <a:lstStyle/>
          <a:p>
            <a:r>
              <a:rPr lang="en-US" dirty="0" smtClean="0">
                <a:latin typeface="+mj-lt"/>
              </a:rPr>
              <a:t>                                                                   </a:t>
            </a:r>
            <a:endParaRPr lang="en-US" dirty="0">
              <a:latin typeface="+mj-lt"/>
            </a:endParaRPr>
          </a:p>
          <a:p>
            <a:r>
              <a:rPr lang="en-US" dirty="0" smtClean="0">
                <a:latin typeface="+mj-lt"/>
              </a:rPr>
              <a:t> </a:t>
            </a:r>
            <a:endParaRPr lang="en-US" dirty="0">
              <a:latin typeface="+mj-lt"/>
            </a:endParaRPr>
          </a:p>
          <a:p>
            <a:r>
              <a:rPr lang="en-US" dirty="0" smtClean="0">
                <a:latin typeface="+mn-lt"/>
              </a:rPr>
              <a:t>                     O-</a:t>
            </a:r>
            <a:r>
              <a:rPr lang="en-US" dirty="0">
                <a:latin typeface="+mn-lt"/>
              </a:rPr>
              <a:t>#1</a:t>
            </a:r>
          </a:p>
          <a:p>
            <a:r>
              <a:rPr lang="en-US" dirty="0" smtClean="0">
                <a:latin typeface="+mn-lt"/>
              </a:rPr>
              <a:t>                  O-</a:t>
            </a:r>
            <a:r>
              <a:rPr lang="en-US" dirty="0">
                <a:latin typeface="+mn-lt"/>
              </a:rPr>
              <a:t>#</a:t>
            </a:r>
            <a:r>
              <a:rPr lang="en-US" dirty="0" smtClean="0">
                <a:latin typeface="+mn-lt"/>
              </a:rPr>
              <a:t>0   &amp;   </a:t>
            </a:r>
            <a:r>
              <a:rPr lang="en-US" dirty="0">
                <a:latin typeface="+mn-lt"/>
              </a:rPr>
              <a:t>O-#</a:t>
            </a:r>
            <a:r>
              <a:rPr lang="en-US" dirty="0" smtClean="0">
                <a:latin typeface="+mn-lt"/>
              </a:rPr>
              <a:t>1   </a:t>
            </a:r>
            <a:r>
              <a:rPr lang="en-US" dirty="0">
                <a:latin typeface="+mn-lt"/>
              </a:rPr>
              <a:t>&amp; </a:t>
            </a:r>
            <a:r>
              <a:rPr lang="en-US" dirty="0" smtClean="0">
                <a:latin typeface="+mn-lt"/>
              </a:rPr>
              <a:t>  O-</a:t>
            </a:r>
            <a:r>
              <a:rPr lang="en-US" dirty="0">
                <a:latin typeface="+mn-lt"/>
              </a:rPr>
              <a:t>#0 </a:t>
            </a:r>
            <a:r>
              <a:rPr lang="en-US" dirty="0" err="1">
                <a:latin typeface="+mn-lt"/>
              </a:rPr>
              <a:t>isA</a:t>
            </a:r>
            <a:r>
              <a:rPr lang="en-US" dirty="0">
                <a:latin typeface="+mn-lt"/>
              </a:rPr>
              <a:t> O-#1</a:t>
            </a:r>
          </a:p>
          <a:p>
            <a:r>
              <a:rPr lang="en-US" dirty="0" smtClean="0">
                <a:latin typeface="+mn-lt"/>
              </a:rPr>
              <a:t>               O-</a:t>
            </a:r>
            <a:r>
              <a:rPr lang="en-US" dirty="0">
                <a:latin typeface="+mn-lt"/>
              </a:rPr>
              <a:t>#</a:t>
            </a:r>
            <a:r>
              <a:rPr lang="en-US" dirty="0" smtClean="0">
                <a:latin typeface="+mn-lt"/>
              </a:rPr>
              <a:t>0   &amp;   </a:t>
            </a:r>
            <a:r>
              <a:rPr lang="en-US" dirty="0">
                <a:latin typeface="+mn-lt"/>
              </a:rPr>
              <a:t>O-#1</a:t>
            </a:r>
          </a:p>
          <a:p>
            <a:r>
              <a:rPr lang="en-US" dirty="0">
                <a:latin typeface="+mn-lt"/>
              </a:rPr>
              <a:t>O-#0</a:t>
            </a:r>
          </a:p>
          <a:p>
            <a:endParaRPr lang="en-US" dirty="0" smtClean="0">
              <a:latin typeface="+mn-lt"/>
            </a:endParaRPr>
          </a:p>
          <a:p>
            <a:endParaRPr lang="en-US" dirty="0">
              <a:latin typeface="+mn-lt"/>
            </a:endParaRPr>
          </a:p>
          <a:p>
            <a:endParaRPr lang="en-US" dirty="0">
              <a:latin typeface="+mn-lt"/>
            </a:endParaRPr>
          </a:p>
        </p:txBody>
      </p:sp>
      <p:pic>
        <p:nvPicPr>
          <p:cNvPr id="4" name="Picture 3"/>
          <p:cNvPicPr>
            <a:picLocks noChangeAspect="1"/>
          </p:cNvPicPr>
          <p:nvPr/>
        </p:nvPicPr>
        <p:blipFill>
          <a:blip r:embed="rId2"/>
          <a:stretch>
            <a:fillRect/>
          </a:stretch>
        </p:blipFill>
        <p:spPr>
          <a:xfrm>
            <a:off x="76200" y="1447800"/>
            <a:ext cx="6419609" cy="2133601"/>
          </a:xfrm>
          <a:prstGeom prst="rect">
            <a:avLst/>
          </a:prstGeom>
        </p:spPr>
      </p:pic>
      <p:sp>
        <p:nvSpPr>
          <p:cNvPr id="6" name="Line 42"/>
          <p:cNvSpPr>
            <a:spLocks noChangeShapeType="1"/>
          </p:cNvSpPr>
          <p:nvPr/>
        </p:nvSpPr>
        <p:spPr bwMode="auto">
          <a:xfrm>
            <a:off x="1124528" y="2972956"/>
            <a:ext cx="18472" cy="31992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1" name="Line 42"/>
          <p:cNvSpPr>
            <a:spLocks noChangeShapeType="1"/>
          </p:cNvSpPr>
          <p:nvPr/>
        </p:nvSpPr>
        <p:spPr bwMode="auto">
          <a:xfrm>
            <a:off x="2514600" y="2963720"/>
            <a:ext cx="0" cy="2065480"/>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 name="Line 42"/>
          <p:cNvSpPr>
            <a:spLocks noChangeShapeType="1"/>
          </p:cNvSpPr>
          <p:nvPr/>
        </p:nvSpPr>
        <p:spPr bwMode="auto">
          <a:xfrm>
            <a:off x="2336792" y="2963720"/>
            <a:ext cx="0" cy="2513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42"/>
          <p:cNvSpPr>
            <a:spLocks noChangeShapeType="1"/>
          </p:cNvSpPr>
          <p:nvPr/>
        </p:nvSpPr>
        <p:spPr bwMode="auto">
          <a:xfrm>
            <a:off x="2133600" y="2972956"/>
            <a:ext cx="0" cy="2894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 name="Content Placeholder 2"/>
          <p:cNvSpPr txBox="1">
            <a:spLocks/>
          </p:cNvSpPr>
          <p:nvPr/>
        </p:nvSpPr>
        <p:spPr>
          <a:xfrm>
            <a:off x="381000" y="3886200"/>
            <a:ext cx="612742" cy="27432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endParaRPr lang="en-US" kern="0" dirty="0" smtClean="0">
              <a:solidFill>
                <a:srgbClr val="66FF33"/>
              </a:solidFill>
              <a:latin typeface="+mj-lt"/>
            </a:endParaRPr>
          </a:p>
          <a:p>
            <a:endParaRPr lang="en-US" kern="0" dirty="0" smtClean="0">
              <a:solidFill>
                <a:srgbClr val="66FF33"/>
              </a:solidFill>
              <a:latin typeface="+mj-lt"/>
            </a:endParaRPr>
          </a:p>
          <a:p>
            <a:r>
              <a:rPr lang="en-US" kern="0" dirty="0" smtClean="0">
                <a:latin typeface="+mn-lt"/>
              </a:rPr>
              <a:t>V4</a:t>
            </a:r>
          </a:p>
          <a:p>
            <a:r>
              <a:rPr lang="en-US" kern="0" dirty="0" smtClean="0">
                <a:latin typeface="+mn-lt"/>
              </a:rPr>
              <a:t>V3</a:t>
            </a:r>
            <a:endParaRPr lang="en-US" kern="0" dirty="0" smtClean="0">
              <a:solidFill>
                <a:srgbClr val="FF0000"/>
              </a:solidFill>
              <a:latin typeface="+mn-lt"/>
            </a:endParaRPr>
          </a:p>
          <a:p>
            <a:r>
              <a:rPr lang="en-US" kern="0" dirty="0" smtClean="0">
                <a:latin typeface="+mn-lt"/>
              </a:rPr>
              <a:t>V2</a:t>
            </a:r>
            <a:endParaRPr lang="en-US" kern="0" dirty="0" smtClean="0">
              <a:solidFill>
                <a:srgbClr val="FF0000"/>
              </a:solidFill>
              <a:latin typeface="+mn-lt"/>
            </a:endParaRPr>
          </a:p>
          <a:p>
            <a:r>
              <a:rPr lang="en-US" kern="0" dirty="0" smtClean="0">
                <a:latin typeface="+mn-lt"/>
              </a:rPr>
              <a:t>V1</a:t>
            </a:r>
          </a:p>
          <a:p>
            <a:endParaRPr lang="en-US" kern="0" dirty="0" smtClean="0">
              <a:latin typeface="+mn-lt"/>
            </a:endParaRPr>
          </a:p>
          <a:p>
            <a:endParaRPr lang="en-US" kern="0" dirty="0">
              <a:latin typeface="+mn-lt"/>
            </a:endParaRPr>
          </a:p>
        </p:txBody>
      </p:sp>
    </p:spTree>
    <p:extLst>
      <p:ext uri="{BB962C8B-B14F-4D97-AF65-F5344CB8AC3E}">
        <p14:creationId xmlns:p14="http://schemas.microsoft.com/office/powerpoint/2010/main" val="143490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possible ontology evolution</a:t>
            </a:r>
            <a:endParaRPr lang="en-US" dirty="0"/>
          </a:p>
        </p:txBody>
      </p:sp>
      <p:sp>
        <p:nvSpPr>
          <p:cNvPr id="3" name="Content Placeholder 2"/>
          <p:cNvSpPr>
            <a:spLocks noGrp="1"/>
          </p:cNvSpPr>
          <p:nvPr>
            <p:ph idx="1"/>
          </p:nvPr>
        </p:nvSpPr>
        <p:spPr>
          <a:xfrm>
            <a:off x="990600" y="3886200"/>
            <a:ext cx="8153400" cy="2743200"/>
          </a:xfrm>
        </p:spPr>
        <p:txBody>
          <a:bodyPr/>
          <a:lstStyle/>
          <a:p>
            <a:r>
              <a:rPr lang="en-US" dirty="0" smtClean="0">
                <a:latin typeface="+mj-lt"/>
              </a:rPr>
              <a:t>                                                                   </a:t>
            </a:r>
            <a:endParaRPr lang="en-US" dirty="0">
              <a:latin typeface="+mj-lt"/>
            </a:endParaRPr>
          </a:p>
          <a:p>
            <a:r>
              <a:rPr lang="en-US" dirty="0" smtClean="0">
                <a:latin typeface="+mj-lt"/>
              </a:rPr>
              <a:t>                                 O-</a:t>
            </a:r>
            <a:r>
              <a:rPr lang="en-US" dirty="0">
                <a:latin typeface="+mj-lt"/>
              </a:rPr>
              <a:t>#2 </a:t>
            </a:r>
            <a:r>
              <a:rPr lang="en-US" dirty="0" smtClean="0">
                <a:latin typeface="+mj-lt"/>
              </a:rPr>
              <a:t>  &amp;   O-</a:t>
            </a:r>
            <a:r>
              <a:rPr lang="en-US" dirty="0">
                <a:latin typeface="+mj-lt"/>
              </a:rPr>
              <a:t>#1 </a:t>
            </a:r>
            <a:r>
              <a:rPr lang="en-US" dirty="0" smtClean="0">
                <a:latin typeface="+mj-lt"/>
              </a:rPr>
              <a:t>  &amp;   O-</a:t>
            </a:r>
            <a:r>
              <a:rPr lang="en-US" dirty="0">
                <a:latin typeface="+mj-lt"/>
              </a:rPr>
              <a:t>#2 </a:t>
            </a:r>
            <a:r>
              <a:rPr lang="en-US" dirty="0" err="1">
                <a:latin typeface="+mj-lt"/>
              </a:rPr>
              <a:t>isA</a:t>
            </a:r>
            <a:r>
              <a:rPr lang="en-US" dirty="0">
                <a:latin typeface="+mj-lt"/>
              </a:rPr>
              <a:t> O-#1</a:t>
            </a:r>
          </a:p>
          <a:p>
            <a:r>
              <a:rPr lang="en-US" dirty="0" smtClean="0">
                <a:latin typeface="+mn-lt"/>
              </a:rPr>
              <a:t>                     O-</a:t>
            </a:r>
            <a:r>
              <a:rPr lang="en-US" dirty="0">
                <a:latin typeface="+mn-lt"/>
              </a:rPr>
              <a:t>#1</a:t>
            </a:r>
          </a:p>
          <a:p>
            <a:r>
              <a:rPr lang="en-US" dirty="0" smtClean="0">
                <a:latin typeface="+mn-lt"/>
              </a:rPr>
              <a:t>                  O-</a:t>
            </a:r>
            <a:r>
              <a:rPr lang="en-US" dirty="0">
                <a:latin typeface="+mn-lt"/>
              </a:rPr>
              <a:t>#</a:t>
            </a:r>
            <a:r>
              <a:rPr lang="en-US" dirty="0" smtClean="0">
                <a:latin typeface="+mn-lt"/>
              </a:rPr>
              <a:t>0   </a:t>
            </a:r>
            <a:r>
              <a:rPr lang="en-US" dirty="0">
                <a:latin typeface="+mn-lt"/>
              </a:rPr>
              <a:t>&amp; </a:t>
            </a:r>
            <a:r>
              <a:rPr lang="en-US" dirty="0" smtClean="0">
                <a:latin typeface="+mn-lt"/>
              </a:rPr>
              <a:t>  O-</a:t>
            </a:r>
            <a:r>
              <a:rPr lang="en-US" dirty="0">
                <a:latin typeface="+mn-lt"/>
              </a:rPr>
              <a:t>#1 </a:t>
            </a:r>
            <a:r>
              <a:rPr lang="en-US" dirty="0" smtClean="0">
                <a:latin typeface="+mn-lt"/>
              </a:rPr>
              <a:t>  &amp;   </a:t>
            </a:r>
            <a:r>
              <a:rPr lang="en-US" dirty="0">
                <a:latin typeface="+mn-lt"/>
              </a:rPr>
              <a:t>O-#0 </a:t>
            </a:r>
            <a:r>
              <a:rPr lang="en-US" dirty="0" err="1">
                <a:latin typeface="+mn-lt"/>
              </a:rPr>
              <a:t>isA</a:t>
            </a:r>
            <a:r>
              <a:rPr lang="en-US" dirty="0">
                <a:latin typeface="+mn-lt"/>
              </a:rPr>
              <a:t> O-#1</a:t>
            </a:r>
          </a:p>
          <a:p>
            <a:r>
              <a:rPr lang="en-US" dirty="0" smtClean="0">
                <a:latin typeface="+mn-lt"/>
              </a:rPr>
              <a:t>               O-</a:t>
            </a:r>
            <a:r>
              <a:rPr lang="en-US" dirty="0">
                <a:latin typeface="+mn-lt"/>
              </a:rPr>
              <a:t>#</a:t>
            </a:r>
            <a:r>
              <a:rPr lang="en-US" dirty="0" smtClean="0">
                <a:latin typeface="+mn-lt"/>
              </a:rPr>
              <a:t>0   &amp;   </a:t>
            </a:r>
            <a:r>
              <a:rPr lang="en-US" dirty="0">
                <a:latin typeface="+mn-lt"/>
              </a:rPr>
              <a:t>O-#1</a:t>
            </a:r>
          </a:p>
          <a:p>
            <a:r>
              <a:rPr lang="en-US" dirty="0">
                <a:latin typeface="+mn-lt"/>
              </a:rPr>
              <a:t>O-#0</a:t>
            </a:r>
          </a:p>
          <a:p>
            <a:endParaRPr lang="en-US" dirty="0" smtClean="0">
              <a:latin typeface="+mn-lt"/>
            </a:endParaRPr>
          </a:p>
          <a:p>
            <a:endParaRPr lang="en-US" dirty="0">
              <a:latin typeface="+mn-lt"/>
            </a:endParaRPr>
          </a:p>
          <a:p>
            <a:endParaRPr lang="en-US" dirty="0">
              <a:latin typeface="+mn-lt"/>
            </a:endParaRPr>
          </a:p>
        </p:txBody>
      </p:sp>
      <p:pic>
        <p:nvPicPr>
          <p:cNvPr id="4" name="Picture 3"/>
          <p:cNvPicPr>
            <a:picLocks noChangeAspect="1"/>
          </p:cNvPicPr>
          <p:nvPr/>
        </p:nvPicPr>
        <p:blipFill>
          <a:blip r:embed="rId2"/>
          <a:stretch>
            <a:fillRect/>
          </a:stretch>
        </p:blipFill>
        <p:spPr>
          <a:xfrm>
            <a:off x="76200" y="1447800"/>
            <a:ext cx="6419609" cy="2133601"/>
          </a:xfrm>
          <a:prstGeom prst="rect">
            <a:avLst/>
          </a:prstGeom>
        </p:spPr>
      </p:pic>
      <p:sp>
        <p:nvSpPr>
          <p:cNvPr id="6" name="Line 42"/>
          <p:cNvSpPr>
            <a:spLocks noChangeShapeType="1"/>
          </p:cNvSpPr>
          <p:nvPr/>
        </p:nvSpPr>
        <p:spPr bwMode="auto">
          <a:xfrm>
            <a:off x="1124528" y="2972956"/>
            <a:ext cx="18472" cy="31992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 name="Line 42"/>
          <p:cNvSpPr>
            <a:spLocks noChangeShapeType="1"/>
          </p:cNvSpPr>
          <p:nvPr/>
        </p:nvSpPr>
        <p:spPr bwMode="auto">
          <a:xfrm>
            <a:off x="3398992" y="2972956"/>
            <a:ext cx="0" cy="1599622"/>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1" name="Line 42"/>
          <p:cNvSpPr>
            <a:spLocks noChangeShapeType="1"/>
          </p:cNvSpPr>
          <p:nvPr/>
        </p:nvSpPr>
        <p:spPr bwMode="auto">
          <a:xfrm>
            <a:off x="2514600" y="2963720"/>
            <a:ext cx="0" cy="2065480"/>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 name="Line 42"/>
          <p:cNvSpPr>
            <a:spLocks noChangeShapeType="1"/>
          </p:cNvSpPr>
          <p:nvPr/>
        </p:nvSpPr>
        <p:spPr bwMode="auto">
          <a:xfrm>
            <a:off x="2336792" y="2963720"/>
            <a:ext cx="0" cy="2513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42"/>
          <p:cNvSpPr>
            <a:spLocks noChangeShapeType="1"/>
          </p:cNvSpPr>
          <p:nvPr/>
        </p:nvSpPr>
        <p:spPr bwMode="auto">
          <a:xfrm>
            <a:off x="2133600" y="2972956"/>
            <a:ext cx="0" cy="2894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 name="Content Placeholder 2"/>
          <p:cNvSpPr txBox="1">
            <a:spLocks/>
          </p:cNvSpPr>
          <p:nvPr/>
        </p:nvSpPr>
        <p:spPr>
          <a:xfrm>
            <a:off x="381000" y="3886200"/>
            <a:ext cx="612742" cy="27432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endParaRPr lang="en-US" kern="0" dirty="0" smtClean="0">
              <a:solidFill>
                <a:srgbClr val="66FF33"/>
              </a:solidFill>
              <a:latin typeface="+mj-lt"/>
            </a:endParaRPr>
          </a:p>
          <a:p>
            <a:r>
              <a:rPr lang="en-US" kern="0" dirty="0" smtClean="0">
                <a:latin typeface="+mj-lt"/>
              </a:rPr>
              <a:t>V5</a:t>
            </a:r>
            <a:endParaRPr lang="en-US" kern="0" dirty="0" smtClean="0">
              <a:solidFill>
                <a:srgbClr val="66FF33"/>
              </a:solidFill>
              <a:latin typeface="+mj-lt"/>
            </a:endParaRPr>
          </a:p>
          <a:p>
            <a:r>
              <a:rPr lang="en-US" kern="0" dirty="0" smtClean="0">
                <a:latin typeface="+mn-lt"/>
              </a:rPr>
              <a:t>V4</a:t>
            </a:r>
          </a:p>
          <a:p>
            <a:r>
              <a:rPr lang="en-US" kern="0" dirty="0" smtClean="0">
                <a:latin typeface="+mn-lt"/>
              </a:rPr>
              <a:t>V3</a:t>
            </a:r>
            <a:endParaRPr lang="en-US" kern="0" dirty="0" smtClean="0">
              <a:solidFill>
                <a:srgbClr val="FF0000"/>
              </a:solidFill>
              <a:latin typeface="+mn-lt"/>
            </a:endParaRPr>
          </a:p>
          <a:p>
            <a:r>
              <a:rPr lang="en-US" kern="0" dirty="0" smtClean="0">
                <a:latin typeface="+mn-lt"/>
              </a:rPr>
              <a:t>V2</a:t>
            </a:r>
            <a:endParaRPr lang="en-US" kern="0" dirty="0" smtClean="0">
              <a:solidFill>
                <a:srgbClr val="FF0000"/>
              </a:solidFill>
              <a:latin typeface="+mn-lt"/>
            </a:endParaRPr>
          </a:p>
          <a:p>
            <a:r>
              <a:rPr lang="en-US" kern="0" dirty="0" smtClean="0">
                <a:latin typeface="+mn-lt"/>
              </a:rPr>
              <a:t>V1</a:t>
            </a:r>
          </a:p>
          <a:p>
            <a:endParaRPr lang="en-US" kern="0" dirty="0" smtClean="0">
              <a:latin typeface="+mn-lt"/>
            </a:endParaRPr>
          </a:p>
          <a:p>
            <a:endParaRPr lang="en-US" kern="0" dirty="0">
              <a:latin typeface="+mn-lt"/>
            </a:endParaRPr>
          </a:p>
        </p:txBody>
      </p:sp>
    </p:spTree>
    <p:extLst>
      <p:ext uri="{BB962C8B-B14F-4D97-AF65-F5344CB8AC3E}">
        <p14:creationId xmlns:p14="http://schemas.microsoft.com/office/powerpoint/2010/main" val="408359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possible ontology evolution</a:t>
            </a:r>
            <a:endParaRPr lang="en-US" dirty="0"/>
          </a:p>
        </p:txBody>
      </p:sp>
      <p:sp>
        <p:nvSpPr>
          <p:cNvPr id="3" name="Content Placeholder 2"/>
          <p:cNvSpPr>
            <a:spLocks noGrp="1"/>
          </p:cNvSpPr>
          <p:nvPr>
            <p:ph idx="1"/>
          </p:nvPr>
        </p:nvSpPr>
        <p:spPr>
          <a:xfrm>
            <a:off x="990600" y="3886200"/>
            <a:ext cx="8153400" cy="2743200"/>
          </a:xfrm>
        </p:spPr>
        <p:txBody>
          <a:bodyPr/>
          <a:lstStyle/>
          <a:p>
            <a:r>
              <a:rPr lang="en-US" dirty="0" smtClean="0">
                <a:latin typeface="+mj-lt"/>
              </a:rPr>
              <a:t>                                                                O-</a:t>
            </a:r>
            <a:r>
              <a:rPr lang="en-US" dirty="0">
                <a:latin typeface="+mj-lt"/>
              </a:rPr>
              <a:t>#</a:t>
            </a:r>
            <a:r>
              <a:rPr lang="en-US" dirty="0" smtClean="0">
                <a:latin typeface="+mj-lt"/>
              </a:rPr>
              <a:t>1   &amp;   </a:t>
            </a:r>
            <a:r>
              <a:rPr lang="en-US" dirty="0">
                <a:latin typeface="+mj-lt"/>
              </a:rPr>
              <a:t>O-#2 </a:t>
            </a:r>
            <a:r>
              <a:rPr lang="en-US" dirty="0" err="1">
                <a:latin typeface="+mj-lt"/>
              </a:rPr>
              <a:t>isA</a:t>
            </a:r>
            <a:r>
              <a:rPr lang="en-US" dirty="0">
                <a:latin typeface="+mj-lt"/>
              </a:rPr>
              <a:t> O-#1</a:t>
            </a:r>
          </a:p>
          <a:p>
            <a:r>
              <a:rPr lang="en-US" dirty="0" smtClean="0">
                <a:latin typeface="+mj-lt"/>
              </a:rPr>
              <a:t>                                 O-</a:t>
            </a:r>
            <a:r>
              <a:rPr lang="en-US" dirty="0">
                <a:latin typeface="+mj-lt"/>
              </a:rPr>
              <a:t>#2 </a:t>
            </a:r>
            <a:r>
              <a:rPr lang="en-US" dirty="0" smtClean="0">
                <a:latin typeface="+mj-lt"/>
              </a:rPr>
              <a:t>  &amp;   O-</a:t>
            </a:r>
            <a:r>
              <a:rPr lang="en-US" dirty="0">
                <a:latin typeface="+mj-lt"/>
              </a:rPr>
              <a:t>#1 </a:t>
            </a:r>
            <a:r>
              <a:rPr lang="en-US" dirty="0" smtClean="0">
                <a:latin typeface="+mj-lt"/>
              </a:rPr>
              <a:t>  &amp;   O-</a:t>
            </a:r>
            <a:r>
              <a:rPr lang="en-US" dirty="0">
                <a:latin typeface="+mj-lt"/>
              </a:rPr>
              <a:t>#2 </a:t>
            </a:r>
            <a:r>
              <a:rPr lang="en-US" dirty="0" err="1">
                <a:latin typeface="+mj-lt"/>
              </a:rPr>
              <a:t>isA</a:t>
            </a:r>
            <a:r>
              <a:rPr lang="en-US" dirty="0">
                <a:latin typeface="+mj-lt"/>
              </a:rPr>
              <a:t> O-#1</a:t>
            </a:r>
          </a:p>
          <a:p>
            <a:r>
              <a:rPr lang="en-US" dirty="0" smtClean="0">
                <a:latin typeface="+mn-lt"/>
              </a:rPr>
              <a:t>                     O-</a:t>
            </a:r>
            <a:r>
              <a:rPr lang="en-US" dirty="0">
                <a:latin typeface="+mn-lt"/>
              </a:rPr>
              <a:t>#1</a:t>
            </a:r>
          </a:p>
          <a:p>
            <a:r>
              <a:rPr lang="en-US" dirty="0" smtClean="0">
                <a:latin typeface="+mn-lt"/>
              </a:rPr>
              <a:t>                  O-</a:t>
            </a:r>
            <a:r>
              <a:rPr lang="en-US" dirty="0">
                <a:latin typeface="+mn-lt"/>
              </a:rPr>
              <a:t>#</a:t>
            </a:r>
            <a:r>
              <a:rPr lang="en-US" dirty="0" smtClean="0">
                <a:latin typeface="+mn-lt"/>
              </a:rPr>
              <a:t>0   </a:t>
            </a:r>
            <a:r>
              <a:rPr lang="en-US" dirty="0">
                <a:latin typeface="+mn-lt"/>
              </a:rPr>
              <a:t>&amp; </a:t>
            </a:r>
            <a:r>
              <a:rPr lang="en-US" dirty="0" smtClean="0">
                <a:latin typeface="+mn-lt"/>
              </a:rPr>
              <a:t>  O-</a:t>
            </a:r>
            <a:r>
              <a:rPr lang="en-US" dirty="0">
                <a:latin typeface="+mn-lt"/>
              </a:rPr>
              <a:t>#1 </a:t>
            </a:r>
            <a:r>
              <a:rPr lang="en-US" dirty="0" smtClean="0">
                <a:latin typeface="+mn-lt"/>
              </a:rPr>
              <a:t>  &amp;   O-</a:t>
            </a:r>
            <a:r>
              <a:rPr lang="en-US" dirty="0">
                <a:latin typeface="+mn-lt"/>
              </a:rPr>
              <a:t>#0 </a:t>
            </a:r>
            <a:r>
              <a:rPr lang="en-US" dirty="0" err="1">
                <a:latin typeface="+mn-lt"/>
              </a:rPr>
              <a:t>isA</a:t>
            </a:r>
            <a:r>
              <a:rPr lang="en-US" dirty="0">
                <a:latin typeface="+mn-lt"/>
              </a:rPr>
              <a:t> O-#1</a:t>
            </a:r>
          </a:p>
          <a:p>
            <a:r>
              <a:rPr lang="en-US" dirty="0" smtClean="0">
                <a:latin typeface="+mn-lt"/>
              </a:rPr>
              <a:t>               O-</a:t>
            </a:r>
            <a:r>
              <a:rPr lang="en-US" dirty="0">
                <a:latin typeface="+mn-lt"/>
              </a:rPr>
              <a:t>#0 </a:t>
            </a:r>
            <a:r>
              <a:rPr lang="en-US" dirty="0" smtClean="0">
                <a:latin typeface="+mn-lt"/>
              </a:rPr>
              <a:t>  &amp;   </a:t>
            </a:r>
            <a:r>
              <a:rPr lang="en-US" dirty="0">
                <a:latin typeface="+mn-lt"/>
              </a:rPr>
              <a:t>O-#1</a:t>
            </a:r>
          </a:p>
          <a:p>
            <a:r>
              <a:rPr lang="en-US" dirty="0">
                <a:latin typeface="+mn-lt"/>
              </a:rPr>
              <a:t>O-#0</a:t>
            </a:r>
          </a:p>
          <a:p>
            <a:endParaRPr lang="en-US" dirty="0" smtClean="0">
              <a:latin typeface="+mn-lt"/>
            </a:endParaRPr>
          </a:p>
          <a:p>
            <a:endParaRPr lang="en-US" dirty="0">
              <a:latin typeface="+mn-lt"/>
            </a:endParaRPr>
          </a:p>
          <a:p>
            <a:endParaRPr lang="en-US" dirty="0">
              <a:latin typeface="+mn-lt"/>
            </a:endParaRPr>
          </a:p>
        </p:txBody>
      </p:sp>
      <p:pic>
        <p:nvPicPr>
          <p:cNvPr id="4" name="Picture 3"/>
          <p:cNvPicPr>
            <a:picLocks noChangeAspect="1"/>
          </p:cNvPicPr>
          <p:nvPr/>
        </p:nvPicPr>
        <p:blipFill>
          <a:blip r:embed="rId2"/>
          <a:stretch>
            <a:fillRect/>
          </a:stretch>
        </p:blipFill>
        <p:spPr>
          <a:xfrm>
            <a:off x="76200" y="1447800"/>
            <a:ext cx="6419609" cy="2133601"/>
          </a:xfrm>
          <a:prstGeom prst="rect">
            <a:avLst/>
          </a:prstGeom>
        </p:spPr>
      </p:pic>
      <p:sp>
        <p:nvSpPr>
          <p:cNvPr id="6" name="Line 42"/>
          <p:cNvSpPr>
            <a:spLocks noChangeShapeType="1"/>
          </p:cNvSpPr>
          <p:nvPr/>
        </p:nvSpPr>
        <p:spPr bwMode="auto">
          <a:xfrm>
            <a:off x="1124528" y="2972956"/>
            <a:ext cx="18472" cy="31992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 name="Line 42"/>
          <p:cNvSpPr>
            <a:spLocks noChangeShapeType="1"/>
          </p:cNvSpPr>
          <p:nvPr/>
        </p:nvSpPr>
        <p:spPr bwMode="auto">
          <a:xfrm>
            <a:off x="5715000" y="2972956"/>
            <a:ext cx="0" cy="11418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 name="Line 42"/>
          <p:cNvSpPr>
            <a:spLocks noChangeShapeType="1"/>
          </p:cNvSpPr>
          <p:nvPr/>
        </p:nvSpPr>
        <p:spPr bwMode="auto">
          <a:xfrm>
            <a:off x="3398992" y="2972956"/>
            <a:ext cx="0" cy="1599622"/>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1" name="Line 42"/>
          <p:cNvSpPr>
            <a:spLocks noChangeShapeType="1"/>
          </p:cNvSpPr>
          <p:nvPr/>
        </p:nvSpPr>
        <p:spPr bwMode="auto">
          <a:xfrm>
            <a:off x="2514600" y="2963720"/>
            <a:ext cx="0" cy="2065480"/>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 name="Line 42"/>
          <p:cNvSpPr>
            <a:spLocks noChangeShapeType="1"/>
          </p:cNvSpPr>
          <p:nvPr/>
        </p:nvSpPr>
        <p:spPr bwMode="auto">
          <a:xfrm>
            <a:off x="2336792" y="2963720"/>
            <a:ext cx="0" cy="2513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42"/>
          <p:cNvSpPr>
            <a:spLocks noChangeShapeType="1"/>
          </p:cNvSpPr>
          <p:nvPr/>
        </p:nvSpPr>
        <p:spPr bwMode="auto">
          <a:xfrm>
            <a:off x="2133600" y="2972956"/>
            <a:ext cx="0" cy="2894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 name="Content Placeholder 2"/>
          <p:cNvSpPr txBox="1">
            <a:spLocks/>
          </p:cNvSpPr>
          <p:nvPr/>
        </p:nvSpPr>
        <p:spPr>
          <a:xfrm>
            <a:off x="381000" y="3886200"/>
            <a:ext cx="612742" cy="27432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r>
              <a:rPr lang="en-US" kern="0" dirty="0" smtClean="0">
                <a:latin typeface="+mj-lt"/>
              </a:rPr>
              <a:t>V6</a:t>
            </a:r>
            <a:endParaRPr lang="en-US" kern="0" dirty="0" smtClean="0">
              <a:solidFill>
                <a:srgbClr val="66FF33"/>
              </a:solidFill>
              <a:latin typeface="+mj-lt"/>
            </a:endParaRPr>
          </a:p>
          <a:p>
            <a:r>
              <a:rPr lang="en-US" kern="0" dirty="0" smtClean="0">
                <a:latin typeface="+mj-lt"/>
              </a:rPr>
              <a:t>V5</a:t>
            </a:r>
            <a:endParaRPr lang="en-US" kern="0" dirty="0" smtClean="0">
              <a:solidFill>
                <a:srgbClr val="66FF33"/>
              </a:solidFill>
              <a:latin typeface="+mj-lt"/>
            </a:endParaRPr>
          </a:p>
          <a:p>
            <a:r>
              <a:rPr lang="en-US" kern="0" dirty="0" smtClean="0">
                <a:latin typeface="+mn-lt"/>
              </a:rPr>
              <a:t>V4</a:t>
            </a:r>
          </a:p>
          <a:p>
            <a:r>
              <a:rPr lang="en-US" kern="0" dirty="0" smtClean="0">
                <a:latin typeface="+mn-lt"/>
              </a:rPr>
              <a:t>V3</a:t>
            </a:r>
            <a:endParaRPr lang="en-US" kern="0" dirty="0" smtClean="0">
              <a:solidFill>
                <a:srgbClr val="FF0000"/>
              </a:solidFill>
              <a:latin typeface="+mn-lt"/>
            </a:endParaRPr>
          </a:p>
          <a:p>
            <a:r>
              <a:rPr lang="en-US" kern="0" dirty="0" smtClean="0">
                <a:latin typeface="+mn-lt"/>
              </a:rPr>
              <a:t>V2</a:t>
            </a:r>
            <a:endParaRPr lang="en-US" kern="0" dirty="0" smtClean="0">
              <a:solidFill>
                <a:srgbClr val="FF0000"/>
              </a:solidFill>
              <a:latin typeface="+mn-lt"/>
            </a:endParaRPr>
          </a:p>
          <a:p>
            <a:r>
              <a:rPr lang="en-US" kern="0" dirty="0" smtClean="0">
                <a:latin typeface="+mn-lt"/>
              </a:rPr>
              <a:t>V1</a:t>
            </a:r>
          </a:p>
          <a:p>
            <a:endParaRPr lang="en-US" kern="0" dirty="0" smtClean="0">
              <a:latin typeface="+mn-lt"/>
            </a:endParaRPr>
          </a:p>
          <a:p>
            <a:endParaRPr lang="en-US" kern="0" dirty="0">
              <a:latin typeface="+mn-lt"/>
            </a:endParaRPr>
          </a:p>
        </p:txBody>
      </p:sp>
    </p:spTree>
    <p:extLst>
      <p:ext uri="{BB962C8B-B14F-4D97-AF65-F5344CB8AC3E}">
        <p14:creationId xmlns:p14="http://schemas.microsoft.com/office/powerpoint/2010/main" val="348843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Ontology – reality correspondence</a:t>
            </a:r>
            <a:endParaRPr lang="en-US" dirty="0"/>
          </a:p>
        </p:txBody>
      </p:sp>
      <p:sp>
        <p:nvSpPr>
          <p:cNvPr id="3" name="Content Placeholder 2"/>
          <p:cNvSpPr>
            <a:spLocks noGrp="1"/>
          </p:cNvSpPr>
          <p:nvPr>
            <p:ph idx="1"/>
          </p:nvPr>
        </p:nvSpPr>
        <p:spPr>
          <a:xfrm>
            <a:off x="990600" y="3886200"/>
            <a:ext cx="8305800" cy="2743200"/>
          </a:xfrm>
        </p:spPr>
        <p:txBody>
          <a:bodyPr/>
          <a:lstStyle/>
          <a:p>
            <a:r>
              <a:rPr lang="en-US" dirty="0" smtClean="0">
                <a:latin typeface="+mj-lt"/>
              </a:rPr>
              <a:t>                                                                </a:t>
            </a:r>
            <a:r>
              <a:rPr lang="en-US" dirty="0" smtClean="0">
                <a:solidFill>
                  <a:srgbClr val="66FF33"/>
                </a:solidFill>
                <a:latin typeface="+mj-lt"/>
              </a:rPr>
              <a:t>O-</a:t>
            </a:r>
            <a:r>
              <a:rPr lang="en-US" dirty="0">
                <a:solidFill>
                  <a:srgbClr val="66FF33"/>
                </a:solidFill>
                <a:latin typeface="+mj-lt"/>
              </a:rPr>
              <a:t>#</a:t>
            </a:r>
            <a:r>
              <a:rPr lang="en-US" dirty="0" smtClean="0">
                <a:solidFill>
                  <a:srgbClr val="66FF33"/>
                </a:solidFill>
                <a:latin typeface="+mj-lt"/>
              </a:rPr>
              <a:t>1</a:t>
            </a:r>
            <a:r>
              <a:rPr lang="en-US" dirty="0" smtClean="0">
                <a:latin typeface="+mj-lt"/>
              </a:rPr>
              <a:t>   &amp;   </a:t>
            </a:r>
            <a:r>
              <a:rPr lang="en-US" dirty="0">
                <a:solidFill>
                  <a:srgbClr val="66FF33"/>
                </a:solidFill>
                <a:latin typeface="+mj-lt"/>
              </a:rPr>
              <a:t>O-#2 </a:t>
            </a:r>
            <a:r>
              <a:rPr lang="en-US" dirty="0" err="1">
                <a:solidFill>
                  <a:srgbClr val="66FF33"/>
                </a:solidFill>
                <a:latin typeface="+mj-lt"/>
              </a:rPr>
              <a:t>isA</a:t>
            </a:r>
            <a:r>
              <a:rPr lang="en-US" dirty="0">
                <a:solidFill>
                  <a:srgbClr val="66FF33"/>
                </a:solidFill>
                <a:latin typeface="+mj-lt"/>
              </a:rPr>
              <a:t> O-#1</a:t>
            </a:r>
          </a:p>
          <a:p>
            <a:r>
              <a:rPr lang="en-US" dirty="0" smtClean="0">
                <a:latin typeface="+mj-lt"/>
              </a:rPr>
              <a:t>                                 </a:t>
            </a:r>
            <a:r>
              <a:rPr lang="en-US" dirty="0" smtClean="0">
                <a:solidFill>
                  <a:srgbClr val="66FF33"/>
                </a:solidFill>
                <a:latin typeface="+mj-lt"/>
              </a:rPr>
              <a:t>O-</a:t>
            </a:r>
            <a:r>
              <a:rPr lang="en-US" dirty="0">
                <a:solidFill>
                  <a:srgbClr val="66FF33"/>
                </a:solidFill>
                <a:latin typeface="+mj-lt"/>
              </a:rPr>
              <a:t>#2</a:t>
            </a:r>
            <a:r>
              <a:rPr lang="en-US" dirty="0">
                <a:latin typeface="+mj-lt"/>
              </a:rPr>
              <a:t> </a:t>
            </a:r>
            <a:r>
              <a:rPr lang="en-US" dirty="0" smtClean="0">
                <a:latin typeface="+mj-lt"/>
              </a:rPr>
              <a:t>  &amp;   </a:t>
            </a:r>
            <a:r>
              <a:rPr lang="en-US" dirty="0" smtClean="0">
                <a:solidFill>
                  <a:srgbClr val="66FF33"/>
                </a:solidFill>
                <a:latin typeface="+mj-lt"/>
              </a:rPr>
              <a:t>O-</a:t>
            </a:r>
            <a:r>
              <a:rPr lang="en-US" dirty="0">
                <a:solidFill>
                  <a:srgbClr val="66FF33"/>
                </a:solidFill>
                <a:latin typeface="+mj-lt"/>
              </a:rPr>
              <a:t>#1</a:t>
            </a:r>
            <a:r>
              <a:rPr lang="en-US" dirty="0">
                <a:latin typeface="+mj-lt"/>
              </a:rPr>
              <a:t> </a:t>
            </a:r>
            <a:r>
              <a:rPr lang="en-US" dirty="0" smtClean="0">
                <a:latin typeface="+mj-lt"/>
              </a:rPr>
              <a:t>  &amp;   </a:t>
            </a:r>
            <a:r>
              <a:rPr lang="en-US" dirty="0" smtClean="0">
                <a:solidFill>
                  <a:srgbClr val="66FF33"/>
                </a:solidFill>
                <a:latin typeface="+mj-lt"/>
              </a:rPr>
              <a:t>O-</a:t>
            </a:r>
            <a:r>
              <a:rPr lang="en-US" dirty="0">
                <a:solidFill>
                  <a:srgbClr val="66FF33"/>
                </a:solidFill>
                <a:latin typeface="+mj-lt"/>
              </a:rPr>
              <a:t>#2 </a:t>
            </a:r>
            <a:r>
              <a:rPr lang="en-US" dirty="0" err="1">
                <a:solidFill>
                  <a:srgbClr val="66FF33"/>
                </a:solidFill>
                <a:latin typeface="+mj-lt"/>
              </a:rPr>
              <a:t>isA</a:t>
            </a:r>
            <a:r>
              <a:rPr lang="en-US" dirty="0">
                <a:solidFill>
                  <a:srgbClr val="66FF33"/>
                </a:solidFill>
                <a:latin typeface="+mj-lt"/>
              </a:rPr>
              <a:t> O-#1</a:t>
            </a:r>
          </a:p>
          <a:p>
            <a:r>
              <a:rPr lang="en-US" dirty="0" smtClean="0">
                <a:latin typeface="+mn-lt"/>
              </a:rPr>
              <a:t>                     </a:t>
            </a:r>
            <a:r>
              <a:rPr lang="en-US" dirty="0" smtClean="0">
                <a:solidFill>
                  <a:srgbClr val="66FF33"/>
                </a:solidFill>
                <a:latin typeface="+mn-lt"/>
              </a:rPr>
              <a:t>O-</a:t>
            </a:r>
            <a:r>
              <a:rPr lang="en-US" dirty="0">
                <a:solidFill>
                  <a:srgbClr val="66FF33"/>
                </a:solidFill>
                <a:latin typeface="+mn-lt"/>
              </a:rPr>
              <a:t>#</a:t>
            </a:r>
            <a:r>
              <a:rPr lang="en-US" dirty="0" smtClean="0">
                <a:solidFill>
                  <a:srgbClr val="66FF33"/>
                </a:solidFill>
                <a:latin typeface="+mn-lt"/>
              </a:rPr>
              <a:t>1 </a:t>
            </a:r>
            <a:r>
              <a:rPr lang="en-US" dirty="0">
                <a:solidFill>
                  <a:srgbClr val="FF0000"/>
                </a:solidFill>
                <a:latin typeface="+mn-lt"/>
              </a:rPr>
              <a:t>(</a:t>
            </a:r>
            <a:r>
              <a:rPr lang="en-US" dirty="0">
                <a:latin typeface="+mn-lt"/>
              </a:rPr>
              <a:t>&amp;</a:t>
            </a:r>
            <a:r>
              <a:rPr lang="en-US" dirty="0">
                <a:solidFill>
                  <a:srgbClr val="66FF33"/>
                </a:solidFill>
                <a:latin typeface="+mn-lt"/>
              </a:rPr>
              <a:t>  O-#</a:t>
            </a:r>
            <a:r>
              <a:rPr lang="en-US" dirty="0" smtClean="0">
                <a:solidFill>
                  <a:srgbClr val="66FF33"/>
                </a:solidFill>
                <a:latin typeface="+mn-lt"/>
              </a:rPr>
              <a:t>2</a:t>
            </a:r>
            <a:r>
              <a:rPr lang="en-US" dirty="0" smtClean="0">
                <a:latin typeface="+mn-lt"/>
              </a:rPr>
              <a:t> </a:t>
            </a:r>
            <a:r>
              <a:rPr lang="en-US" dirty="0">
                <a:latin typeface="+mn-lt"/>
              </a:rPr>
              <a:t>&amp;   </a:t>
            </a:r>
            <a:r>
              <a:rPr lang="en-US" dirty="0">
                <a:solidFill>
                  <a:srgbClr val="66FF33"/>
                </a:solidFill>
                <a:latin typeface="+mn-lt"/>
              </a:rPr>
              <a:t>O-#2 </a:t>
            </a:r>
            <a:r>
              <a:rPr lang="en-US" dirty="0" err="1">
                <a:solidFill>
                  <a:srgbClr val="66FF33"/>
                </a:solidFill>
                <a:latin typeface="+mn-lt"/>
              </a:rPr>
              <a:t>isA</a:t>
            </a:r>
            <a:r>
              <a:rPr lang="en-US" dirty="0">
                <a:solidFill>
                  <a:srgbClr val="66FF33"/>
                </a:solidFill>
                <a:latin typeface="+mn-lt"/>
              </a:rPr>
              <a:t> O-#</a:t>
            </a:r>
            <a:r>
              <a:rPr lang="en-US" dirty="0" smtClean="0">
                <a:solidFill>
                  <a:srgbClr val="66FF33"/>
                </a:solidFill>
                <a:latin typeface="+mn-lt"/>
              </a:rPr>
              <a:t>1</a:t>
            </a:r>
            <a:r>
              <a:rPr lang="en-US" dirty="0" smtClean="0">
                <a:solidFill>
                  <a:srgbClr val="FF0000"/>
                </a:solidFill>
                <a:latin typeface="+mn-lt"/>
              </a:rPr>
              <a:t>)</a:t>
            </a:r>
            <a:endParaRPr lang="en-US" dirty="0">
              <a:solidFill>
                <a:srgbClr val="FF0000"/>
              </a:solidFill>
              <a:latin typeface="+mn-lt"/>
            </a:endParaRPr>
          </a:p>
          <a:p>
            <a:r>
              <a:rPr lang="en-US" dirty="0" smtClean="0">
                <a:latin typeface="+mn-lt"/>
              </a:rPr>
              <a:t>                  </a:t>
            </a:r>
            <a:r>
              <a:rPr lang="en-US" dirty="0" smtClean="0">
                <a:solidFill>
                  <a:srgbClr val="FF0000"/>
                </a:solidFill>
                <a:latin typeface="+mn-lt"/>
              </a:rPr>
              <a:t>O-</a:t>
            </a:r>
            <a:r>
              <a:rPr lang="en-US" dirty="0">
                <a:solidFill>
                  <a:srgbClr val="FF0000"/>
                </a:solidFill>
                <a:latin typeface="+mn-lt"/>
              </a:rPr>
              <a:t>#</a:t>
            </a:r>
            <a:r>
              <a:rPr lang="en-US" dirty="0" smtClean="0">
                <a:solidFill>
                  <a:srgbClr val="FF0000"/>
                </a:solidFill>
                <a:latin typeface="+mn-lt"/>
              </a:rPr>
              <a:t>0   </a:t>
            </a:r>
            <a:r>
              <a:rPr lang="en-US" dirty="0">
                <a:latin typeface="+mn-lt"/>
              </a:rPr>
              <a:t>&amp; </a:t>
            </a:r>
            <a:r>
              <a:rPr lang="en-US" dirty="0" smtClean="0">
                <a:latin typeface="+mn-lt"/>
              </a:rPr>
              <a:t>  </a:t>
            </a:r>
            <a:r>
              <a:rPr lang="en-US" dirty="0" smtClean="0">
                <a:solidFill>
                  <a:srgbClr val="66FF33"/>
                </a:solidFill>
                <a:latin typeface="+mn-lt"/>
              </a:rPr>
              <a:t>O-</a:t>
            </a:r>
            <a:r>
              <a:rPr lang="en-US" dirty="0">
                <a:solidFill>
                  <a:srgbClr val="66FF33"/>
                </a:solidFill>
                <a:latin typeface="+mn-lt"/>
              </a:rPr>
              <a:t>#1</a:t>
            </a:r>
            <a:r>
              <a:rPr lang="en-US" dirty="0">
                <a:latin typeface="+mn-lt"/>
              </a:rPr>
              <a:t> </a:t>
            </a:r>
            <a:r>
              <a:rPr lang="en-US" dirty="0" smtClean="0">
                <a:latin typeface="+mn-lt"/>
              </a:rPr>
              <a:t>  &amp;   </a:t>
            </a:r>
            <a:r>
              <a:rPr lang="en-US" dirty="0" smtClean="0">
                <a:solidFill>
                  <a:srgbClr val="FF0000"/>
                </a:solidFill>
                <a:latin typeface="+mn-lt"/>
              </a:rPr>
              <a:t>O-</a:t>
            </a:r>
            <a:r>
              <a:rPr lang="en-US" dirty="0">
                <a:solidFill>
                  <a:srgbClr val="FF0000"/>
                </a:solidFill>
                <a:latin typeface="+mn-lt"/>
              </a:rPr>
              <a:t>#0 </a:t>
            </a:r>
            <a:r>
              <a:rPr lang="en-US" dirty="0" err="1">
                <a:solidFill>
                  <a:srgbClr val="FF0000"/>
                </a:solidFill>
                <a:latin typeface="+mn-lt"/>
              </a:rPr>
              <a:t>isA</a:t>
            </a:r>
            <a:r>
              <a:rPr lang="en-US" dirty="0">
                <a:solidFill>
                  <a:srgbClr val="FF0000"/>
                </a:solidFill>
                <a:latin typeface="+mn-lt"/>
              </a:rPr>
              <a:t> O-#</a:t>
            </a:r>
            <a:r>
              <a:rPr lang="en-US" dirty="0" smtClean="0">
                <a:solidFill>
                  <a:srgbClr val="FF0000"/>
                </a:solidFill>
                <a:latin typeface="+mn-lt"/>
              </a:rPr>
              <a:t>1</a:t>
            </a:r>
            <a:r>
              <a:rPr lang="en-US" dirty="0">
                <a:solidFill>
                  <a:srgbClr val="66FF33"/>
                </a:solidFill>
              </a:rPr>
              <a:t> </a:t>
            </a:r>
            <a:r>
              <a:rPr lang="en-US" dirty="0" smtClean="0">
                <a:solidFill>
                  <a:srgbClr val="66FF33"/>
                </a:solidFill>
              </a:rPr>
              <a:t> </a:t>
            </a:r>
            <a:r>
              <a:rPr lang="en-US" dirty="0" smtClean="0">
                <a:solidFill>
                  <a:srgbClr val="FF0000"/>
                </a:solidFill>
              </a:rPr>
              <a:t>(</a:t>
            </a:r>
            <a:r>
              <a:rPr lang="en-US" dirty="0" smtClean="0">
                <a:latin typeface="+mn-lt"/>
              </a:rPr>
              <a:t>&amp;</a:t>
            </a:r>
            <a:r>
              <a:rPr lang="en-US" dirty="0" smtClean="0">
                <a:solidFill>
                  <a:srgbClr val="66FF33"/>
                </a:solidFill>
                <a:latin typeface="+mn-lt"/>
              </a:rPr>
              <a:t>  O-</a:t>
            </a:r>
            <a:r>
              <a:rPr lang="en-US" dirty="0">
                <a:solidFill>
                  <a:srgbClr val="66FF33"/>
                </a:solidFill>
                <a:latin typeface="+mn-lt"/>
              </a:rPr>
              <a:t>#</a:t>
            </a:r>
            <a:r>
              <a:rPr lang="en-US" dirty="0" smtClean="0">
                <a:solidFill>
                  <a:srgbClr val="66FF33"/>
                </a:solidFill>
                <a:latin typeface="+mn-lt"/>
              </a:rPr>
              <a:t>2  </a:t>
            </a:r>
            <a:r>
              <a:rPr lang="en-US" dirty="0" smtClean="0">
                <a:latin typeface="+mn-lt"/>
              </a:rPr>
              <a:t>&amp;</a:t>
            </a:r>
            <a:r>
              <a:rPr lang="en-US" dirty="0" smtClean="0">
                <a:solidFill>
                  <a:srgbClr val="66FF33"/>
                </a:solidFill>
                <a:latin typeface="+mn-lt"/>
              </a:rPr>
              <a:t> ..</a:t>
            </a:r>
            <a:r>
              <a:rPr lang="en-US" dirty="0" smtClean="0">
                <a:solidFill>
                  <a:srgbClr val="FF0000"/>
                </a:solidFill>
                <a:latin typeface="+mn-lt"/>
              </a:rPr>
              <a:t>)</a:t>
            </a:r>
            <a:endParaRPr lang="en-US" dirty="0">
              <a:solidFill>
                <a:srgbClr val="FF0000"/>
              </a:solidFill>
              <a:latin typeface="+mn-lt"/>
            </a:endParaRPr>
          </a:p>
          <a:p>
            <a:r>
              <a:rPr lang="en-US" dirty="0" smtClean="0">
                <a:latin typeface="+mn-lt"/>
              </a:rPr>
              <a:t>               </a:t>
            </a:r>
            <a:r>
              <a:rPr lang="en-US" dirty="0" smtClean="0">
                <a:solidFill>
                  <a:srgbClr val="FF0000"/>
                </a:solidFill>
                <a:latin typeface="+mn-lt"/>
              </a:rPr>
              <a:t>O-</a:t>
            </a:r>
            <a:r>
              <a:rPr lang="en-US" dirty="0">
                <a:solidFill>
                  <a:srgbClr val="FF0000"/>
                </a:solidFill>
                <a:latin typeface="+mn-lt"/>
              </a:rPr>
              <a:t>#0</a:t>
            </a:r>
            <a:r>
              <a:rPr lang="en-US" dirty="0">
                <a:latin typeface="+mn-lt"/>
              </a:rPr>
              <a:t> </a:t>
            </a:r>
            <a:r>
              <a:rPr lang="en-US" dirty="0" smtClean="0">
                <a:latin typeface="+mn-lt"/>
              </a:rPr>
              <a:t>  &amp;   </a:t>
            </a:r>
            <a:r>
              <a:rPr lang="en-US" dirty="0">
                <a:solidFill>
                  <a:srgbClr val="66FF33"/>
                </a:solidFill>
                <a:latin typeface="+mn-lt"/>
              </a:rPr>
              <a:t>O-#</a:t>
            </a:r>
            <a:r>
              <a:rPr lang="en-US" dirty="0" smtClean="0">
                <a:solidFill>
                  <a:srgbClr val="66FF33"/>
                </a:solidFill>
                <a:latin typeface="+mn-lt"/>
              </a:rPr>
              <a:t>1   </a:t>
            </a:r>
            <a:r>
              <a:rPr lang="en-US" dirty="0" smtClean="0">
                <a:solidFill>
                  <a:srgbClr val="FF0000"/>
                </a:solidFill>
                <a:latin typeface="+mn-lt"/>
              </a:rPr>
              <a:t>(</a:t>
            </a:r>
            <a:r>
              <a:rPr lang="en-US" dirty="0" smtClean="0">
                <a:latin typeface="+mn-lt"/>
              </a:rPr>
              <a:t>&amp;</a:t>
            </a:r>
            <a:r>
              <a:rPr lang="en-US" dirty="0" smtClean="0">
                <a:solidFill>
                  <a:srgbClr val="66FF33"/>
                </a:solidFill>
                <a:latin typeface="+mn-lt"/>
              </a:rPr>
              <a:t>   O-#2</a:t>
            </a:r>
            <a:r>
              <a:rPr lang="en-US" dirty="0" smtClean="0"/>
              <a:t> </a:t>
            </a:r>
            <a:r>
              <a:rPr lang="en-US" dirty="0">
                <a:latin typeface="+mn-lt"/>
              </a:rPr>
              <a:t>&amp;   </a:t>
            </a:r>
            <a:r>
              <a:rPr lang="en-US" dirty="0">
                <a:solidFill>
                  <a:srgbClr val="66FF33"/>
                </a:solidFill>
                <a:latin typeface="+mn-lt"/>
              </a:rPr>
              <a:t>O-#2 </a:t>
            </a:r>
            <a:r>
              <a:rPr lang="en-US" dirty="0" err="1">
                <a:solidFill>
                  <a:srgbClr val="66FF33"/>
                </a:solidFill>
                <a:latin typeface="+mn-lt"/>
              </a:rPr>
              <a:t>isA</a:t>
            </a:r>
            <a:r>
              <a:rPr lang="en-US" dirty="0">
                <a:solidFill>
                  <a:srgbClr val="66FF33"/>
                </a:solidFill>
                <a:latin typeface="+mn-lt"/>
              </a:rPr>
              <a:t> O-#</a:t>
            </a:r>
            <a:r>
              <a:rPr lang="en-US" dirty="0" smtClean="0">
                <a:solidFill>
                  <a:srgbClr val="66FF33"/>
                </a:solidFill>
                <a:latin typeface="+mn-lt"/>
              </a:rPr>
              <a:t>1</a:t>
            </a:r>
            <a:r>
              <a:rPr lang="en-US" dirty="0" smtClean="0">
                <a:solidFill>
                  <a:srgbClr val="FF0000"/>
                </a:solidFill>
                <a:latin typeface="+mn-lt"/>
              </a:rPr>
              <a:t>)</a:t>
            </a:r>
            <a:endParaRPr lang="en-US" dirty="0">
              <a:solidFill>
                <a:srgbClr val="FF0000"/>
              </a:solidFill>
              <a:latin typeface="+mn-lt"/>
            </a:endParaRPr>
          </a:p>
          <a:p>
            <a:r>
              <a:rPr lang="en-US" dirty="0" smtClean="0">
                <a:solidFill>
                  <a:srgbClr val="FF0000"/>
                </a:solidFill>
                <a:latin typeface="+mn-lt"/>
              </a:rPr>
              <a:t>O-</a:t>
            </a:r>
            <a:r>
              <a:rPr lang="en-US" dirty="0">
                <a:solidFill>
                  <a:srgbClr val="FF0000"/>
                </a:solidFill>
                <a:latin typeface="+mn-lt"/>
              </a:rPr>
              <a:t>#</a:t>
            </a:r>
            <a:r>
              <a:rPr lang="en-US" dirty="0" smtClean="0">
                <a:solidFill>
                  <a:srgbClr val="FF0000"/>
                </a:solidFill>
                <a:latin typeface="+mn-lt"/>
              </a:rPr>
              <a:t>0</a:t>
            </a:r>
            <a:r>
              <a:rPr lang="en-US" dirty="0" smtClean="0">
                <a:latin typeface="+mn-lt"/>
              </a:rPr>
              <a:t>  </a:t>
            </a:r>
            <a:r>
              <a:rPr lang="en-US" dirty="0" smtClean="0">
                <a:solidFill>
                  <a:srgbClr val="FF0000"/>
                </a:solidFill>
                <a:latin typeface="+mn-lt"/>
              </a:rPr>
              <a:t>(</a:t>
            </a:r>
            <a:r>
              <a:rPr lang="en-US" dirty="0">
                <a:latin typeface="+mn-lt"/>
              </a:rPr>
              <a:t>&amp; </a:t>
            </a:r>
            <a:r>
              <a:rPr lang="en-US" dirty="0" smtClean="0">
                <a:solidFill>
                  <a:srgbClr val="66FF33"/>
                </a:solidFill>
                <a:latin typeface="+mn-lt"/>
              </a:rPr>
              <a:t>O-#1</a:t>
            </a:r>
            <a:r>
              <a:rPr lang="en-US" dirty="0" smtClean="0">
                <a:solidFill>
                  <a:srgbClr val="FF0000"/>
                </a:solidFill>
                <a:latin typeface="+mn-lt"/>
              </a:rPr>
              <a:t>)</a:t>
            </a:r>
            <a:endParaRPr lang="en-US" dirty="0">
              <a:solidFill>
                <a:srgbClr val="FF0000"/>
              </a:solidFill>
              <a:latin typeface="+mn-lt"/>
            </a:endParaRPr>
          </a:p>
          <a:p>
            <a:endParaRPr lang="en-US" dirty="0" smtClean="0">
              <a:latin typeface="+mn-lt"/>
            </a:endParaRPr>
          </a:p>
          <a:p>
            <a:endParaRPr lang="en-US" dirty="0">
              <a:latin typeface="+mn-lt"/>
            </a:endParaRPr>
          </a:p>
          <a:p>
            <a:endParaRPr lang="en-US" dirty="0">
              <a:latin typeface="+mn-lt"/>
            </a:endParaRPr>
          </a:p>
        </p:txBody>
      </p:sp>
      <p:pic>
        <p:nvPicPr>
          <p:cNvPr id="4" name="Picture 3"/>
          <p:cNvPicPr>
            <a:picLocks noChangeAspect="1"/>
          </p:cNvPicPr>
          <p:nvPr/>
        </p:nvPicPr>
        <p:blipFill>
          <a:blip r:embed="rId2"/>
          <a:stretch>
            <a:fillRect/>
          </a:stretch>
        </p:blipFill>
        <p:spPr>
          <a:xfrm>
            <a:off x="76200" y="1447800"/>
            <a:ext cx="6419609" cy="2133601"/>
          </a:xfrm>
          <a:prstGeom prst="rect">
            <a:avLst/>
          </a:prstGeom>
        </p:spPr>
      </p:pic>
      <p:sp>
        <p:nvSpPr>
          <p:cNvPr id="6" name="Line 42"/>
          <p:cNvSpPr>
            <a:spLocks noChangeShapeType="1"/>
          </p:cNvSpPr>
          <p:nvPr/>
        </p:nvSpPr>
        <p:spPr bwMode="auto">
          <a:xfrm>
            <a:off x="1124528" y="2972956"/>
            <a:ext cx="18472" cy="31992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9" name="Line 42"/>
          <p:cNvSpPr>
            <a:spLocks noChangeShapeType="1"/>
          </p:cNvSpPr>
          <p:nvPr/>
        </p:nvSpPr>
        <p:spPr bwMode="auto">
          <a:xfrm>
            <a:off x="5715000" y="2972956"/>
            <a:ext cx="0" cy="11418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 name="Line 42"/>
          <p:cNvSpPr>
            <a:spLocks noChangeShapeType="1"/>
          </p:cNvSpPr>
          <p:nvPr/>
        </p:nvSpPr>
        <p:spPr bwMode="auto">
          <a:xfrm>
            <a:off x="3398992" y="2972956"/>
            <a:ext cx="0" cy="1599622"/>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1" name="Line 42"/>
          <p:cNvSpPr>
            <a:spLocks noChangeShapeType="1"/>
          </p:cNvSpPr>
          <p:nvPr/>
        </p:nvSpPr>
        <p:spPr bwMode="auto">
          <a:xfrm>
            <a:off x="2514600" y="2963720"/>
            <a:ext cx="0" cy="2065480"/>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 name="Line 42"/>
          <p:cNvSpPr>
            <a:spLocks noChangeShapeType="1"/>
          </p:cNvSpPr>
          <p:nvPr/>
        </p:nvSpPr>
        <p:spPr bwMode="auto">
          <a:xfrm>
            <a:off x="2336792" y="2963720"/>
            <a:ext cx="0" cy="2513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 name="Line 42"/>
          <p:cNvSpPr>
            <a:spLocks noChangeShapeType="1"/>
          </p:cNvSpPr>
          <p:nvPr/>
        </p:nvSpPr>
        <p:spPr bwMode="auto">
          <a:xfrm>
            <a:off x="2133600" y="2972956"/>
            <a:ext cx="0" cy="2894444"/>
          </a:xfrm>
          <a:prstGeom prst="line">
            <a:avLst/>
          </a:prstGeom>
          <a:noFill/>
          <a:ln w="76200">
            <a:solidFill>
              <a:srgbClr val="E59C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 name="TextBox 4"/>
          <p:cNvSpPr txBox="1"/>
          <p:nvPr/>
        </p:nvSpPr>
        <p:spPr>
          <a:xfrm>
            <a:off x="4419600" y="6181436"/>
            <a:ext cx="3873176" cy="461665"/>
          </a:xfrm>
          <a:prstGeom prst="rect">
            <a:avLst/>
          </a:prstGeom>
          <a:solidFill>
            <a:srgbClr val="FF0000"/>
          </a:solidFill>
        </p:spPr>
        <p:txBody>
          <a:bodyPr wrap="none" rtlCol="0">
            <a:spAutoFit/>
          </a:bodyPr>
          <a:lstStyle/>
          <a:p>
            <a:r>
              <a:rPr lang="en-US" dirty="0" smtClean="0"/>
              <a:t>See class 12: ontology quality</a:t>
            </a:r>
            <a:endParaRPr lang="en-US" dirty="0"/>
          </a:p>
        </p:txBody>
      </p:sp>
      <p:sp>
        <p:nvSpPr>
          <p:cNvPr id="7" name="Rectangle 6"/>
          <p:cNvSpPr/>
          <p:nvPr/>
        </p:nvSpPr>
        <p:spPr bwMode="auto">
          <a:xfrm>
            <a:off x="1905000" y="6181436"/>
            <a:ext cx="1295400" cy="304800"/>
          </a:xfrm>
          <a:prstGeom prst="rect">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4419600" y="5733472"/>
            <a:ext cx="3873176" cy="304800"/>
          </a:xfrm>
          <a:prstGeom prst="rect">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Rectangle 14"/>
          <p:cNvSpPr/>
          <p:nvPr/>
        </p:nvSpPr>
        <p:spPr bwMode="auto">
          <a:xfrm>
            <a:off x="7239000" y="5315528"/>
            <a:ext cx="1908142" cy="304800"/>
          </a:xfrm>
          <a:prstGeom prst="rect">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Rectangle 15"/>
          <p:cNvSpPr/>
          <p:nvPr/>
        </p:nvSpPr>
        <p:spPr bwMode="auto">
          <a:xfrm>
            <a:off x="3349658" y="4867564"/>
            <a:ext cx="3813142" cy="304800"/>
          </a:xfrm>
          <a:prstGeom prst="rect">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Content Placeholder 2"/>
          <p:cNvSpPr txBox="1">
            <a:spLocks/>
          </p:cNvSpPr>
          <p:nvPr/>
        </p:nvSpPr>
        <p:spPr>
          <a:xfrm>
            <a:off x="381000" y="3886200"/>
            <a:ext cx="612742" cy="27432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r>
              <a:rPr lang="en-US" kern="0" dirty="0" smtClean="0">
                <a:latin typeface="+mj-lt"/>
              </a:rPr>
              <a:t>V6</a:t>
            </a:r>
            <a:endParaRPr lang="en-US" kern="0" dirty="0" smtClean="0">
              <a:solidFill>
                <a:srgbClr val="66FF33"/>
              </a:solidFill>
              <a:latin typeface="+mj-lt"/>
            </a:endParaRPr>
          </a:p>
          <a:p>
            <a:r>
              <a:rPr lang="en-US" kern="0" dirty="0" smtClean="0">
                <a:latin typeface="+mj-lt"/>
              </a:rPr>
              <a:t>V5</a:t>
            </a:r>
            <a:endParaRPr lang="en-US" kern="0" dirty="0" smtClean="0">
              <a:solidFill>
                <a:srgbClr val="66FF33"/>
              </a:solidFill>
              <a:latin typeface="+mj-lt"/>
            </a:endParaRPr>
          </a:p>
          <a:p>
            <a:r>
              <a:rPr lang="en-US" kern="0" dirty="0" smtClean="0">
                <a:latin typeface="+mn-lt"/>
              </a:rPr>
              <a:t>V4</a:t>
            </a:r>
          </a:p>
          <a:p>
            <a:r>
              <a:rPr lang="en-US" kern="0" dirty="0" smtClean="0">
                <a:latin typeface="+mn-lt"/>
              </a:rPr>
              <a:t>V3</a:t>
            </a:r>
            <a:endParaRPr lang="en-US" kern="0" dirty="0" smtClean="0">
              <a:solidFill>
                <a:srgbClr val="FF0000"/>
              </a:solidFill>
              <a:latin typeface="+mn-lt"/>
            </a:endParaRPr>
          </a:p>
          <a:p>
            <a:r>
              <a:rPr lang="en-US" kern="0" dirty="0" smtClean="0">
                <a:latin typeface="+mn-lt"/>
              </a:rPr>
              <a:t>V2</a:t>
            </a:r>
            <a:endParaRPr lang="en-US" kern="0" dirty="0" smtClean="0">
              <a:solidFill>
                <a:srgbClr val="FF0000"/>
              </a:solidFill>
              <a:latin typeface="+mn-lt"/>
            </a:endParaRPr>
          </a:p>
          <a:p>
            <a:r>
              <a:rPr lang="en-US" kern="0" dirty="0" smtClean="0">
                <a:latin typeface="+mn-lt"/>
              </a:rPr>
              <a:t>V1</a:t>
            </a:r>
          </a:p>
          <a:p>
            <a:endParaRPr lang="en-US" kern="0" dirty="0" smtClean="0">
              <a:latin typeface="+mn-lt"/>
            </a:endParaRPr>
          </a:p>
          <a:p>
            <a:endParaRPr lang="en-US" kern="0" dirty="0">
              <a:latin typeface="+mn-lt"/>
            </a:endParaRPr>
          </a:p>
        </p:txBody>
      </p:sp>
    </p:spTree>
    <p:extLst>
      <p:ext uri="{BB962C8B-B14F-4D97-AF65-F5344CB8AC3E}">
        <p14:creationId xmlns:p14="http://schemas.microsoft.com/office/powerpoint/2010/main" val="33363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pPr eaLnBrk="1" hangingPunct="1"/>
            <a:r>
              <a:rPr lang="en-US" altLang="en-US" dirty="0" smtClean="0"/>
              <a:t>Sorts of changes in ontologies:</a:t>
            </a:r>
            <a:br>
              <a:rPr lang="en-US" altLang="en-US" dirty="0" smtClean="0"/>
            </a:br>
            <a:r>
              <a:rPr lang="en-US" altLang="en-US" dirty="0" smtClean="0"/>
              <a:t>the simplistic main view</a:t>
            </a:r>
            <a:endParaRPr lang="en-GB" altLang="en-US" dirty="0" smtClean="0"/>
          </a:p>
        </p:txBody>
      </p:sp>
      <p:sp>
        <p:nvSpPr>
          <p:cNvPr id="12291" name="Rectangle 3"/>
          <p:cNvSpPr>
            <a:spLocks noGrp="1" noChangeArrowheads="1"/>
          </p:cNvSpPr>
          <p:nvPr>
            <p:ph idx="1"/>
          </p:nvPr>
        </p:nvSpPr>
        <p:spPr>
          <a:xfrm>
            <a:off x="228600" y="2057400"/>
            <a:ext cx="8686800" cy="4572000"/>
          </a:xfrm>
        </p:spPr>
        <p:txBody>
          <a:bodyPr/>
          <a:lstStyle/>
          <a:p>
            <a:pPr eaLnBrk="1" hangingPunct="1"/>
            <a:r>
              <a:rPr lang="en-US" altLang="en-US" sz="2800" i="1" dirty="0" smtClean="0"/>
              <a:t>Ontology versions exhibit differences of the following sorts:</a:t>
            </a:r>
          </a:p>
          <a:p>
            <a:pPr eaLnBrk="1" hangingPunct="1"/>
            <a:endParaRPr lang="en-US" altLang="en-US" sz="1200" i="1" dirty="0" smtClean="0"/>
          </a:p>
          <a:p>
            <a:pPr lvl="1" eaLnBrk="1" hangingPunct="1">
              <a:lnSpc>
                <a:spcPct val="80000"/>
              </a:lnSpc>
            </a:pPr>
            <a:r>
              <a:rPr lang="en-GB" altLang="en-US" sz="2400" i="1" dirty="0" smtClean="0"/>
              <a:t>Add a subtree</a:t>
            </a:r>
          </a:p>
          <a:p>
            <a:pPr lvl="1" eaLnBrk="1" hangingPunct="1">
              <a:lnSpc>
                <a:spcPct val="80000"/>
              </a:lnSpc>
            </a:pPr>
            <a:r>
              <a:rPr lang="en-GB" altLang="en-US" sz="2400" i="1" dirty="0" smtClean="0"/>
              <a:t>Delete a subtree</a:t>
            </a:r>
          </a:p>
          <a:p>
            <a:pPr lvl="1" eaLnBrk="1" hangingPunct="1">
              <a:lnSpc>
                <a:spcPct val="80000"/>
              </a:lnSpc>
            </a:pPr>
            <a:r>
              <a:rPr lang="en-GB" altLang="en-US" sz="2400" i="1" dirty="0" smtClean="0"/>
              <a:t>Move a subtree to a different location </a:t>
            </a:r>
          </a:p>
          <a:p>
            <a:pPr lvl="1" eaLnBrk="1" hangingPunct="1">
              <a:lnSpc>
                <a:spcPct val="80000"/>
              </a:lnSpc>
            </a:pPr>
            <a:r>
              <a:rPr lang="en-GB" altLang="en-US" sz="2400" i="1" dirty="0" smtClean="0"/>
              <a:t>Move a set of sibling classes to a different location</a:t>
            </a:r>
          </a:p>
          <a:p>
            <a:pPr lvl="1" eaLnBrk="1" hangingPunct="1">
              <a:lnSpc>
                <a:spcPct val="80000"/>
              </a:lnSpc>
            </a:pPr>
            <a:r>
              <a:rPr lang="en-GB" altLang="en-US" sz="2400" i="1" dirty="0" smtClean="0"/>
              <a:t>Create a new abstraction and move a set of siblings down in a class hierarchy, creating a new superclass.</a:t>
            </a:r>
          </a:p>
          <a:p>
            <a:pPr lvl="1" eaLnBrk="1" hangingPunct="1">
              <a:lnSpc>
                <a:spcPct val="80000"/>
              </a:lnSpc>
            </a:pPr>
            <a:r>
              <a:rPr lang="en-GB" altLang="en-US" sz="2400" i="1" dirty="0" smtClean="0"/>
              <a:t>Delete a class, moving its subclasses to become subclasses of its superclass.</a:t>
            </a:r>
          </a:p>
          <a:p>
            <a:pPr lvl="1" eaLnBrk="1" hangingPunct="1">
              <a:lnSpc>
                <a:spcPct val="80000"/>
              </a:lnSpc>
            </a:pPr>
            <a:r>
              <a:rPr lang="en-GB" altLang="en-US" sz="2400" i="1" dirty="0" smtClean="0"/>
              <a:t>Split a class </a:t>
            </a:r>
          </a:p>
          <a:p>
            <a:pPr lvl="1" eaLnBrk="1" hangingPunct="1">
              <a:lnSpc>
                <a:spcPct val="80000"/>
              </a:lnSpc>
            </a:pPr>
            <a:r>
              <a:rPr lang="en-GB" altLang="en-US" sz="2400" i="1" dirty="0" smtClean="0"/>
              <a:t>Merge classes</a:t>
            </a:r>
            <a:endParaRPr lang="en-US" altLang="en-US" sz="2400" i="1" dirty="0" smtClean="0"/>
          </a:p>
        </p:txBody>
      </p:sp>
      <p:sp>
        <p:nvSpPr>
          <p:cNvPr id="12292" name="Rectangle 4"/>
          <p:cNvSpPr>
            <a:spLocks noChangeArrowheads="1"/>
          </p:cNvSpPr>
          <p:nvPr/>
        </p:nvSpPr>
        <p:spPr bwMode="auto">
          <a:xfrm>
            <a:off x="4267200" y="6135469"/>
            <a:ext cx="480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r" eaLnBrk="1" hangingPunct="1"/>
            <a:r>
              <a:rPr lang="en-US" altLang="en-US" sz="1200" dirty="0" err="1">
                <a:solidFill>
                  <a:schemeClr val="bg1"/>
                </a:solidFill>
              </a:rPr>
              <a:t>Noy</a:t>
            </a:r>
            <a:r>
              <a:rPr lang="en-US" altLang="en-US" sz="1200" dirty="0">
                <a:solidFill>
                  <a:schemeClr val="bg1"/>
                </a:solidFill>
              </a:rPr>
              <a:t>, N.F., </a:t>
            </a:r>
            <a:r>
              <a:rPr lang="en-US" altLang="en-US" sz="1200" dirty="0" err="1">
                <a:solidFill>
                  <a:schemeClr val="bg1"/>
                </a:solidFill>
              </a:rPr>
              <a:t>Kunnatur</a:t>
            </a:r>
            <a:r>
              <a:rPr lang="en-US" altLang="en-US" sz="1200" dirty="0">
                <a:solidFill>
                  <a:schemeClr val="bg1"/>
                </a:solidFill>
              </a:rPr>
              <a:t>, S., Klein, M., and </a:t>
            </a:r>
            <a:r>
              <a:rPr lang="en-US" altLang="en-US" sz="1200" dirty="0" err="1">
                <a:solidFill>
                  <a:schemeClr val="bg1"/>
                </a:solidFill>
              </a:rPr>
              <a:t>Musen</a:t>
            </a:r>
            <a:r>
              <a:rPr lang="en-US" altLang="en-US" sz="1200" dirty="0">
                <a:solidFill>
                  <a:schemeClr val="bg1"/>
                </a:solidFill>
              </a:rPr>
              <a:t>, M.A. Tracking changes during ontology evolution. In Proceeding of the 3rd International Semantic Web Conference (ISWC2004), Hiroshima, Japan, November 2004.</a:t>
            </a:r>
          </a:p>
        </p:txBody>
      </p:sp>
      <p:sp>
        <p:nvSpPr>
          <p:cNvPr id="5" name="TextBox 4"/>
          <p:cNvSpPr txBox="1">
            <a:spLocks noChangeArrowheads="1"/>
          </p:cNvSpPr>
          <p:nvPr/>
        </p:nvSpPr>
        <p:spPr bwMode="auto">
          <a:xfrm>
            <a:off x="3695700" y="2750403"/>
            <a:ext cx="50673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400" b="1">
                <a:solidFill>
                  <a:srgbClr val="FF0000"/>
                </a:solidFill>
              </a:rPr>
              <a:t>These distinctions don’t tell us the motivations behind the changes </a:t>
            </a:r>
          </a:p>
        </p:txBody>
      </p:sp>
    </p:spTree>
    <p:extLst>
      <p:ext uri="{BB962C8B-B14F-4D97-AF65-F5344CB8AC3E}">
        <p14:creationId xmlns:p14="http://schemas.microsoft.com/office/powerpoint/2010/main" val="4180510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AutoShape 2"/>
          <p:cNvSpPr>
            <a:spLocks noGrp="1" noChangeArrowheads="1"/>
          </p:cNvSpPr>
          <p:nvPr>
            <p:ph type="title"/>
          </p:nvPr>
        </p:nvSpPr>
        <p:spPr/>
        <p:txBody>
          <a:bodyPr/>
          <a:lstStyle/>
          <a:p>
            <a:r>
              <a:rPr lang="en-US" altLang="en-US"/>
              <a:t>An “optimal” ontology (1)</a:t>
            </a:r>
          </a:p>
        </p:txBody>
      </p:sp>
      <p:sp>
        <p:nvSpPr>
          <p:cNvPr id="681987" name="Rectangle 3"/>
          <p:cNvSpPr>
            <a:spLocks noGrp="1" noChangeArrowheads="1"/>
          </p:cNvSpPr>
          <p:nvPr>
            <p:ph idx="1"/>
          </p:nvPr>
        </p:nvSpPr>
        <p:spPr/>
        <p:txBody>
          <a:bodyPr/>
          <a:lstStyle/>
          <a:p>
            <a:r>
              <a:rPr lang="nl-NL" altLang="en-US" sz="2800" dirty="0" err="1"/>
              <a:t>Because</a:t>
            </a:r>
            <a:r>
              <a:rPr lang="nl-NL" altLang="en-US" sz="2800" dirty="0"/>
              <a:t> </a:t>
            </a:r>
            <a:r>
              <a:rPr lang="nl-NL" altLang="en-US" sz="2800" dirty="0" err="1"/>
              <a:t>ontologies</a:t>
            </a:r>
            <a:r>
              <a:rPr lang="nl-NL" altLang="en-US" sz="2800" dirty="0"/>
              <a:t>, as </a:t>
            </a:r>
            <a:r>
              <a:rPr lang="nl-NL" altLang="en-US" sz="2800" dirty="0" err="1"/>
              <a:t>conceived</a:t>
            </a:r>
            <a:r>
              <a:rPr lang="nl-NL" altLang="en-US" sz="2800" dirty="0"/>
              <a:t> on realist </a:t>
            </a:r>
            <a:r>
              <a:rPr lang="nl-NL" altLang="en-US" sz="2800" dirty="0" err="1"/>
              <a:t>terms</a:t>
            </a:r>
            <a:r>
              <a:rPr lang="nl-NL" altLang="en-US" sz="2800" dirty="0"/>
              <a:t>, </a:t>
            </a:r>
          </a:p>
          <a:p>
            <a:pPr lvl="1"/>
            <a:r>
              <a:rPr lang="nl-NL" altLang="en-US" sz="2400" dirty="0"/>
              <a:t>are </a:t>
            </a:r>
            <a:r>
              <a:rPr lang="nl-NL" altLang="en-US" sz="2400" dirty="0" err="1"/>
              <a:t>artifacts</a:t>
            </a:r>
            <a:r>
              <a:rPr lang="nl-NL" altLang="en-US" sz="2400" dirty="0"/>
              <a:t> </a:t>
            </a:r>
            <a:r>
              <a:rPr lang="nl-NL" altLang="en-US" sz="2400" dirty="0" err="1"/>
              <a:t>created</a:t>
            </a:r>
            <a:r>
              <a:rPr lang="nl-NL" altLang="en-US" sz="2400" dirty="0"/>
              <a:t> </a:t>
            </a:r>
            <a:r>
              <a:rPr lang="nl-NL" altLang="en-US" sz="2400" dirty="0" err="1"/>
              <a:t>for</a:t>
            </a:r>
            <a:r>
              <a:rPr lang="nl-NL" altLang="en-US" sz="2400" dirty="0"/>
              <a:t> </a:t>
            </a:r>
            <a:r>
              <a:rPr lang="nl-NL" altLang="en-US" sz="2400" dirty="0" err="1"/>
              <a:t>some</a:t>
            </a:r>
            <a:r>
              <a:rPr lang="nl-NL" altLang="en-US" sz="2400" dirty="0"/>
              <a:t> </a:t>
            </a:r>
            <a:r>
              <a:rPr lang="nl-NL" altLang="en-US" sz="2400" b="1" u="sng" dirty="0" err="1"/>
              <a:t>purpose</a:t>
            </a:r>
            <a:r>
              <a:rPr lang="nl-NL" altLang="en-US" sz="2400" dirty="0"/>
              <a:t> (e.g. </a:t>
            </a:r>
            <a:r>
              <a:rPr lang="nl-NL" altLang="en-US" sz="2400" dirty="0" err="1"/>
              <a:t>to</a:t>
            </a:r>
            <a:r>
              <a:rPr lang="nl-NL" altLang="en-US" sz="2400" dirty="0"/>
              <a:t> serve as </a:t>
            </a:r>
            <a:r>
              <a:rPr lang="nl-NL" altLang="en-US" sz="2400" dirty="0" err="1"/>
              <a:t>controlled</a:t>
            </a:r>
            <a:r>
              <a:rPr lang="nl-NL" altLang="en-US" sz="2400" dirty="0"/>
              <a:t> </a:t>
            </a:r>
            <a:r>
              <a:rPr lang="nl-NL" altLang="en-US" sz="2400" dirty="0" err="1"/>
              <a:t>vocabulary</a:t>
            </a:r>
            <a:r>
              <a:rPr lang="nl-NL" altLang="en-US" sz="2400" dirty="0"/>
              <a:t>, or </a:t>
            </a:r>
            <a:r>
              <a:rPr lang="nl-NL" altLang="en-US" sz="2400" dirty="0" err="1"/>
              <a:t>to</a:t>
            </a:r>
            <a:r>
              <a:rPr lang="nl-NL" altLang="en-US" sz="2400" dirty="0"/>
              <a:t> </a:t>
            </a:r>
            <a:r>
              <a:rPr lang="nl-NL" altLang="en-US" sz="2400" dirty="0" err="1"/>
              <a:t>provide</a:t>
            </a:r>
            <a:r>
              <a:rPr lang="nl-NL" altLang="en-US" sz="2400" dirty="0"/>
              <a:t> domain </a:t>
            </a:r>
            <a:r>
              <a:rPr lang="nl-NL" altLang="en-US" sz="2400" dirty="0" err="1"/>
              <a:t>knowledge</a:t>
            </a:r>
            <a:r>
              <a:rPr lang="nl-NL" altLang="en-US" sz="2400" dirty="0"/>
              <a:t> </a:t>
            </a:r>
            <a:r>
              <a:rPr lang="nl-NL" altLang="en-US" sz="2400" dirty="0" err="1"/>
              <a:t>to</a:t>
            </a:r>
            <a:r>
              <a:rPr lang="nl-NL" altLang="en-US" sz="2400" dirty="0"/>
              <a:t> a software </a:t>
            </a:r>
            <a:r>
              <a:rPr lang="nl-NL" altLang="en-US" sz="2400" dirty="0" err="1"/>
              <a:t>application</a:t>
            </a:r>
            <a:r>
              <a:rPr lang="nl-NL" altLang="en-US" sz="2400" dirty="0"/>
              <a:t>), </a:t>
            </a:r>
          </a:p>
          <a:p>
            <a:pPr lvl="1"/>
            <a:r>
              <a:rPr lang="nl-NL" altLang="en-US" sz="2400" dirty="0"/>
              <a:t>are at </a:t>
            </a:r>
            <a:r>
              <a:rPr lang="nl-NL" altLang="en-US" sz="2400" dirty="0" err="1"/>
              <a:t>the</a:t>
            </a:r>
            <a:r>
              <a:rPr lang="nl-NL" altLang="en-US" sz="2400" dirty="0"/>
              <a:t> </a:t>
            </a:r>
            <a:r>
              <a:rPr lang="nl-NL" altLang="en-US" sz="2400" dirty="0" err="1"/>
              <a:t>same</a:t>
            </a:r>
            <a:r>
              <a:rPr lang="nl-NL" altLang="en-US" sz="2400" dirty="0"/>
              <a:t> time </a:t>
            </a:r>
            <a:r>
              <a:rPr lang="nl-NL" altLang="en-US" sz="2400" dirty="0" err="1"/>
              <a:t>intended</a:t>
            </a:r>
            <a:r>
              <a:rPr lang="nl-NL" altLang="en-US" sz="2400" dirty="0"/>
              <a:t> </a:t>
            </a:r>
            <a:r>
              <a:rPr lang="nl-NL" altLang="en-US" sz="2400" dirty="0" err="1"/>
              <a:t>to</a:t>
            </a:r>
            <a:r>
              <a:rPr lang="nl-NL" altLang="en-US" sz="2400" dirty="0"/>
              <a:t> </a:t>
            </a:r>
            <a:r>
              <a:rPr lang="nl-NL" altLang="en-US" sz="2400" b="1" u="sng" dirty="0" err="1"/>
              <a:t>mirror</a:t>
            </a:r>
            <a:r>
              <a:rPr lang="nl-NL" altLang="en-US" sz="2400" b="1" u="sng" dirty="0"/>
              <a:t> </a:t>
            </a:r>
            <a:r>
              <a:rPr lang="nl-NL" altLang="en-US" sz="2400" b="1" u="sng" dirty="0" err="1"/>
              <a:t>reality</a:t>
            </a:r>
            <a:r>
              <a:rPr lang="nl-NL" altLang="en-US" sz="2400" b="1" u="sng" dirty="0"/>
              <a:t>,</a:t>
            </a:r>
            <a:r>
              <a:rPr lang="nl-NL" altLang="en-US" sz="2400" dirty="0"/>
              <a:t> </a:t>
            </a:r>
          </a:p>
          <a:p>
            <a:pPr lvl="1"/>
            <a:r>
              <a:rPr lang="nl-NL" altLang="en-US" sz="2400" dirty="0" err="1"/>
              <a:t>should</a:t>
            </a:r>
            <a:r>
              <a:rPr lang="nl-NL" altLang="en-US" sz="2400" dirty="0"/>
              <a:t> </a:t>
            </a:r>
            <a:r>
              <a:rPr lang="nl-NL" altLang="en-US" sz="2400" dirty="0" err="1"/>
              <a:t>allow</a:t>
            </a:r>
            <a:r>
              <a:rPr lang="nl-NL" altLang="en-US" sz="2400" dirty="0"/>
              <a:t> </a:t>
            </a:r>
            <a:r>
              <a:rPr lang="nl-NL" altLang="en-US" sz="2400" b="1" u="sng" dirty="0" err="1"/>
              <a:t>reasoning</a:t>
            </a:r>
            <a:r>
              <a:rPr lang="nl-NL" altLang="en-US" sz="2400" b="1" u="sng" dirty="0"/>
              <a:t> </a:t>
            </a:r>
            <a:r>
              <a:rPr lang="nl-NL" altLang="en-US" sz="2400" b="1" u="sng" dirty="0" err="1"/>
              <a:t>which</a:t>
            </a:r>
            <a:r>
              <a:rPr lang="nl-NL" altLang="en-US" sz="2400" b="1" u="sng" dirty="0"/>
              <a:t> is </a:t>
            </a:r>
            <a:r>
              <a:rPr lang="nl-NL" altLang="en-US" sz="2400" b="1" u="sng" dirty="0" err="1"/>
              <a:t>efficient</a:t>
            </a:r>
            <a:r>
              <a:rPr lang="nl-NL" altLang="en-US" sz="2400" dirty="0"/>
              <a:t> </a:t>
            </a:r>
            <a:r>
              <a:rPr lang="nl-NL" altLang="en-US" sz="2400" dirty="0" err="1"/>
              <a:t>from</a:t>
            </a:r>
            <a:r>
              <a:rPr lang="nl-NL" altLang="en-US" sz="2400" dirty="0"/>
              <a:t> a </a:t>
            </a:r>
            <a:r>
              <a:rPr lang="nl-NL" altLang="en-US" sz="2400" dirty="0" err="1"/>
              <a:t>computational</a:t>
            </a:r>
            <a:r>
              <a:rPr lang="nl-NL" altLang="en-US" sz="2400" dirty="0"/>
              <a:t> point of view, </a:t>
            </a:r>
          </a:p>
          <a:p>
            <a:r>
              <a:rPr lang="nl-NL" altLang="en-US" sz="2800" dirty="0"/>
              <a:t>we </a:t>
            </a:r>
            <a:r>
              <a:rPr lang="nl-NL" altLang="en-US" sz="2800" dirty="0" err="1"/>
              <a:t>argue</a:t>
            </a:r>
            <a:r>
              <a:rPr lang="nl-NL" altLang="en-US" sz="2800" dirty="0"/>
              <a:t> </a:t>
            </a:r>
            <a:r>
              <a:rPr lang="nl-NL" altLang="en-US" sz="2800" dirty="0" err="1"/>
              <a:t>that</a:t>
            </a:r>
            <a:r>
              <a:rPr lang="nl-NL" altLang="en-US" sz="2800" dirty="0"/>
              <a:t> </a:t>
            </a:r>
            <a:r>
              <a:rPr lang="nl-NL" altLang="en-US" sz="2800" b="1" dirty="0" err="1"/>
              <a:t>an</a:t>
            </a:r>
            <a:r>
              <a:rPr lang="nl-NL" altLang="en-US" sz="2800" b="1" dirty="0"/>
              <a:t> </a:t>
            </a:r>
            <a:r>
              <a:rPr lang="nl-NL" altLang="en-US" sz="2800" b="1" dirty="0" err="1"/>
              <a:t>optimal</a:t>
            </a:r>
            <a:r>
              <a:rPr lang="nl-NL" altLang="en-US" sz="2800" b="1" dirty="0"/>
              <a:t> </a:t>
            </a:r>
            <a:r>
              <a:rPr lang="nl-NL" altLang="en-US" sz="2800" b="1" dirty="0" err="1"/>
              <a:t>ontology</a:t>
            </a:r>
            <a:r>
              <a:rPr lang="nl-NL" altLang="en-US" sz="2800" b="1" dirty="0"/>
              <a:t> </a:t>
            </a:r>
            <a:r>
              <a:rPr lang="nl-NL" altLang="en-US" sz="2800" b="1" dirty="0" err="1"/>
              <a:t>should</a:t>
            </a:r>
            <a:r>
              <a:rPr lang="nl-NL" altLang="en-US" sz="2800" b="1" dirty="0"/>
              <a:t> </a:t>
            </a:r>
            <a:r>
              <a:rPr lang="nl-NL" altLang="en-US" sz="2800" b="1" dirty="0" err="1"/>
              <a:t>constitute</a:t>
            </a:r>
            <a:r>
              <a:rPr lang="nl-NL" altLang="en-US" sz="2800" b="1" dirty="0"/>
              <a:t> a </a:t>
            </a:r>
            <a:r>
              <a:rPr lang="nl-NL" altLang="en-US" sz="2800" b="1" dirty="0" err="1"/>
              <a:t>representation</a:t>
            </a:r>
            <a:r>
              <a:rPr lang="nl-NL" altLang="en-US" sz="2800" b="1" dirty="0"/>
              <a:t> of </a:t>
            </a:r>
            <a:r>
              <a:rPr lang="nl-NL" altLang="en-US" sz="2800" b="1" i="1" dirty="0" err="1"/>
              <a:t>all</a:t>
            </a:r>
            <a:r>
              <a:rPr lang="nl-NL" altLang="en-US" sz="2800" b="1" i="1" dirty="0"/>
              <a:t> </a:t>
            </a:r>
            <a:r>
              <a:rPr lang="nl-NL" altLang="en-US" sz="2800" b="1" i="1" dirty="0" err="1"/>
              <a:t>and</a:t>
            </a:r>
            <a:r>
              <a:rPr lang="nl-NL" altLang="en-US" sz="2800" b="1" i="1" dirty="0"/>
              <a:t> </a:t>
            </a:r>
            <a:r>
              <a:rPr lang="nl-NL" altLang="en-US" sz="2800" b="1" i="1" dirty="0" err="1"/>
              <a:t>only</a:t>
            </a:r>
            <a:r>
              <a:rPr lang="nl-NL" altLang="en-US" sz="2800" b="1" i="1" dirty="0"/>
              <a:t> </a:t>
            </a:r>
            <a:r>
              <a:rPr lang="nl-NL" altLang="en-US" sz="2800" b="1" i="1" dirty="0" err="1"/>
              <a:t>those</a:t>
            </a:r>
            <a:r>
              <a:rPr lang="nl-NL" altLang="en-US" sz="2800" b="1" i="1" dirty="0"/>
              <a:t> </a:t>
            </a:r>
            <a:r>
              <a:rPr lang="nl-NL" altLang="en-US" sz="2800" b="1" i="1" dirty="0" err="1"/>
              <a:t>portions</a:t>
            </a:r>
            <a:r>
              <a:rPr lang="nl-NL" altLang="en-US" sz="2800" b="1" i="1" dirty="0"/>
              <a:t> of </a:t>
            </a:r>
            <a:r>
              <a:rPr lang="nl-NL" altLang="en-US" sz="2800" b="1" i="1" dirty="0" err="1"/>
              <a:t>reality</a:t>
            </a:r>
            <a:r>
              <a:rPr lang="nl-NL" altLang="en-US" sz="2800" b="1" i="1" dirty="0"/>
              <a:t> </a:t>
            </a:r>
            <a:r>
              <a:rPr lang="nl-NL" altLang="en-US" sz="2800" b="1" i="1" dirty="0" err="1"/>
              <a:t>that</a:t>
            </a:r>
            <a:r>
              <a:rPr lang="nl-NL" altLang="en-US" sz="2800" b="1" i="1" dirty="0"/>
              <a:t> are relevant </a:t>
            </a:r>
            <a:r>
              <a:rPr lang="nl-NL" altLang="en-US" sz="2800" b="1" i="1" dirty="0" err="1"/>
              <a:t>for</a:t>
            </a:r>
            <a:r>
              <a:rPr lang="nl-NL" altLang="en-US" sz="2800" b="1" i="1" dirty="0"/>
              <a:t> </a:t>
            </a:r>
            <a:r>
              <a:rPr lang="nl-NL" altLang="en-US" sz="2800" b="1" i="1" dirty="0" err="1"/>
              <a:t>its</a:t>
            </a:r>
            <a:r>
              <a:rPr lang="nl-NL" altLang="en-US" sz="2800" b="1" i="1" dirty="0"/>
              <a:t> </a:t>
            </a:r>
            <a:r>
              <a:rPr lang="nl-NL" altLang="en-US" sz="2800" b="1" i="1" dirty="0" err="1"/>
              <a:t>purpose</a:t>
            </a:r>
            <a:r>
              <a:rPr lang="nl-NL" altLang="en-US" sz="2800" dirty="0"/>
              <a:t>. </a:t>
            </a:r>
            <a:endParaRPr lang="en-US" altLang="en-US" sz="2800" dirty="0"/>
          </a:p>
        </p:txBody>
      </p:sp>
    </p:spTree>
    <p:extLst>
      <p:ext uri="{BB962C8B-B14F-4D97-AF65-F5344CB8AC3E}">
        <p14:creationId xmlns:p14="http://schemas.microsoft.com/office/powerpoint/2010/main" val="37179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19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19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198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81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AutoShape 2"/>
          <p:cNvSpPr>
            <a:spLocks noGrp="1" noChangeArrowheads="1"/>
          </p:cNvSpPr>
          <p:nvPr>
            <p:ph type="title"/>
          </p:nvPr>
        </p:nvSpPr>
        <p:spPr/>
        <p:txBody>
          <a:bodyPr/>
          <a:lstStyle/>
          <a:p>
            <a:r>
              <a:rPr lang="en-US" altLang="en-US" dirty="0"/>
              <a:t>An “optimal” ontology (2)</a:t>
            </a:r>
          </a:p>
        </p:txBody>
      </p:sp>
      <p:sp>
        <p:nvSpPr>
          <p:cNvPr id="684035" name="Rectangle 3"/>
          <p:cNvSpPr>
            <a:spLocks noGrp="1" noChangeArrowheads="1"/>
          </p:cNvSpPr>
          <p:nvPr>
            <p:ph idx="1"/>
          </p:nvPr>
        </p:nvSpPr>
        <p:spPr/>
        <p:txBody>
          <a:bodyPr/>
          <a:lstStyle/>
          <a:p>
            <a:r>
              <a:rPr lang="nl-NL" altLang="en-US" dirty="0" err="1"/>
              <a:t>Each</a:t>
            </a:r>
            <a:r>
              <a:rPr lang="nl-NL" altLang="en-US" dirty="0"/>
              <a:t> term in </a:t>
            </a:r>
            <a:r>
              <a:rPr lang="nl-NL" altLang="en-US" dirty="0" err="1"/>
              <a:t>such</a:t>
            </a:r>
            <a:r>
              <a:rPr lang="nl-NL" altLang="en-US" dirty="0"/>
              <a:t> </a:t>
            </a:r>
            <a:r>
              <a:rPr lang="nl-NL" altLang="en-US" dirty="0" err="1"/>
              <a:t>an</a:t>
            </a:r>
            <a:r>
              <a:rPr lang="nl-NL" altLang="en-US" dirty="0"/>
              <a:t> </a:t>
            </a:r>
            <a:r>
              <a:rPr lang="nl-NL" altLang="en-US" dirty="0" err="1"/>
              <a:t>ontology</a:t>
            </a:r>
            <a:r>
              <a:rPr lang="nl-NL" altLang="en-US" dirty="0"/>
              <a:t> </a:t>
            </a:r>
            <a:r>
              <a:rPr lang="nl-NL" altLang="en-US" dirty="0" err="1"/>
              <a:t>would</a:t>
            </a:r>
            <a:r>
              <a:rPr lang="nl-NL" altLang="en-US" dirty="0"/>
              <a:t> </a:t>
            </a:r>
            <a:r>
              <a:rPr lang="nl-NL" altLang="en-US" dirty="0" err="1"/>
              <a:t>designate</a:t>
            </a:r>
            <a:r>
              <a:rPr lang="nl-NL" altLang="en-US" dirty="0"/>
              <a:t> </a:t>
            </a:r>
          </a:p>
          <a:p>
            <a:pPr lvl="1"/>
            <a:r>
              <a:rPr lang="nl-NL" altLang="en-US" dirty="0"/>
              <a:t>(1) a single </a:t>
            </a:r>
            <a:r>
              <a:rPr lang="nl-NL" altLang="en-US" dirty="0" err="1"/>
              <a:t>portion</a:t>
            </a:r>
            <a:r>
              <a:rPr lang="nl-NL" altLang="en-US" dirty="0"/>
              <a:t> of </a:t>
            </a:r>
            <a:r>
              <a:rPr lang="nl-NL" altLang="en-US" dirty="0" err="1"/>
              <a:t>reality</a:t>
            </a:r>
            <a:r>
              <a:rPr lang="nl-NL" altLang="en-US" dirty="0"/>
              <a:t> (POR), </a:t>
            </a:r>
            <a:r>
              <a:rPr lang="nl-NL" altLang="en-US" dirty="0" err="1"/>
              <a:t>which</a:t>
            </a:r>
            <a:r>
              <a:rPr lang="nl-NL" altLang="en-US" dirty="0"/>
              <a:t> is </a:t>
            </a:r>
          </a:p>
          <a:p>
            <a:pPr lvl="1"/>
            <a:r>
              <a:rPr lang="nl-NL" altLang="en-US" dirty="0"/>
              <a:t>(2) relevant </a:t>
            </a:r>
            <a:r>
              <a:rPr lang="nl-NL" altLang="en-US" dirty="0" err="1"/>
              <a:t>to</a:t>
            </a:r>
            <a:r>
              <a:rPr lang="nl-NL" altLang="en-US" dirty="0"/>
              <a:t> </a:t>
            </a:r>
            <a:r>
              <a:rPr lang="nl-NL" altLang="en-US" dirty="0" err="1"/>
              <a:t>the</a:t>
            </a:r>
            <a:r>
              <a:rPr lang="nl-NL" altLang="en-US" dirty="0"/>
              <a:t> </a:t>
            </a:r>
            <a:r>
              <a:rPr lang="nl-NL" altLang="en-US" dirty="0" err="1"/>
              <a:t>purposes</a:t>
            </a:r>
            <a:r>
              <a:rPr lang="nl-NL" altLang="en-US" dirty="0"/>
              <a:t> of </a:t>
            </a:r>
            <a:r>
              <a:rPr lang="nl-NL" altLang="en-US" dirty="0" err="1"/>
              <a:t>the</a:t>
            </a:r>
            <a:r>
              <a:rPr lang="nl-NL" altLang="en-US" dirty="0"/>
              <a:t> </a:t>
            </a:r>
            <a:r>
              <a:rPr lang="nl-NL" altLang="en-US" dirty="0" err="1"/>
              <a:t>ontology</a:t>
            </a:r>
            <a:r>
              <a:rPr lang="nl-NL" altLang="en-US" dirty="0"/>
              <a:t> </a:t>
            </a:r>
            <a:r>
              <a:rPr lang="nl-NL" altLang="en-US" dirty="0" err="1"/>
              <a:t>and</a:t>
            </a:r>
            <a:r>
              <a:rPr lang="nl-NL" altLang="en-US" dirty="0"/>
              <a:t> </a:t>
            </a:r>
            <a:r>
              <a:rPr lang="nl-NL" altLang="en-US" dirty="0" err="1"/>
              <a:t>such</a:t>
            </a:r>
            <a:r>
              <a:rPr lang="nl-NL" altLang="en-US" dirty="0"/>
              <a:t> </a:t>
            </a:r>
            <a:r>
              <a:rPr lang="nl-NL" altLang="en-US" dirty="0" err="1"/>
              <a:t>that</a:t>
            </a:r>
            <a:r>
              <a:rPr lang="nl-NL" altLang="en-US" dirty="0"/>
              <a:t> </a:t>
            </a:r>
          </a:p>
          <a:p>
            <a:pPr lvl="1"/>
            <a:r>
              <a:rPr lang="nl-NL" altLang="en-US" dirty="0"/>
              <a:t>(3) </a:t>
            </a:r>
            <a:r>
              <a:rPr lang="nl-NL" altLang="en-US" dirty="0" err="1"/>
              <a:t>the</a:t>
            </a:r>
            <a:r>
              <a:rPr lang="nl-NL" altLang="en-US" dirty="0"/>
              <a:t> </a:t>
            </a:r>
            <a:r>
              <a:rPr lang="nl-NL" altLang="en-US" dirty="0" err="1"/>
              <a:t>authors</a:t>
            </a:r>
            <a:r>
              <a:rPr lang="nl-NL" altLang="en-US" dirty="0"/>
              <a:t> of </a:t>
            </a:r>
            <a:r>
              <a:rPr lang="nl-NL" altLang="en-US" dirty="0" err="1"/>
              <a:t>the</a:t>
            </a:r>
            <a:r>
              <a:rPr lang="nl-NL" altLang="en-US" dirty="0"/>
              <a:t> </a:t>
            </a:r>
            <a:r>
              <a:rPr lang="nl-NL" altLang="en-US" dirty="0" err="1"/>
              <a:t>ontology</a:t>
            </a:r>
            <a:r>
              <a:rPr lang="nl-NL" altLang="en-US" dirty="0"/>
              <a:t> </a:t>
            </a:r>
            <a:r>
              <a:rPr lang="nl-NL" altLang="en-US" dirty="0" err="1"/>
              <a:t>intended</a:t>
            </a:r>
            <a:r>
              <a:rPr lang="nl-NL" altLang="en-US" dirty="0"/>
              <a:t> </a:t>
            </a:r>
            <a:r>
              <a:rPr lang="nl-NL" altLang="en-US" dirty="0" err="1"/>
              <a:t>to</a:t>
            </a:r>
            <a:r>
              <a:rPr lang="nl-NL" altLang="en-US" dirty="0"/>
              <a:t> </a:t>
            </a:r>
            <a:r>
              <a:rPr lang="nl-NL" altLang="en-US" dirty="0" err="1"/>
              <a:t>use</a:t>
            </a:r>
            <a:r>
              <a:rPr lang="nl-NL" altLang="en-US" dirty="0"/>
              <a:t> </a:t>
            </a:r>
            <a:r>
              <a:rPr lang="nl-NL" altLang="en-US" dirty="0" err="1"/>
              <a:t>this</a:t>
            </a:r>
            <a:r>
              <a:rPr lang="nl-NL" altLang="en-US" dirty="0"/>
              <a:t> term </a:t>
            </a:r>
            <a:r>
              <a:rPr lang="nl-NL" altLang="en-US" dirty="0" err="1"/>
              <a:t>to</a:t>
            </a:r>
            <a:r>
              <a:rPr lang="nl-NL" altLang="en-US" dirty="0"/>
              <a:t> </a:t>
            </a:r>
            <a:r>
              <a:rPr lang="nl-NL" altLang="en-US" dirty="0" err="1"/>
              <a:t>designate</a:t>
            </a:r>
            <a:r>
              <a:rPr lang="nl-NL" altLang="en-US" dirty="0"/>
              <a:t> </a:t>
            </a:r>
            <a:r>
              <a:rPr lang="nl-NL" altLang="en-US" dirty="0" err="1"/>
              <a:t>this</a:t>
            </a:r>
            <a:r>
              <a:rPr lang="nl-NL" altLang="en-US" dirty="0"/>
              <a:t> POR, </a:t>
            </a:r>
            <a:r>
              <a:rPr lang="nl-NL" altLang="en-US" dirty="0" err="1"/>
              <a:t>and</a:t>
            </a:r>
            <a:endParaRPr lang="nl-NL" altLang="en-US" dirty="0"/>
          </a:p>
          <a:p>
            <a:pPr lvl="1"/>
            <a:r>
              <a:rPr lang="nl-NL" altLang="en-US" dirty="0"/>
              <a:t>(4) </a:t>
            </a:r>
            <a:r>
              <a:rPr lang="nl-NL" altLang="en-US" dirty="0" err="1"/>
              <a:t>there</a:t>
            </a:r>
            <a:r>
              <a:rPr lang="nl-NL" altLang="en-US" dirty="0"/>
              <a:t> </a:t>
            </a:r>
            <a:r>
              <a:rPr lang="nl-NL" altLang="en-US" dirty="0" err="1"/>
              <a:t>would</a:t>
            </a:r>
            <a:r>
              <a:rPr lang="nl-NL" altLang="en-US" dirty="0"/>
              <a:t> </a:t>
            </a:r>
            <a:r>
              <a:rPr lang="nl-NL" altLang="en-US" dirty="0" err="1"/>
              <a:t>be</a:t>
            </a:r>
            <a:r>
              <a:rPr lang="nl-NL" altLang="en-US" dirty="0"/>
              <a:t> no </a:t>
            </a:r>
            <a:r>
              <a:rPr lang="nl-NL" altLang="en-US" dirty="0" err="1"/>
              <a:t>PORs</a:t>
            </a:r>
            <a:r>
              <a:rPr lang="nl-NL" altLang="en-US" dirty="0"/>
              <a:t> </a:t>
            </a:r>
            <a:r>
              <a:rPr lang="nl-NL" altLang="en-US" dirty="0" err="1"/>
              <a:t>objectively</a:t>
            </a:r>
            <a:r>
              <a:rPr lang="nl-NL" altLang="en-US" dirty="0"/>
              <a:t> relevant </a:t>
            </a:r>
            <a:r>
              <a:rPr lang="nl-NL" altLang="en-US" dirty="0" err="1"/>
              <a:t>to</a:t>
            </a:r>
            <a:r>
              <a:rPr lang="nl-NL" altLang="en-US" dirty="0"/>
              <a:t> these </a:t>
            </a:r>
            <a:r>
              <a:rPr lang="nl-NL" altLang="en-US" dirty="0" err="1"/>
              <a:t>purposes</a:t>
            </a:r>
            <a:r>
              <a:rPr lang="nl-NL" altLang="en-US" dirty="0"/>
              <a:t> </a:t>
            </a:r>
            <a:r>
              <a:rPr lang="nl-NL" altLang="en-US" dirty="0" err="1"/>
              <a:t>that</a:t>
            </a:r>
            <a:r>
              <a:rPr lang="nl-NL" altLang="en-US" dirty="0"/>
              <a:t> are </a:t>
            </a:r>
            <a:r>
              <a:rPr lang="nl-NL" altLang="en-US" dirty="0" err="1"/>
              <a:t>not</a:t>
            </a:r>
            <a:r>
              <a:rPr lang="nl-NL" altLang="en-US" dirty="0"/>
              <a:t> </a:t>
            </a:r>
            <a:r>
              <a:rPr lang="nl-NL" altLang="en-US" dirty="0" err="1"/>
              <a:t>referred</a:t>
            </a:r>
            <a:r>
              <a:rPr lang="nl-NL" altLang="en-US" dirty="0"/>
              <a:t> </a:t>
            </a:r>
            <a:r>
              <a:rPr lang="nl-NL" altLang="en-US" dirty="0" err="1"/>
              <a:t>to</a:t>
            </a:r>
            <a:r>
              <a:rPr lang="nl-NL" altLang="en-US" dirty="0"/>
              <a:t> in </a:t>
            </a:r>
            <a:r>
              <a:rPr lang="nl-NL" altLang="en-US" dirty="0" err="1"/>
              <a:t>the</a:t>
            </a:r>
            <a:r>
              <a:rPr lang="nl-NL" altLang="en-US" dirty="0"/>
              <a:t> </a:t>
            </a:r>
            <a:r>
              <a:rPr lang="nl-NL" altLang="en-US" dirty="0" err="1" smtClean="0"/>
              <a:t>ontology</a:t>
            </a:r>
            <a:endParaRPr lang="nl-NL" altLang="en-US" dirty="0" smtClean="0"/>
          </a:p>
          <a:p>
            <a:pPr lvl="1"/>
            <a:r>
              <a:rPr lang="nl-NL" altLang="en-US" dirty="0" smtClean="0"/>
              <a:t>(5) </a:t>
            </a:r>
            <a:r>
              <a:rPr lang="nl-NL" altLang="en-US" dirty="0" err="1" smtClean="0"/>
              <a:t>there</a:t>
            </a:r>
            <a:r>
              <a:rPr lang="nl-NL" altLang="en-US" dirty="0" smtClean="0"/>
              <a:t> </a:t>
            </a:r>
            <a:r>
              <a:rPr lang="nl-NL" altLang="en-US" dirty="0" err="1" smtClean="0"/>
              <a:t>would</a:t>
            </a:r>
            <a:r>
              <a:rPr lang="nl-NL" altLang="en-US" dirty="0" smtClean="0"/>
              <a:t> </a:t>
            </a:r>
            <a:r>
              <a:rPr lang="nl-NL" altLang="en-US" dirty="0" err="1" smtClean="0"/>
              <a:t>be</a:t>
            </a:r>
            <a:r>
              <a:rPr lang="nl-NL" altLang="en-US" dirty="0" smtClean="0"/>
              <a:t> no relevant </a:t>
            </a:r>
            <a:r>
              <a:rPr lang="nl-NL" altLang="en-US" dirty="0" err="1" smtClean="0"/>
              <a:t>PORs</a:t>
            </a:r>
            <a:r>
              <a:rPr lang="nl-NL" altLang="en-US" dirty="0" smtClean="0"/>
              <a:t> </a:t>
            </a:r>
            <a:r>
              <a:rPr lang="nl-NL" altLang="en-US" dirty="0" err="1" smtClean="0"/>
              <a:t>designated</a:t>
            </a:r>
            <a:r>
              <a:rPr lang="nl-NL" altLang="en-US" dirty="0" smtClean="0"/>
              <a:t> more </a:t>
            </a:r>
            <a:r>
              <a:rPr lang="nl-NL" altLang="en-US" dirty="0" err="1" smtClean="0"/>
              <a:t>than</a:t>
            </a:r>
            <a:r>
              <a:rPr lang="nl-NL" altLang="en-US" dirty="0" smtClean="0"/>
              <a:t> </a:t>
            </a:r>
            <a:r>
              <a:rPr lang="nl-NL" altLang="en-US" dirty="0" err="1" smtClean="0"/>
              <a:t>once</a:t>
            </a:r>
            <a:r>
              <a:rPr lang="nl-NL" altLang="en-US" dirty="0" smtClean="0"/>
              <a:t>.</a:t>
            </a:r>
            <a:r>
              <a:rPr lang="en-GB" altLang="en-US" dirty="0" smtClean="0"/>
              <a:t> </a:t>
            </a:r>
            <a:endParaRPr lang="en-US" altLang="en-US" dirty="0"/>
          </a:p>
        </p:txBody>
      </p:sp>
    </p:spTree>
    <p:extLst>
      <p:ext uri="{BB962C8B-B14F-4D97-AF65-F5344CB8AC3E}">
        <p14:creationId xmlns:p14="http://schemas.microsoft.com/office/powerpoint/2010/main" val="259447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4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403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403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8403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403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4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35"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AutoShape 2"/>
          <p:cNvSpPr>
            <a:spLocks noGrp="1" noChangeArrowheads="1"/>
          </p:cNvSpPr>
          <p:nvPr>
            <p:ph type="title"/>
          </p:nvPr>
        </p:nvSpPr>
        <p:spPr/>
        <p:txBody>
          <a:bodyPr/>
          <a:lstStyle/>
          <a:p>
            <a:r>
              <a:rPr lang="en-US" altLang="en-US"/>
              <a:t>But things may go wrong …</a:t>
            </a:r>
          </a:p>
        </p:txBody>
      </p:sp>
      <p:sp>
        <p:nvSpPr>
          <p:cNvPr id="686083" name="Rectangle 3"/>
          <p:cNvSpPr>
            <a:spLocks noGrp="1" noChangeArrowheads="1"/>
          </p:cNvSpPr>
          <p:nvPr>
            <p:ph idx="1"/>
          </p:nvPr>
        </p:nvSpPr>
        <p:spPr/>
        <p:txBody>
          <a:bodyPr/>
          <a:lstStyle/>
          <a:p>
            <a:pPr>
              <a:buFont typeface="Arial" panose="020B0604020202020204" pitchFamily="34" charset="0"/>
              <a:buChar char="•"/>
            </a:pPr>
            <a:r>
              <a:rPr lang="en-US" altLang="en-US" b="1" i="1" u="sng" dirty="0"/>
              <a:t>assertion errors</a:t>
            </a:r>
            <a:r>
              <a:rPr lang="en-US" altLang="en-US" b="1" u="sng" dirty="0"/>
              <a:t>:</a:t>
            </a:r>
            <a:r>
              <a:rPr lang="en-US" altLang="en-US" dirty="0"/>
              <a:t> </a:t>
            </a:r>
            <a:endParaRPr lang="en-US" altLang="en-US" dirty="0" smtClean="0"/>
          </a:p>
          <a:p>
            <a:pPr lvl="1">
              <a:buFont typeface="Arial" panose="020B0604020202020204" pitchFamily="34" charset="0"/>
              <a:buChar char="•"/>
            </a:pPr>
            <a:r>
              <a:rPr lang="en-US" altLang="en-US" dirty="0" smtClean="0"/>
              <a:t>ontology </a:t>
            </a:r>
            <a:r>
              <a:rPr lang="en-US" altLang="en-US" dirty="0"/>
              <a:t>developers may be in error as to what is the case in their target domain;</a:t>
            </a:r>
          </a:p>
          <a:p>
            <a:pPr>
              <a:buFont typeface="Arial" panose="020B0604020202020204" pitchFamily="34" charset="0"/>
              <a:buChar char="•"/>
            </a:pPr>
            <a:r>
              <a:rPr lang="en-US" altLang="en-US" b="1" i="1" u="sng" dirty="0"/>
              <a:t>relevance errors</a:t>
            </a:r>
            <a:r>
              <a:rPr lang="en-US" altLang="en-US" b="1" u="sng" dirty="0"/>
              <a:t>:</a:t>
            </a:r>
            <a:r>
              <a:rPr lang="en-US" altLang="en-US" dirty="0"/>
              <a:t> </a:t>
            </a:r>
            <a:endParaRPr lang="en-US" altLang="en-US" dirty="0" smtClean="0"/>
          </a:p>
          <a:p>
            <a:pPr lvl="1">
              <a:buFont typeface="Arial" panose="020B0604020202020204" pitchFamily="34" charset="0"/>
              <a:buChar char="•"/>
            </a:pPr>
            <a:r>
              <a:rPr lang="en-US" altLang="en-US" dirty="0" smtClean="0"/>
              <a:t>they </a:t>
            </a:r>
            <a:r>
              <a:rPr lang="en-US" altLang="en-US" dirty="0"/>
              <a:t>may be in error as to what is objectively relevant to a given purpose;</a:t>
            </a:r>
          </a:p>
          <a:p>
            <a:pPr>
              <a:buFont typeface="Arial" panose="020B0604020202020204" pitchFamily="34" charset="0"/>
              <a:buChar char="•"/>
            </a:pPr>
            <a:r>
              <a:rPr lang="en-US" altLang="en-US" b="1" i="1" u="sng" dirty="0"/>
              <a:t>encoding errors</a:t>
            </a:r>
            <a:r>
              <a:rPr lang="en-US" altLang="en-US" b="1" u="sng" dirty="0"/>
              <a:t>:</a:t>
            </a:r>
            <a:r>
              <a:rPr lang="en-US" altLang="en-US" dirty="0"/>
              <a:t> </a:t>
            </a:r>
            <a:endParaRPr lang="en-US" altLang="en-US" dirty="0" smtClean="0"/>
          </a:p>
          <a:p>
            <a:pPr lvl="1">
              <a:buFont typeface="Arial" panose="020B0604020202020204" pitchFamily="34" charset="0"/>
              <a:buChar char="•"/>
            </a:pPr>
            <a:r>
              <a:rPr lang="en-US" altLang="en-US" dirty="0" smtClean="0"/>
              <a:t>they </a:t>
            </a:r>
            <a:r>
              <a:rPr lang="en-US" altLang="en-US" dirty="0"/>
              <a:t>may not successfully </a:t>
            </a:r>
            <a:r>
              <a:rPr lang="en-US" altLang="en-US" dirty="0" smtClean="0"/>
              <a:t>translate their </a:t>
            </a:r>
            <a:r>
              <a:rPr lang="en-US" altLang="en-US" dirty="0"/>
              <a:t>underlying cognitive representations, so that particular representational units fail to point to the intended PORs.</a:t>
            </a:r>
          </a:p>
        </p:txBody>
      </p:sp>
    </p:spTree>
    <p:extLst>
      <p:ext uri="{BB962C8B-B14F-4D97-AF65-F5344CB8AC3E}">
        <p14:creationId xmlns:p14="http://schemas.microsoft.com/office/powerpoint/2010/main" val="22305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60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08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60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60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08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60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UDF-777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5"/>
          <p:cNvSpPr>
            <a:spLocks noGrp="1" noChangeArrowheads="1"/>
          </p:cNvSpPr>
          <p:nvPr>
            <p:ph type="title"/>
          </p:nvPr>
        </p:nvSpPr>
        <p:spPr/>
        <p:txBody>
          <a:bodyPr/>
          <a:lstStyle/>
          <a:p>
            <a:r>
              <a:rPr lang="en-US" altLang="en-US" dirty="0" smtClean="0"/>
              <a:t>Ontological Realism claims about reality:</a:t>
            </a:r>
          </a:p>
        </p:txBody>
      </p:sp>
      <p:sp>
        <p:nvSpPr>
          <p:cNvPr id="30723" name="Rectangle 3"/>
          <p:cNvSpPr>
            <a:spLocks noGrp="1" noChangeArrowheads="1"/>
          </p:cNvSpPr>
          <p:nvPr>
            <p:ph idx="1"/>
          </p:nvPr>
        </p:nvSpPr>
        <p:spPr>
          <a:xfrm>
            <a:off x="3124200" y="1676400"/>
            <a:ext cx="5791200" cy="4953000"/>
          </a:xfrm>
          <a:solidFill>
            <a:srgbClr val="000000">
              <a:alpha val="50195"/>
            </a:srgbClr>
          </a:solidFill>
          <a:ln>
            <a:solidFill>
              <a:schemeClr val="tx1"/>
            </a:solidFill>
            <a:miter lim="800000"/>
            <a:headEnd/>
            <a:tailEnd/>
          </a:ln>
        </p:spPr>
        <p:txBody>
          <a:bodyPr/>
          <a:lstStyle/>
          <a:p>
            <a:pPr marL="533400" indent="-533400">
              <a:buFontTx/>
              <a:buAutoNum type="arabicPeriod"/>
            </a:pPr>
            <a:r>
              <a:rPr lang="en-US" altLang="en-US" sz="2800" dirty="0" smtClean="0"/>
              <a:t>There is an external reality which is ‘objectively’ the way it is;</a:t>
            </a:r>
          </a:p>
          <a:p>
            <a:pPr marL="533400" indent="-533400">
              <a:buFontTx/>
              <a:buAutoNum type="arabicPeriod"/>
            </a:pPr>
            <a:r>
              <a:rPr lang="en-US" altLang="en-US" sz="2800" dirty="0" smtClean="0"/>
              <a:t>That reality is accessible to us;</a:t>
            </a:r>
          </a:p>
          <a:p>
            <a:pPr marL="533400" indent="-533400">
              <a:buFontTx/>
              <a:buAutoNum type="arabicPeriod"/>
            </a:pPr>
            <a:r>
              <a:rPr lang="en-US" altLang="en-US" sz="2800" dirty="0" smtClean="0"/>
              <a:t>We build in our brains cognitive representations of  reality; </a:t>
            </a:r>
          </a:p>
          <a:p>
            <a:pPr marL="533400" indent="-533400">
              <a:buFontTx/>
              <a:buAutoNum type="arabicPeriod"/>
            </a:pPr>
            <a:r>
              <a:rPr lang="en-US" altLang="en-US" sz="2800" dirty="0" smtClean="0"/>
              <a:t>We communicate with others about what is there, and what we believe there is there.</a:t>
            </a:r>
          </a:p>
        </p:txBody>
      </p:sp>
      <p:pic>
        <p:nvPicPr>
          <p:cNvPr id="23556" name="Picture 4" descr="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24384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88938" y="6400800"/>
            <a:ext cx="8755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200" b="0">
                <a:solidFill>
                  <a:schemeClr val="bg1"/>
                </a:solidFill>
              </a:rPr>
              <a:t>Smith B, Kusnierczyk W, Schober D, Ceusters W. Towards a Reference Terminology for Ontology Research and Development in the Biomedical Domain. Proceedings of KR-MED 2006, Biomedical Ontology in Action, November 8, 2006, Baltimore MD, USA</a:t>
            </a:r>
            <a:r>
              <a:rPr lang="en-US" altLang="en-US" sz="1200">
                <a:solidFill>
                  <a:schemeClr val="bg1"/>
                </a:solidFill>
              </a:rPr>
              <a:t> </a:t>
            </a:r>
          </a:p>
        </p:txBody>
      </p:sp>
    </p:spTree>
    <p:extLst>
      <p:ext uri="{BB962C8B-B14F-4D97-AF65-F5344CB8AC3E}">
        <p14:creationId xmlns:p14="http://schemas.microsoft.com/office/powerpoint/2010/main" val="227306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AutoShape 2"/>
          <p:cNvSpPr>
            <a:spLocks noGrp="1" noChangeArrowheads="1"/>
          </p:cNvSpPr>
          <p:nvPr>
            <p:ph type="title"/>
          </p:nvPr>
        </p:nvSpPr>
        <p:spPr/>
        <p:txBody>
          <a:bodyPr/>
          <a:lstStyle/>
          <a:p>
            <a:r>
              <a:rPr lang="nl-BE" altLang="en-US"/>
              <a:t>Key requirement for versioning</a:t>
            </a:r>
            <a:endParaRPr lang="en-US" altLang="en-US"/>
          </a:p>
        </p:txBody>
      </p:sp>
      <p:sp>
        <p:nvSpPr>
          <p:cNvPr id="688131" name="Rectangle 3"/>
          <p:cNvSpPr>
            <a:spLocks noGrp="1" noChangeArrowheads="1"/>
          </p:cNvSpPr>
          <p:nvPr>
            <p:ph idx="1"/>
          </p:nvPr>
        </p:nvSpPr>
        <p:spPr/>
        <p:txBody>
          <a:bodyPr/>
          <a:lstStyle/>
          <a:p>
            <a:pPr algn="ctr">
              <a:lnSpc>
                <a:spcPct val="90000"/>
              </a:lnSpc>
              <a:buFontTx/>
              <a:buNone/>
            </a:pPr>
            <a:r>
              <a:rPr lang="nl-BE" altLang="en-US" sz="4800" dirty="0" err="1"/>
              <a:t>Any</a:t>
            </a:r>
            <a:r>
              <a:rPr lang="nl-BE" altLang="en-US" sz="4800" dirty="0"/>
              <a:t> change in </a:t>
            </a:r>
            <a:r>
              <a:rPr lang="nl-BE" altLang="en-US" sz="4800" dirty="0" err="1"/>
              <a:t>an</a:t>
            </a:r>
            <a:r>
              <a:rPr lang="nl-BE" altLang="en-US" sz="4800" dirty="0"/>
              <a:t> </a:t>
            </a:r>
            <a:r>
              <a:rPr lang="nl-BE" altLang="en-US" sz="4800" dirty="0" err="1"/>
              <a:t>ontology</a:t>
            </a:r>
            <a:r>
              <a:rPr lang="nl-BE" altLang="en-US" sz="4800" dirty="0"/>
              <a:t> or data </a:t>
            </a:r>
            <a:r>
              <a:rPr lang="nl-BE" altLang="en-US" sz="4800" dirty="0" err="1"/>
              <a:t>repository</a:t>
            </a:r>
            <a:r>
              <a:rPr lang="nl-BE" altLang="en-US" sz="4800" dirty="0"/>
              <a:t> </a:t>
            </a:r>
            <a:r>
              <a:rPr lang="nl-BE" altLang="en-US" sz="4800" dirty="0" err="1"/>
              <a:t>should</a:t>
            </a:r>
            <a:r>
              <a:rPr lang="nl-BE" altLang="en-US" sz="4800" dirty="0"/>
              <a:t> </a:t>
            </a:r>
            <a:r>
              <a:rPr lang="nl-BE" altLang="en-US" sz="4800" dirty="0" err="1"/>
              <a:t>be</a:t>
            </a:r>
            <a:r>
              <a:rPr lang="nl-BE" altLang="en-US" sz="4800" dirty="0"/>
              <a:t> </a:t>
            </a:r>
            <a:r>
              <a:rPr lang="nl-BE" altLang="en-US" sz="4800" dirty="0" err="1"/>
              <a:t>associated</a:t>
            </a:r>
            <a:r>
              <a:rPr lang="nl-BE" altLang="en-US" sz="4800" dirty="0"/>
              <a:t> </a:t>
            </a:r>
            <a:r>
              <a:rPr lang="nl-BE" altLang="en-US" sz="4800" dirty="0" err="1"/>
              <a:t>with</a:t>
            </a:r>
            <a:r>
              <a:rPr lang="nl-BE" altLang="en-US" sz="4800" dirty="0"/>
              <a:t> </a:t>
            </a:r>
            <a:r>
              <a:rPr lang="nl-BE" altLang="en-US" sz="4800" dirty="0" err="1"/>
              <a:t>the</a:t>
            </a:r>
            <a:r>
              <a:rPr lang="nl-BE" altLang="en-US" sz="4800" dirty="0"/>
              <a:t> </a:t>
            </a:r>
            <a:r>
              <a:rPr lang="nl-BE" altLang="en-US" sz="4800" dirty="0" err="1"/>
              <a:t>reason</a:t>
            </a:r>
            <a:r>
              <a:rPr lang="nl-BE" altLang="en-US" sz="4800" dirty="0"/>
              <a:t> </a:t>
            </a:r>
            <a:r>
              <a:rPr lang="nl-BE" altLang="en-US" sz="4800" dirty="0" err="1"/>
              <a:t>for</a:t>
            </a:r>
            <a:r>
              <a:rPr lang="nl-BE" altLang="en-US" sz="4800" dirty="0"/>
              <a:t> </a:t>
            </a:r>
            <a:r>
              <a:rPr lang="nl-BE" altLang="en-US" sz="4800" dirty="0" err="1"/>
              <a:t>that</a:t>
            </a:r>
            <a:r>
              <a:rPr lang="nl-BE" altLang="en-US" sz="4800" dirty="0"/>
              <a:t> change </a:t>
            </a:r>
            <a:r>
              <a:rPr lang="nl-BE" altLang="en-US" sz="4800" dirty="0" err="1"/>
              <a:t>to</a:t>
            </a:r>
            <a:r>
              <a:rPr lang="nl-BE" altLang="en-US" sz="4800" dirty="0"/>
              <a:t> </a:t>
            </a:r>
            <a:r>
              <a:rPr lang="nl-BE" altLang="en-US" sz="4800" dirty="0" err="1"/>
              <a:t>be</a:t>
            </a:r>
            <a:r>
              <a:rPr lang="nl-BE" altLang="en-US" sz="4800" dirty="0"/>
              <a:t> </a:t>
            </a:r>
            <a:r>
              <a:rPr lang="nl-BE" altLang="en-US" sz="4800" dirty="0" err="1"/>
              <a:t>able</a:t>
            </a:r>
            <a:r>
              <a:rPr lang="nl-BE" altLang="en-US" sz="4800" dirty="0"/>
              <a:t> </a:t>
            </a:r>
            <a:r>
              <a:rPr lang="nl-BE" altLang="en-US" sz="4800" dirty="0" err="1"/>
              <a:t>to</a:t>
            </a:r>
            <a:r>
              <a:rPr lang="nl-BE" altLang="en-US" sz="4800" dirty="0"/>
              <a:t> </a:t>
            </a:r>
            <a:r>
              <a:rPr lang="nl-BE" altLang="en-US" sz="4800" dirty="0" err="1"/>
              <a:t>assess</a:t>
            </a:r>
            <a:r>
              <a:rPr lang="nl-BE" altLang="en-US" sz="4800" dirty="0"/>
              <a:t> later </a:t>
            </a:r>
            <a:r>
              <a:rPr lang="nl-BE" altLang="en-US" sz="4800" dirty="0" err="1"/>
              <a:t>what</a:t>
            </a:r>
            <a:r>
              <a:rPr lang="nl-BE" altLang="en-US" sz="4800" dirty="0"/>
              <a:t> kind of </a:t>
            </a:r>
            <a:r>
              <a:rPr lang="nl-BE" altLang="en-US" sz="4800" dirty="0" err="1"/>
              <a:t>mistake</a:t>
            </a:r>
            <a:r>
              <a:rPr lang="nl-BE" altLang="en-US" sz="4800" dirty="0"/>
              <a:t> has been made !</a:t>
            </a:r>
            <a:endParaRPr lang="en-US" altLang="en-US" sz="4800" dirty="0"/>
          </a:p>
        </p:txBody>
      </p:sp>
    </p:spTree>
    <p:extLst>
      <p:ext uri="{BB962C8B-B14F-4D97-AF65-F5344CB8AC3E}">
        <p14:creationId xmlns:p14="http://schemas.microsoft.com/office/powerpoint/2010/main" val="14602859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 – reality correspondence types</a:t>
            </a:r>
            <a:endParaRPr lang="en-US" dirty="0"/>
          </a:p>
        </p:txBody>
      </p:sp>
      <p:sp>
        <p:nvSpPr>
          <p:cNvPr id="3" name="Content Placeholder 2"/>
          <p:cNvSpPr>
            <a:spLocks noGrp="1"/>
          </p:cNvSpPr>
          <p:nvPr>
            <p:ph idx="1"/>
          </p:nvPr>
        </p:nvSpPr>
        <p:spPr>
          <a:xfrm>
            <a:off x="152400" y="1674088"/>
            <a:ext cx="3810000" cy="4477327"/>
          </a:xfrm>
        </p:spPr>
        <p:txBody>
          <a:bodyPr/>
          <a:lstStyle/>
          <a:p>
            <a:pPr algn="ctr"/>
            <a:r>
              <a:rPr lang="en-US" sz="1800" b="1" u="sng" dirty="0" smtClean="0"/>
              <a:t>1</a:t>
            </a:r>
            <a:r>
              <a:rPr lang="en-US" sz="1800" b="1" u="sng" baseline="30000" dirty="0" smtClean="0"/>
              <a:t>st</a:t>
            </a:r>
            <a:r>
              <a:rPr lang="en-US" sz="1800" b="1" u="sng" dirty="0" smtClean="0"/>
              <a:t> version (2006)</a:t>
            </a:r>
            <a:r>
              <a:rPr lang="en-US" sz="1800" dirty="0" smtClean="0"/>
              <a:t>:</a:t>
            </a:r>
          </a:p>
          <a:p>
            <a:pPr indent="-1588"/>
            <a:r>
              <a:rPr lang="en-US" sz="1800" dirty="0" smtClean="0"/>
              <a:t>Ceusters </a:t>
            </a:r>
            <a:r>
              <a:rPr lang="en-US" sz="1800" dirty="0"/>
              <a:t>W, Smith B. </a:t>
            </a:r>
            <a:r>
              <a:rPr lang="en-US" sz="1800" b="1" i="1" dirty="0"/>
              <a:t>A Realism-Based Approach to the Evolution of Biomedical Ontologies</a:t>
            </a:r>
            <a:r>
              <a:rPr lang="en-US" sz="1800" dirty="0"/>
              <a:t>. Proceedings of AMIA 2006, Washington DC, 2006;:121-125</a:t>
            </a:r>
            <a:r>
              <a:rPr lang="en-US" sz="1800" dirty="0" smtClean="0"/>
              <a:t>.</a:t>
            </a:r>
          </a:p>
          <a:p>
            <a:pPr indent="-1588"/>
            <a:endParaRPr lang="en-US" sz="1800" dirty="0" smtClean="0"/>
          </a:p>
          <a:p>
            <a:endParaRPr lang="en-US" sz="1800" dirty="0"/>
          </a:p>
          <a:p>
            <a:pPr algn="ctr"/>
            <a:r>
              <a:rPr lang="en-US" sz="1800" b="1" u="sng" dirty="0" smtClean="0"/>
              <a:t>1</a:t>
            </a:r>
            <a:r>
              <a:rPr lang="en-US" sz="1800" b="1" u="sng" baseline="30000" dirty="0" smtClean="0"/>
              <a:t>st</a:t>
            </a:r>
            <a:r>
              <a:rPr lang="en-US" sz="1800" b="1" u="sng" dirty="0" smtClean="0"/>
              <a:t> revision (2009)</a:t>
            </a:r>
            <a:r>
              <a:rPr lang="en-US" sz="1800" dirty="0" smtClean="0"/>
              <a:t>:</a:t>
            </a:r>
          </a:p>
          <a:p>
            <a:pPr indent="-1588"/>
            <a:r>
              <a:rPr lang="en-US" sz="1800" dirty="0"/>
              <a:t>Ceusters W. </a:t>
            </a:r>
            <a:r>
              <a:rPr lang="en-US" sz="1800" b="1" i="1" dirty="0"/>
              <a:t>Applying Evolutionary Terminology Auditing to the Gene Ontology</a:t>
            </a:r>
            <a:r>
              <a:rPr lang="en-US" sz="1800" dirty="0"/>
              <a:t>. Journal of Biomedical Informatics 2009;42:518–529.</a:t>
            </a:r>
          </a:p>
        </p:txBody>
      </p:sp>
      <p:pic>
        <p:nvPicPr>
          <p:cNvPr id="4" name="Picture 3"/>
          <p:cNvPicPr>
            <a:picLocks noChangeAspect="1"/>
          </p:cNvPicPr>
          <p:nvPr/>
        </p:nvPicPr>
        <p:blipFill>
          <a:blip r:embed="rId2"/>
          <a:stretch>
            <a:fillRect/>
          </a:stretch>
        </p:blipFill>
        <p:spPr>
          <a:xfrm>
            <a:off x="4800600" y="1542473"/>
            <a:ext cx="3332018" cy="2437554"/>
          </a:xfrm>
          <a:prstGeom prst="rect">
            <a:avLst/>
          </a:prstGeom>
        </p:spPr>
      </p:pic>
      <p:sp>
        <p:nvSpPr>
          <p:cNvPr id="5" name="Content Placeholder 2"/>
          <p:cNvSpPr txBox="1">
            <a:spLocks/>
          </p:cNvSpPr>
          <p:nvPr/>
        </p:nvSpPr>
        <p:spPr>
          <a:xfrm>
            <a:off x="3962400" y="4133273"/>
            <a:ext cx="5181600" cy="23622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algn="ctr"/>
            <a:r>
              <a:rPr lang="en-US" sz="1800" b="1" u="sng" kern="0" dirty="0" smtClean="0"/>
              <a:t>2</a:t>
            </a:r>
            <a:r>
              <a:rPr lang="en-US" sz="1800" b="1" u="sng" kern="0" baseline="30000" dirty="0" smtClean="0"/>
              <a:t>nd</a:t>
            </a:r>
            <a:r>
              <a:rPr lang="en-US" sz="1800" b="1" u="sng" kern="0" dirty="0" smtClean="0"/>
              <a:t> revision (2014)</a:t>
            </a:r>
            <a:r>
              <a:rPr lang="en-US" sz="1800" kern="0" dirty="0" smtClean="0"/>
              <a:t>:</a:t>
            </a:r>
          </a:p>
          <a:p>
            <a:pPr marL="55563" indent="0"/>
            <a:r>
              <a:rPr lang="en-US" sz="1800" kern="0" dirty="0" err="1" smtClean="0"/>
              <a:t>Seppãlã</a:t>
            </a:r>
            <a:r>
              <a:rPr lang="en-US" sz="1800" kern="0" dirty="0" smtClean="0"/>
              <a:t> S, Smith B, Ceusters W. </a:t>
            </a:r>
            <a:r>
              <a:rPr lang="en-US" sz="1800" b="1" i="1" kern="0" dirty="0" smtClean="0"/>
              <a:t>Applying the realism-based ontology versioning method for tracking changes in the Basic Formal Ontology</a:t>
            </a:r>
            <a:r>
              <a:rPr lang="en-US" sz="1800" kern="0" dirty="0" smtClean="0"/>
              <a:t>. Formal Ontology in Information Systems. Proceedings of the Eight International Conference (FOIS 2014), Amsterdam: IOS Press, 2014;:227-240.</a:t>
            </a:r>
            <a:endParaRPr lang="en-US" sz="1800" kern="0" dirty="0"/>
          </a:p>
        </p:txBody>
      </p:sp>
    </p:spTree>
    <p:extLst>
      <p:ext uri="{BB962C8B-B14F-4D97-AF65-F5344CB8AC3E}">
        <p14:creationId xmlns:p14="http://schemas.microsoft.com/office/powerpoint/2010/main" val="39885715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RU – reality correspondence types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0235066"/>
              </p:ext>
            </p:extLst>
          </p:nvPr>
        </p:nvGraphicFramePr>
        <p:xfrm>
          <a:off x="228600" y="1676400"/>
          <a:ext cx="8686804" cy="957072"/>
        </p:xfrm>
        <a:graphic>
          <a:graphicData uri="http://schemas.openxmlformats.org/drawingml/2006/table">
            <a:tbl>
              <a:tblPr firstRow="1" firstCol="1" bandRow="1">
                <a:tableStyleId>{5C22544A-7EE6-4342-B048-85BDC9FD1C3A}</a:tableStyleId>
              </a:tblPr>
              <a:tblGrid>
                <a:gridCol w="1520192"/>
                <a:gridCol w="1078899"/>
                <a:gridCol w="1078901"/>
                <a:gridCol w="1078901"/>
                <a:gridCol w="1065002"/>
                <a:gridCol w="1212678"/>
                <a:gridCol w="1212678"/>
                <a:gridCol w="439553"/>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bl>
          </a:graphicData>
        </a:graphic>
      </p:graphicFrame>
      <p:sp>
        <p:nvSpPr>
          <p:cNvPr id="6" name="TextBox 5"/>
          <p:cNvSpPr txBox="1"/>
          <p:nvPr/>
        </p:nvSpPr>
        <p:spPr>
          <a:xfrm>
            <a:off x="1752600" y="2760472"/>
            <a:ext cx="7391400" cy="3785652"/>
          </a:xfrm>
          <a:prstGeom prst="rect">
            <a:avLst/>
          </a:prstGeom>
          <a:noFill/>
        </p:spPr>
        <p:txBody>
          <a:bodyPr wrap="square" rtlCol="0">
            <a:spAutoFit/>
          </a:bodyPr>
          <a:lstStyle/>
          <a:p>
            <a:r>
              <a:rPr lang="en-US" b="1" u="sng" dirty="0" smtClean="0">
                <a:solidFill>
                  <a:schemeClr val="bg1"/>
                </a:solidFill>
              </a:rPr>
              <a:t>Reality</a:t>
            </a:r>
            <a:r>
              <a:rPr lang="en-US" dirty="0" smtClean="0">
                <a:solidFill>
                  <a:schemeClr val="bg1"/>
                </a:solidFill>
              </a:rPr>
              <a:t>:</a:t>
            </a:r>
          </a:p>
          <a:p>
            <a:pPr lvl="1"/>
            <a:r>
              <a:rPr lang="en-US" dirty="0" smtClean="0">
                <a:solidFill>
                  <a:schemeClr val="bg1"/>
                </a:solidFill>
              </a:rPr>
              <a:t>OE: Objective existence</a:t>
            </a:r>
          </a:p>
          <a:p>
            <a:pPr lvl="1"/>
            <a:r>
              <a:rPr lang="en-US" dirty="0" smtClean="0">
                <a:solidFill>
                  <a:schemeClr val="bg1"/>
                </a:solidFill>
              </a:rPr>
              <a:t>OE: Objective relevance</a:t>
            </a:r>
          </a:p>
          <a:p>
            <a:endParaRPr lang="en-US" dirty="0" smtClean="0">
              <a:solidFill>
                <a:schemeClr val="bg1"/>
              </a:solidFill>
            </a:endParaRPr>
          </a:p>
          <a:p>
            <a:pPr lvl="5"/>
            <a:r>
              <a:rPr lang="en-US" b="1" u="sng" dirty="0" smtClean="0">
                <a:solidFill>
                  <a:schemeClr val="bg1"/>
                </a:solidFill>
              </a:rPr>
              <a:t>Representation</a:t>
            </a:r>
            <a:r>
              <a:rPr lang="en-US" dirty="0" smtClean="0">
                <a:solidFill>
                  <a:schemeClr val="bg1"/>
                </a:solidFill>
              </a:rPr>
              <a:t>:</a:t>
            </a:r>
            <a:endParaRPr lang="en-US" dirty="0">
              <a:solidFill>
                <a:schemeClr val="bg1"/>
              </a:solidFill>
            </a:endParaRPr>
          </a:p>
          <a:p>
            <a:pPr lvl="6"/>
            <a:r>
              <a:rPr lang="en-US" dirty="0" smtClean="0">
                <a:solidFill>
                  <a:schemeClr val="bg1"/>
                </a:solidFill>
              </a:rPr>
              <a:t>BE: Author’s belief in existence</a:t>
            </a:r>
          </a:p>
          <a:p>
            <a:pPr lvl="6"/>
            <a:r>
              <a:rPr lang="en-US" dirty="0" smtClean="0">
                <a:solidFill>
                  <a:schemeClr val="bg1"/>
                </a:solidFill>
              </a:rPr>
              <a:t>BR: Author’s belief in relevance</a:t>
            </a:r>
          </a:p>
          <a:p>
            <a:pPr lvl="5"/>
            <a:endParaRPr lang="en-US" dirty="0">
              <a:solidFill>
                <a:schemeClr val="bg1"/>
              </a:solidFill>
            </a:endParaRPr>
          </a:p>
          <a:p>
            <a:pPr lvl="7"/>
            <a:r>
              <a:rPr lang="en-US" dirty="0" smtClean="0">
                <a:solidFill>
                  <a:schemeClr val="bg1"/>
                </a:solidFill>
              </a:rPr>
              <a:t>IE: Author’s intended encoding</a:t>
            </a:r>
          </a:p>
          <a:p>
            <a:pPr lvl="7"/>
            <a:r>
              <a:rPr lang="en-US" dirty="0" smtClean="0">
                <a:solidFill>
                  <a:schemeClr val="bg1"/>
                </a:solidFill>
              </a:rPr>
              <a:t>TR: Type of reference</a:t>
            </a:r>
            <a:endParaRPr lang="en-US" dirty="0">
              <a:solidFill>
                <a:schemeClr val="bg1"/>
              </a:solidFill>
            </a:endParaRPr>
          </a:p>
        </p:txBody>
      </p:sp>
    </p:spTree>
    <p:extLst>
      <p:ext uri="{BB962C8B-B14F-4D97-AF65-F5344CB8AC3E}">
        <p14:creationId xmlns:p14="http://schemas.microsoft.com/office/powerpoint/2010/main" val="14482335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7041616"/>
              </p:ext>
            </p:extLst>
          </p:nvPr>
        </p:nvGraphicFramePr>
        <p:xfrm>
          <a:off x="-2" y="609600"/>
          <a:ext cx="9144003" cy="957072"/>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39621493"/>
              </p:ext>
            </p:extLst>
          </p:nvPr>
        </p:nvGraphicFramePr>
        <p:xfrm>
          <a:off x="0" y="1566396"/>
          <a:ext cx="1600202" cy="5263896"/>
        </p:xfrm>
        <a:graphic>
          <a:graphicData uri="http://schemas.openxmlformats.org/drawingml/2006/table">
            <a:tbl>
              <a:tblPr firstRow="1" firstCol="1" bandRow="1">
                <a:tableStyleId>{5C22544A-7EE6-4342-B048-85BDC9FD1C3A}</a:tableStyleId>
              </a:tblPr>
              <a:tblGrid>
                <a:gridCol w="1600202"/>
              </a:tblGrid>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7" name="Rounded Rectangle 6"/>
          <p:cNvSpPr/>
          <p:nvPr/>
        </p:nvSpPr>
        <p:spPr bwMode="auto">
          <a:xfrm>
            <a:off x="561108" y="1566396"/>
            <a:ext cx="304800" cy="5263896"/>
          </a:xfrm>
          <a:prstGeom prst="roundRect">
            <a:avLst/>
          </a:prstGeom>
          <a:solidFill>
            <a:srgbClr val="BBE0E3">
              <a:alpha val="40000"/>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Left Arrow Callout 4"/>
          <p:cNvSpPr/>
          <p:nvPr/>
        </p:nvSpPr>
        <p:spPr>
          <a:xfrm>
            <a:off x="914400" y="2057400"/>
            <a:ext cx="5181600" cy="3103562"/>
          </a:xfrm>
          <a:prstGeom prst="leftArrowCallout">
            <a:avLst>
              <a:gd name="adj1" fmla="val 10517"/>
              <a:gd name="adj2" fmla="val 11279"/>
              <a:gd name="adj3" fmla="val 25000"/>
              <a:gd name="adj4" fmla="val 76271"/>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ctr">
              <a:lnSpc>
                <a:spcPct val="120000"/>
              </a:lnSpc>
            </a:pPr>
            <a:r>
              <a:rPr lang="en-US" sz="2400" b="1" dirty="0">
                <a:solidFill>
                  <a:schemeClr val="tx1"/>
                </a:solidFill>
              </a:rPr>
              <a:t>Configuration types</a:t>
            </a:r>
          </a:p>
          <a:p>
            <a:pPr marL="533400" lvl="2">
              <a:lnSpc>
                <a:spcPct val="120000"/>
              </a:lnSpc>
            </a:pPr>
            <a:r>
              <a:rPr lang="en-GB" sz="2000" b="1" dirty="0">
                <a:solidFill>
                  <a:schemeClr val="tx1"/>
                </a:solidFill>
              </a:rPr>
              <a:t>P</a:t>
            </a:r>
            <a:r>
              <a:rPr lang="en-GB" sz="2000" dirty="0">
                <a:solidFill>
                  <a:schemeClr val="tx1"/>
                </a:solidFill>
              </a:rPr>
              <a:t>: present in the ontology</a:t>
            </a:r>
            <a:endParaRPr lang="fr-CH" sz="2000" dirty="0">
              <a:solidFill>
                <a:schemeClr val="tx1"/>
              </a:solidFill>
            </a:endParaRPr>
          </a:p>
          <a:p>
            <a:pPr marL="533400" lvl="3">
              <a:lnSpc>
                <a:spcPct val="120000"/>
              </a:lnSpc>
            </a:pPr>
            <a:r>
              <a:rPr lang="en-GB" sz="2000" b="1" dirty="0">
                <a:solidFill>
                  <a:schemeClr val="tx1"/>
                </a:solidFill>
              </a:rPr>
              <a:t>	P+</a:t>
            </a:r>
            <a:r>
              <a:rPr lang="en-GB" sz="2000" dirty="0">
                <a:solidFill>
                  <a:schemeClr val="tx1"/>
                </a:solidFill>
              </a:rPr>
              <a:t>: justifiably present</a:t>
            </a:r>
            <a:endParaRPr lang="fr-CH" sz="2000" dirty="0">
              <a:solidFill>
                <a:schemeClr val="tx1"/>
              </a:solidFill>
            </a:endParaRPr>
          </a:p>
          <a:p>
            <a:pPr marL="533400" lvl="3">
              <a:lnSpc>
                <a:spcPct val="120000"/>
              </a:lnSpc>
            </a:pPr>
            <a:r>
              <a:rPr lang="en-GB" sz="2000" b="1" dirty="0">
                <a:solidFill>
                  <a:schemeClr val="tx1"/>
                </a:solidFill>
              </a:rPr>
              <a:t>	P–</a:t>
            </a:r>
            <a:r>
              <a:rPr lang="en-GB" sz="2000" dirty="0">
                <a:solidFill>
                  <a:schemeClr val="tx1"/>
                </a:solidFill>
              </a:rPr>
              <a:t>: unjustifiably present</a:t>
            </a:r>
            <a:endParaRPr lang="fr-CH" sz="2000" dirty="0">
              <a:solidFill>
                <a:schemeClr val="tx1"/>
              </a:solidFill>
            </a:endParaRPr>
          </a:p>
          <a:p>
            <a:pPr marL="533400" lvl="2">
              <a:lnSpc>
                <a:spcPct val="120000"/>
              </a:lnSpc>
            </a:pPr>
            <a:endParaRPr lang="en-GB" sz="2000" b="1" dirty="0" smtClean="0">
              <a:solidFill>
                <a:schemeClr val="tx1"/>
              </a:solidFill>
            </a:endParaRPr>
          </a:p>
          <a:p>
            <a:pPr marL="533400" lvl="2">
              <a:lnSpc>
                <a:spcPct val="120000"/>
              </a:lnSpc>
            </a:pPr>
            <a:r>
              <a:rPr lang="en-GB" sz="2000" b="1" dirty="0" smtClean="0">
                <a:solidFill>
                  <a:schemeClr val="tx1"/>
                </a:solidFill>
              </a:rPr>
              <a:t>A</a:t>
            </a:r>
            <a:r>
              <a:rPr lang="en-GB" sz="2000" dirty="0">
                <a:solidFill>
                  <a:schemeClr val="tx1"/>
                </a:solidFill>
              </a:rPr>
              <a:t>: absent from the ontology</a:t>
            </a:r>
            <a:endParaRPr lang="fr-CH" sz="2000" dirty="0">
              <a:solidFill>
                <a:schemeClr val="tx1"/>
              </a:solidFill>
            </a:endParaRPr>
          </a:p>
          <a:p>
            <a:pPr marL="533400" lvl="3">
              <a:lnSpc>
                <a:spcPct val="120000"/>
              </a:lnSpc>
            </a:pPr>
            <a:r>
              <a:rPr lang="en-GB" sz="2000" b="1" dirty="0">
                <a:solidFill>
                  <a:schemeClr val="tx1"/>
                </a:solidFill>
              </a:rPr>
              <a:t>	A+</a:t>
            </a:r>
            <a:r>
              <a:rPr lang="en-GB" sz="2000" dirty="0">
                <a:solidFill>
                  <a:schemeClr val="tx1"/>
                </a:solidFill>
              </a:rPr>
              <a:t>: justifiably absent</a:t>
            </a:r>
            <a:endParaRPr lang="fr-CH" sz="2000" dirty="0">
              <a:solidFill>
                <a:schemeClr val="tx1"/>
              </a:solidFill>
            </a:endParaRPr>
          </a:p>
          <a:p>
            <a:pPr marL="533400" lvl="3">
              <a:lnSpc>
                <a:spcPct val="120000"/>
              </a:lnSpc>
            </a:pPr>
            <a:r>
              <a:rPr lang="en-GB" sz="2000" b="1" dirty="0">
                <a:solidFill>
                  <a:schemeClr val="tx1"/>
                </a:solidFill>
              </a:rPr>
              <a:t>	A–</a:t>
            </a:r>
            <a:r>
              <a:rPr lang="en-GB" sz="2000" dirty="0">
                <a:solidFill>
                  <a:schemeClr val="tx1"/>
                </a:solidFill>
              </a:rPr>
              <a:t>: unjustifiably absent</a:t>
            </a:r>
            <a:endParaRPr lang="en-US" sz="2000" dirty="0">
              <a:solidFill>
                <a:schemeClr val="tx1"/>
              </a:solidFill>
            </a:endParaRPr>
          </a:p>
        </p:txBody>
      </p:sp>
    </p:spTree>
    <p:extLst>
      <p:ext uri="{BB962C8B-B14F-4D97-AF65-F5344CB8AC3E}">
        <p14:creationId xmlns:p14="http://schemas.microsoft.com/office/powerpoint/2010/main" val="7343550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Callout 2"/>
          <p:cNvSpPr/>
          <p:nvPr/>
        </p:nvSpPr>
        <p:spPr bwMode="auto">
          <a:xfrm>
            <a:off x="3636818" y="1594103"/>
            <a:ext cx="1371600" cy="1447800"/>
          </a:xfrm>
          <a:prstGeom prst="upArrow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2" y="609600"/>
          <a:ext cx="9144003" cy="957072"/>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bl>
          </a:graphicData>
        </a:graphic>
      </p:graphicFrame>
      <p:graphicFrame>
        <p:nvGraphicFramePr>
          <p:cNvPr id="6" name="Table 5"/>
          <p:cNvGraphicFramePr>
            <a:graphicFrameLocks noGrp="1"/>
          </p:cNvGraphicFramePr>
          <p:nvPr/>
        </p:nvGraphicFramePr>
        <p:xfrm>
          <a:off x="0" y="1566396"/>
          <a:ext cx="1600202" cy="5263896"/>
        </p:xfrm>
        <a:graphic>
          <a:graphicData uri="http://schemas.openxmlformats.org/drawingml/2006/table">
            <a:tbl>
              <a:tblPr firstRow="1" firstCol="1" bandRow="1">
                <a:tableStyleId>{5C22544A-7EE6-4342-B048-85BDC9FD1C3A}</a:tableStyleId>
              </a:tblPr>
              <a:tblGrid>
                <a:gridCol w="1600202"/>
              </a:tblGrid>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7" name="Rounded Rectangle 6"/>
          <p:cNvSpPr/>
          <p:nvPr/>
        </p:nvSpPr>
        <p:spPr bwMode="auto">
          <a:xfrm>
            <a:off x="762000" y="1566396"/>
            <a:ext cx="304800" cy="5263896"/>
          </a:xfrm>
          <a:prstGeom prst="roundRect">
            <a:avLst/>
          </a:prstGeom>
          <a:solidFill>
            <a:srgbClr val="BBE0E3">
              <a:alpha val="40000"/>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Left Arrow Callout 4"/>
          <p:cNvSpPr/>
          <p:nvPr/>
        </p:nvSpPr>
        <p:spPr>
          <a:xfrm>
            <a:off x="1066800" y="2078038"/>
            <a:ext cx="5181600" cy="3103562"/>
          </a:xfrm>
          <a:prstGeom prst="leftArrowCallout">
            <a:avLst>
              <a:gd name="adj1" fmla="val 10517"/>
              <a:gd name="adj2" fmla="val 11279"/>
              <a:gd name="adj3" fmla="val 25000"/>
              <a:gd name="adj4" fmla="val 76271"/>
            </a:avLst>
          </a:prstGeom>
          <a:ln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ctr">
              <a:lnSpc>
                <a:spcPct val="120000"/>
              </a:lnSpc>
            </a:pPr>
            <a:r>
              <a:rPr lang="en-US" sz="2400" b="1" dirty="0">
                <a:solidFill>
                  <a:schemeClr val="tx1"/>
                </a:solidFill>
              </a:rPr>
              <a:t>Configuration </a:t>
            </a:r>
            <a:r>
              <a:rPr lang="en-US" sz="2400" b="1" dirty="0" smtClean="0">
                <a:solidFill>
                  <a:schemeClr val="tx1"/>
                </a:solidFill>
              </a:rPr>
              <a:t>types</a:t>
            </a:r>
          </a:p>
          <a:p>
            <a:pPr marL="266700" algn="ctr">
              <a:lnSpc>
                <a:spcPct val="120000"/>
              </a:lnSpc>
            </a:pPr>
            <a:endParaRPr lang="en-US" sz="2400" b="1" dirty="0">
              <a:solidFill>
                <a:schemeClr val="tx1"/>
              </a:solidFill>
            </a:endParaRPr>
          </a:p>
          <a:p>
            <a:pPr marL="533400" lvl="2">
              <a:lnSpc>
                <a:spcPct val="120000"/>
              </a:lnSpc>
            </a:pPr>
            <a:r>
              <a:rPr lang="en-US" sz="2000" dirty="0" smtClean="0">
                <a:solidFill>
                  <a:schemeClr val="tx1"/>
                </a:solidFill>
              </a:rPr>
              <a:t>1+4+12+5=</a:t>
            </a:r>
            <a:r>
              <a:rPr lang="en-US" sz="2000" b="1" dirty="0" smtClean="0">
                <a:solidFill>
                  <a:schemeClr val="tx1"/>
                </a:solidFill>
              </a:rPr>
              <a:t>22</a:t>
            </a:r>
            <a:r>
              <a:rPr lang="en-US" sz="2000" dirty="0" smtClean="0">
                <a:solidFill>
                  <a:schemeClr val="tx1"/>
                </a:solidFill>
              </a:rPr>
              <a:t> possible configurations based on (</a:t>
            </a:r>
            <a:r>
              <a:rPr lang="en-US" sz="2000" dirty="0" err="1" smtClean="0">
                <a:solidFill>
                  <a:schemeClr val="tx1"/>
                </a:solidFill>
              </a:rPr>
              <a:t>mis</a:t>
            </a:r>
            <a:r>
              <a:rPr lang="en-US" sz="2000" dirty="0" smtClean="0">
                <a:solidFill>
                  <a:schemeClr val="tx1"/>
                </a:solidFill>
              </a:rPr>
              <a:t>)matches between reality, beliefs, and encodings</a:t>
            </a:r>
            <a:endParaRPr lang="en-US" sz="2000" dirty="0">
              <a:solidFill>
                <a:schemeClr val="tx1"/>
              </a:solidFill>
            </a:endParaRPr>
          </a:p>
        </p:txBody>
      </p:sp>
      <p:sp>
        <p:nvSpPr>
          <p:cNvPr id="8" name="Rounded Rectangle 7"/>
          <p:cNvSpPr/>
          <p:nvPr/>
        </p:nvSpPr>
        <p:spPr bwMode="auto">
          <a:xfrm>
            <a:off x="1838036" y="611912"/>
            <a:ext cx="6696364" cy="990600"/>
          </a:xfrm>
          <a:prstGeom prst="roundRect">
            <a:avLst/>
          </a:prstGeom>
          <a:solidFill>
            <a:srgbClr val="BBE0E3">
              <a:alpha val="40000"/>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1939695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213766364"/>
              </p:ext>
            </p:extLst>
          </p:nvPr>
        </p:nvGraphicFramePr>
        <p:xfrm>
          <a:off x="-2" y="609600"/>
          <a:ext cx="9144003" cy="6220968"/>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smtClean="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smtClean="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a:solidFill>
                            <a:schemeClr val="tx1"/>
                          </a:solidFill>
                          <a:effectLst/>
                        </a:rPr>
                        <a:t>0</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smtClean="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smtClean="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smtClean="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smtClean="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4</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5</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P-4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P-5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P-6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P-7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P-8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P-9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P-10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P-11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P-12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A-1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smtClean="0">
                          <a:solidFill>
                            <a:schemeClr val="tx1"/>
                          </a:solidFill>
                          <a:effectLst/>
                        </a:rPr>
                        <a:t>A-2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smtClean="0">
                          <a:solidFill>
                            <a:schemeClr val="tx1"/>
                          </a:solidFill>
                          <a:effectLst/>
                        </a:rPr>
                        <a:t>A-3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smtClean="0">
                          <a:solidFill>
                            <a:schemeClr val="tx1"/>
                          </a:solidFill>
                          <a:effectLst/>
                        </a:rPr>
                        <a:t>A-4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smtClean="0">
                          <a:solidFill>
                            <a:schemeClr val="tx1"/>
                          </a:solidFill>
                          <a:effectLst/>
                        </a:rPr>
                        <a:t>A-5   </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4" name="Text Box 5"/>
          <p:cNvSpPr txBox="1">
            <a:spLocks noChangeArrowheads="1"/>
          </p:cNvSpPr>
          <p:nvPr/>
        </p:nvSpPr>
        <p:spPr bwMode="auto">
          <a:xfrm>
            <a:off x="4876800" y="2002572"/>
            <a:ext cx="4038600" cy="4093428"/>
          </a:xfrm>
          <a:prstGeom prst="rect">
            <a:avLst/>
          </a:prstGeom>
          <a:solidFill>
            <a:srgbClr val="BBE0E3"/>
          </a:solidFill>
          <a:ln>
            <a:noFill/>
          </a:ln>
          <a:effectLst/>
          <a:extLst/>
        </p:spPr>
        <p:txBody>
          <a:bodyPr>
            <a:spAutoFit/>
          </a:bodyPr>
          <a:lstStyle/>
          <a:p>
            <a:pPr algn="ctr"/>
            <a:r>
              <a:rPr lang="en-US" altLang="en-US" sz="2000" b="1" u="sng" dirty="0"/>
              <a:t> OE/BE value pairs</a:t>
            </a:r>
          </a:p>
          <a:p>
            <a:pPr marL="738188" indent="-738188" algn="l"/>
            <a:r>
              <a:rPr lang="en-US" altLang="en-US" sz="2000" dirty="0"/>
              <a:t>Y/Y: </a:t>
            </a:r>
            <a:r>
              <a:rPr lang="en-US" altLang="en-US" sz="2000" dirty="0" smtClean="0"/>
              <a:t>   correct </a:t>
            </a:r>
            <a:r>
              <a:rPr lang="en-US" altLang="en-US" sz="2000" dirty="0"/>
              <a:t>assertion </a:t>
            </a:r>
            <a:r>
              <a:rPr lang="en-US" altLang="en-US" sz="2000" dirty="0" smtClean="0"/>
              <a:t>of the existence </a:t>
            </a:r>
            <a:r>
              <a:rPr lang="en-US" altLang="en-US" sz="2000" dirty="0"/>
              <a:t>of </a:t>
            </a:r>
            <a:r>
              <a:rPr lang="en-US" altLang="en-US" sz="2000" dirty="0" smtClean="0"/>
              <a:t>a POR</a:t>
            </a:r>
            <a:r>
              <a:rPr lang="en-US" altLang="en-US" sz="2000" dirty="0"/>
              <a:t>; </a:t>
            </a:r>
          </a:p>
          <a:p>
            <a:pPr marL="738188" indent="-738188" algn="l"/>
            <a:r>
              <a:rPr lang="en-US" altLang="en-US" sz="2000" dirty="0"/>
              <a:t>Y/N: </a:t>
            </a:r>
            <a:r>
              <a:rPr lang="en-US" altLang="en-US" sz="2000" dirty="0" smtClean="0"/>
              <a:t>   lack </a:t>
            </a:r>
            <a:r>
              <a:rPr lang="en-US" altLang="en-US" sz="2000" dirty="0"/>
              <a:t>of awareness of </a:t>
            </a:r>
            <a:r>
              <a:rPr lang="en-US" altLang="en-US" sz="2000" dirty="0" smtClean="0"/>
              <a:t>a POR,</a:t>
            </a:r>
            <a:r>
              <a:rPr lang="en-US" altLang="en-US" sz="2000" dirty="0"/>
              <a:t> </a:t>
            </a:r>
            <a:r>
              <a:rPr lang="en-US" altLang="en-US" sz="2000" dirty="0" smtClean="0"/>
              <a:t> reflecting </a:t>
            </a:r>
            <a:r>
              <a:rPr lang="en-US" altLang="en-US" sz="2000" dirty="0"/>
              <a:t>an </a:t>
            </a:r>
            <a:r>
              <a:rPr lang="en-US" altLang="en-US" sz="2000" dirty="0" smtClean="0"/>
              <a:t>assertion </a:t>
            </a:r>
            <a:r>
              <a:rPr lang="en-US" altLang="en-US" sz="2000" dirty="0"/>
              <a:t>error; </a:t>
            </a:r>
          </a:p>
          <a:p>
            <a:pPr marL="738188" indent="-738188" algn="l"/>
            <a:r>
              <a:rPr lang="en-US" altLang="en-US" sz="2000" dirty="0"/>
              <a:t>N/N: </a:t>
            </a:r>
            <a:r>
              <a:rPr lang="en-US" altLang="en-US" sz="2000" dirty="0" smtClean="0"/>
              <a:t>   correct </a:t>
            </a:r>
            <a:r>
              <a:rPr lang="en-US" altLang="en-US" sz="2000" dirty="0"/>
              <a:t>assertion that </a:t>
            </a:r>
            <a:r>
              <a:rPr lang="en-US" altLang="en-US" sz="2000" dirty="0" smtClean="0"/>
              <a:t>some </a:t>
            </a:r>
            <a:r>
              <a:rPr lang="en-US" altLang="en-US" sz="2000" dirty="0"/>
              <a:t>putative POR </a:t>
            </a:r>
            <a:r>
              <a:rPr lang="en-US" altLang="en-US" sz="2000" dirty="0" smtClean="0"/>
              <a:t>does </a:t>
            </a:r>
            <a:r>
              <a:rPr lang="en-US" altLang="en-US" sz="2000" dirty="0"/>
              <a:t>not exist ;</a:t>
            </a:r>
          </a:p>
          <a:p>
            <a:pPr marL="738188" indent="-738188" algn="l"/>
            <a:r>
              <a:rPr lang="en-US" altLang="en-US" sz="2000" dirty="0"/>
              <a:t>N/Y: </a:t>
            </a:r>
            <a:r>
              <a:rPr lang="en-US" altLang="en-US" sz="2000" dirty="0" smtClean="0"/>
              <a:t>   the </a:t>
            </a:r>
            <a:r>
              <a:rPr lang="en-US" altLang="en-US" sz="2000" dirty="0"/>
              <a:t>false belief that </a:t>
            </a:r>
            <a:r>
              <a:rPr lang="en-US" altLang="en-US" sz="2000" dirty="0" smtClean="0"/>
              <a:t>some  putative </a:t>
            </a:r>
            <a:r>
              <a:rPr lang="en-US" altLang="en-US" sz="2000" dirty="0"/>
              <a:t>POR </a:t>
            </a:r>
            <a:r>
              <a:rPr lang="en-US" altLang="en-US" sz="2000" dirty="0" smtClean="0"/>
              <a:t>exists;</a:t>
            </a:r>
          </a:p>
          <a:p>
            <a:pPr marL="738188" indent="-738188" algn="l"/>
            <a:r>
              <a:rPr lang="en-US" altLang="en-US" sz="2000" dirty="0" smtClean="0"/>
              <a:t>Y/NC: not considering that some POR exists;</a:t>
            </a:r>
          </a:p>
          <a:p>
            <a:pPr marL="738188" indent="-738188"/>
            <a:r>
              <a:rPr lang="en-US" altLang="en-US" sz="2000" dirty="0" smtClean="0"/>
              <a:t>N/NC: not </a:t>
            </a:r>
            <a:r>
              <a:rPr lang="en-US" altLang="en-US" sz="2000" dirty="0"/>
              <a:t>considering that some putative POR does not </a:t>
            </a:r>
            <a:r>
              <a:rPr lang="en-US" altLang="en-US" sz="2000" dirty="0" smtClean="0"/>
              <a:t>exist.</a:t>
            </a:r>
            <a:endParaRPr lang="en-US" altLang="en-US" sz="2000" dirty="0"/>
          </a:p>
        </p:txBody>
      </p:sp>
      <p:sp>
        <p:nvSpPr>
          <p:cNvPr id="6" name="Rounded Rectangle 5"/>
          <p:cNvSpPr/>
          <p:nvPr/>
        </p:nvSpPr>
        <p:spPr bwMode="auto">
          <a:xfrm>
            <a:off x="1784927" y="990600"/>
            <a:ext cx="762000" cy="5860473"/>
          </a:xfrm>
          <a:prstGeom prst="roundRect">
            <a:avLst/>
          </a:prstGeom>
          <a:solidFill>
            <a:srgbClr val="BBE0E3">
              <a:alpha val="50196"/>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ounded Rectangle 6"/>
          <p:cNvSpPr/>
          <p:nvPr/>
        </p:nvSpPr>
        <p:spPr bwMode="auto">
          <a:xfrm>
            <a:off x="4038600" y="997527"/>
            <a:ext cx="762000" cy="5860473"/>
          </a:xfrm>
          <a:prstGeom prst="roundRect">
            <a:avLst/>
          </a:prstGeom>
          <a:solidFill>
            <a:srgbClr val="BBE0E3">
              <a:alpha val="50196"/>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294456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1690239"/>
              </p:ext>
            </p:extLst>
          </p:nvPr>
        </p:nvGraphicFramePr>
        <p:xfrm>
          <a:off x="-2" y="609600"/>
          <a:ext cx="9144003" cy="6220968"/>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smtClean="0">
                          <a:solidFill>
                            <a:schemeClr val="tx1"/>
                          </a:solidFill>
                          <a:effectLst/>
                        </a:rPr>
                        <a:t>P+1  |  G1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smtClean="0">
                          <a:solidFill>
                            <a:schemeClr val="tx1"/>
                          </a:solidFill>
                          <a:effectLst/>
                        </a:rPr>
                        <a:t>A+1  |  G2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a:solidFill>
                            <a:schemeClr val="tx1"/>
                          </a:solidFill>
                          <a:effectLst/>
                        </a:rPr>
                        <a:t>0</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smtClean="0">
                          <a:solidFill>
                            <a:schemeClr val="tx1"/>
                          </a:solidFill>
                          <a:effectLst/>
                        </a:rPr>
                        <a:t>A+2  |  G3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smtClean="0">
                          <a:solidFill>
                            <a:schemeClr val="tx1"/>
                          </a:solidFill>
                          <a:effectLst/>
                        </a:rPr>
                        <a:t>A+3  |  G4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smtClean="0">
                          <a:solidFill>
                            <a:schemeClr val="tx1"/>
                          </a:solidFill>
                          <a:effectLst/>
                        </a:rPr>
                        <a:t>A+4  |  G4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smtClean="0">
                          <a:solidFill>
                            <a:schemeClr val="tx1"/>
                          </a:solidFill>
                          <a:effectLst/>
                        </a:rPr>
                        <a:t>P-1   |  G5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P-2   |  G6</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4</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P-3   |  G7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5</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P-4   |  G6</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P-5   |  G7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P-6  |  G1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P-7   |  G6</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P-8   |  G7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P-9   |  G8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P-10 |  G8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P-11  |  G9</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P-12  |  G9</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smtClean="0">
                          <a:solidFill>
                            <a:schemeClr val="tx1"/>
                          </a:solidFill>
                          <a:effectLst/>
                        </a:rPr>
                        <a:t>A-1   |  G3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smtClean="0">
                          <a:solidFill>
                            <a:schemeClr val="tx1"/>
                          </a:solidFill>
                          <a:effectLst/>
                        </a:rPr>
                        <a:t>A-2   |  G2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smtClean="0">
                          <a:solidFill>
                            <a:schemeClr val="tx1"/>
                          </a:solidFill>
                          <a:effectLst/>
                        </a:rPr>
                        <a:t>A-3   |  G3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smtClean="0">
                          <a:solidFill>
                            <a:schemeClr val="tx1"/>
                          </a:solidFill>
                          <a:effectLst/>
                        </a:rPr>
                        <a:t>A-4   |  G2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smtClean="0">
                          <a:solidFill>
                            <a:schemeClr val="tx1"/>
                          </a:solidFill>
                          <a:effectLst/>
                        </a:rPr>
                        <a:t>A-5   |  G4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5" name="Rectangle 4"/>
          <p:cNvSpPr/>
          <p:nvPr/>
        </p:nvSpPr>
        <p:spPr bwMode="auto">
          <a:xfrm>
            <a:off x="1600200" y="609600"/>
            <a:ext cx="2286000" cy="4953000"/>
          </a:xfrm>
          <a:prstGeom prst="rect">
            <a:avLst/>
          </a:prstGeom>
          <a:solidFill>
            <a:srgbClr val="99CCFF"/>
          </a:solidFill>
          <a:ln w="9525" cap="flat" cmpd="sng" algn="ctr">
            <a:solidFill>
              <a:srgbClr val="99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ounded Rectangle 9"/>
          <p:cNvSpPr/>
          <p:nvPr/>
        </p:nvSpPr>
        <p:spPr bwMode="auto">
          <a:xfrm>
            <a:off x="1600200" y="609600"/>
            <a:ext cx="2286000" cy="6220968"/>
          </a:xfrm>
          <a:prstGeom prst="roundRect">
            <a:avLst>
              <a:gd name="adj" fmla="val 0"/>
            </a:avLst>
          </a:prstGeom>
          <a:solidFill>
            <a:srgbClr val="99CCFF">
              <a:alpha val="60000"/>
            </a:srgbClr>
          </a:solidFill>
          <a:ln w="38100" cap="flat" cmpd="sng" algn="ctr">
            <a:solidFill>
              <a:srgbClr val="BBE0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a:t>Ignoring </a:t>
            </a:r>
            <a:r>
              <a:rPr lang="en-US" sz="2000" b="1" dirty="0" smtClean="0"/>
              <a:t>reality</a:t>
            </a:r>
          </a:p>
          <a:p>
            <a:pPr marL="0" marR="0" indent="0" algn="l" defTabSz="914400" rtl="0" eaLnBrk="0" fontAlgn="base" latinLnBrk="0" hangingPunct="0">
              <a:lnSpc>
                <a:spcPct val="100000"/>
              </a:lnSpc>
              <a:spcBef>
                <a:spcPct val="0"/>
              </a:spcBef>
              <a:spcAft>
                <a:spcPct val="0"/>
              </a:spcAft>
              <a:buClrTx/>
              <a:buSzTx/>
              <a:buFontTx/>
              <a:buNone/>
              <a:tabLst/>
            </a:pPr>
            <a:endParaRPr lang="en-US" sz="2000" b="1" dirty="0"/>
          </a:p>
          <a:p>
            <a:pPr marL="0" marR="0" indent="0" algn="l" defTabSz="914400" rtl="0" eaLnBrk="0" fontAlgn="base" latinLnBrk="0" hangingPunct="0">
              <a:lnSpc>
                <a:spcPct val="100000"/>
              </a:lnSpc>
              <a:spcBef>
                <a:spcPct val="0"/>
              </a:spcBef>
              <a:spcAft>
                <a:spcPct val="0"/>
              </a:spcAft>
              <a:buClrTx/>
              <a:buSzTx/>
              <a:buFontTx/>
              <a:buNone/>
              <a:tabLst/>
            </a:pPr>
            <a:r>
              <a:rPr lang="en-US" sz="2000" b="1" dirty="0" smtClean="0"/>
              <a:t>Only 9 configurations</a:t>
            </a:r>
          </a:p>
          <a:p>
            <a:pPr marL="0" marR="0" indent="0" algn="l" defTabSz="914400" rtl="0" eaLnBrk="0" fontAlgn="base" latinLnBrk="0" hangingPunct="0">
              <a:lnSpc>
                <a:spcPct val="100000"/>
              </a:lnSpc>
              <a:spcBef>
                <a:spcPct val="0"/>
              </a:spcBef>
              <a:spcAft>
                <a:spcPct val="0"/>
              </a:spcAft>
              <a:buClrTx/>
              <a:buSzTx/>
              <a:buFontTx/>
              <a:buNone/>
              <a:tabLst/>
            </a:pPr>
            <a:endParaRPr lang="en-US" sz="2000" b="1" dirty="0"/>
          </a:p>
          <a:p>
            <a:pPr marL="0" marR="0" indent="0" algn="l" defTabSz="914400" rtl="0" eaLnBrk="0" fontAlgn="base" latinLnBrk="0" hangingPunct="0">
              <a:lnSpc>
                <a:spcPct val="100000"/>
              </a:lnSpc>
              <a:spcBef>
                <a:spcPct val="0"/>
              </a:spcBef>
              <a:spcAft>
                <a:spcPct val="0"/>
              </a:spcAft>
              <a:buClrTx/>
              <a:buSzTx/>
              <a:buFontTx/>
              <a:buNone/>
              <a:tabLst/>
            </a:pPr>
            <a:r>
              <a:rPr lang="en-US" sz="2000" b="1" dirty="0" smtClean="0"/>
              <a:t>Distinctions lost:</a:t>
            </a:r>
          </a:p>
          <a:p>
            <a:pPr marL="457200" marR="0" indent="-457200" algn="l" defTabSz="914400" rtl="0" eaLnBrk="0" fontAlgn="base" latinLnBrk="0" hangingPunct="0">
              <a:lnSpc>
                <a:spcPct val="100000"/>
              </a:lnSpc>
              <a:spcBef>
                <a:spcPct val="0"/>
              </a:spcBef>
              <a:spcAft>
                <a:spcPct val="0"/>
              </a:spcAft>
              <a:buClrTx/>
              <a:buSzTx/>
              <a:buFontTx/>
              <a:buAutoNum type="arabicParenR"/>
              <a:tabLst/>
            </a:pPr>
            <a:r>
              <a:rPr lang="en-US" sz="2000" b="1" dirty="0" smtClean="0"/>
              <a:t>Justified versus unjustified absences</a:t>
            </a:r>
          </a:p>
          <a:p>
            <a:pPr marL="457200" marR="0" indent="-457200" algn="l" defTabSz="914400" rtl="0" eaLnBrk="0" fontAlgn="base" latinLnBrk="0" hangingPunct="0">
              <a:lnSpc>
                <a:spcPct val="100000"/>
              </a:lnSpc>
              <a:spcBef>
                <a:spcPct val="0"/>
              </a:spcBef>
              <a:spcAft>
                <a:spcPct val="0"/>
              </a:spcAft>
              <a:buClrTx/>
              <a:buSzTx/>
              <a:buFontTx/>
              <a:buAutoNum type="arabicParenR"/>
              <a:tabLst/>
            </a:pPr>
            <a:r>
              <a:rPr lang="en-US" sz="2000" b="1" dirty="0" smtClean="0"/>
              <a:t>Correct representation versus one case of unjustified presence</a:t>
            </a:r>
            <a:endParaRPr lang="en-US" sz="2000" b="1" dirty="0"/>
          </a:p>
        </p:txBody>
      </p:sp>
      <p:sp>
        <p:nvSpPr>
          <p:cNvPr id="7" name="Rounded Rectangle 6"/>
          <p:cNvSpPr/>
          <p:nvPr/>
        </p:nvSpPr>
        <p:spPr bwMode="auto">
          <a:xfrm>
            <a:off x="838200" y="1524000"/>
            <a:ext cx="762000" cy="53340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8737257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2" y="609600"/>
          <a:ext cx="9144003" cy="6220968"/>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a:solidFill>
                            <a:schemeClr val="tx1"/>
                          </a:solidFill>
                          <a:effectLst/>
                        </a:rPr>
                        <a:t>0</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4</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5</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3" name="TextBox 2"/>
          <p:cNvSpPr txBox="1"/>
          <p:nvPr/>
        </p:nvSpPr>
        <p:spPr>
          <a:xfrm>
            <a:off x="259773" y="4242062"/>
            <a:ext cx="8229600" cy="2031325"/>
          </a:xfrm>
          <a:prstGeom prst="rect">
            <a:avLst/>
          </a:prstGeom>
          <a:solidFill>
            <a:srgbClr val="BBE0E3"/>
          </a:solidFill>
          <a:ln w="28575">
            <a:solidFill>
              <a:schemeClr val="bg1">
                <a:lumMod val="75000"/>
              </a:schemeClr>
            </a:solidFill>
          </a:ln>
        </p:spPr>
        <p:txBody>
          <a:bodyPr wrap="square" rtlCol="0">
            <a:spAutoFit/>
          </a:bodyPr>
          <a:lstStyle/>
          <a:p>
            <a:r>
              <a:rPr lang="en-US" sz="1800" b="1" u="sng" dirty="0" smtClean="0"/>
              <a:t>‘</a:t>
            </a:r>
            <a:r>
              <a:rPr lang="en-US" sz="1800" b="1" u="sng" dirty="0" err="1" smtClean="0"/>
              <a:t>na</a:t>
            </a:r>
            <a:r>
              <a:rPr lang="en-US" sz="1800" b="1" u="sng" dirty="0" smtClean="0"/>
              <a:t>’ = not applicable</a:t>
            </a:r>
          </a:p>
          <a:p>
            <a:pPr marL="342900" indent="-342900">
              <a:buFont typeface="+mj-lt"/>
              <a:buAutoNum type="arabicPeriod"/>
            </a:pPr>
            <a:r>
              <a:rPr lang="en-US" sz="1800" dirty="0" smtClean="0"/>
              <a:t>If there is no POR of a specific sort, relevance is not applicable.</a:t>
            </a:r>
          </a:p>
          <a:p>
            <a:pPr marL="342900" indent="-342900">
              <a:buFont typeface="+mj-lt"/>
              <a:buAutoNum type="arabicPeriod"/>
            </a:pPr>
            <a:r>
              <a:rPr lang="en-US" sz="1800" dirty="0" smtClean="0"/>
              <a:t>If an author does not believe in some POR, believed relevance is not applicable.</a:t>
            </a:r>
          </a:p>
          <a:p>
            <a:pPr marL="342900" indent="-342900">
              <a:buFont typeface="+mj-lt"/>
              <a:buAutoNum type="arabicPeriod"/>
            </a:pPr>
            <a:r>
              <a:rPr lang="en-US" sz="1800" dirty="0" smtClean="0"/>
              <a:t>If an author did not consider (‘</a:t>
            </a:r>
            <a:r>
              <a:rPr lang="en-US" sz="1800" dirty="0" err="1" smtClean="0"/>
              <a:t>nc</a:t>
            </a:r>
            <a:r>
              <a:rPr lang="en-US" sz="1800" dirty="0" smtClean="0"/>
              <a:t>’) existence of some POR, </a:t>
            </a:r>
            <a:r>
              <a:rPr lang="en-US" sz="1800" dirty="0"/>
              <a:t>believed relevance is not </a:t>
            </a:r>
            <a:r>
              <a:rPr lang="en-US" sz="1800" dirty="0" smtClean="0"/>
              <a:t>applicable.</a:t>
            </a:r>
          </a:p>
          <a:p>
            <a:pPr marL="342900" indent="-342900">
              <a:buFont typeface="+mj-lt"/>
              <a:buAutoNum type="arabicPeriod"/>
            </a:pPr>
            <a:r>
              <a:rPr lang="en-US" sz="1800" dirty="0" smtClean="0"/>
              <a:t>If believed relevance is either negative or not applicable, encoding is not applicable.</a:t>
            </a:r>
            <a:endParaRPr lang="en-US" sz="1800" dirty="0"/>
          </a:p>
          <a:p>
            <a:pPr marL="342900" indent="-342900">
              <a:buFont typeface="+mj-lt"/>
              <a:buAutoNum type="arabicPeriod"/>
            </a:pPr>
            <a:endParaRPr lang="en-US" sz="1800" dirty="0"/>
          </a:p>
        </p:txBody>
      </p:sp>
      <p:grpSp>
        <p:nvGrpSpPr>
          <p:cNvPr id="16" name="Group 15"/>
          <p:cNvGrpSpPr/>
          <p:nvPr/>
        </p:nvGrpSpPr>
        <p:grpSpPr>
          <a:xfrm>
            <a:off x="1454426" y="2173121"/>
            <a:ext cx="2355574" cy="1332079"/>
            <a:chOff x="1454426" y="2173121"/>
            <a:chExt cx="2355574" cy="1332079"/>
          </a:xfrm>
        </p:grpSpPr>
        <p:sp>
          <p:nvSpPr>
            <p:cNvPr id="6" name="Rounded Rectangle 5"/>
            <p:cNvSpPr/>
            <p:nvPr/>
          </p:nvSpPr>
          <p:spPr bwMode="auto">
            <a:xfrm>
              <a:off x="1905000" y="2514600"/>
              <a:ext cx="1905000" cy="9906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10-Point Star 11"/>
            <p:cNvSpPr/>
            <p:nvPr/>
          </p:nvSpPr>
          <p:spPr bwMode="auto">
            <a:xfrm>
              <a:off x="1454426" y="2173121"/>
              <a:ext cx="457200" cy="479299"/>
            </a:xfrm>
            <a:prstGeom prst="star10">
              <a:avLst>
                <a:gd name="adj" fmla="val 45242"/>
                <a:gd name="hf" fmla="val 10514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1</a:t>
              </a:r>
              <a:endParaRPr kumimoji="0" lang="en-US" sz="2400" b="0" i="0" u="none" strike="noStrike" cap="none" normalizeH="0" baseline="0" dirty="0">
                <a:ln>
                  <a:noFill/>
                </a:ln>
                <a:solidFill>
                  <a:schemeClr val="tx1"/>
                </a:solidFill>
                <a:effectLst/>
                <a:latin typeface="Times" pitchFamily="122" charset="0"/>
              </a:endParaRPr>
            </a:p>
          </p:txBody>
        </p:sp>
      </p:grpSp>
      <p:grpSp>
        <p:nvGrpSpPr>
          <p:cNvPr id="17" name="Group 16"/>
          <p:cNvGrpSpPr/>
          <p:nvPr/>
        </p:nvGrpSpPr>
        <p:grpSpPr>
          <a:xfrm>
            <a:off x="3505200" y="1560311"/>
            <a:ext cx="2514600" cy="497089"/>
            <a:chOff x="3505200" y="1560311"/>
            <a:chExt cx="2514600" cy="497089"/>
          </a:xfrm>
        </p:grpSpPr>
        <p:sp>
          <p:nvSpPr>
            <p:cNvPr id="9" name="Rounded Rectangle 8"/>
            <p:cNvSpPr/>
            <p:nvPr/>
          </p:nvSpPr>
          <p:spPr bwMode="auto">
            <a:xfrm>
              <a:off x="4038600" y="1828800"/>
              <a:ext cx="1981200" cy="2286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10-Point Star 12"/>
            <p:cNvSpPr/>
            <p:nvPr/>
          </p:nvSpPr>
          <p:spPr bwMode="auto">
            <a:xfrm>
              <a:off x="3505200" y="1560311"/>
              <a:ext cx="457200" cy="479299"/>
            </a:xfrm>
            <a:prstGeom prst="star10">
              <a:avLst>
                <a:gd name="adj" fmla="val 45242"/>
                <a:gd name="hf" fmla="val 10514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2</a:t>
              </a:r>
              <a:endParaRPr kumimoji="0" lang="en-US" sz="2400" b="0" i="0" u="none" strike="noStrike" cap="none" normalizeH="0" baseline="0" dirty="0">
                <a:ln>
                  <a:noFill/>
                </a:ln>
                <a:solidFill>
                  <a:schemeClr val="tx1"/>
                </a:solidFill>
                <a:effectLst/>
                <a:latin typeface="Times" pitchFamily="122" charset="0"/>
              </a:endParaRPr>
            </a:p>
          </p:txBody>
        </p:sp>
      </p:grpSp>
      <p:grpSp>
        <p:nvGrpSpPr>
          <p:cNvPr id="18" name="Group 17"/>
          <p:cNvGrpSpPr/>
          <p:nvPr/>
        </p:nvGrpSpPr>
        <p:grpSpPr>
          <a:xfrm>
            <a:off x="4038600" y="2286000"/>
            <a:ext cx="1981200" cy="1021047"/>
            <a:chOff x="4038600" y="2286000"/>
            <a:chExt cx="1981200" cy="1021047"/>
          </a:xfrm>
        </p:grpSpPr>
        <p:sp>
          <p:nvSpPr>
            <p:cNvPr id="8" name="Rounded Rectangle 7"/>
            <p:cNvSpPr/>
            <p:nvPr/>
          </p:nvSpPr>
          <p:spPr bwMode="auto">
            <a:xfrm>
              <a:off x="4038600" y="2286000"/>
              <a:ext cx="1981200" cy="502222"/>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10-Point Star 13"/>
            <p:cNvSpPr/>
            <p:nvPr/>
          </p:nvSpPr>
          <p:spPr bwMode="auto">
            <a:xfrm>
              <a:off x="4248978" y="2827748"/>
              <a:ext cx="457200" cy="479299"/>
            </a:xfrm>
            <a:prstGeom prst="star10">
              <a:avLst>
                <a:gd name="adj" fmla="val 45242"/>
                <a:gd name="hf" fmla="val 10514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3</a:t>
              </a:r>
              <a:endParaRPr kumimoji="0" lang="en-US" sz="2400" b="0" i="0" u="none" strike="noStrike" cap="none" normalizeH="0" baseline="0" dirty="0">
                <a:ln>
                  <a:noFill/>
                </a:ln>
                <a:solidFill>
                  <a:schemeClr val="tx1"/>
                </a:solidFill>
                <a:effectLst/>
                <a:latin typeface="Times" pitchFamily="122" charset="0"/>
              </a:endParaRPr>
            </a:p>
          </p:txBody>
        </p:sp>
      </p:grpSp>
      <p:grpSp>
        <p:nvGrpSpPr>
          <p:cNvPr id="19" name="Group 18"/>
          <p:cNvGrpSpPr/>
          <p:nvPr/>
        </p:nvGrpSpPr>
        <p:grpSpPr>
          <a:xfrm>
            <a:off x="5029200" y="1521132"/>
            <a:ext cx="3913909" cy="1374469"/>
            <a:chOff x="5029200" y="1521132"/>
            <a:chExt cx="3913909" cy="1374469"/>
          </a:xfrm>
        </p:grpSpPr>
        <p:sp>
          <p:nvSpPr>
            <p:cNvPr id="10" name="Rounded Rectangle 9"/>
            <p:cNvSpPr/>
            <p:nvPr/>
          </p:nvSpPr>
          <p:spPr bwMode="auto">
            <a:xfrm>
              <a:off x="5029200" y="1752601"/>
              <a:ext cx="3429000" cy="11430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10-Point Star 14"/>
            <p:cNvSpPr/>
            <p:nvPr/>
          </p:nvSpPr>
          <p:spPr bwMode="auto">
            <a:xfrm>
              <a:off x="8485909" y="1521132"/>
              <a:ext cx="457200" cy="479299"/>
            </a:xfrm>
            <a:prstGeom prst="star10">
              <a:avLst>
                <a:gd name="adj" fmla="val 45242"/>
                <a:gd name="hf" fmla="val 10514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122" charset="0"/>
                </a:rPr>
                <a:t>4</a:t>
              </a:r>
              <a:endParaRPr kumimoji="0" lang="en-US" sz="2400" b="0" i="0" u="none" strike="noStrike" cap="none" normalizeH="0" baseline="0" dirty="0">
                <a:ln>
                  <a:noFill/>
                </a:ln>
                <a:solidFill>
                  <a:schemeClr val="tx1"/>
                </a:solidFill>
                <a:effectLst/>
                <a:latin typeface="Times" pitchFamily="122" charset="0"/>
              </a:endParaRPr>
            </a:p>
          </p:txBody>
        </p:sp>
      </p:grpSp>
    </p:spTree>
    <p:extLst>
      <p:ext uri="{BB962C8B-B14F-4D97-AF65-F5344CB8AC3E}">
        <p14:creationId xmlns:p14="http://schemas.microsoft.com/office/powerpoint/2010/main" val="38550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2" y="609600"/>
          <a:ext cx="9144003" cy="6220968"/>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a:solidFill>
                            <a:schemeClr val="tx1"/>
                          </a:solidFill>
                          <a:effectLst/>
                        </a:rPr>
                        <a:t>0</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4</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5</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3" name="TextBox 2"/>
          <p:cNvSpPr txBox="1"/>
          <p:nvPr/>
        </p:nvSpPr>
        <p:spPr>
          <a:xfrm>
            <a:off x="2370282" y="2438400"/>
            <a:ext cx="5302827" cy="2308324"/>
          </a:xfrm>
          <a:prstGeom prst="rect">
            <a:avLst/>
          </a:prstGeom>
          <a:solidFill>
            <a:srgbClr val="BBE0E3"/>
          </a:solidFill>
          <a:ln w="28575">
            <a:solidFill>
              <a:schemeClr val="bg1">
                <a:lumMod val="75000"/>
              </a:schemeClr>
            </a:solidFill>
          </a:ln>
        </p:spPr>
        <p:txBody>
          <a:bodyPr wrap="square" rtlCol="0">
            <a:spAutoFit/>
          </a:bodyPr>
          <a:lstStyle/>
          <a:p>
            <a:r>
              <a:rPr lang="en-US" sz="1800" b="1" u="sng" dirty="0" smtClean="0"/>
              <a:t>Modes of reference:</a:t>
            </a:r>
          </a:p>
          <a:p>
            <a:endParaRPr lang="en-US" sz="1800" dirty="0" smtClean="0"/>
          </a:p>
          <a:p>
            <a:endParaRPr lang="en-US" sz="1800" dirty="0"/>
          </a:p>
          <a:p>
            <a:endParaRPr lang="en-US" sz="1800" dirty="0" smtClean="0"/>
          </a:p>
          <a:p>
            <a:endParaRPr lang="en-US" sz="1800" dirty="0"/>
          </a:p>
          <a:p>
            <a:endParaRPr lang="en-US" sz="1800" dirty="0" smtClean="0"/>
          </a:p>
          <a:p>
            <a:endParaRPr lang="en-US" sz="1800" dirty="0"/>
          </a:p>
          <a:p>
            <a:endParaRPr lang="en-US" sz="1800" dirty="0"/>
          </a:p>
        </p:txBody>
      </p:sp>
      <p:sp>
        <p:nvSpPr>
          <p:cNvPr id="10" name="Rounded Rectangle 9"/>
          <p:cNvSpPr/>
          <p:nvPr/>
        </p:nvSpPr>
        <p:spPr bwMode="auto">
          <a:xfrm>
            <a:off x="7696200" y="1524000"/>
            <a:ext cx="762000" cy="4190999"/>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28453963"/>
              </p:ext>
            </p:extLst>
          </p:nvPr>
        </p:nvGraphicFramePr>
        <p:xfrm>
          <a:off x="2590800" y="2891028"/>
          <a:ext cx="4648199" cy="1854200"/>
        </p:xfrm>
        <a:graphic>
          <a:graphicData uri="http://schemas.openxmlformats.org/drawingml/2006/table">
            <a:tbl>
              <a:tblPr firstRow="1" bandRow="1">
                <a:tableStyleId>{5C22544A-7EE6-4342-B048-85BDC9FD1C3A}</a:tableStyleId>
              </a:tblPr>
              <a:tblGrid>
                <a:gridCol w="685800"/>
                <a:gridCol w="3962399"/>
              </a:tblGrid>
              <a:tr h="370840">
                <a:tc>
                  <a:txBody>
                    <a:bodyPr/>
                    <a:lstStyle/>
                    <a:p>
                      <a:pPr marL="0" marR="0" indent="0" algn="l">
                        <a:spcBef>
                          <a:spcPts val="0"/>
                        </a:spcBef>
                        <a:spcAft>
                          <a:spcPts val="0"/>
                        </a:spcAft>
                      </a:pPr>
                      <a:r>
                        <a:rPr lang="en-US" sz="1800" b="0" dirty="0" smtClean="0">
                          <a:solidFill>
                            <a:schemeClr val="tx1"/>
                          </a:solidFill>
                          <a:effectLst/>
                        </a:rPr>
                        <a:t>R+</a:t>
                      </a:r>
                      <a:endParaRPr lang="en-US" sz="1800" b="0" dirty="0">
                        <a:solidFill>
                          <a:schemeClr val="tx1"/>
                        </a:solidFill>
                        <a:effectLst/>
                        <a:latin typeface="Times New Roman" panose="02020603050405020304" pitchFamily="18" charset="0"/>
                        <a:ea typeface="MS Mincho" panose="02020609040205080304" pitchFamily="49" charset="-128"/>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smtClean="0">
                          <a:solidFill>
                            <a:schemeClr val="tx1"/>
                          </a:solidFill>
                        </a:rPr>
                        <a:t>: faithful</a:t>
                      </a:r>
                      <a:r>
                        <a:rPr lang="en-US" b="0" baseline="0" dirty="0" smtClean="0">
                          <a:solidFill>
                            <a:schemeClr val="tx1"/>
                          </a:solidFill>
                        </a:rPr>
                        <a:t> reference to correct referent</a:t>
                      </a:r>
                      <a:endParaRPr lang="en-US"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effectLst/>
                        </a:rPr>
                        <a:t>¬R</a:t>
                      </a:r>
                      <a:endParaRPr lang="en-US" sz="1800" b="0" dirty="0" smtClean="0">
                        <a:solidFill>
                          <a:schemeClr val="tx1"/>
                        </a:solidFill>
                        <a:effectLst/>
                        <a:latin typeface="Times New Roman" panose="02020603050405020304" pitchFamily="18" charset="0"/>
                        <a:ea typeface="MS Mincho" panose="02020609040205080304" pitchFamily="49" charset="-128"/>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smtClean="0">
                          <a:solidFill>
                            <a:schemeClr val="tx1"/>
                          </a:solidFill>
                        </a:rPr>
                        <a:t>: no referent exist</a:t>
                      </a:r>
                      <a:endParaRPr lang="en-US"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effectLst/>
                        </a:rPr>
                        <a:t>R–</a:t>
                      </a:r>
                      <a:endParaRPr lang="en-US" sz="1800" b="0" dirty="0" smtClean="0">
                        <a:solidFill>
                          <a:schemeClr val="tx1"/>
                        </a:solidFill>
                        <a:effectLst/>
                        <a:latin typeface="Times New Roman" panose="02020603050405020304" pitchFamily="18" charset="0"/>
                        <a:ea typeface="MS Mincho" panose="02020609040205080304"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smtClean="0">
                          <a:solidFill>
                            <a:schemeClr val="tx1"/>
                          </a:solidFill>
                        </a:rPr>
                        <a:t>: reference</a:t>
                      </a:r>
                      <a:r>
                        <a:rPr lang="en-US" b="0" baseline="0" dirty="0" smtClean="0">
                          <a:solidFill>
                            <a:schemeClr val="tx1"/>
                          </a:solidFill>
                        </a:rPr>
                        <a:t> to wrong referent</a:t>
                      </a:r>
                      <a:endParaRPr lang="en-US"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effectLst/>
                        </a:rPr>
                        <a:t>R++</a:t>
                      </a:r>
                      <a:endParaRPr lang="en-US" sz="1800" b="0" dirty="0" smtClean="0">
                        <a:solidFill>
                          <a:schemeClr val="tx1"/>
                        </a:solidFill>
                        <a:effectLst/>
                        <a:latin typeface="Times New Roman" panose="02020603050405020304" pitchFamily="18" charset="0"/>
                        <a:ea typeface="MS Mincho" panose="02020609040205080304"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smtClean="0">
                          <a:solidFill>
                            <a:schemeClr val="tx1"/>
                          </a:solidFill>
                        </a:rPr>
                        <a:t>: redundant reference</a:t>
                      </a:r>
                      <a:endParaRPr lang="en-US"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effectLst/>
                        </a:rPr>
                        <a:t>Ra</a:t>
                      </a:r>
                      <a:endParaRPr lang="en-US" sz="1800" b="0" dirty="0" smtClean="0">
                        <a:solidFill>
                          <a:schemeClr val="tx1"/>
                        </a:solidFill>
                        <a:effectLst/>
                        <a:latin typeface="Times New Roman" panose="02020603050405020304" pitchFamily="18" charset="0"/>
                        <a:ea typeface="MS Mincho" panose="02020609040205080304" pitchFamily="49"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smtClean="0">
                          <a:solidFill>
                            <a:schemeClr val="tx1"/>
                          </a:solidFill>
                        </a:rPr>
                        <a:t>: ambiguous reference</a:t>
                      </a:r>
                      <a:endParaRPr lang="en-US"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31175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2" y="609600"/>
          <a:ext cx="9144003" cy="6220968"/>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a:solidFill>
                            <a:schemeClr val="tx1"/>
                          </a:solidFill>
                          <a:effectLst/>
                        </a:rPr>
                        <a:t>0</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4</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5</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3" name="TextBox 2"/>
          <p:cNvSpPr txBox="1"/>
          <p:nvPr/>
        </p:nvSpPr>
        <p:spPr>
          <a:xfrm>
            <a:off x="5333998" y="6363977"/>
            <a:ext cx="3352800" cy="369332"/>
          </a:xfrm>
          <a:prstGeom prst="rect">
            <a:avLst/>
          </a:prstGeom>
          <a:solidFill>
            <a:srgbClr val="BBE0E3"/>
          </a:solidFill>
          <a:ln w="28575">
            <a:solidFill>
              <a:schemeClr val="bg1">
                <a:lumMod val="75000"/>
              </a:schemeClr>
            </a:solidFill>
          </a:ln>
        </p:spPr>
        <p:txBody>
          <a:bodyPr wrap="square" rtlCol="0">
            <a:spAutoFit/>
          </a:bodyPr>
          <a:lstStyle/>
          <a:p>
            <a:r>
              <a:rPr lang="en-US" sz="1800" b="1" u="sng" dirty="0" smtClean="0"/>
              <a:t>Magnitude of error: see class 12</a:t>
            </a:r>
            <a:endParaRPr lang="en-US" sz="1800" dirty="0"/>
          </a:p>
        </p:txBody>
      </p:sp>
      <p:sp>
        <p:nvSpPr>
          <p:cNvPr id="10" name="Rounded Rectangle 9"/>
          <p:cNvSpPr/>
          <p:nvPr/>
        </p:nvSpPr>
        <p:spPr bwMode="auto">
          <a:xfrm>
            <a:off x="8686799" y="710184"/>
            <a:ext cx="381002" cy="60198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061993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Uncontroversial</a:t>
            </a:r>
            <a:r>
              <a:rPr lang="en-US" dirty="0"/>
              <a:t>, yet cumbersome</a:t>
            </a:r>
          </a:p>
        </p:txBody>
      </p:sp>
      <p:grpSp>
        <p:nvGrpSpPr>
          <p:cNvPr id="11" name="Group 10"/>
          <p:cNvGrpSpPr/>
          <p:nvPr/>
        </p:nvGrpSpPr>
        <p:grpSpPr>
          <a:xfrm>
            <a:off x="1905000" y="2555066"/>
            <a:ext cx="5105400" cy="3048000"/>
            <a:chOff x="1828800" y="2209800"/>
            <a:chExt cx="5105400" cy="3048000"/>
          </a:xfrm>
        </p:grpSpPr>
        <p:grpSp>
          <p:nvGrpSpPr>
            <p:cNvPr id="7" name="Group 6"/>
            <p:cNvGrpSpPr/>
            <p:nvPr/>
          </p:nvGrpSpPr>
          <p:grpSpPr>
            <a:xfrm>
              <a:off x="1828800" y="2209800"/>
              <a:ext cx="5105400" cy="3048000"/>
              <a:chOff x="1219200" y="2438400"/>
              <a:chExt cx="5105400" cy="3048000"/>
            </a:xfrm>
          </p:grpSpPr>
          <p:sp>
            <p:nvSpPr>
              <p:cNvPr id="4" name="Oval 3"/>
              <p:cNvSpPr/>
              <p:nvPr/>
            </p:nvSpPr>
            <p:spPr bwMode="auto">
              <a:xfrm>
                <a:off x="1219200" y="2438400"/>
                <a:ext cx="3352800" cy="2133600"/>
              </a:xfrm>
              <a:prstGeom prst="ellipse">
                <a:avLst/>
              </a:prstGeom>
              <a:solidFill>
                <a:srgbClr val="FFC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5" name="Oval 4"/>
              <p:cNvSpPr/>
              <p:nvPr/>
            </p:nvSpPr>
            <p:spPr bwMode="auto">
              <a:xfrm>
                <a:off x="2971800" y="2438400"/>
                <a:ext cx="3352800" cy="2133600"/>
              </a:xfrm>
              <a:prstGeom prst="ellipse">
                <a:avLst/>
              </a:prstGeom>
              <a:solidFill>
                <a:srgbClr val="00B0F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Oval 5"/>
              <p:cNvSpPr/>
              <p:nvPr/>
            </p:nvSpPr>
            <p:spPr bwMode="auto">
              <a:xfrm>
                <a:off x="2103580" y="3352800"/>
                <a:ext cx="3352800" cy="2133600"/>
              </a:xfrm>
              <a:prstGeom prst="ellipse">
                <a:avLst/>
              </a:prstGeom>
              <a:solidFill>
                <a:srgbClr val="00B05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8" name="TextBox 7"/>
            <p:cNvSpPr txBox="1"/>
            <p:nvPr/>
          </p:nvSpPr>
          <p:spPr>
            <a:xfrm>
              <a:off x="2076050" y="2662535"/>
              <a:ext cx="918841" cy="461665"/>
            </a:xfrm>
            <a:prstGeom prst="rect">
              <a:avLst/>
            </a:prstGeom>
            <a:noFill/>
          </p:spPr>
          <p:txBody>
            <a:bodyPr wrap="none" rtlCol="0">
              <a:spAutoFit/>
            </a:bodyPr>
            <a:lstStyle/>
            <a:p>
              <a:r>
                <a:rPr lang="en-US" dirty="0" smtClean="0">
                  <a:solidFill>
                    <a:schemeClr val="bg1"/>
                  </a:solidFill>
                </a:rPr>
                <a:t>Being</a:t>
              </a:r>
              <a:endParaRPr lang="en-US" dirty="0">
                <a:solidFill>
                  <a:schemeClr val="bg1"/>
                </a:solidFill>
              </a:endParaRPr>
            </a:p>
          </p:txBody>
        </p:sp>
        <p:sp>
          <p:nvSpPr>
            <p:cNvPr id="9" name="TextBox 8"/>
            <p:cNvSpPr txBox="1"/>
            <p:nvPr/>
          </p:nvSpPr>
          <p:spPr>
            <a:xfrm>
              <a:off x="5352284" y="2662535"/>
              <a:ext cx="1378904" cy="461665"/>
            </a:xfrm>
            <a:prstGeom prst="rect">
              <a:avLst/>
            </a:prstGeom>
            <a:noFill/>
          </p:spPr>
          <p:txBody>
            <a:bodyPr wrap="none" rtlCol="0">
              <a:spAutoFit/>
            </a:bodyPr>
            <a:lstStyle/>
            <a:p>
              <a:r>
                <a:rPr lang="en-US" dirty="0" smtClean="0">
                  <a:solidFill>
                    <a:schemeClr val="bg1"/>
                  </a:solidFill>
                </a:rPr>
                <a:t>Believing</a:t>
              </a:r>
              <a:endParaRPr lang="en-US" dirty="0">
                <a:solidFill>
                  <a:schemeClr val="bg1"/>
                </a:solidFill>
              </a:endParaRPr>
            </a:p>
          </p:txBody>
        </p:sp>
        <p:sp>
          <p:nvSpPr>
            <p:cNvPr id="10" name="TextBox 9"/>
            <p:cNvSpPr txBox="1"/>
            <p:nvPr/>
          </p:nvSpPr>
          <p:spPr>
            <a:xfrm>
              <a:off x="3268516" y="4567535"/>
              <a:ext cx="2164375" cy="461665"/>
            </a:xfrm>
            <a:prstGeom prst="rect">
              <a:avLst/>
            </a:prstGeom>
            <a:noFill/>
          </p:spPr>
          <p:txBody>
            <a:bodyPr wrap="none" rtlCol="0">
              <a:spAutoFit/>
            </a:bodyPr>
            <a:lstStyle/>
            <a:p>
              <a:r>
                <a:rPr lang="en-US" dirty="0" smtClean="0">
                  <a:solidFill>
                    <a:schemeClr val="bg1"/>
                  </a:solidFill>
                </a:rPr>
                <a:t>Communicating</a:t>
              </a:r>
              <a:endParaRPr lang="en-US" dirty="0">
                <a:solidFill>
                  <a:schemeClr val="bg1"/>
                </a:solidFill>
              </a:endParaRPr>
            </a:p>
          </p:txBody>
        </p:sp>
      </p:grpSp>
      <p:sp>
        <p:nvSpPr>
          <p:cNvPr id="15" name="TextBox 14"/>
          <p:cNvSpPr txBox="1"/>
          <p:nvPr/>
        </p:nvSpPr>
        <p:spPr>
          <a:xfrm>
            <a:off x="595912" y="1348025"/>
            <a:ext cx="8012130" cy="400110"/>
          </a:xfrm>
          <a:prstGeom prst="rect">
            <a:avLst/>
          </a:prstGeom>
          <a:noFill/>
        </p:spPr>
        <p:txBody>
          <a:bodyPr wrap="none" rtlCol="0">
            <a:spAutoFit/>
          </a:bodyPr>
          <a:lstStyle/>
          <a:p>
            <a:r>
              <a:rPr lang="en-US" sz="2000" dirty="0">
                <a:solidFill>
                  <a:schemeClr val="bg1"/>
                </a:solidFill>
              </a:rPr>
              <a:t>i</a:t>
            </a:r>
            <a:r>
              <a:rPr lang="en-US" sz="2000" dirty="0" smtClean="0">
                <a:solidFill>
                  <a:schemeClr val="bg1"/>
                </a:solidFill>
              </a:rPr>
              <a:t>n light of the principles of Ontological Realism and Basic Formal Ontology</a:t>
            </a:r>
            <a:endParaRPr lang="en-US" sz="2000" dirty="0">
              <a:solidFill>
                <a:schemeClr val="bg1"/>
              </a:solidFill>
            </a:endParaRPr>
          </a:p>
        </p:txBody>
      </p:sp>
    </p:spTree>
    <p:extLst>
      <p:ext uri="{BB962C8B-B14F-4D97-AF65-F5344CB8AC3E}">
        <p14:creationId xmlns:p14="http://schemas.microsoft.com/office/powerpoint/2010/main" val="1897040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2" y="609600"/>
          <a:ext cx="9144003" cy="6220968"/>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a:solidFill>
                            <a:schemeClr val="tx1"/>
                          </a:solidFill>
                          <a:effectLst/>
                        </a:rPr>
                        <a:t>0</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4</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5</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3" name="TextBox 2"/>
          <p:cNvSpPr txBox="1"/>
          <p:nvPr/>
        </p:nvSpPr>
        <p:spPr>
          <a:xfrm>
            <a:off x="1104900" y="3757660"/>
            <a:ext cx="6667500" cy="1200329"/>
          </a:xfrm>
          <a:prstGeom prst="rect">
            <a:avLst/>
          </a:prstGeom>
          <a:solidFill>
            <a:srgbClr val="BBE0E3"/>
          </a:solidFill>
          <a:ln w="28575">
            <a:solidFill>
              <a:schemeClr val="bg1">
                <a:lumMod val="75000"/>
              </a:schemeClr>
            </a:solidFill>
          </a:ln>
        </p:spPr>
        <p:txBody>
          <a:bodyPr wrap="square" rtlCol="0">
            <a:spAutoFit/>
          </a:bodyPr>
          <a:lstStyle/>
          <a:p>
            <a:r>
              <a:rPr lang="en-US" sz="1800" b="1" u="sng" dirty="0" smtClean="0"/>
              <a:t>Evolution example:</a:t>
            </a:r>
          </a:p>
          <a:p>
            <a:endParaRPr lang="en-US" sz="1800" dirty="0" smtClean="0"/>
          </a:p>
          <a:p>
            <a:r>
              <a:rPr lang="en-US" sz="1800" dirty="0" smtClean="0"/>
              <a:t>A POR ceases to exist, but ontology is not updated:  P+1 </a:t>
            </a:r>
            <a:r>
              <a:rPr lang="en-US" sz="1800" dirty="0" smtClean="0">
                <a:sym typeface="Wingdings" panose="05000000000000000000" pitchFamily="2" charset="2"/>
              </a:rPr>
              <a:t> P-1</a:t>
            </a:r>
            <a:r>
              <a:rPr lang="en-US" sz="1800" dirty="0" smtClean="0"/>
              <a:t>  </a:t>
            </a:r>
          </a:p>
          <a:p>
            <a:endParaRPr lang="en-US" sz="1800" dirty="0"/>
          </a:p>
        </p:txBody>
      </p:sp>
      <p:sp>
        <p:nvSpPr>
          <p:cNvPr id="10" name="Rounded Rectangle 9"/>
          <p:cNvSpPr/>
          <p:nvPr/>
        </p:nvSpPr>
        <p:spPr bwMode="auto">
          <a:xfrm>
            <a:off x="102463" y="1526309"/>
            <a:ext cx="8939071" cy="304800"/>
          </a:xfrm>
          <a:prstGeom prst="roundRect">
            <a:avLst/>
          </a:prstGeom>
          <a:solidFill>
            <a:srgbClr val="BBE0E3">
              <a:alpha val="40000"/>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ounded Rectangle 5"/>
          <p:cNvSpPr/>
          <p:nvPr/>
        </p:nvSpPr>
        <p:spPr bwMode="auto">
          <a:xfrm>
            <a:off x="128729" y="2743200"/>
            <a:ext cx="8939071" cy="304800"/>
          </a:xfrm>
          <a:prstGeom prst="roundRect">
            <a:avLst/>
          </a:prstGeom>
          <a:solidFill>
            <a:srgbClr val="BBE0E3">
              <a:alpha val="40000"/>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Down Arrow 4"/>
          <p:cNvSpPr/>
          <p:nvPr/>
        </p:nvSpPr>
        <p:spPr bwMode="auto">
          <a:xfrm>
            <a:off x="304800" y="1831109"/>
            <a:ext cx="152400" cy="912091"/>
          </a:xfrm>
          <a:prstGeom prst="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7328207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AutoShape 2"/>
          <p:cNvSpPr>
            <a:spLocks noGrp="1" noChangeArrowheads="1"/>
          </p:cNvSpPr>
          <p:nvPr>
            <p:ph type="title"/>
          </p:nvPr>
        </p:nvSpPr>
        <p:spPr/>
        <p:txBody>
          <a:bodyPr/>
          <a:lstStyle/>
          <a:p>
            <a:r>
              <a:rPr lang="en-US" altLang="en-US"/>
              <a:t>Updating is an </a:t>
            </a:r>
            <a:r>
              <a:rPr lang="en-US" altLang="en-US" i="1" u="sng"/>
              <a:t>active</a:t>
            </a:r>
            <a:r>
              <a:rPr lang="en-US" altLang="en-US"/>
              <a:t> process</a:t>
            </a:r>
          </a:p>
        </p:txBody>
      </p:sp>
      <p:sp>
        <p:nvSpPr>
          <p:cNvPr id="702467" name="Rectangle 3"/>
          <p:cNvSpPr>
            <a:spLocks noGrp="1" noChangeArrowheads="1"/>
          </p:cNvSpPr>
          <p:nvPr>
            <p:ph idx="1"/>
          </p:nvPr>
        </p:nvSpPr>
        <p:spPr/>
        <p:txBody>
          <a:bodyPr/>
          <a:lstStyle/>
          <a:p>
            <a:pPr marL="457200" indent="-457200">
              <a:buFont typeface="Arial" panose="020B0604020202020204" pitchFamily="34" charset="0"/>
              <a:buChar char="•"/>
            </a:pPr>
            <a:r>
              <a:rPr lang="en-GB" altLang="en-US" sz="2800" dirty="0"/>
              <a:t>authors assume in good faith </a:t>
            </a:r>
            <a:r>
              <a:rPr lang="en-GB" altLang="en-US" sz="2800" dirty="0" smtClean="0"/>
              <a:t>that: </a:t>
            </a:r>
            <a:endParaRPr lang="en-GB" altLang="en-US" sz="2800" dirty="0"/>
          </a:p>
          <a:p>
            <a:pPr lvl="1">
              <a:spcBef>
                <a:spcPts val="400"/>
              </a:spcBef>
            </a:pPr>
            <a:r>
              <a:rPr lang="en-GB" altLang="en-US" sz="2400" dirty="0"/>
              <a:t>all included representational units are of the P+1 type, </a:t>
            </a:r>
            <a:r>
              <a:rPr lang="en-GB" altLang="en-US" sz="2400" dirty="0" smtClean="0"/>
              <a:t>and, </a:t>
            </a:r>
            <a:endParaRPr lang="en-GB" altLang="en-US" sz="2400" dirty="0"/>
          </a:p>
          <a:p>
            <a:pPr lvl="1">
              <a:spcBef>
                <a:spcPts val="400"/>
              </a:spcBef>
            </a:pPr>
            <a:r>
              <a:rPr lang="en-GB" altLang="en-US" sz="2400" dirty="0"/>
              <a:t>all they are aware of, but not included, of A+1 or A+2.</a:t>
            </a:r>
          </a:p>
          <a:p>
            <a:pPr marL="457200" indent="-457200">
              <a:buFont typeface="Arial" panose="020B0604020202020204" pitchFamily="34" charset="0"/>
              <a:buChar char="•"/>
            </a:pPr>
            <a:r>
              <a:rPr lang="en-GB" altLang="en-US" sz="2800" dirty="0"/>
              <a:t>If they become aware of a mistake, </a:t>
            </a:r>
            <a:r>
              <a:rPr lang="en-GB" altLang="en-US" sz="2800" dirty="0" smtClean="0"/>
              <a:t>they </a:t>
            </a:r>
            <a:r>
              <a:rPr lang="en-GB" altLang="en-US" sz="2800" dirty="0"/>
              <a:t>make a change under the assumption that their changes are also towards the P+1, A+1, or A+2 cases.</a:t>
            </a:r>
          </a:p>
          <a:p>
            <a:pPr marL="457200" indent="-457200">
              <a:buFont typeface="Arial" panose="020B0604020202020204" pitchFamily="34" charset="0"/>
              <a:buChar char="•"/>
            </a:pPr>
            <a:r>
              <a:rPr lang="en-US" altLang="en-US" sz="2800" dirty="0"/>
              <a:t>Thus at that time, they </a:t>
            </a:r>
            <a:r>
              <a:rPr lang="en-US" altLang="en-US" sz="2800" dirty="0" smtClean="0"/>
              <a:t>know:</a:t>
            </a:r>
          </a:p>
          <a:p>
            <a:pPr marL="857250" lvl="1" indent="-457200">
              <a:spcBef>
                <a:spcPts val="400"/>
              </a:spcBef>
              <a:buFont typeface="Arial" panose="020B0604020202020204" pitchFamily="34" charset="0"/>
              <a:buChar char="•"/>
            </a:pPr>
            <a:r>
              <a:rPr lang="en-US" altLang="en-US" dirty="0" smtClean="0"/>
              <a:t>of </a:t>
            </a:r>
            <a:r>
              <a:rPr lang="en-US" altLang="en-US" dirty="0"/>
              <a:t>what </a:t>
            </a:r>
            <a:r>
              <a:rPr lang="en-US" altLang="en-US" dirty="0" smtClean="0"/>
              <a:t>configuration type </a:t>
            </a:r>
            <a:r>
              <a:rPr lang="en-US" altLang="en-US" dirty="0"/>
              <a:t>the previous entry must </a:t>
            </a:r>
            <a:r>
              <a:rPr lang="en-US" altLang="en-US" dirty="0" smtClean="0"/>
              <a:t>have </a:t>
            </a:r>
            <a:r>
              <a:rPr lang="en-US" altLang="en-US" dirty="0"/>
              <a:t>been under the belief what the current </a:t>
            </a:r>
            <a:r>
              <a:rPr lang="en-US" altLang="en-US" dirty="0" smtClean="0"/>
              <a:t>configuration </a:t>
            </a:r>
            <a:r>
              <a:rPr lang="en-US" altLang="en-US" dirty="0"/>
              <a:t>is, </a:t>
            </a:r>
            <a:r>
              <a:rPr lang="en-US" altLang="en-US" dirty="0" smtClean="0"/>
              <a:t>and,</a:t>
            </a:r>
          </a:p>
          <a:p>
            <a:pPr marL="857250" lvl="1" indent="-457200">
              <a:spcBef>
                <a:spcPts val="400"/>
              </a:spcBef>
              <a:buFont typeface="Arial" panose="020B0604020202020204" pitchFamily="34" charset="0"/>
              <a:buChar char="•"/>
            </a:pPr>
            <a:r>
              <a:rPr lang="en-US" altLang="en-US" dirty="0" smtClean="0"/>
              <a:t>the </a:t>
            </a:r>
            <a:r>
              <a:rPr lang="en-US" altLang="en-US" dirty="0"/>
              <a:t>reason for the change. </a:t>
            </a:r>
          </a:p>
        </p:txBody>
      </p:sp>
    </p:spTree>
    <p:extLst>
      <p:ext uri="{BB962C8B-B14F-4D97-AF65-F5344CB8AC3E}">
        <p14:creationId xmlns:p14="http://schemas.microsoft.com/office/powerpoint/2010/main" val="2415360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02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2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24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246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246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246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24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2" y="609600"/>
          <a:ext cx="9144003" cy="6220968"/>
        </p:xfrm>
        <a:graphic>
          <a:graphicData uri="http://schemas.openxmlformats.org/drawingml/2006/table">
            <a:tbl>
              <a:tblPr firstRow="1" firstCol="1" bandRow="1">
                <a:tableStyleId>{5C22544A-7EE6-4342-B048-85BDC9FD1C3A}</a:tableStyleId>
              </a:tblPr>
              <a:tblGrid>
                <a:gridCol w="1600202"/>
                <a:gridCol w="1135683"/>
                <a:gridCol w="1135685"/>
                <a:gridCol w="1135685"/>
                <a:gridCol w="1121055"/>
                <a:gridCol w="1276503"/>
                <a:gridCol w="1276503"/>
                <a:gridCol w="462687"/>
              </a:tblGrid>
              <a:tr h="237744">
                <a:tc rowSpan="3">
                  <a:txBody>
                    <a:bodyPr/>
                    <a:lstStyle/>
                    <a:p>
                      <a:pPr marL="0" marR="0" indent="0" algn="ctr">
                        <a:spcBef>
                          <a:spcPts val="0"/>
                        </a:spcBef>
                        <a:spcAft>
                          <a:spcPts val="0"/>
                        </a:spcAft>
                      </a:pPr>
                      <a:r>
                        <a:rPr lang="en-US" sz="1570" dirty="0">
                          <a:solidFill>
                            <a:schemeClr val="tx1"/>
                          </a:solidFill>
                          <a:effectLst/>
                        </a:rPr>
                        <a:t>configuration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gridSpan="2">
                  <a:txBody>
                    <a:bodyPr/>
                    <a:lstStyle/>
                    <a:p>
                      <a:pPr marL="0" marR="0" indent="0" algn="ctr">
                        <a:spcBef>
                          <a:spcPts val="0"/>
                        </a:spcBef>
                        <a:spcAft>
                          <a:spcPts val="0"/>
                        </a:spcAft>
                      </a:pPr>
                      <a:r>
                        <a:rPr lang="en-US" sz="1570" dirty="0">
                          <a:solidFill>
                            <a:schemeClr val="tx1"/>
                          </a:solidFill>
                          <a:effectLst/>
                        </a:rPr>
                        <a:t>reality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rowSpan="2" hMerge="1">
                  <a:txBody>
                    <a:bodyPr/>
                    <a:lstStyle/>
                    <a:p>
                      <a:endParaRPr lang="en-US"/>
                    </a:p>
                  </a:txBody>
                  <a:tcPr/>
                </a:tc>
                <a:tc gridSpan="4">
                  <a:txBody>
                    <a:bodyPr/>
                    <a:lstStyle/>
                    <a:p>
                      <a:pPr marL="0" marR="0" indent="0" algn="ctr">
                        <a:spcBef>
                          <a:spcPts val="0"/>
                        </a:spcBef>
                        <a:spcAft>
                          <a:spcPts val="0"/>
                        </a:spcAft>
                      </a:pPr>
                      <a:r>
                        <a:rPr lang="en-US" sz="1570" dirty="0">
                          <a:solidFill>
                            <a:schemeClr val="tx1"/>
                          </a:solidFill>
                          <a:effectLst/>
                        </a:rPr>
                        <a:t>representation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indent="-67945" algn="ctr">
                        <a:spcBef>
                          <a:spcPts val="0"/>
                        </a:spcBef>
                        <a:spcAft>
                          <a:spcPts val="0"/>
                        </a:spcAft>
                      </a:pPr>
                      <a:r>
                        <a:rPr lang="en-US" sz="1570">
                          <a:solidFill>
                            <a:schemeClr val="tx1"/>
                          </a:solidFill>
                          <a:effectLst/>
                        </a:rPr>
                        <a:t>ME</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authors' belief</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gridSpan="2">
                  <a:txBody>
                    <a:bodyPr/>
                    <a:lstStyle/>
                    <a:p>
                      <a:pPr marL="0" marR="0" indent="0" algn="ctr">
                        <a:spcBef>
                          <a:spcPts val="0"/>
                        </a:spcBef>
                        <a:spcAft>
                          <a:spcPts val="0"/>
                        </a:spcAft>
                      </a:pPr>
                      <a:r>
                        <a:rPr lang="en-US" sz="1570" b="1" dirty="0">
                          <a:solidFill>
                            <a:schemeClr val="tx1"/>
                          </a:solidFill>
                          <a:effectLst/>
                        </a:rPr>
                        <a:t>encoding</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hMerge="1">
                  <a:txBody>
                    <a:bodyPr/>
                    <a:lstStyle/>
                    <a:p>
                      <a:endParaRPr lang="en-US"/>
                    </a:p>
                  </a:txBody>
                  <a:tcPr/>
                </a:tc>
                <a:tc vMerge="1">
                  <a:txBody>
                    <a:bodyPr/>
                    <a:lstStyle/>
                    <a:p>
                      <a:endParaRPr lang="en-US"/>
                    </a:p>
                  </a:txBody>
                  <a:tcPr/>
                </a:tc>
              </a:tr>
              <a:tr h="237744">
                <a:tc vMerge="1">
                  <a:txBody>
                    <a:bodyPr/>
                    <a:lstStyle/>
                    <a:p>
                      <a:endParaRPr lang="en-US"/>
                    </a:p>
                  </a:txBody>
                  <a:tcPr/>
                </a:tc>
                <a:tc>
                  <a:txBody>
                    <a:bodyPr/>
                    <a:lstStyle/>
                    <a:p>
                      <a:pPr marL="0" marR="0" indent="0" algn="ctr">
                        <a:spcBef>
                          <a:spcPts val="0"/>
                        </a:spcBef>
                        <a:spcAft>
                          <a:spcPts val="0"/>
                        </a:spcAft>
                      </a:pPr>
                      <a:r>
                        <a:rPr lang="en-US" sz="1570" b="1" dirty="0">
                          <a:solidFill>
                            <a:schemeClr val="tx1"/>
                          </a:solidFill>
                          <a:effectLst/>
                        </a:rPr>
                        <a:t>OE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OR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a:solidFill>
                            <a:schemeClr val="tx1"/>
                          </a:solidFill>
                          <a:effectLst/>
                        </a:rPr>
                        <a:t>BE</a:t>
                      </a:r>
                      <a:endParaRPr lang="en-US" sz="1570" b="1">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BR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IE</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TR</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vMerge="1">
                  <a:txBody>
                    <a:bodyPr/>
                    <a:lstStyle/>
                    <a:p>
                      <a:endParaRPr lang="en-US"/>
                    </a:p>
                  </a:txBody>
                  <a:tcPr/>
                </a:tc>
              </a:tr>
              <a:tr h="237744">
                <a:tc>
                  <a:txBody>
                    <a:bodyPr/>
                    <a:lstStyle/>
                    <a:p>
                      <a:pPr marL="0" marR="0" indent="0" algn="ctr">
                        <a:spcBef>
                          <a:spcPts val="0"/>
                        </a:spcBef>
                        <a:spcAft>
                          <a:spcPts val="0"/>
                        </a:spcAft>
                      </a:pPr>
                      <a:r>
                        <a:rPr lang="en-US" sz="1570" b="1" dirty="0">
                          <a:solidFill>
                            <a:schemeClr val="tx1"/>
                          </a:solidFill>
                          <a:effectLst/>
                        </a:rPr>
                        <a:t>(1)</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(2)</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(3)</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(4)</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(5)</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(6)</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0" algn="ctr">
                        <a:spcBef>
                          <a:spcPts val="0"/>
                        </a:spcBef>
                        <a:spcAft>
                          <a:spcPts val="0"/>
                        </a:spcAft>
                      </a:pPr>
                      <a:r>
                        <a:rPr lang="en-US" sz="1570" b="1" dirty="0">
                          <a:solidFill>
                            <a:schemeClr val="tx1"/>
                          </a:solidFill>
                          <a:effectLst/>
                        </a:rPr>
                        <a:t>(7)</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c>
                  <a:txBody>
                    <a:bodyPr/>
                    <a:lstStyle/>
                    <a:p>
                      <a:pPr marL="0" marR="0" indent="-68580" algn="ctr">
                        <a:spcBef>
                          <a:spcPts val="0"/>
                        </a:spcBef>
                        <a:spcAft>
                          <a:spcPts val="0"/>
                        </a:spcAft>
                      </a:pPr>
                      <a:r>
                        <a:rPr lang="en-US" sz="1570" b="1" dirty="0">
                          <a:solidFill>
                            <a:schemeClr val="tx1"/>
                          </a:solidFill>
                          <a:effectLst/>
                        </a:rPr>
                        <a:t>(8)</a:t>
                      </a:r>
                      <a:endParaRPr lang="en-US" sz="1570" b="1"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9CCFF"/>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T w="19050" cap="flat" cmpd="sng" algn="ctr">
                      <a:solidFill>
                        <a:schemeClr val="tx1"/>
                      </a:solidFill>
                      <a:prstDash val="solid"/>
                      <a:round/>
                      <a:headEnd type="none" w="med" len="med"/>
                      <a:tailEnd type="none" w="med" len="med"/>
                    </a:lnT>
                    <a:solidFill>
                      <a:srgbClr val="66FF33"/>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66FF33"/>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a:solidFill>
                            <a:schemeClr val="tx1"/>
                          </a:solidFill>
                          <a:effectLst/>
                        </a:rPr>
                        <a:t>0</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00B05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00B050"/>
                    </a:solidFill>
                  </a:tcPr>
                </a:tc>
                <a:tc>
                  <a:txBody>
                    <a:bodyPr/>
                    <a:lstStyle/>
                    <a:p>
                      <a:pPr marL="0" marR="0" indent="-68580" algn="ctr">
                        <a:spcBef>
                          <a:spcPts val="0"/>
                        </a:spcBef>
                        <a:spcAft>
                          <a:spcPts val="0"/>
                        </a:spcAft>
                      </a:pPr>
                      <a:r>
                        <a:rPr lang="en-US" sz="1570" dirty="0">
                          <a:solidFill>
                            <a:schemeClr val="tx1"/>
                          </a:solidFill>
                          <a:effectLst/>
                        </a:rPr>
                        <a:t>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00B050"/>
                    </a:solidFill>
                  </a:tcPr>
                </a:tc>
              </a:tr>
              <a:tr h="237744">
                <a:tc>
                  <a:txBody>
                    <a:bodyPr/>
                    <a:lstStyle/>
                    <a:p>
                      <a:pPr marL="0" marR="0" indent="0" algn="ctr">
                        <a:spcBef>
                          <a:spcPts val="0"/>
                        </a:spcBef>
                        <a:spcAft>
                          <a:spcPts val="0"/>
                        </a:spcAft>
                      </a:pPr>
                      <a:r>
                        <a:rPr lang="en-US" sz="1570" dirty="0">
                          <a:solidFill>
                            <a:schemeClr val="tx1"/>
                          </a:solidFill>
                          <a:effectLst/>
                        </a:rPr>
                        <a:t>P-1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4</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P-3</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5</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P-6</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P-7</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P-8</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R–</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P-9</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P-10</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a:solidFill>
                            <a:schemeClr val="tx1"/>
                          </a:solidFill>
                          <a:effectLst/>
                        </a:rPr>
                        <a:t>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P-11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a:solidFill>
                            <a:schemeClr val="tx1"/>
                          </a:solidFill>
                          <a:effectLst/>
                        </a:rPr>
                        <a:t>P-12</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FF00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0" algn="ctr">
                        <a:spcBef>
                          <a:spcPts val="0"/>
                        </a:spcBef>
                        <a:spcAft>
                          <a:spcPts val="0"/>
                        </a:spcAft>
                      </a:pPr>
                      <a:r>
                        <a:rPr lang="en-US" sz="1570" dirty="0">
                          <a:solidFill>
                            <a:schemeClr val="tx1"/>
                          </a:solidFill>
                          <a:effectLst/>
                        </a:rPr>
                        <a:t>Ra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FF0000"/>
                    </a:solidFill>
                  </a:tcPr>
                </a:tc>
                <a:tc>
                  <a:txBody>
                    <a:bodyPr/>
                    <a:lstStyle/>
                    <a:p>
                      <a:pPr marL="0" marR="0" indent="-68580" algn="ctr">
                        <a:spcBef>
                          <a:spcPts val="0"/>
                        </a:spcBef>
                        <a:spcAft>
                          <a:spcPts val="0"/>
                        </a:spcAft>
                      </a:pPr>
                      <a:r>
                        <a:rPr lang="en-US" sz="1570" dirty="0">
                          <a:solidFill>
                            <a:schemeClr val="tx1"/>
                          </a:solidFill>
                          <a:effectLst/>
                        </a:rPr>
                        <a:t>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FF0000"/>
                    </a:solidFill>
                  </a:tcPr>
                </a:tc>
              </a:tr>
              <a:tr h="237744">
                <a:tc>
                  <a:txBody>
                    <a:bodyPr/>
                    <a:lstStyle/>
                    <a:p>
                      <a:pPr marL="0" marR="0" indent="0" algn="ctr">
                        <a:spcBef>
                          <a:spcPts val="0"/>
                        </a:spcBef>
                        <a:spcAft>
                          <a:spcPts val="0"/>
                        </a:spcAft>
                      </a:pPr>
                      <a:r>
                        <a:rPr lang="en-US" sz="1570" dirty="0">
                          <a:solidFill>
                            <a:schemeClr val="tx1"/>
                          </a:solidFill>
                          <a:effectLst/>
                        </a:rPr>
                        <a:t>A-1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A-2</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a:solidFill>
                            <a:schemeClr val="tx1"/>
                          </a:solidFill>
                          <a:effectLst/>
                        </a:rPr>
                        <a:t>A-3</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Y</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a:solidFill>
                            <a:schemeClr val="tx1"/>
                          </a:solidFill>
                          <a:effectLst/>
                        </a:rPr>
                        <a:t>N</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A-4</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solidFill>
                      <a:srgbClr val="E59C00"/>
                    </a:solidFill>
                  </a:tcPr>
                </a:tc>
                <a:tc>
                  <a:txBody>
                    <a:bodyPr/>
                    <a:lstStyle/>
                    <a:p>
                      <a:pPr marL="0" marR="0" indent="-68580" algn="ctr">
                        <a:spcBef>
                          <a:spcPts val="0"/>
                        </a:spcBef>
                        <a:spcAft>
                          <a:spcPts val="0"/>
                        </a:spcAft>
                      </a:pPr>
                      <a:r>
                        <a:rPr lang="en-US" sz="1570">
                          <a:solidFill>
                            <a:schemeClr val="tx1"/>
                          </a:solidFill>
                          <a:effectLst/>
                        </a:rPr>
                        <a:t>1</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solidFill>
                      <a:srgbClr val="E59C00"/>
                    </a:solidFill>
                  </a:tcPr>
                </a:tc>
              </a:tr>
              <a:tr h="237744">
                <a:tc>
                  <a:txBody>
                    <a:bodyPr/>
                    <a:lstStyle/>
                    <a:p>
                      <a:pPr marL="0" marR="0" indent="0" algn="ctr">
                        <a:spcBef>
                          <a:spcPts val="0"/>
                        </a:spcBef>
                        <a:spcAft>
                          <a:spcPts val="0"/>
                        </a:spcAft>
                      </a:pPr>
                      <a:r>
                        <a:rPr lang="en-US" sz="1570" dirty="0">
                          <a:solidFill>
                            <a:schemeClr val="tx1"/>
                          </a:solidFill>
                          <a:effectLst/>
                        </a:rPr>
                        <a:t>A-5</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Y</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NC</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a:solidFill>
                            <a:schemeClr val="tx1"/>
                          </a:solidFill>
                          <a:effectLst/>
                        </a:rPr>
                        <a:t>na</a:t>
                      </a:r>
                      <a:endParaRPr lang="en-US" sz="157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0" algn="ctr">
                        <a:spcBef>
                          <a:spcPts val="0"/>
                        </a:spcBef>
                        <a:spcAft>
                          <a:spcPts val="0"/>
                        </a:spcAft>
                      </a:pPr>
                      <a:r>
                        <a:rPr lang="en-US" sz="1570" dirty="0" err="1">
                          <a:solidFill>
                            <a:schemeClr val="tx1"/>
                          </a:solidFill>
                          <a:effectLst/>
                        </a:rPr>
                        <a:t>na</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B w="19050" cap="flat" cmpd="sng" algn="ctr">
                      <a:solidFill>
                        <a:schemeClr val="tx1"/>
                      </a:solidFill>
                      <a:prstDash val="solid"/>
                      <a:round/>
                      <a:headEnd type="none" w="med" len="med"/>
                      <a:tailEnd type="none" w="med" len="med"/>
                    </a:lnB>
                    <a:solidFill>
                      <a:srgbClr val="E59C00"/>
                    </a:solidFill>
                  </a:tcPr>
                </a:tc>
                <a:tc>
                  <a:txBody>
                    <a:bodyPr/>
                    <a:lstStyle/>
                    <a:p>
                      <a:pPr marL="0" marR="0" indent="-68580" algn="ctr">
                        <a:spcBef>
                          <a:spcPts val="0"/>
                        </a:spcBef>
                        <a:spcAft>
                          <a:spcPts val="0"/>
                        </a:spcAft>
                      </a:pPr>
                      <a:r>
                        <a:rPr lang="en-US" sz="1570" dirty="0">
                          <a:solidFill>
                            <a:schemeClr val="tx1"/>
                          </a:solidFill>
                          <a:effectLst/>
                        </a:rPr>
                        <a:t>1</a:t>
                      </a:r>
                      <a:endParaRPr lang="en-US" sz="1570" dirty="0">
                        <a:solidFill>
                          <a:schemeClr val="tx1"/>
                        </a:solidFill>
                        <a:effectLst/>
                        <a:latin typeface="Times New Roman" panose="02020603050405020304" pitchFamily="18" charset="0"/>
                        <a:ea typeface="MS Mincho" panose="02020609040205080304" pitchFamily="49" charset="-128"/>
                      </a:endParaRPr>
                    </a:p>
                  </a:txBody>
                  <a:tcPr marL="0" marR="0" marT="0"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E59C00"/>
                    </a:solidFill>
                  </a:tcPr>
                </a:tc>
              </a:tr>
            </a:tbl>
          </a:graphicData>
        </a:graphic>
      </p:graphicFrame>
      <p:sp>
        <p:nvSpPr>
          <p:cNvPr id="3" name="TextBox 2"/>
          <p:cNvSpPr txBox="1"/>
          <p:nvPr/>
        </p:nvSpPr>
        <p:spPr>
          <a:xfrm>
            <a:off x="1264514" y="4339119"/>
            <a:ext cx="6667500" cy="1754326"/>
          </a:xfrm>
          <a:prstGeom prst="rect">
            <a:avLst/>
          </a:prstGeom>
          <a:solidFill>
            <a:srgbClr val="BBE0E3"/>
          </a:solidFill>
          <a:ln w="28575">
            <a:solidFill>
              <a:schemeClr val="bg1">
                <a:lumMod val="75000"/>
              </a:schemeClr>
            </a:solidFill>
          </a:ln>
        </p:spPr>
        <p:txBody>
          <a:bodyPr wrap="square" rtlCol="0">
            <a:spAutoFit/>
          </a:bodyPr>
          <a:lstStyle/>
          <a:p>
            <a:r>
              <a:rPr lang="en-US" sz="1800" b="1" u="sng" dirty="0" smtClean="0"/>
              <a:t>Evolution example:</a:t>
            </a:r>
          </a:p>
          <a:p>
            <a:endParaRPr lang="en-US" sz="1800" dirty="0" smtClean="0"/>
          </a:p>
          <a:p>
            <a:r>
              <a:rPr lang="en-US" sz="1800" dirty="0" smtClean="0"/>
              <a:t>The </a:t>
            </a:r>
            <a:r>
              <a:rPr lang="en-US" sz="1800" dirty="0" err="1" smtClean="0"/>
              <a:t>Higg’s</a:t>
            </a:r>
            <a:r>
              <a:rPr lang="en-US" sz="1800" dirty="0" smtClean="0"/>
              <a:t> boson was discovered and added to the ontology:  </a:t>
            </a:r>
          </a:p>
          <a:p>
            <a:endParaRPr lang="en-US" sz="1800" dirty="0"/>
          </a:p>
          <a:p>
            <a:r>
              <a:rPr lang="en-US" sz="1800" dirty="0" smtClean="0"/>
              <a:t>A-5 </a:t>
            </a:r>
            <a:r>
              <a:rPr lang="en-US" sz="1800" dirty="0" smtClean="0">
                <a:sym typeface="Wingdings" panose="05000000000000000000" pitchFamily="2" charset="2"/>
              </a:rPr>
              <a:t> P+1</a:t>
            </a:r>
            <a:r>
              <a:rPr lang="en-US" sz="1800" dirty="0" smtClean="0"/>
              <a:t>  </a:t>
            </a:r>
          </a:p>
          <a:p>
            <a:endParaRPr lang="en-US" sz="1800" dirty="0"/>
          </a:p>
        </p:txBody>
      </p:sp>
      <p:sp>
        <p:nvSpPr>
          <p:cNvPr id="10" name="Rounded Rectangle 9"/>
          <p:cNvSpPr/>
          <p:nvPr/>
        </p:nvSpPr>
        <p:spPr bwMode="auto">
          <a:xfrm>
            <a:off x="102463" y="1526309"/>
            <a:ext cx="8939071" cy="304800"/>
          </a:xfrm>
          <a:prstGeom prst="roundRect">
            <a:avLst/>
          </a:prstGeom>
          <a:solidFill>
            <a:srgbClr val="BBE0E3">
              <a:alpha val="40000"/>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ounded Rectangle 5"/>
          <p:cNvSpPr/>
          <p:nvPr/>
        </p:nvSpPr>
        <p:spPr bwMode="auto">
          <a:xfrm>
            <a:off x="128728" y="6553200"/>
            <a:ext cx="8939071" cy="304800"/>
          </a:xfrm>
          <a:prstGeom prst="roundRect">
            <a:avLst/>
          </a:prstGeom>
          <a:solidFill>
            <a:srgbClr val="BBE0E3">
              <a:alpha val="40000"/>
            </a:srgb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Down Arrow 6"/>
          <p:cNvSpPr/>
          <p:nvPr/>
        </p:nvSpPr>
        <p:spPr bwMode="auto">
          <a:xfrm flipV="1">
            <a:off x="304800" y="1831108"/>
            <a:ext cx="152400" cy="4722091"/>
          </a:xfrm>
          <a:prstGeom prst="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9498228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00200"/>
            <a:ext cx="7772400" cy="1470025"/>
          </a:xfrm>
        </p:spPr>
        <p:txBody>
          <a:bodyPr/>
          <a:lstStyle/>
          <a:p>
            <a:r>
              <a:rPr lang="en-US" dirty="0" smtClean="0"/>
              <a:t>Post-hoc application of </a:t>
            </a:r>
            <a:br>
              <a:rPr lang="en-US" dirty="0" smtClean="0"/>
            </a:br>
            <a:r>
              <a:rPr lang="en-US" dirty="0" smtClean="0"/>
              <a:t>realism-based ontology management</a:t>
            </a:r>
            <a:br>
              <a:rPr lang="en-US" dirty="0" smtClean="0"/>
            </a:br>
            <a:r>
              <a:rPr lang="en-US" dirty="0" smtClean="0"/>
              <a:t>to the Basic Formal Ontology</a:t>
            </a:r>
            <a:endParaRPr lang="en-US" dirty="0"/>
          </a:p>
        </p:txBody>
      </p:sp>
      <p:sp>
        <p:nvSpPr>
          <p:cNvPr id="5" name="Subtitle 4"/>
          <p:cNvSpPr>
            <a:spLocks noGrp="1"/>
          </p:cNvSpPr>
          <p:nvPr>
            <p:ph type="subTitle" idx="1"/>
          </p:nvPr>
        </p:nvSpPr>
        <p:spPr>
          <a:xfrm>
            <a:off x="1143000" y="3889375"/>
            <a:ext cx="6629400" cy="1752600"/>
          </a:xfrm>
        </p:spPr>
        <p:txBody>
          <a:bodyPr/>
          <a:lstStyle/>
          <a:p>
            <a:r>
              <a:rPr lang="en-US" sz="2000" dirty="0" err="1"/>
              <a:t>Seppãlã</a:t>
            </a:r>
            <a:r>
              <a:rPr lang="en-US" sz="2000" dirty="0"/>
              <a:t> S, Smith B, Ceusters W. </a:t>
            </a:r>
            <a:endParaRPr lang="en-US" sz="2000" dirty="0" smtClean="0"/>
          </a:p>
          <a:p>
            <a:r>
              <a:rPr lang="en-US" sz="2000" dirty="0" smtClean="0"/>
              <a:t>Applying </a:t>
            </a:r>
            <a:r>
              <a:rPr lang="en-US" sz="2000" dirty="0"/>
              <a:t>the realism-based ontology versioning method for tracking changes in the Basic Formal Ontology. </a:t>
            </a:r>
            <a:endParaRPr lang="en-US" sz="2000" dirty="0" smtClean="0"/>
          </a:p>
          <a:p>
            <a:r>
              <a:rPr lang="en-US" sz="2000" dirty="0" smtClean="0"/>
              <a:t>Formal </a:t>
            </a:r>
            <a:r>
              <a:rPr lang="en-US" sz="2000" dirty="0"/>
              <a:t>Ontology in Information Systems. Proceedings of the Eight International Conference (FOIS 2014), Amsterdam: IOS Press, 227-240.</a:t>
            </a:r>
          </a:p>
          <a:p>
            <a:endParaRPr lang="en-US" sz="2000" dirty="0"/>
          </a:p>
        </p:txBody>
      </p:sp>
    </p:spTree>
    <p:extLst>
      <p:ext uri="{BB962C8B-B14F-4D97-AF65-F5344CB8AC3E}">
        <p14:creationId xmlns:p14="http://schemas.microsoft.com/office/powerpoint/2010/main" val="25993725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Qualitative Versioning Method</a:t>
            </a:r>
          </a:p>
        </p:txBody>
      </p:sp>
      <p:sp>
        <p:nvSpPr>
          <p:cNvPr id="3" name="Vertical Text Placeholder 2"/>
          <p:cNvSpPr>
            <a:spLocks noGrp="1"/>
          </p:cNvSpPr>
          <p:nvPr>
            <p:ph idx="1"/>
          </p:nvPr>
        </p:nvSpPr>
        <p:spPr/>
        <p:txBody>
          <a:bodyPr>
            <a:normAutofit/>
          </a:bodyPr>
          <a:lstStyle/>
          <a:p>
            <a:r>
              <a:rPr lang="en-US" dirty="0"/>
              <a:t>Considers representational elements (REs</a:t>
            </a:r>
            <a:r>
              <a:rPr lang="en-US" dirty="0" smtClean="0"/>
              <a:t>): </a:t>
            </a:r>
            <a:endParaRPr lang="en-US" dirty="0"/>
          </a:p>
          <a:p>
            <a:pPr lvl="1"/>
            <a:r>
              <a:rPr lang="en-US" dirty="0"/>
              <a:t>Representational units (RUs) </a:t>
            </a:r>
            <a:r>
              <a:rPr lang="en-US" sz="2600" dirty="0"/>
              <a:t>(e.g. categories</a:t>
            </a:r>
            <a:r>
              <a:rPr lang="en-US" sz="2600" dirty="0" smtClean="0"/>
              <a:t>);</a:t>
            </a:r>
            <a:r>
              <a:rPr lang="en-US" sz="2600" dirty="0" smtClean="0">
                <a:solidFill>
                  <a:srgbClr val="7F7F7F"/>
                </a:solidFill>
              </a:rPr>
              <a:t> </a:t>
            </a:r>
            <a:endParaRPr lang="en-US" dirty="0">
              <a:solidFill>
                <a:srgbClr val="7F7F7F"/>
              </a:solidFill>
            </a:endParaRPr>
          </a:p>
          <a:p>
            <a:pPr lvl="1"/>
            <a:r>
              <a:rPr lang="en-US" dirty="0"/>
              <a:t>Representational configurations (RCs</a:t>
            </a:r>
            <a:r>
              <a:rPr lang="en-US" dirty="0" smtClean="0"/>
              <a:t>): </a:t>
            </a:r>
            <a:r>
              <a:rPr lang="en-US" dirty="0"/>
              <a:t/>
            </a:r>
            <a:br>
              <a:rPr lang="en-US" dirty="0"/>
            </a:br>
            <a:r>
              <a:rPr lang="en-US" sz="2400" dirty="0">
                <a:latin typeface="Wingdings"/>
                <a:ea typeface="Wingdings"/>
                <a:cs typeface="Wingdings"/>
                <a:sym typeface="Wingdings"/>
              </a:rPr>
              <a:t></a:t>
            </a:r>
            <a:r>
              <a:rPr lang="en-US" dirty="0"/>
              <a:t> ‘entity type + relation + entity type’ triples</a:t>
            </a:r>
            <a:br>
              <a:rPr lang="en-US" dirty="0"/>
            </a:br>
            <a:r>
              <a:rPr lang="en-US" dirty="0"/>
              <a:t>     (e.g. ‘process </a:t>
            </a:r>
            <a:r>
              <a:rPr lang="en-US" dirty="0" err="1"/>
              <a:t>is_a</a:t>
            </a:r>
            <a:r>
              <a:rPr lang="en-US" dirty="0"/>
              <a:t> </a:t>
            </a:r>
            <a:r>
              <a:rPr lang="en-US" dirty="0" err="1"/>
              <a:t>occurrent</a:t>
            </a:r>
            <a:r>
              <a:rPr lang="en-US" dirty="0" smtClean="0"/>
              <a:t>’). </a:t>
            </a:r>
            <a:endParaRPr lang="en-US" dirty="0"/>
          </a:p>
          <a:p>
            <a:r>
              <a:rPr lang="en-US" dirty="0"/>
              <a:t>Keeps track of </a:t>
            </a:r>
            <a:r>
              <a:rPr lang="en-US" dirty="0" smtClean="0"/>
              <a:t>changes: </a:t>
            </a:r>
            <a:endParaRPr lang="en-US" dirty="0"/>
          </a:p>
          <a:p>
            <a:pPr lvl="1"/>
            <a:r>
              <a:rPr lang="en-US" dirty="0"/>
              <a:t>Between successive versions of the </a:t>
            </a:r>
            <a:r>
              <a:rPr lang="en-US" dirty="0" smtClean="0"/>
              <a:t>ontology;</a:t>
            </a:r>
            <a:endParaRPr lang="en-US" dirty="0"/>
          </a:p>
          <a:p>
            <a:pPr lvl="1"/>
            <a:r>
              <a:rPr lang="en-US" dirty="0"/>
              <a:t>By tagging each RE in the earlier version as a </a:t>
            </a:r>
            <a:r>
              <a:rPr lang="en-US" i="1" dirty="0"/>
              <a:t>match</a:t>
            </a:r>
            <a:r>
              <a:rPr lang="en-US" dirty="0"/>
              <a:t> or </a:t>
            </a:r>
            <a:r>
              <a:rPr lang="en-US" i="1" dirty="0"/>
              <a:t>mismatch</a:t>
            </a:r>
            <a:r>
              <a:rPr lang="en-US" dirty="0"/>
              <a:t> with the corresponding POR/latest </a:t>
            </a:r>
            <a:r>
              <a:rPr lang="en-US" dirty="0" smtClean="0"/>
              <a:t>version;</a:t>
            </a:r>
            <a:endParaRPr lang="en-US" dirty="0"/>
          </a:p>
          <a:p>
            <a:pPr lvl="1"/>
            <a:r>
              <a:rPr lang="en-US" dirty="0"/>
              <a:t>Changes explained by </a:t>
            </a:r>
            <a:r>
              <a:rPr lang="en-US" dirty="0" smtClean="0"/>
              <a:t>22 </a:t>
            </a:r>
            <a:r>
              <a:rPr lang="en-US" dirty="0"/>
              <a:t>configurations based on </a:t>
            </a:r>
            <a:br>
              <a:rPr lang="en-US" dirty="0"/>
            </a:br>
            <a:r>
              <a:rPr lang="en-US" dirty="0" smtClean="0"/>
              <a:t>6 </a:t>
            </a:r>
            <a:r>
              <a:rPr lang="en-US" dirty="0"/>
              <a:t>types of </a:t>
            </a:r>
            <a:r>
              <a:rPr lang="en-US" dirty="0" smtClean="0"/>
              <a:t>errors.</a:t>
            </a:r>
            <a:endParaRPr lang="en-US" dirty="0"/>
          </a:p>
        </p:txBody>
      </p:sp>
      <p:sp>
        <p:nvSpPr>
          <p:cNvPr id="7" name="Rectangle 6"/>
          <p:cNvSpPr/>
          <p:nvPr/>
        </p:nvSpPr>
        <p:spPr>
          <a:xfrm>
            <a:off x="0" y="6396335"/>
            <a:ext cx="9144000" cy="461665"/>
          </a:xfrm>
          <a:prstGeom prst="rect">
            <a:avLst/>
          </a:prstGeom>
        </p:spPr>
        <p:txBody>
          <a:bodyPr wrap="square">
            <a:spAutoFit/>
          </a:bodyPr>
          <a:lstStyle/>
          <a:p>
            <a:pPr algn="r"/>
            <a:r>
              <a:rPr lang="en-US" sz="1200" dirty="0" err="1">
                <a:solidFill>
                  <a:schemeClr val="bg1"/>
                </a:solidFill>
              </a:rPr>
              <a:t>Seppãlã</a:t>
            </a:r>
            <a:r>
              <a:rPr lang="en-US" sz="1200" dirty="0">
                <a:solidFill>
                  <a:schemeClr val="bg1"/>
                </a:solidFill>
              </a:rPr>
              <a:t> S, Smith B, Ceusters W. Applying the realism-based ontology versioning method for tracking changes in the Basic Formal Ontology. Formal Ontology in Information Systems. Proceedings of the Eight International Conference (FOIS 2014), Amsterdam: IOS Press, 227-240.</a:t>
            </a:r>
          </a:p>
        </p:txBody>
      </p:sp>
    </p:spTree>
    <p:extLst>
      <p:ext uri="{BB962C8B-B14F-4D97-AF65-F5344CB8AC3E}">
        <p14:creationId xmlns:p14="http://schemas.microsoft.com/office/powerpoint/2010/main" val="345505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15000" y="23091"/>
            <a:ext cx="3429000" cy="762000"/>
          </a:xfrm>
        </p:spPr>
        <p:txBody>
          <a:bodyPr/>
          <a:lstStyle/>
          <a:p>
            <a:r>
              <a:rPr lang="en-US" sz="3500" dirty="0" smtClean="0"/>
              <a:t>Changes in BFO</a:t>
            </a:r>
            <a:endParaRPr lang="en-US" sz="3500" dirty="0"/>
          </a:p>
        </p:txBody>
      </p:sp>
      <p:graphicFrame>
        <p:nvGraphicFramePr>
          <p:cNvPr id="6" name="Table 5"/>
          <p:cNvGraphicFramePr>
            <a:graphicFrameLocks noGrp="1"/>
          </p:cNvGraphicFramePr>
          <p:nvPr>
            <p:extLst>
              <p:ext uri="{D42A27DB-BD31-4B8C-83A1-F6EECF244321}">
                <p14:modId xmlns:p14="http://schemas.microsoft.com/office/powerpoint/2010/main" val="2475460839"/>
              </p:ext>
            </p:extLst>
          </p:nvPr>
        </p:nvGraphicFramePr>
        <p:xfrm>
          <a:off x="0" y="609599"/>
          <a:ext cx="9144000" cy="5786735"/>
        </p:xfrm>
        <a:graphic>
          <a:graphicData uri="http://schemas.openxmlformats.org/drawingml/2006/table">
            <a:tbl>
              <a:tblPr firstRow="1" bandRow="1">
                <a:tableStyleId>{2D5ABB26-0587-4C30-8999-92F81FD0307C}</a:tableStyleId>
              </a:tblPr>
              <a:tblGrid>
                <a:gridCol w="778305"/>
                <a:gridCol w="1604940"/>
                <a:gridCol w="6760755"/>
              </a:tblGrid>
              <a:tr h="599637">
                <a:tc>
                  <a:txBody>
                    <a:bodyPr/>
                    <a:lstStyle/>
                    <a:p>
                      <a:pPr marL="0" indent="0" algn="ctr">
                        <a:spcBef>
                          <a:spcPts val="2400"/>
                        </a:spcBef>
                        <a:spcAft>
                          <a:spcPts val="1200"/>
                        </a:spcAft>
                      </a:pPr>
                      <a:r>
                        <a:rPr lang="fr-CH" sz="1700" b="1" kern="1600" dirty="0">
                          <a:effectLst/>
                          <a:latin typeface="+mn-lt"/>
                          <a:cs typeface="Arial"/>
                        </a:rPr>
                        <a:t># of </a:t>
                      </a:r>
                      <a:r>
                        <a:rPr lang="fr-CH" sz="1700" b="1" kern="1600" dirty="0" err="1">
                          <a:effectLst/>
                          <a:latin typeface="+mn-lt"/>
                          <a:cs typeface="Arial"/>
                        </a:rPr>
                        <a:t>REs</a:t>
                      </a:r>
                      <a:endParaRPr lang="fr-CH" sz="1700" b="1" kern="1600" dirty="0">
                        <a:effectLst/>
                        <a:latin typeface="+mn-lt"/>
                        <a:cs typeface="Arial"/>
                      </a:endParaRPr>
                    </a:p>
                  </a:txBody>
                  <a:tcPr marL="0" marR="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0" indent="0" algn="ctr">
                        <a:spcBef>
                          <a:spcPts val="2400"/>
                        </a:spcBef>
                        <a:spcAft>
                          <a:spcPts val="1200"/>
                        </a:spcAft>
                      </a:pPr>
                      <a:r>
                        <a:rPr lang="en-US" sz="1700" b="1" kern="1600">
                          <a:effectLst/>
                        </a:rPr>
                        <a:t>Configuration patterns</a:t>
                      </a:r>
                      <a:endParaRPr lang="fr-CH" sz="1700" b="1" kern="1600">
                        <a:effectLst/>
                        <a:latin typeface="Times New Roman"/>
                        <a:cs typeface="Arial"/>
                      </a:endParaRPr>
                    </a:p>
                  </a:txBody>
                  <a:tcPr marL="0" marR="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288290" indent="-288290" algn="ctr">
                        <a:spcBef>
                          <a:spcPts val="2400"/>
                        </a:spcBef>
                        <a:spcAft>
                          <a:spcPts val="1200"/>
                        </a:spcAft>
                      </a:pPr>
                      <a:r>
                        <a:rPr lang="en-US" sz="1700" b="1" kern="1600">
                          <a:effectLst/>
                        </a:rPr>
                        <a:t>Explanations</a:t>
                      </a:r>
                      <a:endParaRPr lang="fr-CH" sz="1700" b="1" kern="1600">
                        <a:effectLst/>
                        <a:latin typeface="Times New Roman"/>
                        <a:cs typeface="Arial"/>
                      </a:endParaRPr>
                    </a:p>
                  </a:txBody>
                  <a:tcPr marL="0" marR="0" marT="0" marB="0" anchor="ct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r h="377244">
                <a:tc>
                  <a:txBody>
                    <a:bodyPr/>
                    <a:lstStyle/>
                    <a:p>
                      <a:pPr marL="88900" indent="-88900" algn="ctr">
                        <a:spcBef>
                          <a:spcPts val="2400"/>
                        </a:spcBef>
                        <a:spcAft>
                          <a:spcPts val="1200"/>
                        </a:spcAft>
                      </a:pPr>
                      <a:r>
                        <a:rPr lang="fr-CH" sz="1700" b="0" kern="1600">
                          <a:effectLst/>
                          <a:latin typeface="+mn-lt"/>
                          <a:cs typeface="Arial"/>
                        </a:rPr>
                        <a:t>81</a:t>
                      </a: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8900" indent="-88900">
                        <a:spcBef>
                          <a:spcPts val="2400"/>
                        </a:spcBef>
                        <a:spcAft>
                          <a:spcPts val="1200"/>
                        </a:spcAft>
                      </a:pPr>
                      <a:r>
                        <a:rPr lang="en-US" sz="1700" kern="1600">
                          <a:effectLst/>
                        </a:rPr>
                        <a:t>P+1 P+1 P+1</a:t>
                      </a:r>
                      <a:endParaRPr lang="fr-CH" sz="1700" b="1" kern="1600">
                        <a:effectLst/>
                        <a:latin typeface="Times New Roman"/>
                        <a:cs typeface="Arial"/>
                      </a:endParaRP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4138" indent="-1588">
                        <a:spcBef>
                          <a:spcPts val="2400"/>
                        </a:spcBef>
                        <a:spcAft>
                          <a:spcPts val="1200"/>
                        </a:spcAft>
                      </a:pPr>
                      <a:r>
                        <a:rPr lang="en-US" sz="1700" kern="1600" dirty="0">
                          <a:effectLst/>
                        </a:rPr>
                        <a:t>No changes </a:t>
                      </a:r>
                      <a:r>
                        <a:rPr lang="en-US" sz="1700" kern="1600" dirty="0">
                          <a:solidFill>
                            <a:schemeClr val="bg1">
                              <a:lumMod val="50000"/>
                            </a:schemeClr>
                          </a:solidFill>
                          <a:effectLst/>
                        </a:rPr>
                        <a:t>(e.g.</a:t>
                      </a:r>
                      <a:r>
                        <a:rPr lang="en-US" sz="1700" kern="1600" baseline="0" dirty="0">
                          <a:solidFill>
                            <a:schemeClr val="bg1">
                              <a:lumMod val="50000"/>
                            </a:schemeClr>
                          </a:solidFill>
                          <a:effectLst/>
                        </a:rPr>
                        <a:t> </a:t>
                      </a:r>
                      <a:r>
                        <a:rPr lang="en-US" sz="1700" kern="1600" dirty="0">
                          <a:solidFill>
                            <a:schemeClr val="bg1">
                              <a:lumMod val="50000"/>
                            </a:schemeClr>
                          </a:solidFill>
                          <a:effectLst/>
                        </a:rPr>
                        <a:t>‘continuant</a:t>
                      </a:r>
                      <a:r>
                        <a:rPr lang="en-US" sz="1700" kern="1600" baseline="0" dirty="0">
                          <a:solidFill>
                            <a:schemeClr val="bg1">
                              <a:lumMod val="50000"/>
                            </a:schemeClr>
                          </a:solidFill>
                          <a:effectLst/>
                        </a:rPr>
                        <a:t>’, ‘realizable entity’)</a:t>
                      </a:r>
                      <a:endParaRPr lang="fr-CH" sz="1700" b="1" kern="1600" dirty="0">
                        <a:solidFill>
                          <a:schemeClr val="bg1">
                            <a:lumMod val="50000"/>
                          </a:schemeClr>
                        </a:solidFill>
                        <a:effectLst/>
                        <a:latin typeface="Times New Roman"/>
                        <a:cs typeface="Arial"/>
                      </a:endParaRPr>
                    </a:p>
                  </a:txBody>
                  <a:tcPr marL="0" marR="0" marT="0" marB="0">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r h="565865">
                <a:tc>
                  <a:txBody>
                    <a:bodyPr/>
                    <a:lstStyle/>
                    <a:p>
                      <a:pPr marL="288290" indent="-288290" algn="ctr">
                        <a:spcBef>
                          <a:spcPts val="2400"/>
                        </a:spcBef>
                        <a:spcAft>
                          <a:spcPts val="1200"/>
                        </a:spcAft>
                      </a:pPr>
                      <a:r>
                        <a:rPr lang="fr-CH" sz="1700" b="0" kern="1600">
                          <a:solidFill>
                            <a:schemeClr val="tx1"/>
                          </a:solidFill>
                          <a:effectLst/>
                          <a:latin typeface="+mn-lt"/>
                          <a:ea typeface="+mn-ea"/>
                          <a:cs typeface="Arial"/>
                        </a:rPr>
                        <a:t>46</a:t>
                      </a: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288290" indent="-288290">
                        <a:spcBef>
                          <a:spcPts val="2400"/>
                        </a:spcBef>
                        <a:spcAft>
                          <a:spcPts val="1200"/>
                        </a:spcAft>
                      </a:pPr>
                      <a:r>
                        <a:rPr lang="en-US" sz="1700" b="1" kern="1600">
                          <a:solidFill>
                            <a:schemeClr val="tx2"/>
                          </a:solidFill>
                          <a:effectLst/>
                        </a:rPr>
                        <a:t>A–5 A–5</a:t>
                      </a:r>
                      <a:r>
                        <a:rPr lang="en-US" sz="1700" kern="1600">
                          <a:effectLst/>
                        </a:rPr>
                        <a:t> P+1</a:t>
                      </a:r>
                      <a:endParaRPr lang="fr-CH" sz="1700" b="1" kern="1600">
                        <a:effectLst/>
                        <a:latin typeface="Times New Roman"/>
                        <a:cs typeface="Arial"/>
                      </a:endParaRP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4138" indent="-1588">
                        <a:spcBef>
                          <a:spcPts val="2400"/>
                        </a:spcBef>
                        <a:spcAft>
                          <a:spcPts val="1200"/>
                        </a:spcAft>
                      </a:pPr>
                      <a:r>
                        <a:rPr lang="en-US" sz="1700" kern="1600">
                          <a:effectLst/>
                        </a:rPr>
                        <a:t>REs that were </a:t>
                      </a:r>
                      <a:r>
                        <a:rPr lang="en-US" sz="1700" b="1" kern="1600">
                          <a:solidFill>
                            <a:schemeClr val="tx2"/>
                          </a:solidFill>
                          <a:effectLst/>
                        </a:rPr>
                        <a:t>not considered</a:t>
                      </a:r>
                      <a:r>
                        <a:rPr lang="en-US" sz="1700" b="1" kern="1600">
                          <a:effectLst/>
                        </a:rPr>
                        <a:t> </a:t>
                      </a:r>
                      <a:r>
                        <a:rPr lang="en-US" sz="1700" kern="1600">
                          <a:effectLst/>
                        </a:rPr>
                        <a:t>at all were </a:t>
                      </a:r>
                      <a:r>
                        <a:rPr lang="en-US" sz="1700" b="1" kern="1600">
                          <a:solidFill>
                            <a:schemeClr val="tx2"/>
                          </a:solidFill>
                          <a:effectLst/>
                          <a:latin typeface="+mn-lt"/>
                          <a:ea typeface="+mn-ea"/>
                          <a:cs typeface="+mn-cs"/>
                        </a:rPr>
                        <a:t>introduced</a:t>
                      </a:r>
                      <a:r>
                        <a:rPr lang="en-US" sz="1700" kern="1600">
                          <a:effectLst/>
                        </a:rPr>
                        <a:t> in the last version</a:t>
                      </a:r>
                      <a:r>
                        <a:rPr lang="en-US" sz="1700" kern="1600">
                          <a:solidFill>
                            <a:srgbClr val="7F7F7F"/>
                          </a:solidFill>
                          <a:effectLst/>
                        </a:rPr>
                        <a:t> (e.g.</a:t>
                      </a:r>
                      <a:r>
                        <a:rPr lang="en-US" sz="1700" kern="1600" baseline="0">
                          <a:solidFill>
                            <a:srgbClr val="7F7F7F"/>
                          </a:solidFill>
                          <a:effectLst/>
                        </a:rPr>
                        <a:t> </a:t>
                      </a:r>
                      <a:r>
                        <a:rPr lang="en-US" sz="1700" kern="1600">
                          <a:solidFill>
                            <a:srgbClr val="7F7F7F"/>
                          </a:solidFill>
                          <a:effectLst/>
                        </a:rPr>
                        <a:t>‘continuant</a:t>
                      </a:r>
                      <a:r>
                        <a:rPr lang="en-US" sz="1700" kern="1600" baseline="0">
                          <a:solidFill>
                            <a:srgbClr val="7F7F7F"/>
                          </a:solidFill>
                          <a:effectLst/>
                        </a:rPr>
                        <a:t> fiat boundray’)</a:t>
                      </a:r>
                      <a:endParaRPr lang="fr-CH" sz="1700" b="1" kern="1600">
                        <a:solidFill>
                          <a:srgbClr val="7F7F7F"/>
                        </a:solidFill>
                        <a:effectLst/>
                        <a:latin typeface="Times New Roman"/>
                        <a:cs typeface="Arial"/>
                      </a:endParaRPr>
                    </a:p>
                  </a:txBody>
                  <a:tcPr marL="0" marR="0" marT="0" marB="0">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r h="565865">
                <a:tc>
                  <a:txBody>
                    <a:bodyPr/>
                    <a:lstStyle/>
                    <a:p>
                      <a:pPr marL="288290" indent="-288290" algn="ctr">
                        <a:spcBef>
                          <a:spcPts val="2400"/>
                        </a:spcBef>
                        <a:spcAft>
                          <a:spcPts val="1200"/>
                        </a:spcAft>
                      </a:pPr>
                      <a:r>
                        <a:rPr lang="fr-CH" sz="1700" b="0" kern="1600">
                          <a:effectLst/>
                          <a:latin typeface="+mn-lt"/>
                          <a:cs typeface="Arial"/>
                        </a:rPr>
                        <a:t>40</a:t>
                      </a: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288290" indent="-288290">
                        <a:spcBef>
                          <a:spcPts val="2400"/>
                        </a:spcBef>
                        <a:spcAft>
                          <a:spcPts val="1200"/>
                        </a:spcAft>
                      </a:pPr>
                      <a:r>
                        <a:rPr lang="en-US" sz="1700" kern="1600">
                          <a:effectLst/>
                        </a:rPr>
                        <a:t>P–6 P–6 A+2</a:t>
                      </a:r>
                      <a:endParaRPr lang="fr-CH" sz="1700" b="1" kern="1600">
                        <a:effectLst/>
                        <a:latin typeface="Times New Roman"/>
                        <a:cs typeface="Arial"/>
                      </a:endParaRP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4138" indent="-1588">
                        <a:spcBef>
                          <a:spcPts val="2400"/>
                        </a:spcBef>
                        <a:spcAft>
                          <a:spcPts val="1200"/>
                        </a:spcAft>
                      </a:pPr>
                      <a:r>
                        <a:rPr lang="en-US" sz="1700" kern="1600">
                          <a:effectLst/>
                        </a:rPr>
                        <a:t>REs previously considered objectively relevant are now considered not relevant </a:t>
                      </a:r>
                      <a:r>
                        <a:rPr lang="en-US" sz="1700" kern="1600">
                          <a:solidFill>
                            <a:srgbClr val="7F7F7F"/>
                          </a:solidFill>
                          <a:effectLst/>
                        </a:rPr>
                        <a:t>(e.g.</a:t>
                      </a:r>
                      <a:r>
                        <a:rPr lang="en-US" sz="1700" kern="1600" baseline="0">
                          <a:solidFill>
                            <a:srgbClr val="7F7F7F"/>
                          </a:solidFill>
                          <a:effectLst/>
                        </a:rPr>
                        <a:t> </a:t>
                      </a:r>
                      <a:r>
                        <a:rPr lang="en-US" sz="1700" kern="1600">
                          <a:solidFill>
                            <a:srgbClr val="7F7F7F"/>
                          </a:solidFill>
                          <a:effectLst/>
                        </a:rPr>
                        <a:t>‘BFO1-process</a:t>
                      </a:r>
                      <a:r>
                        <a:rPr lang="en-US" sz="1700" kern="1600" baseline="0">
                          <a:solidFill>
                            <a:srgbClr val="7F7F7F"/>
                          </a:solidFill>
                          <a:effectLst/>
                        </a:rPr>
                        <a:t>’)</a:t>
                      </a:r>
                      <a:endParaRPr lang="fr-CH" sz="1700" b="1" kern="1600">
                        <a:effectLst/>
                        <a:latin typeface="Times New Roman"/>
                        <a:cs typeface="Arial"/>
                      </a:endParaRPr>
                    </a:p>
                  </a:txBody>
                  <a:tcPr marL="0" marR="0" marT="0" marB="0">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r h="565865">
                <a:tc>
                  <a:txBody>
                    <a:bodyPr/>
                    <a:lstStyle/>
                    <a:p>
                      <a:pPr marL="288290" indent="-288290" algn="ctr">
                        <a:spcBef>
                          <a:spcPts val="2400"/>
                        </a:spcBef>
                        <a:spcAft>
                          <a:spcPts val="1200"/>
                        </a:spcAft>
                      </a:pPr>
                      <a:r>
                        <a:rPr lang="fr-CH" sz="1700" b="0" kern="1600">
                          <a:effectLst/>
                          <a:latin typeface="+mn-lt"/>
                          <a:cs typeface="Arial"/>
                        </a:rPr>
                        <a:t>13</a:t>
                      </a: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288290" indent="-288290">
                        <a:spcBef>
                          <a:spcPts val="2400"/>
                        </a:spcBef>
                        <a:spcAft>
                          <a:spcPts val="1200"/>
                        </a:spcAft>
                      </a:pPr>
                      <a:r>
                        <a:rPr lang="en-US" sz="1700" kern="1600">
                          <a:effectLst/>
                        </a:rPr>
                        <a:t>A–1 A–1 P+1</a:t>
                      </a:r>
                      <a:endParaRPr lang="fr-CH" sz="1700" b="1" kern="1600">
                        <a:effectLst/>
                        <a:latin typeface="Times New Roman"/>
                        <a:cs typeface="Arial"/>
                      </a:endParaRP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4138" indent="-1588">
                        <a:spcBef>
                          <a:spcPts val="2400"/>
                        </a:spcBef>
                        <a:spcAft>
                          <a:spcPts val="1200"/>
                        </a:spcAft>
                      </a:pPr>
                      <a:r>
                        <a:rPr lang="en-US" sz="1700" kern="1600">
                          <a:effectLst/>
                        </a:rPr>
                        <a:t>REs that were not believed to be relevant were introduced in the last version </a:t>
                      </a:r>
                      <a:r>
                        <a:rPr lang="en-US" sz="1700" kern="1600">
                          <a:solidFill>
                            <a:srgbClr val="7F7F7F"/>
                          </a:solidFill>
                          <a:effectLst/>
                        </a:rPr>
                        <a:t>(e.g.</a:t>
                      </a:r>
                      <a:r>
                        <a:rPr lang="en-US" sz="1700" kern="1600" baseline="0">
                          <a:solidFill>
                            <a:srgbClr val="7F7F7F"/>
                          </a:solidFill>
                          <a:effectLst/>
                        </a:rPr>
                        <a:t> </a:t>
                      </a:r>
                      <a:r>
                        <a:rPr lang="en-US" sz="1700" kern="1600">
                          <a:solidFill>
                            <a:srgbClr val="7F7F7F"/>
                          </a:solidFill>
                          <a:effectLst/>
                        </a:rPr>
                        <a:t>‘material entity</a:t>
                      </a:r>
                      <a:r>
                        <a:rPr lang="en-US" sz="1700" kern="1600" baseline="0">
                          <a:solidFill>
                            <a:srgbClr val="7F7F7F"/>
                          </a:solidFill>
                          <a:effectLst/>
                        </a:rPr>
                        <a:t>’, </a:t>
                      </a:r>
                      <a:r>
                        <a:rPr lang="en-US" sz="1700" kern="1600">
                          <a:solidFill>
                            <a:srgbClr val="7F7F7F"/>
                          </a:solidFill>
                          <a:effectLst/>
                        </a:rPr>
                        <a:t>‘immaterial entity</a:t>
                      </a:r>
                      <a:r>
                        <a:rPr lang="en-US" sz="1700" kern="1600" baseline="0">
                          <a:solidFill>
                            <a:srgbClr val="7F7F7F"/>
                          </a:solidFill>
                          <a:effectLst/>
                        </a:rPr>
                        <a:t>’)</a:t>
                      </a:r>
                      <a:endParaRPr lang="fr-CH" sz="1700" b="1" kern="1600">
                        <a:effectLst/>
                        <a:latin typeface="Times New Roman"/>
                        <a:cs typeface="Arial"/>
                      </a:endParaRPr>
                    </a:p>
                  </a:txBody>
                  <a:tcPr marL="0" marR="0" marT="0" marB="0">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r h="848798">
                <a:tc>
                  <a:txBody>
                    <a:bodyPr/>
                    <a:lstStyle/>
                    <a:p>
                      <a:pPr marL="288290" indent="-288290" algn="ctr">
                        <a:spcBef>
                          <a:spcPts val="2400"/>
                        </a:spcBef>
                        <a:spcAft>
                          <a:spcPts val="1200"/>
                        </a:spcAft>
                      </a:pPr>
                      <a:r>
                        <a:rPr lang="fr-CH" sz="1700" b="0" kern="1600">
                          <a:effectLst/>
                          <a:latin typeface="+mn-lt"/>
                          <a:cs typeface="Arial"/>
                        </a:rPr>
                        <a:t>12</a:t>
                      </a: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288290" indent="-288290">
                        <a:spcBef>
                          <a:spcPts val="2400"/>
                        </a:spcBef>
                        <a:spcAft>
                          <a:spcPts val="1200"/>
                        </a:spcAft>
                      </a:pPr>
                      <a:r>
                        <a:rPr lang="en-US" sz="1700" b="1" kern="1600">
                          <a:solidFill>
                            <a:schemeClr val="accent3">
                              <a:lumMod val="75000"/>
                            </a:schemeClr>
                          </a:solidFill>
                          <a:effectLst/>
                        </a:rPr>
                        <a:t>P–12 P–12 </a:t>
                      </a:r>
                      <a:r>
                        <a:rPr lang="en-US" sz="1700" kern="1600">
                          <a:effectLst/>
                        </a:rPr>
                        <a:t>A+1</a:t>
                      </a:r>
                      <a:endParaRPr lang="fr-CH" sz="1700" b="1" kern="1600">
                        <a:effectLst/>
                        <a:latin typeface="Times New Roman"/>
                        <a:cs typeface="Arial"/>
                      </a:endParaRP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4138" indent="-1588">
                        <a:spcBef>
                          <a:spcPts val="2400"/>
                        </a:spcBef>
                        <a:spcAft>
                          <a:spcPts val="1200"/>
                        </a:spcAft>
                      </a:pPr>
                      <a:r>
                        <a:rPr lang="en-US" sz="1700" kern="1600">
                          <a:effectLst/>
                        </a:rPr>
                        <a:t>REs that </a:t>
                      </a:r>
                      <a:r>
                        <a:rPr lang="en-US" sz="1700" b="1" kern="1600">
                          <a:solidFill>
                            <a:schemeClr val="accent3">
                              <a:lumMod val="75000"/>
                            </a:schemeClr>
                          </a:solidFill>
                          <a:effectLst/>
                        </a:rPr>
                        <a:t>referred ambiguously </a:t>
                      </a:r>
                      <a:r>
                        <a:rPr lang="en-US" sz="1700" kern="1600">
                          <a:effectLst/>
                        </a:rPr>
                        <a:t>were </a:t>
                      </a:r>
                      <a:r>
                        <a:rPr lang="en-US" sz="1700" b="1" kern="1600">
                          <a:solidFill>
                            <a:srgbClr val="77933C"/>
                          </a:solidFill>
                          <a:effectLst/>
                        </a:rPr>
                        <a:t>deleted</a:t>
                      </a:r>
                      <a:r>
                        <a:rPr lang="en-US" sz="1700" kern="1600">
                          <a:solidFill>
                            <a:srgbClr val="77933C"/>
                          </a:solidFill>
                          <a:effectLst/>
                        </a:rPr>
                        <a:t> </a:t>
                      </a:r>
                      <a:r>
                        <a:rPr lang="en-US" sz="1700" kern="1600">
                          <a:effectLst/>
                        </a:rPr>
                        <a:t>in the latest version because the POR does in fact not objectively exist </a:t>
                      </a:r>
                      <a:r>
                        <a:rPr lang="en-US" sz="1700" kern="1600">
                          <a:solidFill>
                            <a:srgbClr val="7F7F7F"/>
                          </a:solidFill>
                          <a:effectLst/>
                        </a:rPr>
                        <a:t>(e.g.</a:t>
                      </a:r>
                      <a:r>
                        <a:rPr lang="en-US" sz="1700" kern="1600" baseline="0">
                          <a:solidFill>
                            <a:srgbClr val="7F7F7F"/>
                          </a:solidFill>
                          <a:effectLst/>
                        </a:rPr>
                        <a:t> dependent </a:t>
                      </a:r>
                      <a:r>
                        <a:rPr lang="en-US" sz="1700" kern="1600">
                          <a:solidFill>
                            <a:srgbClr val="7F7F7F"/>
                          </a:solidFill>
                          <a:effectLst/>
                        </a:rPr>
                        <a:t>continuant</a:t>
                      </a:r>
                      <a:r>
                        <a:rPr lang="en-US" sz="1700" kern="1600" baseline="0">
                          <a:solidFill>
                            <a:srgbClr val="7F7F7F"/>
                          </a:solidFill>
                          <a:effectLst/>
                        </a:rPr>
                        <a:t>’, ‘realizable entity is_a dependent </a:t>
                      </a:r>
                      <a:r>
                        <a:rPr lang="en-US" sz="1700" kern="1600">
                          <a:solidFill>
                            <a:srgbClr val="7F7F7F"/>
                          </a:solidFill>
                          <a:effectLst/>
                        </a:rPr>
                        <a:t>continuant</a:t>
                      </a:r>
                      <a:r>
                        <a:rPr lang="en-US" sz="1700" kern="1600" baseline="0">
                          <a:solidFill>
                            <a:srgbClr val="7F7F7F"/>
                          </a:solidFill>
                          <a:effectLst/>
                        </a:rPr>
                        <a:t>’ )</a:t>
                      </a:r>
                      <a:endParaRPr lang="fr-CH" sz="1700" b="1" kern="1600">
                        <a:effectLst/>
                        <a:latin typeface="Times New Roman"/>
                        <a:cs typeface="Arial"/>
                      </a:endParaRPr>
                    </a:p>
                  </a:txBody>
                  <a:tcPr marL="0" marR="0" marT="0" marB="0">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r h="565865">
                <a:tc>
                  <a:txBody>
                    <a:bodyPr/>
                    <a:lstStyle/>
                    <a:p>
                      <a:pPr marL="288290" indent="-288290" algn="ctr">
                        <a:spcBef>
                          <a:spcPts val="2400"/>
                        </a:spcBef>
                        <a:spcAft>
                          <a:spcPts val="1200"/>
                        </a:spcAft>
                      </a:pPr>
                      <a:r>
                        <a:rPr lang="fr-CH" sz="1700" b="0" kern="1600">
                          <a:effectLst/>
                          <a:latin typeface="+mn-lt"/>
                          <a:cs typeface="Arial"/>
                        </a:rPr>
                        <a:t>11</a:t>
                      </a: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288290" indent="-288290">
                        <a:spcBef>
                          <a:spcPts val="2400"/>
                        </a:spcBef>
                        <a:spcAft>
                          <a:spcPts val="1200"/>
                        </a:spcAft>
                      </a:pPr>
                      <a:r>
                        <a:rPr lang="en-US" sz="1700" b="1" kern="1600">
                          <a:solidFill>
                            <a:schemeClr val="tx2"/>
                          </a:solidFill>
                          <a:effectLst/>
                        </a:rPr>
                        <a:t>A–5</a:t>
                      </a:r>
                      <a:r>
                        <a:rPr lang="en-US" sz="1700" kern="1600">
                          <a:effectLst/>
                        </a:rPr>
                        <a:t> P+1 P+1</a:t>
                      </a:r>
                      <a:endParaRPr lang="fr-CH" sz="1700" b="1" kern="1600">
                        <a:effectLst/>
                        <a:latin typeface="Times New Roman"/>
                        <a:cs typeface="Arial"/>
                      </a:endParaRP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4138" indent="-1588">
                        <a:spcBef>
                          <a:spcPts val="2400"/>
                        </a:spcBef>
                        <a:spcAft>
                          <a:spcPts val="1200"/>
                        </a:spcAft>
                      </a:pPr>
                      <a:r>
                        <a:rPr lang="en-US" sz="1700" kern="1600">
                          <a:effectLst/>
                        </a:rPr>
                        <a:t>REs that were </a:t>
                      </a:r>
                      <a:r>
                        <a:rPr lang="en-US" sz="1700" b="1" kern="1600">
                          <a:solidFill>
                            <a:srgbClr val="1F497D"/>
                          </a:solidFill>
                          <a:effectLst/>
                        </a:rPr>
                        <a:t>not considered </a:t>
                      </a:r>
                      <a:r>
                        <a:rPr lang="en-US" sz="1700" kern="1600">
                          <a:effectLst/>
                        </a:rPr>
                        <a:t>at all were </a:t>
                      </a:r>
                      <a:r>
                        <a:rPr lang="en-US" sz="1700" b="1" kern="1600">
                          <a:solidFill>
                            <a:schemeClr val="tx2"/>
                          </a:solidFill>
                          <a:effectLst/>
                          <a:latin typeface="+mn-lt"/>
                          <a:ea typeface="+mn-ea"/>
                          <a:cs typeface="+mn-cs"/>
                        </a:rPr>
                        <a:t>introduced</a:t>
                      </a:r>
                      <a:r>
                        <a:rPr lang="en-US" sz="1700" kern="1600">
                          <a:effectLst/>
                        </a:rPr>
                        <a:t> in newer versions </a:t>
                      </a:r>
                      <a:r>
                        <a:rPr lang="en-US" sz="1700" kern="1600">
                          <a:solidFill>
                            <a:srgbClr val="7F7F7F"/>
                          </a:solidFill>
                          <a:effectLst/>
                        </a:rPr>
                        <a:t>(e.g.</a:t>
                      </a:r>
                      <a:r>
                        <a:rPr lang="en-US" sz="1700" kern="1600" baseline="0">
                          <a:solidFill>
                            <a:srgbClr val="7F7F7F"/>
                          </a:solidFill>
                          <a:effectLst/>
                        </a:rPr>
                        <a:t> </a:t>
                      </a:r>
                      <a:r>
                        <a:rPr lang="en-US" sz="1700" kern="1600">
                          <a:solidFill>
                            <a:srgbClr val="7F7F7F"/>
                          </a:solidFill>
                          <a:effectLst/>
                        </a:rPr>
                        <a:t>‘continuant</a:t>
                      </a:r>
                      <a:r>
                        <a:rPr lang="en-US" sz="1700" kern="1600" baseline="0">
                          <a:solidFill>
                            <a:srgbClr val="7F7F7F"/>
                          </a:solidFill>
                          <a:effectLst/>
                        </a:rPr>
                        <a:t> fiat boundray is_a immaterial entity’)</a:t>
                      </a:r>
                      <a:endParaRPr lang="fr-CH" sz="1700" b="1" kern="1600">
                        <a:effectLst/>
                        <a:latin typeface="Times New Roman"/>
                        <a:cs typeface="Arial"/>
                      </a:endParaRPr>
                    </a:p>
                  </a:txBody>
                  <a:tcPr marL="0" marR="0" marT="0" marB="0">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r h="848798">
                <a:tc>
                  <a:txBody>
                    <a:bodyPr/>
                    <a:lstStyle/>
                    <a:p>
                      <a:pPr marL="288290" indent="-288290" algn="ctr">
                        <a:spcBef>
                          <a:spcPts val="2400"/>
                        </a:spcBef>
                        <a:spcAft>
                          <a:spcPts val="1200"/>
                        </a:spcAft>
                      </a:pPr>
                      <a:r>
                        <a:rPr lang="fr-CH" sz="1700" b="0" kern="1600">
                          <a:effectLst/>
                          <a:latin typeface="+mn-lt"/>
                          <a:cs typeface="Arial"/>
                        </a:rPr>
                        <a:t>5</a:t>
                      </a: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288290" indent="-288290">
                        <a:spcBef>
                          <a:spcPts val="2400"/>
                        </a:spcBef>
                        <a:spcAft>
                          <a:spcPts val="1200"/>
                        </a:spcAft>
                      </a:pPr>
                      <a:r>
                        <a:rPr lang="en-US" sz="1700" kern="1600">
                          <a:effectLst/>
                        </a:rPr>
                        <a:t>P–1 P–1 A+1</a:t>
                      </a:r>
                      <a:endParaRPr lang="fr-CH" sz="1700" b="1" kern="1600">
                        <a:effectLst/>
                        <a:latin typeface="Times New Roman"/>
                        <a:cs typeface="Arial"/>
                      </a:endParaRP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4138" indent="-1588">
                        <a:spcBef>
                          <a:spcPts val="2400"/>
                        </a:spcBef>
                        <a:spcAft>
                          <a:spcPts val="1200"/>
                        </a:spcAft>
                      </a:pPr>
                      <a:r>
                        <a:rPr lang="en-US" sz="1700" kern="1600">
                          <a:effectLst/>
                        </a:rPr>
                        <a:t>REs were deleted in the latest version because the POR does in fact not objectively exist and the REs did not refer to anything </a:t>
                      </a:r>
                      <a:r>
                        <a:rPr lang="en-US" sz="1700" kern="1600">
                          <a:solidFill>
                            <a:srgbClr val="7F7F7F"/>
                          </a:solidFill>
                          <a:effectLst/>
                        </a:rPr>
                        <a:t>(e.g.</a:t>
                      </a:r>
                      <a:r>
                        <a:rPr lang="en-US" sz="1700" kern="1600" baseline="0">
                          <a:solidFill>
                            <a:srgbClr val="7F7F7F"/>
                          </a:solidFill>
                          <a:effectLst/>
                        </a:rPr>
                        <a:t> </a:t>
                      </a:r>
                      <a:r>
                        <a:rPr lang="en-US" sz="1700" kern="1600">
                          <a:solidFill>
                            <a:srgbClr val="7F7F7F"/>
                          </a:solidFill>
                          <a:effectLst/>
                        </a:rPr>
                        <a:t>‘processual context</a:t>
                      </a:r>
                      <a:r>
                        <a:rPr lang="en-US" sz="1700" kern="1600" baseline="0">
                          <a:solidFill>
                            <a:srgbClr val="7F7F7F"/>
                          </a:solidFill>
                          <a:effectLst/>
                        </a:rPr>
                        <a:t>’)</a:t>
                      </a:r>
                      <a:endParaRPr lang="fr-CH" sz="1700" b="1" kern="1600">
                        <a:effectLst/>
                        <a:latin typeface="Times New Roman"/>
                        <a:cs typeface="Arial"/>
                      </a:endParaRPr>
                    </a:p>
                  </a:txBody>
                  <a:tcPr marL="0" marR="0" marT="0" marB="0">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r h="848798">
                <a:tc>
                  <a:txBody>
                    <a:bodyPr/>
                    <a:lstStyle/>
                    <a:p>
                      <a:pPr marL="288290" indent="-288290" algn="ctr">
                        <a:spcBef>
                          <a:spcPts val="2400"/>
                        </a:spcBef>
                        <a:spcAft>
                          <a:spcPts val="1200"/>
                        </a:spcAft>
                      </a:pPr>
                      <a:r>
                        <a:rPr lang="fr-CH" sz="1700" b="0" kern="1600" dirty="0">
                          <a:effectLst/>
                          <a:latin typeface="+mn-lt"/>
                          <a:cs typeface="Arial"/>
                        </a:rPr>
                        <a:t>2</a:t>
                      </a: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288290" indent="-288290">
                        <a:spcBef>
                          <a:spcPts val="2400"/>
                        </a:spcBef>
                        <a:spcAft>
                          <a:spcPts val="1200"/>
                        </a:spcAft>
                      </a:pPr>
                      <a:r>
                        <a:rPr lang="en-US" sz="1700" b="1" kern="1600" dirty="0">
                          <a:solidFill>
                            <a:schemeClr val="tx2"/>
                          </a:solidFill>
                          <a:effectLst/>
                        </a:rPr>
                        <a:t>A+4</a:t>
                      </a:r>
                      <a:r>
                        <a:rPr lang="en-US" sz="1700" b="0" kern="1600" dirty="0">
                          <a:solidFill>
                            <a:schemeClr val="tx2"/>
                          </a:solidFill>
                          <a:effectLst/>
                        </a:rPr>
                        <a:t> </a:t>
                      </a:r>
                      <a:r>
                        <a:rPr lang="en-US" sz="1700" b="0" kern="1600" dirty="0">
                          <a:effectLst/>
                        </a:rPr>
                        <a:t>P–12 </a:t>
                      </a:r>
                      <a:r>
                        <a:rPr lang="en-US" sz="1700" b="1" kern="1600" dirty="0">
                          <a:solidFill>
                            <a:schemeClr val="accent2"/>
                          </a:solidFill>
                          <a:effectLst/>
                        </a:rPr>
                        <a:t>A+1</a:t>
                      </a:r>
                      <a:endParaRPr lang="fr-CH" sz="1700" b="1" kern="1600" dirty="0">
                        <a:solidFill>
                          <a:schemeClr val="accent2"/>
                        </a:solidFill>
                        <a:effectLst/>
                        <a:latin typeface="Times New Roman"/>
                        <a:cs typeface="Arial"/>
                      </a:endParaRPr>
                    </a:p>
                  </a:txBody>
                  <a:tcPr>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c>
                  <a:txBody>
                    <a:bodyPr/>
                    <a:lstStyle/>
                    <a:p>
                      <a:pPr marL="84138" indent="-1588">
                        <a:spcBef>
                          <a:spcPts val="2400"/>
                        </a:spcBef>
                        <a:spcAft>
                          <a:spcPts val="1200"/>
                        </a:spcAft>
                      </a:pPr>
                      <a:r>
                        <a:rPr lang="en-US" sz="1700" b="0" kern="1600" dirty="0">
                          <a:effectLst/>
                        </a:rPr>
                        <a:t>REs that were </a:t>
                      </a:r>
                      <a:r>
                        <a:rPr lang="en-US" sz="1700" b="1" kern="1600" dirty="0">
                          <a:solidFill>
                            <a:schemeClr val="tx2"/>
                          </a:solidFill>
                          <a:effectLst/>
                        </a:rPr>
                        <a:t>not considered</a:t>
                      </a:r>
                      <a:r>
                        <a:rPr lang="en-US" sz="1700" b="1" kern="1600" dirty="0">
                          <a:effectLst/>
                        </a:rPr>
                        <a:t> </a:t>
                      </a:r>
                      <a:r>
                        <a:rPr lang="en-US" sz="1700" b="0" kern="1600" dirty="0">
                          <a:effectLst/>
                        </a:rPr>
                        <a:t>at all were </a:t>
                      </a:r>
                      <a:r>
                        <a:rPr lang="en-US" sz="1700" b="1" kern="1600" dirty="0">
                          <a:solidFill>
                            <a:schemeClr val="tx2"/>
                          </a:solidFill>
                          <a:effectLst/>
                          <a:latin typeface="+mn-lt"/>
                          <a:ea typeface="+mn-ea"/>
                          <a:cs typeface="+mn-cs"/>
                        </a:rPr>
                        <a:t>introduced</a:t>
                      </a:r>
                      <a:r>
                        <a:rPr lang="en-US" sz="1700" b="0" kern="1600" dirty="0">
                          <a:effectLst/>
                        </a:rPr>
                        <a:t> in a newer version and subsequently </a:t>
                      </a:r>
                      <a:r>
                        <a:rPr lang="en-US" sz="1700" b="1" kern="1600" dirty="0">
                          <a:solidFill>
                            <a:schemeClr val="accent2"/>
                          </a:solidFill>
                          <a:effectLst/>
                        </a:rPr>
                        <a:t>deleted because</a:t>
                      </a:r>
                      <a:r>
                        <a:rPr lang="en-US" sz="1700" b="0" kern="1600" dirty="0">
                          <a:effectLst/>
                        </a:rPr>
                        <a:t> the POR did in fact </a:t>
                      </a:r>
                      <a:r>
                        <a:rPr lang="en-US" sz="1700" b="1" kern="1600" dirty="0">
                          <a:solidFill>
                            <a:schemeClr val="accent2"/>
                          </a:solidFill>
                          <a:effectLst/>
                        </a:rPr>
                        <a:t>not objectively exist </a:t>
                      </a:r>
                      <a:r>
                        <a:rPr lang="en-US" sz="1700" b="0" kern="1600" dirty="0">
                          <a:solidFill>
                            <a:srgbClr val="7F7F7F"/>
                          </a:solidFill>
                          <a:effectLst/>
                        </a:rPr>
                        <a:t>(e.g.</a:t>
                      </a:r>
                      <a:r>
                        <a:rPr lang="en-US" sz="1700" b="0" kern="1600" baseline="0" dirty="0">
                          <a:solidFill>
                            <a:srgbClr val="7F7F7F"/>
                          </a:solidFill>
                          <a:effectLst/>
                        </a:rPr>
                        <a:t> </a:t>
                      </a:r>
                      <a:r>
                        <a:rPr lang="en-US" sz="1700" b="0" kern="1600" dirty="0">
                          <a:solidFill>
                            <a:srgbClr val="7F7F7F"/>
                          </a:solidFill>
                          <a:effectLst/>
                        </a:rPr>
                        <a:t>‘GDC </a:t>
                      </a:r>
                      <a:r>
                        <a:rPr lang="en-US" sz="1700" b="0" kern="1600" dirty="0" err="1">
                          <a:solidFill>
                            <a:srgbClr val="7F7F7F"/>
                          </a:solidFill>
                          <a:effectLst/>
                        </a:rPr>
                        <a:t>is_a</a:t>
                      </a:r>
                      <a:r>
                        <a:rPr lang="en-US" sz="1700" b="0" kern="1600" dirty="0">
                          <a:solidFill>
                            <a:srgbClr val="7F7F7F"/>
                          </a:solidFill>
                          <a:effectLst/>
                        </a:rPr>
                        <a:t> dependent continuant</a:t>
                      </a:r>
                      <a:r>
                        <a:rPr lang="en-US" sz="1700" b="0" kern="1600" baseline="0" dirty="0">
                          <a:solidFill>
                            <a:srgbClr val="7F7F7F"/>
                          </a:solidFill>
                          <a:effectLst/>
                        </a:rPr>
                        <a:t>’)</a:t>
                      </a:r>
                      <a:endParaRPr lang="fr-CH" sz="1700" b="0" kern="1600" dirty="0">
                        <a:effectLst/>
                        <a:latin typeface="Times New Roman"/>
                        <a:cs typeface="Arial"/>
                      </a:endParaRPr>
                    </a:p>
                  </a:txBody>
                  <a:tcPr marL="0" marR="0" marT="0" marB="0">
                    <a:lnL w="3175" cap="flat" cmpd="sng" algn="ctr">
                      <a:solidFill>
                        <a:prstClr val="white">
                          <a:lumMod val="50000"/>
                        </a:prstClr>
                      </a:solidFill>
                      <a:prstDash val="solid"/>
                      <a:round/>
                      <a:headEnd type="none" w="med" len="med"/>
                      <a:tailEnd type="none" w="med" len="med"/>
                    </a:lnL>
                    <a:lnR w="3175" cap="flat" cmpd="sng" algn="ctr">
                      <a:solidFill>
                        <a:prstClr val="white">
                          <a:lumMod val="50000"/>
                        </a:prstClr>
                      </a:solidFill>
                      <a:prstDash val="solid"/>
                      <a:round/>
                      <a:headEnd type="none" w="med" len="med"/>
                      <a:tailEnd type="none" w="med" len="med"/>
                    </a:lnR>
                    <a:lnT w="3175" cap="flat" cmpd="sng" algn="ctr">
                      <a:solidFill>
                        <a:prstClr val="white">
                          <a:lumMod val="50000"/>
                        </a:prstClr>
                      </a:solidFill>
                      <a:prstDash val="solid"/>
                      <a:round/>
                      <a:headEnd type="none" w="med" len="med"/>
                      <a:tailEnd type="none" w="med" len="med"/>
                    </a:lnT>
                    <a:lnB w="3175" cap="flat" cmpd="sng" algn="ctr">
                      <a:solidFill>
                        <a:prstClr val="white">
                          <a:lumMod val="50000"/>
                        </a:prstClr>
                      </a:solidFill>
                      <a:prstDash val="solid"/>
                      <a:round/>
                      <a:headEnd type="none" w="med" len="med"/>
                      <a:tailEnd type="none" w="med" len="med"/>
                    </a:lnB>
                    <a:solidFill>
                      <a:schemeClr val="bg1"/>
                    </a:solidFill>
                  </a:tcPr>
                </a:tc>
              </a:tr>
            </a:tbl>
          </a:graphicData>
        </a:graphic>
      </p:graphicFrame>
      <p:sp>
        <p:nvSpPr>
          <p:cNvPr id="12" name="Rectangle 11"/>
          <p:cNvSpPr/>
          <p:nvPr/>
        </p:nvSpPr>
        <p:spPr>
          <a:xfrm>
            <a:off x="0" y="6396335"/>
            <a:ext cx="9144000" cy="461665"/>
          </a:xfrm>
          <a:prstGeom prst="rect">
            <a:avLst/>
          </a:prstGeom>
        </p:spPr>
        <p:txBody>
          <a:bodyPr wrap="square">
            <a:spAutoFit/>
          </a:bodyPr>
          <a:lstStyle/>
          <a:p>
            <a:pPr algn="r"/>
            <a:r>
              <a:rPr lang="en-US" sz="1200" dirty="0" err="1">
                <a:solidFill>
                  <a:schemeClr val="bg1"/>
                </a:solidFill>
              </a:rPr>
              <a:t>Seppãlã</a:t>
            </a:r>
            <a:r>
              <a:rPr lang="en-US" sz="1200" dirty="0">
                <a:solidFill>
                  <a:schemeClr val="bg1"/>
                </a:solidFill>
              </a:rPr>
              <a:t> S, Smith B, Ceusters W. Applying the realism-based ontology versioning method for tracking changes in the Basic Formal Ontology. Formal Ontology in Information Systems. Proceedings of the Eight International Conference (FOIS 2014), Amsterdam: IOS Press, 227-240.</a:t>
            </a:r>
          </a:p>
        </p:txBody>
      </p:sp>
    </p:spTree>
    <p:extLst>
      <p:ext uri="{BB962C8B-B14F-4D97-AF65-F5344CB8AC3E}">
        <p14:creationId xmlns:p14="http://schemas.microsoft.com/office/powerpoint/2010/main" val="20249128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Principles for </a:t>
            </a:r>
            <a:r>
              <a:rPr lang="en-US" dirty="0" smtClean="0"/>
              <a:t>determining the </a:t>
            </a:r>
            <a:r>
              <a:rPr lang="en-US" dirty="0"/>
              <a:t>c</a:t>
            </a:r>
            <a:r>
              <a:rPr lang="en-US" dirty="0" smtClean="0"/>
              <a:t>onfigurations</a:t>
            </a:r>
            <a:endParaRPr lang="en-US" dirty="0"/>
          </a:p>
        </p:txBody>
      </p:sp>
      <p:sp>
        <p:nvSpPr>
          <p:cNvPr id="3" name="Vertical Text Placeholder 2"/>
          <p:cNvSpPr>
            <a:spLocks noGrp="1"/>
          </p:cNvSpPr>
          <p:nvPr>
            <p:ph idx="1"/>
          </p:nvPr>
        </p:nvSpPr>
        <p:spPr>
          <a:xfrm>
            <a:off x="228600" y="1447800"/>
            <a:ext cx="8686800" cy="4953000"/>
          </a:xfrm>
        </p:spPr>
        <p:txBody>
          <a:bodyPr>
            <a:noAutofit/>
          </a:bodyPr>
          <a:lstStyle/>
          <a:p>
            <a:pPr>
              <a:buFont typeface="Arial" panose="020B0604020202020204" pitchFamily="34" charset="0"/>
              <a:buChar char="•"/>
            </a:pPr>
            <a:r>
              <a:rPr lang="en-US" sz="2400" u="sng" dirty="0">
                <a:latin typeface="+mn-lt"/>
              </a:rPr>
              <a:t>Principle of Consistency with Established Science </a:t>
            </a:r>
            <a:endParaRPr lang="en-US" sz="2400" u="sng" dirty="0" smtClean="0">
              <a:latin typeface="+mn-lt"/>
            </a:endParaRPr>
          </a:p>
          <a:p>
            <a:pPr marL="457200" lvl="1" indent="0">
              <a:buNone/>
            </a:pPr>
            <a:r>
              <a:rPr lang="en-US" sz="2000" dirty="0" smtClean="0">
                <a:latin typeface="+mn-lt"/>
                <a:ea typeface="Wingdings"/>
                <a:cs typeface="Wingdings"/>
                <a:sym typeface="Wingdings"/>
              </a:rPr>
              <a:t></a:t>
            </a:r>
            <a:r>
              <a:rPr lang="en-US" sz="2000" dirty="0" smtClean="0">
                <a:latin typeface="+mn-lt"/>
              </a:rPr>
              <a:t> Assumes the </a:t>
            </a:r>
            <a:r>
              <a:rPr lang="en-US" sz="2000" dirty="0">
                <a:latin typeface="+mn-lt"/>
              </a:rPr>
              <a:t>latest version of BFO is most faithful to </a:t>
            </a:r>
            <a:r>
              <a:rPr lang="en-US" sz="2000" dirty="0" smtClean="0">
                <a:latin typeface="+mn-lt"/>
              </a:rPr>
              <a:t>reality.</a:t>
            </a:r>
            <a:endParaRPr lang="en-US" sz="2000" dirty="0">
              <a:latin typeface="+mn-lt"/>
            </a:endParaRPr>
          </a:p>
          <a:p>
            <a:pPr>
              <a:buFont typeface="Arial" panose="020B0604020202020204" pitchFamily="34" charset="0"/>
              <a:buChar char="•"/>
            </a:pPr>
            <a:r>
              <a:rPr lang="en-US" sz="2400" u="sng" dirty="0">
                <a:latin typeface="+mn-lt"/>
              </a:rPr>
              <a:t>Reference Ontology Principle</a:t>
            </a:r>
            <a:r>
              <a:rPr lang="en-US" sz="2400" dirty="0">
                <a:latin typeface="+mn-lt"/>
              </a:rPr>
              <a:t> </a:t>
            </a:r>
            <a:endParaRPr lang="en-US" sz="2400" dirty="0" smtClean="0">
              <a:latin typeface="+mn-lt"/>
            </a:endParaRPr>
          </a:p>
          <a:p>
            <a:pPr marL="457200" lvl="1" indent="0">
              <a:buNone/>
            </a:pPr>
            <a:r>
              <a:rPr lang="en-US" sz="2000" dirty="0" smtClean="0">
                <a:latin typeface="+mn-lt"/>
                <a:ea typeface="Wingdings"/>
                <a:cs typeface="Wingdings"/>
                <a:sym typeface="Wingdings"/>
              </a:rPr>
              <a:t></a:t>
            </a:r>
            <a:r>
              <a:rPr lang="en-US" sz="2000" dirty="0" smtClean="0">
                <a:latin typeface="+mn-lt"/>
              </a:rPr>
              <a:t> </a:t>
            </a:r>
            <a:r>
              <a:rPr lang="en-US" sz="2000" dirty="0">
                <a:latin typeface="+mn-lt"/>
              </a:rPr>
              <a:t>include only general terms denoting universals in reality and assertions of relations between their </a:t>
            </a:r>
            <a:r>
              <a:rPr lang="en-US" sz="2000" dirty="0" smtClean="0">
                <a:latin typeface="+mn-lt"/>
              </a:rPr>
              <a:t>instances.</a:t>
            </a:r>
            <a:endParaRPr lang="en-US" sz="2000" dirty="0">
              <a:latin typeface="+mn-lt"/>
            </a:endParaRPr>
          </a:p>
          <a:p>
            <a:pPr>
              <a:buFont typeface="Arial" panose="020B0604020202020204" pitchFamily="34" charset="0"/>
              <a:buChar char="•"/>
            </a:pPr>
            <a:r>
              <a:rPr lang="en-US" sz="2400" u="sng" dirty="0">
                <a:latin typeface="+mn-lt"/>
              </a:rPr>
              <a:t>Principle of </a:t>
            </a:r>
            <a:r>
              <a:rPr lang="en-US" sz="2400" u="sng" dirty="0" err="1">
                <a:latin typeface="+mn-lt"/>
              </a:rPr>
              <a:t>Obsoletion</a:t>
            </a:r>
            <a:r>
              <a:rPr lang="en-US" sz="2400" u="sng" dirty="0">
                <a:latin typeface="+mn-lt"/>
              </a:rPr>
              <a:t> </a:t>
            </a:r>
            <a:endParaRPr lang="en-US" sz="2400" u="sng" dirty="0" smtClean="0">
              <a:latin typeface="+mn-lt"/>
            </a:endParaRPr>
          </a:p>
          <a:p>
            <a:pPr marL="457200" lvl="1" indent="0">
              <a:buNone/>
            </a:pPr>
            <a:r>
              <a:rPr lang="en-US" sz="2000" dirty="0" smtClean="0">
                <a:latin typeface="+mn-lt"/>
                <a:ea typeface="Wingdings"/>
                <a:cs typeface="Wingdings"/>
                <a:sym typeface="Wingdings"/>
              </a:rPr>
              <a:t></a:t>
            </a:r>
            <a:r>
              <a:rPr lang="en-US" sz="2000" dirty="0" smtClean="0">
                <a:latin typeface="+mn-lt"/>
              </a:rPr>
              <a:t> </a:t>
            </a:r>
            <a:r>
              <a:rPr lang="en-US" sz="2000" dirty="0">
                <a:latin typeface="+mn-lt"/>
              </a:rPr>
              <a:t>obsolete terms that fail in </a:t>
            </a:r>
            <a:r>
              <a:rPr lang="en-US" sz="2000" dirty="0" smtClean="0">
                <a:latin typeface="+mn-lt"/>
              </a:rPr>
              <a:t>designation.</a:t>
            </a:r>
            <a:endParaRPr lang="en-US" sz="2000" dirty="0">
              <a:latin typeface="+mn-lt"/>
            </a:endParaRPr>
          </a:p>
          <a:p>
            <a:pPr>
              <a:buFont typeface="Arial" panose="020B0604020202020204" pitchFamily="34" charset="0"/>
              <a:buChar char="•"/>
            </a:pPr>
            <a:r>
              <a:rPr lang="en-US" sz="2400" u="sng" dirty="0">
                <a:latin typeface="+mn-lt"/>
              </a:rPr>
              <a:t>Principle of Inertia of Existence </a:t>
            </a:r>
            <a:endParaRPr lang="en-US" sz="2400" u="sng" dirty="0" smtClean="0">
              <a:latin typeface="+mn-lt"/>
            </a:endParaRPr>
          </a:p>
          <a:p>
            <a:pPr marL="457200" lvl="1" indent="0">
              <a:buNone/>
            </a:pPr>
            <a:r>
              <a:rPr lang="en-US" sz="2000" dirty="0" smtClean="0">
                <a:latin typeface="+mn-lt"/>
                <a:ea typeface="Wingdings"/>
                <a:cs typeface="Wingdings"/>
                <a:sym typeface="Wingdings"/>
              </a:rPr>
              <a:t></a:t>
            </a:r>
            <a:r>
              <a:rPr lang="en-US" sz="2000" dirty="0" smtClean="0">
                <a:latin typeface="+mn-lt"/>
              </a:rPr>
              <a:t> </a:t>
            </a:r>
            <a:r>
              <a:rPr lang="en-US" sz="2000" dirty="0">
                <a:latin typeface="+mn-lt"/>
              </a:rPr>
              <a:t>entities in the latest version of BFO have always existed, exist now and will always exist in the future (OE</a:t>
            </a:r>
            <a:r>
              <a:rPr lang="en-US" sz="2000" dirty="0" smtClean="0">
                <a:latin typeface="+mn-lt"/>
              </a:rPr>
              <a:t>).</a:t>
            </a:r>
            <a:endParaRPr lang="en-US" sz="2000" dirty="0">
              <a:latin typeface="+mn-lt"/>
            </a:endParaRPr>
          </a:p>
          <a:p>
            <a:pPr>
              <a:buFont typeface="Arial" panose="020B0604020202020204" pitchFamily="34" charset="0"/>
              <a:buChar char="•"/>
            </a:pPr>
            <a:r>
              <a:rPr lang="en-US" sz="2400" u="sng" dirty="0">
                <a:latin typeface="+mn-lt"/>
              </a:rPr>
              <a:t>Principle of Inertia of Relevance</a:t>
            </a:r>
            <a:r>
              <a:rPr lang="en-US" sz="2800" u="sng" dirty="0">
                <a:latin typeface="+mn-lt"/>
              </a:rPr>
              <a:t> </a:t>
            </a:r>
            <a:endParaRPr lang="en-US" sz="2800" u="sng" dirty="0" smtClean="0">
              <a:latin typeface="+mn-lt"/>
            </a:endParaRPr>
          </a:p>
          <a:p>
            <a:pPr marL="457200" lvl="1" indent="0">
              <a:buNone/>
            </a:pPr>
            <a:r>
              <a:rPr lang="en-US" sz="2000" dirty="0" smtClean="0">
                <a:latin typeface="+mn-lt"/>
                <a:ea typeface="Wingdings"/>
                <a:cs typeface="Wingdings"/>
                <a:sym typeface="Wingdings"/>
              </a:rPr>
              <a:t></a:t>
            </a:r>
            <a:r>
              <a:rPr lang="en-US" sz="2000" dirty="0" smtClean="0">
                <a:latin typeface="+mn-lt"/>
              </a:rPr>
              <a:t> </a:t>
            </a:r>
            <a:r>
              <a:rPr lang="en-US" sz="2000" dirty="0">
                <a:latin typeface="+mn-lt"/>
              </a:rPr>
              <a:t>entities marked as OR in the latest version of BFO have been relevant throughout their entire </a:t>
            </a:r>
            <a:r>
              <a:rPr lang="en-US" sz="2000" dirty="0" smtClean="0">
                <a:latin typeface="+mn-lt"/>
              </a:rPr>
              <a:t>existence.</a:t>
            </a:r>
            <a:endParaRPr lang="en-US" sz="2000" dirty="0">
              <a:latin typeface="+mn-lt"/>
            </a:endParaRPr>
          </a:p>
        </p:txBody>
      </p:sp>
      <p:sp>
        <p:nvSpPr>
          <p:cNvPr id="6" name="Rectangle 5"/>
          <p:cNvSpPr/>
          <p:nvPr/>
        </p:nvSpPr>
        <p:spPr>
          <a:xfrm>
            <a:off x="0" y="6396335"/>
            <a:ext cx="9144000" cy="461665"/>
          </a:xfrm>
          <a:prstGeom prst="rect">
            <a:avLst/>
          </a:prstGeom>
        </p:spPr>
        <p:txBody>
          <a:bodyPr wrap="square">
            <a:spAutoFit/>
          </a:bodyPr>
          <a:lstStyle/>
          <a:p>
            <a:pPr algn="r"/>
            <a:r>
              <a:rPr lang="en-US" sz="1200" dirty="0" err="1">
                <a:solidFill>
                  <a:schemeClr val="bg1"/>
                </a:solidFill>
              </a:rPr>
              <a:t>Seppãlã</a:t>
            </a:r>
            <a:r>
              <a:rPr lang="en-US" sz="1200" dirty="0">
                <a:solidFill>
                  <a:schemeClr val="bg1"/>
                </a:solidFill>
              </a:rPr>
              <a:t> S, Smith B, Ceusters W. Applying the realism-based ontology versioning method for tracking changes in the Basic Formal Ontology. Formal Ontology in Information Systems. Proceedings of the Eight International Conference (FOIS 2014), Amsterdam: IOS Press, 227-240.</a:t>
            </a:r>
          </a:p>
        </p:txBody>
      </p:sp>
    </p:spTree>
    <p:extLst>
      <p:ext uri="{BB962C8B-B14F-4D97-AF65-F5344CB8AC3E}">
        <p14:creationId xmlns:p14="http://schemas.microsoft.com/office/powerpoint/2010/main" val="273979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Explanations of Changes</a:t>
            </a:r>
          </a:p>
        </p:txBody>
      </p:sp>
      <p:sp>
        <p:nvSpPr>
          <p:cNvPr id="7" name="Vertical Text Placeholder 6"/>
          <p:cNvSpPr>
            <a:spLocks noGrp="1"/>
          </p:cNvSpPr>
          <p:nvPr>
            <p:ph idx="1"/>
          </p:nvPr>
        </p:nvSpPr>
        <p:spPr>
          <a:xfrm>
            <a:off x="228600" y="1524000"/>
            <a:ext cx="8686800" cy="4953000"/>
          </a:xfrm>
        </p:spPr>
        <p:txBody>
          <a:bodyPr>
            <a:normAutofit fontScale="92500" lnSpcReduction="10000"/>
          </a:bodyPr>
          <a:lstStyle/>
          <a:p>
            <a:pPr marL="0" indent="0">
              <a:buNone/>
            </a:pPr>
            <a:r>
              <a:rPr lang="en-US" sz="3300" dirty="0"/>
              <a:t>Based on </a:t>
            </a:r>
            <a:r>
              <a:rPr lang="en-US" sz="3300" dirty="0" smtClean="0"/>
              <a:t>6 </a:t>
            </a:r>
            <a:r>
              <a:rPr lang="en-US" sz="3300" dirty="0"/>
              <a:t>types of errors:</a:t>
            </a:r>
          </a:p>
          <a:p>
            <a:pPr marL="452438" indent="-452438">
              <a:buFont typeface="+mj-lt"/>
              <a:buAutoNum type="arabicPeriod"/>
            </a:pPr>
            <a:r>
              <a:rPr lang="en-US" sz="2800" b="1" u="sng" dirty="0"/>
              <a:t>Assertion errors</a:t>
            </a:r>
            <a:r>
              <a:rPr lang="en-US" sz="2800" dirty="0"/>
              <a:t>: </a:t>
            </a:r>
            <a:r>
              <a:rPr lang="en-US" dirty="0"/>
              <a:t>the previous version wrongly asserted the existence of some portion of reality (POR</a:t>
            </a:r>
            <a:r>
              <a:rPr lang="en-US" dirty="0" smtClean="0"/>
              <a:t>).</a:t>
            </a:r>
            <a:endParaRPr lang="en-US" dirty="0"/>
          </a:p>
          <a:p>
            <a:pPr marL="452438" indent="-452438">
              <a:buFont typeface="+mj-lt"/>
              <a:buAutoNum type="arabicPeriod"/>
              <a:tabLst>
                <a:tab pos="452438" algn="l"/>
              </a:tabLst>
            </a:pPr>
            <a:r>
              <a:rPr lang="en-US" sz="2800" b="1" u="sng" dirty="0"/>
              <a:t>Relevance errors</a:t>
            </a:r>
            <a:r>
              <a:rPr lang="en-US" sz="2800" dirty="0"/>
              <a:t>: </a:t>
            </a:r>
            <a:r>
              <a:rPr lang="en-US" dirty="0"/>
              <a:t>the previous version wrongly considered some POR to be objectively relevant to the purposes of the </a:t>
            </a:r>
            <a:r>
              <a:rPr lang="en-US" dirty="0" smtClean="0"/>
              <a:t>ontology.</a:t>
            </a:r>
            <a:endParaRPr lang="en-US" dirty="0"/>
          </a:p>
          <a:p>
            <a:pPr marL="452438" indent="-452438">
              <a:buFont typeface="+mj-lt"/>
              <a:buAutoNum type="arabicPeriod"/>
              <a:tabLst>
                <a:tab pos="452438" algn="l"/>
              </a:tabLst>
            </a:pPr>
            <a:r>
              <a:rPr lang="en-US" sz="2800" b="1" u="sng" dirty="0"/>
              <a:t>Omission errors</a:t>
            </a:r>
            <a:r>
              <a:rPr lang="en-US" sz="2800" dirty="0"/>
              <a:t>: </a:t>
            </a:r>
            <a:r>
              <a:rPr lang="en-US" sz="2200" dirty="0"/>
              <a:t>a relevant POR failed to be </a:t>
            </a:r>
            <a:r>
              <a:rPr lang="en-US" sz="2200" dirty="0" smtClean="0"/>
              <a:t>represented.</a:t>
            </a:r>
            <a:endParaRPr lang="en-US" sz="2200" dirty="0"/>
          </a:p>
          <a:p>
            <a:pPr marL="452438" indent="-452438">
              <a:buFont typeface="+mj-lt"/>
              <a:buAutoNum type="arabicPeriod"/>
              <a:tabLst>
                <a:tab pos="452438" algn="l"/>
              </a:tabLst>
            </a:pPr>
            <a:r>
              <a:rPr lang="en-US" sz="2800" b="1" u="sng" dirty="0"/>
              <a:t>Encoding errors</a:t>
            </a:r>
            <a:r>
              <a:rPr lang="en-US" sz="2800" dirty="0"/>
              <a:t>: </a:t>
            </a:r>
            <a:r>
              <a:rPr lang="en-US" sz="2200" dirty="0"/>
              <a:t>some term in the previous version failed to refer to the intended POR due to encoding errors, such as spelling </a:t>
            </a:r>
            <a:r>
              <a:rPr lang="en-US" sz="2200" dirty="0" smtClean="0"/>
              <a:t>mistakes.</a:t>
            </a:r>
            <a:endParaRPr lang="en-US" sz="2200" dirty="0"/>
          </a:p>
          <a:p>
            <a:pPr marL="452438" indent="-452438">
              <a:buFont typeface="+mj-lt"/>
              <a:buAutoNum type="arabicPeriod"/>
              <a:tabLst>
                <a:tab pos="452438" algn="l"/>
              </a:tabLst>
            </a:pPr>
            <a:r>
              <a:rPr lang="en-US" sz="2800" b="1" u="sng" dirty="0"/>
              <a:t>Redundancy errors</a:t>
            </a:r>
            <a:r>
              <a:rPr lang="en-US" sz="2800" dirty="0"/>
              <a:t>: </a:t>
            </a:r>
            <a:r>
              <a:rPr lang="en-US" sz="2200" dirty="0"/>
              <a:t>two or more distinct terms in a previous version referred to the same </a:t>
            </a:r>
            <a:r>
              <a:rPr lang="en-US" sz="2200" dirty="0" smtClean="0"/>
              <a:t>POR.</a:t>
            </a:r>
          </a:p>
          <a:p>
            <a:pPr marL="452438" indent="-452438">
              <a:buFont typeface="+mj-lt"/>
              <a:buAutoNum type="arabicPeriod"/>
              <a:tabLst>
                <a:tab pos="452438" algn="l"/>
              </a:tabLst>
            </a:pPr>
            <a:r>
              <a:rPr lang="en-US" sz="2800" b="1" u="sng" dirty="0" smtClean="0"/>
              <a:t>Ambiguity error</a:t>
            </a:r>
            <a:r>
              <a:rPr lang="en-US" sz="2800" dirty="0" smtClean="0"/>
              <a:t>: </a:t>
            </a:r>
            <a:r>
              <a:rPr lang="en-US" sz="2200" dirty="0" smtClean="0"/>
              <a:t>one RE denotes more than one POR.</a:t>
            </a:r>
            <a:endParaRPr lang="en-US" sz="2200" dirty="0"/>
          </a:p>
        </p:txBody>
      </p:sp>
      <p:sp>
        <p:nvSpPr>
          <p:cNvPr id="8" name="Rectangle 7"/>
          <p:cNvSpPr/>
          <p:nvPr/>
        </p:nvSpPr>
        <p:spPr>
          <a:xfrm>
            <a:off x="0" y="6396335"/>
            <a:ext cx="9144000" cy="461665"/>
          </a:xfrm>
          <a:prstGeom prst="rect">
            <a:avLst/>
          </a:prstGeom>
        </p:spPr>
        <p:txBody>
          <a:bodyPr wrap="square">
            <a:spAutoFit/>
          </a:bodyPr>
          <a:lstStyle/>
          <a:p>
            <a:pPr algn="r"/>
            <a:r>
              <a:rPr lang="en-US" sz="1200" dirty="0" err="1">
                <a:solidFill>
                  <a:schemeClr val="bg1"/>
                </a:solidFill>
              </a:rPr>
              <a:t>Seppãlã</a:t>
            </a:r>
            <a:r>
              <a:rPr lang="en-US" sz="1200" dirty="0">
                <a:solidFill>
                  <a:schemeClr val="bg1"/>
                </a:solidFill>
              </a:rPr>
              <a:t> S, Smith B, Ceusters W. Applying the realism-based ontology versioning method for tracking changes in the Basic Formal Ontology. Formal Ontology in Information Systems. Proceedings of the Eight International Conference (FOIS 2014), Amsterdam: IOS Press, 227-240.</a:t>
            </a:r>
          </a:p>
        </p:txBody>
      </p:sp>
    </p:spTree>
    <p:extLst>
      <p:ext uri="{BB962C8B-B14F-4D97-AF65-F5344CB8AC3E}">
        <p14:creationId xmlns:p14="http://schemas.microsoft.com/office/powerpoint/2010/main" val="410912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a:t>
            </a:r>
          </a:p>
        </p:txBody>
      </p:sp>
      <p:sp>
        <p:nvSpPr>
          <p:cNvPr id="3" name="Vertical Text Placeholder 2"/>
          <p:cNvSpPr>
            <a:spLocks noGrp="1"/>
          </p:cNvSpPr>
          <p:nvPr>
            <p:ph idx="1"/>
          </p:nvPr>
        </p:nvSpPr>
        <p:spPr/>
        <p:txBody>
          <a:bodyPr>
            <a:normAutofit fontScale="92500"/>
          </a:bodyPr>
          <a:lstStyle/>
          <a:p>
            <a:pPr marL="457200" indent="-457200">
              <a:lnSpc>
                <a:spcPct val="110000"/>
              </a:lnSpc>
              <a:buFont typeface="Arial" panose="020B0604020202020204" pitchFamily="34" charset="0"/>
              <a:buChar char="•"/>
            </a:pPr>
            <a:r>
              <a:rPr lang="en-GB" sz="2800" dirty="0"/>
              <a:t>Identifying the motivations for changes (assigning the right configuration) is hard to do </a:t>
            </a:r>
            <a:r>
              <a:rPr lang="en-GB" sz="2800" i="1" dirty="0"/>
              <a:t>a </a:t>
            </a:r>
            <a:r>
              <a:rPr lang="en-GB" sz="2800" i="1" dirty="0" smtClean="0"/>
              <a:t>posteriori.</a:t>
            </a:r>
            <a:endParaRPr lang="fr-CH" sz="2800" dirty="0"/>
          </a:p>
          <a:p>
            <a:pPr marL="457200" indent="-457200">
              <a:lnSpc>
                <a:spcPct val="110000"/>
              </a:lnSpc>
              <a:buFont typeface="Arial" panose="020B0604020202020204" pitchFamily="34" charset="0"/>
              <a:buChar char="•"/>
            </a:pPr>
            <a:r>
              <a:rPr lang="en-GB" sz="2800" dirty="0"/>
              <a:t>For a reliable assessment of the successive versions of an ontology, the method should be </a:t>
            </a:r>
            <a:r>
              <a:rPr lang="en-GB" sz="2800" dirty="0" smtClean="0"/>
              <a:t>applied:</a:t>
            </a:r>
            <a:endParaRPr lang="fr-CH" sz="2800" dirty="0"/>
          </a:p>
          <a:p>
            <a:pPr lvl="1">
              <a:lnSpc>
                <a:spcPct val="110000"/>
              </a:lnSpc>
            </a:pPr>
            <a:r>
              <a:rPr lang="en-GB" dirty="0"/>
              <a:t>In collaboration with its </a:t>
            </a:r>
            <a:r>
              <a:rPr lang="en-GB" dirty="0" smtClean="0"/>
              <a:t>authors,</a:t>
            </a:r>
            <a:endParaRPr lang="fr-CH" dirty="0"/>
          </a:p>
          <a:p>
            <a:pPr lvl="1">
              <a:lnSpc>
                <a:spcPct val="110000"/>
              </a:lnSpc>
            </a:pPr>
            <a:r>
              <a:rPr lang="en-GB" dirty="0"/>
              <a:t>During the revision </a:t>
            </a:r>
            <a:r>
              <a:rPr lang="en-GB" dirty="0" smtClean="0"/>
              <a:t>process.</a:t>
            </a:r>
            <a:endParaRPr lang="fr-CH" dirty="0"/>
          </a:p>
          <a:p>
            <a:pPr marL="457200" indent="-457200">
              <a:lnSpc>
                <a:spcPct val="110000"/>
              </a:lnSpc>
              <a:buFont typeface="Arial" panose="020B0604020202020204" pitchFamily="34" charset="0"/>
              <a:buChar char="•"/>
            </a:pPr>
            <a:r>
              <a:rPr lang="en-GB" sz="2800" dirty="0"/>
              <a:t>The resulting quality assessment tables can be used to systematically complement the specifications with more detailed explanations on the </a:t>
            </a:r>
            <a:r>
              <a:rPr lang="en-GB" sz="2800" dirty="0" smtClean="0"/>
              <a:t>changes.</a:t>
            </a:r>
            <a:endParaRPr lang="fr-CH" sz="2800" dirty="0"/>
          </a:p>
        </p:txBody>
      </p:sp>
      <p:sp>
        <p:nvSpPr>
          <p:cNvPr id="6" name="Rectangle 5"/>
          <p:cNvSpPr/>
          <p:nvPr/>
        </p:nvSpPr>
        <p:spPr>
          <a:xfrm>
            <a:off x="0" y="6396335"/>
            <a:ext cx="9144000" cy="461665"/>
          </a:xfrm>
          <a:prstGeom prst="rect">
            <a:avLst/>
          </a:prstGeom>
        </p:spPr>
        <p:txBody>
          <a:bodyPr wrap="square">
            <a:spAutoFit/>
          </a:bodyPr>
          <a:lstStyle/>
          <a:p>
            <a:pPr algn="r"/>
            <a:r>
              <a:rPr lang="en-US" sz="1200" dirty="0" err="1">
                <a:solidFill>
                  <a:schemeClr val="bg1"/>
                </a:solidFill>
              </a:rPr>
              <a:t>Seppãlã</a:t>
            </a:r>
            <a:r>
              <a:rPr lang="en-US" sz="1200" dirty="0">
                <a:solidFill>
                  <a:schemeClr val="bg1"/>
                </a:solidFill>
              </a:rPr>
              <a:t> S, Smith B, Ceusters W. Applying the realism-based ontology versioning method for tracking changes in the Basic Formal Ontology. Formal Ontology in Information Systems. Proceedings of the Eight International Conference (FOIS 2014), Amsterdam: IOS Press, 227-240.</a:t>
            </a:r>
          </a:p>
        </p:txBody>
      </p:sp>
    </p:spTree>
    <p:extLst>
      <p:ext uri="{BB962C8B-B14F-4D97-AF65-F5344CB8AC3E}">
        <p14:creationId xmlns:p14="http://schemas.microsoft.com/office/powerpoint/2010/main" val="265872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Change management in</a:t>
            </a:r>
            <a:br>
              <a:rPr lang="en-US" dirty="0" smtClean="0"/>
            </a:br>
            <a:r>
              <a:rPr lang="en-US" dirty="0" smtClean="0"/>
              <a:t>SNOMED CT</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0417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Uncontroversial</a:t>
            </a:r>
            <a:r>
              <a:rPr lang="en-US" dirty="0"/>
              <a:t>, yet cumbersome</a:t>
            </a:r>
          </a:p>
        </p:txBody>
      </p:sp>
      <p:grpSp>
        <p:nvGrpSpPr>
          <p:cNvPr id="11" name="Group 10"/>
          <p:cNvGrpSpPr/>
          <p:nvPr/>
        </p:nvGrpSpPr>
        <p:grpSpPr>
          <a:xfrm>
            <a:off x="1905000" y="2555066"/>
            <a:ext cx="5105400" cy="3048000"/>
            <a:chOff x="1828800" y="2209800"/>
            <a:chExt cx="5105400" cy="3048000"/>
          </a:xfrm>
        </p:grpSpPr>
        <p:grpSp>
          <p:nvGrpSpPr>
            <p:cNvPr id="7" name="Group 6"/>
            <p:cNvGrpSpPr/>
            <p:nvPr/>
          </p:nvGrpSpPr>
          <p:grpSpPr>
            <a:xfrm>
              <a:off x="1828800" y="2209800"/>
              <a:ext cx="5105400" cy="3048000"/>
              <a:chOff x="1219200" y="2438400"/>
              <a:chExt cx="5105400" cy="3048000"/>
            </a:xfrm>
          </p:grpSpPr>
          <p:sp>
            <p:nvSpPr>
              <p:cNvPr id="4" name="Oval 3"/>
              <p:cNvSpPr/>
              <p:nvPr/>
            </p:nvSpPr>
            <p:spPr bwMode="auto">
              <a:xfrm>
                <a:off x="1219200" y="2438400"/>
                <a:ext cx="3352800" cy="2133600"/>
              </a:xfrm>
              <a:prstGeom prst="ellipse">
                <a:avLst/>
              </a:prstGeom>
              <a:solidFill>
                <a:srgbClr val="FFC0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5" name="Oval 4"/>
              <p:cNvSpPr/>
              <p:nvPr/>
            </p:nvSpPr>
            <p:spPr bwMode="auto">
              <a:xfrm>
                <a:off x="2971800" y="2438400"/>
                <a:ext cx="3352800" cy="2133600"/>
              </a:xfrm>
              <a:prstGeom prst="ellipse">
                <a:avLst/>
              </a:prstGeom>
              <a:solidFill>
                <a:srgbClr val="00B0F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Oval 5"/>
              <p:cNvSpPr/>
              <p:nvPr/>
            </p:nvSpPr>
            <p:spPr bwMode="auto">
              <a:xfrm>
                <a:off x="2103580" y="3352800"/>
                <a:ext cx="3352800" cy="2133600"/>
              </a:xfrm>
              <a:prstGeom prst="ellipse">
                <a:avLst/>
              </a:prstGeom>
              <a:solidFill>
                <a:srgbClr val="00B05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8" name="TextBox 7"/>
            <p:cNvSpPr txBox="1"/>
            <p:nvPr/>
          </p:nvSpPr>
          <p:spPr>
            <a:xfrm>
              <a:off x="2076050" y="2662535"/>
              <a:ext cx="918841" cy="461665"/>
            </a:xfrm>
            <a:prstGeom prst="rect">
              <a:avLst/>
            </a:prstGeom>
            <a:noFill/>
          </p:spPr>
          <p:txBody>
            <a:bodyPr wrap="none" rtlCol="0">
              <a:spAutoFit/>
            </a:bodyPr>
            <a:lstStyle/>
            <a:p>
              <a:r>
                <a:rPr lang="en-US" dirty="0" smtClean="0">
                  <a:solidFill>
                    <a:schemeClr val="bg1"/>
                  </a:solidFill>
                </a:rPr>
                <a:t>Being</a:t>
              </a:r>
              <a:endParaRPr lang="en-US" dirty="0">
                <a:solidFill>
                  <a:schemeClr val="bg1"/>
                </a:solidFill>
              </a:endParaRPr>
            </a:p>
          </p:txBody>
        </p:sp>
        <p:sp>
          <p:nvSpPr>
            <p:cNvPr id="9" name="TextBox 8"/>
            <p:cNvSpPr txBox="1"/>
            <p:nvPr/>
          </p:nvSpPr>
          <p:spPr>
            <a:xfrm>
              <a:off x="5352284" y="2662535"/>
              <a:ext cx="1378904" cy="461665"/>
            </a:xfrm>
            <a:prstGeom prst="rect">
              <a:avLst/>
            </a:prstGeom>
            <a:noFill/>
          </p:spPr>
          <p:txBody>
            <a:bodyPr wrap="none" rtlCol="0">
              <a:spAutoFit/>
            </a:bodyPr>
            <a:lstStyle/>
            <a:p>
              <a:r>
                <a:rPr lang="en-US" dirty="0" smtClean="0">
                  <a:solidFill>
                    <a:schemeClr val="bg1"/>
                  </a:solidFill>
                </a:rPr>
                <a:t>Believing</a:t>
              </a:r>
              <a:endParaRPr lang="en-US" dirty="0">
                <a:solidFill>
                  <a:schemeClr val="bg1"/>
                </a:solidFill>
              </a:endParaRPr>
            </a:p>
          </p:txBody>
        </p:sp>
        <p:sp>
          <p:nvSpPr>
            <p:cNvPr id="10" name="TextBox 9"/>
            <p:cNvSpPr txBox="1"/>
            <p:nvPr/>
          </p:nvSpPr>
          <p:spPr>
            <a:xfrm>
              <a:off x="3268516" y="4567535"/>
              <a:ext cx="2164375" cy="461665"/>
            </a:xfrm>
            <a:prstGeom prst="rect">
              <a:avLst/>
            </a:prstGeom>
            <a:noFill/>
          </p:spPr>
          <p:txBody>
            <a:bodyPr wrap="none" rtlCol="0">
              <a:spAutoFit/>
            </a:bodyPr>
            <a:lstStyle/>
            <a:p>
              <a:r>
                <a:rPr lang="en-US" dirty="0" smtClean="0">
                  <a:solidFill>
                    <a:schemeClr val="bg1"/>
                  </a:solidFill>
                </a:rPr>
                <a:t>Communicating</a:t>
              </a:r>
              <a:endParaRPr lang="en-US" dirty="0">
                <a:solidFill>
                  <a:schemeClr val="bg1"/>
                </a:solidFill>
              </a:endParaRPr>
            </a:p>
          </p:txBody>
        </p:sp>
      </p:grpSp>
      <p:sp>
        <p:nvSpPr>
          <p:cNvPr id="12" name="TextBox 11"/>
          <p:cNvSpPr txBox="1"/>
          <p:nvPr/>
        </p:nvSpPr>
        <p:spPr>
          <a:xfrm>
            <a:off x="838200" y="1905000"/>
            <a:ext cx="1601721" cy="523220"/>
          </a:xfrm>
          <a:prstGeom prst="rect">
            <a:avLst/>
          </a:prstGeom>
          <a:noFill/>
        </p:spPr>
        <p:txBody>
          <a:bodyPr wrap="none" rtlCol="0">
            <a:spAutoFit/>
          </a:bodyPr>
          <a:lstStyle/>
          <a:p>
            <a:r>
              <a:rPr lang="en-US" sz="2800" b="1" dirty="0" smtClean="0">
                <a:solidFill>
                  <a:schemeClr val="bg1"/>
                </a:solidFill>
              </a:rPr>
              <a:t>Ontology</a:t>
            </a:r>
            <a:endParaRPr lang="en-US" sz="2800" b="1" dirty="0">
              <a:solidFill>
                <a:schemeClr val="bg1"/>
              </a:solidFill>
            </a:endParaRPr>
          </a:p>
        </p:txBody>
      </p:sp>
      <p:sp>
        <p:nvSpPr>
          <p:cNvPr id="13" name="TextBox 12"/>
          <p:cNvSpPr txBox="1"/>
          <p:nvPr/>
        </p:nvSpPr>
        <p:spPr>
          <a:xfrm>
            <a:off x="3403277" y="5861837"/>
            <a:ext cx="2125005" cy="523220"/>
          </a:xfrm>
          <a:prstGeom prst="rect">
            <a:avLst/>
          </a:prstGeom>
          <a:noFill/>
        </p:spPr>
        <p:txBody>
          <a:bodyPr wrap="none" rtlCol="0">
            <a:spAutoFit/>
          </a:bodyPr>
          <a:lstStyle/>
          <a:p>
            <a:r>
              <a:rPr lang="en-US" sz="2800" b="1" dirty="0" smtClean="0">
                <a:solidFill>
                  <a:schemeClr val="bg1"/>
                </a:solidFill>
              </a:rPr>
              <a:t>Terminology</a:t>
            </a:r>
            <a:endParaRPr lang="en-US" sz="2800" b="1" dirty="0">
              <a:solidFill>
                <a:schemeClr val="bg1"/>
              </a:solidFill>
            </a:endParaRPr>
          </a:p>
        </p:txBody>
      </p:sp>
      <p:sp>
        <p:nvSpPr>
          <p:cNvPr id="14" name="TextBox 13"/>
          <p:cNvSpPr txBox="1"/>
          <p:nvPr/>
        </p:nvSpPr>
        <p:spPr>
          <a:xfrm>
            <a:off x="6248400" y="1905000"/>
            <a:ext cx="2877711" cy="954107"/>
          </a:xfrm>
          <a:prstGeom prst="rect">
            <a:avLst/>
          </a:prstGeom>
          <a:noFill/>
        </p:spPr>
        <p:txBody>
          <a:bodyPr wrap="none" rtlCol="0">
            <a:spAutoFit/>
          </a:bodyPr>
          <a:lstStyle/>
          <a:p>
            <a:r>
              <a:rPr lang="en-US" sz="2800" b="1" dirty="0" smtClean="0">
                <a:solidFill>
                  <a:schemeClr val="bg1"/>
                </a:solidFill>
              </a:rPr>
              <a:t>Classification / </a:t>
            </a:r>
          </a:p>
          <a:p>
            <a:r>
              <a:rPr lang="en-US" sz="2800" b="1" dirty="0" smtClean="0">
                <a:solidFill>
                  <a:schemeClr val="bg1"/>
                </a:solidFill>
              </a:rPr>
              <a:t>conceptualization</a:t>
            </a:r>
            <a:endParaRPr lang="en-US" sz="2800" b="1" dirty="0">
              <a:solidFill>
                <a:schemeClr val="bg1"/>
              </a:solidFill>
            </a:endParaRPr>
          </a:p>
        </p:txBody>
      </p:sp>
      <p:sp>
        <p:nvSpPr>
          <p:cNvPr id="15" name="TextBox 14"/>
          <p:cNvSpPr txBox="1"/>
          <p:nvPr/>
        </p:nvSpPr>
        <p:spPr>
          <a:xfrm>
            <a:off x="595912" y="1348025"/>
            <a:ext cx="8012130" cy="400110"/>
          </a:xfrm>
          <a:prstGeom prst="rect">
            <a:avLst/>
          </a:prstGeom>
          <a:noFill/>
        </p:spPr>
        <p:txBody>
          <a:bodyPr wrap="none" rtlCol="0">
            <a:spAutoFit/>
          </a:bodyPr>
          <a:lstStyle/>
          <a:p>
            <a:r>
              <a:rPr lang="en-US" sz="2000" dirty="0">
                <a:solidFill>
                  <a:schemeClr val="bg1"/>
                </a:solidFill>
              </a:rPr>
              <a:t>i</a:t>
            </a:r>
            <a:r>
              <a:rPr lang="en-US" sz="2000" dirty="0" smtClean="0">
                <a:solidFill>
                  <a:schemeClr val="bg1"/>
                </a:solidFill>
              </a:rPr>
              <a:t>n light of the principles of Ontological Realism and Basic Formal Ontology</a:t>
            </a:r>
            <a:endParaRPr lang="en-US" sz="2000" dirty="0">
              <a:solidFill>
                <a:schemeClr val="bg1"/>
              </a:solidFill>
            </a:endParaRPr>
          </a:p>
        </p:txBody>
      </p:sp>
    </p:spTree>
    <p:extLst>
      <p:ext uri="{BB962C8B-B14F-4D97-AF65-F5344CB8AC3E}">
        <p14:creationId xmlns:p14="http://schemas.microsoft.com/office/powerpoint/2010/main" val="4943323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structure</a:t>
            </a:r>
            <a:endParaRPr lang="en-US" dirty="0"/>
          </a:p>
        </p:txBody>
      </p:sp>
      <p:pic>
        <p:nvPicPr>
          <p:cNvPr id="4" name="Content Placeholder 3"/>
          <p:cNvPicPr>
            <a:picLocks noGrp="1" noChangeAspect="1"/>
          </p:cNvPicPr>
          <p:nvPr>
            <p:ph idx="1"/>
          </p:nvPr>
        </p:nvPicPr>
        <p:blipFill>
          <a:blip r:embed="rId2"/>
          <a:stretch>
            <a:fillRect/>
          </a:stretch>
        </p:blipFill>
        <p:spPr>
          <a:xfrm>
            <a:off x="228600" y="1524000"/>
            <a:ext cx="8686800" cy="4876800"/>
          </a:xfrm>
          <a:prstGeom prst="rect">
            <a:avLst/>
          </a:prstGeom>
        </p:spPr>
      </p:pic>
      <p:sp>
        <p:nvSpPr>
          <p:cNvPr id="3" name="Rectangle 2"/>
          <p:cNvSpPr/>
          <p:nvPr/>
        </p:nvSpPr>
        <p:spPr>
          <a:xfrm>
            <a:off x="6172200" y="6553200"/>
            <a:ext cx="2971800" cy="251817"/>
          </a:xfrm>
          <a:prstGeom prst="rect">
            <a:avLst/>
          </a:prstGeom>
        </p:spPr>
        <p:txBody>
          <a:bodyPr wrap="square">
            <a:spAutoFit/>
          </a:bodyPr>
          <a:lstStyle/>
          <a:p>
            <a:pPr algn="r"/>
            <a:r>
              <a:rPr lang="en-US" sz="1200" dirty="0" smtClean="0">
                <a:solidFill>
                  <a:schemeClr val="bg1"/>
                </a:solidFill>
                <a:latin typeface="Calibri" panose="020F0502020204030204" pitchFamily="34" charset="0"/>
              </a:rPr>
              <a:t>IHTSDO. SNOMED </a:t>
            </a:r>
            <a:r>
              <a:rPr lang="en-US" sz="1200" dirty="0">
                <a:solidFill>
                  <a:schemeClr val="bg1"/>
                </a:solidFill>
                <a:latin typeface="Calibri" panose="020F0502020204030204" pitchFamily="34" charset="0"/>
              </a:rPr>
              <a:t>CT Starter Guide July 2014 </a:t>
            </a:r>
            <a:endParaRPr lang="en-US" sz="1200" dirty="0">
              <a:solidFill>
                <a:schemeClr val="bg1"/>
              </a:solidFill>
            </a:endParaRPr>
          </a:p>
        </p:txBody>
      </p:sp>
    </p:spTree>
    <p:extLst>
      <p:ext uri="{BB962C8B-B14F-4D97-AF65-F5344CB8AC3E}">
        <p14:creationId xmlns:p14="http://schemas.microsoft.com/office/powerpoint/2010/main" val="17710530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Descriptions</a:t>
            </a:r>
            <a:endParaRPr lang="en-US" dirty="0"/>
          </a:p>
        </p:txBody>
      </p:sp>
      <p:pic>
        <p:nvPicPr>
          <p:cNvPr id="4" name="Content Placeholder 3"/>
          <p:cNvPicPr>
            <a:picLocks noGrp="1" noChangeAspect="1"/>
          </p:cNvPicPr>
          <p:nvPr>
            <p:ph idx="1"/>
          </p:nvPr>
        </p:nvPicPr>
        <p:blipFill>
          <a:blip r:embed="rId2"/>
          <a:stretch>
            <a:fillRect/>
          </a:stretch>
        </p:blipFill>
        <p:spPr>
          <a:xfrm>
            <a:off x="380853" y="1447800"/>
            <a:ext cx="8382293" cy="5105400"/>
          </a:xfrm>
          <a:prstGeom prst="rect">
            <a:avLst/>
          </a:prstGeom>
        </p:spPr>
      </p:pic>
      <p:sp>
        <p:nvSpPr>
          <p:cNvPr id="5" name="Rectangle 4"/>
          <p:cNvSpPr/>
          <p:nvPr/>
        </p:nvSpPr>
        <p:spPr>
          <a:xfrm>
            <a:off x="6172200" y="6553200"/>
            <a:ext cx="2971800" cy="251817"/>
          </a:xfrm>
          <a:prstGeom prst="rect">
            <a:avLst/>
          </a:prstGeom>
        </p:spPr>
        <p:txBody>
          <a:bodyPr wrap="square">
            <a:spAutoFit/>
          </a:bodyPr>
          <a:lstStyle/>
          <a:p>
            <a:pPr algn="r"/>
            <a:r>
              <a:rPr lang="en-US" sz="1200" dirty="0" smtClean="0">
                <a:solidFill>
                  <a:schemeClr val="bg1"/>
                </a:solidFill>
                <a:latin typeface="Calibri" panose="020F0502020204030204" pitchFamily="34" charset="0"/>
              </a:rPr>
              <a:t>IHTSDO. SNOMED </a:t>
            </a:r>
            <a:r>
              <a:rPr lang="en-US" sz="1200" dirty="0">
                <a:solidFill>
                  <a:schemeClr val="bg1"/>
                </a:solidFill>
                <a:latin typeface="Calibri" panose="020F0502020204030204" pitchFamily="34" charset="0"/>
              </a:rPr>
              <a:t>CT Starter Guide July 2014 </a:t>
            </a:r>
            <a:endParaRPr lang="en-US" sz="1200" dirty="0">
              <a:solidFill>
                <a:schemeClr val="bg1"/>
              </a:solidFill>
            </a:endParaRPr>
          </a:p>
        </p:txBody>
      </p:sp>
    </p:spTree>
    <p:extLst>
      <p:ext uri="{BB962C8B-B14F-4D97-AF65-F5344CB8AC3E}">
        <p14:creationId xmlns:p14="http://schemas.microsoft.com/office/powerpoint/2010/main" val="26651474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4152900" y="3368107"/>
            <a:ext cx="8610600" cy="762000"/>
          </a:xfrm>
        </p:spPr>
        <p:txBody>
          <a:bodyPr/>
          <a:lstStyle/>
          <a:p>
            <a:r>
              <a:rPr lang="en-US" dirty="0" smtClean="0"/>
              <a:t>SNOMED CT Relationships</a:t>
            </a:r>
            <a:endParaRPr lang="en-US" dirty="0"/>
          </a:p>
        </p:txBody>
      </p:sp>
      <p:pic>
        <p:nvPicPr>
          <p:cNvPr id="4" name="Content Placeholder 3"/>
          <p:cNvPicPr>
            <a:picLocks noGrp="1" noChangeAspect="1"/>
          </p:cNvPicPr>
          <p:nvPr>
            <p:ph idx="1"/>
          </p:nvPr>
        </p:nvPicPr>
        <p:blipFill>
          <a:blip r:embed="rId2"/>
          <a:stretch>
            <a:fillRect/>
          </a:stretch>
        </p:blipFill>
        <p:spPr>
          <a:xfrm>
            <a:off x="0" y="609600"/>
            <a:ext cx="7772400" cy="6279014"/>
          </a:xfrm>
          <a:prstGeom prst="rect">
            <a:avLst/>
          </a:prstGeom>
        </p:spPr>
      </p:pic>
    </p:spTree>
    <p:extLst>
      <p:ext uri="{BB962C8B-B14F-4D97-AF65-F5344CB8AC3E}">
        <p14:creationId xmlns:p14="http://schemas.microsoft.com/office/powerpoint/2010/main" val="6443495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Defining relationships</a:t>
            </a:r>
            <a:endParaRPr lang="en-US" dirty="0"/>
          </a:p>
        </p:txBody>
      </p:sp>
      <p:pic>
        <p:nvPicPr>
          <p:cNvPr id="4" name="Content Placeholder 3"/>
          <p:cNvPicPr>
            <a:picLocks noGrp="1" noChangeAspect="1"/>
          </p:cNvPicPr>
          <p:nvPr>
            <p:ph idx="1"/>
          </p:nvPr>
        </p:nvPicPr>
        <p:blipFill>
          <a:blip r:embed="rId2"/>
          <a:stretch>
            <a:fillRect/>
          </a:stretch>
        </p:blipFill>
        <p:spPr>
          <a:xfrm>
            <a:off x="228600" y="1600201"/>
            <a:ext cx="8686800" cy="4272524"/>
          </a:xfrm>
          <a:prstGeom prst="rect">
            <a:avLst/>
          </a:prstGeom>
        </p:spPr>
      </p:pic>
      <p:sp>
        <p:nvSpPr>
          <p:cNvPr id="5" name="Rectangle 4"/>
          <p:cNvSpPr/>
          <p:nvPr/>
        </p:nvSpPr>
        <p:spPr>
          <a:xfrm>
            <a:off x="6172200" y="6553200"/>
            <a:ext cx="2971800" cy="251817"/>
          </a:xfrm>
          <a:prstGeom prst="rect">
            <a:avLst/>
          </a:prstGeom>
        </p:spPr>
        <p:txBody>
          <a:bodyPr wrap="square">
            <a:spAutoFit/>
          </a:bodyPr>
          <a:lstStyle/>
          <a:p>
            <a:pPr algn="r"/>
            <a:r>
              <a:rPr lang="en-US" sz="1200" dirty="0" smtClean="0">
                <a:solidFill>
                  <a:schemeClr val="bg1"/>
                </a:solidFill>
                <a:latin typeface="Calibri" panose="020F0502020204030204" pitchFamily="34" charset="0"/>
              </a:rPr>
              <a:t>IHTSDO. SNOMED </a:t>
            </a:r>
            <a:r>
              <a:rPr lang="en-US" sz="1200" dirty="0">
                <a:solidFill>
                  <a:schemeClr val="bg1"/>
                </a:solidFill>
                <a:latin typeface="Calibri" panose="020F0502020204030204" pitchFamily="34" charset="0"/>
              </a:rPr>
              <a:t>CT Starter Guide July 2014 </a:t>
            </a:r>
            <a:endParaRPr lang="en-US" sz="1200" dirty="0">
              <a:solidFill>
                <a:schemeClr val="bg1"/>
              </a:solidFill>
            </a:endParaRPr>
          </a:p>
        </p:txBody>
      </p:sp>
    </p:spTree>
    <p:extLst>
      <p:ext uri="{BB962C8B-B14F-4D97-AF65-F5344CB8AC3E}">
        <p14:creationId xmlns:p14="http://schemas.microsoft.com/office/powerpoint/2010/main" val="31475510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CT’s DL </a:t>
            </a:r>
            <a:endParaRPr lang="en-US" dirty="0"/>
          </a:p>
        </p:txBody>
      </p:sp>
      <p:pic>
        <p:nvPicPr>
          <p:cNvPr id="4" name="Content Placeholder 3"/>
          <p:cNvPicPr>
            <a:picLocks noGrp="1" noChangeAspect="1"/>
          </p:cNvPicPr>
          <p:nvPr>
            <p:ph idx="1"/>
          </p:nvPr>
        </p:nvPicPr>
        <p:blipFill>
          <a:blip r:embed="rId2"/>
          <a:stretch>
            <a:fillRect/>
          </a:stretch>
        </p:blipFill>
        <p:spPr>
          <a:xfrm>
            <a:off x="798441" y="1524000"/>
            <a:ext cx="7547117" cy="4953000"/>
          </a:xfrm>
          <a:prstGeom prst="rect">
            <a:avLst/>
          </a:prstGeom>
        </p:spPr>
      </p:pic>
      <p:sp>
        <p:nvSpPr>
          <p:cNvPr id="5" name="Rectangle 4"/>
          <p:cNvSpPr/>
          <p:nvPr/>
        </p:nvSpPr>
        <p:spPr>
          <a:xfrm>
            <a:off x="6172200" y="6553200"/>
            <a:ext cx="2971800" cy="251817"/>
          </a:xfrm>
          <a:prstGeom prst="rect">
            <a:avLst/>
          </a:prstGeom>
        </p:spPr>
        <p:txBody>
          <a:bodyPr wrap="square">
            <a:spAutoFit/>
          </a:bodyPr>
          <a:lstStyle/>
          <a:p>
            <a:pPr algn="r"/>
            <a:r>
              <a:rPr lang="en-US" sz="1200" dirty="0" smtClean="0">
                <a:solidFill>
                  <a:schemeClr val="bg1"/>
                </a:solidFill>
                <a:latin typeface="Calibri" panose="020F0502020204030204" pitchFamily="34" charset="0"/>
              </a:rPr>
              <a:t>IHTSDO. SNOMED </a:t>
            </a:r>
            <a:r>
              <a:rPr lang="en-US" sz="1200" dirty="0">
                <a:solidFill>
                  <a:schemeClr val="bg1"/>
                </a:solidFill>
                <a:latin typeface="Calibri" panose="020F0502020204030204" pitchFamily="34" charset="0"/>
              </a:rPr>
              <a:t>CT Starter Guide July 2014 </a:t>
            </a:r>
            <a:endParaRPr lang="en-US" sz="1200" dirty="0">
              <a:solidFill>
                <a:schemeClr val="bg1"/>
              </a:solidFill>
            </a:endParaRPr>
          </a:p>
        </p:txBody>
      </p:sp>
    </p:spTree>
    <p:extLst>
      <p:ext uri="{BB962C8B-B14F-4D97-AF65-F5344CB8AC3E}">
        <p14:creationId xmlns:p14="http://schemas.microsoft.com/office/powerpoint/2010/main" val="2469697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itle 3"/>
          <p:cNvSpPr>
            <a:spLocks noGrp="1"/>
          </p:cNvSpPr>
          <p:nvPr>
            <p:ph type="title"/>
          </p:nvPr>
        </p:nvSpPr>
        <p:spPr>
          <a:xfrm>
            <a:off x="3552475" y="640332"/>
            <a:ext cx="5334000" cy="762000"/>
          </a:xfrm>
        </p:spPr>
        <p:txBody>
          <a:bodyPr/>
          <a:lstStyle/>
          <a:p>
            <a:r>
              <a:rPr lang="en-US" altLang="en-US" sz="3200" i="1" dirty="0" smtClean="0"/>
              <a:t>Cell phenotyping performed</a:t>
            </a:r>
          </a:p>
        </p:txBody>
      </p:sp>
      <p:sp>
        <p:nvSpPr>
          <p:cNvPr id="6" name="Rectangle 5"/>
          <p:cNvSpPr/>
          <p:nvPr/>
        </p:nvSpPr>
        <p:spPr>
          <a:xfrm>
            <a:off x="304800" y="533400"/>
            <a:ext cx="2685351" cy="830997"/>
          </a:xfrm>
          <a:prstGeom prst="rect">
            <a:avLst/>
          </a:prstGeom>
        </p:spPr>
        <p:txBody>
          <a:bodyPr wrap="none">
            <a:spAutoFit/>
          </a:bodyPr>
          <a:lstStyle/>
          <a:p>
            <a:r>
              <a:rPr lang="en-US" altLang="en-US" dirty="0" smtClean="0">
                <a:solidFill>
                  <a:schemeClr val="bg1"/>
                </a:solidFill>
              </a:rPr>
              <a:t>SNOMED CT:</a:t>
            </a:r>
          </a:p>
          <a:p>
            <a:r>
              <a:rPr lang="en-US" altLang="en-US" dirty="0" smtClean="0">
                <a:solidFill>
                  <a:schemeClr val="bg1"/>
                </a:solidFill>
              </a:rPr>
              <a:t>Indirect </a:t>
            </a:r>
            <a:r>
              <a:rPr lang="en-US" altLang="en-US" dirty="0">
                <a:solidFill>
                  <a:schemeClr val="bg1"/>
                </a:solidFill>
              </a:rPr>
              <a:t>changes </a:t>
            </a:r>
            <a:r>
              <a:rPr lang="en-US" altLang="en-US" dirty="0" smtClean="0">
                <a:solidFill>
                  <a:schemeClr val="bg1"/>
                </a:solidFill>
              </a:rPr>
              <a:t>to: </a:t>
            </a:r>
            <a:endParaRPr lang="en-US" dirty="0">
              <a:solidFill>
                <a:schemeClr val="bg1"/>
              </a:solidFill>
            </a:endParaRPr>
          </a:p>
        </p:txBody>
      </p:sp>
      <p:grpSp>
        <p:nvGrpSpPr>
          <p:cNvPr id="7" name="Group 6"/>
          <p:cNvGrpSpPr/>
          <p:nvPr/>
        </p:nvGrpSpPr>
        <p:grpSpPr>
          <a:xfrm>
            <a:off x="0" y="1402333"/>
            <a:ext cx="9144000" cy="5455668"/>
            <a:chOff x="0" y="1402333"/>
            <a:chExt cx="9144000" cy="5455668"/>
          </a:xfrm>
        </p:grpSpPr>
        <p:pic>
          <p:nvPicPr>
            <p:cNvPr id="3" name="Picture 2"/>
            <p:cNvPicPr>
              <a:picLocks noChangeAspect="1"/>
            </p:cNvPicPr>
            <p:nvPr/>
          </p:nvPicPr>
          <p:blipFill>
            <a:blip r:embed="rId2"/>
            <a:stretch>
              <a:fillRect/>
            </a:stretch>
          </p:blipFill>
          <p:spPr>
            <a:xfrm>
              <a:off x="0" y="1402333"/>
              <a:ext cx="9144000" cy="5455668"/>
            </a:xfrm>
            <a:prstGeom prst="rect">
              <a:avLst/>
            </a:prstGeom>
          </p:spPr>
        </p:pic>
        <p:sp>
          <p:nvSpPr>
            <p:cNvPr id="5" name="Rectangle 4"/>
            <p:cNvSpPr/>
            <p:nvPr/>
          </p:nvSpPr>
          <p:spPr>
            <a:xfrm>
              <a:off x="0" y="6019800"/>
              <a:ext cx="4495800" cy="830997"/>
            </a:xfrm>
            <a:prstGeom prst="rect">
              <a:avLst/>
            </a:prstGeom>
          </p:spPr>
          <p:txBody>
            <a:bodyPr wrap="square">
              <a:spAutoFit/>
            </a:bodyPr>
            <a:lstStyle/>
            <a:p>
              <a:r>
                <a:rPr lang="en-US" sz="1200" dirty="0"/>
                <a:t>Ceusters W. Applying Evolutionary Terminology Auditing to SNOMED CT. In American Medical Informatics Association 2010 Annual Symposium (</a:t>
              </a:r>
              <a:r>
                <a:rPr lang="en-US" sz="1200" dirty="0">
                  <a:hlinkClick r:id="rId3"/>
                </a:rPr>
                <a:t>AMIA 2010</a:t>
              </a:r>
              <a:r>
                <a:rPr lang="en-US" sz="1200" dirty="0"/>
                <a:t>) Proceedings, Washington DC, November 13-17, 2010:96-100.</a:t>
              </a:r>
            </a:p>
          </p:txBody>
        </p:sp>
        <p:sp>
          <p:nvSpPr>
            <p:cNvPr id="4" name="Rectangle 3"/>
            <p:cNvSpPr/>
            <p:nvPr/>
          </p:nvSpPr>
          <p:spPr bwMode="auto">
            <a:xfrm>
              <a:off x="4724400" y="2442768"/>
              <a:ext cx="23622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4652406" y="2705337"/>
              <a:ext cx="23622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4648200" y="2914274"/>
              <a:ext cx="18288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16985885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itle 3"/>
          <p:cNvSpPr>
            <a:spLocks noGrp="1"/>
          </p:cNvSpPr>
          <p:nvPr>
            <p:ph type="title"/>
          </p:nvPr>
        </p:nvSpPr>
        <p:spPr>
          <a:xfrm>
            <a:off x="3552475" y="640332"/>
            <a:ext cx="5334000" cy="762000"/>
          </a:xfrm>
        </p:spPr>
        <p:txBody>
          <a:bodyPr/>
          <a:lstStyle/>
          <a:p>
            <a:r>
              <a:rPr lang="en-US" altLang="en-US" sz="3200" i="1" dirty="0" smtClean="0"/>
              <a:t>Cell phenotyping performed</a:t>
            </a:r>
          </a:p>
        </p:txBody>
      </p:sp>
      <p:sp>
        <p:nvSpPr>
          <p:cNvPr id="6" name="Rectangle 5"/>
          <p:cNvSpPr/>
          <p:nvPr/>
        </p:nvSpPr>
        <p:spPr>
          <a:xfrm>
            <a:off x="304800" y="533400"/>
            <a:ext cx="2685351" cy="830997"/>
          </a:xfrm>
          <a:prstGeom prst="rect">
            <a:avLst/>
          </a:prstGeom>
        </p:spPr>
        <p:txBody>
          <a:bodyPr wrap="none">
            <a:spAutoFit/>
          </a:bodyPr>
          <a:lstStyle/>
          <a:p>
            <a:r>
              <a:rPr lang="en-US" altLang="en-US" dirty="0" smtClean="0">
                <a:solidFill>
                  <a:schemeClr val="bg1"/>
                </a:solidFill>
              </a:rPr>
              <a:t>SNOMED CT:</a:t>
            </a:r>
          </a:p>
          <a:p>
            <a:r>
              <a:rPr lang="en-US" altLang="en-US" dirty="0" smtClean="0">
                <a:solidFill>
                  <a:schemeClr val="bg1"/>
                </a:solidFill>
              </a:rPr>
              <a:t>Indirect </a:t>
            </a:r>
            <a:r>
              <a:rPr lang="en-US" altLang="en-US" dirty="0">
                <a:solidFill>
                  <a:schemeClr val="bg1"/>
                </a:solidFill>
              </a:rPr>
              <a:t>changes </a:t>
            </a:r>
            <a:r>
              <a:rPr lang="en-US" altLang="en-US" dirty="0" smtClean="0">
                <a:solidFill>
                  <a:schemeClr val="bg1"/>
                </a:solidFill>
              </a:rPr>
              <a:t>to: </a:t>
            </a:r>
            <a:endParaRPr lang="en-US" dirty="0">
              <a:solidFill>
                <a:schemeClr val="bg1"/>
              </a:solidFill>
            </a:endParaRPr>
          </a:p>
        </p:txBody>
      </p:sp>
      <p:grpSp>
        <p:nvGrpSpPr>
          <p:cNvPr id="7" name="Group 6"/>
          <p:cNvGrpSpPr/>
          <p:nvPr/>
        </p:nvGrpSpPr>
        <p:grpSpPr>
          <a:xfrm>
            <a:off x="0" y="1402333"/>
            <a:ext cx="9144000" cy="5455668"/>
            <a:chOff x="0" y="1402333"/>
            <a:chExt cx="9144000" cy="5455668"/>
          </a:xfrm>
        </p:grpSpPr>
        <p:pic>
          <p:nvPicPr>
            <p:cNvPr id="3" name="Picture 2"/>
            <p:cNvPicPr>
              <a:picLocks noChangeAspect="1"/>
            </p:cNvPicPr>
            <p:nvPr/>
          </p:nvPicPr>
          <p:blipFill>
            <a:blip r:embed="rId2"/>
            <a:stretch>
              <a:fillRect/>
            </a:stretch>
          </p:blipFill>
          <p:spPr>
            <a:xfrm>
              <a:off x="0" y="1402333"/>
              <a:ext cx="9144000" cy="5455668"/>
            </a:xfrm>
            <a:prstGeom prst="rect">
              <a:avLst/>
            </a:prstGeom>
          </p:spPr>
        </p:pic>
        <p:sp>
          <p:nvSpPr>
            <p:cNvPr id="5" name="Rectangle 4"/>
            <p:cNvSpPr/>
            <p:nvPr/>
          </p:nvSpPr>
          <p:spPr>
            <a:xfrm>
              <a:off x="0" y="6019800"/>
              <a:ext cx="4495800" cy="830997"/>
            </a:xfrm>
            <a:prstGeom prst="rect">
              <a:avLst/>
            </a:prstGeom>
          </p:spPr>
          <p:txBody>
            <a:bodyPr wrap="square">
              <a:spAutoFit/>
            </a:bodyPr>
            <a:lstStyle/>
            <a:p>
              <a:r>
                <a:rPr lang="en-US" sz="1200" dirty="0"/>
                <a:t>Ceusters W. Applying Evolutionary Terminology Auditing to SNOMED CT. In American Medical Informatics Association 2010 Annual Symposium (</a:t>
              </a:r>
              <a:r>
                <a:rPr lang="en-US" sz="1200" dirty="0">
                  <a:hlinkClick r:id="rId3"/>
                </a:rPr>
                <a:t>AMIA 2010</a:t>
              </a:r>
              <a:r>
                <a:rPr lang="en-US" sz="1200" dirty="0"/>
                <a:t>) Proceedings, Washington DC, November 13-17, 2010:96-100.</a:t>
              </a:r>
            </a:p>
          </p:txBody>
        </p:sp>
        <p:sp>
          <p:nvSpPr>
            <p:cNvPr id="4" name="Rectangle 3"/>
            <p:cNvSpPr/>
            <p:nvPr/>
          </p:nvSpPr>
          <p:spPr bwMode="auto">
            <a:xfrm>
              <a:off x="4724400" y="2442768"/>
              <a:ext cx="23622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4652406" y="2705337"/>
              <a:ext cx="23622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4648200" y="2914274"/>
              <a:ext cx="1828800" cy="48490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2" name="Oval 1"/>
          <p:cNvSpPr/>
          <p:nvPr/>
        </p:nvSpPr>
        <p:spPr bwMode="auto">
          <a:xfrm>
            <a:off x="6858000" y="3810000"/>
            <a:ext cx="685800" cy="304800"/>
          </a:xfrm>
          <a:prstGeom prst="ellipse">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Oval 10"/>
          <p:cNvSpPr/>
          <p:nvPr/>
        </p:nvSpPr>
        <p:spPr bwMode="auto">
          <a:xfrm>
            <a:off x="5141080" y="4719323"/>
            <a:ext cx="685800" cy="304800"/>
          </a:xfrm>
          <a:prstGeom prst="ellipse">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TextBox 7"/>
          <p:cNvSpPr txBox="1"/>
          <p:nvPr/>
        </p:nvSpPr>
        <p:spPr>
          <a:xfrm>
            <a:off x="6477000" y="4493250"/>
            <a:ext cx="2409475" cy="830997"/>
          </a:xfrm>
          <a:prstGeom prst="rect">
            <a:avLst/>
          </a:prstGeom>
          <a:noFill/>
        </p:spPr>
        <p:txBody>
          <a:bodyPr wrap="square" rtlCol="0">
            <a:spAutoFit/>
          </a:bodyPr>
          <a:lstStyle/>
          <a:p>
            <a:r>
              <a:rPr lang="en-US" dirty="0" smtClean="0">
                <a:solidFill>
                  <a:schemeClr val="accent6">
                    <a:lumMod val="60000"/>
                    <a:lumOff val="40000"/>
                  </a:schemeClr>
                </a:solidFill>
              </a:rPr>
              <a:t>            Activation</a:t>
            </a:r>
          </a:p>
          <a:p>
            <a:r>
              <a:rPr lang="en-US" dirty="0" smtClean="0">
                <a:solidFill>
                  <a:schemeClr val="accent6">
                    <a:lumMod val="60000"/>
                    <a:lumOff val="40000"/>
                  </a:schemeClr>
                </a:solidFill>
              </a:rPr>
              <a:t>De-activation</a:t>
            </a:r>
            <a:endParaRPr lang="en-US" dirty="0">
              <a:solidFill>
                <a:schemeClr val="accent6">
                  <a:lumMod val="60000"/>
                  <a:lumOff val="40000"/>
                </a:schemeClr>
              </a:solidFill>
            </a:endParaRPr>
          </a:p>
        </p:txBody>
      </p:sp>
      <p:cxnSp>
        <p:nvCxnSpPr>
          <p:cNvPr id="13" name="Straight Arrow Connector 12"/>
          <p:cNvCxnSpPr/>
          <p:nvPr/>
        </p:nvCxnSpPr>
        <p:spPr bwMode="auto">
          <a:xfrm flipH="1" flipV="1">
            <a:off x="5826880" y="4871723"/>
            <a:ext cx="650120" cy="190336"/>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triangle"/>
          </a:ln>
          <a:effectLst/>
        </p:spPr>
      </p:cxnSp>
      <p:cxnSp>
        <p:nvCxnSpPr>
          <p:cNvPr id="15" name="Straight Arrow Connector 14"/>
          <p:cNvCxnSpPr/>
          <p:nvPr/>
        </p:nvCxnSpPr>
        <p:spPr bwMode="auto">
          <a:xfrm flipH="1" flipV="1">
            <a:off x="7353300" y="4267200"/>
            <a:ext cx="495300" cy="38100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triangle"/>
          </a:ln>
          <a:effectLst/>
        </p:spPr>
      </p:cxnSp>
    </p:spTree>
    <p:extLst>
      <p:ext uri="{BB962C8B-B14F-4D97-AF65-F5344CB8AC3E}">
        <p14:creationId xmlns:p14="http://schemas.microsoft.com/office/powerpoint/2010/main" val="22597856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14300" y="1904691"/>
            <a:ext cx="304800" cy="4270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sz="2400" dirty="0" smtClean="0"/>
              <a:t>Changes in SNOMED CT (RF2)</a:t>
            </a:r>
            <a:br>
              <a:rPr lang="en-US" sz="2400" dirty="0" smtClean="0"/>
            </a:br>
            <a:r>
              <a:rPr lang="en-US" sz="2400" dirty="0" smtClean="0"/>
              <a:t>concepts and relationships</a:t>
            </a:r>
            <a:endParaRPr lang="en-US" sz="2400" dirty="0"/>
          </a:p>
        </p:txBody>
      </p:sp>
      <p:graphicFrame>
        <p:nvGraphicFramePr>
          <p:cNvPr id="4" name="Content Placeholder 3"/>
          <p:cNvGraphicFramePr>
            <a:graphicFrameLocks noGrp="1"/>
          </p:cNvGraphicFramePr>
          <p:nvPr>
            <p:ph idx="1"/>
            <p:extLst/>
          </p:nvPr>
        </p:nvGraphicFramePr>
        <p:xfrm>
          <a:off x="76200" y="1600200"/>
          <a:ext cx="8991600" cy="731520"/>
        </p:xfrm>
        <a:graphic>
          <a:graphicData uri="http://schemas.openxmlformats.org/drawingml/2006/table">
            <a:tbl>
              <a:tblPr firstRow="1" firstCol="1" bandRow="1">
                <a:tableStyleId>{5C22544A-7EE6-4342-B048-85BDC9FD1C3A}</a:tableStyleId>
              </a:tblPr>
              <a:tblGrid>
                <a:gridCol w="1548749"/>
                <a:gridCol w="1663331"/>
                <a:gridCol w="826520"/>
                <a:gridCol w="2362200"/>
                <a:gridCol w="2590800"/>
              </a:tblGrid>
              <a:tr h="0">
                <a:tc>
                  <a:txBody>
                    <a:bodyPr/>
                    <a:lstStyle/>
                    <a:p>
                      <a:pPr marL="0" marR="0" indent="0" algn="just">
                        <a:spcBef>
                          <a:spcPts val="0"/>
                        </a:spcBef>
                        <a:spcAft>
                          <a:spcPts val="0"/>
                        </a:spcAft>
                      </a:pPr>
                      <a:r>
                        <a:rPr lang="en-US" sz="1600" dirty="0" err="1">
                          <a:solidFill>
                            <a:schemeClr val="tx1"/>
                          </a:solidFill>
                          <a:effectLst/>
                        </a:rPr>
                        <a:t>conceptID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Active</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ModuleID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Definitional Status</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900000000000074008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20080131</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900000000000074008</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6" name="Rectangle 5"/>
          <p:cNvSpPr/>
          <p:nvPr/>
        </p:nvSpPr>
        <p:spPr>
          <a:xfrm>
            <a:off x="914400" y="2297084"/>
            <a:ext cx="6096000" cy="461665"/>
          </a:xfrm>
          <a:prstGeom prst="rect">
            <a:avLst/>
          </a:prstGeom>
        </p:spPr>
        <p:txBody>
          <a:bodyPr wrap="square">
            <a:spAutoFit/>
          </a:bodyPr>
          <a:lstStyle/>
          <a:p>
            <a:r>
              <a:rPr lang="en-US" dirty="0" smtClean="0">
                <a:solidFill>
                  <a:schemeClr val="bg1"/>
                </a:solidFill>
                <a:latin typeface="Times New Roman" panose="02020603050405020304" pitchFamily="18" charset="0"/>
                <a:ea typeface="MS Mincho" panose="02020609040205080304" pitchFamily="49" charset="-128"/>
              </a:rPr>
              <a:t>FSN = ‘</a:t>
            </a:r>
            <a:r>
              <a:rPr lang="en-US" i="1" dirty="0" smtClean="0">
                <a:solidFill>
                  <a:schemeClr val="bg1"/>
                </a:solidFill>
                <a:latin typeface="Times New Roman" panose="02020603050405020304" pitchFamily="18" charset="0"/>
                <a:ea typeface="MS Mincho" panose="02020609040205080304" pitchFamily="49" charset="-128"/>
              </a:rPr>
              <a:t>Discomforting </a:t>
            </a:r>
            <a:r>
              <a:rPr lang="en-US" i="1" dirty="0">
                <a:solidFill>
                  <a:schemeClr val="bg1"/>
                </a:solidFill>
                <a:latin typeface="Times New Roman" panose="02020603050405020304" pitchFamily="18" charset="0"/>
                <a:ea typeface="MS Mincho" panose="02020609040205080304" pitchFamily="49" charset="-128"/>
              </a:rPr>
              <a:t>present pain (finding)</a:t>
            </a:r>
            <a:r>
              <a:rPr lang="en-US" dirty="0">
                <a:solidFill>
                  <a:schemeClr val="bg1"/>
                </a:solidFill>
                <a:latin typeface="Times New Roman" panose="02020603050405020304" pitchFamily="18" charset="0"/>
                <a:ea typeface="MS Mincho" panose="02020609040205080304" pitchFamily="49" charset="-128"/>
              </a:rPr>
              <a:t>’</a:t>
            </a:r>
            <a:endParaRPr lang="en-US" dirty="0">
              <a:solidFill>
                <a:schemeClr val="bg1"/>
              </a:solidFill>
            </a:endParaRPr>
          </a:p>
        </p:txBody>
      </p:sp>
      <p:cxnSp>
        <p:nvCxnSpPr>
          <p:cNvPr id="11" name="Elbow Connector 10"/>
          <p:cNvCxnSpPr/>
          <p:nvPr/>
        </p:nvCxnSpPr>
        <p:spPr bwMode="auto">
          <a:xfrm>
            <a:off x="533400" y="2331720"/>
            <a:ext cx="457200" cy="196196"/>
          </a:xfrm>
          <a:prstGeom prst="bentConnector3">
            <a:avLst>
              <a:gd name="adj1" fmla="val 1516"/>
            </a:avLst>
          </a:prstGeom>
          <a:solidFill>
            <a:schemeClr val="accent1"/>
          </a:solidFill>
          <a:ln w="9525" cap="flat" cmpd="sng" algn="ctr">
            <a:solidFill>
              <a:schemeClr val="bg1"/>
            </a:solidFill>
            <a:prstDash val="solid"/>
            <a:round/>
            <a:headEnd type="none" w="med" len="med"/>
            <a:tailEnd type="triangle"/>
          </a:ln>
          <a:effectLst/>
        </p:spPr>
      </p:cxnSp>
      <p:sp>
        <p:nvSpPr>
          <p:cNvPr id="10" name="Rectangle 9"/>
          <p:cNvSpPr/>
          <p:nvPr/>
        </p:nvSpPr>
        <p:spPr bwMode="auto">
          <a:xfrm>
            <a:off x="3276601" y="1610298"/>
            <a:ext cx="914399" cy="721420"/>
          </a:xfrm>
          <a:prstGeom prst="rect">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3107130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3429001" y="3126663"/>
            <a:ext cx="304800" cy="4270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76200" y="1905000"/>
            <a:ext cx="304800" cy="4270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sz="2400" dirty="0" smtClean="0"/>
              <a:t>Changes in SNOMED CT (RF2)</a:t>
            </a:r>
            <a:br>
              <a:rPr lang="en-US" sz="2400" dirty="0" smtClean="0"/>
            </a:br>
            <a:r>
              <a:rPr lang="en-US" sz="2400" dirty="0" smtClean="0"/>
              <a:t>concepts and relationships</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2957564"/>
              </p:ext>
            </p:extLst>
          </p:nvPr>
        </p:nvGraphicFramePr>
        <p:xfrm>
          <a:off x="76200" y="1600200"/>
          <a:ext cx="8991600" cy="731520"/>
        </p:xfrm>
        <a:graphic>
          <a:graphicData uri="http://schemas.openxmlformats.org/drawingml/2006/table">
            <a:tbl>
              <a:tblPr firstRow="1" firstCol="1" bandRow="1">
                <a:tableStyleId>{5C22544A-7EE6-4342-B048-85BDC9FD1C3A}</a:tableStyleId>
              </a:tblPr>
              <a:tblGrid>
                <a:gridCol w="1548749"/>
                <a:gridCol w="1663331"/>
                <a:gridCol w="826520"/>
                <a:gridCol w="2362200"/>
                <a:gridCol w="2590800"/>
              </a:tblGrid>
              <a:tr h="0">
                <a:tc>
                  <a:txBody>
                    <a:bodyPr/>
                    <a:lstStyle/>
                    <a:p>
                      <a:pPr marL="0" marR="0" indent="0" algn="just">
                        <a:spcBef>
                          <a:spcPts val="0"/>
                        </a:spcBef>
                        <a:spcAft>
                          <a:spcPts val="0"/>
                        </a:spcAft>
                      </a:pPr>
                      <a:r>
                        <a:rPr lang="en-US" sz="1600" dirty="0" err="1">
                          <a:solidFill>
                            <a:schemeClr val="tx1"/>
                          </a:solidFill>
                          <a:effectLst/>
                        </a:rPr>
                        <a:t>conceptID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Active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ModuleID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Definitional Status</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900000000000074008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301381004</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20080131</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900000000000207008</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900000000000074008</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51062637"/>
              </p:ext>
            </p:extLst>
          </p:nvPr>
        </p:nvGraphicFramePr>
        <p:xfrm>
          <a:off x="76200" y="3124200"/>
          <a:ext cx="8991599" cy="3413760"/>
        </p:xfrm>
        <a:graphic>
          <a:graphicData uri="http://schemas.openxmlformats.org/drawingml/2006/table">
            <a:tbl>
              <a:tblPr firstRow="1" firstCol="1" bandRow="1">
                <a:tableStyleId>{5C22544A-7EE6-4342-B048-85BDC9FD1C3A}</a:tableStyleId>
              </a:tblPr>
              <a:tblGrid>
                <a:gridCol w="1524000"/>
                <a:gridCol w="1127369"/>
                <a:gridCol w="853831"/>
                <a:gridCol w="1295400"/>
                <a:gridCol w="4190999"/>
              </a:tblGrid>
              <a:tr h="0">
                <a:tc>
                  <a:txBody>
                    <a:bodyPr/>
                    <a:lstStyle/>
                    <a:p>
                      <a:pPr marL="0" marR="0" indent="0" algn="just">
                        <a:spcBef>
                          <a:spcPts val="0"/>
                        </a:spcBef>
                        <a:spcAft>
                          <a:spcPts val="0"/>
                        </a:spcAft>
                      </a:pPr>
                      <a:r>
                        <a:rPr lang="en-US" sz="1600" dirty="0" err="1">
                          <a:solidFill>
                            <a:schemeClr val="tx1"/>
                          </a:solidFill>
                          <a:effectLst/>
                        </a:rPr>
                        <a:t>RelID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Active</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Attribute</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Target</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126300024</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Is a</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Pain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126300024</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20040131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Is a</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Pain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126301023</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Is a</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Finding of present pain intensity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126301023</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20080131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Is a</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Finding of present pain intensity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657858027</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Finding site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Structure of nervous system (body structure)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657858027</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20060131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Finding site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Structure of nervous system (body structure)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2260209021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20030731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Interprets</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Nervous system function (observable entity)</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2260209021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20050131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Interprets</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Nervous system function (observable entity)</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2458913020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20040131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Is a</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Discomfort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2458913020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20080131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Is a</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Discomfort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2858465020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20060131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Finding site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Anatomical structure (body structure)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2858465020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20080131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Finding site</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Anatomical structure (body structure)</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6" name="Rectangle 5"/>
          <p:cNvSpPr/>
          <p:nvPr/>
        </p:nvSpPr>
        <p:spPr>
          <a:xfrm>
            <a:off x="914400" y="2297084"/>
            <a:ext cx="6096000" cy="461665"/>
          </a:xfrm>
          <a:prstGeom prst="rect">
            <a:avLst/>
          </a:prstGeom>
        </p:spPr>
        <p:txBody>
          <a:bodyPr wrap="square">
            <a:spAutoFit/>
          </a:bodyPr>
          <a:lstStyle/>
          <a:p>
            <a:r>
              <a:rPr lang="en-US" dirty="0" smtClean="0">
                <a:solidFill>
                  <a:schemeClr val="bg1"/>
                </a:solidFill>
                <a:latin typeface="Times New Roman" panose="02020603050405020304" pitchFamily="18" charset="0"/>
                <a:ea typeface="MS Mincho" panose="02020609040205080304" pitchFamily="49" charset="-128"/>
              </a:rPr>
              <a:t>FSN = ‘</a:t>
            </a:r>
            <a:r>
              <a:rPr lang="en-US" i="1" dirty="0" smtClean="0">
                <a:solidFill>
                  <a:schemeClr val="bg1"/>
                </a:solidFill>
                <a:latin typeface="Times New Roman" panose="02020603050405020304" pitchFamily="18" charset="0"/>
                <a:ea typeface="MS Mincho" panose="02020609040205080304" pitchFamily="49" charset="-128"/>
              </a:rPr>
              <a:t>Discomforting </a:t>
            </a:r>
            <a:r>
              <a:rPr lang="en-US" i="1" dirty="0">
                <a:solidFill>
                  <a:schemeClr val="bg1"/>
                </a:solidFill>
                <a:latin typeface="Times New Roman" panose="02020603050405020304" pitchFamily="18" charset="0"/>
                <a:ea typeface="MS Mincho" panose="02020609040205080304" pitchFamily="49" charset="-128"/>
              </a:rPr>
              <a:t>present pain (finding)</a:t>
            </a:r>
            <a:r>
              <a:rPr lang="en-US" dirty="0">
                <a:solidFill>
                  <a:schemeClr val="bg1"/>
                </a:solidFill>
                <a:latin typeface="Times New Roman" panose="02020603050405020304" pitchFamily="18" charset="0"/>
                <a:ea typeface="MS Mincho" panose="02020609040205080304" pitchFamily="49" charset="-128"/>
              </a:rPr>
              <a:t>’</a:t>
            </a:r>
            <a:endParaRPr lang="en-US" dirty="0">
              <a:solidFill>
                <a:schemeClr val="bg1"/>
              </a:solidFill>
            </a:endParaRPr>
          </a:p>
        </p:txBody>
      </p:sp>
      <p:cxnSp>
        <p:nvCxnSpPr>
          <p:cNvPr id="11" name="Elbow Connector 10"/>
          <p:cNvCxnSpPr/>
          <p:nvPr/>
        </p:nvCxnSpPr>
        <p:spPr bwMode="auto">
          <a:xfrm>
            <a:off x="457200" y="2349038"/>
            <a:ext cx="457200" cy="196196"/>
          </a:xfrm>
          <a:prstGeom prst="bentConnector3">
            <a:avLst>
              <a:gd name="adj1" fmla="val 1516"/>
            </a:avLst>
          </a:prstGeom>
          <a:solidFill>
            <a:schemeClr val="accent1"/>
          </a:solidFill>
          <a:ln w="9525" cap="flat" cmpd="sng" algn="ctr">
            <a:solidFill>
              <a:schemeClr val="bg1"/>
            </a:solidFill>
            <a:prstDash val="solid"/>
            <a:round/>
            <a:headEnd type="none" w="med" len="med"/>
            <a:tailEnd type="triangle"/>
          </a:ln>
          <a:effectLst/>
        </p:spPr>
      </p:cxnSp>
      <p:sp>
        <p:nvSpPr>
          <p:cNvPr id="16" name="Rectangle 15"/>
          <p:cNvSpPr/>
          <p:nvPr/>
        </p:nvSpPr>
        <p:spPr bwMode="auto">
          <a:xfrm>
            <a:off x="3276601" y="1610298"/>
            <a:ext cx="914399" cy="721420"/>
          </a:xfrm>
          <a:prstGeom prst="rect">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Rectangle 16"/>
          <p:cNvSpPr/>
          <p:nvPr/>
        </p:nvSpPr>
        <p:spPr bwMode="auto">
          <a:xfrm>
            <a:off x="2743200" y="3124200"/>
            <a:ext cx="838201" cy="3409019"/>
          </a:xfrm>
          <a:prstGeom prst="rect">
            <a:avLst/>
          </a:prstGeom>
          <a:solidFill>
            <a:srgbClr val="CC99F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23" name="Elbow Connector 22"/>
          <p:cNvCxnSpPr>
            <a:stCxn id="14" idx="2"/>
            <a:endCxn id="12" idx="0"/>
          </p:cNvCxnSpPr>
          <p:nvPr/>
        </p:nvCxnSpPr>
        <p:spPr bwMode="auto">
          <a:xfrm rot="16200000" flipH="1">
            <a:off x="1507683" y="1052945"/>
            <a:ext cx="794634" cy="3352801"/>
          </a:xfrm>
          <a:prstGeom prst="bentConnector3">
            <a:avLst>
              <a:gd name="adj1" fmla="val 66273"/>
            </a:avLst>
          </a:prstGeom>
          <a:solidFill>
            <a:schemeClr val="accent1"/>
          </a:solidFill>
          <a:ln w="9525" cap="flat" cmpd="sng" algn="ctr">
            <a:solidFill>
              <a:schemeClr val="bg1"/>
            </a:solidFill>
            <a:prstDash val="dashDot"/>
            <a:round/>
            <a:headEnd type="none" w="med" len="med"/>
            <a:tailEnd type="triangle"/>
          </a:ln>
          <a:effectLst/>
        </p:spPr>
      </p:cxnSp>
    </p:spTree>
    <p:extLst>
      <p:ext uri="{BB962C8B-B14F-4D97-AF65-F5344CB8AC3E}">
        <p14:creationId xmlns:p14="http://schemas.microsoft.com/office/powerpoint/2010/main" val="31907128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itle 3"/>
          <p:cNvSpPr>
            <a:spLocks noGrp="1"/>
          </p:cNvSpPr>
          <p:nvPr>
            <p:ph type="title"/>
          </p:nvPr>
        </p:nvSpPr>
        <p:spPr>
          <a:xfrm>
            <a:off x="3552475" y="640332"/>
            <a:ext cx="5334000" cy="762000"/>
          </a:xfrm>
        </p:spPr>
        <p:txBody>
          <a:bodyPr/>
          <a:lstStyle/>
          <a:p>
            <a:r>
              <a:rPr lang="en-US" altLang="en-US" sz="3200" i="1" dirty="0" smtClean="0"/>
              <a:t>Cell phenotyping performed</a:t>
            </a:r>
          </a:p>
        </p:txBody>
      </p:sp>
      <p:sp>
        <p:nvSpPr>
          <p:cNvPr id="2" name="Content Placeholder 1"/>
          <p:cNvSpPr>
            <a:spLocks noGrp="1"/>
          </p:cNvSpPr>
          <p:nvPr>
            <p:ph idx="1"/>
          </p:nvPr>
        </p:nvSpPr>
        <p:spPr/>
        <p:txBody>
          <a:bodyPr/>
          <a:lstStyle/>
          <a:p>
            <a:endParaRPr lang="en-US"/>
          </a:p>
        </p:txBody>
      </p:sp>
      <p:pic>
        <p:nvPicPr>
          <p:cNvPr id="1013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41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tangle 4"/>
          <p:cNvSpPr/>
          <p:nvPr/>
        </p:nvSpPr>
        <p:spPr>
          <a:xfrm>
            <a:off x="0" y="6211669"/>
            <a:ext cx="4876800" cy="646331"/>
          </a:xfrm>
          <a:prstGeom prst="rect">
            <a:avLst/>
          </a:prstGeom>
        </p:spPr>
        <p:txBody>
          <a:bodyPr wrap="square">
            <a:spAutoFit/>
          </a:bodyPr>
          <a:lstStyle/>
          <a:p>
            <a:r>
              <a:rPr lang="en-US" sz="1200" dirty="0"/>
              <a:t>Ceusters W. Applying Evolutionary Terminology Auditing to SNOMED CT. In American Medical Informatics Association 2010 Annual Symposium (</a:t>
            </a:r>
            <a:r>
              <a:rPr lang="en-US" sz="1200" dirty="0">
                <a:hlinkClick r:id="rId3"/>
              </a:rPr>
              <a:t>AMIA 2010</a:t>
            </a:r>
            <a:r>
              <a:rPr lang="en-US" sz="1200" dirty="0"/>
              <a:t>) Proceedings, Washington DC, November 13-17, 2010:96-100.</a:t>
            </a:r>
          </a:p>
        </p:txBody>
      </p:sp>
      <p:sp>
        <p:nvSpPr>
          <p:cNvPr id="6" name="Rectangle 5"/>
          <p:cNvSpPr/>
          <p:nvPr/>
        </p:nvSpPr>
        <p:spPr>
          <a:xfrm>
            <a:off x="304800" y="533400"/>
            <a:ext cx="2685351" cy="830997"/>
          </a:xfrm>
          <a:prstGeom prst="rect">
            <a:avLst/>
          </a:prstGeom>
        </p:spPr>
        <p:txBody>
          <a:bodyPr wrap="none">
            <a:spAutoFit/>
          </a:bodyPr>
          <a:lstStyle/>
          <a:p>
            <a:r>
              <a:rPr lang="en-US" altLang="en-US" dirty="0" smtClean="0">
                <a:solidFill>
                  <a:schemeClr val="bg1"/>
                </a:solidFill>
              </a:rPr>
              <a:t>SNOMED CT:</a:t>
            </a:r>
          </a:p>
          <a:p>
            <a:r>
              <a:rPr lang="en-US" altLang="en-US" dirty="0" smtClean="0">
                <a:solidFill>
                  <a:schemeClr val="bg1"/>
                </a:solidFill>
              </a:rPr>
              <a:t>Indirect </a:t>
            </a:r>
            <a:r>
              <a:rPr lang="en-US" altLang="en-US" dirty="0">
                <a:solidFill>
                  <a:schemeClr val="bg1"/>
                </a:solidFill>
              </a:rPr>
              <a:t>changes </a:t>
            </a:r>
            <a:r>
              <a:rPr lang="en-US" altLang="en-US" dirty="0" smtClean="0">
                <a:solidFill>
                  <a:schemeClr val="bg1"/>
                </a:solidFill>
              </a:rPr>
              <a:t>to: </a:t>
            </a:r>
            <a:endParaRPr lang="en-US" dirty="0">
              <a:solidFill>
                <a:schemeClr val="bg1"/>
              </a:solidFill>
            </a:endParaRPr>
          </a:p>
        </p:txBody>
      </p:sp>
      <p:grpSp>
        <p:nvGrpSpPr>
          <p:cNvPr id="3" name="Group 2"/>
          <p:cNvGrpSpPr/>
          <p:nvPr/>
        </p:nvGrpSpPr>
        <p:grpSpPr>
          <a:xfrm>
            <a:off x="5946912" y="3256722"/>
            <a:ext cx="1683027" cy="619539"/>
            <a:chOff x="5946912" y="3256722"/>
            <a:chExt cx="1683027" cy="619539"/>
          </a:xfrm>
        </p:grpSpPr>
        <p:sp>
          <p:nvSpPr>
            <p:cNvPr id="7" name="Rectangle 6"/>
            <p:cNvSpPr/>
            <p:nvPr/>
          </p:nvSpPr>
          <p:spPr bwMode="auto">
            <a:xfrm>
              <a:off x="5973417" y="3256722"/>
              <a:ext cx="1656522" cy="4108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5946912" y="3322983"/>
              <a:ext cx="1656522" cy="4108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5980044" y="3465444"/>
              <a:ext cx="1292088" cy="4108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3103927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sz="3300" dirty="0" smtClean="0"/>
              <a:t>Ontological Realism’s aim for representations:</a:t>
            </a:r>
            <a:endParaRPr lang="en-US" sz="3300" dirty="0"/>
          </a:p>
        </p:txBody>
      </p:sp>
    </p:spTree>
    <p:extLst>
      <p:ext uri="{BB962C8B-B14F-4D97-AF65-F5344CB8AC3E}">
        <p14:creationId xmlns:p14="http://schemas.microsoft.com/office/powerpoint/2010/main" val="36518662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itle 3"/>
          <p:cNvSpPr>
            <a:spLocks noGrp="1"/>
          </p:cNvSpPr>
          <p:nvPr>
            <p:ph type="title"/>
          </p:nvPr>
        </p:nvSpPr>
        <p:spPr>
          <a:xfrm>
            <a:off x="3124200" y="762000"/>
            <a:ext cx="5791200" cy="762000"/>
          </a:xfrm>
        </p:spPr>
        <p:txBody>
          <a:bodyPr/>
          <a:lstStyle/>
          <a:p>
            <a:r>
              <a:rPr lang="en-US" altLang="en-US" i="1" dirty="0" smtClean="0"/>
              <a:t>Adenoma of small intestine</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799"/>
            <a:ext cx="9144000" cy="54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Rectangle 1"/>
          <p:cNvSpPr/>
          <p:nvPr/>
        </p:nvSpPr>
        <p:spPr>
          <a:xfrm>
            <a:off x="4114800" y="6135469"/>
            <a:ext cx="4876800" cy="646331"/>
          </a:xfrm>
          <a:prstGeom prst="rect">
            <a:avLst/>
          </a:prstGeom>
        </p:spPr>
        <p:txBody>
          <a:bodyPr wrap="square">
            <a:spAutoFit/>
          </a:bodyPr>
          <a:lstStyle/>
          <a:p>
            <a:r>
              <a:rPr lang="en-US" sz="1200" dirty="0"/>
              <a:t>Ceusters W. Applying Evolutionary Terminology Auditing to SNOMED CT. In American Medical Informatics Association 2010 Annual Symposium (</a:t>
            </a:r>
            <a:r>
              <a:rPr lang="en-US" sz="1200" dirty="0">
                <a:hlinkClick r:id="rId3"/>
              </a:rPr>
              <a:t>AMIA 2010</a:t>
            </a:r>
            <a:r>
              <a:rPr lang="en-US" sz="1200" dirty="0"/>
              <a:t>) Proceedings, Washington DC, November 13-17, 2010:96-100.</a:t>
            </a:r>
          </a:p>
        </p:txBody>
      </p:sp>
      <p:sp>
        <p:nvSpPr>
          <p:cNvPr id="3" name="Rectangle 2"/>
          <p:cNvSpPr/>
          <p:nvPr/>
        </p:nvSpPr>
        <p:spPr>
          <a:xfrm>
            <a:off x="527121" y="616803"/>
            <a:ext cx="2685351" cy="830997"/>
          </a:xfrm>
          <a:prstGeom prst="rect">
            <a:avLst/>
          </a:prstGeom>
        </p:spPr>
        <p:txBody>
          <a:bodyPr wrap="none">
            <a:spAutoFit/>
          </a:bodyPr>
          <a:lstStyle/>
          <a:p>
            <a:r>
              <a:rPr lang="en-US" altLang="en-US" dirty="0" smtClean="0">
                <a:solidFill>
                  <a:schemeClr val="bg1"/>
                </a:solidFill>
              </a:rPr>
              <a:t>SNOMED CT:</a:t>
            </a:r>
          </a:p>
          <a:p>
            <a:r>
              <a:rPr lang="en-US" altLang="en-US" dirty="0" smtClean="0">
                <a:solidFill>
                  <a:schemeClr val="bg1"/>
                </a:solidFill>
              </a:rPr>
              <a:t>Indirect </a:t>
            </a:r>
            <a:r>
              <a:rPr lang="en-US" altLang="en-US" dirty="0">
                <a:solidFill>
                  <a:schemeClr val="bg1"/>
                </a:solidFill>
              </a:rPr>
              <a:t>changes </a:t>
            </a:r>
            <a:r>
              <a:rPr lang="en-US" altLang="en-US" dirty="0" smtClean="0">
                <a:solidFill>
                  <a:schemeClr val="bg1"/>
                </a:solidFill>
              </a:rPr>
              <a:t>to: </a:t>
            </a:r>
            <a:endParaRPr lang="en-US" dirty="0">
              <a:solidFill>
                <a:schemeClr val="bg1"/>
              </a:solidFill>
            </a:endParaRPr>
          </a:p>
        </p:txBody>
      </p:sp>
    </p:spTree>
    <p:extLst>
      <p:ext uri="{BB962C8B-B14F-4D97-AF65-F5344CB8AC3E}">
        <p14:creationId xmlns:p14="http://schemas.microsoft.com/office/powerpoint/2010/main" val="38799257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685800"/>
            <a:ext cx="3657600" cy="685800"/>
          </a:xfrm>
        </p:spPr>
        <p:txBody>
          <a:bodyPr/>
          <a:lstStyle/>
          <a:p>
            <a:pPr algn="ctr"/>
            <a:r>
              <a:rPr lang="en-US" dirty="0" smtClean="0"/>
              <a:t>SNOMED CT concept (in)activations</a:t>
            </a:r>
            <a:endParaRPr lang="en-US" dirty="0"/>
          </a:p>
        </p:txBody>
      </p:sp>
      <p:graphicFrame>
        <p:nvGraphicFramePr>
          <p:cNvPr id="4" name="Content Placeholder 3"/>
          <p:cNvGraphicFramePr>
            <a:graphicFrameLocks noGrp="1"/>
          </p:cNvGraphicFramePr>
          <p:nvPr>
            <p:ph sz="half" idx="1"/>
            <p:extLst/>
          </p:nvPr>
        </p:nvGraphicFramePr>
        <p:xfrm>
          <a:off x="76200" y="685800"/>
          <a:ext cx="5105400" cy="6093696"/>
        </p:xfrm>
        <a:graphic>
          <a:graphicData uri="http://schemas.openxmlformats.org/drawingml/2006/table">
            <a:tbl>
              <a:tblPr>
                <a:tableStyleId>{5C22544A-7EE6-4342-B048-85BDC9FD1C3A}</a:tableStyleId>
              </a:tblPr>
              <a:tblGrid>
                <a:gridCol w="838200"/>
                <a:gridCol w="838200"/>
                <a:gridCol w="1219200"/>
                <a:gridCol w="1066800"/>
                <a:gridCol w="1143000"/>
              </a:tblGrid>
              <a:tr h="150960">
                <a:tc>
                  <a:txBody>
                    <a:bodyPr/>
                    <a:lstStyle/>
                    <a:p>
                      <a:pPr algn="l" fontAlgn="b"/>
                      <a:endParaRPr lang="en-US" sz="1200" b="0" i="0" u="none" strike="noStrike" dirty="0">
                        <a:solidFill>
                          <a:srgbClr val="000000"/>
                        </a:solidFill>
                        <a:effectLst/>
                        <a:latin typeface="Calibri" panose="020F0502020204030204" pitchFamily="34" charset="0"/>
                      </a:endParaRPr>
                    </a:p>
                  </a:txBody>
                  <a:tcPr marL="5633" marR="5633" marT="7548" marB="0" anchor="b"/>
                </a:tc>
                <a:tc gridSpan="2">
                  <a:txBody>
                    <a:bodyPr/>
                    <a:lstStyle/>
                    <a:p>
                      <a:pPr algn="ctr" fontAlgn="b"/>
                      <a:r>
                        <a:rPr lang="en-US" sz="1200" u="none" strike="noStrike" dirty="0">
                          <a:effectLst/>
                        </a:rPr>
                        <a:t>From Concept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hMerge="1">
                  <a:txBody>
                    <a:bodyPr/>
                    <a:lstStyle/>
                    <a:p>
                      <a:endParaRPr lang="en-US"/>
                    </a:p>
                  </a:txBody>
                  <a:tcPr/>
                </a:tc>
                <a:tc gridSpan="2">
                  <a:txBody>
                    <a:bodyPr/>
                    <a:lstStyle/>
                    <a:p>
                      <a:pPr algn="ctr" fontAlgn="b"/>
                      <a:r>
                        <a:rPr lang="en-US" sz="1200" u="none" strike="noStrike" dirty="0">
                          <a:effectLst/>
                        </a:rPr>
                        <a:t>From 2016 'snapshot'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hMerge="1">
                  <a:txBody>
                    <a:bodyPr/>
                    <a:lstStyle/>
                    <a:p>
                      <a:endParaRPr lang="en-US"/>
                    </a:p>
                  </a:txBody>
                  <a:tcPr/>
                </a:tc>
              </a:tr>
              <a:tr h="153840">
                <a:tc>
                  <a:txBody>
                    <a:bodyPr/>
                    <a:lstStyle/>
                    <a:p>
                      <a:pPr algn="ctr" fontAlgn="b"/>
                      <a:r>
                        <a:rPr lang="en-US" sz="1200" u="none" strike="noStrike" dirty="0">
                          <a:effectLst/>
                        </a:rPr>
                        <a:t>Version</a:t>
                      </a:r>
                      <a:endParaRPr lang="en-US" sz="1200" b="0" i="0" u="none" strike="noStrike" dirty="0">
                        <a:solidFill>
                          <a:srgbClr val="000000"/>
                        </a:solidFill>
                        <a:effectLst/>
                        <a:latin typeface="Calibri" panose="020F0502020204030204" pitchFamily="34" charset="0"/>
                      </a:endParaRPr>
                    </a:p>
                  </a:txBody>
                  <a:tcPr marL="5633" marR="5633" marT="7548" marB="0" anchor="b"/>
                </a:tc>
                <a:tc>
                  <a:txBody>
                    <a:bodyPr/>
                    <a:lstStyle/>
                    <a:p>
                      <a:pPr algn="ctr" fontAlgn="b"/>
                      <a:r>
                        <a:rPr lang="en-US" sz="1200" u="none" strike="noStrike" dirty="0">
                          <a:effectLst/>
                        </a:rPr>
                        <a:t>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Deactivated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Active </a:t>
                      </a:r>
                      <a:r>
                        <a:rPr lang="en-US" sz="1200" u="none" strike="noStrike" dirty="0" smtClean="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ctr" fontAlgn="b"/>
                      <a:r>
                        <a:rPr lang="en-US" sz="1200" u="none" strike="noStrike" dirty="0" smtClean="0">
                          <a:effectLst/>
                        </a:rPr>
                        <a:t>Inactive  </a:t>
                      </a:r>
                      <a:r>
                        <a:rPr lang="en-US" sz="1200" u="none" strike="noStrike" dirty="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278183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47833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185564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47673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7485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1747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9950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1725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7806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5834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7151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5569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8124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1905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7684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3899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1990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1580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7462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1471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2817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897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891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438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4148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433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2422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718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2125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1035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2295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1029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3036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1363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4717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1351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2325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907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4153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902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2073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3403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1070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5126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11747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884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3745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4214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1337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3657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3655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1744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18293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3702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18292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1157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2288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1906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211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3363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2162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794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279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1673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1841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1307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2229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2593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12610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12580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348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3287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3671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4458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5309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3115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4620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SUMS</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373883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105963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319446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105312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bl>
          </a:graphicData>
        </a:graphic>
      </p:graphicFrame>
      <p:sp>
        <p:nvSpPr>
          <p:cNvPr id="5" name="Content Placeholder 2"/>
          <p:cNvSpPr>
            <a:spLocks noGrp="1"/>
          </p:cNvSpPr>
          <p:nvPr>
            <p:ph sz="half" idx="2"/>
          </p:nvPr>
        </p:nvSpPr>
        <p:spPr>
          <a:xfrm>
            <a:off x="5334000" y="3124200"/>
            <a:ext cx="3657600" cy="1676400"/>
          </a:xfrm>
        </p:spPr>
        <p:txBody>
          <a:bodyPr/>
          <a:lstStyle/>
          <a:p>
            <a:pPr marL="0" indent="0" algn="ctr"/>
            <a:r>
              <a:rPr lang="en-US" dirty="0" smtClean="0"/>
              <a:t>Changes in concepts are enormous and not straightforward.</a:t>
            </a:r>
          </a:p>
          <a:p>
            <a:pPr marL="0" indent="0" algn="ctr"/>
            <a:endParaRPr lang="en-US" dirty="0"/>
          </a:p>
          <a:p>
            <a:pPr marL="0" indent="0" algn="ctr"/>
            <a:endParaRPr lang="en-US" dirty="0" smtClean="0"/>
          </a:p>
          <a:p>
            <a:pPr marL="0" indent="0" algn="ctr"/>
            <a:endParaRPr lang="en-US" sz="1400" dirty="0" smtClean="0"/>
          </a:p>
          <a:p>
            <a:pPr marL="0" indent="0" algn="ctr"/>
            <a:endParaRPr lang="en-US" sz="1400" dirty="0"/>
          </a:p>
          <a:p>
            <a:pPr marL="0" indent="0" algn="ctr"/>
            <a:endParaRPr lang="en-US" sz="1400" dirty="0" smtClean="0"/>
          </a:p>
        </p:txBody>
      </p:sp>
      <p:sp>
        <p:nvSpPr>
          <p:cNvPr id="3" name="Rectangle 2"/>
          <p:cNvSpPr/>
          <p:nvPr/>
        </p:nvSpPr>
        <p:spPr>
          <a:xfrm>
            <a:off x="6029608" y="6256276"/>
            <a:ext cx="3087986" cy="523220"/>
          </a:xfrm>
          <a:prstGeom prst="rect">
            <a:avLst/>
          </a:prstGeom>
        </p:spPr>
        <p:txBody>
          <a:bodyPr wrap="square">
            <a:spAutoFit/>
          </a:bodyPr>
          <a:lstStyle/>
          <a:p>
            <a:pPr marL="0" indent="0" algn="r"/>
            <a:r>
              <a:rPr lang="en-US" sz="1400" b="0" dirty="0">
                <a:solidFill>
                  <a:schemeClr val="bg1"/>
                </a:solidFill>
              </a:rPr>
              <a:t>Research based on the January 2016 version of SNOMED </a:t>
            </a:r>
            <a:r>
              <a:rPr lang="en-US" sz="1400" b="0" dirty="0" smtClean="0">
                <a:solidFill>
                  <a:schemeClr val="bg1"/>
                </a:solidFill>
              </a:rPr>
              <a:t>CT</a:t>
            </a:r>
            <a:endParaRPr lang="en-US" sz="1400" b="0" dirty="0">
              <a:solidFill>
                <a:schemeClr val="bg1"/>
              </a:solidFill>
            </a:endParaRPr>
          </a:p>
        </p:txBody>
      </p:sp>
      <p:sp>
        <p:nvSpPr>
          <p:cNvPr id="6" name="Rectangle 5"/>
          <p:cNvSpPr/>
          <p:nvPr/>
        </p:nvSpPr>
        <p:spPr>
          <a:xfrm>
            <a:off x="5486400" y="5257800"/>
            <a:ext cx="3657600" cy="1015663"/>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14232744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685800"/>
            <a:ext cx="3657600" cy="685800"/>
          </a:xfrm>
        </p:spPr>
        <p:txBody>
          <a:bodyPr/>
          <a:lstStyle/>
          <a:p>
            <a:pPr algn="ctr"/>
            <a:r>
              <a:rPr lang="en-US" dirty="0" smtClean="0"/>
              <a:t>SNOMED CT concept (in)activations</a:t>
            </a:r>
            <a:endParaRPr lang="en-US" dirty="0"/>
          </a:p>
        </p:txBody>
      </p:sp>
      <p:graphicFrame>
        <p:nvGraphicFramePr>
          <p:cNvPr id="4" name="Content Placeholder 3"/>
          <p:cNvGraphicFramePr>
            <a:graphicFrameLocks noGrp="1"/>
          </p:cNvGraphicFramePr>
          <p:nvPr>
            <p:ph sz="half" idx="1"/>
          </p:nvPr>
        </p:nvGraphicFramePr>
        <p:xfrm>
          <a:off x="76200" y="685800"/>
          <a:ext cx="5105400" cy="6093696"/>
        </p:xfrm>
        <a:graphic>
          <a:graphicData uri="http://schemas.openxmlformats.org/drawingml/2006/table">
            <a:tbl>
              <a:tblPr>
                <a:tableStyleId>{5C22544A-7EE6-4342-B048-85BDC9FD1C3A}</a:tableStyleId>
              </a:tblPr>
              <a:tblGrid>
                <a:gridCol w="838200"/>
                <a:gridCol w="838200"/>
                <a:gridCol w="1219200"/>
                <a:gridCol w="1066800"/>
                <a:gridCol w="1143000"/>
              </a:tblGrid>
              <a:tr h="150960">
                <a:tc>
                  <a:txBody>
                    <a:bodyPr/>
                    <a:lstStyle/>
                    <a:p>
                      <a:pPr algn="l" fontAlgn="b"/>
                      <a:endParaRPr lang="en-US" sz="1200" b="0" i="0" u="none" strike="noStrike" dirty="0">
                        <a:solidFill>
                          <a:srgbClr val="000000"/>
                        </a:solidFill>
                        <a:effectLst/>
                        <a:latin typeface="Calibri" panose="020F0502020204030204" pitchFamily="34" charset="0"/>
                      </a:endParaRPr>
                    </a:p>
                  </a:txBody>
                  <a:tcPr marL="5633" marR="5633" marT="7548" marB="0" anchor="b"/>
                </a:tc>
                <a:tc gridSpan="2">
                  <a:txBody>
                    <a:bodyPr/>
                    <a:lstStyle/>
                    <a:p>
                      <a:pPr algn="ctr" fontAlgn="b"/>
                      <a:r>
                        <a:rPr lang="en-US" sz="1200" u="none" strike="noStrike" dirty="0">
                          <a:effectLst/>
                        </a:rPr>
                        <a:t>From Concept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hMerge="1">
                  <a:txBody>
                    <a:bodyPr/>
                    <a:lstStyle/>
                    <a:p>
                      <a:endParaRPr lang="en-US"/>
                    </a:p>
                  </a:txBody>
                  <a:tcPr/>
                </a:tc>
                <a:tc gridSpan="2">
                  <a:txBody>
                    <a:bodyPr/>
                    <a:lstStyle/>
                    <a:p>
                      <a:pPr algn="ctr" fontAlgn="b"/>
                      <a:r>
                        <a:rPr lang="en-US" sz="1200" u="none" strike="noStrike" dirty="0">
                          <a:effectLst/>
                        </a:rPr>
                        <a:t>From 2016 'snapshot'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hMerge="1">
                  <a:txBody>
                    <a:bodyPr/>
                    <a:lstStyle/>
                    <a:p>
                      <a:endParaRPr lang="en-US"/>
                    </a:p>
                  </a:txBody>
                  <a:tcPr/>
                </a:tc>
              </a:tr>
              <a:tr h="153840">
                <a:tc>
                  <a:txBody>
                    <a:bodyPr/>
                    <a:lstStyle/>
                    <a:p>
                      <a:pPr algn="ctr" fontAlgn="b"/>
                      <a:r>
                        <a:rPr lang="en-US" sz="1200" u="none" strike="noStrike" dirty="0">
                          <a:effectLst/>
                        </a:rPr>
                        <a:t>Version</a:t>
                      </a:r>
                      <a:endParaRPr lang="en-US" sz="1200" b="0" i="0" u="none" strike="noStrike" dirty="0">
                        <a:solidFill>
                          <a:srgbClr val="000000"/>
                        </a:solidFill>
                        <a:effectLst/>
                        <a:latin typeface="Calibri" panose="020F0502020204030204" pitchFamily="34" charset="0"/>
                      </a:endParaRPr>
                    </a:p>
                  </a:txBody>
                  <a:tcPr marL="5633" marR="5633" marT="7548" marB="0" anchor="b"/>
                </a:tc>
                <a:tc>
                  <a:txBody>
                    <a:bodyPr/>
                    <a:lstStyle/>
                    <a:p>
                      <a:pPr algn="ctr" fontAlgn="b"/>
                      <a:r>
                        <a:rPr lang="en-US" sz="1200" u="none" strike="noStrike" dirty="0">
                          <a:effectLst/>
                        </a:rPr>
                        <a:t>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Deactivated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Active </a:t>
                      </a:r>
                      <a:r>
                        <a:rPr lang="en-US" sz="1200" u="none" strike="noStrike" dirty="0" smtClean="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ctr" fontAlgn="b"/>
                      <a:r>
                        <a:rPr lang="en-US" sz="1200" u="none" strike="noStrike" dirty="0" smtClean="0">
                          <a:effectLst/>
                        </a:rPr>
                        <a:t>Inactive  </a:t>
                      </a:r>
                      <a:r>
                        <a:rPr lang="en-US" sz="1200" u="none" strike="noStrike" dirty="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278183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47833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185564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47673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7485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1747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9950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1725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7806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5834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7151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5569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8124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1905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7684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3899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1990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1580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7462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1471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2817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897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891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438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4148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433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2422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718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2125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1035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2295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1029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3036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1363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1351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2325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907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4153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902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2073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3403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1070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5126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11747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884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3745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4214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1337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3657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3655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1744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18293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3702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18292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1157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2288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1906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211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3363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2162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794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279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1673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1841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1307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2229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2593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12610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12580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348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3287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3671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4458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5309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3115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4620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SUMS</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373883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105963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319446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105312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bl>
          </a:graphicData>
        </a:graphic>
      </p:graphicFrame>
      <p:sp>
        <p:nvSpPr>
          <p:cNvPr id="5" name="Content Placeholder 2"/>
          <p:cNvSpPr>
            <a:spLocks noGrp="1"/>
          </p:cNvSpPr>
          <p:nvPr>
            <p:ph sz="half" idx="2"/>
          </p:nvPr>
        </p:nvSpPr>
        <p:spPr>
          <a:xfrm>
            <a:off x="5334000" y="2895600"/>
            <a:ext cx="3657600" cy="3883896"/>
          </a:xfrm>
        </p:spPr>
        <p:txBody>
          <a:bodyPr/>
          <a:lstStyle/>
          <a:p>
            <a:pPr marL="0" indent="0"/>
            <a:r>
              <a:rPr lang="en-US" sz="2400" dirty="0" smtClean="0"/>
              <a:t>Whereas in 2002 </a:t>
            </a:r>
            <a:r>
              <a:rPr lang="en-US" sz="2400" b="1" u="sng" dirty="0" smtClean="0"/>
              <a:t>14.7%</a:t>
            </a:r>
            <a:r>
              <a:rPr lang="en-US" sz="2400" dirty="0" smtClean="0"/>
              <a:t> of total concepts were inactive, it was already </a:t>
            </a:r>
            <a:r>
              <a:rPr lang="en-US" sz="2400" b="1" u="sng" dirty="0" smtClean="0"/>
              <a:t>24.8%</a:t>
            </a:r>
            <a:r>
              <a:rPr lang="en-US" sz="2400" dirty="0" smtClean="0"/>
              <a:t> in January 2016.  </a:t>
            </a:r>
            <a:endParaRPr lang="en-US" sz="2400" dirty="0"/>
          </a:p>
        </p:txBody>
      </p:sp>
      <p:sp>
        <p:nvSpPr>
          <p:cNvPr id="3" name="Rounded Rectangle 2"/>
          <p:cNvSpPr/>
          <p:nvPr/>
        </p:nvSpPr>
        <p:spPr bwMode="auto">
          <a:xfrm>
            <a:off x="1143000" y="1066800"/>
            <a:ext cx="19050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ounded Rectangle 5"/>
          <p:cNvSpPr/>
          <p:nvPr/>
        </p:nvSpPr>
        <p:spPr bwMode="auto">
          <a:xfrm>
            <a:off x="3324883" y="6577301"/>
            <a:ext cx="19050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a:xfrm>
            <a:off x="6029608" y="6256276"/>
            <a:ext cx="3087986" cy="523220"/>
          </a:xfrm>
          <a:prstGeom prst="rect">
            <a:avLst/>
          </a:prstGeom>
        </p:spPr>
        <p:txBody>
          <a:bodyPr wrap="square">
            <a:spAutoFit/>
          </a:bodyPr>
          <a:lstStyle/>
          <a:p>
            <a:pPr marL="0" indent="0" algn="r"/>
            <a:r>
              <a:rPr lang="en-US" sz="1400" b="0" dirty="0">
                <a:solidFill>
                  <a:schemeClr val="bg1"/>
                </a:solidFill>
              </a:rPr>
              <a:t>Research based on the January 2016 version of SNOMED </a:t>
            </a:r>
            <a:r>
              <a:rPr lang="en-US" sz="1400" b="0" dirty="0" smtClean="0">
                <a:solidFill>
                  <a:schemeClr val="bg1"/>
                </a:solidFill>
              </a:rPr>
              <a:t>CT</a:t>
            </a:r>
            <a:endParaRPr lang="en-US" sz="1400" b="0" dirty="0">
              <a:solidFill>
                <a:schemeClr val="bg1"/>
              </a:solidFill>
            </a:endParaRPr>
          </a:p>
        </p:txBody>
      </p:sp>
      <p:sp>
        <p:nvSpPr>
          <p:cNvPr id="8" name="Rectangle 7"/>
          <p:cNvSpPr/>
          <p:nvPr/>
        </p:nvSpPr>
        <p:spPr>
          <a:xfrm>
            <a:off x="5486400" y="5257800"/>
            <a:ext cx="3657600" cy="1015663"/>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33351486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685800"/>
            <a:ext cx="3657600" cy="685800"/>
          </a:xfrm>
        </p:spPr>
        <p:txBody>
          <a:bodyPr/>
          <a:lstStyle/>
          <a:p>
            <a:pPr algn="ctr"/>
            <a:r>
              <a:rPr lang="en-US" dirty="0" smtClean="0"/>
              <a:t>SNOMED CT concept (in)activations</a:t>
            </a:r>
            <a:endParaRPr lang="en-US" dirty="0"/>
          </a:p>
        </p:txBody>
      </p:sp>
      <p:graphicFrame>
        <p:nvGraphicFramePr>
          <p:cNvPr id="4" name="Content Placeholder 3"/>
          <p:cNvGraphicFramePr>
            <a:graphicFrameLocks noGrp="1"/>
          </p:cNvGraphicFramePr>
          <p:nvPr>
            <p:ph sz="half" idx="1"/>
          </p:nvPr>
        </p:nvGraphicFramePr>
        <p:xfrm>
          <a:off x="76200" y="685800"/>
          <a:ext cx="5105400" cy="6093696"/>
        </p:xfrm>
        <a:graphic>
          <a:graphicData uri="http://schemas.openxmlformats.org/drawingml/2006/table">
            <a:tbl>
              <a:tblPr>
                <a:tableStyleId>{5C22544A-7EE6-4342-B048-85BDC9FD1C3A}</a:tableStyleId>
              </a:tblPr>
              <a:tblGrid>
                <a:gridCol w="838200"/>
                <a:gridCol w="838200"/>
                <a:gridCol w="1219200"/>
                <a:gridCol w="1066800"/>
                <a:gridCol w="1143000"/>
              </a:tblGrid>
              <a:tr h="150960">
                <a:tc>
                  <a:txBody>
                    <a:bodyPr/>
                    <a:lstStyle/>
                    <a:p>
                      <a:pPr algn="l" fontAlgn="b"/>
                      <a:endParaRPr lang="en-US" sz="1200" b="0" i="0" u="none" strike="noStrike" dirty="0">
                        <a:solidFill>
                          <a:srgbClr val="000000"/>
                        </a:solidFill>
                        <a:effectLst/>
                        <a:latin typeface="Calibri" panose="020F0502020204030204" pitchFamily="34" charset="0"/>
                      </a:endParaRPr>
                    </a:p>
                  </a:txBody>
                  <a:tcPr marL="5633" marR="5633" marT="7548" marB="0" anchor="b"/>
                </a:tc>
                <a:tc gridSpan="2">
                  <a:txBody>
                    <a:bodyPr/>
                    <a:lstStyle/>
                    <a:p>
                      <a:pPr algn="ctr" fontAlgn="b"/>
                      <a:r>
                        <a:rPr lang="en-US" sz="1200" u="none" strike="noStrike" dirty="0">
                          <a:effectLst/>
                        </a:rPr>
                        <a:t>From Concept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hMerge="1">
                  <a:txBody>
                    <a:bodyPr/>
                    <a:lstStyle/>
                    <a:p>
                      <a:endParaRPr lang="en-US"/>
                    </a:p>
                  </a:txBody>
                  <a:tcPr/>
                </a:tc>
                <a:tc gridSpan="2">
                  <a:txBody>
                    <a:bodyPr/>
                    <a:lstStyle/>
                    <a:p>
                      <a:pPr algn="ctr" fontAlgn="b"/>
                      <a:r>
                        <a:rPr lang="en-US" sz="1200" u="none" strike="noStrike" dirty="0">
                          <a:effectLst/>
                        </a:rPr>
                        <a:t>From 2016 'snapshot'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hMerge="1">
                  <a:txBody>
                    <a:bodyPr/>
                    <a:lstStyle/>
                    <a:p>
                      <a:endParaRPr lang="en-US"/>
                    </a:p>
                  </a:txBody>
                  <a:tcPr/>
                </a:tc>
              </a:tr>
              <a:tr h="153840">
                <a:tc>
                  <a:txBody>
                    <a:bodyPr/>
                    <a:lstStyle/>
                    <a:p>
                      <a:pPr algn="ctr" fontAlgn="b"/>
                      <a:r>
                        <a:rPr lang="en-US" sz="1200" u="none" strike="noStrike" dirty="0">
                          <a:effectLst/>
                        </a:rPr>
                        <a:t>Version</a:t>
                      </a:r>
                      <a:endParaRPr lang="en-US" sz="1200" b="0" i="0" u="none" strike="noStrike" dirty="0">
                        <a:solidFill>
                          <a:srgbClr val="000000"/>
                        </a:solidFill>
                        <a:effectLst/>
                        <a:latin typeface="Calibri" panose="020F0502020204030204" pitchFamily="34" charset="0"/>
                      </a:endParaRPr>
                    </a:p>
                  </a:txBody>
                  <a:tcPr marL="5633" marR="5633" marT="7548" marB="0" anchor="b"/>
                </a:tc>
                <a:tc>
                  <a:txBody>
                    <a:bodyPr/>
                    <a:lstStyle/>
                    <a:p>
                      <a:pPr algn="ctr" fontAlgn="b"/>
                      <a:r>
                        <a:rPr lang="en-US" sz="1200" u="none" strike="noStrike" dirty="0">
                          <a:effectLst/>
                        </a:rPr>
                        <a:t>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Deactivated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Active </a:t>
                      </a:r>
                      <a:r>
                        <a:rPr lang="en-US" sz="1200" u="none" strike="noStrike" dirty="0" smtClean="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ctr" fontAlgn="b"/>
                      <a:r>
                        <a:rPr lang="en-US" sz="1200" u="none" strike="noStrike" dirty="0" smtClean="0">
                          <a:effectLst/>
                        </a:rPr>
                        <a:t>Inactive  </a:t>
                      </a:r>
                      <a:r>
                        <a:rPr lang="en-US" sz="1200" u="none" strike="noStrike" dirty="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278183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47833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185564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47673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7485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1747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9950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1725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7806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5834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7151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5569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8124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1905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7684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3899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1990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1580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7462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1471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2817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897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891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438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4148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433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2422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718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2125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1035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2295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1029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3036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1363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1351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2325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907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4153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902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2073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3403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1070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5126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11747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884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3745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4214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1337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3657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3655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1744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18293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3702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18292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1157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2288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1906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211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3363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2162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794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279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1673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1841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1307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2229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2593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12610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12580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348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3287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3671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4458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5309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3115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4620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SUMS</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373883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105963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319446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105312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bl>
          </a:graphicData>
        </a:graphic>
      </p:graphicFrame>
      <p:sp>
        <p:nvSpPr>
          <p:cNvPr id="5" name="Content Placeholder 2"/>
          <p:cNvSpPr>
            <a:spLocks noGrp="1"/>
          </p:cNvSpPr>
          <p:nvPr>
            <p:ph sz="half" idx="2"/>
          </p:nvPr>
        </p:nvSpPr>
        <p:spPr>
          <a:xfrm>
            <a:off x="5334000" y="2895600"/>
            <a:ext cx="3657600" cy="3883896"/>
          </a:xfrm>
        </p:spPr>
        <p:txBody>
          <a:bodyPr/>
          <a:lstStyle/>
          <a:p>
            <a:pPr marL="0" indent="0"/>
            <a:r>
              <a:rPr lang="en-US" sz="2400" dirty="0" smtClean="0"/>
              <a:t>All versions exhibit activations and </a:t>
            </a:r>
            <a:r>
              <a:rPr lang="en-US" sz="2400" dirty="0" err="1" smtClean="0"/>
              <a:t>inactivations</a:t>
            </a:r>
            <a:r>
              <a:rPr lang="en-US" sz="2400" dirty="0" smtClean="0"/>
              <a:t>, but only few versions come with more </a:t>
            </a:r>
            <a:r>
              <a:rPr lang="en-US" sz="2400" dirty="0" err="1" smtClean="0"/>
              <a:t>inactivations</a:t>
            </a:r>
            <a:r>
              <a:rPr lang="en-US" sz="2400" dirty="0" smtClean="0"/>
              <a:t> than activations.</a:t>
            </a:r>
            <a:endParaRPr lang="en-US" sz="2400" dirty="0"/>
          </a:p>
        </p:txBody>
      </p:sp>
      <p:sp>
        <p:nvSpPr>
          <p:cNvPr id="3" name="Rounded Rectangle 2"/>
          <p:cNvSpPr/>
          <p:nvPr/>
        </p:nvSpPr>
        <p:spPr bwMode="auto">
          <a:xfrm>
            <a:off x="1219200" y="3732648"/>
            <a:ext cx="1905000" cy="610752"/>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ounded Rectangle 5"/>
          <p:cNvSpPr/>
          <p:nvPr/>
        </p:nvSpPr>
        <p:spPr bwMode="auto">
          <a:xfrm>
            <a:off x="1241079" y="5620694"/>
            <a:ext cx="19050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a:xfrm>
            <a:off x="6029608" y="6256276"/>
            <a:ext cx="3087986" cy="523220"/>
          </a:xfrm>
          <a:prstGeom prst="rect">
            <a:avLst/>
          </a:prstGeom>
        </p:spPr>
        <p:txBody>
          <a:bodyPr wrap="square">
            <a:spAutoFit/>
          </a:bodyPr>
          <a:lstStyle/>
          <a:p>
            <a:pPr marL="0" indent="0" algn="r"/>
            <a:r>
              <a:rPr lang="en-US" sz="1400" b="0" dirty="0">
                <a:solidFill>
                  <a:schemeClr val="bg1"/>
                </a:solidFill>
              </a:rPr>
              <a:t>Research based on the January 2016 version of SNOMED </a:t>
            </a:r>
            <a:r>
              <a:rPr lang="en-US" sz="1400" b="0" dirty="0" smtClean="0">
                <a:solidFill>
                  <a:schemeClr val="bg1"/>
                </a:solidFill>
              </a:rPr>
              <a:t>CT</a:t>
            </a:r>
            <a:endParaRPr lang="en-US" sz="1400" b="0" dirty="0">
              <a:solidFill>
                <a:schemeClr val="bg1"/>
              </a:solidFill>
            </a:endParaRPr>
          </a:p>
        </p:txBody>
      </p:sp>
      <p:sp>
        <p:nvSpPr>
          <p:cNvPr id="8" name="Rectangle 7"/>
          <p:cNvSpPr/>
          <p:nvPr/>
        </p:nvSpPr>
        <p:spPr>
          <a:xfrm>
            <a:off x="5486400" y="5257800"/>
            <a:ext cx="3657600" cy="1015663"/>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31242386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685800"/>
            <a:ext cx="3657600" cy="685800"/>
          </a:xfrm>
        </p:spPr>
        <p:txBody>
          <a:bodyPr/>
          <a:lstStyle/>
          <a:p>
            <a:pPr algn="ctr"/>
            <a:r>
              <a:rPr lang="en-US" dirty="0" smtClean="0"/>
              <a:t>SNOMED CT concept (in)activations</a:t>
            </a:r>
            <a:endParaRPr lang="en-US" dirty="0"/>
          </a:p>
        </p:txBody>
      </p:sp>
      <p:graphicFrame>
        <p:nvGraphicFramePr>
          <p:cNvPr id="4" name="Content Placeholder 3"/>
          <p:cNvGraphicFramePr>
            <a:graphicFrameLocks noGrp="1"/>
          </p:cNvGraphicFramePr>
          <p:nvPr>
            <p:ph sz="half" idx="1"/>
          </p:nvPr>
        </p:nvGraphicFramePr>
        <p:xfrm>
          <a:off x="76200" y="685800"/>
          <a:ext cx="5105400" cy="6093696"/>
        </p:xfrm>
        <a:graphic>
          <a:graphicData uri="http://schemas.openxmlformats.org/drawingml/2006/table">
            <a:tbl>
              <a:tblPr>
                <a:tableStyleId>{5C22544A-7EE6-4342-B048-85BDC9FD1C3A}</a:tableStyleId>
              </a:tblPr>
              <a:tblGrid>
                <a:gridCol w="838200"/>
                <a:gridCol w="838200"/>
                <a:gridCol w="1219200"/>
                <a:gridCol w="1066800"/>
                <a:gridCol w="1143000"/>
              </a:tblGrid>
              <a:tr h="150960">
                <a:tc>
                  <a:txBody>
                    <a:bodyPr/>
                    <a:lstStyle/>
                    <a:p>
                      <a:pPr algn="l" fontAlgn="b"/>
                      <a:endParaRPr lang="en-US" sz="1200" b="0" i="0" u="none" strike="noStrike" dirty="0">
                        <a:solidFill>
                          <a:srgbClr val="000000"/>
                        </a:solidFill>
                        <a:effectLst/>
                        <a:latin typeface="Calibri" panose="020F0502020204030204" pitchFamily="34" charset="0"/>
                      </a:endParaRPr>
                    </a:p>
                  </a:txBody>
                  <a:tcPr marL="5633" marR="5633" marT="7548" marB="0" anchor="b"/>
                </a:tc>
                <a:tc gridSpan="2">
                  <a:txBody>
                    <a:bodyPr/>
                    <a:lstStyle/>
                    <a:p>
                      <a:pPr algn="ctr" fontAlgn="b"/>
                      <a:r>
                        <a:rPr lang="en-US" sz="1200" u="none" strike="noStrike" dirty="0">
                          <a:effectLst/>
                        </a:rPr>
                        <a:t>From Concept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hMerge="1">
                  <a:txBody>
                    <a:bodyPr/>
                    <a:lstStyle/>
                    <a:p>
                      <a:endParaRPr lang="en-US"/>
                    </a:p>
                  </a:txBody>
                  <a:tcPr/>
                </a:tc>
                <a:tc gridSpan="2">
                  <a:txBody>
                    <a:bodyPr/>
                    <a:lstStyle/>
                    <a:p>
                      <a:pPr algn="ctr" fontAlgn="b"/>
                      <a:r>
                        <a:rPr lang="en-US" sz="1200" u="none" strike="noStrike" dirty="0">
                          <a:effectLst/>
                        </a:rPr>
                        <a:t>From 2016 'snapshot'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hMerge="1">
                  <a:txBody>
                    <a:bodyPr/>
                    <a:lstStyle/>
                    <a:p>
                      <a:endParaRPr lang="en-US"/>
                    </a:p>
                  </a:txBody>
                  <a:tcPr/>
                </a:tc>
              </a:tr>
              <a:tr h="153840">
                <a:tc>
                  <a:txBody>
                    <a:bodyPr/>
                    <a:lstStyle/>
                    <a:p>
                      <a:pPr algn="ctr" fontAlgn="b"/>
                      <a:r>
                        <a:rPr lang="en-US" sz="1200" u="none" strike="noStrike" dirty="0">
                          <a:effectLst/>
                        </a:rPr>
                        <a:t>Version</a:t>
                      </a:r>
                      <a:endParaRPr lang="en-US" sz="1200" b="0" i="0" u="none" strike="noStrike" dirty="0">
                        <a:solidFill>
                          <a:srgbClr val="000000"/>
                        </a:solidFill>
                        <a:effectLst/>
                        <a:latin typeface="Calibri" panose="020F0502020204030204" pitchFamily="34" charset="0"/>
                      </a:endParaRPr>
                    </a:p>
                  </a:txBody>
                  <a:tcPr marL="5633" marR="5633" marT="7548" marB="0" anchor="b"/>
                </a:tc>
                <a:tc>
                  <a:txBody>
                    <a:bodyPr/>
                    <a:lstStyle/>
                    <a:p>
                      <a:pPr algn="ctr" fontAlgn="b"/>
                      <a:r>
                        <a:rPr lang="en-US" sz="1200" u="none" strike="noStrike" dirty="0">
                          <a:effectLst/>
                        </a:rPr>
                        <a:t>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Deactivated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Active </a:t>
                      </a:r>
                      <a:r>
                        <a:rPr lang="en-US" sz="1200" u="none" strike="noStrike" dirty="0" smtClean="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ctr" fontAlgn="b"/>
                      <a:r>
                        <a:rPr lang="en-US" sz="1200" u="none" strike="noStrike" dirty="0" smtClean="0">
                          <a:effectLst/>
                        </a:rPr>
                        <a:t>Inactive  </a:t>
                      </a:r>
                      <a:r>
                        <a:rPr lang="en-US" sz="1200" u="none" strike="noStrike" dirty="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278183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47833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185564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47673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7485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1747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9950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1725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7806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5834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7151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5569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8124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1905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7684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3899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1990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1580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7462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1471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2817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897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891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438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4148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433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2422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718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2125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1035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2295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1029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3036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1363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1351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2325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907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4153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902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2073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3403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1070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5126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11747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884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3745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4214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1337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3657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3655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1744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18293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3702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18292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1157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2288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1906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211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3363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2162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794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279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1673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1841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1307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2229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2593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12610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12580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348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3287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3671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4458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5309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3115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4620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SUMS</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373883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105963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319446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105312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bl>
          </a:graphicData>
        </a:graphic>
      </p:graphicFrame>
      <p:sp>
        <p:nvSpPr>
          <p:cNvPr id="5" name="Content Placeholder 2"/>
          <p:cNvSpPr>
            <a:spLocks noGrp="1"/>
          </p:cNvSpPr>
          <p:nvPr>
            <p:ph sz="half" idx="2"/>
          </p:nvPr>
        </p:nvSpPr>
        <p:spPr>
          <a:xfrm>
            <a:off x="5334000" y="2895600"/>
            <a:ext cx="3657600" cy="3883896"/>
          </a:xfrm>
        </p:spPr>
        <p:txBody>
          <a:bodyPr/>
          <a:lstStyle/>
          <a:p>
            <a:pPr marL="0" indent="0"/>
            <a:r>
              <a:rPr lang="en-US" sz="2400" dirty="0" smtClean="0"/>
              <a:t>Of the 278,183 active concepts in 2002, only </a:t>
            </a:r>
            <a:r>
              <a:rPr lang="en-US" sz="2400" b="1" u="sng" dirty="0" smtClean="0"/>
              <a:t>66.7%</a:t>
            </a:r>
            <a:r>
              <a:rPr lang="en-US" sz="2400" dirty="0" smtClean="0"/>
              <a:t> was (still) active in January 2016.</a:t>
            </a:r>
            <a:endParaRPr lang="en-US" sz="2400" dirty="0"/>
          </a:p>
        </p:txBody>
      </p:sp>
      <p:sp>
        <p:nvSpPr>
          <p:cNvPr id="3" name="Rounded Rectangle 2"/>
          <p:cNvSpPr/>
          <p:nvPr/>
        </p:nvSpPr>
        <p:spPr bwMode="auto">
          <a:xfrm>
            <a:off x="1143000" y="1066800"/>
            <a:ext cx="6858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ounded Rectangle 6"/>
          <p:cNvSpPr/>
          <p:nvPr/>
        </p:nvSpPr>
        <p:spPr bwMode="auto">
          <a:xfrm>
            <a:off x="3429000" y="1056992"/>
            <a:ext cx="6858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a:xfrm>
            <a:off x="6029608" y="6256276"/>
            <a:ext cx="3087986" cy="523220"/>
          </a:xfrm>
          <a:prstGeom prst="rect">
            <a:avLst/>
          </a:prstGeom>
        </p:spPr>
        <p:txBody>
          <a:bodyPr wrap="square">
            <a:spAutoFit/>
          </a:bodyPr>
          <a:lstStyle/>
          <a:p>
            <a:pPr marL="0" indent="0" algn="r"/>
            <a:r>
              <a:rPr lang="en-US" sz="1400" b="0" dirty="0">
                <a:solidFill>
                  <a:schemeClr val="bg1"/>
                </a:solidFill>
              </a:rPr>
              <a:t>Research based on the January 2016 version of SNOMED </a:t>
            </a:r>
            <a:r>
              <a:rPr lang="en-US" sz="1400" b="0" dirty="0" smtClean="0">
                <a:solidFill>
                  <a:schemeClr val="bg1"/>
                </a:solidFill>
              </a:rPr>
              <a:t>CT</a:t>
            </a:r>
            <a:endParaRPr lang="en-US" sz="1400" b="0" dirty="0">
              <a:solidFill>
                <a:schemeClr val="bg1"/>
              </a:solidFill>
            </a:endParaRPr>
          </a:p>
        </p:txBody>
      </p:sp>
      <p:sp>
        <p:nvSpPr>
          <p:cNvPr id="9" name="Rectangle 8"/>
          <p:cNvSpPr/>
          <p:nvPr/>
        </p:nvSpPr>
        <p:spPr>
          <a:xfrm>
            <a:off x="5486400" y="5257800"/>
            <a:ext cx="3657600" cy="1015663"/>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33096853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685800"/>
            <a:ext cx="3657600" cy="685800"/>
          </a:xfrm>
        </p:spPr>
        <p:txBody>
          <a:bodyPr/>
          <a:lstStyle/>
          <a:p>
            <a:pPr algn="ctr"/>
            <a:r>
              <a:rPr lang="en-US" dirty="0" smtClean="0"/>
              <a:t>SNOMED CT concept (in)activations</a:t>
            </a:r>
            <a:endParaRPr lang="en-US" dirty="0"/>
          </a:p>
        </p:txBody>
      </p:sp>
      <p:graphicFrame>
        <p:nvGraphicFramePr>
          <p:cNvPr id="4" name="Content Placeholder 3"/>
          <p:cNvGraphicFramePr>
            <a:graphicFrameLocks noGrp="1"/>
          </p:cNvGraphicFramePr>
          <p:nvPr>
            <p:ph sz="half" idx="1"/>
          </p:nvPr>
        </p:nvGraphicFramePr>
        <p:xfrm>
          <a:off x="76200" y="685800"/>
          <a:ext cx="5105400" cy="6093696"/>
        </p:xfrm>
        <a:graphic>
          <a:graphicData uri="http://schemas.openxmlformats.org/drawingml/2006/table">
            <a:tbl>
              <a:tblPr>
                <a:tableStyleId>{5C22544A-7EE6-4342-B048-85BDC9FD1C3A}</a:tableStyleId>
              </a:tblPr>
              <a:tblGrid>
                <a:gridCol w="838200"/>
                <a:gridCol w="838200"/>
                <a:gridCol w="1219200"/>
                <a:gridCol w="1066800"/>
                <a:gridCol w="1143000"/>
              </a:tblGrid>
              <a:tr h="150960">
                <a:tc>
                  <a:txBody>
                    <a:bodyPr/>
                    <a:lstStyle/>
                    <a:p>
                      <a:pPr algn="l" fontAlgn="b"/>
                      <a:endParaRPr lang="en-US" sz="1200" b="0" i="0" u="none" strike="noStrike" dirty="0">
                        <a:solidFill>
                          <a:srgbClr val="000000"/>
                        </a:solidFill>
                        <a:effectLst/>
                        <a:latin typeface="Calibri" panose="020F0502020204030204" pitchFamily="34" charset="0"/>
                      </a:endParaRPr>
                    </a:p>
                  </a:txBody>
                  <a:tcPr marL="5633" marR="5633" marT="7548" marB="0" anchor="b"/>
                </a:tc>
                <a:tc gridSpan="2">
                  <a:txBody>
                    <a:bodyPr/>
                    <a:lstStyle/>
                    <a:p>
                      <a:pPr algn="ctr" fontAlgn="b"/>
                      <a:r>
                        <a:rPr lang="en-US" sz="1200" u="none" strike="noStrike" dirty="0">
                          <a:effectLst/>
                        </a:rPr>
                        <a:t>From Concept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hMerge="1">
                  <a:txBody>
                    <a:bodyPr/>
                    <a:lstStyle/>
                    <a:p>
                      <a:endParaRPr lang="en-US"/>
                    </a:p>
                  </a:txBody>
                  <a:tcPr/>
                </a:tc>
                <a:tc gridSpan="2">
                  <a:txBody>
                    <a:bodyPr/>
                    <a:lstStyle/>
                    <a:p>
                      <a:pPr algn="ctr" fontAlgn="b"/>
                      <a:r>
                        <a:rPr lang="en-US" sz="1200" u="none" strike="noStrike" dirty="0">
                          <a:effectLst/>
                        </a:rPr>
                        <a:t>From 2016 'snapshot'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hMerge="1">
                  <a:txBody>
                    <a:bodyPr/>
                    <a:lstStyle/>
                    <a:p>
                      <a:endParaRPr lang="en-US"/>
                    </a:p>
                  </a:txBody>
                  <a:tcPr/>
                </a:tc>
              </a:tr>
              <a:tr h="153840">
                <a:tc>
                  <a:txBody>
                    <a:bodyPr/>
                    <a:lstStyle/>
                    <a:p>
                      <a:pPr algn="ctr" fontAlgn="b"/>
                      <a:r>
                        <a:rPr lang="en-US" sz="1200" u="none" strike="noStrike" dirty="0">
                          <a:effectLst/>
                        </a:rPr>
                        <a:t>Version</a:t>
                      </a:r>
                      <a:endParaRPr lang="en-US" sz="1200" b="0" i="0" u="none" strike="noStrike" dirty="0">
                        <a:solidFill>
                          <a:srgbClr val="000000"/>
                        </a:solidFill>
                        <a:effectLst/>
                        <a:latin typeface="Calibri" panose="020F0502020204030204" pitchFamily="34" charset="0"/>
                      </a:endParaRPr>
                    </a:p>
                  </a:txBody>
                  <a:tcPr marL="5633" marR="5633" marT="7548" marB="0" anchor="b"/>
                </a:tc>
                <a:tc>
                  <a:txBody>
                    <a:bodyPr/>
                    <a:lstStyle/>
                    <a:p>
                      <a:pPr algn="ctr" fontAlgn="b"/>
                      <a:r>
                        <a:rPr lang="en-US" sz="1200" u="none" strike="noStrike" dirty="0">
                          <a:effectLst/>
                        </a:rPr>
                        <a:t>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Deactivated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Active </a:t>
                      </a:r>
                      <a:r>
                        <a:rPr lang="en-US" sz="1200" u="none" strike="noStrike" dirty="0" smtClean="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ctr" fontAlgn="b"/>
                      <a:r>
                        <a:rPr lang="en-US" sz="1200" u="none" strike="noStrike" dirty="0" smtClean="0">
                          <a:effectLst/>
                        </a:rPr>
                        <a:t>Inactive  </a:t>
                      </a:r>
                      <a:r>
                        <a:rPr lang="en-US" sz="1200" u="none" strike="noStrike" dirty="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278183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47833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185564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47673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7485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1747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9950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1725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7806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5834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7151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5569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8124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1905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7684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3899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1990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1580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7462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1471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2817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897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891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438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4148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433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2422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718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2125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1035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2295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1029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3036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1363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1351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2325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907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4153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902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2073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3403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1070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5126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11747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884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3745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4214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1337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3657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3655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1744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18293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3702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18292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1157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2288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1906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211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3363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2162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794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279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1673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1841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1307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2229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2593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12610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12580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348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3287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3671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4458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5309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3115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4620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SUMS</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373883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105963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319446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105312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bl>
          </a:graphicData>
        </a:graphic>
      </p:graphicFrame>
      <p:sp>
        <p:nvSpPr>
          <p:cNvPr id="5" name="Content Placeholder 2"/>
          <p:cNvSpPr>
            <a:spLocks noGrp="1"/>
          </p:cNvSpPr>
          <p:nvPr>
            <p:ph sz="half" idx="2"/>
          </p:nvPr>
        </p:nvSpPr>
        <p:spPr>
          <a:xfrm>
            <a:off x="5334000" y="2895600"/>
            <a:ext cx="3657600" cy="3883896"/>
          </a:xfrm>
        </p:spPr>
        <p:txBody>
          <a:bodyPr/>
          <a:lstStyle/>
          <a:p>
            <a:pPr marL="0" indent="0"/>
            <a:r>
              <a:rPr lang="en-US" sz="2400" dirty="0" smtClean="0"/>
              <a:t>Of the 47,833 inactive concepts in 2002, </a:t>
            </a:r>
            <a:r>
              <a:rPr lang="en-US" sz="2400" b="1" u="sng" dirty="0" smtClean="0"/>
              <a:t>160</a:t>
            </a:r>
            <a:r>
              <a:rPr lang="en-US" sz="2400" dirty="0" smtClean="0"/>
              <a:t> became re-activated between 2002 and 2016.</a:t>
            </a:r>
            <a:endParaRPr lang="en-US" sz="2400" dirty="0"/>
          </a:p>
        </p:txBody>
      </p:sp>
      <p:sp>
        <p:nvSpPr>
          <p:cNvPr id="3" name="Rounded Rectangle 2"/>
          <p:cNvSpPr/>
          <p:nvPr/>
        </p:nvSpPr>
        <p:spPr bwMode="auto">
          <a:xfrm>
            <a:off x="2362200" y="1066800"/>
            <a:ext cx="6858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ounded Rectangle 6"/>
          <p:cNvSpPr/>
          <p:nvPr/>
        </p:nvSpPr>
        <p:spPr bwMode="auto">
          <a:xfrm>
            <a:off x="4648200" y="1056992"/>
            <a:ext cx="6858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a:xfrm>
            <a:off x="6029608" y="6256276"/>
            <a:ext cx="3087986" cy="523220"/>
          </a:xfrm>
          <a:prstGeom prst="rect">
            <a:avLst/>
          </a:prstGeom>
        </p:spPr>
        <p:txBody>
          <a:bodyPr wrap="square">
            <a:spAutoFit/>
          </a:bodyPr>
          <a:lstStyle/>
          <a:p>
            <a:pPr marL="0" indent="0" algn="r"/>
            <a:r>
              <a:rPr lang="en-US" sz="1400" b="0" dirty="0">
                <a:solidFill>
                  <a:schemeClr val="bg1"/>
                </a:solidFill>
              </a:rPr>
              <a:t>Research based on the January 2016 version of SNOMED </a:t>
            </a:r>
            <a:r>
              <a:rPr lang="en-US" sz="1400" b="0" dirty="0" smtClean="0">
                <a:solidFill>
                  <a:schemeClr val="bg1"/>
                </a:solidFill>
              </a:rPr>
              <a:t>CT</a:t>
            </a:r>
            <a:endParaRPr lang="en-US" sz="1400" b="0" dirty="0">
              <a:solidFill>
                <a:schemeClr val="bg1"/>
              </a:solidFill>
            </a:endParaRPr>
          </a:p>
        </p:txBody>
      </p:sp>
      <p:sp>
        <p:nvSpPr>
          <p:cNvPr id="9" name="Rectangle 8"/>
          <p:cNvSpPr/>
          <p:nvPr/>
        </p:nvSpPr>
        <p:spPr>
          <a:xfrm>
            <a:off x="5486400" y="5257800"/>
            <a:ext cx="3657600" cy="1015663"/>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15792289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685800"/>
            <a:ext cx="3657600" cy="685800"/>
          </a:xfrm>
        </p:spPr>
        <p:txBody>
          <a:bodyPr/>
          <a:lstStyle/>
          <a:p>
            <a:pPr algn="ctr"/>
            <a:r>
              <a:rPr lang="en-US" dirty="0" smtClean="0"/>
              <a:t>SNOMED CT concept (in)activations</a:t>
            </a:r>
            <a:endParaRPr lang="en-US" dirty="0"/>
          </a:p>
        </p:txBody>
      </p:sp>
      <p:graphicFrame>
        <p:nvGraphicFramePr>
          <p:cNvPr id="4" name="Content Placeholder 3"/>
          <p:cNvGraphicFramePr>
            <a:graphicFrameLocks noGrp="1"/>
          </p:cNvGraphicFramePr>
          <p:nvPr>
            <p:ph sz="half" idx="1"/>
          </p:nvPr>
        </p:nvGraphicFramePr>
        <p:xfrm>
          <a:off x="76200" y="685800"/>
          <a:ext cx="5105400" cy="6093696"/>
        </p:xfrm>
        <a:graphic>
          <a:graphicData uri="http://schemas.openxmlformats.org/drawingml/2006/table">
            <a:tbl>
              <a:tblPr>
                <a:tableStyleId>{5C22544A-7EE6-4342-B048-85BDC9FD1C3A}</a:tableStyleId>
              </a:tblPr>
              <a:tblGrid>
                <a:gridCol w="838200"/>
                <a:gridCol w="838200"/>
                <a:gridCol w="1219200"/>
                <a:gridCol w="1066800"/>
                <a:gridCol w="1143000"/>
              </a:tblGrid>
              <a:tr h="150960">
                <a:tc>
                  <a:txBody>
                    <a:bodyPr/>
                    <a:lstStyle/>
                    <a:p>
                      <a:pPr algn="l" fontAlgn="b"/>
                      <a:endParaRPr lang="en-US" sz="1200" b="0" i="0" u="none" strike="noStrike" dirty="0">
                        <a:solidFill>
                          <a:srgbClr val="000000"/>
                        </a:solidFill>
                        <a:effectLst/>
                        <a:latin typeface="Calibri" panose="020F0502020204030204" pitchFamily="34" charset="0"/>
                      </a:endParaRPr>
                    </a:p>
                  </a:txBody>
                  <a:tcPr marL="5633" marR="5633" marT="7548" marB="0" anchor="b"/>
                </a:tc>
                <a:tc gridSpan="2">
                  <a:txBody>
                    <a:bodyPr/>
                    <a:lstStyle/>
                    <a:p>
                      <a:pPr algn="ctr" fontAlgn="b"/>
                      <a:r>
                        <a:rPr lang="en-US" sz="1200" u="none" strike="noStrike" dirty="0">
                          <a:effectLst/>
                        </a:rPr>
                        <a:t>From Concept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hMerge="1">
                  <a:txBody>
                    <a:bodyPr/>
                    <a:lstStyle/>
                    <a:p>
                      <a:endParaRPr lang="en-US"/>
                    </a:p>
                  </a:txBody>
                  <a:tcPr/>
                </a:tc>
                <a:tc gridSpan="2">
                  <a:txBody>
                    <a:bodyPr/>
                    <a:lstStyle/>
                    <a:p>
                      <a:pPr algn="ctr" fontAlgn="b"/>
                      <a:r>
                        <a:rPr lang="en-US" sz="1200" u="none" strike="noStrike" dirty="0">
                          <a:effectLst/>
                        </a:rPr>
                        <a:t>From 2016 'snapshot'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hMerge="1">
                  <a:txBody>
                    <a:bodyPr/>
                    <a:lstStyle/>
                    <a:p>
                      <a:endParaRPr lang="en-US"/>
                    </a:p>
                  </a:txBody>
                  <a:tcPr/>
                </a:tc>
              </a:tr>
              <a:tr h="153840">
                <a:tc>
                  <a:txBody>
                    <a:bodyPr/>
                    <a:lstStyle/>
                    <a:p>
                      <a:pPr algn="ctr" fontAlgn="b"/>
                      <a:r>
                        <a:rPr lang="en-US" sz="1200" u="none" strike="noStrike" dirty="0">
                          <a:effectLst/>
                        </a:rPr>
                        <a:t>Version</a:t>
                      </a:r>
                      <a:endParaRPr lang="en-US" sz="1200" b="0" i="0" u="none" strike="noStrike" dirty="0">
                        <a:solidFill>
                          <a:srgbClr val="000000"/>
                        </a:solidFill>
                        <a:effectLst/>
                        <a:latin typeface="Calibri" panose="020F0502020204030204" pitchFamily="34" charset="0"/>
                      </a:endParaRPr>
                    </a:p>
                  </a:txBody>
                  <a:tcPr marL="5633" marR="5633" marT="7548" marB="0" anchor="b"/>
                </a:tc>
                <a:tc>
                  <a:txBody>
                    <a:bodyPr/>
                    <a:lstStyle/>
                    <a:p>
                      <a:pPr algn="ctr" fontAlgn="b"/>
                      <a:r>
                        <a:rPr lang="en-US" sz="1200" u="none" strike="noStrike" dirty="0">
                          <a:effectLst/>
                        </a:rPr>
                        <a:t>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Deactivated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Active </a:t>
                      </a:r>
                      <a:r>
                        <a:rPr lang="en-US" sz="1200" u="none" strike="noStrike" dirty="0" smtClean="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ctr" fontAlgn="b"/>
                      <a:r>
                        <a:rPr lang="en-US" sz="1200" u="none" strike="noStrike" dirty="0" smtClean="0">
                          <a:effectLst/>
                        </a:rPr>
                        <a:t>Inactive  </a:t>
                      </a:r>
                      <a:r>
                        <a:rPr lang="en-US" sz="1200" u="none" strike="noStrike" dirty="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278183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47833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185564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47673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7485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1747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9950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1725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7806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5834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7151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5569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8124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1905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7684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3899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1990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1580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7462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1471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2817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897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891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438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4148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433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2422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718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2125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1035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2295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1029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3036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1363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1351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2325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907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4153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902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2073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3403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1070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5126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11747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884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3745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4214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1337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3657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3655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1744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18293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3702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18292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1157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2288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1906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211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3363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2162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794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279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1673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1841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1307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2229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2593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12610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12580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348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3287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3671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4458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5309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3115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4620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SUMS</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373883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105963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319446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105312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bl>
          </a:graphicData>
        </a:graphic>
      </p:graphicFrame>
      <p:sp>
        <p:nvSpPr>
          <p:cNvPr id="5" name="Content Placeholder 2"/>
          <p:cNvSpPr>
            <a:spLocks noGrp="1"/>
          </p:cNvSpPr>
          <p:nvPr>
            <p:ph sz="half" idx="2"/>
          </p:nvPr>
        </p:nvSpPr>
        <p:spPr>
          <a:xfrm>
            <a:off x="5334000" y="2895600"/>
            <a:ext cx="3657600" cy="3883896"/>
          </a:xfrm>
        </p:spPr>
        <p:txBody>
          <a:bodyPr/>
          <a:lstStyle/>
          <a:p>
            <a:pPr marL="0" indent="0"/>
            <a:r>
              <a:rPr lang="en-US" sz="2400" dirty="0" smtClean="0"/>
              <a:t>Of all inactivated concepts, </a:t>
            </a:r>
            <a:r>
              <a:rPr lang="en-US" sz="2400" b="1" u="sng" dirty="0" smtClean="0"/>
              <a:t>651</a:t>
            </a:r>
            <a:r>
              <a:rPr lang="en-US" sz="2400" dirty="0" smtClean="0"/>
              <a:t> became reactivated.</a:t>
            </a:r>
            <a:endParaRPr lang="en-US" sz="2400" dirty="0"/>
          </a:p>
        </p:txBody>
      </p:sp>
      <p:sp>
        <p:nvSpPr>
          <p:cNvPr id="3" name="Rounded Rectangle 2"/>
          <p:cNvSpPr/>
          <p:nvPr/>
        </p:nvSpPr>
        <p:spPr bwMode="auto">
          <a:xfrm>
            <a:off x="2325988" y="6590167"/>
            <a:ext cx="6858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ounded Rectangle 6"/>
          <p:cNvSpPr/>
          <p:nvPr/>
        </p:nvSpPr>
        <p:spPr bwMode="auto">
          <a:xfrm>
            <a:off x="4611988" y="6580359"/>
            <a:ext cx="6858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a:xfrm>
            <a:off x="6029608" y="6256276"/>
            <a:ext cx="3087986" cy="523220"/>
          </a:xfrm>
          <a:prstGeom prst="rect">
            <a:avLst/>
          </a:prstGeom>
        </p:spPr>
        <p:txBody>
          <a:bodyPr wrap="square">
            <a:spAutoFit/>
          </a:bodyPr>
          <a:lstStyle/>
          <a:p>
            <a:pPr marL="0" indent="0" algn="r"/>
            <a:r>
              <a:rPr lang="en-US" sz="1400" b="0" dirty="0">
                <a:solidFill>
                  <a:schemeClr val="bg1"/>
                </a:solidFill>
              </a:rPr>
              <a:t>Research based on the January 2016 version of SNOMED </a:t>
            </a:r>
            <a:r>
              <a:rPr lang="en-US" sz="1400" b="0" dirty="0" smtClean="0">
                <a:solidFill>
                  <a:schemeClr val="bg1"/>
                </a:solidFill>
              </a:rPr>
              <a:t>CT</a:t>
            </a:r>
            <a:endParaRPr lang="en-US" sz="1400" b="0" dirty="0">
              <a:solidFill>
                <a:schemeClr val="bg1"/>
              </a:solidFill>
            </a:endParaRPr>
          </a:p>
        </p:txBody>
      </p:sp>
      <p:sp>
        <p:nvSpPr>
          <p:cNvPr id="9" name="Rectangle 8"/>
          <p:cNvSpPr/>
          <p:nvPr/>
        </p:nvSpPr>
        <p:spPr>
          <a:xfrm>
            <a:off x="5486400" y="5257800"/>
            <a:ext cx="3657600" cy="1015663"/>
          </a:xfrm>
          <a:prstGeom prst="rect">
            <a:avLst/>
          </a:prstGeom>
        </p:spPr>
        <p:txBody>
          <a:bodyPr wrap="square">
            <a:spAutoFit/>
          </a:bodyPr>
          <a:lstStyle/>
          <a:p>
            <a:pPr algn="r"/>
            <a:r>
              <a:rPr lang="en-US" sz="1200" dirty="0">
                <a:solidFill>
                  <a:schemeClr val="bg1"/>
                </a:solidFill>
              </a:rPr>
              <a:t>Ceusters w, Bona J. </a:t>
            </a:r>
            <a:r>
              <a:rPr lang="en-US" sz="1200" dirty="0" smtClean="0">
                <a:solidFill>
                  <a:schemeClr val="bg1"/>
                </a:solidFill>
              </a:rPr>
              <a:t>Analyzing </a:t>
            </a:r>
            <a:r>
              <a:rPr lang="en-US" sz="1200" dirty="0">
                <a:solidFill>
                  <a:schemeClr val="bg1"/>
                </a:solidFill>
              </a:rPr>
              <a:t>SNOMED CT’s Historical Data: Pitfalls and Possibilities. </a:t>
            </a:r>
            <a:r>
              <a:rPr lang="en-US" sz="1200" dirty="0" smtClean="0">
                <a:solidFill>
                  <a:schemeClr val="bg1"/>
                </a:solidFill>
              </a:rPr>
              <a:t>In</a:t>
            </a:r>
            <a:r>
              <a:rPr lang="en-US" sz="1200" dirty="0">
                <a:solidFill>
                  <a:schemeClr val="bg1"/>
                </a:solidFill>
              </a:rPr>
              <a:t>: American Medical Informatics Association 2016 Annual Symposium Proceedings, Chicago IL, November 12-16, 2016;361-370.</a:t>
            </a:r>
          </a:p>
        </p:txBody>
      </p:sp>
    </p:spTree>
    <p:extLst>
      <p:ext uri="{BB962C8B-B14F-4D97-AF65-F5344CB8AC3E}">
        <p14:creationId xmlns:p14="http://schemas.microsoft.com/office/powerpoint/2010/main" val="4707412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685800"/>
            <a:ext cx="3657600" cy="685800"/>
          </a:xfrm>
        </p:spPr>
        <p:txBody>
          <a:bodyPr/>
          <a:lstStyle/>
          <a:p>
            <a:pPr algn="ctr"/>
            <a:r>
              <a:rPr lang="en-US" dirty="0" smtClean="0"/>
              <a:t>SNOMED CT concept (in)activations</a:t>
            </a:r>
            <a:endParaRPr lang="en-US" dirty="0"/>
          </a:p>
        </p:txBody>
      </p:sp>
      <p:graphicFrame>
        <p:nvGraphicFramePr>
          <p:cNvPr id="4" name="Content Placeholder 3"/>
          <p:cNvGraphicFramePr>
            <a:graphicFrameLocks noGrp="1"/>
          </p:cNvGraphicFramePr>
          <p:nvPr>
            <p:ph sz="half" idx="1"/>
          </p:nvPr>
        </p:nvGraphicFramePr>
        <p:xfrm>
          <a:off x="76200" y="685800"/>
          <a:ext cx="5105400" cy="6093696"/>
        </p:xfrm>
        <a:graphic>
          <a:graphicData uri="http://schemas.openxmlformats.org/drawingml/2006/table">
            <a:tbl>
              <a:tblPr>
                <a:tableStyleId>{5C22544A-7EE6-4342-B048-85BDC9FD1C3A}</a:tableStyleId>
              </a:tblPr>
              <a:tblGrid>
                <a:gridCol w="838200"/>
                <a:gridCol w="838200"/>
                <a:gridCol w="1219200"/>
                <a:gridCol w="1066800"/>
                <a:gridCol w="1143000"/>
              </a:tblGrid>
              <a:tr h="150960">
                <a:tc>
                  <a:txBody>
                    <a:bodyPr/>
                    <a:lstStyle/>
                    <a:p>
                      <a:pPr algn="l" fontAlgn="b"/>
                      <a:endParaRPr lang="en-US" sz="1200" b="0" i="0" u="none" strike="noStrike" dirty="0">
                        <a:solidFill>
                          <a:srgbClr val="000000"/>
                        </a:solidFill>
                        <a:effectLst/>
                        <a:latin typeface="Calibri" panose="020F0502020204030204" pitchFamily="34" charset="0"/>
                      </a:endParaRPr>
                    </a:p>
                  </a:txBody>
                  <a:tcPr marL="5633" marR="5633" marT="7548" marB="0" anchor="b"/>
                </a:tc>
                <a:tc gridSpan="2">
                  <a:txBody>
                    <a:bodyPr/>
                    <a:lstStyle/>
                    <a:p>
                      <a:pPr algn="ctr" fontAlgn="b"/>
                      <a:r>
                        <a:rPr lang="en-US" sz="1200" u="none" strike="noStrike" dirty="0">
                          <a:effectLst/>
                        </a:rPr>
                        <a:t>From Concept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hMerge="1">
                  <a:txBody>
                    <a:bodyPr/>
                    <a:lstStyle/>
                    <a:p>
                      <a:endParaRPr lang="en-US"/>
                    </a:p>
                  </a:txBody>
                  <a:tcPr/>
                </a:tc>
                <a:tc gridSpan="2">
                  <a:txBody>
                    <a:bodyPr/>
                    <a:lstStyle/>
                    <a:p>
                      <a:pPr algn="ctr" fontAlgn="b"/>
                      <a:r>
                        <a:rPr lang="en-US" sz="1200" u="none" strike="noStrike" dirty="0">
                          <a:effectLst/>
                        </a:rPr>
                        <a:t>From 2016 'snapshot' file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hMerge="1">
                  <a:txBody>
                    <a:bodyPr/>
                    <a:lstStyle/>
                    <a:p>
                      <a:endParaRPr lang="en-US"/>
                    </a:p>
                  </a:txBody>
                  <a:tcPr/>
                </a:tc>
              </a:tr>
              <a:tr h="153840">
                <a:tc>
                  <a:txBody>
                    <a:bodyPr/>
                    <a:lstStyle/>
                    <a:p>
                      <a:pPr algn="ctr" fontAlgn="b"/>
                      <a:r>
                        <a:rPr lang="en-US" sz="1200" u="none" strike="noStrike" dirty="0">
                          <a:effectLst/>
                        </a:rPr>
                        <a:t>Version</a:t>
                      </a:r>
                      <a:endParaRPr lang="en-US" sz="1200" b="0" i="0" u="none" strike="noStrike" dirty="0">
                        <a:solidFill>
                          <a:srgbClr val="000000"/>
                        </a:solidFill>
                        <a:effectLst/>
                        <a:latin typeface="Calibri" panose="020F0502020204030204" pitchFamily="34" charset="0"/>
                      </a:endParaRPr>
                    </a:p>
                  </a:txBody>
                  <a:tcPr marL="5633" marR="5633" marT="7548" marB="0" anchor="b"/>
                </a:tc>
                <a:tc>
                  <a:txBody>
                    <a:bodyPr/>
                    <a:lstStyle/>
                    <a:p>
                      <a:pPr algn="ctr" fontAlgn="b"/>
                      <a:r>
                        <a:rPr lang="en-US" sz="1200" u="none" strike="noStrike" dirty="0">
                          <a:effectLst/>
                        </a:rPr>
                        <a:t>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Deactivated in</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ctr" fontAlgn="b"/>
                      <a:r>
                        <a:rPr lang="en-US" sz="1200" u="none" strike="noStrike" dirty="0">
                          <a:effectLst/>
                        </a:rPr>
                        <a:t>Active </a:t>
                      </a:r>
                      <a:r>
                        <a:rPr lang="en-US" sz="1200" u="none" strike="noStrike" dirty="0" smtClean="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ctr" fontAlgn="b"/>
                      <a:r>
                        <a:rPr lang="en-US" sz="1200" u="none" strike="noStrike" dirty="0" smtClean="0">
                          <a:effectLst/>
                        </a:rPr>
                        <a:t>Inactive  </a:t>
                      </a:r>
                      <a:r>
                        <a:rPr lang="en-US" sz="1200" u="none" strike="noStrike" dirty="0">
                          <a:effectLst/>
                        </a:rPr>
                        <a:t>since</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278183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47833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185564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47673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7485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1747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9950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1725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dirty="0">
                          <a:effectLst/>
                        </a:rPr>
                        <a:t>7806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5834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7151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5569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8124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1905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7684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2008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3899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1990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4599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1580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7462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1471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2817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897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6699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891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438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4148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433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2422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718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6687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20060731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2125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1035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2295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1029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3036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1363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4717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1351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20070731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2325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907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4153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a:effectLst/>
                        </a:rPr>
                        <a:t>902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2073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1071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3403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1070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20080731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5126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889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11747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884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3745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4214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9221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20090731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1337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3657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4773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3655</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1744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18293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3702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18292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20100731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1157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2288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288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1906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211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3363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210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20110731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1969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189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2162</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187</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340</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20120731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794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281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279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1673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1841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20130731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1124</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1307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304</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2229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2593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2466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20140731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12610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349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12580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348</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3287</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3671</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1131</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20150731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4458</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5309</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399</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20160131</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3115</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4620</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726</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r h="150960">
                <a:tc>
                  <a:txBody>
                    <a:bodyPr/>
                    <a:lstStyle/>
                    <a:p>
                      <a:pPr algn="l" fontAlgn="b"/>
                      <a:r>
                        <a:rPr lang="en-US" sz="1200" u="none" strike="noStrike">
                          <a:effectLst/>
                        </a:rPr>
                        <a:t>SUMS</a:t>
                      </a:r>
                      <a:endParaRPr lang="en-US" sz="1200" b="0" i="0" u="none" strike="noStrike">
                        <a:solidFill>
                          <a:srgbClr val="000000"/>
                        </a:solidFill>
                        <a:effectLst/>
                        <a:latin typeface="Calibri" panose="020F0502020204030204" pitchFamily="34" charset="0"/>
                      </a:endParaRPr>
                    </a:p>
                  </a:txBody>
                  <a:tcPr marL="5633" marR="5633" marT="7548" marB="0" anchor="b"/>
                </a:tc>
                <a:tc>
                  <a:txBody>
                    <a:bodyPr/>
                    <a:lstStyle/>
                    <a:p>
                      <a:pPr algn="r" fontAlgn="b"/>
                      <a:r>
                        <a:rPr lang="en-US" sz="1200" u="none" strike="noStrike">
                          <a:effectLst/>
                        </a:rPr>
                        <a:t>373883</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dirty="0">
                          <a:effectLst/>
                        </a:rPr>
                        <a:t>105963</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FF00"/>
                    </a:solidFill>
                  </a:tcPr>
                </a:tc>
                <a:tc>
                  <a:txBody>
                    <a:bodyPr/>
                    <a:lstStyle/>
                    <a:p>
                      <a:pPr algn="r" fontAlgn="b"/>
                      <a:r>
                        <a:rPr lang="en-US" sz="1200" u="none" strike="noStrike">
                          <a:effectLst/>
                        </a:rPr>
                        <a:t>319446</a:t>
                      </a:r>
                      <a:endParaRPr lang="en-US" sz="1200" b="0" i="0" u="none" strike="noStrike">
                        <a:solidFill>
                          <a:srgbClr val="000000"/>
                        </a:solidFill>
                        <a:effectLst/>
                        <a:latin typeface="Calibri" panose="020F0502020204030204" pitchFamily="34" charset="0"/>
                      </a:endParaRPr>
                    </a:p>
                  </a:txBody>
                  <a:tcPr marL="5633" marR="5633" marT="7548" marB="0" anchor="b">
                    <a:solidFill>
                      <a:srgbClr val="FFC000"/>
                    </a:solidFill>
                  </a:tcPr>
                </a:tc>
                <a:tc>
                  <a:txBody>
                    <a:bodyPr/>
                    <a:lstStyle/>
                    <a:p>
                      <a:pPr algn="r" fontAlgn="b"/>
                      <a:r>
                        <a:rPr lang="en-US" sz="1200" u="none" strike="noStrike" dirty="0">
                          <a:effectLst/>
                        </a:rPr>
                        <a:t>105312</a:t>
                      </a:r>
                      <a:endParaRPr lang="en-US" sz="1200" b="0" i="0" u="none" strike="noStrike" dirty="0">
                        <a:solidFill>
                          <a:srgbClr val="000000"/>
                        </a:solidFill>
                        <a:effectLst/>
                        <a:latin typeface="Calibri" panose="020F0502020204030204" pitchFamily="34" charset="0"/>
                      </a:endParaRPr>
                    </a:p>
                  </a:txBody>
                  <a:tcPr marL="5633" marR="5633" marT="7548" marB="0" anchor="b">
                    <a:solidFill>
                      <a:srgbClr val="FFC000"/>
                    </a:solidFill>
                  </a:tcPr>
                </a:tc>
              </a:tr>
            </a:tbl>
          </a:graphicData>
        </a:graphic>
      </p:graphicFrame>
      <p:sp>
        <p:nvSpPr>
          <p:cNvPr id="5" name="Content Placeholder 2"/>
          <p:cNvSpPr>
            <a:spLocks noGrp="1"/>
          </p:cNvSpPr>
          <p:nvPr>
            <p:ph sz="half" idx="2"/>
          </p:nvPr>
        </p:nvSpPr>
        <p:spPr>
          <a:xfrm>
            <a:off x="5334000" y="2895600"/>
            <a:ext cx="3657600" cy="3883896"/>
          </a:xfrm>
        </p:spPr>
        <p:txBody>
          <a:bodyPr/>
          <a:lstStyle/>
          <a:p>
            <a:pPr marL="0" indent="0"/>
            <a:r>
              <a:rPr lang="en-US" sz="2000" dirty="0" smtClean="0"/>
              <a:t>A total of </a:t>
            </a:r>
            <a:r>
              <a:rPr lang="en-US" sz="2000" b="1" u="sng" dirty="0" smtClean="0"/>
              <a:t>153,830</a:t>
            </a:r>
            <a:r>
              <a:rPr lang="en-US" sz="2000" dirty="0" smtClean="0"/>
              <a:t> activations and deactivations effectuated since the first version, resulted in:</a:t>
            </a:r>
          </a:p>
          <a:p>
            <a:pPr>
              <a:buFont typeface="Arial" panose="020B0604020202020204" pitchFamily="34" charset="0"/>
              <a:buChar char="•"/>
            </a:pPr>
            <a:r>
              <a:rPr lang="en-US" sz="2000" dirty="0" smtClean="0"/>
              <a:t>an increase of </a:t>
            </a:r>
            <a:r>
              <a:rPr lang="en-US" sz="2000" b="1" u="sng" dirty="0" smtClean="0"/>
              <a:t>41,263</a:t>
            </a:r>
            <a:r>
              <a:rPr lang="en-US" sz="2000" dirty="0" smtClean="0"/>
              <a:t> active concepts (</a:t>
            </a:r>
            <a:r>
              <a:rPr lang="en-US" sz="2000" dirty="0" smtClean="0">
                <a:sym typeface="Wingdings" panose="05000000000000000000" pitchFamily="2" charset="2"/>
              </a:rPr>
              <a:t> </a:t>
            </a:r>
            <a:r>
              <a:rPr lang="en-US" sz="2000" dirty="0" smtClean="0"/>
              <a:t>a growth of merely </a:t>
            </a:r>
            <a:r>
              <a:rPr lang="en-US" sz="2000" b="1" u="sng" dirty="0" smtClean="0"/>
              <a:t>14.8%</a:t>
            </a:r>
            <a:r>
              <a:rPr lang="en-US" sz="2000" dirty="0" smtClean="0"/>
              <a:t>), with </a:t>
            </a:r>
          </a:p>
          <a:p>
            <a:pPr>
              <a:buFont typeface="Arial" panose="020B0604020202020204" pitchFamily="34" charset="0"/>
              <a:buChar char="•"/>
            </a:pPr>
            <a:r>
              <a:rPr lang="en-US" sz="2000" dirty="0" smtClean="0"/>
              <a:t>an efficiency of only </a:t>
            </a:r>
            <a:r>
              <a:rPr lang="en-US" sz="2000" b="1" u="sng" dirty="0" smtClean="0"/>
              <a:t>26.9%</a:t>
            </a:r>
            <a:r>
              <a:rPr lang="en-US" sz="2000" dirty="0" smtClean="0"/>
              <a:t>.</a:t>
            </a:r>
            <a:endParaRPr lang="en-US" sz="2000" dirty="0"/>
          </a:p>
        </p:txBody>
      </p:sp>
      <p:sp>
        <p:nvSpPr>
          <p:cNvPr id="6" name="Rounded Rectangle 5"/>
          <p:cNvSpPr/>
          <p:nvPr/>
        </p:nvSpPr>
        <p:spPr bwMode="auto">
          <a:xfrm>
            <a:off x="1066800" y="1305502"/>
            <a:ext cx="1981200" cy="5323897"/>
          </a:xfrm>
          <a:prstGeom prst="roundRect">
            <a:avLst>
              <a:gd name="adj" fmla="val 3415"/>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ounded Rectangle 6"/>
          <p:cNvSpPr/>
          <p:nvPr/>
        </p:nvSpPr>
        <p:spPr bwMode="auto">
          <a:xfrm>
            <a:off x="3352800" y="6577301"/>
            <a:ext cx="8382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ounded Rectangle 7"/>
          <p:cNvSpPr/>
          <p:nvPr/>
        </p:nvSpPr>
        <p:spPr bwMode="auto">
          <a:xfrm>
            <a:off x="1066800" y="1072418"/>
            <a:ext cx="838200" cy="228600"/>
          </a:xfrm>
          <a:prstGeom prst="round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a:xfrm>
            <a:off x="6029608" y="6256276"/>
            <a:ext cx="3087986" cy="523220"/>
          </a:xfrm>
          <a:prstGeom prst="rect">
            <a:avLst/>
          </a:prstGeom>
        </p:spPr>
        <p:txBody>
          <a:bodyPr wrap="square">
            <a:spAutoFit/>
          </a:bodyPr>
          <a:lstStyle/>
          <a:p>
            <a:pPr marL="0" indent="0" algn="r"/>
            <a:r>
              <a:rPr lang="en-US" sz="1400" b="0" dirty="0">
                <a:solidFill>
                  <a:schemeClr val="bg1"/>
                </a:solidFill>
              </a:rPr>
              <a:t>Research based on the January 2016 version of SNOMED </a:t>
            </a:r>
            <a:r>
              <a:rPr lang="en-US" sz="1400" b="0" dirty="0" smtClean="0">
                <a:solidFill>
                  <a:schemeClr val="bg1"/>
                </a:solidFill>
              </a:rPr>
              <a:t>CT</a:t>
            </a:r>
            <a:endParaRPr lang="en-US" sz="1400" b="0" dirty="0">
              <a:solidFill>
                <a:schemeClr val="bg1"/>
              </a:solidFill>
            </a:endParaRPr>
          </a:p>
        </p:txBody>
      </p:sp>
    </p:spTree>
    <p:extLst>
      <p:ext uri="{BB962C8B-B14F-4D97-AF65-F5344CB8AC3E}">
        <p14:creationId xmlns:p14="http://schemas.microsoft.com/office/powerpoint/2010/main" val="27387748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762000"/>
            <a:ext cx="4572000" cy="762000"/>
          </a:xfrm>
        </p:spPr>
        <p:txBody>
          <a:bodyPr/>
          <a:lstStyle/>
          <a:p>
            <a:r>
              <a:rPr lang="en-US" sz="3200" dirty="0" smtClean="0"/>
              <a:t>Several concepts exhibit multiple (in)activations:</a:t>
            </a:r>
            <a:br>
              <a:rPr lang="en-US" sz="3200" dirty="0" smtClean="0"/>
            </a:br>
            <a:r>
              <a:rPr lang="en-US" sz="3200" dirty="0" smtClean="0"/>
              <a:t/>
            </a:r>
            <a:br>
              <a:rPr lang="en-US" sz="3200" dirty="0" smtClean="0"/>
            </a:br>
            <a:r>
              <a:rPr lang="en-US" sz="3200" dirty="0" smtClean="0"/>
              <a:t>e.g. the history of </a:t>
            </a:r>
            <a:r>
              <a:rPr lang="en-US" sz="3200" dirty="0" err="1" smtClean="0"/>
              <a:t>Saquinovir</a:t>
            </a:r>
            <a:endParaRPr lang="en-US" sz="3200" dirty="0"/>
          </a:p>
        </p:txBody>
      </p:sp>
      <p:pic>
        <p:nvPicPr>
          <p:cNvPr id="8" name="Picture 7"/>
          <p:cNvPicPr>
            <a:picLocks noChangeAspect="1"/>
          </p:cNvPicPr>
          <p:nvPr/>
        </p:nvPicPr>
        <p:blipFill>
          <a:blip r:embed="rId2"/>
          <a:stretch>
            <a:fillRect/>
          </a:stretch>
        </p:blipFill>
        <p:spPr>
          <a:xfrm>
            <a:off x="114031" y="3352800"/>
            <a:ext cx="8935901" cy="3429000"/>
          </a:xfrm>
          <a:prstGeom prst="rect">
            <a:avLst/>
          </a:prstGeom>
        </p:spPr>
      </p:pic>
      <p:graphicFrame>
        <p:nvGraphicFramePr>
          <p:cNvPr id="7" name="Content Placeholder 6"/>
          <p:cNvGraphicFramePr>
            <a:graphicFrameLocks noGrp="1"/>
          </p:cNvGraphicFramePr>
          <p:nvPr>
            <p:ph idx="1"/>
            <p:extLst/>
          </p:nvPr>
        </p:nvGraphicFramePr>
        <p:xfrm>
          <a:off x="152400" y="762000"/>
          <a:ext cx="4267200" cy="2514600"/>
        </p:xfrm>
        <a:graphic>
          <a:graphicData uri="http://schemas.openxmlformats.org/drawingml/2006/table">
            <a:tbl>
              <a:tblPr>
                <a:tableStyleId>{5C22544A-7EE6-4342-B048-85BDC9FD1C3A}</a:tableStyleId>
              </a:tblPr>
              <a:tblGrid>
                <a:gridCol w="1533525"/>
                <a:gridCol w="1819275"/>
                <a:gridCol w="914400"/>
              </a:tblGrid>
              <a:tr h="190500">
                <a:tc>
                  <a:txBody>
                    <a:bodyPr/>
                    <a:lstStyle/>
                    <a:p>
                      <a:pPr algn="l" fontAlgn="b"/>
                      <a:r>
                        <a:rPr lang="en-US" sz="2000" b="0" i="0" u="none" strike="noStrike" dirty="0" err="1" smtClean="0">
                          <a:solidFill>
                            <a:srgbClr val="000000"/>
                          </a:solidFill>
                          <a:effectLst/>
                          <a:latin typeface="Calibri" panose="020F0502020204030204" pitchFamily="34" charset="0"/>
                        </a:rPr>
                        <a:t>ConceptID</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i="0" u="none" strike="noStrike" dirty="0" smtClean="0">
                          <a:solidFill>
                            <a:srgbClr val="000000"/>
                          </a:solidFill>
                          <a:effectLst/>
                          <a:latin typeface="Calibri" panose="020F0502020204030204" pitchFamily="34" charset="0"/>
                        </a:rPr>
                        <a:t>Version</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i="0" u="none" strike="noStrike" dirty="0" smtClean="0">
                          <a:solidFill>
                            <a:srgbClr val="000000"/>
                          </a:solidFill>
                          <a:effectLst/>
                          <a:latin typeface="Calibri" panose="020F0502020204030204" pitchFamily="34" charset="0"/>
                        </a:rPr>
                        <a:t>Active</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20020131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20030131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tc>
              </a:tr>
              <a:tr h="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20040131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20040731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20050131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20050731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20070131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32940256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762000"/>
            <a:ext cx="4572000" cy="762000"/>
          </a:xfrm>
        </p:spPr>
        <p:txBody>
          <a:bodyPr/>
          <a:lstStyle/>
          <a:p>
            <a:r>
              <a:rPr lang="en-US" sz="3200" dirty="0" smtClean="0"/>
              <a:t>Several concepts exhibit multiple (in)activations:</a:t>
            </a:r>
            <a:br>
              <a:rPr lang="en-US" sz="3200" dirty="0" smtClean="0"/>
            </a:br>
            <a:r>
              <a:rPr lang="en-US" sz="3200" dirty="0" smtClean="0"/>
              <a:t/>
            </a:r>
            <a:br>
              <a:rPr lang="en-US" sz="3200" dirty="0" smtClean="0"/>
            </a:br>
            <a:r>
              <a:rPr lang="en-US" sz="3200" dirty="0" smtClean="0"/>
              <a:t>e.g. the history of </a:t>
            </a:r>
            <a:r>
              <a:rPr lang="en-US" sz="3200" dirty="0" err="1" smtClean="0"/>
              <a:t>Saquinovir</a:t>
            </a:r>
            <a:endParaRPr lang="en-US" sz="3200" dirty="0"/>
          </a:p>
        </p:txBody>
      </p:sp>
      <p:pic>
        <p:nvPicPr>
          <p:cNvPr id="8" name="Picture 7"/>
          <p:cNvPicPr>
            <a:picLocks noChangeAspect="1"/>
          </p:cNvPicPr>
          <p:nvPr/>
        </p:nvPicPr>
        <p:blipFill>
          <a:blip r:embed="rId2"/>
          <a:stretch>
            <a:fillRect/>
          </a:stretch>
        </p:blipFill>
        <p:spPr>
          <a:xfrm>
            <a:off x="114031" y="3352800"/>
            <a:ext cx="8935901" cy="3429000"/>
          </a:xfrm>
          <a:prstGeom prst="rect">
            <a:avLst/>
          </a:prstGeom>
        </p:spPr>
      </p:pic>
      <p:graphicFrame>
        <p:nvGraphicFramePr>
          <p:cNvPr id="7" name="Content Placeholder 6"/>
          <p:cNvGraphicFramePr>
            <a:graphicFrameLocks noGrp="1"/>
          </p:cNvGraphicFramePr>
          <p:nvPr>
            <p:ph idx="1"/>
            <p:extLst/>
          </p:nvPr>
        </p:nvGraphicFramePr>
        <p:xfrm>
          <a:off x="152400" y="762000"/>
          <a:ext cx="4267200" cy="2514600"/>
        </p:xfrm>
        <a:graphic>
          <a:graphicData uri="http://schemas.openxmlformats.org/drawingml/2006/table">
            <a:tbl>
              <a:tblPr>
                <a:tableStyleId>{5C22544A-7EE6-4342-B048-85BDC9FD1C3A}</a:tableStyleId>
              </a:tblPr>
              <a:tblGrid>
                <a:gridCol w="1533525"/>
                <a:gridCol w="1819275"/>
                <a:gridCol w="914400"/>
              </a:tblGrid>
              <a:tr h="190500">
                <a:tc>
                  <a:txBody>
                    <a:bodyPr/>
                    <a:lstStyle/>
                    <a:p>
                      <a:pPr algn="l" fontAlgn="b"/>
                      <a:r>
                        <a:rPr lang="en-US" sz="2000" b="0" i="0" u="none" strike="noStrike" dirty="0" err="1" smtClean="0">
                          <a:solidFill>
                            <a:srgbClr val="000000"/>
                          </a:solidFill>
                          <a:effectLst/>
                          <a:latin typeface="Calibri" panose="020F0502020204030204" pitchFamily="34" charset="0"/>
                        </a:rPr>
                        <a:t>ConceptID</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i="0" u="none" strike="noStrike" dirty="0" smtClean="0">
                          <a:solidFill>
                            <a:srgbClr val="000000"/>
                          </a:solidFill>
                          <a:effectLst/>
                          <a:latin typeface="Calibri" panose="020F0502020204030204" pitchFamily="34" charset="0"/>
                        </a:rPr>
                        <a:t>Version</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i="0" u="none" strike="noStrike" dirty="0" smtClean="0">
                          <a:solidFill>
                            <a:srgbClr val="000000"/>
                          </a:solidFill>
                          <a:effectLst/>
                          <a:latin typeface="Calibri" panose="020F0502020204030204" pitchFamily="34" charset="0"/>
                        </a:rPr>
                        <a:t>Active</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20020131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20030131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0</a:t>
                      </a:r>
                      <a:endParaRPr lang="en-US" sz="2000" b="0" i="0" u="none" strike="noStrike" dirty="0">
                        <a:solidFill>
                          <a:srgbClr val="000000"/>
                        </a:solidFill>
                        <a:effectLst/>
                        <a:latin typeface="Calibri" panose="020F0502020204030204" pitchFamily="34" charset="0"/>
                      </a:endParaRPr>
                    </a:p>
                  </a:txBody>
                  <a:tcPr marL="9525" marR="9525" marT="9525" marB="0" anchor="b"/>
                </a:tc>
              </a:tr>
              <a:tr h="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20040131</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20040731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20050131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1</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20050731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0</a:t>
                      </a:r>
                      <a:endParaRPr lang="en-US" sz="20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2000" u="none" strike="noStrike">
                          <a:effectLst/>
                        </a:rPr>
                        <a:t>324847008</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a:effectLst/>
                        </a:rPr>
                        <a:t>20070131</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u="none" strike="noStrike" dirty="0">
                          <a:effectLst/>
                        </a:rPr>
                        <a:t>1</a:t>
                      </a:r>
                      <a:endParaRPr lang="en-US" sz="2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6" name="Rounded Rectangle 5"/>
          <p:cNvSpPr/>
          <p:nvPr/>
        </p:nvSpPr>
        <p:spPr bwMode="auto">
          <a:xfrm>
            <a:off x="1524000" y="762000"/>
            <a:ext cx="2819400" cy="2514601"/>
          </a:xfrm>
          <a:prstGeom prst="roundRect">
            <a:avLst>
              <a:gd name="adj" fmla="val 3415"/>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extBox 1"/>
          <p:cNvSpPr txBox="1"/>
          <p:nvPr/>
        </p:nvSpPr>
        <p:spPr>
          <a:xfrm>
            <a:off x="5582831" y="3276600"/>
            <a:ext cx="3505201" cy="1077218"/>
          </a:xfrm>
          <a:prstGeom prst="rect">
            <a:avLst/>
          </a:prstGeom>
          <a:noFill/>
        </p:spPr>
        <p:txBody>
          <a:bodyPr wrap="square" rtlCol="0">
            <a:spAutoFit/>
          </a:bodyPr>
          <a:lstStyle/>
          <a:p>
            <a:r>
              <a:rPr lang="en-US" dirty="0" smtClean="0">
                <a:solidFill>
                  <a:srgbClr val="FF0000"/>
                </a:solidFill>
              </a:rPr>
              <a:t>They changed their mind 7 times!</a:t>
            </a:r>
            <a:endParaRPr lang="en-US" dirty="0">
              <a:solidFill>
                <a:srgbClr val="FF0000"/>
              </a:solidFill>
            </a:endParaRPr>
          </a:p>
        </p:txBody>
      </p:sp>
    </p:spTree>
    <p:extLst>
      <p:ext uri="{BB962C8B-B14F-4D97-AF65-F5344CB8AC3E}">
        <p14:creationId xmlns:p14="http://schemas.microsoft.com/office/powerpoint/2010/main" val="4291461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sz="3300" dirty="0"/>
              <a:t>Ontological </a:t>
            </a:r>
            <a:r>
              <a:rPr lang="en-US" sz="3300" dirty="0" smtClean="0"/>
              <a:t>Realism’s aim </a:t>
            </a:r>
            <a:r>
              <a:rPr lang="en-US" sz="3300" dirty="0"/>
              <a:t>for representations:</a:t>
            </a:r>
          </a:p>
        </p:txBody>
      </p:sp>
      <p:sp>
        <p:nvSpPr>
          <p:cNvPr id="13" name="TextBox 12"/>
          <p:cNvSpPr txBox="1"/>
          <p:nvPr/>
        </p:nvSpPr>
        <p:spPr>
          <a:xfrm>
            <a:off x="838200" y="1652803"/>
            <a:ext cx="7734586" cy="830997"/>
          </a:xfrm>
          <a:prstGeom prst="rect">
            <a:avLst/>
          </a:prstGeom>
          <a:noFill/>
        </p:spPr>
        <p:txBody>
          <a:bodyPr wrap="square" rtlCol="0">
            <a:spAutoFit/>
          </a:bodyPr>
          <a:lstStyle/>
          <a:p>
            <a:pPr algn="ctr"/>
            <a:r>
              <a:rPr lang="en-US" dirty="0" smtClean="0">
                <a:solidFill>
                  <a:schemeClr val="bg1"/>
                </a:solidFill>
              </a:rPr>
              <a:t>A representation should be faithful (veridical) with respect to the part of the reality that it covers</a:t>
            </a:r>
            <a:endParaRPr lang="en-US" dirty="0">
              <a:solidFill>
                <a:schemeClr val="bg1"/>
              </a:solidFill>
            </a:endParaRPr>
          </a:p>
        </p:txBody>
      </p:sp>
      <p:sp>
        <p:nvSpPr>
          <p:cNvPr id="3" name="Rectangle 2"/>
          <p:cNvSpPr/>
          <p:nvPr/>
        </p:nvSpPr>
        <p:spPr bwMode="auto">
          <a:xfrm>
            <a:off x="533400" y="1652803"/>
            <a:ext cx="8248793" cy="861797"/>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a:xfrm>
            <a:off x="232858" y="5832333"/>
            <a:ext cx="4186742" cy="738664"/>
          </a:xfrm>
          <a:prstGeom prst="rect">
            <a:avLst/>
          </a:prstGeom>
        </p:spPr>
        <p:txBody>
          <a:bodyPr wrap="square">
            <a:spAutoFit/>
          </a:bodyPr>
          <a:lstStyle/>
          <a:p>
            <a:r>
              <a:rPr lang="en-US" sz="1400" dirty="0">
                <a:solidFill>
                  <a:schemeClr val="bg1"/>
                </a:solidFill>
              </a:rPr>
              <a:t>Smith B, Ceusters W. Ontological Realism as a Methodology for Coordinated Evolution of Scientific Ontologies. Applied Ontology, 2010;5(3-4):139-188.</a:t>
            </a:r>
          </a:p>
        </p:txBody>
      </p:sp>
    </p:spTree>
    <p:extLst>
      <p:ext uri="{BB962C8B-B14F-4D97-AF65-F5344CB8AC3E}">
        <p14:creationId xmlns:p14="http://schemas.microsoft.com/office/powerpoint/2010/main" val="35583294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AutoShape 2"/>
          <p:cNvSpPr>
            <a:spLocks noGrp="1" noChangeArrowheads="1"/>
          </p:cNvSpPr>
          <p:nvPr>
            <p:ph type="title"/>
          </p:nvPr>
        </p:nvSpPr>
        <p:spPr/>
        <p:txBody>
          <a:bodyPr/>
          <a:lstStyle/>
          <a:p>
            <a:r>
              <a:rPr lang="en-US" altLang="en-US"/>
              <a:t>History of ‘</a:t>
            </a:r>
            <a:r>
              <a:rPr lang="en-US" altLang="en-US" i="1"/>
              <a:t>Saquinavir 200mg capsule’</a:t>
            </a:r>
          </a:p>
        </p:txBody>
      </p:sp>
      <p:grpSp>
        <p:nvGrpSpPr>
          <p:cNvPr id="781143" name="Group 855"/>
          <p:cNvGrpSpPr>
            <a:grpSpLocks/>
          </p:cNvGrpSpPr>
          <p:nvPr/>
        </p:nvGrpSpPr>
        <p:grpSpPr bwMode="auto">
          <a:xfrm>
            <a:off x="2514600" y="1600200"/>
            <a:ext cx="6477000" cy="1828800"/>
            <a:chOff x="144" y="1296"/>
            <a:chExt cx="4272" cy="1392"/>
          </a:xfrm>
        </p:grpSpPr>
        <p:sp>
          <p:nvSpPr>
            <p:cNvPr id="781141" name="Rectangle 853"/>
            <p:cNvSpPr>
              <a:spLocks noChangeArrowheads="1"/>
            </p:cNvSpPr>
            <p:nvPr/>
          </p:nvSpPr>
          <p:spPr bwMode="auto">
            <a:xfrm>
              <a:off x="144" y="1296"/>
              <a:ext cx="4272" cy="13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en-US"/>
            </a:p>
          </p:txBody>
        </p:sp>
        <p:pic>
          <p:nvPicPr>
            <p:cNvPr id="781140" name="Picture 8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296"/>
              <a:ext cx="4272" cy="139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81144" name="Picture 8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 y="3733800"/>
            <a:ext cx="5486400" cy="29098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Content Placeholder 6"/>
          <p:cNvGraphicFramePr>
            <a:graphicFrameLocks noGrp="1"/>
          </p:cNvGraphicFramePr>
          <p:nvPr>
            <p:ph idx="1"/>
            <p:extLst/>
          </p:nvPr>
        </p:nvGraphicFramePr>
        <p:xfrm>
          <a:off x="5918703" y="3764280"/>
          <a:ext cx="3048000" cy="2026920"/>
        </p:xfrm>
        <a:graphic>
          <a:graphicData uri="http://schemas.openxmlformats.org/drawingml/2006/table">
            <a:tbl>
              <a:tblPr>
                <a:tableStyleId>{5C22544A-7EE6-4342-B048-85BDC9FD1C3A}</a:tableStyleId>
              </a:tblPr>
              <a:tblGrid>
                <a:gridCol w="1095375"/>
                <a:gridCol w="1299482"/>
                <a:gridCol w="653143"/>
              </a:tblGrid>
              <a:tr h="190500">
                <a:tc>
                  <a:txBody>
                    <a:bodyPr/>
                    <a:lstStyle/>
                    <a:p>
                      <a:pPr algn="l" fontAlgn="b"/>
                      <a:r>
                        <a:rPr lang="en-US" sz="1600" b="0" i="0" u="none" strike="noStrike" dirty="0" err="1" smtClean="0">
                          <a:solidFill>
                            <a:srgbClr val="000000"/>
                          </a:solidFill>
                          <a:effectLst/>
                          <a:latin typeface="Calibri" panose="020F0502020204030204" pitchFamily="34" charset="0"/>
                        </a:rPr>
                        <a:t>ConceptID</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b="0" i="0" u="none" strike="noStrike" dirty="0" smtClean="0">
                          <a:solidFill>
                            <a:srgbClr val="000000"/>
                          </a:solidFill>
                          <a:effectLst/>
                          <a:latin typeface="Calibri" panose="020F0502020204030204" pitchFamily="34" charset="0"/>
                        </a:rPr>
                        <a:t>Version</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b="0" i="0" u="none" strike="noStrike" dirty="0" smtClean="0">
                          <a:solidFill>
                            <a:srgbClr val="000000"/>
                          </a:solidFill>
                          <a:effectLst/>
                          <a:latin typeface="Calibri" panose="020F0502020204030204" pitchFamily="34" charset="0"/>
                        </a:rPr>
                        <a:t>Active</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20020131</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20030131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9525" marR="9525" marT="9525" marB="0" anchor="b"/>
                </a:tc>
              </a:tr>
              <a:tr h="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20040131</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20040731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0</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20050131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a:effectLst/>
                        </a:rPr>
                        <a:t>20050731</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600" u="none" strike="noStrike">
                          <a:effectLst/>
                        </a:rPr>
                        <a:t>324847008</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20070131</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cxnSp>
        <p:nvCxnSpPr>
          <p:cNvPr id="7" name="Straight Arrow Connector 6"/>
          <p:cNvCxnSpPr/>
          <p:nvPr/>
        </p:nvCxnSpPr>
        <p:spPr bwMode="auto">
          <a:xfrm flipH="1" flipV="1">
            <a:off x="6705600" y="1905000"/>
            <a:ext cx="1600200" cy="2514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p:cNvCxnSpPr/>
          <p:nvPr/>
        </p:nvCxnSpPr>
        <p:spPr bwMode="auto">
          <a:xfrm flipH="1" flipV="1">
            <a:off x="7505700" y="2514600"/>
            <a:ext cx="876300" cy="2438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flipH="1" flipV="1">
            <a:off x="7924800" y="2667000"/>
            <a:ext cx="457200" cy="2743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flipV="1">
            <a:off x="8458200" y="2971800"/>
            <a:ext cx="381000" cy="27432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907120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descriptions</a:t>
            </a:r>
            <a:endParaRPr lang="en-US" dirty="0"/>
          </a:p>
        </p:txBody>
      </p:sp>
      <p:graphicFrame>
        <p:nvGraphicFramePr>
          <p:cNvPr id="4" name="Content Placeholder 3"/>
          <p:cNvGraphicFramePr>
            <a:graphicFrameLocks noGrp="1"/>
          </p:cNvGraphicFramePr>
          <p:nvPr>
            <p:ph idx="1"/>
            <p:extLst/>
          </p:nvPr>
        </p:nvGraphicFramePr>
        <p:xfrm>
          <a:off x="136813" y="2133600"/>
          <a:ext cx="8870373" cy="2682240"/>
        </p:xfrm>
        <a:graphic>
          <a:graphicData uri="http://schemas.openxmlformats.org/drawingml/2006/table">
            <a:tbl>
              <a:tblPr firstRow="1" firstCol="1" bandRow="1">
                <a:tableStyleId>{5C22544A-7EE6-4342-B048-85BDC9FD1C3A}</a:tableStyleId>
              </a:tblPr>
              <a:tblGrid>
                <a:gridCol w="1402773"/>
                <a:gridCol w="1143000"/>
                <a:gridCol w="838200"/>
                <a:gridCol w="1371600"/>
                <a:gridCol w="4114800"/>
              </a:tblGrid>
              <a:tr h="0">
                <a:tc>
                  <a:txBody>
                    <a:bodyPr/>
                    <a:lstStyle/>
                    <a:p>
                      <a:pPr marL="0" marR="0" indent="0" algn="just">
                        <a:spcBef>
                          <a:spcPts val="0"/>
                        </a:spcBef>
                        <a:spcAft>
                          <a:spcPts val="0"/>
                        </a:spcAft>
                      </a:pPr>
                      <a:r>
                        <a:rPr lang="fr-FR" sz="1600" dirty="0" err="1">
                          <a:solidFill>
                            <a:schemeClr val="tx1"/>
                          </a:solidFill>
                          <a:effectLst/>
                        </a:rPr>
                        <a:t>descriptionID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Active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Description Type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Term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410015012</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Synonym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410015012</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20020731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Synonym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666971011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666971011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20030131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1237162017</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20020731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Synonym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1472277017</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20030131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[D]Asthenia (context-dependent category)</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1472277017</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20060731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[D]Asthenia (context-dependent category)</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1489933012</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20030131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Synonym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[D]Asthenia</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2610401019</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20060731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[D]Asthenia (situation)</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Tree>
    <p:extLst>
      <p:ext uri="{BB962C8B-B14F-4D97-AF65-F5344CB8AC3E}">
        <p14:creationId xmlns:p14="http://schemas.microsoft.com/office/powerpoint/2010/main" val="21275147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changes in descriptions</a:t>
            </a:r>
            <a:br>
              <a:rPr lang="en-US" dirty="0" smtClean="0"/>
            </a:br>
            <a:r>
              <a:rPr lang="en-US" dirty="0" smtClean="0"/>
              <a:t>are related to changes in the hierarchy</a:t>
            </a:r>
            <a:endParaRPr lang="en-US" dirty="0"/>
          </a:p>
        </p:txBody>
      </p:sp>
      <p:graphicFrame>
        <p:nvGraphicFramePr>
          <p:cNvPr id="4" name="Content Placeholder 3"/>
          <p:cNvGraphicFramePr>
            <a:graphicFrameLocks noGrp="1"/>
          </p:cNvGraphicFramePr>
          <p:nvPr>
            <p:ph idx="1"/>
            <p:extLst/>
          </p:nvPr>
        </p:nvGraphicFramePr>
        <p:xfrm>
          <a:off x="136813" y="2133600"/>
          <a:ext cx="8870373" cy="2682240"/>
        </p:xfrm>
        <a:graphic>
          <a:graphicData uri="http://schemas.openxmlformats.org/drawingml/2006/table">
            <a:tbl>
              <a:tblPr firstRow="1" firstCol="1" bandRow="1">
                <a:tableStyleId>{5C22544A-7EE6-4342-B048-85BDC9FD1C3A}</a:tableStyleId>
              </a:tblPr>
              <a:tblGrid>
                <a:gridCol w="1402773"/>
                <a:gridCol w="1143000"/>
                <a:gridCol w="838200"/>
                <a:gridCol w="1371600"/>
                <a:gridCol w="4114800"/>
              </a:tblGrid>
              <a:tr h="0">
                <a:tc>
                  <a:txBody>
                    <a:bodyPr/>
                    <a:lstStyle/>
                    <a:p>
                      <a:pPr marL="0" marR="0" indent="0" algn="just">
                        <a:spcBef>
                          <a:spcPts val="0"/>
                        </a:spcBef>
                        <a:spcAft>
                          <a:spcPts val="0"/>
                        </a:spcAft>
                      </a:pPr>
                      <a:r>
                        <a:rPr lang="fr-FR" sz="1600" dirty="0" err="1">
                          <a:solidFill>
                            <a:schemeClr val="tx1"/>
                          </a:solidFill>
                          <a:effectLst/>
                        </a:rPr>
                        <a:t>descriptionID</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Effective Time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Active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Description Type</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Term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410015012</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Synonym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410015012</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20020731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Synonym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666971011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20020131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666971011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20030131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 (finding)</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1237162017</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20020731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Synonym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Asthenia [D]</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1472277017</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20030131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[D]Asthenia (context-dependent category)</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fr-FR" sz="1600">
                          <a:solidFill>
                            <a:schemeClr val="tx1"/>
                          </a:solidFill>
                          <a:effectLst/>
                        </a:rPr>
                        <a:t>1472277017</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fr-FR" sz="1600">
                          <a:solidFill>
                            <a:schemeClr val="tx1"/>
                          </a:solidFill>
                          <a:effectLst/>
                        </a:rPr>
                        <a:t>20060731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0</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[D]Asthenia (context-dependent category)</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a:solidFill>
                            <a:schemeClr val="tx1"/>
                          </a:solidFill>
                          <a:effectLst/>
                        </a:rPr>
                        <a:t>1489933012</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20030131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Synonym</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[D]Asthenia</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r>
              <a:tr h="0">
                <a:tc>
                  <a:txBody>
                    <a:bodyPr/>
                    <a:lstStyle/>
                    <a:p>
                      <a:pPr marL="0" marR="0" indent="0" algn="just">
                        <a:spcBef>
                          <a:spcPts val="0"/>
                        </a:spcBef>
                        <a:spcAft>
                          <a:spcPts val="0"/>
                        </a:spcAft>
                      </a:pPr>
                      <a:r>
                        <a:rPr lang="en-US" sz="1600" dirty="0">
                          <a:solidFill>
                            <a:schemeClr val="tx1"/>
                          </a:solidFill>
                          <a:effectLst/>
                        </a:rPr>
                        <a:t>2610401019</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a:solidFill>
                            <a:schemeClr val="tx1"/>
                          </a:solidFill>
                          <a:effectLst/>
                        </a:rPr>
                        <a:t>20060731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en-US" sz="1600">
                          <a:solidFill>
                            <a:schemeClr val="tx1"/>
                          </a:solidFill>
                          <a:effectLst/>
                        </a:rPr>
                        <a:t>1</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ctr">
                        <a:spcBef>
                          <a:spcPts val="0"/>
                        </a:spcBef>
                        <a:spcAft>
                          <a:spcPts val="0"/>
                        </a:spcAft>
                      </a:pPr>
                      <a:r>
                        <a:rPr lang="fr-FR" sz="1600">
                          <a:solidFill>
                            <a:schemeClr val="tx1"/>
                          </a:solidFill>
                          <a:effectLst/>
                        </a:rPr>
                        <a:t>FSN</a:t>
                      </a:r>
                      <a:endParaRPr lang="en-US" sz="1600">
                        <a:solidFill>
                          <a:schemeClr val="tx1"/>
                        </a:solidFill>
                        <a:effectLst/>
                        <a:latin typeface="Times New Roman" panose="02020603050405020304" pitchFamily="18" charset="0"/>
                        <a:ea typeface="MS Mincho" panose="02020609040205080304" pitchFamily="49" charset="-128"/>
                      </a:endParaRPr>
                    </a:p>
                  </a:txBody>
                  <a:tcPr marL="68580" marR="68580" marT="0" marB="0"/>
                </a:tc>
                <a:tc>
                  <a:txBody>
                    <a:bodyPr/>
                    <a:lstStyle/>
                    <a:p>
                      <a:pPr marL="0" marR="0" indent="0" algn="just">
                        <a:spcBef>
                          <a:spcPts val="0"/>
                        </a:spcBef>
                        <a:spcAft>
                          <a:spcPts val="0"/>
                        </a:spcAft>
                      </a:pPr>
                      <a:r>
                        <a:rPr lang="en-US" sz="1600" dirty="0">
                          <a:solidFill>
                            <a:schemeClr val="tx1"/>
                          </a:solidFill>
                          <a:effectLst/>
                        </a:rPr>
                        <a:t>[D]Asthenia (situation)</a:t>
                      </a:r>
                      <a:endParaRPr lang="en-US" sz="1600" dirty="0">
                        <a:solidFill>
                          <a:schemeClr val="tx1"/>
                        </a:solidFill>
                        <a:effectLst/>
                        <a:latin typeface="Times New Roman" panose="02020603050405020304" pitchFamily="18" charset="0"/>
                        <a:ea typeface="MS Mincho" panose="02020609040205080304" pitchFamily="49" charset="-128"/>
                      </a:endParaRPr>
                    </a:p>
                  </a:txBody>
                  <a:tcPr marL="68580" marR="68580" marT="0" marB="0"/>
                </a:tc>
              </a:tr>
            </a:tbl>
          </a:graphicData>
        </a:graphic>
      </p:graphicFrame>
      <p:sp>
        <p:nvSpPr>
          <p:cNvPr id="3" name="Rounded Rectangle 2"/>
          <p:cNvSpPr/>
          <p:nvPr/>
        </p:nvSpPr>
        <p:spPr bwMode="auto">
          <a:xfrm>
            <a:off x="6019800" y="3124200"/>
            <a:ext cx="2819400" cy="169164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TextBox 4"/>
          <p:cNvSpPr txBox="1"/>
          <p:nvPr/>
        </p:nvSpPr>
        <p:spPr>
          <a:xfrm>
            <a:off x="6376968" y="4815840"/>
            <a:ext cx="2105063" cy="461665"/>
          </a:xfrm>
          <a:prstGeom prst="rect">
            <a:avLst/>
          </a:prstGeom>
          <a:solidFill>
            <a:srgbClr val="FF0000"/>
          </a:solidFill>
        </p:spPr>
        <p:txBody>
          <a:bodyPr wrap="none" rtlCol="0">
            <a:spAutoFit/>
          </a:bodyPr>
          <a:lstStyle/>
          <a:p>
            <a:r>
              <a:rPr lang="en-US" dirty="0" smtClean="0">
                <a:solidFill>
                  <a:schemeClr val="bg1"/>
                </a:solidFill>
              </a:rPr>
              <a:t>‘Semantic tags’</a:t>
            </a:r>
            <a:endParaRPr lang="en-US" dirty="0">
              <a:solidFill>
                <a:schemeClr val="bg1"/>
              </a:solidFill>
            </a:endParaRPr>
          </a:p>
        </p:txBody>
      </p:sp>
    </p:spTree>
    <p:extLst>
      <p:ext uri="{BB962C8B-B14F-4D97-AF65-F5344CB8AC3E}">
        <p14:creationId xmlns:p14="http://schemas.microsoft.com/office/powerpoint/2010/main" val="360940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tags’ </a:t>
            </a:r>
            <a:r>
              <a:rPr lang="en-US" sz="2400" dirty="0" smtClean="0"/>
              <a:t>(per SNOMED CT documentation)</a:t>
            </a:r>
            <a:endParaRPr lang="en-US" sz="2400" dirty="0"/>
          </a:p>
        </p:txBody>
      </p:sp>
      <p:sp>
        <p:nvSpPr>
          <p:cNvPr id="3" name="Content Placeholder 2"/>
          <p:cNvSpPr>
            <a:spLocks noGrp="1"/>
          </p:cNvSpPr>
          <p:nvPr>
            <p:ph idx="1"/>
          </p:nvPr>
        </p:nvSpPr>
        <p:spPr>
          <a:xfrm>
            <a:off x="228600" y="1447800"/>
            <a:ext cx="8686800" cy="4953000"/>
          </a:xfrm>
        </p:spPr>
        <p:txBody>
          <a:bodyPr/>
          <a:lstStyle/>
          <a:p>
            <a:pPr>
              <a:buFont typeface="Arial" panose="020B0604020202020204" pitchFamily="34" charset="0"/>
              <a:buChar char="•"/>
            </a:pPr>
            <a:r>
              <a:rPr lang="en-US" sz="2000" dirty="0"/>
              <a:t>Descriptions provide for each concept a Fully Specified Name (FSN) most of which ‘</a:t>
            </a:r>
            <a:r>
              <a:rPr lang="en-US" sz="2000" b="1" i="1" dirty="0"/>
              <a:t>end with a semantic tag in parentheses and which indicates the semantic category to which the concept belongs (e.g. clinical finding, disorder, procedure, organism, person, etc.)</a:t>
            </a:r>
            <a:r>
              <a:rPr lang="en-US" sz="2000" dirty="0"/>
              <a:t>’ [4, p41]. </a:t>
            </a:r>
            <a:endParaRPr lang="en-US" sz="2000" dirty="0" smtClean="0"/>
          </a:p>
        </p:txBody>
      </p:sp>
      <p:sp>
        <p:nvSpPr>
          <p:cNvPr id="4" name="Rectangle 3"/>
          <p:cNvSpPr/>
          <p:nvPr/>
        </p:nvSpPr>
        <p:spPr>
          <a:xfrm>
            <a:off x="76200" y="6279705"/>
            <a:ext cx="8991600" cy="523220"/>
          </a:xfrm>
          <a:prstGeom prst="rect">
            <a:avLst/>
          </a:prstGeom>
        </p:spPr>
        <p:txBody>
          <a:bodyPr wrap="square">
            <a:spAutoFit/>
          </a:bodyPr>
          <a:lstStyle/>
          <a:p>
            <a:pPr algn="r"/>
            <a:r>
              <a:rPr lang="en-US" sz="1400" b="0" dirty="0">
                <a:solidFill>
                  <a:schemeClr val="bg1"/>
                </a:solidFill>
                <a:ea typeface="Times New Roman" panose="02020603050405020304" pitchFamily="18" charset="0"/>
              </a:rPr>
              <a:t>IHTSDO. International Health Terminology Standards Development Organization - SNOMED CT® Technical Implementation Guide - January 2015 International Release (US English). 2015. p. 757.</a:t>
            </a:r>
            <a:endParaRPr lang="en-US" sz="1400" b="0" dirty="0">
              <a:solidFill>
                <a:schemeClr val="bg1"/>
              </a:solidFill>
            </a:endParaRPr>
          </a:p>
        </p:txBody>
      </p:sp>
    </p:spTree>
    <p:extLst>
      <p:ext uri="{BB962C8B-B14F-4D97-AF65-F5344CB8AC3E}">
        <p14:creationId xmlns:p14="http://schemas.microsoft.com/office/powerpoint/2010/main" val="10275145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AutoShape 2"/>
          <p:cNvSpPr>
            <a:spLocks noGrp="1" noChangeArrowheads="1"/>
          </p:cNvSpPr>
          <p:nvPr>
            <p:ph type="title"/>
          </p:nvPr>
        </p:nvSpPr>
        <p:spPr/>
        <p:txBody>
          <a:bodyPr/>
          <a:lstStyle/>
          <a:p>
            <a:r>
              <a:rPr lang="en-US" dirty="0" smtClean="0"/>
              <a:t>Semantic </a:t>
            </a:r>
            <a:r>
              <a:rPr lang="en-US" dirty="0"/>
              <a:t>tags</a:t>
            </a:r>
          </a:p>
        </p:txBody>
      </p:sp>
      <p:pic>
        <p:nvPicPr>
          <p:cNvPr id="2" name="Picture 1"/>
          <p:cNvPicPr>
            <a:picLocks noChangeAspect="1"/>
          </p:cNvPicPr>
          <p:nvPr/>
        </p:nvPicPr>
        <p:blipFill>
          <a:blip r:embed="rId3"/>
          <a:stretch>
            <a:fillRect/>
          </a:stretch>
        </p:blipFill>
        <p:spPr>
          <a:xfrm>
            <a:off x="57599" y="1677901"/>
            <a:ext cx="9001148" cy="5109476"/>
          </a:xfrm>
          <a:prstGeom prst="rect">
            <a:avLst/>
          </a:prstGeom>
        </p:spPr>
      </p:pic>
      <p:sp>
        <p:nvSpPr>
          <p:cNvPr id="3" name="Rounded Rectangle 2"/>
          <p:cNvSpPr/>
          <p:nvPr/>
        </p:nvSpPr>
        <p:spPr bwMode="auto">
          <a:xfrm>
            <a:off x="6741812" y="2743200"/>
            <a:ext cx="1447800" cy="228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Rounded Rectangle 4"/>
          <p:cNvSpPr/>
          <p:nvPr/>
        </p:nvSpPr>
        <p:spPr bwMode="auto">
          <a:xfrm>
            <a:off x="6772747" y="3098722"/>
            <a:ext cx="542453" cy="20469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ounded Rectangle 5"/>
          <p:cNvSpPr/>
          <p:nvPr/>
        </p:nvSpPr>
        <p:spPr bwMode="auto">
          <a:xfrm>
            <a:off x="7033821" y="3452906"/>
            <a:ext cx="596698" cy="20469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ounded Rectangle 6"/>
          <p:cNvSpPr/>
          <p:nvPr/>
        </p:nvSpPr>
        <p:spPr bwMode="auto">
          <a:xfrm>
            <a:off x="7028506" y="3793918"/>
            <a:ext cx="596698" cy="20469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ounded Rectangle 7"/>
          <p:cNvSpPr/>
          <p:nvPr/>
        </p:nvSpPr>
        <p:spPr bwMode="auto">
          <a:xfrm>
            <a:off x="7064718" y="4138706"/>
            <a:ext cx="596698" cy="20469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ounded Rectangle 8"/>
          <p:cNvSpPr/>
          <p:nvPr/>
        </p:nvSpPr>
        <p:spPr bwMode="auto">
          <a:xfrm>
            <a:off x="7150009" y="4486291"/>
            <a:ext cx="511407" cy="18099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extBox 3"/>
          <p:cNvSpPr txBox="1"/>
          <p:nvPr/>
        </p:nvSpPr>
        <p:spPr>
          <a:xfrm>
            <a:off x="7765046" y="4374898"/>
            <a:ext cx="595035" cy="584775"/>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42072390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tags’ </a:t>
            </a:r>
            <a:r>
              <a:rPr lang="en-US" sz="2400" dirty="0" smtClean="0"/>
              <a:t>(per SNOMED CT documentation)</a:t>
            </a:r>
            <a:endParaRPr lang="en-US" sz="2400" dirty="0"/>
          </a:p>
        </p:txBody>
      </p:sp>
      <p:sp>
        <p:nvSpPr>
          <p:cNvPr id="3" name="Content Placeholder 2"/>
          <p:cNvSpPr>
            <a:spLocks noGrp="1"/>
          </p:cNvSpPr>
          <p:nvPr>
            <p:ph idx="1"/>
          </p:nvPr>
        </p:nvSpPr>
        <p:spPr>
          <a:xfrm>
            <a:off x="228600" y="1447800"/>
            <a:ext cx="8686800" cy="4953000"/>
          </a:xfrm>
        </p:spPr>
        <p:txBody>
          <a:bodyPr/>
          <a:lstStyle/>
          <a:p>
            <a:pPr>
              <a:buFont typeface="Arial" panose="020B0604020202020204" pitchFamily="34" charset="0"/>
              <a:buChar char="•"/>
            </a:pPr>
            <a:r>
              <a:rPr lang="en-US" sz="2000" dirty="0">
                <a:solidFill>
                  <a:srgbClr val="A2CCE8"/>
                </a:solidFill>
              </a:rPr>
              <a:t>Descriptions provide for each concept a Fully Specified Name (FSN) most of which ‘</a:t>
            </a:r>
            <a:r>
              <a:rPr lang="en-US" sz="2000" b="1" i="1" dirty="0">
                <a:solidFill>
                  <a:srgbClr val="A2CCE8"/>
                </a:solidFill>
              </a:rPr>
              <a:t>end with a semantic tag in parentheses and which indicates the semantic category to which the concept belongs (e.g. clinical finding, disorder, procedure, organism, person, etc.)</a:t>
            </a:r>
            <a:r>
              <a:rPr lang="en-US" sz="2000" dirty="0">
                <a:solidFill>
                  <a:srgbClr val="A2CCE8"/>
                </a:solidFill>
              </a:rPr>
              <a:t>’ [4, p41]. </a:t>
            </a:r>
            <a:endParaRPr lang="en-US" sz="2000" dirty="0" smtClean="0">
              <a:solidFill>
                <a:srgbClr val="A2CCE8"/>
              </a:solidFill>
            </a:endParaRPr>
          </a:p>
          <a:p>
            <a:pPr>
              <a:buFont typeface="Arial" panose="020B0604020202020204" pitchFamily="34" charset="0"/>
              <a:buChar char="•"/>
            </a:pPr>
            <a:r>
              <a:rPr lang="en-US" sz="2000" dirty="0" smtClean="0"/>
              <a:t>‘</a:t>
            </a:r>
            <a:r>
              <a:rPr lang="en-US" sz="2000" b="1" i="1" dirty="0"/>
              <a:t>the semantic tag helps to disambiguate different concepts which may be referred to by the same commonly used word or phrase</a:t>
            </a:r>
            <a:r>
              <a:rPr lang="en-US" sz="2000" dirty="0"/>
              <a:t>’ [4, p41]. </a:t>
            </a:r>
            <a:endParaRPr lang="en-US" sz="2000" dirty="0" smtClean="0"/>
          </a:p>
        </p:txBody>
      </p:sp>
      <p:sp>
        <p:nvSpPr>
          <p:cNvPr id="4" name="Rectangle 3"/>
          <p:cNvSpPr/>
          <p:nvPr/>
        </p:nvSpPr>
        <p:spPr>
          <a:xfrm>
            <a:off x="76200" y="6279705"/>
            <a:ext cx="8991600" cy="523220"/>
          </a:xfrm>
          <a:prstGeom prst="rect">
            <a:avLst/>
          </a:prstGeom>
        </p:spPr>
        <p:txBody>
          <a:bodyPr wrap="square">
            <a:spAutoFit/>
          </a:bodyPr>
          <a:lstStyle/>
          <a:p>
            <a:pPr algn="r"/>
            <a:r>
              <a:rPr lang="en-US" sz="1400" b="0" dirty="0">
                <a:solidFill>
                  <a:schemeClr val="bg1"/>
                </a:solidFill>
                <a:ea typeface="Times New Roman" panose="02020603050405020304" pitchFamily="18" charset="0"/>
              </a:rPr>
              <a:t>IHTSDO. International Health Terminology Standards Development Organization - SNOMED CT® Technical Implementation Guide - January 2015 International Release (US English). 2015. p. 757.</a:t>
            </a:r>
            <a:endParaRPr lang="en-US" sz="1400" b="0" dirty="0">
              <a:solidFill>
                <a:schemeClr val="bg1"/>
              </a:solidFill>
            </a:endParaRPr>
          </a:p>
        </p:txBody>
      </p:sp>
    </p:spTree>
    <p:extLst>
      <p:ext uri="{BB962C8B-B14F-4D97-AF65-F5344CB8AC3E}">
        <p14:creationId xmlns:p14="http://schemas.microsoft.com/office/powerpoint/2010/main" val="42733718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tags’ </a:t>
            </a:r>
            <a:r>
              <a:rPr lang="en-US" sz="2400" dirty="0" smtClean="0"/>
              <a:t>(per SNOMED CT documentation)</a:t>
            </a:r>
            <a:endParaRPr lang="en-US" sz="2400" dirty="0"/>
          </a:p>
        </p:txBody>
      </p:sp>
      <p:sp>
        <p:nvSpPr>
          <p:cNvPr id="3" name="Content Placeholder 2"/>
          <p:cNvSpPr>
            <a:spLocks noGrp="1"/>
          </p:cNvSpPr>
          <p:nvPr>
            <p:ph idx="1"/>
          </p:nvPr>
        </p:nvSpPr>
        <p:spPr>
          <a:xfrm>
            <a:off x="228600" y="1447800"/>
            <a:ext cx="8686800" cy="4953000"/>
          </a:xfrm>
        </p:spPr>
        <p:txBody>
          <a:bodyPr/>
          <a:lstStyle/>
          <a:p>
            <a:pPr>
              <a:buFont typeface="Arial" panose="020B0604020202020204" pitchFamily="34" charset="0"/>
              <a:buChar char="•"/>
            </a:pPr>
            <a:r>
              <a:rPr lang="en-US" sz="2000" dirty="0">
                <a:solidFill>
                  <a:srgbClr val="A2CCE8"/>
                </a:solidFill>
              </a:rPr>
              <a:t>Descriptions provide for each concept a Fully Specified Name (FSN) most of which ‘</a:t>
            </a:r>
            <a:r>
              <a:rPr lang="en-US" sz="2000" b="1" i="1" dirty="0">
                <a:solidFill>
                  <a:srgbClr val="A2CCE8"/>
                </a:solidFill>
              </a:rPr>
              <a:t>end with a semantic tag in parentheses and which indicates the semantic category to which the concept belongs (e.g. clinical finding, disorder, procedure, organism, person, etc.)</a:t>
            </a:r>
            <a:r>
              <a:rPr lang="en-US" sz="2000" dirty="0">
                <a:solidFill>
                  <a:srgbClr val="A2CCE8"/>
                </a:solidFill>
              </a:rPr>
              <a:t>’ [4, p41]. </a:t>
            </a:r>
            <a:endParaRPr lang="en-US" sz="2000" dirty="0" smtClean="0">
              <a:solidFill>
                <a:srgbClr val="A2CCE8"/>
              </a:solidFill>
            </a:endParaRPr>
          </a:p>
          <a:p>
            <a:pPr>
              <a:buFont typeface="Arial" panose="020B0604020202020204" pitchFamily="34" charset="0"/>
              <a:buChar char="•"/>
            </a:pPr>
            <a:r>
              <a:rPr lang="en-US" sz="2000" dirty="0" smtClean="0">
                <a:solidFill>
                  <a:srgbClr val="A2CCE8"/>
                </a:solidFill>
              </a:rPr>
              <a:t>‘</a:t>
            </a:r>
            <a:r>
              <a:rPr lang="en-US" sz="2000" b="1" i="1" dirty="0">
                <a:solidFill>
                  <a:srgbClr val="A2CCE8"/>
                </a:solidFill>
              </a:rPr>
              <a:t>the semantic tag helps to disambiguate different concepts which may be referred to by the same commonly used word or phrase</a:t>
            </a:r>
            <a:r>
              <a:rPr lang="en-US" sz="2000" dirty="0">
                <a:solidFill>
                  <a:srgbClr val="A2CCE8"/>
                </a:solidFill>
              </a:rPr>
              <a:t>’ [4, p41]. </a:t>
            </a:r>
            <a:endParaRPr lang="en-US" sz="2000" dirty="0" smtClean="0">
              <a:solidFill>
                <a:srgbClr val="A2CCE8"/>
              </a:solidFill>
            </a:endParaRPr>
          </a:p>
          <a:p>
            <a:pPr>
              <a:buFont typeface="Arial" panose="020B0604020202020204" pitchFamily="34" charset="0"/>
              <a:buChar char="•"/>
            </a:pPr>
            <a:r>
              <a:rPr lang="en-US" sz="2000" dirty="0" smtClean="0"/>
              <a:t>For </a:t>
            </a:r>
            <a:r>
              <a:rPr lang="en-US" sz="2000" dirty="0"/>
              <a:t>example, it is the semantic tag ‘morphologic abnormality’ in the FSN ‘Hematoma (morphologic abnormality)’ that disambiguates the concept to which this FSN is assigned from a second concept with FSN ‘Hematoma (disorder)’. The former is intended to be used for what ‘</a:t>
            </a:r>
            <a:r>
              <a:rPr lang="en-US" sz="2000" b="1" i="1" dirty="0"/>
              <a:t>a pathologist sees at the tissue level</a:t>
            </a:r>
            <a:r>
              <a:rPr lang="en-US" sz="2000" dirty="0"/>
              <a:t>’, while the latter ‘</a:t>
            </a:r>
            <a:r>
              <a:rPr lang="en-US" sz="2000" b="1" i="1" dirty="0"/>
              <a:t>represents the clinical diagnosis that a clinician makes when they decide that a person has a “hematoma”</a:t>
            </a:r>
            <a:r>
              <a:rPr lang="en-US" sz="2000" dirty="0"/>
              <a:t>’ [4, p41].</a:t>
            </a:r>
          </a:p>
        </p:txBody>
      </p:sp>
      <p:sp>
        <p:nvSpPr>
          <p:cNvPr id="4" name="Rectangle 3"/>
          <p:cNvSpPr/>
          <p:nvPr/>
        </p:nvSpPr>
        <p:spPr>
          <a:xfrm>
            <a:off x="76200" y="6279705"/>
            <a:ext cx="8991600" cy="523220"/>
          </a:xfrm>
          <a:prstGeom prst="rect">
            <a:avLst/>
          </a:prstGeom>
        </p:spPr>
        <p:txBody>
          <a:bodyPr wrap="square">
            <a:spAutoFit/>
          </a:bodyPr>
          <a:lstStyle/>
          <a:p>
            <a:pPr algn="r"/>
            <a:r>
              <a:rPr lang="en-US" sz="1400" b="0" dirty="0">
                <a:solidFill>
                  <a:schemeClr val="bg1"/>
                </a:solidFill>
                <a:ea typeface="Times New Roman" panose="02020603050405020304" pitchFamily="18" charset="0"/>
              </a:rPr>
              <a:t>IHTSDO. International Health Terminology Standards Development Organization - SNOMED CT® Technical Implementation Guide - January 2015 International Release (US English). 2015. p. 757.</a:t>
            </a:r>
            <a:endParaRPr lang="en-US" sz="1400" b="0" dirty="0">
              <a:solidFill>
                <a:schemeClr val="bg1"/>
              </a:solidFill>
            </a:endParaRPr>
          </a:p>
        </p:txBody>
      </p:sp>
    </p:spTree>
    <p:extLst>
      <p:ext uri="{BB962C8B-B14F-4D97-AF65-F5344CB8AC3E}">
        <p14:creationId xmlns:p14="http://schemas.microsoft.com/office/powerpoint/2010/main" val="30054503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AutoShape 2"/>
          <p:cNvSpPr>
            <a:spLocks noGrp="1" noChangeArrowheads="1"/>
          </p:cNvSpPr>
          <p:nvPr>
            <p:ph type="title"/>
          </p:nvPr>
        </p:nvSpPr>
        <p:spPr/>
        <p:txBody>
          <a:bodyPr/>
          <a:lstStyle/>
          <a:p>
            <a:r>
              <a:rPr lang="en-US" dirty="0" smtClean="0"/>
              <a:t>Semantic </a:t>
            </a:r>
            <a:r>
              <a:rPr lang="en-US" dirty="0"/>
              <a:t>tags</a:t>
            </a:r>
          </a:p>
        </p:txBody>
      </p:sp>
      <p:pic>
        <p:nvPicPr>
          <p:cNvPr id="2" name="Picture 1"/>
          <p:cNvPicPr>
            <a:picLocks noChangeAspect="1"/>
          </p:cNvPicPr>
          <p:nvPr/>
        </p:nvPicPr>
        <p:blipFill>
          <a:blip r:embed="rId3"/>
          <a:stretch>
            <a:fillRect/>
          </a:stretch>
        </p:blipFill>
        <p:spPr>
          <a:xfrm>
            <a:off x="57599" y="1677901"/>
            <a:ext cx="9001148" cy="5109476"/>
          </a:xfrm>
          <a:prstGeom prst="rect">
            <a:avLst/>
          </a:prstGeom>
        </p:spPr>
      </p:pic>
      <p:sp>
        <p:nvSpPr>
          <p:cNvPr id="3" name="Rounded Rectangle 2"/>
          <p:cNvSpPr/>
          <p:nvPr/>
        </p:nvSpPr>
        <p:spPr bwMode="auto">
          <a:xfrm>
            <a:off x="6096000" y="2667000"/>
            <a:ext cx="2133600" cy="685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0704842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762000"/>
          </a:xfrm>
        </p:spPr>
        <p:txBody>
          <a:bodyPr/>
          <a:lstStyle/>
          <a:p>
            <a:r>
              <a:rPr lang="en-US" dirty="0" smtClean="0"/>
              <a:t>Ungraceful degradation of assertions in SNOMED CT (2002 – 2009)</a:t>
            </a:r>
            <a:endParaRPr lang="en-US" dirty="0"/>
          </a:p>
        </p:txBody>
      </p:sp>
      <p:pic>
        <p:nvPicPr>
          <p:cNvPr id="4" name="Picture 3"/>
          <p:cNvPicPr>
            <a:picLocks noChangeAspect="1"/>
          </p:cNvPicPr>
          <p:nvPr/>
        </p:nvPicPr>
        <p:blipFill>
          <a:blip r:embed="rId2"/>
          <a:stretch>
            <a:fillRect/>
          </a:stretch>
        </p:blipFill>
        <p:spPr>
          <a:xfrm>
            <a:off x="609600" y="1828800"/>
            <a:ext cx="8097580" cy="4491037"/>
          </a:xfrm>
          <a:prstGeom prst="rect">
            <a:avLst/>
          </a:prstGeom>
        </p:spPr>
      </p:pic>
      <p:sp>
        <p:nvSpPr>
          <p:cNvPr id="5" name="Rectangle 4"/>
          <p:cNvSpPr/>
          <p:nvPr/>
        </p:nvSpPr>
        <p:spPr>
          <a:xfrm>
            <a:off x="381000" y="6297836"/>
            <a:ext cx="8763000" cy="523220"/>
          </a:xfrm>
          <a:prstGeom prst="rect">
            <a:avLst/>
          </a:prstGeom>
        </p:spPr>
        <p:txBody>
          <a:bodyPr wrap="square">
            <a:spAutoFit/>
          </a:bodyPr>
          <a:lstStyle/>
          <a:p>
            <a:pPr algn="r"/>
            <a:r>
              <a:rPr lang="en-US" sz="1400" dirty="0">
                <a:solidFill>
                  <a:schemeClr val="bg1"/>
                </a:solidFill>
              </a:rPr>
              <a:t>Ceusters W. Applying Evolutionary Terminology Auditing to SNOMED CT. In American Medical Informatics Association 2010 Annual Symposium (AMIA 2010) Proceedings, Washington DC, November 13-17, 2010:96-100.</a:t>
            </a:r>
          </a:p>
        </p:txBody>
      </p:sp>
      <p:sp>
        <p:nvSpPr>
          <p:cNvPr id="6" name="TextBox 5"/>
          <p:cNvSpPr txBox="1"/>
          <p:nvPr/>
        </p:nvSpPr>
        <p:spPr>
          <a:xfrm>
            <a:off x="3124200" y="1905000"/>
            <a:ext cx="1260281" cy="461665"/>
          </a:xfrm>
          <a:prstGeom prst="rect">
            <a:avLst/>
          </a:prstGeom>
          <a:noFill/>
        </p:spPr>
        <p:txBody>
          <a:bodyPr wrap="none" rtlCol="0">
            <a:spAutoFit/>
          </a:bodyPr>
          <a:lstStyle/>
          <a:p>
            <a:r>
              <a:rPr lang="en-US" dirty="0" smtClean="0"/>
              <a:t>concepts</a:t>
            </a:r>
            <a:endParaRPr lang="en-US" dirty="0"/>
          </a:p>
        </p:txBody>
      </p:sp>
      <p:sp>
        <p:nvSpPr>
          <p:cNvPr id="7" name="TextBox 6"/>
          <p:cNvSpPr txBox="1"/>
          <p:nvPr/>
        </p:nvSpPr>
        <p:spPr>
          <a:xfrm>
            <a:off x="7467600" y="3104120"/>
            <a:ext cx="867545" cy="461665"/>
          </a:xfrm>
          <a:prstGeom prst="rect">
            <a:avLst/>
          </a:prstGeom>
          <a:noFill/>
        </p:spPr>
        <p:txBody>
          <a:bodyPr wrap="none" rtlCol="0">
            <a:spAutoFit/>
          </a:bodyPr>
          <a:lstStyle/>
          <a:p>
            <a:r>
              <a:rPr lang="en-US" dirty="0" smtClean="0"/>
              <a:t>terms</a:t>
            </a:r>
            <a:endParaRPr lang="en-US" dirty="0"/>
          </a:p>
        </p:txBody>
      </p:sp>
      <p:sp>
        <p:nvSpPr>
          <p:cNvPr id="8" name="TextBox 7"/>
          <p:cNvSpPr txBox="1"/>
          <p:nvPr/>
        </p:nvSpPr>
        <p:spPr>
          <a:xfrm>
            <a:off x="3754340" y="3639753"/>
            <a:ext cx="490840" cy="461665"/>
          </a:xfrm>
          <a:prstGeom prst="rect">
            <a:avLst/>
          </a:prstGeom>
          <a:noFill/>
        </p:spPr>
        <p:txBody>
          <a:bodyPr wrap="none" rtlCol="0">
            <a:spAutoFit/>
          </a:bodyPr>
          <a:lstStyle/>
          <a:p>
            <a:r>
              <a:rPr lang="en-US" dirty="0" smtClean="0"/>
              <a:t>all</a:t>
            </a:r>
            <a:endParaRPr lang="en-US" dirty="0"/>
          </a:p>
        </p:txBody>
      </p:sp>
      <p:sp>
        <p:nvSpPr>
          <p:cNvPr id="9" name="TextBox 8"/>
          <p:cNvSpPr txBox="1"/>
          <p:nvPr/>
        </p:nvSpPr>
        <p:spPr>
          <a:xfrm>
            <a:off x="4762500" y="4737962"/>
            <a:ext cx="1755609" cy="461665"/>
          </a:xfrm>
          <a:prstGeom prst="rect">
            <a:avLst/>
          </a:prstGeom>
          <a:noFill/>
        </p:spPr>
        <p:txBody>
          <a:bodyPr wrap="none" rtlCol="0">
            <a:spAutoFit/>
          </a:bodyPr>
          <a:lstStyle/>
          <a:p>
            <a:r>
              <a:rPr lang="en-US" dirty="0" smtClean="0"/>
              <a:t>relationships</a:t>
            </a:r>
            <a:endParaRPr lang="en-US" dirty="0"/>
          </a:p>
        </p:txBody>
      </p:sp>
    </p:spTree>
    <p:extLst>
      <p:ext uri="{BB962C8B-B14F-4D97-AF65-F5344CB8AC3E}">
        <p14:creationId xmlns:p14="http://schemas.microsoft.com/office/powerpoint/2010/main" val="308364840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and confusions in SNOMED CT</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t>
            </a:r>
            <a:r>
              <a:rPr lang="en-US" dirty="0"/>
              <a:t>concept</a:t>
            </a:r>
            <a:r>
              <a:rPr lang="en-US" dirty="0" smtClean="0"/>
              <a:t>’: </a:t>
            </a:r>
          </a:p>
          <a:p>
            <a:pPr lvl="1">
              <a:buFont typeface="Arial" panose="020B0604020202020204" pitchFamily="34" charset="0"/>
              <a:buChar char="•"/>
            </a:pPr>
            <a:r>
              <a:rPr lang="en-US" dirty="0" smtClean="0"/>
              <a:t>‘</a:t>
            </a:r>
            <a:r>
              <a:rPr lang="en-US" i="1" dirty="0"/>
              <a:t>a clinical idea to which a unique concept identifier has been assigned</a:t>
            </a:r>
            <a:r>
              <a:rPr lang="en-US" dirty="0" smtClean="0"/>
              <a:t>’; </a:t>
            </a:r>
            <a:r>
              <a:rPr lang="en-US" dirty="0"/>
              <a:t>‘</a:t>
            </a:r>
            <a:r>
              <a:rPr lang="en-US" i="1" dirty="0"/>
              <a:t>the meaning of a concept can be determined from relationships to other concepts and from associated descriptions that include human readable terms</a:t>
            </a:r>
            <a:r>
              <a:rPr lang="en-US" dirty="0" smtClean="0"/>
              <a:t>’</a:t>
            </a:r>
          </a:p>
          <a:p>
            <a:pPr>
              <a:buFont typeface="Arial" panose="020B0604020202020204" pitchFamily="34" charset="0"/>
              <a:buChar char="•"/>
            </a:pPr>
            <a:r>
              <a:rPr lang="en-US" dirty="0"/>
              <a:t>the term is also stated to be a homonym </a:t>
            </a:r>
            <a:r>
              <a:rPr lang="en-US" dirty="0" smtClean="0"/>
              <a:t>for:</a:t>
            </a:r>
          </a:p>
          <a:p>
            <a:pPr lvl="1">
              <a:buFont typeface="Arial" panose="020B0604020202020204" pitchFamily="34" charset="0"/>
              <a:buChar char="•"/>
            </a:pPr>
            <a:r>
              <a:rPr lang="en-US" dirty="0" smtClean="0"/>
              <a:t>‘</a:t>
            </a:r>
            <a:r>
              <a:rPr lang="en-US" i="1" dirty="0"/>
              <a:t>concept identifier</a:t>
            </a:r>
            <a:r>
              <a:rPr lang="en-US" dirty="0"/>
              <a:t>’ as well as for </a:t>
            </a:r>
            <a:endParaRPr lang="en-US" dirty="0" smtClean="0"/>
          </a:p>
          <a:p>
            <a:pPr lvl="1">
              <a:buFont typeface="Arial" panose="020B0604020202020204" pitchFamily="34" charset="0"/>
              <a:buChar char="•"/>
            </a:pPr>
            <a:r>
              <a:rPr lang="en-US" dirty="0" smtClean="0"/>
              <a:t>‘</a:t>
            </a:r>
            <a:r>
              <a:rPr lang="en-US" i="1" dirty="0"/>
              <a:t>the real-world referent(s) of the concept identifier, that is, the class of entities in reality that the concept identifier represents</a:t>
            </a:r>
            <a:r>
              <a:rPr lang="en-US" dirty="0"/>
              <a:t>’</a:t>
            </a:r>
          </a:p>
        </p:txBody>
      </p:sp>
    </p:spTree>
    <p:extLst>
      <p:ext uri="{BB962C8B-B14F-4D97-AF65-F5344CB8AC3E}">
        <p14:creationId xmlns:p14="http://schemas.microsoft.com/office/powerpoint/2010/main" val="11851787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17631</TotalTime>
  <Words>16048</Words>
  <Application>Microsoft Office PowerPoint</Application>
  <PresentationFormat>On-screen Show (4:3)</PresentationFormat>
  <Paragraphs>7620</Paragraphs>
  <Slides>170</Slides>
  <Notes>33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170</vt:i4>
      </vt:variant>
    </vt:vector>
  </HeadingPairs>
  <TitlesOfParts>
    <vt:vector size="185" baseType="lpstr">
      <vt:lpstr>Batang</vt:lpstr>
      <vt:lpstr>MS Mincho</vt:lpstr>
      <vt:lpstr>ＭＳ Ｐゴシック</vt:lpstr>
      <vt:lpstr>Arial</vt:lpstr>
      <vt:lpstr>Bell MT</vt:lpstr>
      <vt:lpstr>Calibri</vt:lpstr>
      <vt:lpstr>Courier New</vt:lpstr>
      <vt:lpstr>Georgia</vt:lpstr>
      <vt:lpstr>Times</vt:lpstr>
      <vt:lpstr>Times New Roman</vt:lpstr>
      <vt:lpstr>Trebuchet MS</vt:lpstr>
      <vt:lpstr>Verdana</vt:lpstr>
      <vt:lpstr>Wingdings</vt:lpstr>
      <vt:lpstr>Office Theme</vt:lpstr>
      <vt:lpstr>Photo Editor-foto</vt:lpstr>
      <vt:lpstr>Advanced Topics in  Biomedical Ontology  PHI 637 SEM / BMI 708 SEM</vt:lpstr>
      <vt:lpstr>Lecture 9 Werner Ceusters</vt:lpstr>
      <vt:lpstr>Class outline</vt:lpstr>
      <vt:lpstr>Realism-based  ontology change management</vt:lpstr>
      <vt:lpstr>Ontological Realism claims about reality:</vt:lpstr>
      <vt:lpstr>Uncontroversial, yet cumbersome</vt:lpstr>
      <vt:lpstr>Uncontroversial, yet cumbersome</vt:lpstr>
      <vt:lpstr>Ontological Realism’s aim for representations:</vt:lpstr>
      <vt:lpstr>Ontological Realism’s aim for representations:</vt:lpstr>
      <vt:lpstr>Ontological Realism’s aim for representations:</vt:lpstr>
      <vt:lpstr>Ontological Realism</vt:lpstr>
      <vt:lpstr>One reality  distinct veridical perspectives</vt:lpstr>
      <vt:lpstr>Reality changes</vt:lpstr>
      <vt:lpstr>PowerPoint Presentation</vt:lpstr>
      <vt:lpstr>Temporal veridicality in tokens and types </vt:lpstr>
      <vt:lpstr>Representations in temporal sync with reality</vt:lpstr>
      <vt:lpstr>Scientific Realism</vt:lpstr>
      <vt:lpstr>Representational artifacts</vt:lpstr>
      <vt:lpstr>Scientific Realism</vt:lpstr>
      <vt:lpstr>Central research questions</vt:lpstr>
      <vt:lpstr>Some characteristics of representational units</vt:lpstr>
      <vt:lpstr>What influences the development of ontologies?</vt:lpstr>
      <vt:lpstr>What influences the development of ontologies?</vt:lpstr>
      <vt:lpstr>Reality versus representations, both in evolution</vt:lpstr>
      <vt:lpstr>Reality versus representations, both in evolution</vt:lpstr>
      <vt:lpstr>Reality versus representations, both in evolution</vt:lpstr>
      <vt:lpstr>Reality versus representations, both in evolution</vt:lpstr>
      <vt:lpstr>Reality versus representations, both in evolution</vt:lpstr>
      <vt:lpstr>Milestones in scientific discovery and case assessment.</vt:lpstr>
      <vt:lpstr>Milestones in scientific discovery and case assessment.</vt:lpstr>
      <vt:lpstr>Representation versus reality in ontologies</vt:lpstr>
      <vt:lpstr>Representation versus reality in ontologies</vt:lpstr>
      <vt:lpstr>Representation versus reality in ontologies</vt:lpstr>
      <vt:lpstr>Representation versus reality in ontologies</vt:lpstr>
      <vt:lpstr>Representation versus reality in an EHR</vt:lpstr>
      <vt:lpstr>Representation versus reality in ontologies</vt:lpstr>
      <vt:lpstr>Representation versus reality in ontologies</vt:lpstr>
      <vt:lpstr>Representation versus reality in ontologies</vt:lpstr>
      <vt:lpstr>A possible ontology evolution</vt:lpstr>
      <vt:lpstr>A possible ontology evolution</vt:lpstr>
      <vt:lpstr>A possible ontology evolution</vt:lpstr>
      <vt:lpstr>A possible ontology evolution</vt:lpstr>
      <vt:lpstr>A possible ontology evolution</vt:lpstr>
      <vt:lpstr>A possible ontology evolution</vt:lpstr>
      <vt:lpstr>Ontology – reality correspondence</vt:lpstr>
      <vt:lpstr>Sorts of changes in ontologies: the simplistic main view</vt:lpstr>
      <vt:lpstr>An “optimal” ontology (1)</vt:lpstr>
      <vt:lpstr>An “optimal” ontology (2)</vt:lpstr>
      <vt:lpstr>But things may go wrong …</vt:lpstr>
      <vt:lpstr>Key requirement for versioning</vt:lpstr>
      <vt:lpstr>RU – reality correspondence types</vt:lpstr>
      <vt:lpstr>RU – reality correspondence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Updating is an active process</vt:lpstr>
      <vt:lpstr>PowerPoint Presentation</vt:lpstr>
      <vt:lpstr>Post-hoc application of  realism-based ontology management to the Basic Formal Ontology</vt:lpstr>
      <vt:lpstr>A Qualitative Versioning Method</vt:lpstr>
      <vt:lpstr>Changes in BFO</vt:lpstr>
      <vt:lpstr>Principles for determining the configurations</vt:lpstr>
      <vt:lpstr>Explanations of Changes</vt:lpstr>
      <vt:lpstr>Conclusion</vt:lpstr>
      <vt:lpstr>Change management in SNOMED CT</vt:lpstr>
      <vt:lpstr>SNOMED CT structure</vt:lpstr>
      <vt:lpstr>SNOMED CT Descriptions</vt:lpstr>
      <vt:lpstr>SNOMED CT Relationships</vt:lpstr>
      <vt:lpstr>SNOMED CT Defining relationships</vt:lpstr>
      <vt:lpstr>SNOMED CT’s DL </vt:lpstr>
      <vt:lpstr>Cell phenotyping performed</vt:lpstr>
      <vt:lpstr>Cell phenotyping performed</vt:lpstr>
      <vt:lpstr>Changes in SNOMED CT (RF2) concepts and relationships</vt:lpstr>
      <vt:lpstr>Changes in SNOMED CT (RF2) concepts and relationships</vt:lpstr>
      <vt:lpstr>Cell phenotyping performed</vt:lpstr>
      <vt:lpstr>Adenoma of small intestine</vt:lpstr>
      <vt:lpstr>SNOMED CT concept (in)activations</vt:lpstr>
      <vt:lpstr>SNOMED CT concept (in)activations</vt:lpstr>
      <vt:lpstr>SNOMED CT concept (in)activations</vt:lpstr>
      <vt:lpstr>SNOMED CT concept (in)activations</vt:lpstr>
      <vt:lpstr>SNOMED CT concept (in)activations</vt:lpstr>
      <vt:lpstr>SNOMED CT concept (in)activations</vt:lpstr>
      <vt:lpstr>SNOMED CT concept (in)activations</vt:lpstr>
      <vt:lpstr>Several concepts exhibit multiple (in)activations:  e.g. the history of Saquinovir</vt:lpstr>
      <vt:lpstr>Several concepts exhibit multiple (in)activations:  e.g. the history of Saquinovir</vt:lpstr>
      <vt:lpstr>History of ‘Saquinavir 200mg capsule’</vt:lpstr>
      <vt:lpstr>Changes in descriptions</vt:lpstr>
      <vt:lpstr>Some changes in descriptions are related to changes in the hierarchy</vt:lpstr>
      <vt:lpstr>‘Semantic tags’ (per SNOMED CT documentation)</vt:lpstr>
      <vt:lpstr>Semantic tags</vt:lpstr>
      <vt:lpstr>‘Semantic tags’ (per SNOMED CT documentation)</vt:lpstr>
      <vt:lpstr>‘Semantic tags’ (per SNOMED CT documentation)</vt:lpstr>
      <vt:lpstr>Semantic tags</vt:lpstr>
      <vt:lpstr>Ungraceful degradation of assertions in SNOMED CT (2002 – 2009)</vt:lpstr>
      <vt:lpstr>Concepts and confusions in SNOMED CT</vt:lpstr>
      <vt:lpstr>SNOMED CT’s top categories</vt:lpstr>
      <vt:lpstr>SNOMED CT’s top categories</vt:lpstr>
      <vt:lpstr>SNOMED CT’s top categories</vt:lpstr>
      <vt:lpstr>SNOMED CT’s top categories</vt:lpstr>
      <vt:lpstr>SNOMED CT’s top categories</vt:lpstr>
      <vt:lpstr>Cell phenotyping performed</vt:lpstr>
      <vt:lpstr>Cell phenotyping performed</vt:lpstr>
      <vt:lpstr>Concept evolution in SNOMED CT</vt:lpstr>
      <vt:lpstr>Historical association reference set types</vt:lpstr>
      <vt:lpstr>Component inactivation set types for concepts </vt:lpstr>
      <vt:lpstr>Generation of clusters from HARS</vt:lpstr>
      <vt:lpstr>Graphic representation of (part of) a cluster involving ‘general symptoms’</vt:lpstr>
      <vt:lpstr>SNOMED CT suffers from a confusion</vt:lpstr>
      <vt:lpstr>Inside versus outside an ontology</vt:lpstr>
      <vt:lpstr>Inside versus outside an ontology</vt:lpstr>
      <vt:lpstr>Inside versus outside an ontology</vt:lpstr>
      <vt:lpstr>Inside versus outside an ontology</vt:lpstr>
      <vt:lpstr>SNOMED CT inside versus outside</vt:lpstr>
      <vt:lpstr>SNOMED CT inside versus outside</vt:lpstr>
      <vt:lpstr>Post-hoc application of realism-based change management to SNOMED CT</vt:lpstr>
      <vt:lpstr>Exercise: 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Mapping ‘reasons for change’ to ETA</vt:lpstr>
      <vt:lpstr>ETA not enough discriminative?</vt:lpstr>
      <vt:lpstr>Formalization of  realism-based change management through the  Information Artifact Ontology</vt:lpstr>
      <vt:lpstr>Core definitions for information and representation</vt:lpstr>
      <vt:lpstr>Information and representation</vt:lpstr>
      <vt:lpstr>SNOMED CT parts as ICEs</vt:lpstr>
      <vt:lpstr>SNOMED CT parts as …</vt:lpstr>
      <vt:lpstr>SNOMED CT parts as IQEs</vt:lpstr>
      <vt:lpstr>Strings out of context</vt:lpstr>
      <vt:lpstr>Strings out of context</vt:lpstr>
      <vt:lpstr>What remains valid in light of, f.i., ‘Active’?</vt:lpstr>
      <vt:lpstr>How to formalize changes over time ?</vt:lpstr>
      <vt:lpstr>Similarity with process profiles  (1) Attributions in BFO</vt:lpstr>
      <vt:lpstr>Similarity with process profiles  (2) change of quality instantiations</vt:lpstr>
      <vt:lpstr>Process Profile Representations (PPR)</vt:lpstr>
      <vt:lpstr>Research question</vt:lpstr>
      <vt:lpstr>Construction of History Profiles for clusters</vt:lpstr>
      <vt:lpstr>Construction of History Profiles for clusters</vt:lpstr>
      <vt:lpstr>Construction of History Profiles for clusters</vt:lpstr>
      <vt:lpstr>Construction of History Profiles for clusters</vt:lpstr>
      <vt:lpstr>Certain profile stages (should) occur in tandem</vt:lpstr>
      <vt:lpstr>Certain profile stages (should) occur in tandem</vt:lpstr>
      <vt:lpstr>Results for HARS and CIRS</vt:lpstr>
      <vt:lpstr>Results for HARS and CIRS</vt:lpstr>
      <vt:lpstr>Was the brand name an issue rather than duplication?</vt:lpstr>
      <vt:lpstr>Results for HARS and CIRS</vt:lpstr>
      <vt:lpstr>Recommendations towards the IHTSDO</vt:lpstr>
      <vt:lpstr>Recommendations towards the IHTSDO</vt:lpstr>
      <vt:lpstr>Recommendations towards the IHTSDO</vt:lpstr>
      <vt:lpstr>Assignment</vt:lpstr>
      <vt:lpstr>Assignment</vt:lpstr>
      <vt:lpstr>History of ‘Saquinavir 200mg capsule’</vt:lpstr>
    </vt:vector>
  </TitlesOfParts>
  <Company>SUNY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Creative/News Services</dc:creator>
  <cp:lastModifiedBy>Werner Ceusters</cp:lastModifiedBy>
  <cp:revision>644</cp:revision>
  <dcterms:created xsi:type="dcterms:W3CDTF">2011-06-07T20:07:59Z</dcterms:created>
  <dcterms:modified xsi:type="dcterms:W3CDTF">2017-10-27T14:51:19Z</dcterms:modified>
</cp:coreProperties>
</file>