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  <p:sldMasterId id="2147484036" r:id="rId2"/>
  </p:sldMasterIdLst>
  <p:notesMasterIdLst>
    <p:notesMasterId r:id="rId158"/>
  </p:notesMasterIdLst>
  <p:sldIdLst>
    <p:sldId id="1461" r:id="rId3"/>
    <p:sldId id="1462" r:id="rId4"/>
    <p:sldId id="1463" r:id="rId5"/>
    <p:sldId id="1465" r:id="rId6"/>
    <p:sldId id="1464" r:id="rId7"/>
    <p:sldId id="1467" r:id="rId8"/>
    <p:sldId id="1468" r:id="rId9"/>
    <p:sldId id="1469" r:id="rId10"/>
    <p:sldId id="1470" r:id="rId11"/>
    <p:sldId id="1471" r:id="rId12"/>
    <p:sldId id="1472" r:id="rId13"/>
    <p:sldId id="1473" r:id="rId14"/>
    <p:sldId id="1474" r:id="rId15"/>
    <p:sldId id="1475" r:id="rId16"/>
    <p:sldId id="1476" r:id="rId17"/>
    <p:sldId id="1477" r:id="rId18"/>
    <p:sldId id="1478" r:id="rId19"/>
    <p:sldId id="1479" r:id="rId20"/>
    <p:sldId id="1480" r:id="rId21"/>
    <p:sldId id="1489" r:id="rId22"/>
    <p:sldId id="1490" r:id="rId23"/>
    <p:sldId id="1589" r:id="rId24"/>
    <p:sldId id="1432" r:id="rId25"/>
    <p:sldId id="1591" r:id="rId26"/>
    <p:sldId id="1590" r:id="rId27"/>
    <p:sldId id="1431" r:id="rId28"/>
    <p:sldId id="1436" r:id="rId29"/>
    <p:sldId id="1437" r:id="rId30"/>
    <p:sldId id="1438" r:id="rId31"/>
    <p:sldId id="1439" r:id="rId32"/>
    <p:sldId id="1435" r:id="rId33"/>
    <p:sldId id="1457" r:id="rId34"/>
    <p:sldId id="1458" r:id="rId35"/>
    <p:sldId id="1441" r:id="rId36"/>
    <p:sldId id="1442" r:id="rId37"/>
    <p:sldId id="1455" r:id="rId38"/>
    <p:sldId id="1440" r:id="rId39"/>
    <p:sldId id="1446" r:id="rId40"/>
    <p:sldId id="1447" r:id="rId41"/>
    <p:sldId id="1433" r:id="rId42"/>
    <p:sldId id="1445" r:id="rId43"/>
    <p:sldId id="1460" r:id="rId44"/>
    <p:sldId id="1443" r:id="rId45"/>
    <p:sldId id="1444" r:id="rId46"/>
    <p:sldId id="1434" r:id="rId47"/>
    <p:sldId id="1413" r:id="rId48"/>
    <p:sldId id="1456" r:id="rId49"/>
    <p:sldId id="1414" r:id="rId50"/>
    <p:sldId id="1415" r:id="rId51"/>
    <p:sldId id="1416" r:id="rId52"/>
    <p:sldId id="1417" r:id="rId53"/>
    <p:sldId id="1418" r:id="rId54"/>
    <p:sldId id="1419" r:id="rId55"/>
    <p:sldId id="1420" r:id="rId56"/>
    <p:sldId id="1492" r:id="rId57"/>
    <p:sldId id="1493" r:id="rId58"/>
    <p:sldId id="1494" r:id="rId59"/>
    <p:sldId id="1495" r:id="rId60"/>
    <p:sldId id="1496" r:id="rId61"/>
    <p:sldId id="1497" r:id="rId62"/>
    <p:sldId id="1498" r:id="rId63"/>
    <p:sldId id="1499" r:id="rId64"/>
    <p:sldId id="1500" r:id="rId65"/>
    <p:sldId id="1501" r:id="rId66"/>
    <p:sldId id="1502" r:id="rId67"/>
    <p:sldId id="1503" r:id="rId68"/>
    <p:sldId id="1504" r:id="rId69"/>
    <p:sldId id="1505" r:id="rId70"/>
    <p:sldId id="1506" r:id="rId71"/>
    <p:sldId id="1507" r:id="rId72"/>
    <p:sldId id="1508" r:id="rId73"/>
    <p:sldId id="1509" r:id="rId74"/>
    <p:sldId id="1511" r:id="rId75"/>
    <p:sldId id="1512" r:id="rId76"/>
    <p:sldId id="1513" r:id="rId77"/>
    <p:sldId id="1514" r:id="rId78"/>
    <p:sldId id="1515" r:id="rId79"/>
    <p:sldId id="1516" r:id="rId80"/>
    <p:sldId id="1517" r:id="rId81"/>
    <p:sldId id="1518" r:id="rId82"/>
    <p:sldId id="1519" r:id="rId83"/>
    <p:sldId id="1520" r:id="rId84"/>
    <p:sldId id="1521" r:id="rId85"/>
    <p:sldId id="1522" r:id="rId86"/>
    <p:sldId id="1523" r:id="rId87"/>
    <p:sldId id="1524" r:id="rId88"/>
    <p:sldId id="1525" r:id="rId89"/>
    <p:sldId id="1526" r:id="rId90"/>
    <p:sldId id="1527" r:id="rId91"/>
    <p:sldId id="1528" r:id="rId92"/>
    <p:sldId id="1529" r:id="rId93"/>
    <p:sldId id="1530" r:id="rId94"/>
    <p:sldId id="1531" r:id="rId95"/>
    <p:sldId id="1532" r:id="rId96"/>
    <p:sldId id="1533" r:id="rId97"/>
    <p:sldId id="1534" r:id="rId98"/>
    <p:sldId id="1535" r:id="rId99"/>
    <p:sldId id="1536" r:id="rId100"/>
    <p:sldId id="1537" r:id="rId101"/>
    <p:sldId id="1538" r:id="rId102"/>
    <p:sldId id="1539" r:id="rId103"/>
    <p:sldId id="1540" r:id="rId104"/>
    <p:sldId id="1541" r:id="rId105"/>
    <p:sldId id="1542" r:id="rId106"/>
    <p:sldId id="1543" r:id="rId107"/>
    <p:sldId id="1544" r:id="rId108"/>
    <p:sldId id="1545" r:id="rId109"/>
    <p:sldId id="1546" r:id="rId110"/>
    <p:sldId id="1547" r:id="rId111"/>
    <p:sldId id="1548" r:id="rId112"/>
    <p:sldId id="1549" r:id="rId113"/>
    <p:sldId id="1550" r:id="rId114"/>
    <p:sldId id="1551" r:id="rId115"/>
    <p:sldId id="1552" r:id="rId116"/>
    <p:sldId id="1553" r:id="rId117"/>
    <p:sldId id="1554" r:id="rId118"/>
    <p:sldId id="1449" r:id="rId119"/>
    <p:sldId id="1450" r:id="rId120"/>
    <p:sldId id="1452" r:id="rId121"/>
    <p:sldId id="1451" r:id="rId122"/>
    <p:sldId id="1459" r:id="rId123"/>
    <p:sldId id="1555" r:id="rId124"/>
    <p:sldId id="1556" r:id="rId125"/>
    <p:sldId id="1557" r:id="rId126"/>
    <p:sldId id="1558" r:id="rId127"/>
    <p:sldId id="1559" r:id="rId128"/>
    <p:sldId id="1560" r:id="rId129"/>
    <p:sldId id="1561" r:id="rId130"/>
    <p:sldId id="1562" r:id="rId131"/>
    <p:sldId id="1563" r:id="rId132"/>
    <p:sldId id="1564" r:id="rId133"/>
    <p:sldId id="1565" r:id="rId134"/>
    <p:sldId id="1566" r:id="rId135"/>
    <p:sldId id="1567" r:id="rId136"/>
    <p:sldId id="1568" r:id="rId137"/>
    <p:sldId id="1569" r:id="rId138"/>
    <p:sldId id="1570" r:id="rId139"/>
    <p:sldId id="1571" r:id="rId140"/>
    <p:sldId id="1572" r:id="rId141"/>
    <p:sldId id="1573" r:id="rId142"/>
    <p:sldId id="1574" r:id="rId143"/>
    <p:sldId id="1575" r:id="rId144"/>
    <p:sldId id="1576" r:id="rId145"/>
    <p:sldId id="1577" r:id="rId146"/>
    <p:sldId id="1578" r:id="rId147"/>
    <p:sldId id="1579" r:id="rId148"/>
    <p:sldId id="1580" r:id="rId149"/>
    <p:sldId id="1581" r:id="rId150"/>
    <p:sldId id="1582" r:id="rId151"/>
    <p:sldId id="1583" r:id="rId152"/>
    <p:sldId id="1584" r:id="rId153"/>
    <p:sldId id="1585" r:id="rId154"/>
    <p:sldId id="1586" r:id="rId155"/>
    <p:sldId id="1587" r:id="rId156"/>
    <p:sldId id="1588" r:id="rId15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FE115"/>
    <a:srgbClr val="A2CCE8"/>
    <a:srgbClr val="16165D"/>
    <a:srgbClr val="FF6600"/>
    <a:srgbClr val="AAE600"/>
    <a:srgbClr val="00000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64" autoAdjust="0"/>
    <p:restoredTop sz="96310" autoAdjust="0"/>
  </p:normalViewPr>
  <p:slideViewPr>
    <p:cSldViewPr>
      <p:cViewPr varScale="1">
        <p:scale>
          <a:sx n="109" d="100"/>
          <a:sy n="109" d="100"/>
        </p:scale>
        <p:origin x="73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56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presProps" Target="pres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viewProps" Target="viewProp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D3674D-E59F-4C2D-95C3-E10A23210743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305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826A91-801B-47BA-9770-DB2E3FBA3DB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01793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B5DEF1-E0AA-4F91-925A-14BB8A140BB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3413698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B5DEF1-E0AA-4F91-925A-14BB8A140BB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269368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B5DEF1-E0AA-4F91-925A-14BB8A140BB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833058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http://browser.ihtsdotools.org/?perspective=full&amp;conceptId1=40733004&amp;edition=en-edition&amp;release=v20160731&amp;server=http://browser.ihtsdotools.org/api/snomed&amp;langRefset=900000000000509007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3E3DF-FB59-4075-B972-C0DFEE45D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96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http://browser.ihtsdotools.org/?perspective=full&amp;conceptId1=40733004&amp;edition=en-edition&amp;release=v20160731&amp;server=http://browser.ihtsdotools.org/api/snomed&amp;langRefset=900000000000509007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3E3DF-FB59-4075-B972-C0DFEE45D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512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B07EF6-7FC5-4A73-879F-420A05CA8B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47200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A23757-36E9-4D5C-A5E8-30F35AD2610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4043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D84798-7631-4C3E-A4ED-3C451D3485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161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8E5C71-C7AE-4E0C-9F35-0E5AFC59038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366375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Photos of Medicine Clinical Associate Professor, Anthony Martinez, with a patient in Buffalo General Hospital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Photograph: Douglas </a:t>
            </a:r>
            <a:r>
              <a:rPr lang="en-US" dirty="0" err="1" smtClean="0">
                <a:effectLst/>
              </a:rPr>
              <a:t>Levere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From: https://ubphoto.smugmug.com/Years/2014/14061-Photos-of-Medicine/i-shnhQPC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3E3DF-FB59-4075-B972-C0DFEE45D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734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6CF7F1-365D-4223-8C47-18066A8532D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font was too small, color inside green boxes was hardly readable</a:t>
            </a:r>
          </a:p>
        </p:txBody>
      </p:sp>
    </p:spTree>
    <p:extLst>
      <p:ext uri="{BB962C8B-B14F-4D97-AF65-F5344CB8AC3E}">
        <p14:creationId xmlns:p14="http://schemas.microsoft.com/office/powerpoint/2010/main" val="2364434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63B917-2881-4DEB-8DD6-D1A4238904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2716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A80AE8-21D5-47F6-BDA2-81C97457DB5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46698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1A484A-14BC-4E9B-9D37-E30050617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6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78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BE782C-4F90-4A12-AC70-C29183C3CD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018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8F85B7-7726-418B-8072-719CEEEC9C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76622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A80AE8-21D5-47F6-BDA2-81C97457DB5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8492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1A484A-14BC-4E9B-9D37-E30050617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6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06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C0EB7A-D83C-4B74-AAEA-A985C820C81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07779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3732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733" name="Header Placeholder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734" name="Date Placeholder 6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512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Otolaryngology Chair David </a:t>
            </a:r>
            <a:r>
              <a:rPr lang="en-US" dirty="0" err="1" smtClean="0">
                <a:effectLst/>
              </a:rPr>
              <a:t>Sherris</a:t>
            </a:r>
            <a:r>
              <a:rPr lang="en-US" dirty="0" smtClean="0">
                <a:effectLst/>
              </a:rPr>
              <a:t> examining a patient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Photographer: Douglas </a:t>
            </a:r>
            <a:r>
              <a:rPr lang="en-US" dirty="0" err="1" smtClean="0">
                <a:effectLst/>
              </a:rPr>
              <a:t>Levere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From https://ubphoto.smugmug.com/Years/2007/20265-Photo-of-Otolaryngology/i-Hsd6WFj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3E3DF-FB59-4075-B972-C0DFEE45D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12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ADA8F3-EDF2-4EE3-B25B-0FF10F2D5B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3186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ADA8F3-EDF2-4EE3-B25B-0FF10F2D5B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462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C345C-5B6D-4355-A3CC-26CC5C539C0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3115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93733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FCF66-9C0D-4979-8640-7D5E9C31465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760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5A4C25-AA79-4E1A-8FC7-D6FB3FC08E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686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F1E203-7358-4C6C-B1C7-F93ABFAA33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9130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26824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880C84-C942-4A65-9348-552C87A5A2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1990421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54CD3-B112-4961-ABFD-5C57409F6B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2961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Photodynamic Therapy for Non-Melanoma Skin Cancer </a:t>
            </a:r>
            <a:r>
              <a:rPr lang="en-US" i="1" dirty="0" smtClean="0">
                <a:effectLst/>
              </a:rPr>
              <a:t>J Natl </a:t>
            </a:r>
            <a:r>
              <a:rPr lang="en-US" i="1" dirty="0" err="1" smtClean="0">
                <a:effectLst/>
              </a:rPr>
              <a:t>Compr</a:t>
            </a:r>
            <a:r>
              <a:rPr lang="en-US" i="1" dirty="0" smtClean="0">
                <a:effectLst/>
              </a:rPr>
              <a:t> </a:t>
            </a:r>
            <a:r>
              <a:rPr lang="en-US" i="1" dirty="0" err="1" smtClean="0">
                <a:effectLst/>
              </a:rPr>
              <a:t>Canc</a:t>
            </a:r>
            <a:r>
              <a:rPr lang="en-US" i="1" dirty="0" smtClean="0">
                <a:effectLst/>
              </a:rPr>
              <a:t> </a:t>
            </a:r>
            <a:r>
              <a:rPr lang="en-US" i="1" dirty="0" err="1" smtClean="0">
                <a:effectLst/>
              </a:rPr>
              <a:t>Netw</a:t>
            </a:r>
            <a:r>
              <a:rPr lang="en-US" i="1" dirty="0" smtClean="0">
                <a:effectLst/>
              </a:rPr>
              <a:t> 2007;5:531-540</a:t>
            </a:r>
          </a:p>
          <a:p>
            <a:endParaRPr lang="en-US" i="1" dirty="0" smtClean="0">
              <a:effectLst/>
            </a:endParaRPr>
          </a:p>
          <a:p>
            <a:r>
              <a:rPr lang="en-US" dirty="0" smtClean="0">
                <a:effectLst/>
              </a:rPr>
              <a:t>Allan </a:t>
            </a:r>
            <a:r>
              <a:rPr lang="en-US" dirty="0" err="1" smtClean="0">
                <a:effectLst/>
              </a:rPr>
              <a:t>Oseroff</a:t>
            </a:r>
            <a:r>
              <a:rPr lang="en-US" dirty="0" smtClean="0">
                <a:effectLst/>
              </a:rPr>
              <a:t> with a patient at Roswell Park Cancer Institute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Photographer: Douglas </a:t>
            </a:r>
            <a:r>
              <a:rPr lang="en-US" dirty="0" err="1" smtClean="0">
                <a:effectLst/>
              </a:rPr>
              <a:t>Levere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From https://ubphoto.smugmug.com/Years/2006/20124-Allan-Oseroffs-Office/i-KcMMttr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3E3DF-FB59-4075-B972-C0DFEE45D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6258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BA8945-E1F8-4770-9ED0-CACADF0D592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29827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456DB6-682D-48EF-8E1E-21568B275B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93298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D2FC91-7BD5-48BB-980A-42F51100E4D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2754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444E-96BD-4F7F-9B1E-8E62D90B271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57123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60E0B-D669-4B45-B4AB-36A8723C96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2278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AB7337-2B2D-47EA-B6C5-A5628395F60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26888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7F8D1E-2C0F-45EE-B9BB-05A512BDD4A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08916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3102F5-E43A-4721-A13A-945EB05830F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5158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ED1680-241A-4F95-978A-42A801E9B0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68792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7FE248-E309-4E39-A844-E01BC012B76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6460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Cartoonist: Harley </a:t>
            </a:r>
            <a:r>
              <a:rPr lang="en-US" dirty="0" err="1" smtClean="0"/>
              <a:t>Schwadron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3E3DF-FB59-4075-B972-C0DFEE45D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455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0AF5E-9DF6-46D4-9334-25FD8AC2E15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87945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5C0541-1303-4CAC-AD60-2961DC6FAEF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1213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5C0541-1303-4CAC-AD60-2961DC6FAEF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07356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07500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DBF139-68AB-48D8-946E-5946AD2CB34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8389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FB671-6E41-48E9-A6D2-02715760A5B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0956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9084E3-04A6-491C-B222-DFA45BFD550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0640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7939A-4D2C-4B58-B852-F7F74FD6E4F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font was too small, color inside green boxes was hardly readable</a:t>
            </a:r>
          </a:p>
        </p:txBody>
      </p:sp>
    </p:spTree>
    <p:extLst>
      <p:ext uri="{BB962C8B-B14F-4D97-AF65-F5344CB8AC3E}">
        <p14:creationId xmlns:p14="http://schemas.microsoft.com/office/powerpoint/2010/main" val="3251921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Photos of Medicine Clinical Associate Professor, Anthony Martinez, with a patient in Buffalo General Hospital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Photograph: Douglas </a:t>
            </a:r>
            <a:r>
              <a:rPr lang="en-US" dirty="0" err="1" smtClean="0">
                <a:effectLst/>
              </a:rPr>
              <a:t>Levere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From: https://ubphoto.smugmug.com/Years/2014/14061-Photos-of-Medicine/i-shnhQPC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3E3DF-FB59-4075-B972-C0DFEE45D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81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F10BB2-8500-458C-AA59-2D644173B9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27201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0AF5E-9DF6-46D4-9334-25FD8AC2E15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76965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0AD4A3-F18A-4C17-A308-FFFB10CCAD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480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27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90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 userDrawn="1"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8589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311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5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00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2866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29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4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 userDrawn="1"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5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19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 userDrawn="1"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 userDrawn="1"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 userDrawn="1"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BF38A-3DFB-480B-8D89-0595D30524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055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E83D1-344A-4BCE-824D-A36285E20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22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66799D-281B-469D-8993-82898B0143E0}" type="slidenum">
              <a:rPr kumimoji="0" lang="it-IT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49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1148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bg1"/>
              </a:buClr>
              <a:buFont typeface="Arial" panose="020B0604020202020204" pitchFamily="34" charset="0"/>
              <a:buChar char="•"/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4550"/>
            <a:ext cx="4267200" cy="410904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bg1"/>
              </a:buClr>
              <a:buFont typeface="Arial" panose="020B0604020202020204" pitchFamily="34" charset="0"/>
              <a:buChar char="•"/>
              <a:defRPr sz="2800" b="0" i="0"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066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067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3470ABE-6A45-4D1C-9D9E-FC879E2F3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ext Placeholder 5"/>
          <p:cNvSpPr txBox="1">
            <a:spLocks/>
          </p:cNvSpPr>
          <p:nvPr userDrawn="1"/>
        </p:nvSpPr>
        <p:spPr>
          <a:xfrm>
            <a:off x="23004" y="6629400"/>
            <a:ext cx="586596" cy="228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defRPr sz="1400">
                <a:solidFill>
                  <a:schemeClr val="bg1"/>
                </a:solidFill>
                <a:latin typeface="+mn-lt"/>
                <a:ea typeface="ＭＳ Ｐゴシック" pitchFamily="122" charset="-128"/>
                <a:cs typeface="ＭＳ Ｐゴシック" pitchFamily="12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33"/>
              </a:buClr>
              <a:buSzPct val="80000"/>
              <a:buFont typeface="Times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95000"/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fld id="{973D82C6-82F5-438A-90AD-EA868AC8D099}" type="slidenum">
              <a:rPr lang="en-US" sz="1000" kern="0" smtClean="0"/>
              <a:pPr/>
              <a:t>‹#›</a:t>
            </a:fld>
            <a:endParaRPr lang="en-US" sz="1000" kern="0" dirty="0"/>
          </a:p>
        </p:txBody>
      </p:sp>
    </p:spTree>
    <p:extLst>
      <p:ext uri="{BB962C8B-B14F-4D97-AF65-F5344CB8AC3E}">
        <p14:creationId xmlns:p14="http://schemas.microsoft.com/office/powerpoint/2010/main" val="364424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D7KmilcfdAhWmm-AKHVMcA6AQjRx6BAgBEAU&amp;url=https://www.thelancet.com/journals/lancet/article/PIIS0140-6736(17)31911-6/fulltext&amp;psig=AOvVaw0FDRAMzLcsWgnFvkw37Wrb&amp;ust=153744979276426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summit2009.amia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l7.org/fhir/v3/ActClass/index.html" TargetMode="Externa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scielo.br/scielo.php?script=sci_arttext&amp;pid=S1677-54492013000400329#aff2" TargetMode="External"/><Relationship Id="rId5" Type="http://schemas.openxmlformats.org/officeDocument/2006/relationships/hyperlink" Target="http://www.scielo.br/scielo.php?script=sci_arttext&amp;pid=S1677-54492013000400329#aff1" TargetMode="External"/><Relationship Id="rId4" Type="http://schemas.openxmlformats.org/officeDocument/2006/relationships/hyperlink" Target="http://www.scielo.br/scielo.php?script=sci_serial&amp;pid=1677-5449&amp;lng=en&amp;nrm=iso" TargetMode="Externa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Grp="1" noChangeArrowheads="1"/>
          </p:cNvSpPr>
          <p:nvPr>
            <p:ph type="ctrTitle"/>
          </p:nvPr>
        </p:nvSpPr>
        <p:spPr>
          <a:xfrm>
            <a:off x="5080" y="1600200"/>
            <a:ext cx="8991600" cy="1066800"/>
          </a:xfrm>
          <a:ln/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2400" dirty="0" smtClean="0"/>
              <a:t>BMI508 / PHI598 – Fall 2018</a:t>
            </a:r>
            <a:br>
              <a:rPr lang="en-US" sz="2400" dirty="0" smtClean="0"/>
            </a:br>
            <a:r>
              <a:rPr lang="en-US" sz="2400" dirty="0" smtClean="0"/>
              <a:t>Biomedical Ontology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dirty="0" err="1" smtClean="0"/>
              <a:t>Ontology</a:t>
            </a:r>
            <a:r>
              <a:rPr lang="en-US" dirty="0" smtClean="0"/>
              <a:t> </a:t>
            </a:r>
            <a:r>
              <a:rPr lang="en-US" dirty="0" smtClean="0"/>
              <a:t>of Disease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029200"/>
            <a:ext cx="9144000" cy="16002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566738">
              <a:lnSpc>
                <a:spcPct val="80000"/>
              </a:lnSpc>
            </a:pPr>
            <a:r>
              <a:rPr lang="en-GB" altLang="ja-JP" sz="2800" b="1" dirty="0" smtClean="0">
                <a:ea typeface="ＭＳ 明朝" panose="02020609040205080304" pitchFamily="49" charset="-128"/>
              </a:rPr>
              <a:t>Werner CEUSTERS</a:t>
            </a:r>
            <a:r>
              <a:rPr lang="en-GB" altLang="ja-JP" sz="2800" b="1" baseline="30000" dirty="0" smtClean="0">
                <a:ea typeface="ＭＳ 明朝" panose="02020609040205080304" pitchFamily="49" charset="-128"/>
              </a:rPr>
              <a:t>1,2</a:t>
            </a:r>
            <a:endParaRPr lang="en-US" altLang="ja-JP" sz="1800" i="1" baseline="30000" dirty="0" smtClean="0">
              <a:ea typeface="ＭＳ 明朝" panose="02020609040205080304" pitchFamily="49" charset="-128"/>
            </a:endParaRPr>
          </a:p>
          <a:p>
            <a:pPr defTabSz="566738"/>
            <a:r>
              <a:rPr lang="en-GB" sz="1800" i="1" baseline="30000" dirty="0" smtClean="0"/>
              <a:t>1</a:t>
            </a:r>
            <a:r>
              <a:rPr lang="en-GB" sz="1800" i="1" dirty="0" smtClean="0"/>
              <a:t> Department </a:t>
            </a:r>
            <a:r>
              <a:rPr lang="en-GB" sz="1800" i="1" dirty="0"/>
              <a:t>of </a:t>
            </a:r>
            <a:r>
              <a:rPr lang="en-GB" sz="1800" i="1" dirty="0" smtClean="0"/>
              <a:t>Biomedical Informatics, University at Buffalo, USA</a:t>
            </a:r>
          </a:p>
          <a:p>
            <a:pPr defTabSz="566738"/>
            <a:r>
              <a:rPr lang="en-GB" sz="1800" i="1" baseline="30000" dirty="0" smtClean="0"/>
              <a:t>2</a:t>
            </a:r>
            <a:r>
              <a:rPr lang="en-GB" sz="1800" i="1" dirty="0" smtClean="0"/>
              <a:t> Department </a:t>
            </a:r>
            <a:r>
              <a:rPr lang="en-GB" sz="1800" i="1" dirty="0"/>
              <a:t>of Psychiatry</a:t>
            </a:r>
            <a:r>
              <a:rPr lang="en-GB" sz="1800" i="1" dirty="0" smtClean="0"/>
              <a:t>, University at Buffalo, USA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52400" y="609600"/>
            <a:ext cx="9296400" cy="466726"/>
            <a:chOff x="-152400" y="609600"/>
            <a:chExt cx="9296400" cy="466726"/>
          </a:xfrm>
        </p:grpSpPr>
        <p:sp>
          <p:nvSpPr>
            <p:cNvPr id="6" name="Rectangle 5"/>
            <p:cNvSpPr/>
            <p:nvPr/>
          </p:nvSpPr>
          <p:spPr bwMode="auto">
            <a:xfrm>
              <a:off x="5562600" y="609600"/>
              <a:ext cx="3581400" cy="4667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7" name="Picture 6" descr="Jacobs School of Medicine and Biomedical Sciences 1-line locku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0" y="609600"/>
              <a:ext cx="6477000" cy="4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82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At least 5 </a:t>
            </a:r>
            <a:r>
              <a:rPr lang="en-US" dirty="0"/>
              <a:t>percent of U.S. adults </a:t>
            </a:r>
            <a:r>
              <a:rPr lang="en-US" dirty="0" smtClean="0"/>
              <a:t>who seek </a:t>
            </a:r>
            <a:r>
              <a:rPr lang="en-US" dirty="0"/>
              <a:t>outpatient care each year experience a diagnostic error.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Postmortem </a:t>
            </a:r>
            <a:r>
              <a:rPr lang="en-US" dirty="0"/>
              <a:t>examination </a:t>
            </a:r>
            <a:r>
              <a:rPr lang="en-US" dirty="0" smtClean="0"/>
              <a:t>has </a:t>
            </a:r>
            <a:r>
              <a:rPr lang="en-US" dirty="0" smtClean="0"/>
              <a:t>shown that </a:t>
            </a:r>
            <a:r>
              <a:rPr lang="en-US" dirty="0"/>
              <a:t>diagnostic errors contribute to approximately 10 percent </a:t>
            </a:r>
            <a:r>
              <a:rPr lang="en-US" dirty="0" smtClean="0"/>
              <a:t>of patient </a:t>
            </a:r>
            <a:r>
              <a:rPr lang="en-US" dirty="0"/>
              <a:t>deaths.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Medical </a:t>
            </a:r>
            <a:r>
              <a:rPr lang="en-US" dirty="0"/>
              <a:t>record reviews suggest that diagnostic errors account </a:t>
            </a:r>
            <a:r>
              <a:rPr lang="en-US" dirty="0" smtClean="0"/>
              <a:t>for 6 </a:t>
            </a:r>
            <a:r>
              <a:rPr lang="en-US" dirty="0"/>
              <a:t>to 17 percent of hospital adverse </a:t>
            </a:r>
            <a:r>
              <a:rPr lang="en-US" dirty="0" smtClean="0"/>
              <a:t>events;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Are </a:t>
            </a:r>
            <a:r>
              <a:rPr lang="en-US" dirty="0"/>
              <a:t>the leading type of paid medical </a:t>
            </a:r>
            <a:r>
              <a:rPr lang="en-US" dirty="0" smtClean="0"/>
              <a:t>malpractice claims</a:t>
            </a:r>
            <a:r>
              <a:rPr lang="en-US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are </a:t>
            </a:r>
            <a:r>
              <a:rPr lang="en-US" dirty="0"/>
              <a:t>almost twice as likely to have resulted in the </a:t>
            </a:r>
            <a:r>
              <a:rPr lang="en-US" dirty="0" smtClean="0"/>
              <a:t>patient’s death </a:t>
            </a:r>
            <a:r>
              <a:rPr lang="en-US" dirty="0"/>
              <a:t>compared to other claims, and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represent </a:t>
            </a:r>
            <a:r>
              <a:rPr lang="en-US" dirty="0"/>
              <a:t>the highest </a:t>
            </a:r>
            <a:r>
              <a:rPr lang="en-US" dirty="0" smtClean="0"/>
              <a:t>proportion of </a:t>
            </a:r>
            <a:r>
              <a:rPr lang="en-US" dirty="0"/>
              <a:t>total payments.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53745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Disease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 eaLnBrk="1" fontAlgn="t" hangingPunct="1"/>
            <a:r>
              <a:rPr lang="en-US" sz="3600" dirty="0" smtClean="0"/>
              <a:t>The </a:t>
            </a:r>
            <a:r>
              <a:rPr lang="en-US" sz="3600" dirty="0"/>
              <a:t>totality of all </a:t>
            </a:r>
            <a:r>
              <a:rPr lang="en-US" sz="3600" dirty="0" err="1"/>
              <a:t>PROCESSes</a:t>
            </a:r>
            <a:r>
              <a:rPr lang="en-US" sz="3600" dirty="0"/>
              <a:t> through which a given DISEASE instance is realized. 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15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09600"/>
            <a:ext cx="9144000" cy="6248400"/>
            <a:chOff x="1219200" y="457199"/>
            <a:chExt cx="6172200" cy="573132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457199"/>
              <a:ext cx="6172200" cy="5731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/>
            <p:nvPr/>
          </p:nvSpPr>
          <p:spPr>
            <a:xfrm>
              <a:off x="3276600" y="4953000"/>
              <a:ext cx="22098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438400" y="2819400"/>
              <a:ext cx="22098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136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762000"/>
          </a:xfrm>
        </p:spPr>
        <p:txBody>
          <a:bodyPr/>
          <a:lstStyle/>
          <a:p>
            <a:r>
              <a:rPr lang="en-US" dirty="0" smtClean="0"/>
              <a:t>Compare with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85" y="1219200"/>
            <a:ext cx="916258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3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596900"/>
            <a:ext cx="7772400" cy="762000"/>
          </a:xfrm>
          <a:noFill/>
        </p:spPr>
        <p:txBody>
          <a:bodyPr/>
          <a:lstStyle/>
          <a:p>
            <a:pPr eaLnBrk="1" hangingPunct="1"/>
            <a:r>
              <a:rPr lang="en-US" altLang="en-US" sz="38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Questions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does one deal with the ever changing nature of the physical disorder?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does one deal with the evolution of the disposition?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 an infectious disorder still an infectious disorder even after the pathogenic organism has been sterilized?</a:t>
            </a:r>
          </a:p>
        </p:txBody>
      </p:sp>
    </p:spTree>
    <p:extLst>
      <p:ext uri="{BB962C8B-B14F-4D97-AF65-F5344CB8AC3E}">
        <p14:creationId xmlns:p14="http://schemas.microsoft.com/office/powerpoint/2010/main" val="2347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ch 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21602" b="29486"/>
          <a:stretch>
            <a:fillRect/>
          </a:stretch>
        </p:blipFill>
        <p:spPr bwMode="auto">
          <a:xfrm>
            <a:off x="1181100" y="866775"/>
            <a:ext cx="69723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236663" y="914400"/>
            <a:ext cx="6284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opperplate Gothic Bold" panose="020E0705020206020404" pitchFamily="34" charset="0"/>
                <a:ea typeface="ＭＳ Ｐゴシック" panose="020B0600070205080204" pitchFamily="34" charset="-128"/>
                <a:cs typeface="+mn-cs"/>
              </a:rPr>
              <a:t>Acute Influenza Infection Process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921000" y="4879975"/>
            <a:ext cx="108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Etiological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Event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389688" y="4495800"/>
            <a:ext cx="195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Normal Homeostatic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Range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7439025" y="3962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 rot="-5400000">
            <a:off x="554832" y="3237706"/>
            <a:ext cx="8382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State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4179888" y="6005513"/>
            <a:ext cx="78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V="1">
            <a:off x="3454400" y="43815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0730" name="Text Box 4"/>
          <p:cNvSpPr txBox="1">
            <a:spLocks noChangeArrowheads="1"/>
          </p:cNvSpPr>
          <p:nvPr/>
        </p:nvSpPr>
        <p:spPr bwMode="auto">
          <a:xfrm>
            <a:off x="1652588" y="3127375"/>
            <a:ext cx="189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Viral replication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&amp; tissue destruction</a:t>
            </a:r>
          </a:p>
        </p:txBody>
      </p:sp>
      <p:sp>
        <p:nvSpPr>
          <p:cNvPr id="30731" name="Line 9"/>
          <p:cNvSpPr>
            <a:spLocks noChangeShapeType="1"/>
          </p:cNvSpPr>
          <p:nvPr/>
        </p:nvSpPr>
        <p:spPr bwMode="auto">
          <a:xfrm>
            <a:off x="3086100" y="3670300"/>
            <a:ext cx="3937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0732" name="Text Box 4"/>
          <p:cNvSpPr txBox="1">
            <a:spLocks noChangeArrowheads="1"/>
          </p:cNvSpPr>
          <p:nvPr/>
        </p:nvSpPr>
        <p:spPr bwMode="auto">
          <a:xfrm>
            <a:off x="2017713" y="2593975"/>
            <a:ext cx="172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Immune response</a:t>
            </a:r>
          </a:p>
        </p:txBody>
      </p:sp>
      <p:sp>
        <p:nvSpPr>
          <p:cNvPr id="30733" name="Line 9"/>
          <p:cNvSpPr>
            <a:spLocks noChangeShapeType="1"/>
          </p:cNvSpPr>
          <p:nvPr/>
        </p:nvSpPr>
        <p:spPr bwMode="auto">
          <a:xfrm>
            <a:off x="3365500" y="2908300"/>
            <a:ext cx="3937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0734" name="Text Box 4"/>
          <p:cNvSpPr txBox="1">
            <a:spLocks noChangeArrowheads="1"/>
          </p:cNvSpPr>
          <p:nvPr/>
        </p:nvSpPr>
        <p:spPr bwMode="auto">
          <a:xfrm>
            <a:off x="5284788" y="2568575"/>
            <a:ext cx="2047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Pathogen sterilization</a:t>
            </a:r>
          </a:p>
        </p:txBody>
      </p:sp>
      <p:sp>
        <p:nvSpPr>
          <p:cNvPr id="30735" name="Line 9"/>
          <p:cNvSpPr>
            <a:spLocks noChangeShapeType="1"/>
          </p:cNvSpPr>
          <p:nvPr/>
        </p:nvSpPr>
        <p:spPr bwMode="auto">
          <a:xfrm flipH="1">
            <a:off x="5575300" y="2882900"/>
            <a:ext cx="431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7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Sch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13266" b="13039"/>
          <a:stretch>
            <a:fillRect/>
          </a:stretch>
        </p:blipFill>
        <p:spPr bwMode="auto">
          <a:xfrm>
            <a:off x="1200150" y="871538"/>
            <a:ext cx="6953250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1257300" y="914400"/>
            <a:ext cx="3551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opperplate Gothic Bold" panose="020E0705020206020404" pitchFamily="34" charset="0"/>
                <a:ea typeface="ＭＳ Ｐゴシック" panose="020B0600070205080204" pitchFamily="34" charset="-128"/>
                <a:cs typeface="+mn-cs"/>
              </a:rPr>
              <a:t>Normal Adaptation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8" name="Text Box 6"/>
          <p:cNvSpPr txBox="1">
            <a:spLocks noChangeArrowheads="1"/>
          </p:cNvSpPr>
          <p:nvPr/>
        </p:nvSpPr>
        <p:spPr bwMode="auto">
          <a:xfrm>
            <a:off x="3086100" y="3371850"/>
            <a:ext cx="98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Etiological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Event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9" name="Text Box 7"/>
          <p:cNvSpPr txBox="1">
            <a:spLocks noChangeArrowheads="1"/>
          </p:cNvSpPr>
          <p:nvPr/>
        </p:nvSpPr>
        <p:spPr bwMode="auto">
          <a:xfrm>
            <a:off x="3227388" y="4800600"/>
            <a:ext cx="170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Normal Homeostatic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Range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0" name="Line 8"/>
          <p:cNvSpPr>
            <a:spLocks noChangeShapeType="1"/>
          </p:cNvSpPr>
          <p:nvPr/>
        </p:nvSpPr>
        <p:spPr bwMode="auto">
          <a:xfrm>
            <a:off x="4076700" y="42481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77831" name="Text Box 9"/>
          <p:cNvSpPr txBox="1">
            <a:spLocks noChangeArrowheads="1"/>
          </p:cNvSpPr>
          <p:nvPr/>
        </p:nvSpPr>
        <p:spPr bwMode="auto">
          <a:xfrm>
            <a:off x="5894388" y="4314825"/>
            <a:ext cx="170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Normal Homeostatic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Range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2" name="Line 10"/>
          <p:cNvSpPr>
            <a:spLocks noChangeShapeType="1"/>
          </p:cNvSpPr>
          <p:nvPr/>
        </p:nvSpPr>
        <p:spPr bwMode="auto">
          <a:xfrm>
            <a:off x="6743700" y="37814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77833" name="Text Box 11"/>
          <p:cNvSpPr txBox="1">
            <a:spLocks noChangeArrowheads="1"/>
          </p:cNvSpPr>
          <p:nvPr/>
        </p:nvSpPr>
        <p:spPr bwMode="auto">
          <a:xfrm rot="-5400000">
            <a:off x="672307" y="3242468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State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4" name="Text Box 12"/>
          <p:cNvSpPr txBox="1">
            <a:spLocks noChangeArrowheads="1"/>
          </p:cNvSpPr>
          <p:nvPr/>
        </p:nvSpPr>
        <p:spPr bwMode="auto">
          <a:xfrm>
            <a:off x="4213225" y="59293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Time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5" name="Line 13"/>
          <p:cNvSpPr>
            <a:spLocks noChangeShapeType="1"/>
          </p:cNvSpPr>
          <p:nvPr/>
        </p:nvSpPr>
        <p:spPr bwMode="auto">
          <a:xfrm>
            <a:off x="35814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77836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t"/>
          <a:lstStyle/>
          <a:p>
            <a:pPr eaLnBrk="1" hangingPunct="1"/>
            <a:endParaRPr lang="en-US" altLang="en-US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94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ch 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21602" b="29486"/>
          <a:stretch>
            <a:fillRect/>
          </a:stretch>
        </p:blipFill>
        <p:spPr bwMode="auto">
          <a:xfrm>
            <a:off x="1181100" y="866775"/>
            <a:ext cx="69723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236663" y="914400"/>
            <a:ext cx="5175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opperplate Gothic Bold" panose="020E0705020206020404" pitchFamily="34" charset="0"/>
                <a:ea typeface="ＭＳ Ｐゴシック" panose="020B0600070205080204" pitchFamily="34" charset="-128"/>
                <a:cs typeface="+mn-cs"/>
              </a:rPr>
              <a:t>Acute Pathological Process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921000" y="3114675"/>
            <a:ext cx="98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Etiological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Event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6513513" y="4495800"/>
            <a:ext cx="170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Normal Homeostatic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Range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7439025" y="3962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 rot="-5400000">
            <a:off x="672307" y="3242468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State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213225" y="59293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Time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>
            <a:off x="3454400" y="3581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7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sch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b="706"/>
          <a:stretch>
            <a:fillRect/>
          </a:stretch>
        </p:blipFill>
        <p:spPr bwMode="auto">
          <a:xfrm>
            <a:off x="1176338" y="873125"/>
            <a:ext cx="6977062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227138" y="914400"/>
            <a:ext cx="556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opperplate Gothic Bold" panose="020E0705020206020404" pitchFamily="34" charset="0"/>
                <a:ea typeface="ＭＳ Ｐゴシック" panose="020B0600070205080204" pitchFamily="34" charset="-128"/>
                <a:cs typeface="+mn-cs"/>
              </a:rPr>
              <a:t>Chronic Pathological Process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573338" y="3371850"/>
            <a:ext cx="98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Etiological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Event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779713" y="4810125"/>
            <a:ext cx="170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Normal Homeostatic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Range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6" name="Line 6"/>
          <p:cNvSpPr>
            <a:spLocks noChangeShapeType="1"/>
          </p:cNvSpPr>
          <p:nvPr/>
        </p:nvSpPr>
        <p:spPr bwMode="auto">
          <a:xfrm>
            <a:off x="3638550" y="42481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 rot="-5400000">
            <a:off x="672307" y="3242468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State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213225" y="59293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Time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>
            <a:off x="3106738" y="3838575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6396038" y="3200400"/>
            <a:ext cx="11239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Abnormal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Homeostatic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Range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6905625" y="27051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7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sch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185"/>
          <a:stretch>
            <a:fillRect/>
          </a:stretch>
        </p:blipFill>
        <p:spPr bwMode="auto">
          <a:xfrm>
            <a:off x="1184275" y="855663"/>
            <a:ext cx="6969125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203325" y="914400"/>
            <a:ext cx="6275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Copperplate Gothic Bold" panose="020E0705020206020404" pitchFamily="34" charset="0"/>
                <a:ea typeface="ＭＳ Ｐゴシック" panose="020B0600070205080204" pitchFamily="34" charset="-128"/>
                <a:cs typeface="+mn-cs"/>
              </a:rPr>
              <a:t>Progressive Pathological Process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3086100" y="3371850"/>
            <a:ext cx="98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Etiological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Event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3265488" y="4572000"/>
            <a:ext cx="170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Normal Homeostatic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Range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4" name="Line 7"/>
          <p:cNvSpPr>
            <a:spLocks noChangeShapeType="1"/>
          </p:cNvSpPr>
          <p:nvPr/>
        </p:nvSpPr>
        <p:spPr bwMode="auto">
          <a:xfrm>
            <a:off x="4114800" y="4038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3975" name="Text Box 8"/>
          <p:cNvSpPr txBox="1">
            <a:spLocks noChangeArrowheads="1"/>
          </p:cNvSpPr>
          <p:nvPr/>
        </p:nvSpPr>
        <p:spPr bwMode="auto">
          <a:xfrm rot="-5400000">
            <a:off x="672307" y="3242468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State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6" name="Text Box 9"/>
          <p:cNvSpPr txBox="1">
            <a:spLocks noChangeArrowheads="1"/>
          </p:cNvSpPr>
          <p:nvPr/>
        </p:nvSpPr>
        <p:spPr bwMode="auto">
          <a:xfrm>
            <a:off x="4213225" y="59293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Helvetica Neue" charset="0"/>
                <a:ea typeface="ＭＳ Ｐゴシック" panose="020B0600070205080204" pitchFamily="34" charset="-128"/>
                <a:cs typeface="+mn-cs"/>
              </a:rPr>
              <a:t>Time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7" name="Line 10"/>
          <p:cNvSpPr>
            <a:spLocks noChangeShapeType="1"/>
          </p:cNvSpPr>
          <p:nvPr/>
        </p:nvSpPr>
        <p:spPr bwMode="auto">
          <a:xfrm>
            <a:off x="3581400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3978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t"/>
          <a:lstStyle/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671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Terminology/Ontology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9067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‘diagnostic error’  /  ‘delayed diagnosis’  / ‘missed diagnosis’     ‘misdiagnosis’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‘diagnostic error’  versus   ‘diagnosis error’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 smtClean="0"/>
              <a:t>In part</a:t>
            </a:r>
            <a:r>
              <a:rPr lang="en-US" i="1" dirty="0"/>
              <a:t>, the various definitions that have arisen reflect the intrinsic </a:t>
            </a:r>
            <a:r>
              <a:rPr lang="en-US" i="1" dirty="0" smtClean="0"/>
              <a:t>dualistic nature </a:t>
            </a:r>
            <a:r>
              <a:rPr lang="en-US" i="1" dirty="0"/>
              <a:t>of the term “diagnosis,” which has been used to refer both to </a:t>
            </a:r>
            <a:r>
              <a:rPr lang="en-US" i="1" dirty="0" smtClean="0"/>
              <a:t>a process </a:t>
            </a:r>
            <a:r>
              <a:rPr lang="en-US" i="1" dirty="0"/>
              <a:t>and to the result of that </a:t>
            </a:r>
            <a:r>
              <a:rPr lang="en-US" i="1" dirty="0" smtClean="0"/>
              <a:t>process</a:t>
            </a:r>
            <a:r>
              <a:rPr lang="en-US" dirty="0" smtClean="0"/>
              <a:t>’.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Similar examples:</a:t>
            </a:r>
            <a:r>
              <a:rPr lang="en-US" dirty="0" smtClean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poisoning </a:t>
            </a:r>
            <a:r>
              <a:rPr lang="en-US" dirty="0"/>
              <a:t>(process) vs. poisoning (result</a:t>
            </a:r>
            <a:r>
              <a:rPr lang="en-US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writing </a:t>
            </a:r>
            <a:r>
              <a:rPr lang="en-US" dirty="0"/>
              <a:t>(process) vs writing (result)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214869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Etiology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686800" cy="4953000"/>
          </a:xfrm>
          <a:noFill/>
        </p:spPr>
        <p:txBody>
          <a:bodyPr/>
          <a:lstStyle/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Etiological Process =def. – </a:t>
            </a: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process in an organism that leads to a subsequent disorder.</a:t>
            </a:r>
          </a:p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Examples: </a:t>
            </a:r>
          </a:p>
          <a:p>
            <a:pPr lvl="1"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toxic chemical exposure resulting in a mutation in the genomic DNA of a cell; </a:t>
            </a:r>
          </a:p>
          <a:p>
            <a:pPr lvl="1"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infection of a human with a pathogenic virus;</a:t>
            </a:r>
          </a:p>
          <a:p>
            <a:pPr lvl="1"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inheritance of two defective copies of a metabolic gene.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etiological process creates the physical basis of that disposition to pathological processes which is the disease. </a:t>
            </a:r>
          </a:p>
        </p:txBody>
      </p:sp>
    </p:spTree>
    <p:extLst>
      <p:ext uri="{BB962C8B-B14F-4D97-AF65-F5344CB8AC3E}">
        <p14:creationId xmlns:p14="http://schemas.microsoft.com/office/powerpoint/2010/main" val="1869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Dispositions and Predispositions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All diseases are dispositions; not all dispositions are diseases.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predisposition is a disposition.</a:t>
            </a:r>
          </a:p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Predisposition to Disease of Type X =def.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–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disposition in an organism that constitutes an increased risk of the organism’s subsequently developing the disease X.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Hereditary Non-polyposis Colorectal Cancer (HNPCC)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 caused by a: 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disorder (mutation) in a DNA mismatch repair gene that 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disposes to the acquisition of additional mutations from defective DNA repair processes, and thus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predisposition to the development of colon cancer.</a:t>
            </a:r>
          </a:p>
        </p:txBody>
      </p:sp>
    </p:spTree>
    <p:extLst>
      <p:ext uri="{BB962C8B-B14F-4D97-AF65-F5344CB8AC3E}">
        <p14:creationId xmlns:p14="http://schemas.microsoft.com/office/powerpoint/2010/main" val="342447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Hereditary Non-polyposis Colorectal Cancer </a:t>
            </a:r>
            <a:r>
              <a:rPr lang="en-US" altLang="en-US" sz="3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HNPCC - genetic pre-disposition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686800" cy="4953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Etiological process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inheritance of a mutant mismatch repair gene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produces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Disorder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chromosome 3 with abnormal hMLH1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bears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Disposition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(disease) - Lynch syndrome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 dirty="0" err="1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realized_in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Pathological process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abnormal repair of DNA mismatches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produces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Disorder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mutations in proto-oncogenes and tumor suppressor genes with microsatellite repeats (e.g. TGF-beta R2)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bears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Disposition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(disease) - non-polyposis colon cancer</a:t>
            </a:r>
          </a:p>
        </p:txBody>
      </p:sp>
    </p:spTree>
    <p:extLst>
      <p:ext uri="{BB962C8B-B14F-4D97-AF65-F5344CB8AC3E}">
        <p14:creationId xmlns:p14="http://schemas.microsoft.com/office/powerpoint/2010/main" val="34162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Hemorrhagic stroke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7162800" cy="4569866"/>
          </a:xfrm>
        </p:spPr>
      </p:pic>
      <p:sp>
        <p:nvSpPr>
          <p:cNvPr id="5" name="Rectangle 4"/>
          <p:cNvSpPr/>
          <p:nvPr/>
        </p:nvSpPr>
        <p:spPr>
          <a:xfrm>
            <a:off x="2362200" y="6248400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http://www.tomfit247.com/2013/05/stroke-what-is-it-what-causes-it-and.html</a:t>
            </a:r>
          </a:p>
        </p:txBody>
      </p:sp>
    </p:spTree>
    <p:extLst>
      <p:ext uri="{BB962C8B-B14F-4D97-AF65-F5344CB8AC3E}">
        <p14:creationId xmlns:p14="http://schemas.microsoft.com/office/powerpoint/2010/main" val="13218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Hemorrhagic stroke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cerebral arterial aneurysm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 – of weakened artery to rupture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rupturing of weakened blood vessel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produces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</a:t>
            </a:r>
            <a:r>
              <a:rPr lang="en-US" sz="2200" dirty="0" err="1" smtClean="0">
                <a:latin typeface="Arial" charset="0"/>
                <a:cs typeface="Arial" charset="0"/>
              </a:rPr>
              <a:t>Intraparenchymal</a:t>
            </a:r>
            <a:r>
              <a:rPr lang="en-US" sz="2200" dirty="0" smtClean="0">
                <a:latin typeface="Arial" charset="0"/>
                <a:cs typeface="Arial" charset="0"/>
              </a:rPr>
              <a:t> cerebral hemorrhage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(disease) – to increased intra-cranial pressure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increasing intra-cranial pressure, compression of brain structures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produces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Cerebral ischemia, Cerebral neuronal death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(disease) – stroke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19FF81"/>
                </a:solidFill>
                <a:latin typeface="Arial" charset="0"/>
                <a:cs typeface="Arial" charset="0"/>
              </a:rPr>
              <a:t>Symptoms</a:t>
            </a:r>
            <a:r>
              <a:rPr lang="en-US" sz="2200" dirty="0" smtClean="0">
                <a:latin typeface="Arial" charset="0"/>
                <a:cs typeface="Arial" charset="0"/>
              </a:rPr>
              <a:t> – weakness/paralysis, loss of sensation, etc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2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10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Definitions - Clinical Evaluation Terms</a:t>
            </a:r>
            <a:br>
              <a:rPr lang="en-US" altLang="en-US" sz="3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1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(on the side of the patient!)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037012"/>
          </a:xfrm>
          <a:noFill/>
        </p:spPr>
        <p:txBody>
          <a:bodyPr/>
          <a:lstStyle/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‘</a:t>
            </a:r>
            <a:r>
              <a:rPr lang="en-US" altLang="en-US" sz="2000" b="1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bodily feature</a:t>
            </a: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 - an abbreviation for a physical component, a bodily quality, or a bodily process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endParaRPr lang="en-US" altLang="en-US" sz="20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Sign =def. – 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bodily feature of a patient that is observed in a physical examination and is deemed by the clinician to be of clinical significance. </a:t>
            </a:r>
            <a:r>
              <a:rPr lang="en-US" altLang="en-US" sz="2000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(Objectively observable features)</a:t>
            </a:r>
            <a:endParaRPr lang="en-US" altLang="en-US" sz="20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Symptom =def. – 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bodily feature of a patient that is observed by the patient and is hypothesized by the patient to be a realization of a disease. </a:t>
            </a:r>
            <a:r>
              <a:rPr lang="en-US" altLang="en-US" sz="2000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(a restricted family of phenomena (including pain, nausea, anger, drowsiness), which are of their nature experienced in the first person)</a:t>
            </a:r>
            <a:endParaRPr lang="en-US" altLang="en-US" sz="20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Laboratory Test =def. – 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measurement assay that has as input a patient-derived specimen, and as output a result representing a quality of the specimen.</a:t>
            </a: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Laboratory Finding =def. – 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representation of a quality of a specimen that is the output of a laboratory test and that can support an inference to an assertion about some quality of the patient.</a:t>
            </a:r>
          </a:p>
        </p:txBody>
      </p:sp>
    </p:spTree>
    <p:extLst>
      <p:ext uri="{BB962C8B-B14F-4D97-AF65-F5344CB8AC3E}">
        <p14:creationId xmlns:p14="http://schemas.microsoft.com/office/powerpoint/2010/main" val="11801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Definitions - manifestations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037012"/>
          </a:xfrm>
          <a:noFill/>
        </p:spPr>
        <p:txBody>
          <a:bodyPr/>
          <a:lstStyle/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Manifestation of a Disease =def. – </a:t>
            </a:r>
            <a:r>
              <a:rPr lang="en-US" altLang="en-US" sz="1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bodily feature of a patient that is (a) a deviation from clinical normality that exists in virtue of the realization of a disease and (b) is observable.</a:t>
            </a:r>
          </a:p>
          <a:p>
            <a:pPr lvl="1"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Observability includes observable through elicitation of response or through the use of special instruments.</a:t>
            </a:r>
          </a:p>
          <a:p>
            <a:pPr lvl="1" algn="just" eaLnBrk="1" hangingPunct="1">
              <a:lnSpc>
                <a:spcPct val="90000"/>
              </a:lnSpc>
              <a:spcAft>
                <a:spcPts val="300"/>
              </a:spcAft>
            </a:pPr>
            <a:endParaRPr lang="en-US" altLang="en-US" sz="16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Preclinical Manifestation of a Disease =def. – </a:t>
            </a:r>
            <a:r>
              <a:rPr lang="en-US" altLang="en-US" sz="1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manifestation of a disease that exists prior to its becoming detectable in a clinical history taking or physical examination.</a:t>
            </a: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endParaRPr lang="en-US" altLang="en-US" sz="18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Clinical Manifestation of a Disease =def. – </a:t>
            </a:r>
            <a:r>
              <a:rPr lang="en-US" altLang="en-US" sz="1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manifestation of a disease that is detectable in a clinical history taking or physical examination.</a:t>
            </a: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endParaRPr lang="en-US" altLang="en-US" sz="1800" b="1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Phenotype =def. – </a:t>
            </a:r>
            <a:r>
              <a:rPr lang="en-US" altLang="en-US" sz="1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(combination of) bodily feature(s) of an organism determined by the interaction of its genetic make-up and environment.</a:t>
            </a: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endParaRPr lang="en-US" altLang="en-US" sz="18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Clinical Phenotype =def.</a:t>
            </a:r>
            <a:r>
              <a:rPr lang="en-US" altLang="en-US" sz="1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A clinically abnormal phenotype. </a:t>
            </a:r>
            <a:endParaRPr lang="en-US" altLang="en-US" sz="11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564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 and RT make 4 crucial distinctions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9541">
            <a:off x="990600" y="2828212"/>
            <a:ext cx="7391400" cy="5257800"/>
          </a:xfrm>
          <a:prstGeom prst="rect">
            <a:avLst/>
          </a:prstGeom>
          <a:scene3d>
            <a:camera prst="isometricOffAxis1Top">
              <a:rot lat="18039287" lon="19427687" rev="1714409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74">
            <a:off x="1000125" y="-23453"/>
            <a:ext cx="7143750" cy="5348287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1790700" cy="1790700"/>
          </a:xfrm>
          <a:scene3d>
            <a:camera prst="perspectiveRelaxedModerately">
              <a:rot lat="17990630" lon="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88" y="1741053"/>
            <a:ext cx="977732" cy="1747837"/>
          </a:xfrm>
          <a:prstGeom prst="rect">
            <a:avLst/>
          </a:prstGeom>
          <a:scene3d>
            <a:camera prst="orthographicFront">
              <a:rot lat="20099994" lon="0" rev="0"/>
            </a:camera>
            <a:lightRig rig="threePt" dir="t"/>
          </a:scene3d>
        </p:spPr>
      </p:pic>
      <p:grpSp>
        <p:nvGrpSpPr>
          <p:cNvPr id="9" name="Group 8"/>
          <p:cNvGrpSpPr/>
          <p:nvPr/>
        </p:nvGrpSpPr>
        <p:grpSpPr>
          <a:xfrm>
            <a:off x="228600" y="2607027"/>
            <a:ext cx="5936168" cy="1583973"/>
            <a:chOff x="228600" y="2607027"/>
            <a:chExt cx="5936168" cy="1583973"/>
          </a:xfrm>
        </p:grpSpPr>
        <p:sp>
          <p:nvSpPr>
            <p:cNvPr id="14" name="Oval 13"/>
            <p:cNvSpPr/>
            <p:nvPr/>
          </p:nvSpPr>
          <p:spPr bwMode="auto">
            <a:xfrm>
              <a:off x="228600" y="3276600"/>
              <a:ext cx="609600" cy="609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46710" y="2607027"/>
              <a:ext cx="5818058" cy="1583973"/>
              <a:chOff x="346710" y="2607027"/>
              <a:chExt cx="5818058" cy="1583973"/>
            </a:xfrm>
          </p:grpSpPr>
          <p:sp>
            <p:nvSpPr>
              <p:cNvPr id="12" name="Up-Down Arrow 11"/>
              <p:cNvSpPr/>
              <p:nvPr/>
            </p:nvSpPr>
            <p:spPr bwMode="auto">
              <a:xfrm>
                <a:off x="836682" y="2607027"/>
                <a:ext cx="382518" cy="1583973"/>
              </a:xfrm>
              <a:prstGeom prst="up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46710" y="3276600"/>
                <a:ext cx="3898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77954" y="3515389"/>
                <a:ext cx="49868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Reality </a:t>
                </a:r>
                <a:r>
                  <a:rPr lang="en-US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 representation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6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 and RT make 4 crucial distinctions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9541">
            <a:off x="990600" y="2828212"/>
            <a:ext cx="7391400" cy="5257800"/>
          </a:xfrm>
          <a:prstGeom prst="rect">
            <a:avLst/>
          </a:prstGeom>
          <a:scene3d>
            <a:camera prst="isometricOffAxis1Top">
              <a:rot lat="18039287" lon="19427687" rev="1714409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74">
            <a:off x="1000125" y="-23453"/>
            <a:ext cx="7143750" cy="5348287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1790700" cy="1790700"/>
          </a:xfrm>
          <a:scene3d>
            <a:camera prst="perspectiveRelaxedModerately">
              <a:rot lat="17990630" lon="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88" y="1741053"/>
            <a:ext cx="977732" cy="1747837"/>
          </a:xfrm>
          <a:prstGeom prst="rect">
            <a:avLst/>
          </a:prstGeom>
          <a:scene3d>
            <a:camera prst="orthographicFront">
              <a:rot lat="20099994" lon="0" rev="0"/>
            </a:camera>
            <a:lightRig rig="threePt" dir="t"/>
          </a:scene3d>
        </p:spPr>
      </p:pic>
      <p:sp>
        <p:nvSpPr>
          <p:cNvPr id="19" name="Parallelogram 18"/>
          <p:cNvSpPr/>
          <p:nvPr/>
        </p:nvSpPr>
        <p:spPr bwMode="auto">
          <a:xfrm flipH="1">
            <a:off x="2438400" y="4627526"/>
            <a:ext cx="5715000" cy="762000"/>
          </a:xfrm>
          <a:prstGeom prst="parallelogram">
            <a:avLst>
              <a:gd name="adj" fmla="val 66798"/>
            </a:avLst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9469" y="1644162"/>
            <a:ext cx="8932567" cy="5029200"/>
            <a:chOff x="149469" y="1644162"/>
            <a:chExt cx="8932567" cy="5029200"/>
          </a:xfrm>
        </p:grpSpPr>
        <p:sp>
          <p:nvSpPr>
            <p:cNvPr id="6" name="Freeform 5"/>
            <p:cNvSpPr/>
            <p:nvPr/>
          </p:nvSpPr>
          <p:spPr bwMode="auto">
            <a:xfrm>
              <a:off x="149469" y="1644162"/>
              <a:ext cx="8897816" cy="5029200"/>
            </a:xfrm>
            <a:custGeom>
              <a:avLst/>
              <a:gdLst>
                <a:gd name="connsiteX0" fmla="*/ 26377 w 8897816"/>
                <a:gd name="connsiteY0" fmla="*/ 0 h 5029200"/>
                <a:gd name="connsiteX1" fmla="*/ 6778869 w 8897816"/>
                <a:gd name="connsiteY1" fmla="*/ 17584 h 5029200"/>
                <a:gd name="connsiteX2" fmla="*/ 8827477 w 8897816"/>
                <a:gd name="connsiteY2" fmla="*/ 1943100 h 5029200"/>
                <a:gd name="connsiteX3" fmla="*/ 8897816 w 8897816"/>
                <a:gd name="connsiteY3" fmla="*/ 5029200 h 5029200"/>
                <a:gd name="connsiteX4" fmla="*/ 1556239 w 8897816"/>
                <a:gd name="connsiteY4" fmla="*/ 5002823 h 5029200"/>
                <a:gd name="connsiteX5" fmla="*/ 0 w 8897816"/>
                <a:gd name="connsiteY5" fmla="*/ 2558561 h 5029200"/>
                <a:gd name="connsiteX6" fmla="*/ 26377 w 8897816"/>
                <a:gd name="connsiteY6" fmla="*/ 0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97816" h="5029200">
                  <a:moveTo>
                    <a:pt x="26377" y="0"/>
                  </a:moveTo>
                  <a:lnTo>
                    <a:pt x="6778869" y="17584"/>
                  </a:lnTo>
                  <a:lnTo>
                    <a:pt x="8827477" y="1943100"/>
                  </a:lnTo>
                  <a:lnTo>
                    <a:pt x="8897816" y="5029200"/>
                  </a:lnTo>
                  <a:lnTo>
                    <a:pt x="1556239" y="5002823"/>
                  </a:lnTo>
                  <a:lnTo>
                    <a:pt x="0" y="2558561"/>
                  </a:lnTo>
                  <a:lnTo>
                    <a:pt x="26377" y="0"/>
                  </a:lnTo>
                  <a:close/>
                </a:path>
              </a:pathLst>
            </a:cu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7" name="Up-Down Arrow 16"/>
            <p:cNvSpPr/>
            <p:nvPr/>
          </p:nvSpPr>
          <p:spPr bwMode="auto">
            <a:xfrm rot="3362887">
              <a:off x="8098791" y="3372111"/>
              <a:ext cx="382518" cy="1583973"/>
            </a:xfrm>
            <a:prstGeom prst="up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8688" y="3544499"/>
              <a:ext cx="48510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Ontology </a:t>
              </a:r>
              <a:r>
                <a:rPr lang="en-US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 </a:t>
              </a:r>
              <a:r>
                <a:rPr lang="en-US" i="1" dirty="0">
                  <a:solidFill>
                    <a:schemeClr val="bg1"/>
                  </a:solidFill>
                  <a:sym typeface="Wingdings" panose="05000000000000000000" pitchFamily="2" charset="2"/>
                </a:rPr>
                <a:t>a</a:t>
              </a:r>
              <a:r>
                <a:rPr lang="en-US" i="1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n</a:t>
              </a:r>
              <a:r>
                <a:rPr lang="en-US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 ontology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234389" y="4322726"/>
              <a:ext cx="609600" cy="609600"/>
              <a:chOff x="1296813" y="3159930"/>
              <a:chExt cx="609600" cy="609600"/>
            </a:xfrm>
          </p:grpSpPr>
          <p:sp>
            <p:nvSpPr>
              <p:cNvPr id="20" name="Oval 19"/>
              <p:cNvSpPr/>
              <p:nvPr/>
            </p:nvSpPr>
            <p:spPr bwMode="auto">
              <a:xfrm>
                <a:off x="1296813" y="3159930"/>
                <a:ext cx="609600" cy="6096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19442" y="3172342"/>
                <a:ext cx="3898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 and RT make 4 crucial distinctions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9541">
            <a:off x="990600" y="2828212"/>
            <a:ext cx="7391400" cy="5257800"/>
          </a:xfrm>
          <a:prstGeom prst="rect">
            <a:avLst/>
          </a:prstGeom>
          <a:scene3d>
            <a:camera prst="isometricOffAxis1Top">
              <a:rot lat="18039287" lon="19427687" rev="1714409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74">
            <a:off x="1000125" y="-23453"/>
            <a:ext cx="7143750" cy="5348287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1790700" cy="1790700"/>
          </a:xfrm>
          <a:scene3d>
            <a:camera prst="perspectiveRelaxedModerately">
              <a:rot lat="17990630" lon="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88" y="1741053"/>
            <a:ext cx="977732" cy="1747837"/>
          </a:xfrm>
          <a:prstGeom prst="rect">
            <a:avLst/>
          </a:prstGeom>
          <a:scene3d>
            <a:camera prst="orthographicFront">
              <a:rot lat="20099994" lon="0" rev="0"/>
            </a:camera>
            <a:lightRig rig="threePt" dir="t"/>
          </a:scene3d>
        </p:spPr>
      </p:pic>
      <p:sp>
        <p:nvSpPr>
          <p:cNvPr id="22" name="Up-Down Arrow 21"/>
          <p:cNvSpPr/>
          <p:nvPr/>
        </p:nvSpPr>
        <p:spPr bwMode="auto">
          <a:xfrm rot="8749735">
            <a:off x="1778129" y="5029545"/>
            <a:ext cx="382518" cy="1441375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153454" y="5222811"/>
            <a:ext cx="609600" cy="609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6675" y="5232833"/>
            <a:ext cx="389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5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Terminology/Ontology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committee’s </a:t>
            </a:r>
            <a:r>
              <a:rPr lang="en-US" dirty="0" smtClean="0"/>
              <a:t>patient-centered definition </a:t>
            </a:r>
            <a:r>
              <a:rPr lang="en-US" dirty="0"/>
              <a:t>of diagnostic error </a:t>
            </a:r>
            <a:r>
              <a:rPr lang="en-US" dirty="0" smtClean="0"/>
              <a:t>is as follows: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Diagnostic error =def.</a:t>
            </a:r>
            <a:endParaRPr lang="en-US" i="1" dirty="0"/>
          </a:p>
          <a:p>
            <a:pPr marL="0" indent="0"/>
            <a:r>
              <a:rPr lang="en-US" i="1" dirty="0" smtClean="0"/>
              <a:t>	the </a:t>
            </a:r>
            <a:r>
              <a:rPr lang="en-US" i="1" dirty="0"/>
              <a:t>failure to </a:t>
            </a:r>
            <a:endParaRPr lang="en-US" i="1" dirty="0" smtClean="0"/>
          </a:p>
          <a:p>
            <a:pPr marL="1482725" indent="-1482725"/>
            <a:r>
              <a:rPr lang="en-US" i="1" dirty="0" smtClean="0"/>
              <a:t>	(</a:t>
            </a:r>
            <a:r>
              <a:rPr lang="en-US" i="1" dirty="0"/>
              <a:t>a) establish an accurate and timely explanation of </a:t>
            </a:r>
            <a:r>
              <a:rPr lang="en-US" i="1" dirty="0" smtClean="0"/>
              <a:t>the patient’s </a:t>
            </a:r>
            <a:r>
              <a:rPr lang="en-US" i="1" dirty="0"/>
              <a:t>health problem(s) </a:t>
            </a:r>
            <a:endParaRPr lang="en-US" i="1" dirty="0" smtClean="0"/>
          </a:p>
          <a:p>
            <a:pPr marL="0" indent="0"/>
            <a:r>
              <a:rPr lang="en-US" i="1" dirty="0"/>
              <a:t>	</a:t>
            </a:r>
            <a:r>
              <a:rPr lang="en-US" i="1" dirty="0" smtClean="0"/>
              <a:t>or </a:t>
            </a:r>
          </a:p>
          <a:p>
            <a:pPr marL="1482725" indent="-1482725"/>
            <a:r>
              <a:rPr lang="en-US" i="1" dirty="0"/>
              <a:t>	</a:t>
            </a:r>
            <a:r>
              <a:rPr lang="en-US" i="1" dirty="0" smtClean="0"/>
              <a:t>(</a:t>
            </a:r>
            <a:r>
              <a:rPr lang="en-US" i="1" dirty="0"/>
              <a:t>b) communicate that explanation </a:t>
            </a:r>
            <a:r>
              <a:rPr lang="en-US" i="1" dirty="0" smtClean="0"/>
              <a:t>to the </a:t>
            </a:r>
            <a:r>
              <a:rPr lang="en-US" i="1" dirty="0"/>
              <a:t>patient.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17208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 and RT make 4 crucial distinctions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9541">
            <a:off x="990600" y="2828212"/>
            <a:ext cx="7391400" cy="5257800"/>
          </a:xfrm>
          <a:prstGeom prst="rect">
            <a:avLst/>
          </a:prstGeom>
          <a:scene3d>
            <a:camera prst="isometricOffAxis1Top">
              <a:rot lat="18039287" lon="19427687" rev="1714409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74">
            <a:off x="1000125" y="-23453"/>
            <a:ext cx="7143750" cy="5348287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1790700" cy="1790700"/>
          </a:xfrm>
          <a:scene3d>
            <a:camera prst="perspectiveRelaxedModerately">
              <a:rot lat="17990630" lon="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88" y="1741053"/>
            <a:ext cx="977732" cy="1747837"/>
          </a:xfrm>
          <a:prstGeom prst="rect">
            <a:avLst/>
          </a:prstGeom>
          <a:scene3d>
            <a:camera prst="orthographicFront">
              <a:rot lat="20099994" lon="0" rev="0"/>
            </a:camera>
            <a:lightRig rig="threePt" dir="t"/>
          </a:scene3d>
        </p:spPr>
      </p:pic>
      <p:grpSp>
        <p:nvGrpSpPr>
          <p:cNvPr id="3" name="Group 2"/>
          <p:cNvGrpSpPr/>
          <p:nvPr/>
        </p:nvGrpSpPr>
        <p:grpSpPr>
          <a:xfrm>
            <a:off x="4648200" y="3665725"/>
            <a:ext cx="609600" cy="619944"/>
            <a:chOff x="2153454" y="5212467"/>
            <a:chExt cx="609600" cy="619944"/>
          </a:xfrm>
        </p:grpSpPr>
        <p:sp>
          <p:nvSpPr>
            <p:cNvPr id="23" name="Oval 22"/>
            <p:cNvSpPr/>
            <p:nvPr/>
          </p:nvSpPr>
          <p:spPr bwMode="auto">
            <a:xfrm>
              <a:off x="2153454" y="5222811"/>
              <a:ext cx="609600" cy="609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54536" y="5212467"/>
              <a:ext cx="3898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25" name="Up-Down Arrow 24"/>
          <p:cNvSpPr/>
          <p:nvPr/>
        </p:nvSpPr>
        <p:spPr bwMode="auto">
          <a:xfrm rot="5400000">
            <a:off x="4758528" y="4019940"/>
            <a:ext cx="382518" cy="907975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6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Can these principles be applied </a:t>
            </a:r>
            <a:r>
              <a:rPr lang="en-US" dirty="0"/>
              <a:t>to </a:t>
            </a:r>
            <a:r>
              <a:rPr lang="en-US" dirty="0" smtClean="0"/>
              <a:t>assess the </a:t>
            </a:r>
            <a:r>
              <a:rPr lang="en-US" dirty="0"/>
              <a:t>extent to which the transactions registered in the EHR’s database resulting from managing the problem list provide insight </a:t>
            </a:r>
            <a:r>
              <a:rPr lang="en-US" dirty="0" smtClean="0"/>
              <a:t>in:</a:t>
            </a:r>
          </a:p>
          <a:p>
            <a:pPr marL="0" indent="0"/>
            <a:r>
              <a:rPr lang="en-US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adequacy of the clinical user interface </a:t>
            </a:r>
            <a:r>
              <a:rPr lang="en-US" dirty="0" smtClean="0"/>
              <a:t>to capture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/>
              <a:t>the clinician </a:t>
            </a:r>
            <a:r>
              <a:rPr lang="en-US" dirty="0" smtClean="0"/>
              <a:t>had </a:t>
            </a:r>
            <a:r>
              <a:rPr lang="en-US" dirty="0"/>
              <a:t>in mind, </a:t>
            </a:r>
            <a:r>
              <a:rPr lang="en-US" dirty="0" smtClean="0"/>
              <a:t>with the goal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 </a:t>
            </a:r>
            <a:r>
              <a:rPr lang="en-US" dirty="0"/>
              <a:t>reconstruct the clinical reality of the </a:t>
            </a:r>
            <a:r>
              <a:rPr lang="en-US" dirty="0" smtClean="0"/>
              <a:t>patient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9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Big Picture 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7011" r="4861" b="8989"/>
          <a:stretch>
            <a:fillRect/>
          </a:stretch>
        </p:blipFill>
        <p:spPr bwMode="auto">
          <a:xfrm>
            <a:off x="165100" y="1524000"/>
            <a:ext cx="88138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51624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‘Findings’ / ‘observations’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marL="0" algn="ctr">
              <a:lnSpc>
                <a:spcPct val="150000"/>
              </a:lnSpc>
              <a:spcBef>
                <a:spcPts val="0"/>
              </a:spcBef>
            </a:pPr>
            <a:r>
              <a:rPr lang="en-US" b="1" u="sng" dirty="0" smtClean="0"/>
              <a:t>On the side of the patient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Bodily features</a:t>
            </a:r>
          </a:p>
          <a:p>
            <a:pPr marL="40005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Symptoms</a:t>
            </a:r>
          </a:p>
          <a:p>
            <a:pPr marL="40005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Signs</a:t>
            </a:r>
          </a:p>
          <a:p>
            <a:pPr marL="800100"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Observed through physical examination</a:t>
            </a:r>
          </a:p>
          <a:p>
            <a:pPr marL="800100"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Observed through lab test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dirty="0" smtClean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‘Findings’ / ‘observations’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marL="0" algn="ctr">
              <a:lnSpc>
                <a:spcPct val="150000"/>
              </a:lnSpc>
              <a:spcBef>
                <a:spcPts val="0"/>
              </a:spcBef>
            </a:pPr>
            <a:r>
              <a:rPr lang="en-US" b="1" u="sng" dirty="0" smtClean="0"/>
              <a:t>On the side of the patient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Bodily features</a:t>
            </a:r>
          </a:p>
          <a:p>
            <a:pPr marL="40005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Symptoms</a:t>
            </a:r>
          </a:p>
          <a:p>
            <a:pPr marL="40005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Signs</a:t>
            </a:r>
          </a:p>
          <a:p>
            <a:pPr marL="800100"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Observed through physical examination</a:t>
            </a:r>
          </a:p>
          <a:p>
            <a:pPr marL="800100"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Observed through lab test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dirty="0" smtClean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55220" y="2286000"/>
            <a:ext cx="388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Phenotype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=def. – A (combination of) bodily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feature(s) of an organism determined by the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interaction of its genetic make-up and environment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" y="570232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Clinical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Phenotype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=def. – A clinically abnormal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phenotype.</a:t>
            </a:r>
          </a:p>
        </p:txBody>
      </p:sp>
      <p:sp>
        <p:nvSpPr>
          <p:cNvPr id="6" name="Right Brace 5"/>
          <p:cNvSpPr/>
          <p:nvPr/>
        </p:nvSpPr>
        <p:spPr bwMode="auto">
          <a:xfrm>
            <a:off x="4305300" y="2362200"/>
            <a:ext cx="533400" cy="3048000"/>
          </a:xfrm>
          <a:prstGeom prst="rightBrace">
            <a:avLst>
              <a:gd name="adj1" fmla="val 60598"/>
              <a:gd name="adj2" fmla="val 49634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8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‘Findings’ / ‘observations’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marL="0" algn="ctr">
              <a:lnSpc>
                <a:spcPct val="150000"/>
              </a:lnSpc>
              <a:spcBef>
                <a:spcPts val="0"/>
              </a:spcBef>
            </a:pPr>
            <a:r>
              <a:rPr lang="en-US" b="1" u="sng" dirty="0" smtClean="0"/>
              <a:t>On the side of the patient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Bodily features</a:t>
            </a:r>
          </a:p>
          <a:p>
            <a:pPr marL="40005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Symptoms</a:t>
            </a:r>
          </a:p>
          <a:p>
            <a:pPr marL="40005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Signs</a:t>
            </a:r>
          </a:p>
          <a:p>
            <a:pPr marL="800100"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Observed through physical examination</a:t>
            </a:r>
          </a:p>
          <a:p>
            <a:pPr marL="800100"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Observed through lab test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dirty="0" smtClean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124200" y="1676400"/>
            <a:ext cx="5791200" cy="4953000"/>
            <a:chOff x="3124200" y="1676400"/>
            <a:chExt cx="5791200" cy="4953000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5181600" y="1676400"/>
              <a:ext cx="3733800" cy="495300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400" b="0" i="0">
                  <a:solidFill>
                    <a:schemeClr val="bg1"/>
                  </a:solidFill>
                  <a:latin typeface="Trebuchet MS"/>
                  <a:ea typeface="ＭＳ Ｐゴシック" pitchFamily="122" charset="-128"/>
                  <a:cs typeface="Trebuchet M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80000"/>
                <a:buFont typeface="Times" charset="0"/>
                <a:buChar char="•"/>
                <a:defRPr lang="en-US" sz="2400" b="0" i="0" dirty="0" smtClean="0">
                  <a:solidFill>
                    <a:schemeClr val="bg1"/>
                  </a:solidFill>
                  <a:latin typeface="Trebuchet MS"/>
                  <a:ea typeface="ＭＳ Ｐゴシック" pitchFamily="122" charset="-128"/>
                  <a:cs typeface="Trebuchet M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2000" b="0" i="0">
                  <a:solidFill>
                    <a:schemeClr val="bg1"/>
                  </a:solidFill>
                  <a:latin typeface="Trebuchet MS"/>
                  <a:ea typeface="ＭＳ Ｐゴシック" pitchFamily="122" charset="-128"/>
                  <a:cs typeface="Trebuchet M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95000"/>
                <a:buFont typeface="Times" charset="0"/>
                <a:buChar char="•"/>
                <a:defRPr sz="2000" b="0" i="0">
                  <a:solidFill>
                    <a:schemeClr val="bg1"/>
                  </a:solidFill>
                  <a:latin typeface="Trebuchet MS"/>
                  <a:ea typeface="ＭＳ Ｐゴシック" pitchFamily="122" charset="-128"/>
                  <a:cs typeface="Trebuchet M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000" b="0" i="1">
                  <a:solidFill>
                    <a:schemeClr val="bg1"/>
                  </a:solidFill>
                  <a:latin typeface="Trebuchet MS"/>
                  <a:ea typeface="ＭＳ Ｐゴシック" pitchFamily="122" charset="-128"/>
                  <a:cs typeface="Trebuchet M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000">
                  <a:solidFill>
                    <a:schemeClr val="bg1"/>
                  </a:solidFill>
                  <a:latin typeface="+mn-lt"/>
                  <a:ea typeface="ＭＳ Ｐゴシック" pitchFamily="122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000">
                  <a:solidFill>
                    <a:schemeClr val="bg1"/>
                  </a:solidFill>
                  <a:latin typeface="+mn-lt"/>
                  <a:ea typeface="ＭＳ Ｐゴシック" pitchFamily="122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000">
                  <a:solidFill>
                    <a:schemeClr val="bg1"/>
                  </a:solidFill>
                  <a:latin typeface="+mn-lt"/>
                  <a:ea typeface="ＭＳ Ｐゴシック" pitchFamily="122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000">
                  <a:solidFill>
                    <a:schemeClr val="bg1"/>
                  </a:solidFill>
                  <a:latin typeface="+mn-lt"/>
                  <a:ea typeface="ＭＳ Ｐゴシック" pitchFamily="122" charset="-128"/>
                </a:defRPr>
              </a:lvl9pPr>
            </a:lstStyle>
            <a:p>
              <a:pPr marL="0" marR="0" lvl="0" indent="-342900" algn="l" defTabSz="914400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ＭＳ Ｐゴシック" pitchFamily="122" charset="-128"/>
                </a:rPr>
                <a:t>Representations</a:t>
              </a:r>
            </a:p>
            <a:p>
              <a:pPr marL="0" marR="0" lvl="0" indent="-342900" algn="l" defTabSz="914400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ＭＳ Ｐゴシック" pitchFamily="122" charset="-128"/>
                </a:rPr>
                <a:t>Findings</a:t>
              </a:r>
            </a:p>
            <a:p>
              <a:pPr marL="400050" marR="0" lvl="1" indent="-285750" algn="l" defTabSz="914400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ＭＳ Ｐゴシック" pitchFamily="122" charset="-128"/>
                </a:rPr>
                <a:t>Anamnestic findings</a:t>
              </a:r>
            </a:p>
            <a:p>
              <a:pPr marL="400050" marR="0" lvl="1" indent="-285750" algn="l" defTabSz="914400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endParaRPr>
            </a:p>
            <a:p>
              <a:pPr marL="800100" marR="0" lvl="2" indent="-228600" algn="l" defTabSz="914400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ＭＳ Ｐゴシック" pitchFamily="122" charset="-128"/>
                </a:rPr>
                <a:t>Clinical findings</a:t>
              </a:r>
            </a:p>
            <a:p>
              <a:pPr marL="800100" marR="0" lvl="2" indent="-228600" algn="l" defTabSz="914400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endParaRPr>
            </a:p>
            <a:p>
              <a:pPr marL="800100" marR="0" lvl="2" indent="-228600" algn="l" defTabSz="914400" rtl="0" eaLnBrk="0" fontAlgn="base" latinLnBrk="0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ＭＳ Ｐゴシック" pitchFamily="122" charset="-128"/>
                </a:rPr>
                <a:t>Laboratory findings</a:t>
              </a:r>
            </a:p>
          </p:txBody>
        </p:sp>
        <p:sp>
          <p:nvSpPr>
            <p:cNvPr id="5" name="Right Arrow 4"/>
            <p:cNvSpPr/>
            <p:nvPr/>
          </p:nvSpPr>
          <p:spPr bwMode="auto">
            <a:xfrm>
              <a:off x="3124200" y="2483004"/>
              <a:ext cx="1905000" cy="228600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  <p:sp>
          <p:nvSpPr>
            <p:cNvPr id="6" name="Right Arrow 5"/>
            <p:cNvSpPr/>
            <p:nvPr/>
          </p:nvSpPr>
          <p:spPr bwMode="auto">
            <a:xfrm>
              <a:off x="3124200" y="3048000"/>
              <a:ext cx="1905000" cy="228600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4464204" y="4092498"/>
              <a:ext cx="990600" cy="197004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  <p:sp>
          <p:nvSpPr>
            <p:cNvPr id="8" name="Right Arrow 7"/>
            <p:cNvSpPr/>
            <p:nvPr/>
          </p:nvSpPr>
          <p:spPr bwMode="auto">
            <a:xfrm>
              <a:off x="4495800" y="4984596"/>
              <a:ext cx="990600" cy="197004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4648200" y="1676400"/>
            <a:ext cx="76200" cy="4648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85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‘Findings’ / ‘observations’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marL="0" algn="ctr">
              <a:lnSpc>
                <a:spcPct val="150000"/>
              </a:lnSpc>
              <a:spcBef>
                <a:spcPts val="0"/>
              </a:spcBef>
            </a:pPr>
            <a:r>
              <a:rPr lang="en-US" b="1" u="sng" dirty="0" smtClean="0"/>
              <a:t>On the side of the patient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Bodily features</a:t>
            </a:r>
          </a:p>
          <a:p>
            <a:pPr marL="40005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Symptoms</a:t>
            </a:r>
          </a:p>
          <a:p>
            <a:pPr marL="40005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Signs</a:t>
            </a:r>
          </a:p>
          <a:p>
            <a:pPr marL="800100"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Observed through physical examination</a:t>
            </a:r>
          </a:p>
          <a:p>
            <a:pPr marL="800100"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Observed through lab test</a:t>
            </a:r>
          </a:p>
          <a:p>
            <a:pPr marL="800100"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71500" lvl="2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 smtClean="0"/>
              <a:t>Clinical phenotype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dirty="0" smtClean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81600" y="1676400"/>
            <a:ext cx="37338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Representations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Findings</a:t>
            </a:r>
          </a:p>
          <a:p>
            <a:pPr marL="400050" marR="0" lvl="1" indent="-28575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Anamnestic findings</a:t>
            </a:r>
          </a:p>
          <a:p>
            <a:pPr marL="400050" marR="0" lvl="1" indent="-28575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  <a:p>
            <a:pPr marL="800100" marR="0" lvl="2" indent="-2286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Clinical findings</a:t>
            </a:r>
          </a:p>
          <a:p>
            <a:pPr marL="800100" marR="0" lvl="2" indent="-2286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  <a:p>
            <a:pPr marL="800100" marR="0" lvl="2" indent="-2286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Laboratory findings</a:t>
            </a:r>
          </a:p>
          <a:p>
            <a:pPr marL="800100" marR="0" lvl="2" indent="-2286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  <a:p>
            <a:pPr marL="571500" marR="0" lvl="2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Clinical picture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  <a:p>
            <a:pPr marL="800100" marR="0" lvl="2" indent="-2286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3124200" y="2483004"/>
            <a:ext cx="1905000" cy="2286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124200" y="3048000"/>
            <a:ext cx="1905000" cy="2286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4464204" y="4092498"/>
            <a:ext cx="990600" cy="19700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495800" y="4984596"/>
            <a:ext cx="990600" cy="19700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10" name="Right Brace 9"/>
          <p:cNvSpPr/>
          <p:nvPr/>
        </p:nvSpPr>
        <p:spPr bwMode="auto">
          <a:xfrm rot="5400000">
            <a:off x="2061117" y="3813717"/>
            <a:ext cx="533400" cy="3573966"/>
          </a:xfrm>
          <a:prstGeom prst="rightBrace">
            <a:avLst>
              <a:gd name="adj1" fmla="val 60598"/>
              <a:gd name="adj2" fmla="val 49634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11" name="Right Brace 10"/>
          <p:cNvSpPr/>
          <p:nvPr/>
        </p:nvSpPr>
        <p:spPr bwMode="auto">
          <a:xfrm rot="5400000">
            <a:off x="6633117" y="3813717"/>
            <a:ext cx="533400" cy="3573966"/>
          </a:xfrm>
          <a:prstGeom prst="rightBrace">
            <a:avLst>
              <a:gd name="adj1" fmla="val 60598"/>
              <a:gd name="adj2" fmla="val 49634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1676400"/>
            <a:ext cx="76200" cy="4648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5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Clinical picture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just" eaLnBrk="1" hangingPunct="1">
              <a:spcAft>
                <a:spcPts val="300"/>
              </a:spcAft>
            </a:pPr>
            <a:r>
              <a:rPr lang="en-US" altLang="en-US" b="1" u="sng" dirty="0" smtClean="0"/>
              <a:t>Clinical Picture</a:t>
            </a:r>
            <a:r>
              <a:rPr lang="en-US" altLang="en-US" b="1" dirty="0" smtClean="0"/>
              <a:t> =def.</a:t>
            </a:r>
            <a:r>
              <a:rPr lang="en-US" altLang="en-US" dirty="0" smtClean="0"/>
              <a:t> – A </a:t>
            </a:r>
            <a:r>
              <a:rPr lang="en-US" altLang="en-US" b="1" dirty="0" smtClean="0"/>
              <a:t>representation</a:t>
            </a:r>
            <a:r>
              <a:rPr lang="en-US" altLang="en-US" dirty="0" smtClean="0"/>
              <a:t> of a clinical phenotype that is inferred from the combination of laboratory, image and clinical findings about a given patient. </a:t>
            </a:r>
          </a:p>
          <a:p>
            <a:pPr algn="just" eaLnBrk="1" hangingPunct="1">
              <a:spcAft>
                <a:spcPts val="300"/>
              </a:spcAft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661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‘Findings’ / ‘observations’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marL="0" algn="ctr">
              <a:lnSpc>
                <a:spcPct val="150000"/>
              </a:lnSpc>
              <a:spcBef>
                <a:spcPts val="0"/>
              </a:spcBef>
            </a:pPr>
            <a:r>
              <a:rPr lang="en-US" b="1" u="sng" dirty="0" smtClean="0"/>
              <a:t>On the side of the patient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Bodily features</a:t>
            </a:r>
          </a:p>
          <a:p>
            <a:pPr marL="40005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Symptoms</a:t>
            </a:r>
          </a:p>
          <a:p>
            <a:pPr marL="400050"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Signs</a:t>
            </a:r>
          </a:p>
          <a:p>
            <a:pPr marL="800100"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Observed through physical examination</a:t>
            </a:r>
          </a:p>
          <a:p>
            <a:pPr marL="800100"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Observed through lab test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Diseases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dirty="0" smtClean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81600" y="1676400"/>
            <a:ext cx="37338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Representations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Findings</a:t>
            </a:r>
          </a:p>
          <a:p>
            <a:pPr marL="400050" marR="0" lvl="1" indent="-28575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Anamnestic findings</a:t>
            </a:r>
          </a:p>
          <a:p>
            <a:pPr marL="400050" marR="0" lvl="1" indent="-28575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  <a:p>
            <a:pPr marL="800100" marR="0" lvl="2" indent="-2286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Clinical findings</a:t>
            </a:r>
          </a:p>
          <a:p>
            <a:pPr marL="800100" marR="0" lvl="2" indent="-2286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  <a:p>
            <a:pPr marL="800100" marR="0" lvl="2" indent="-2286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Laboratory findings</a:t>
            </a:r>
          </a:p>
          <a:p>
            <a:pPr marL="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Diagnoses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3124200" y="2483004"/>
            <a:ext cx="1905000" cy="2286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124200" y="3048000"/>
            <a:ext cx="1905000" cy="2286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4464204" y="4092498"/>
            <a:ext cx="990600" cy="19700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495800" y="4984596"/>
            <a:ext cx="990600" cy="19700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3135351" y="5475249"/>
            <a:ext cx="1905000" cy="2286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48200" y="1676400"/>
            <a:ext cx="76200" cy="4648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5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Diagnosis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just" eaLnBrk="1" hangingPunct="1">
              <a:spcAft>
                <a:spcPts val="300"/>
              </a:spcAft>
            </a:pPr>
            <a:r>
              <a:rPr lang="en-US" altLang="en-US" b="1" u="sng" dirty="0" smtClean="0"/>
              <a:t>Clinical Picture</a:t>
            </a:r>
            <a:r>
              <a:rPr lang="en-US" altLang="en-US" b="1" dirty="0" smtClean="0"/>
              <a:t> =def.</a:t>
            </a:r>
            <a:r>
              <a:rPr lang="en-US" altLang="en-US" dirty="0" smtClean="0"/>
              <a:t> – A </a:t>
            </a:r>
            <a:r>
              <a:rPr lang="en-US" altLang="en-US" b="1" dirty="0" smtClean="0"/>
              <a:t>representation</a:t>
            </a:r>
            <a:r>
              <a:rPr lang="en-US" altLang="en-US" dirty="0" smtClean="0"/>
              <a:t> of a clinical phenotype that is inferred from the combination of laboratory, image and clinical findings about a given patient. </a:t>
            </a:r>
          </a:p>
          <a:p>
            <a:pPr algn="just" eaLnBrk="1" hangingPunct="1">
              <a:spcAft>
                <a:spcPts val="300"/>
              </a:spcAft>
            </a:pPr>
            <a:endParaRPr lang="en-US" altLang="en-US" dirty="0" smtClean="0"/>
          </a:p>
          <a:p>
            <a:pPr algn="just" eaLnBrk="1" hangingPunct="1">
              <a:spcAft>
                <a:spcPts val="300"/>
              </a:spcAft>
            </a:pPr>
            <a:r>
              <a:rPr lang="en-US" altLang="en-US" b="1" u="sng" dirty="0" smtClean="0"/>
              <a:t>Diagnosis</a:t>
            </a:r>
            <a:r>
              <a:rPr lang="en-US" altLang="en-US" b="1" dirty="0" smtClean="0"/>
              <a:t> =def. – </a:t>
            </a:r>
            <a:r>
              <a:rPr lang="en-US" altLang="en-US" dirty="0" smtClean="0"/>
              <a:t>A conclusion of an interpretive process that has as input a </a:t>
            </a:r>
            <a:r>
              <a:rPr lang="en-US" altLang="en-US" b="1" dirty="0" smtClean="0"/>
              <a:t>clinical picture </a:t>
            </a:r>
            <a:r>
              <a:rPr lang="en-US" altLang="en-US" dirty="0" smtClean="0"/>
              <a:t>of a given patient and as output an assertion to the effect that the patient has a disease of such and such a type.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6200" y="3733800"/>
            <a:ext cx="8915400" cy="175260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8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from the diagnostic process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718" y="1447800"/>
            <a:ext cx="8218564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38890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09600"/>
            <a:ext cx="9144000" cy="6324600"/>
            <a:chOff x="609600" y="152400"/>
            <a:chExt cx="7584466" cy="6477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152400"/>
              <a:ext cx="7584466" cy="647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/>
            <p:nvPr/>
          </p:nvSpPr>
          <p:spPr>
            <a:xfrm>
              <a:off x="1752600" y="1600200"/>
              <a:ext cx="3962400" cy="228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819400" y="5410200"/>
              <a:ext cx="20574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4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Generically Dependent Continuants</a:t>
            </a:r>
          </a:p>
        </p:txBody>
      </p:sp>
      <p:sp>
        <p:nvSpPr>
          <p:cNvPr id="38915" name="Rectangle 9"/>
          <p:cNvSpPr>
            <a:spLocks noChangeArrowheads="1"/>
          </p:cNvSpPr>
          <p:nvPr/>
        </p:nvSpPr>
        <p:spPr bwMode="auto">
          <a:xfrm>
            <a:off x="6253956" y="1676400"/>
            <a:ext cx="1633538" cy="1600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Generically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5165725" y="4800600"/>
            <a:ext cx="1905000" cy="838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Information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Object</a:t>
            </a:r>
          </a:p>
        </p:txBody>
      </p:sp>
      <p:sp>
        <p:nvSpPr>
          <p:cNvPr id="38917" name="Rectangle 11"/>
          <p:cNvSpPr>
            <a:spLocks noChangeArrowheads="1"/>
          </p:cNvSpPr>
          <p:nvPr/>
        </p:nvSpPr>
        <p:spPr bwMode="auto">
          <a:xfrm>
            <a:off x="7299325" y="4800600"/>
            <a:ext cx="1616075" cy="838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Gene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Sequence</a:t>
            </a:r>
          </a:p>
        </p:txBody>
      </p:sp>
      <p:cxnSp>
        <p:nvCxnSpPr>
          <p:cNvPr id="38918" name="AutoShape 12"/>
          <p:cNvCxnSpPr>
            <a:cxnSpLocks noChangeShapeType="1"/>
            <a:stCxn id="38915" idx="2"/>
            <a:endCxn id="38916" idx="0"/>
          </p:cNvCxnSpPr>
          <p:nvPr/>
        </p:nvCxnSpPr>
        <p:spPr bwMode="auto">
          <a:xfrm flipH="1">
            <a:off x="6118225" y="3276600"/>
            <a:ext cx="952500" cy="15240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AutoShape 13"/>
          <p:cNvCxnSpPr>
            <a:cxnSpLocks noChangeShapeType="1"/>
            <a:stCxn id="38915" idx="2"/>
            <a:endCxn id="38917" idx="0"/>
          </p:cNvCxnSpPr>
          <p:nvPr/>
        </p:nvCxnSpPr>
        <p:spPr bwMode="auto">
          <a:xfrm>
            <a:off x="7070725" y="3276600"/>
            <a:ext cx="1036638" cy="15240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0" name="Text Box 14"/>
          <p:cNvSpPr txBox="1">
            <a:spLocks noChangeArrowheads="1"/>
          </p:cNvSpPr>
          <p:nvPr/>
        </p:nvSpPr>
        <p:spPr bwMode="auto">
          <a:xfrm>
            <a:off x="228600" y="2005548"/>
            <a:ext cx="4953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if one bearer ceases to exist, then the entity can survive, because there are other bearers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copyability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pdf file on my laptop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DNA (sequence) in this chromosome</a:t>
            </a:r>
          </a:p>
        </p:txBody>
      </p:sp>
    </p:spTree>
    <p:extLst>
      <p:ext uri="{BB962C8B-B14F-4D97-AF65-F5344CB8AC3E}">
        <p14:creationId xmlns:p14="http://schemas.microsoft.com/office/powerpoint/2010/main" val="3364895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1"/>
            <a:ext cx="3684588" cy="633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30460" b="12846"/>
          <a:stretch>
            <a:fillRect/>
          </a:stretch>
        </p:blipFill>
        <p:spPr bwMode="auto">
          <a:xfrm>
            <a:off x="3684588" y="552450"/>
            <a:ext cx="5453062" cy="633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ttore 1 5"/>
          <p:cNvCxnSpPr/>
          <p:nvPr/>
        </p:nvCxnSpPr>
        <p:spPr>
          <a:xfrm flipV="1">
            <a:off x="2057400" y="692150"/>
            <a:ext cx="2082800" cy="18986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3684588" y="6021388"/>
            <a:ext cx="1103312" cy="57626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4572000" y="3068638"/>
            <a:ext cx="403225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66799D-281B-469D-8993-82898B0143E0}" type="slidenum">
              <a:rPr kumimoji="0" lang="it-IT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it-IT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74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30460" b="12846"/>
          <a:stretch>
            <a:fillRect/>
          </a:stretch>
        </p:blipFill>
        <p:spPr bwMode="auto">
          <a:xfrm>
            <a:off x="3684588" y="552450"/>
            <a:ext cx="5453062" cy="633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ttore 1 5"/>
          <p:cNvCxnSpPr/>
          <p:nvPr/>
        </p:nvCxnSpPr>
        <p:spPr>
          <a:xfrm flipV="1">
            <a:off x="2268538" y="692150"/>
            <a:ext cx="1871662" cy="20891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3684588" y="6021388"/>
            <a:ext cx="1103312" cy="57626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4572000" y="3068638"/>
            <a:ext cx="403225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889375"/>
            <a:ext cx="9099550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4"/>
          <a:stretch>
            <a:fillRect/>
          </a:stretch>
        </p:blipFill>
        <p:spPr bwMode="auto">
          <a:xfrm>
            <a:off x="12700" y="552450"/>
            <a:ext cx="909637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258888" y="6381750"/>
            <a:ext cx="20161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66799D-281B-469D-8993-82898B0143E0}" type="slidenum">
              <a:rPr kumimoji="0" lang="it-IT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it-IT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971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0837"/>
            <a:ext cx="40386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890837"/>
            <a:ext cx="2886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 Box 13"/>
          <p:cNvSpPr txBox="1">
            <a:spLocks noChangeArrowheads="1"/>
          </p:cNvSpPr>
          <p:nvPr/>
        </p:nvSpPr>
        <p:spPr bwMode="auto">
          <a:xfrm>
            <a:off x="4294188" y="1938337"/>
            <a:ext cx="3832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disorder is there</a:t>
            </a:r>
          </a:p>
        </p:txBody>
      </p:sp>
      <p:sp>
        <p:nvSpPr>
          <p:cNvPr id="91142" name="Text Box 14"/>
          <p:cNvSpPr txBox="1">
            <a:spLocks noChangeArrowheads="1"/>
          </p:cNvSpPr>
          <p:nvPr/>
        </p:nvSpPr>
        <p:spPr bwMode="auto">
          <a:xfrm>
            <a:off x="228600" y="1938337"/>
            <a:ext cx="381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diagnosis is here</a:t>
            </a:r>
          </a:p>
        </p:txBody>
      </p:sp>
      <p:sp>
        <p:nvSpPr>
          <p:cNvPr id="91143" name="Line 15"/>
          <p:cNvSpPr>
            <a:spLocks noChangeShapeType="1"/>
          </p:cNvSpPr>
          <p:nvPr/>
        </p:nvSpPr>
        <p:spPr bwMode="auto">
          <a:xfrm>
            <a:off x="952500" y="2586037"/>
            <a:ext cx="0" cy="1295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91144" name="Line 16"/>
          <p:cNvSpPr>
            <a:spLocks noChangeShapeType="1"/>
          </p:cNvSpPr>
          <p:nvPr/>
        </p:nvSpPr>
        <p:spPr bwMode="auto">
          <a:xfrm>
            <a:off x="6096000" y="2662237"/>
            <a:ext cx="0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91145" name="Right Brace 11"/>
          <p:cNvSpPr>
            <a:spLocks/>
          </p:cNvSpPr>
          <p:nvPr/>
        </p:nvSpPr>
        <p:spPr bwMode="auto">
          <a:xfrm>
            <a:off x="6934200" y="3805237"/>
            <a:ext cx="533400" cy="2660650"/>
          </a:xfrm>
          <a:prstGeom prst="rightBrace">
            <a:avLst>
              <a:gd name="adj1" fmla="val 39651"/>
              <a:gd name="adj2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46" name="Text Box 13"/>
          <p:cNvSpPr txBox="1">
            <a:spLocks noChangeArrowheads="1"/>
          </p:cNvSpPr>
          <p:nvPr/>
        </p:nvSpPr>
        <p:spPr bwMode="auto">
          <a:xfrm>
            <a:off x="7675563" y="4414837"/>
            <a:ext cx="16208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disease is there</a:t>
            </a:r>
          </a:p>
        </p:txBody>
      </p:sp>
      <p:sp>
        <p:nvSpPr>
          <p:cNvPr id="12" name="AutoShape 26"/>
          <p:cNvSpPr txBox="1">
            <a:spLocks noChangeArrowheads="1"/>
          </p:cNvSpPr>
          <p:nvPr/>
        </p:nvSpPr>
        <p:spPr>
          <a:xfrm>
            <a:off x="381000" y="914400"/>
            <a:ext cx="86868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No conflation of </a:t>
            </a:r>
            <a:r>
              <a:rPr kumimoji="0" lang="en-US" altLang="en-US" sz="2800" b="0" i="1" u="sng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diagnosis</a:t>
            </a: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, </a:t>
            </a:r>
            <a:r>
              <a:rPr kumimoji="0" lang="en-US" altLang="en-US" sz="2800" b="0" i="1" u="sng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disease</a:t>
            </a: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, and </a:t>
            </a:r>
            <a:r>
              <a:rPr kumimoji="0" lang="en-US" altLang="en-US" sz="2800" b="0" i="1" u="sng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disorder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 pitchFamily="12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8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7313" y="3138488"/>
            <a:ext cx="5800725" cy="2098675"/>
            <a:chOff x="87083" y="3138196"/>
            <a:chExt cx="5800532" cy="2099387"/>
          </a:xfrm>
        </p:grpSpPr>
        <p:sp>
          <p:nvSpPr>
            <p:cNvPr id="29731" name="Rectangle 40"/>
            <p:cNvSpPr>
              <a:spLocks noChangeArrowheads="1"/>
            </p:cNvSpPr>
            <p:nvPr/>
          </p:nvSpPr>
          <p:spPr bwMode="auto">
            <a:xfrm>
              <a:off x="4892350" y="3138196"/>
              <a:ext cx="995265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32" name="Rectangle 37"/>
            <p:cNvSpPr>
              <a:spLocks noChangeArrowheads="1"/>
            </p:cNvSpPr>
            <p:nvPr/>
          </p:nvSpPr>
          <p:spPr bwMode="auto">
            <a:xfrm>
              <a:off x="87083" y="4771052"/>
              <a:ext cx="121920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33" name="Rectangle 36"/>
            <p:cNvSpPr>
              <a:spLocks noChangeArrowheads="1"/>
            </p:cNvSpPr>
            <p:nvPr/>
          </p:nvSpPr>
          <p:spPr bwMode="auto">
            <a:xfrm>
              <a:off x="2883159" y="3144416"/>
              <a:ext cx="110101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29734" name="Group 35"/>
            <p:cNvGrpSpPr>
              <a:grpSpLocks/>
            </p:cNvGrpSpPr>
            <p:nvPr/>
          </p:nvGrpSpPr>
          <p:grpSpPr bwMode="auto">
            <a:xfrm rot="-1765470">
              <a:off x="889521" y="3934405"/>
              <a:ext cx="2002969" cy="382555"/>
              <a:chOff x="171061" y="4195665"/>
              <a:chExt cx="2002969" cy="382555"/>
            </a:xfrm>
          </p:grpSpPr>
          <p:sp>
            <p:nvSpPr>
              <p:cNvPr id="29738" name="Right Arrow 3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739" name="Right Arrow 3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9735" name="Group 42"/>
            <p:cNvGrpSpPr>
              <a:grpSpLocks/>
            </p:cNvGrpSpPr>
            <p:nvPr/>
          </p:nvGrpSpPr>
          <p:grpSpPr bwMode="auto">
            <a:xfrm>
              <a:off x="4002833" y="3200396"/>
              <a:ext cx="889517" cy="382559"/>
              <a:chOff x="171061" y="4195665"/>
              <a:chExt cx="2002969" cy="382555"/>
            </a:xfrm>
          </p:grpSpPr>
          <p:sp>
            <p:nvSpPr>
              <p:cNvPr id="29736" name="Right Arrow 4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737" name="Right Arrow 4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1438" y="3170238"/>
            <a:ext cx="20955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etiological process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924175" y="3170238"/>
            <a:ext cx="10223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disorder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4937125" y="3170238"/>
            <a:ext cx="92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disease</a:t>
            </a: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6783388" y="3170238"/>
            <a:ext cx="22828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pathological process</a:t>
            </a:r>
          </a:p>
        </p:txBody>
      </p:sp>
      <p:sp>
        <p:nvSpPr>
          <p:cNvPr id="29703" name="Rectangle 12"/>
          <p:cNvSpPr>
            <a:spLocks noChangeArrowheads="1"/>
          </p:cNvSpPr>
          <p:nvPr/>
        </p:nvSpPr>
        <p:spPr bwMode="auto">
          <a:xfrm>
            <a:off x="6346825" y="4808538"/>
            <a:ext cx="2743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abnormal bodily features</a:t>
            </a:r>
          </a:p>
        </p:txBody>
      </p:sp>
      <p:sp>
        <p:nvSpPr>
          <p:cNvPr id="29704" name="Rectangle 14"/>
          <p:cNvSpPr>
            <a:spLocks noChangeArrowheads="1"/>
          </p:cNvSpPr>
          <p:nvPr/>
        </p:nvSpPr>
        <p:spPr bwMode="auto">
          <a:xfrm>
            <a:off x="4030663" y="4808538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signs &amp; symptoms</a:t>
            </a:r>
          </a:p>
        </p:txBody>
      </p:sp>
      <p:sp>
        <p:nvSpPr>
          <p:cNvPr id="29705" name="Rectangle 15"/>
          <p:cNvSpPr>
            <a:spLocks noChangeArrowheads="1"/>
          </p:cNvSpPr>
          <p:nvPr/>
        </p:nvSpPr>
        <p:spPr bwMode="auto">
          <a:xfrm>
            <a:off x="1579563" y="4808538"/>
            <a:ext cx="219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interpretive process</a:t>
            </a:r>
          </a:p>
        </p:txBody>
      </p:sp>
      <p:sp>
        <p:nvSpPr>
          <p:cNvPr id="29706" name="Rectangle 17"/>
          <p:cNvSpPr>
            <a:spLocks noChangeArrowheads="1"/>
          </p:cNvSpPr>
          <p:nvPr/>
        </p:nvSpPr>
        <p:spPr bwMode="auto">
          <a:xfrm>
            <a:off x="120650" y="4808538"/>
            <a:ext cx="11525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diagnosis</a:t>
            </a:r>
          </a:p>
        </p:txBody>
      </p:sp>
      <p:grpSp>
        <p:nvGrpSpPr>
          <p:cNvPr id="29707" name="Group 25"/>
          <p:cNvGrpSpPr>
            <a:grpSpLocks/>
          </p:cNvGrpSpPr>
          <p:nvPr/>
        </p:nvGrpSpPr>
        <p:grpSpPr bwMode="auto">
          <a:xfrm>
            <a:off x="1854200" y="2395538"/>
            <a:ext cx="1346200" cy="749300"/>
            <a:chOff x="1854200" y="2908300"/>
            <a:chExt cx="1346200" cy="749300"/>
          </a:xfrm>
        </p:grpSpPr>
        <p:sp>
          <p:nvSpPr>
            <p:cNvPr id="29729" name="Rectangle 5"/>
            <p:cNvSpPr>
              <a:spLocks noChangeArrowheads="1"/>
            </p:cNvSpPr>
            <p:nvPr/>
          </p:nvSpPr>
          <p:spPr bwMode="auto">
            <a:xfrm>
              <a:off x="1905000" y="29083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produces</a:t>
              </a:r>
            </a:p>
          </p:txBody>
        </p:sp>
        <p:sp>
          <p:nvSpPr>
            <p:cNvPr id="29730" name="AutoShape 19"/>
            <p:cNvSpPr>
              <a:spLocks noChangeArrowheads="1"/>
            </p:cNvSpPr>
            <p:nvPr/>
          </p:nvSpPr>
          <p:spPr bwMode="auto">
            <a:xfrm>
              <a:off x="18542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08" name="Group 26"/>
          <p:cNvGrpSpPr>
            <a:grpSpLocks/>
          </p:cNvGrpSpPr>
          <p:nvPr/>
        </p:nvGrpSpPr>
        <p:grpSpPr bwMode="auto">
          <a:xfrm>
            <a:off x="3695700" y="2395538"/>
            <a:ext cx="1346200" cy="749300"/>
            <a:chOff x="3695700" y="2908300"/>
            <a:chExt cx="1346200" cy="749300"/>
          </a:xfrm>
        </p:grpSpPr>
        <p:sp>
          <p:nvSpPr>
            <p:cNvPr id="29727" name="Rectangle 7"/>
            <p:cNvSpPr>
              <a:spLocks noChangeArrowheads="1"/>
            </p:cNvSpPr>
            <p:nvPr/>
          </p:nvSpPr>
          <p:spPr bwMode="auto">
            <a:xfrm>
              <a:off x="3965575" y="2908300"/>
              <a:ext cx="7524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bears</a:t>
              </a:r>
            </a:p>
          </p:txBody>
        </p:sp>
        <p:sp>
          <p:nvSpPr>
            <p:cNvPr id="29728" name="AutoShape 20"/>
            <p:cNvSpPr>
              <a:spLocks noChangeArrowheads="1"/>
            </p:cNvSpPr>
            <p:nvPr/>
          </p:nvSpPr>
          <p:spPr bwMode="auto">
            <a:xfrm>
              <a:off x="36957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09" name="Group 27"/>
          <p:cNvGrpSpPr>
            <a:grpSpLocks/>
          </p:cNvGrpSpPr>
          <p:nvPr/>
        </p:nvGrpSpPr>
        <p:grpSpPr bwMode="auto">
          <a:xfrm>
            <a:off x="5775325" y="2395538"/>
            <a:ext cx="1387475" cy="749300"/>
            <a:chOff x="5775325" y="2908300"/>
            <a:chExt cx="1387475" cy="749300"/>
          </a:xfrm>
        </p:grpSpPr>
        <p:sp>
          <p:nvSpPr>
            <p:cNvPr id="29725" name="Rectangle 9"/>
            <p:cNvSpPr>
              <a:spLocks noChangeArrowheads="1"/>
            </p:cNvSpPr>
            <p:nvPr/>
          </p:nvSpPr>
          <p:spPr bwMode="auto">
            <a:xfrm>
              <a:off x="5775325" y="2908300"/>
              <a:ext cx="1327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realized_in</a:t>
              </a:r>
            </a:p>
          </p:txBody>
        </p:sp>
        <p:sp>
          <p:nvSpPr>
            <p:cNvPr id="29726" name="AutoShape 21"/>
            <p:cNvSpPr>
              <a:spLocks noChangeArrowheads="1"/>
            </p:cNvSpPr>
            <p:nvPr/>
          </p:nvSpPr>
          <p:spPr bwMode="auto">
            <a:xfrm>
              <a:off x="58166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0" name="Group 31"/>
          <p:cNvGrpSpPr>
            <a:grpSpLocks/>
          </p:cNvGrpSpPr>
          <p:nvPr/>
        </p:nvGrpSpPr>
        <p:grpSpPr bwMode="auto">
          <a:xfrm>
            <a:off x="723900" y="5189538"/>
            <a:ext cx="1346200" cy="730250"/>
            <a:chOff x="723900" y="5702300"/>
            <a:chExt cx="1346200" cy="730250"/>
          </a:xfrm>
        </p:grpSpPr>
        <p:sp>
          <p:nvSpPr>
            <p:cNvPr id="29723" name="Rectangle 11"/>
            <p:cNvSpPr>
              <a:spLocks noChangeArrowheads="1"/>
            </p:cNvSpPr>
            <p:nvPr/>
          </p:nvSpPr>
          <p:spPr bwMode="auto">
            <a:xfrm>
              <a:off x="863600" y="60325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produces</a:t>
              </a:r>
            </a:p>
          </p:txBody>
        </p:sp>
        <p:sp>
          <p:nvSpPr>
            <p:cNvPr id="29724" name="AutoShape 22"/>
            <p:cNvSpPr>
              <a:spLocks noChangeArrowheads="1"/>
            </p:cNvSpPr>
            <p:nvPr/>
          </p:nvSpPr>
          <p:spPr bwMode="auto">
            <a:xfrm flipH="1" flipV="1">
              <a:off x="723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1" name="Group 30"/>
          <p:cNvGrpSpPr>
            <a:grpSpLocks/>
          </p:cNvGrpSpPr>
          <p:nvPr/>
        </p:nvGrpSpPr>
        <p:grpSpPr bwMode="auto">
          <a:xfrm>
            <a:off x="3005138" y="5189538"/>
            <a:ext cx="1733550" cy="730250"/>
            <a:chOff x="3005138" y="5702300"/>
            <a:chExt cx="1733550" cy="730250"/>
          </a:xfrm>
        </p:grpSpPr>
        <p:sp>
          <p:nvSpPr>
            <p:cNvPr id="29721" name="Rectangle 18"/>
            <p:cNvSpPr>
              <a:spLocks noChangeArrowheads="1"/>
            </p:cNvSpPr>
            <p:nvPr/>
          </p:nvSpPr>
          <p:spPr bwMode="auto">
            <a:xfrm>
              <a:off x="3005138" y="6032500"/>
              <a:ext cx="17335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participates_in</a:t>
              </a:r>
            </a:p>
          </p:txBody>
        </p:sp>
        <p:sp>
          <p:nvSpPr>
            <p:cNvPr id="29722" name="AutoShape 23"/>
            <p:cNvSpPr>
              <a:spLocks noChangeArrowheads="1"/>
            </p:cNvSpPr>
            <p:nvPr/>
          </p:nvSpPr>
          <p:spPr bwMode="auto">
            <a:xfrm flipH="1" flipV="1">
              <a:off x="3136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2" name="Group 29"/>
          <p:cNvGrpSpPr>
            <a:grpSpLocks/>
          </p:cNvGrpSpPr>
          <p:nvPr/>
        </p:nvGrpSpPr>
        <p:grpSpPr bwMode="auto">
          <a:xfrm>
            <a:off x="5408613" y="5189538"/>
            <a:ext cx="1654175" cy="730250"/>
            <a:chOff x="5408613" y="5702300"/>
            <a:chExt cx="1654175" cy="730250"/>
          </a:xfrm>
        </p:grpSpPr>
        <p:sp>
          <p:nvSpPr>
            <p:cNvPr id="29719" name="Rectangle 13"/>
            <p:cNvSpPr>
              <a:spLocks noChangeArrowheads="1"/>
            </p:cNvSpPr>
            <p:nvPr/>
          </p:nvSpPr>
          <p:spPr bwMode="auto">
            <a:xfrm>
              <a:off x="5408613" y="6032500"/>
              <a:ext cx="16541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recognized_as</a:t>
              </a:r>
            </a:p>
          </p:txBody>
        </p:sp>
        <p:sp>
          <p:nvSpPr>
            <p:cNvPr id="29720" name="AutoShape 24"/>
            <p:cNvSpPr>
              <a:spLocks noChangeArrowheads="1"/>
            </p:cNvSpPr>
            <p:nvPr/>
          </p:nvSpPr>
          <p:spPr bwMode="auto">
            <a:xfrm flipH="1" flipV="1">
              <a:off x="55372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3" name="Group 28"/>
          <p:cNvGrpSpPr>
            <a:grpSpLocks/>
          </p:cNvGrpSpPr>
          <p:nvPr/>
        </p:nvGrpSpPr>
        <p:grpSpPr bwMode="auto">
          <a:xfrm>
            <a:off x="7200900" y="3538538"/>
            <a:ext cx="1320800" cy="1346200"/>
            <a:chOff x="7200900" y="4051300"/>
            <a:chExt cx="1320800" cy="1346200"/>
          </a:xfrm>
        </p:grpSpPr>
        <p:sp>
          <p:nvSpPr>
            <p:cNvPr id="53263" name="Rectangle 16"/>
            <p:cNvSpPr>
              <a:spLocks noChangeArrowheads="1"/>
            </p:cNvSpPr>
            <p:nvPr/>
          </p:nvSpPr>
          <p:spPr bwMode="auto">
            <a:xfrm>
              <a:off x="7200900" y="4483100"/>
              <a:ext cx="11144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ＭＳ Ｐゴシック" pitchFamily="34" charset="-128"/>
                  <a:cs typeface="+mn-cs"/>
                </a:rPr>
                <a:t>produces</a:t>
              </a:r>
            </a:p>
          </p:txBody>
        </p:sp>
        <p:sp>
          <p:nvSpPr>
            <p:cNvPr id="29718" name="AutoShape 25"/>
            <p:cNvSpPr>
              <a:spLocks noChangeArrowheads="1"/>
            </p:cNvSpPr>
            <p:nvPr/>
          </p:nvSpPr>
          <p:spPr bwMode="auto">
            <a:xfrm rot="-5400000" flipH="1" flipV="1">
              <a:off x="7670800" y="45466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9714" name="AutoShap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No conflation of </a:t>
            </a:r>
            <a:r>
              <a:rPr lang="en-US" altLang="en-US" sz="2800" i="1" u="sng" dirty="0"/>
              <a:t>diagnosis</a:t>
            </a:r>
            <a:r>
              <a:rPr lang="en-US" altLang="en-US" sz="2800" dirty="0"/>
              <a:t>, </a:t>
            </a:r>
            <a:r>
              <a:rPr lang="en-US" altLang="en-US" sz="2800" i="1" u="sng" dirty="0"/>
              <a:t>disease</a:t>
            </a:r>
            <a:r>
              <a:rPr lang="en-US" altLang="en-US" sz="2800" dirty="0"/>
              <a:t>, and </a:t>
            </a:r>
            <a:r>
              <a:rPr lang="en-US" altLang="en-US" sz="2800" i="1" u="sng" dirty="0"/>
              <a:t>disorder</a:t>
            </a: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4007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Application of OGMS in medical documentation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OGMS definitions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70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</p:spTree>
    <p:extLst>
      <p:ext uri="{BB962C8B-B14F-4D97-AF65-F5344CB8AC3E}">
        <p14:creationId xmlns:p14="http://schemas.microsoft.com/office/powerpoint/2010/main" val="20298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OGMS definitions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06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</p:spTree>
    <p:extLst>
      <p:ext uri="{BB962C8B-B14F-4D97-AF65-F5344CB8AC3E}">
        <p14:creationId xmlns:p14="http://schemas.microsoft.com/office/powerpoint/2010/main" val="35477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OGMS definitions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</p:spTree>
    <p:extLst>
      <p:ext uri="{BB962C8B-B14F-4D97-AF65-F5344CB8AC3E}">
        <p14:creationId xmlns:p14="http://schemas.microsoft.com/office/powerpoint/2010/main" val="40847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5638800" cy="5638800"/>
          </a:xfrm>
        </p:spPr>
      </p:pic>
      <p:sp>
        <p:nvSpPr>
          <p:cNvPr id="5" name="Rectangle 4"/>
          <p:cNvSpPr/>
          <p:nvPr/>
        </p:nvSpPr>
        <p:spPr>
          <a:xfrm>
            <a:off x="0" y="655320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https://www.facebook.com/advisor.healthcare/photos/pb.1593184380929079.-2207520000.1463376332./1655624751351708/?type=3&amp;theater</a:t>
            </a:r>
          </a:p>
        </p:txBody>
      </p:sp>
    </p:spTree>
    <p:extLst>
      <p:ext uri="{BB962C8B-B14F-4D97-AF65-F5344CB8AC3E}">
        <p14:creationId xmlns:p14="http://schemas.microsoft.com/office/powerpoint/2010/main" val="17340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OGMS definitions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</p:spTree>
    <p:extLst>
      <p:ext uri="{BB962C8B-B14F-4D97-AF65-F5344CB8AC3E}">
        <p14:creationId xmlns:p14="http://schemas.microsoft.com/office/powerpoint/2010/main" val="21913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OGMS definitions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patient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</p:spTree>
    <p:extLst>
      <p:ext uri="{BB962C8B-B14F-4D97-AF65-F5344CB8AC3E}">
        <p14:creationId xmlns:p14="http://schemas.microsoft.com/office/powerpoint/2010/main" val="21343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Disorder related 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No disorder instance 	</a:t>
            </a:r>
            <a:r>
              <a:rPr lang="en-US" dirty="0" smtClean="0">
                <a:sym typeface="Wingdings" panose="05000000000000000000" pitchFamily="2" charset="2"/>
              </a:rPr>
              <a:t> no disease instance,</a:t>
            </a:r>
          </a:p>
          <a:p>
            <a:pPr marL="0" indent="0">
              <a:spcBef>
                <a:spcPts val="0"/>
              </a:spcBef>
            </a:pPr>
            <a:r>
              <a:rPr lang="en-US" dirty="0" smtClean="0"/>
              <a:t>				</a:t>
            </a:r>
            <a:r>
              <a:rPr lang="en-US" dirty="0" smtClean="0">
                <a:sym typeface="Wingdings" panose="05000000000000000000" pitchFamily="2" charset="2"/>
              </a:rPr>
              <a:t> no pathological processes;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A disorder instance can eliminate the range of circumstances under which another disorder instance can lead to pathological processes	     no disease instance;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Disorders of the same type in distinct patients, or in the same patient at distinct times, may lead to diseases of distinct types;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Diseases of the same type may </a:t>
            </a:r>
            <a:r>
              <a:rPr lang="en-US" dirty="0"/>
              <a:t>unfold themselves in </a:t>
            </a:r>
            <a:r>
              <a:rPr lang="en-US" dirty="0" smtClean="0"/>
              <a:t>disease courses of distinct types;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Diseases of distinct types may </a:t>
            </a:r>
            <a:r>
              <a:rPr lang="en-US" dirty="0"/>
              <a:t>unfold themselves in disease </a:t>
            </a:r>
            <a:r>
              <a:rPr lang="en-US" dirty="0" smtClean="0"/>
              <a:t>courses of the same type;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2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</p:spTree>
    <p:extLst>
      <p:ext uri="{BB962C8B-B14F-4D97-AF65-F5344CB8AC3E}">
        <p14:creationId xmlns:p14="http://schemas.microsoft.com/office/powerpoint/2010/main" val="73942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1219200" y="5943600"/>
            <a:ext cx="57912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781.2 Abnormality of gait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57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5334000" y="2590800"/>
            <a:ext cx="2514600" cy="381000"/>
          </a:xfrm>
          <a:prstGeom prst="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19200" y="5943600"/>
            <a:ext cx="57912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781.2 Abnormality of gait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4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1219200" y="5943600"/>
            <a:ext cx="57912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256.0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Hyperestrogenism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45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57200" y="2590800"/>
            <a:ext cx="1828800" cy="914400"/>
          </a:xfrm>
          <a:prstGeom prst="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1219200" y="5943600"/>
            <a:ext cx="57912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256.0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Hyperestrogenism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27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0" y="5943600"/>
            <a:ext cx="91440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250.23 Diabetes with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hyperosmolarity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type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I, uncontrolled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39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57200" y="3505200"/>
            <a:ext cx="1828800" cy="609600"/>
          </a:xfrm>
          <a:prstGeom prst="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0" y="5943600"/>
            <a:ext cx="91440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250.23 Diabetes with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hyperosmolarity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type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I, uncontrolled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786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awkward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committee’s </a:t>
            </a:r>
            <a:r>
              <a:rPr lang="en-US" dirty="0" smtClean="0"/>
              <a:t>patient-centered definition </a:t>
            </a:r>
            <a:r>
              <a:rPr lang="en-US" dirty="0"/>
              <a:t>of diagnostic error is</a:t>
            </a:r>
            <a:r>
              <a:rPr lang="en-US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Diagnostic error =def.</a:t>
            </a:r>
          </a:p>
          <a:p>
            <a:pPr marL="0" indent="0"/>
            <a:r>
              <a:rPr lang="en-US" i="1" dirty="0" smtClean="0"/>
              <a:t>	the </a:t>
            </a:r>
            <a:r>
              <a:rPr lang="en-US" i="1" dirty="0"/>
              <a:t>failure to </a:t>
            </a:r>
            <a:endParaRPr lang="en-US" i="1" dirty="0" smtClean="0"/>
          </a:p>
          <a:p>
            <a:pPr marL="1482725" indent="-1482725"/>
            <a:r>
              <a:rPr lang="en-US" i="1" dirty="0" smtClean="0"/>
              <a:t>	(</a:t>
            </a:r>
            <a:r>
              <a:rPr lang="en-US" i="1" dirty="0"/>
              <a:t>a) establish an accurate and timely explanation of </a:t>
            </a:r>
            <a:r>
              <a:rPr lang="en-US" i="1" dirty="0" smtClean="0"/>
              <a:t>the patient’s </a:t>
            </a:r>
            <a:r>
              <a:rPr lang="en-US" i="1" dirty="0"/>
              <a:t>health problem(s) </a:t>
            </a:r>
            <a:endParaRPr lang="en-US" i="1" dirty="0" smtClean="0"/>
          </a:p>
          <a:p>
            <a:pPr marL="0" indent="0"/>
            <a:r>
              <a:rPr lang="en-US" i="1" dirty="0"/>
              <a:t>	</a:t>
            </a:r>
            <a:r>
              <a:rPr lang="en-US" i="1" dirty="0" smtClean="0"/>
              <a:t>or </a:t>
            </a:r>
          </a:p>
          <a:p>
            <a:pPr marL="1482725" indent="-1482725"/>
            <a:r>
              <a:rPr lang="en-US" i="1" dirty="0"/>
              <a:t>	</a:t>
            </a:r>
            <a:r>
              <a:rPr lang="en-US" i="1" dirty="0" smtClean="0"/>
              <a:t>(</a:t>
            </a:r>
            <a:r>
              <a:rPr lang="en-US" i="1" dirty="0"/>
              <a:t>b) communicate that explanation </a:t>
            </a:r>
            <a:r>
              <a:rPr lang="en-US" i="1" dirty="0" smtClean="0"/>
              <a:t>to the </a:t>
            </a:r>
            <a:r>
              <a:rPr lang="en-US" i="1" dirty="0"/>
              <a:t>patient.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2161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457200" y="5943600"/>
            <a:ext cx="82296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749.01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- Cleft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palate, unilateral, complete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21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57200" y="1676400"/>
            <a:ext cx="1828800" cy="914400"/>
          </a:xfrm>
          <a:prstGeom prst="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457200" y="5943600"/>
            <a:ext cx="82296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749.01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- Cleft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palate, unilateral, complete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82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0" y="5943600"/>
            <a:ext cx="91440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V65.5 - Person with feared complaint in whom no diagnosis was made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PATHOLOGICAL </a:t>
                      </a:r>
                      <a:r>
                        <a:rPr lang="en-US" sz="1800" dirty="0" err="1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PROCESS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Cambria" panose="02040503050406030204" pitchFamily="18" charset="0"/>
                        </a:rPr>
                        <a:t>patient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5257800" y="4495800"/>
            <a:ext cx="762000" cy="304800"/>
          </a:xfrm>
          <a:prstGeom prst="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5943600"/>
            <a:ext cx="91440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V65.5 - Person with feared complaint in whom no diagnosis was made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What</a:t>
            </a:r>
            <a:r>
              <a:rPr lang="en-US" sz="3200" dirty="0" smtClean="0"/>
              <a:t> are diagnoses in EHRs </a:t>
            </a:r>
            <a:r>
              <a:rPr lang="en-US" sz="3200" dirty="0" smtClean="0">
                <a:solidFill>
                  <a:srgbClr val="FFFF00"/>
                </a:solidFill>
              </a:rPr>
              <a:t>about</a:t>
            </a:r>
            <a:r>
              <a:rPr lang="en-US" sz="3200" dirty="0" smtClean="0"/>
              <a:t>?</a:t>
            </a:r>
            <a:br>
              <a:rPr lang="en-US" sz="3200" dirty="0" smtClean="0"/>
            </a:br>
            <a:r>
              <a:rPr lang="en-US" sz="1600" dirty="0" smtClean="0"/>
              <a:t>(What are the options?)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999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786160"/>
            <a:ext cx="8686800" cy="24142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3352800"/>
            <a:ext cx="8991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 this study, we take the first step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 this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direction, by designing an OWL2 diabetes diagnosis ontology (DDO).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Protégé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 software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was used for the construction of the ontology. DDO is developed within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framework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of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basic formal ontology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and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ontology for general medical science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 represent entities in the domain of diabetes, and it follows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principles recommended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by the Open Biomedical Ontology Foundry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 Currently, DDO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contains 6444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concepts, 48 properties, 13,551 annotations, and 27,127 axioms. DDO can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serve 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 diabetes knowledge base and supports automatic reasoning. It represents a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major step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toward the development of a new generation of patient-centric decision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support tools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3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25" y="609600"/>
            <a:ext cx="9105275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4038600"/>
            <a:ext cx="4698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Claiming to follow OGMS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Following OGMS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5" name="Not Equal 4"/>
          <p:cNvSpPr/>
          <p:nvPr/>
        </p:nvSpPr>
        <p:spPr bwMode="auto">
          <a:xfrm>
            <a:off x="5562600" y="4572000"/>
            <a:ext cx="762000" cy="457200"/>
          </a:xfrm>
          <a:prstGeom prst="mathNotEqual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0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awkward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committee’s </a:t>
            </a:r>
            <a:r>
              <a:rPr lang="en-US" dirty="0" smtClean="0"/>
              <a:t>patient-centered definition </a:t>
            </a:r>
            <a:r>
              <a:rPr lang="en-US" dirty="0"/>
              <a:t>of diagnostic error is</a:t>
            </a:r>
            <a:r>
              <a:rPr lang="en-US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Diagnostic error =def.</a:t>
            </a:r>
          </a:p>
          <a:p>
            <a:pPr marL="0" indent="0"/>
            <a:r>
              <a:rPr lang="en-US" i="1" dirty="0" smtClean="0"/>
              <a:t>	the </a:t>
            </a:r>
            <a:r>
              <a:rPr lang="en-US" i="1" dirty="0"/>
              <a:t>failure to </a:t>
            </a:r>
            <a:endParaRPr lang="en-US" i="1" dirty="0" smtClean="0"/>
          </a:p>
          <a:p>
            <a:pPr marL="1482725" indent="-1482725"/>
            <a:r>
              <a:rPr lang="en-US" i="1" dirty="0" smtClean="0"/>
              <a:t>	(</a:t>
            </a:r>
            <a:r>
              <a:rPr lang="en-US" i="1" dirty="0"/>
              <a:t>a) establish an accurate and timely explanation of </a:t>
            </a:r>
            <a:r>
              <a:rPr lang="en-US" i="1" dirty="0" smtClean="0"/>
              <a:t>the patient’s </a:t>
            </a:r>
            <a:r>
              <a:rPr lang="en-US" i="1" dirty="0"/>
              <a:t>health problem(s) </a:t>
            </a:r>
            <a:endParaRPr lang="en-US" i="1" dirty="0" smtClean="0"/>
          </a:p>
          <a:p>
            <a:pPr marL="0" indent="0"/>
            <a:r>
              <a:rPr lang="en-US" i="1" dirty="0"/>
              <a:t>	</a:t>
            </a:r>
            <a:r>
              <a:rPr lang="en-US" i="1" dirty="0" smtClean="0"/>
              <a:t>or </a:t>
            </a:r>
          </a:p>
          <a:p>
            <a:pPr marL="1482725" indent="-1482725"/>
            <a:r>
              <a:rPr lang="en-US" i="1" dirty="0"/>
              <a:t>	</a:t>
            </a:r>
            <a:r>
              <a:rPr lang="en-US" i="1" dirty="0" smtClean="0"/>
              <a:t>(</a:t>
            </a:r>
            <a:r>
              <a:rPr lang="en-US" i="1" dirty="0"/>
              <a:t>b) communicate that explanation </a:t>
            </a:r>
            <a:r>
              <a:rPr lang="en-US" i="1" dirty="0" smtClean="0"/>
              <a:t>to the </a:t>
            </a:r>
            <a:r>
              <a:rPr lang="en-US" i="1" dirty="0"/>
              <a:t>patient.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http://nap.edu/21794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676400" y="3810000"/>
            <a:ext cx="6934200" cy="83820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4648200"/>
            <a:ext cx="6293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Diagnosing process plus Interpretive process (p1)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04900" y="3348335"/>
            <a:ext cx="2095500" cy="419100"/>
          </a:xfrm>
          <a:prstGeom prst="rect">
            <a:avLst/>
          </a:prstGeom>
          <a:noFill/>
          <a:ln w="5715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3350194"/>
            <a:ext cx="2973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1 or p2 don’t happen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76400" y="5090532"/>
            <a:ext cx="6934200" cy="394009"/>
          </a:xfrm>
          <a:prstGeom prst="rect">
            <a:avLst/>
          </a:prstGeom>
          <a:noFill/>
          <a:ln w="57150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1712" y="5499409"/>
            <a:ext cx="727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FF81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If p1 produces a result r, communication process (p2) of 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9FF81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awkward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What if: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 smtClean="0"/>
              <a:t>the patient does not have health problems (but pretends to have such problems)?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 smtClean="0"/>
              <a:t>no explanation can be found within the current state of the art?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t</a:t>
            </a:r>
            <a:r>
              <a:rPr lang="en-US" sz="2800" dirty="0" smtClean="0"/>
              <a:t>he patient does not understand a word of what is said?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138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Compare with IASP definition for ‘pain’</a:t>
            </a:r>
            <a:br>
              <a:rPr lang="en-US" altLang="en-US" dirty="0" smtClean="0"/>
            </a:br>
            <a:r>
              <a:rPr lang="en-US" altLang="en-US" sz="2000" dirty="0" smtClean="0"/>
              <a:t>(IASP = International Association for the Study of Pain)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80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‘</a:t>
            </a:r>
            <a:r>
              <a:rPr lang="en-GB" i="1" dirty="0" smtClean="0"/>
              <a:t>an unpleasant sensory and emotional experience associated with actual or potential tissue damage, or described in terms of such damage</a:t>
            </a:r>
            <a:r>
              <a:rPr lang="en-GB" dirty="0" smtClean="0"/>
              <a:t>’;</a:t>
            </a:r>
          </a:p>
          <a:p>
            <a:pPr>
              <a:defRPr/>
            </a:pPr>
            <a:endParaRPr lang="en-GB" sz="1200" dirty="0" smtClean="0"/>
          </a:p>
          <a:p>
            <a:pPr>
              <a:defRPr/>
            </a:pPr>
            <a:r>
              <a:rPr lang="en-US" dirty="0"/>
              <a:t>This definition </a:t>
            </a:r>
            <a:r>
              <a:rPr lang="en-US" dirty="0" smtClean="0"/>
              <a:t>presupposes: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that </a:t>
            </a:r>
            <a:r>
              <a:rPr lang="en-US" sz="2000" dirty="0"/>
              <a:t>there </a:t>
            </a:r>
            <a:r>
              <a:rPr lang="en-US" sz="2000" dirty="0" smtClean="0"/>
              <a:t>is </a:t>
            </a:r>
            <a:r>
              <a:rPr lang="en-GB" sz="2000" dirty="0" smtClean="0"/>
              <a:t>a common phenomenology (‘unpleasant sensory and emotional experience’) to all instances of pain, </a:t>
            </a:r>
          </a:p>
          <a:p>
            <a:pPr lvl="1">
              <a:defRPr/>
            </a:pPr>
            <a:r>
              <a:rPr lang="en-GB" sz="2000" dirty="0"/>
              <a:t>t</a:t>
            </a:r>
            <a:r>
              <a:rPr lang="en-GB" sz="2000" dirty="0" smtClean="0"/>
              <a:t>hat there are three distinct subtypes of pain involving, respectively: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actual tissue damage,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what is called ‘potential tissue damage’, and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a description involving reference to tissue damage. 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02527" y="6383325"/>
            <a:ext cx="8465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Smith B, Ceusters W, Goldberg LJ,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Ohrbach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R. Towards an Ontology of Pain.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Mitsu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Okada (ed.), Proceedings of the Conference on Logic and Ontology, Tokyo: Keio University Press, February 2011:23-32</a:t>
            </a:r>
          </a:p>
        </p:txBody>
      </p:sp>
    </p:spTree>
    <p:extLst>
      <p:ext uri="{BB962C8B-B14F-4D97-AF65-F5344CB8AC3E}">
        <p14:creationId xmlns:p14="http://schemas.microsoft.com/office/powerpoint/2010/main" val="38712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sure awkward is the following assertion provided by the committee: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4343400"/>
          </a:xfrm>
        </p:spPr>
        <p:txBody>
          <a:bodyPr/>
          <a:lstStyle/>
          <a:p>
            <a:pPr marL="0" indent="0" algn="ctr"/>
            <a:r>
              <a:rPr lang="en-US" sz="3200" i="1" dirty="0" smtClean="0"/>
              <a:t>‘The </a:t>
            </a:r>
            <a:r>
              <a:rPr lang="en-US" sz="3200" i="1" dirty="0"/>
              <a:t>committee’s definition is two-pronged; </a:t>
            </a:r>
            <a:endParaRPr lang="en-US" sz="3200" i="1" dirty="0" smtClean="0"/>
          </a:p>
          <a:p>
            <a:pPr marL="0" indent="0" algn="ctr"/>
            <a:r>
              <a:rPr lang="en-US" sz="3200" i="1" dirty="0" smtClean="0"/>
              <a:t>if </a:t>
            </a:r>
            <a:r>
              <a:rPr lang="en-US" sz="3200" i="1" dirty="0"/>
              <a:t>there is </a:t>
            </a:r>
            <a:r>
              <a:rPr lang="en-US" sz="3200" i="1" dirty="0" smtClean="0"/>
              <a:t>a failure </a:t>
            </a:r>
            <a:r>
              <a:rPr lang="en-US" sz="3200" i="1" dirty="0"/>
              <a:t>in either part of the definition, a diagnostic error results</a:t>
            </a:r>
            <a:r>
              <a:rPr lang="en-US" sz="3200" i="1" dirty="0" smtClean="0"/>
              <a:t>.’</a:t>
            </a:r>
            <a:endParaRPr lang="en-US" sz="3200" i="1" dirty="0"/>
          </a:p>
        </p:txBody>
      </p:sp>
      <p:sp>
        <p:nvSpPr>
          <p:cNvPr id="4" name="Rectangle 3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197157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Disease from the clinical perspective:</a:t>
            </a:r>
            <a:br>
              <a:rPr lang="en-US" dirty="0" smtClean="0"/>
            </a:br>
            <a:r>
              <a:rPr lang="en-US" dirty="0" smtClean="0"/>
              <a:t>t</a:t>
            </a:r>
            <a:r>
              <a:rPr lang="en-US" dirty="0" smtClean="0"/>
              <a:t>he </a:t>
            </a:r>
            <a:r>
              <a:rPr lang="en-US" dirty="0" smtClean="0"/>
              <a:t>diagnostic process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3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Idiosyncrasies of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diagnostic process: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Diagnosis may be recorded when there is only </a:t>
            </a:r>
            <a:r>
              <a:rPr lang="en-US" sz="2000" dirty="0" smtClean="0"/>
              <a:t>a suspicion </a:t>
            </a:r>
            <a:r>
              <a:rPr lang="en-US" sz="2000" dirty="0"/>
              <a:t>of </a:t>
            </a:r>
            <a:r>
              <a:rPr lang="en-US" sz="2000" dirty="0" smtClean="0"/>
              <a:t>disease;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Some </a:t>
            </a:r>
            <a:r>
              <a:rPr lang="en-US" sz="2000" dirty="0"/>
              <a:t>overlapping clinical conditions are difficult </a:t>
            </a:r>
            <a:r>
              <a:rPr lang="en-US" sz="2000" dirty="0" smtClean="0"/>
              <a:t>to distinguish reliably;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may only partially fit diagnostic </a:t>
            </a:r>
            <a:r>
              <a:rPr lang="en-US" sz="2000" dirty="0" smtClean="0"/>
              <a:t>criteria;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in whom diagnostic testing is done </a:t>
            </a:r>
            <a:r>
              <a:rPr lang="en-US" sz="2000" dirty="0" smtClean="0"/>
              <a:t>are </a:t>
            </a:r>
            <a:r>
              <a:rPr lang="en-US" sz="2000" dirty="0"/>
              <a:t>still more likely to have </a:t>
            </a:r>
            <a:r>
              <a:rPr lang="en-US" sz="2000" dirty="0" smtClean="0"/>
              <a:t>disease even if the result of the test is negative.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Reporting a diagnosis: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Repeated diagnosis codes over time may </a:t>
            </a:r>
            <a:r>
              <a:rPr lang="en-US" sz="2000" dirty="0" smtClean="0"/>
              <a:t>represent a </a:t>
            </a:r>
            <a:r>
              <a:rPr lang="en-US" sz="2000" dirty="0"/>
              <a:t>new event or a follow-up to an earlier </a:t>
            </a:r>
            <a:r>
              <a:rPr lang="en-US" sz="2000" dirty="0" smtClean="0"/>
              <a:t>event;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First </a:t>
            </a:r>
            <a:r>
              <a:rPr lang="en-US" sz="2000" dirty="0"/>
              <a:t>diagnosis in a database is not necessarily </a:t>
            </a:r>
            <a:r>
              <a:rPr lang="en-US" sz="2000" dirty="0" smtClean="0"/>
              <a:t>an incident </a:t>
            </a:r>
            <a:r>
              <a:rPr lang="en-US" sz="2000" dirty="0"/>
              <a:t>case of </a:t>
            </a:r>
            <a:r>
              <a:rPr lang="en-US" sz="2000" dirty="0" smtClean="0"/>
              <a:t>disease.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600200" y="6135469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Hersh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, WR, Weiner, MG, et al. (2013).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Caveats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for the use of operational electronic health record data in comparative effectiveness research.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Medical Care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51(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Suppl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3): S30-S37.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Ontologically interesting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19FF81"/>
                </a:solidFill>
              </a:rPr>
              <a:t>diagnostic process</a:t>
            </a:r>
            <a:r>
              <a:rPr lang="en-US" dirty="0" smtClean="0"/>
              <a:t>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FF81"/>
                </a:solidFill>
              </a:rPr>
              <a:t>Diagnosis</a:t>
            </a:r>
            <a:r>
              <a:rPr lang="en-US" sz="2000" dirty="0"/>
              <a:t> may be recorded when there is only </a:t>
            </a:r>
            <a:r>
              <a:rPr lang="en-US" sz="2000" dirty="0" smtClean="0"/>
              <a:t>a </a:t>
            </a:r>
            <a:r>
              <a:rPr lang="en-US" sz="2000" dirty="0" smtClean="0">
                <a:solidFill>
                  <a:srgbClr val="19FF81"/>
                </a:solidFill>
              </a:rPr>
              <a:t>suspicion </a:t>
            </a:r>
            <a:r>
              <a:rPr lang="en-US" sz="2000" dirty="0">
                <a:solidFill>
                  <a:srgbClr val="19FF81"/>
                </a:solidFill>
              </a:rPr>
              <a:t>of </a:t>
            </a:r>
            <a:r>
              <a:rPr lang="en-US" sz="2000" dirty="0" smtClean="0">
                <a:solidFill>
                  <a:srgbClr val="19FF81"/>
                </a:solidFill>
              </a:rPr>
              <a:t>disease</a:t>
            </a:r>
            <a:r>
              <a:rPr lang="en-US" sz="2000" dirty="0" smtClean="0"/>
              <a:t>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Some </a:t>
            </a:r>
            <a:r>
              <a:rPr lang="en-US" sz="2000" dirty="0"/>
              <a:t>overlapping </a:t>
            </a:r>
            <a:r>
              <a:rPr lang="en-US" sz="2000" dirty="0">
                <a:solidFill>
                  <a:srgbClr val="19FF81"/>
                </a:solidFill>
              </a:rPr>
              <a:t>clinical condition</a:t>
            </a:r>
            <a:r>
              <a:rPr lang="en-US" sz="2000" dirty="0"/>
              <a:t>s are difficult </a:t>
            </a:r>
            <a:r>
              <a:rPr lang="en-US" sz="2000" dirty="0" smtClean="0"/>
              <a:t>to distinguish reliably;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may only partially fit </a:t>
            </a:r>
            <a:r>
              <a:rPr lang="en-US" sz="2000" dirty="0">
                <a:solidFill>
                  <a:srgbClr val="19FF81"/>
                </a:solidFill>
              </a:rPr>
              <a:t>diagnostic </a:t>
            </a:r>
            <a:r>
              <a:rPr lang="en-US" sz="2000" dirty="0" smtClean="0">
                <a:solidFill>
                  <a:srgbClr val="19FF81"/>
                </a:solidFill>
              </a:rPr>
              <a:t>criteria</a:t>
            </a:r>
            <a:r>
              <a:rPr lang="en-US" sz="2000" dirty="0" smtClean="0"/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in whom </a:t>
            </a:r>
            <a:r>
              <a:rPr lang="en-US" sz="2000" dirty="0">
                <a:solidFill>
                  <a:srgbClr val="19FF81"/>
                </a:solidFill>
              </a:rPr>
              <a:t>diagnostic testing</a:t>
            </a:r>
            <a:r>
              <a:rPr lang="en-US" sz="2000" dirty="0"/>
              <a:t> is done </a:t>
            </a:r>
            <a:r>
              <a:rPr lang="en-US" sz="2000" dirty="0" smtClean="0"/>
              <a:t>are </a:t>
            </a:r>
            <a:r>
              <a:rPr lang="en-US" sz="2000" dirty="0"/>
              <a:t>still more likely to have </a:t>
            </a:r>
            <a:r>
              <a:rPr lang="en-US" sz="2000" dirty="0" smtClean="0"/>
              <a:t>disease even if the result of the test is negative.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Reporting a diagnosis: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Repeating </a:t>
            </a:r>
            <a:r>
              <a:rPr lang="en-US" sz="2000" dirty="0">
                <a:solidFill>
                  <a:srgbClr val="19FF81"/>
                </a:solidFill>
              </a:rPr>
              <a:t>diagnosis code</a:t>
            </a:r>
            <a:r>
              <a:rPr lang="en-US" sz="2000" dirty="0"/>
              <a:t>s over time may </a:t>
            </a:r>
            <a:r>
              <a:rPr lang="en-US" sz="2000" dirty="0" smtClean="0"/>
              <a:t>represent a </a:t>
            </a:r>
            <a:r>
              <a:rPr lang="en-US" sz="2000" dirty="0"/>
              <a:t>new event or a follow-up to an earlier </a:t>
            </a:r>
            <a:r>
              <a:rPr lang="en-US" sz="2000" dirty="0" smtClean="0"/>
              <a:t>event;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First </a:t>
            </a:r>
            <a:r>
              <a:rPr lang="en-US" sz="2000" dirty="0"/>
              <a:t>diagnosis in a database </a:t>
            </a:r>
            <a:r>
              <a:rPr lang="en-US" sz="2000" dirty="0" smtClean="0"/>
              <a:t>does </a:t>
            </a:r>
            <a:r>
              <a:rPr lang="en-US" sz="2000" dirty="0"/>
              <a:t>not necessarily </a:t>
            </a:r>
            <a:r>
              <a:rPr lang="en-US" sz="2000" dirty="0" smtClean="0"/>
              <a:t>entail an actual corresponding case </a:t>
            </a:r>
            <a:r>
              <a:rPr lang="en-US" sz="2000" dirty="0"/>
              <a:t>of </a:t>
            </a:r>
            <a:r>
              <a:rPr lang="en-US" sz="2000" dirty="0" smtClean="0"/>
              <a:t>disease.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600200" y="6135469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Hersh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, WR, Weiner, MG, et al. (2013).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Caveats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for the use of operational electronic health record data in comparative effectiveness research.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Medical Care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51(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Suppl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3): S30-S37.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3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diagnostic process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00200"/>
            <a:ext cx="8686800" cy="46543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http://nap.edu/21794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52400" y="2895600"/>
            <a:ext cx="1143000" cy="11430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600200" y="2209800"/>
            <a:ext cx="5334000" cy="26670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‘(Health) Problem’</a:t>
            </a:r>
            <a:endParaRPr kumimoji="0" lang="en-US" sz="8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6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762000"/>
            <a:ext cx="2209799" cy="762000"/>
          </a:xfrm>
        </p:spPr>
        <p:txBody>
          <a:bodyPr/>
          <a:lstStyle/>
          <a:p>
            <a:r>
              <a:rPr lang="en-US" sz="2000" dirty="0" smtClean="0"/>
              <a:t>L</a:t>
            </a:r>
            <a:r>
              <a:rPr lang="en-US" sz="2000" dirty="0"/>
              <a:t>. Weed.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Medical </a:t>
            </a:r>
            <a:r>
              <a:rPr lang="en-US" sz="2000" dirty="0"/>
              <a:t>records that guide and teach.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New </a:t>
            </a:r>
            <a:r>
              <a:rPr lang="en-US" sz="2000" dirty="0"/>
              <a:t>England Journal of Medicine </a:t>
            </a:r>
            <a:r>
              <a:rPr lang="en-US" sz="2000" dirty="0" smtClean="0"/>
              <a:t>278 </a:t>
            </a:r>
            <a:r>
              <a:rPr lang="en-US" sz="2000" dirty="0"/>
              <a:t>(1968), 593-600.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0"/>
            <a:ext cx="6481482" cy="6248400"/>
          </a:xfrm>
          <a:prstGeom prst="rect">
            <a:avLst/>
          </a:prstGeom>
        </p:spPr>
      </p:pic>
      <p:pic>
        <p:nvPicPr>
          <p:cNvPr id="358406" name="Picture 6" descr="Image result for lawrence wee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6" y="1219200"/>
            <a:ext cx="1597025" cy="167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1143" cy="6248400"/>
          </a:xfrm>
        </p:spPr>
      </p:pic>
      <p:sp>
        <p:nvSpPr>
          <p:cNvPr id="3" name="Oval 2"/>
          <p:cNvSpPr/>
          <p:nvPr/>
        </p:nvSpPr>
        <p:spPr bwMode="auto">
          <a:xfrm>
            <a:off x="2438400" y="2895600"/>
            <a:ext cx="2438400" cy="16002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38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(health)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‘A </a:t>
            </a:r>
            <a:r>
              <a:rPr lang="en-US" b="1" i="1" u="sng" dirty="0"/>
              <a:t>problem</a:t>
            </a:r>
            <a:r>
              <a:rPr lang="en-US" i="1" dirty="0"/>
              <a:t> can be anything – a symptom, an abnormality, a treatment, or anything else which has been observed of the patient</a:t>
            </a:r>
            <a:r>
              <a:rPr lang="en-US" i="1" dirty="0" smtClean="0"/>
              <a:t>.’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3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2025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410200"/>
            <a:ext cx="9120251" cy="106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50" y="6553200"/>
            <a:ext cx="9120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https://www.cms.gov/Regulations-and-Guidance/Legislation/EHRIncentivePrograms/downloads/3_Maintain_Problem_ListEP.pdf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3962400" y="3733800"/>
            <a:ext cx="3657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3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362200" y="5557986"/>
            <a:ext cx="6759539" cy="1300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1" y="575460"/>
            <a:ext cx="6530939" cy="6235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575460"/>
            <a:ext cx="2575119" cy="48301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267199" y="3505200"/>
            <a:ext cx="4816282" cy="3267808"/>
            <a:chOff x="4267199" y="3505200"/>
            <a:chExt cx="4816282" cy="3267808"/>
          </a:xfrm>
        </p:grpSpPr>
        <p:sp>
          <p:nvSpPr>
            <p:cNvPr id="4" name="Rectangle 3"/>
            <p:cNvSpPr/>
            <p:nvPr/>
          </p:nvSpPr>
          <p:spPr bwMode="auto">
            <a:xfrm>
              <a:off x="4267200" y="3505200"/>
              <a:ext cx="1219200" cy="2286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267200" y="4038600"/>
              <a:ext cx="1219200" cy="2286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267199" y="5181600"/>
              <a:ext cx="2073081" cy="12954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267200" y="6544408"/>
              <a:ext cx="2743200" cy="2286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010400" y="5477608"/>
              <a:ext cx="2073081" cy="12954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78587" y="3551139"/>
            <a:ext cx="3336813" cy="1926469"/>
            <a:chOff x="5578587" y="3551139"/>
            <a:chExt cx="3336813" cy="1926469"/>
          </a:xfrm>
        </p:grpSpPr>
        <p:sp>
          <p:nvSpPr>
            <p:cNvPr id="16" name="Down Arrow 15"/>
            <p:cNvSpPr/>
            <p:nvPr/>
          </p:nvSpPr>
          <p:spPr bwMode="auto">
            <a:xfrm>
              <a:off x="8046940" y="4832215"/>
              <a:ext cx="182660" cy="645393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7" name="Down Arrow 16"/>
            <p:cNvSpPr/>
            <p:nvPr/>
          </p:nvSpPr>
          <p:spPr bwMode="auto">
            <a:xfrm rot="3000000">
              <a:off x="5948661" y="4634031"/>
              <a:ext cx="182660" cy="645393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8" name="Down Arrow 17"/>
            <p:cNvSpPr/>
            <p:nvPr/>
          </p:nvSpPr>
          <p:spPr bwMode="auto">
            <a:xfrm rot="4380000">
              <a:off x="5863975" y="4264139"/>
              <a:ext cx="180894" cy="751670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9" name="Down Arrow 18"/>
            <p:cNvSpPr/>
            <p:nvPr/>
          </p:nvSpPr>
          <p:spPr bwMode="auto">
            <a:xfrm rot="5400000">
              <a:off x="5834373" y="3853173"/>
              <a:ext cx="182660" cy="645393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0" name="Down Arrow 19"/>
            <p:cNvSpPr/>
            <p:nvPr/>
          </p:nvSpPr>
          <p:spPr bwMode="auto">
            <a:xfrm rot="5400000">
              <a:off x="5834373" y="3319773"/>
              <a:ext cx="182660" cy="645393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248400" y="3551139"/>
              <a:ext cx="2667000" cy="128107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0" dirty="0" smtClean="0">
                  <a:solidFill>
                    <a:schemeClr val="bg1"/>
                  </a:solidFill>
                  <a:latin typeface="Times" pitchFamily="122" charset="0"/>
                </a:rPr>
                <a:t>Reality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endParaRP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0" dirty="0" smtClean="0">
                  <a:solidFill>
                    <a:schemeClr val="bg1"/>
                  </a:solidFill>
                  <a:latin typeface="Times" pitchFamily="122" charset="0"/>
                </a:rPr>
                <a:t>Representation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15" name="Up-Down Arrow 14"/>
          <p:cNvSpPr/>
          <p:nvPr/>
        </p:nvSpPr>
        <p:spPr bwMode="auto">
          <a:xfrm>
            <a:off x="7467600" y="3922233"/>
            <a:ext cx="228600" cy="490045"/>
          </a:xfrm>
          <a:prstGeom prst="upDown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1143" cy="6248400"/>
          </a:xfrm>
        </p:spPr>
      </p:pic>
    </p:spTree>
    <p:extLst>
      <p:ext uri="{BB962C8B-B14F-4D97-AF65-F5344CB8AC3E}">
        <p14:creationId xmlns:p14="http://schemas.microsoft.com/office/powerpoint/2010/main" val="20157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" y="1371600"/>
            <a:ext cx="9127307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31861"/>
            <a:ext cx="8686800" cy="762000"/>
          </a:xfrm>
        </p:spPr>
        <p:txBody>
          <a:bodyPr/>
          <a:lstStyle/>
          <a:p>
            <a:r>
              <a:rPr lang="en-US" dirty="0" smtClean="0"/>
              <a:t>Transitioning a problem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5693" y="3892810"/>
            <a:ext cx="7522630" cy="29557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44" y="3810000"/>
            <a:ext cx="3124200" cy="762000"/>
          </a:xfrm>
        </p:spPr>
        <p:txBody>
          <a:bodyPr/>
          <a:lstStyle/>
          <a:p>
            <a:r>
              <a:rPr lang="en-US" dirty="0" smtClean="0"/>
              <a:t>Problems</a:t>
            </a:r>
            <a:br>
              <a:rPr lang="en-US" dirty="0" smtClean="0"/>
            </a:br>
            <a:r>
              <a:rPr lang="en-US" dirty="0" smtClean="0"/>
              <a:t>Encounters</a:t>
            </a:r>
            <a:br>
              <a:rPr lang="en-US" dirty="0" smtClean="0"/>
            </a:br>
            <a:r>
              <a:rPr lang="en-US" dirty="0" smtClean="0"/>
              <a:t>Episodes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083"/>
            <a:ext cx="5034992" cy="3105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585083"/>
            <a:ext cx="4191000" cy="3148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8550" y="3702977"/>
            <a:ext cx="5505450" cy="31482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9134" y="5751493"/>
            <a:ext cx="3170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Salmon P, Rappaport A, Bainbridge M, Hayes G, Williams J. Taking the problem oriented medical record forward. </a:t>
            </a:r>
            <a:r>
              <a:rPr lang="en-US" sz="1400" b="0" dirty="0" err="1">
                <a:solidFill>
                  <a:schemeClr val="bg1"/>
                </a:solidFill>
              </a:rPr>
              <a:t>Proc</a:t>
            </a:r>
            <a:r>
              <a:rPr lang="en-US" sz="1400" b="0" dirty="0">
                <a:solidFill>
                  <a:schemeClr val="bg1"/>
                </a:solidFill>
              </a:rPr>
              <a:t> AMIA </a:t>
            </a:r>
            <a:r>
              <a:rPr lang="en-US" sz="1400" b="0" dirty="0" err="1">
                <a:solidFill>
                  <a:schemeClr val="bg1"/>
                </a:solidFill>
              </a:rPr>
              <a:t>Annu</a:t>
            </a:r>
            <a:r>
              <a:rPr lang="en-US" sz="1400" b="0" dirty="0">
                <a:solidFill>
                  <a:schemeClr val="bg1"/>
                </a:solidFill>
              </a:rPr>
              <a:t> Fall </a:t>
            </a:r>
            <a:r>
              <a:rPr lang="en-US" sz="1400" b="0" dirty="0" err="1">
                <a:solidFill>
                  <a:schemeClr val="bg1"/>
                </a:solidFill>
              </a:rPr>
              <a:t>Symp</a:t>
            </a:r>
            <a:r>
              <a:rPr lang="en-US" sz="1400" b="0" dirty="0">
                <a:solidFill>
                  <a:schemeClr val="bg1"/>
                </a:solidFill>
              </a:rPr>
              <a:t>. 1996:463-7.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9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small research project</a:t>
            </a:r>
            <a:endParaRPr lang="en-US" dirty="0"/>
          </a:p>
        </p:txBody>
      </p:sp>
      <p:sp>
        <p:nvSpPr>
          <p:cNvPr id="8" name="Flowchart: Data 7"/>
          <p:cNvSpPr/>
          <p:nvPr/>
        </p:nvSpPr>
        <p:spPr bwMode="auto">
          <a:xfrm>
            <a:off x="304800" y="3048000"/>
            <a:ext cx="2057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Header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Flowchart: Data 8"/>
          <p:cNvSpPr/>
          <p:nvPr/>
        </p:nvSpPr>
        <p:spPr bwMode="auto">
          <a:xfrm>
            <a:off x="1524000" y="1631576"/>
            <a:ext cx="2057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Type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Flowchart: Data 9"/>
          <p:cNvSpPr/>
          <p:nvPr/>
        </p:nvSpPr>
        <p:spPr bwMode="auto">
          <a:xfrm>
            <a:off x="6024280" y="1631576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Category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Flowchart: Data 10"/>
          <p:cNvSpPr/>
          <p:nvPr/>
        </p:nvSpPr>
        <p:spPr bwMode="auto">
          <a:xfrm>
            <a:off x="3749040" y="1638300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Status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Flowchart: Data 11"/>
          <p:cNvSpPr/>
          <p:nvPr/>
        </p:nvSpPr>
        <p:spPr bwMode="auto">
          <a:xfrm>
            <a:off x="5195047" y="4495800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Patient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Flowchart: Data 12"/>
          <p:cNvSpPr/>
          <p:nvPr/>
        </p:nvSpPr>
        <p:spPr bwMode="auto">
          <a:xfrm>
            <a:off x="762000" y="4495800"/>
            <a:ext cx="2438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Transition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4" name="Flowchart: Data 13"/>
          <p:cNvSpPr/>
          <p:nvPr/>
        </p:nvSpPr>
        <p:spPr bwMode="auto">
          <a:xfrm>
            <a:off x="6477000" y="3048000"/>
            <a:ext cx="2438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Encounter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16" name="Straight Connector 15"/>
          <p:cNvCxnSpPr>
            <a:stCxn id="8" idx="3"/>
            <a:endCxn id="13" idx="1"/>
          </p:cNvCxnSpPr>
          <p:nvPr/>
        </p:nvCxnSpPr>
        <p:spPr bwMode="auto">
          <a:xfrm>
            <a:off x="1127760" y="3886200"/>
            <a:ext cx="85344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8" idx="5"/>
          </p:cNvCxnSpPr>
          <p:nvPr/>
        </p:nvCxnSpPr>
        <p:spPr bwMode="auto">
          <a:xfrm flipH="1">
            <a:off x="2156460" y="3467100"/>
            <a:ext cx="15925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14" idx="2"/>
          </p:cNvCxnSpPr>
          <p:nvPr/>
        </p:nvCxnSpPr>
        <p:spPr bwMode="auto">
          <a:xfrm flipH="1">
            <a:off x="5394960" y="3467100"/>
            <a:ext cx="13258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9" idx="4"/>
          </p:cNvCxnSpPr>
          <p:nvPr/>
        </p:nvCxnSpPr>
        <p:spPr bwMode="auto">
          <a:xfrm>
            <a:off x="2552700" y="2469776"/>
            <a:ext cx="1196340" cy="9973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3"/>
          </p:cNvCxnSpPr>
          <p:nvPr/>
        </p:nvCxnSpPr>
        <p:spPr bwMode="auto">
          <a:xfrm flipH="1">
            <a:off x="4572000" y="2476500"/>
            <a:ext cx="55581" cy="5715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0" idx="3"/>
          </p:cNvCxnSpPr>
          <p:nvPr/>
        </p:nvCxnSpPr>
        <p:spPr bwMode="auto">
          <a:xfrm flipH="1">
            <a:off x="5394960" y="2469776"/>
            <a:ext cx="1507861" cy="9973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14" idx="3"/>
            <a:endCxn id="12" idx="0"/>
          </p:cNvCxnSpPr>
          <p:nvPr/>
        </p:nvCxnSpPr>
        <p:spPr bwMode="auto">
          <a:xfrm flipH="1">
            <a:off x="6512859" y="3886200"/>
            <a:ext cx="939501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6" name="Group 85"/>
          <p:cNvGrpSpPr/>
          <p:nvPr/>
        </p:nvGrpSpPr>
        <p:grpSpPr>
          <a:xfrm>
            <a:off x="2156460" y="2469776"/>
            <a:ext cx="4746361" cy="4235824"/>
            <a:chOff x="2156460" y="2469776"/>
            <a:chExt cx="4746361" cy="4235824"/>
          </a:xfrm>
        </p:grpSpPr>
        <p:cxnSp>
          <p:nvCxnSpPr>
            <p:cNvPr id="65" name="Straight Connector 64"/>
            <p:cNvCxnSpPr>
              <a:stCxn id="11" idx="4"/>
              <a:endCxn id="51" idx="0"/>
            </p:cNvCxnSpPr>
            <p:nvPr/>
          </p:nvCxnSpPr>
          <p:spPr bwMode="auto">
            <a:xfrm flipH="1">
              <a:off x="4481008" y="2476500"/>
              <a:ext cx="366209" cy="20955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Flowchart: Data 49"/>
            <p:cNvSpPr/>
            <p:nvPr/>
          </p:nvSpPr>
          <p:spPr bwMode="auto">
            <a:xfrm>
              <a:off x="2317380" y="5867400"/>
              <a:ext cx="4343400" cy="838200"/>
            </a:xfrm>
            <a:prstGeom prst="flowChartInputOutpu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Problem Header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0" dirty="0" smtClean="0">
                  <a:solidFill>
                    <a:schemeClr val="tx1"/>
                  </a:solidFill>
                  <a:latin typeface="Times" pitchFamily="122" charset="0"/>
                </a:rPr>
                <a:t>Change Record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51" name="Flowchart: Merge 50"/>
            <p:cNvSpPr/>
            <p:nvPr/>
          </p:nvSpPr>
          <p:spPr bwMode="auto">
            <a:xfrm>
              <a:off x="4114800" y="4572000"/>
              <a:ext cx="732416" cy="990600"/>
            </a:xfrm>
            <a:prstGeom prst="flowChartMerg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52" name="Straight Connector 51"/>
            <p:cNvCxnSpPr>
              <a:stCxn id="13" idx="5"/>
              <a:endCxn id="51" idx="1"/>
            </p:cNvCxnSpPr>
            <p:nvPr/>
          </p:nvCxnSpPr>
          <p:spPr bwMode="auto">
            <a:xfrm>
              <a:off x="2956560" y="4914900"/>
              <a:ext cx="1341344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8" idx="5"/>
              <a:endCxn id="51" idx="1"/>
            </p:cNvCxnSpPr>
            <p:nvPr/>
          </p:nvCxnSpPr>
          <p:spPr bwMode="auto">
            <a:xfrm>
              <a:off x="2156460" y="3467100"/>
              <a:ext cx="2141444" cy="1600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>
              <a:stCxn id="9" idx="4"/>
              <a:endCxn id="51" idx="1"/>
            </p:cNvCxnSpPr>
            <p:nvPr/>
          </p:nvCxnSpPr>
          <p:spPr bwMode="auto">
            <a:xfrm>
              <a:off x="2552700" y="2469776"/>
              <a:ext cx="1745204" cy="259752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>
              <a:endCxn id="51" idx="0"/>
            </p:cNvCxnSpPr>
            <p:nvPr/>
          </p:nvCxnSpPr>
          <p:spPr bwMode="auto">
            <a:xfrm>
              <a:off x="4366260" y="3886200"/>
              <a:ext cx="114748" cy="685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>
              <a:stCxn id="10" idx="3"/>
              <a:endCxn id="51" idx="0"/>
            </p:cNvCxnSpPr>
            <p:nvPr/>
          </p:nvCxnSpPr>
          <p:spPr bwMode="auto">
            <a:xfrm flipH="1">
              <a:off x="4481008" y="2469776"/>
              <a:ext cx="2421813" cy="210222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stCxn id="14" idx="2"/>
              <a:endCxn id="51" idx="3"/>
            </p:cNvCxnSpPr>
            <p:nvPr/>
          </p:nvCxnSpPr>
          <p:spPr bwMode="auto">
            <a:xfrm flipH="1">
              <a:off x="4664112" y="3467100"/>
              <a:ext cx="2056728" cy="1600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12" idx="2"/>
              <a:endCxn id="51" idx="3"/>
            </p:cNvCxnSpPr>
            <p:nvPr/>
          </p:nvCxnSpPr>
          <p:spPr bwMode="auto">
            <a:xfrm flipH="1">
              <a:off x="4664112" y="4914900"/>
              <a:ext cx="750570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stCxn id="51" idx="2"/>
              <a:endCxn id="50" idx="1"/>
            </p:cNvCxnSpPr>
            <p:nvPr/>
          </p:nvCxnSpPr>
          <p:spPr bwMode="auto">
            <a:xfrm>
              <a:off x="4481008" y="5562600"/>
              <a:ext cx="8072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7" name="Rectangle 86"/>
          <p:cNvSpPr/>
          <p:nvPr/>
        </p:nvSpPr>
        <p:spPr>
          <a:xfrm>
            <a:off x="5257800" y="4964668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~500,000 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895671" y="3537039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~6,000,000 </a:t>
            </a:r>
            <a:endParaRPr lang="en-US" sz="1800" dirty="0"/>
          </a:p>
        </p:txBody>
      </p:sp>
      <p:sp>
        <p:nvSpPr>
          <p:cNvPr id="92" name="Flowchart: Data 91"/>
          <p:cNvSpPr/>
          <p:nvPr/>
        </p:nvSpPr>
        <p:spPr bwMode="auto">
          <a:xfrm>
            <a:off x="3299012" y="3048000"/>
            <a:ext cx="2850551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Instance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429000" y="3537039"/>
            <a:ext cx="122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~6,000,000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6736980" y="5791200"/>
            <a:ext cx="24070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Ceusters W, </a:t>
            </a:r>
            <a:r>
              <a:rPr lang="en-US" sz="1000" b="0" dirty="0" err="1">
                <a:solidFill>
                  <a:schemeClr val="bg1"/>
                </a:solidFill>
              </a:rPr>
              <a:t>Blaisure</a:t>
            </a:r>
            <a:r>
              <a:rPr lang="en-US" sz="1000" b="0" dirty="0">
                <a:solidFill>
                  <a:schemeClr val="bg1"/>
                </a:solidFill>
              </a:rPr>
              <a:t> J. Caveats for the use of the active problem list as ground truth for decision support. EFMI Special Topic Conference on Decision Support Systems and Education (EFMI STC-2018), Zagreb, </a:t>
            </a:r>
            <a:r>
              <a:rPr lang="en-US" sz="1000" b="0" dirty="0" err="1">
                <a:solidFill>
                  <a:schemeClr val="bg1"/>
                </a:solidFill>
              </a:rPr>
              <a:t>Kroatia</a:t>
            </a:r>
            <a:r>
              <a:rPr lang="en-US" sz="1000" b="0" dirty="0">
                <a:solidFill>
                  <a:schemeClr val="bg1"/>
                </a:solidFill>
              </a:rPr>
              <a:t>, Oct 14-16,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3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8" name="Flowchart: Data 7"/>
          <p:cNvSpPr/>
          <p:nvPr/>
        </p:nvSpPr>
        <p:spPr bwMode="auto">
          <a:xfrm>
            <a:off x="304800" y="3048000"/>
            <a:ext cx="2057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Header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Flowchart: Data 8"/>
          <p:cNvSpPr/>
          <p:nvPr/>
        </p:nvSpPr>
        <p:spPr bwMode="auto">
          <a:xfrm>
            <a:off x="1524000" y="1631576"/>
            <a:ext cx="2057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Type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Flowchart: Data 9"/>
          <p:cNvSpPr/>
          <p:nvPr/>
        </p:nvSpPr>
        <p:spPr bwMode="auto">
          <a:xfrm>
            <a:off x="6024280" y="1631576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Category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Flowchart: Data 10"/>
          <p:cNvSpPr/>
          <p:nvPr/>
        </p:nvSpPr>
        <p:spPr bwMode="auto">
          <a:xfrm>
            <a:off x="3749040" y="1638300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Status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Flowchart: Data 11"/>
          <p:cNvSpPr/>
          <p:nvPr/>
        </p:nvSpPr>
        <p:spPr bwMode="auto">
          <a:xfrm>
            <a:off x="5195047" y="4495800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Patient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Flowchart: Data 12"/>
          <p:cNvSpPr/>
          <p:nvPr/>
        </p:nvSpPr>
        <p:spPr bwMode="auto">
          <a:xfrm>
            <a:off x="762000" y="4495800"/>
            <a:ext cx="2438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Transition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4" name="Flowchart: Data 13"/>
          <p:cNvSpPr/>
          <p:nvPr/>
        </p:nvSpPr>
        <p:spPr bwMode="auto">
          <a:xfrm>
            <a:off x="6477000" y="3048000"/>
            <a:ext cx="2438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Encounter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16" name="Straight Connector 15"/>
          <p:cNvCxnSpPr>
            <a:stCxn id="8" idx="3"/>
            <a:endCxn id="13" idx="1"/>
          </p:cNvCxnSpPr>
          <p:nvPr/>
        </p:nvCxnSpPr>
        <p:spPr bwMode="auto">
          <a:xfrm>
            <a:off x="1127760" y="3886200"/>
            <a:ext cx="85344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7" idx="2"/>
            <a:endCxn id="8" idx="5"/>
          </p:cNvCxnSpPr>
          <p:nvPr/>
        </p:nvCxnSpPr>
        <p:spPr bwMode="auto">
          <a:xfrm flipH="1">
            <a:off x="2156460" y="3467100"/>
            <a:ext cx="15925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14" idx="2"/>
            <a:endCxn id="7" idx="5"/>
          </p:cNvCxnSpPr>
          <p:nvPr/>
        </p:nvCxnSpPr>
        <p:spPr bwMode="auto">
          <a:xfrm flipH="1">
            <a:off x="5394960" y="3467100"/>
            <a:ext cx="13258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9" idx="4"/>
            <a:endCxn id="7" idx="2"/>
          </p:cNvCxnSpPr>
          <p:nvPr/>
        </p:nvCxnSpPr>
        <p:spPr bwMode="auto">
          <a:xfrm>
            <a:off x="2552700" y="2469776"/>
            <a:ext cx="1196340" cy="9973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3"/>
            <a:endCxn id="7" idx="1"/>
          </p:cNvCxnSpPr>
          <p:nvPr/>
        </p:nvCxnSpPr>
        <p:spPr bwMode="auto">
          <a:xfrm flipH="1">
            <a:off x="4572000" y="2476500"/>
            <a:ext cx="55581" cy="5715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0" idx="3"/>
            <a:endCxn id="7" idx="5"/>
          </p:cNvCxnSpPr>
          <p:nvPr/>
        </p:nvCxnSpPr>
        <p:spPr bwMode="auto">
          <a:xfrm flipH="1">
            <a:off x="5394960" y="2469776"/>
            <a:ext cx="1507861" cy="9973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14" idx="3"/>
            <a:endCxn id="12" idx="0"/>
          </p:cNvCxnSpPr>
          <p:nvPr/>
        </p:nvCxnSpPr>
        <p:spPr bwMode="auto">
          <a:xfrm flipH="1">
            <a:off x="6512859" y="3886200"/>
            <a:ext cx="939501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6" name="Group 85"/>
          <p:cNvGrpSpPr/>
          <p:nvPr/>
        </p:nvGrpSpPr>
        <p:grpSpPr>
          <a:xfrm>
            <a:off x="2156460" y="2469776"/>
            <a:ext cx="4746361" cy="4235824"/>
            <a:chOff x="2156460" y="2469776"/>
            <a:chExt cx="4746361" cy="4235824"/>
          </a:xfrm>
        </p:grpSpPr>
        <p:cxnSp>
          <p:nvCxnSpPr>
            <p:cNvPr id="65" name="Straight Connector 64"/>
            <p:cNvCxnSpPr>
              <a:stCxn id="11" idx="4"/>
              <a:endCxn id="51" idx="0"/>
            </p:cNvCxnSpPr>
            <p:nvPr/>
          </p:nvCxnSpPr>
          <p:spPr bwMode="auto">
            <a:xfrm flipH="1">
              <a:off x="4481008" y="2476500"/>
              <a:ext cx="366209" cy="20955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Flowchart: Data 49"/>
            <p:cNvSpPr/>
            <p:nvPr/>
          </p:nvSpPr>
          <p:spPr bwMode="auto">
            <a:xfrm>
              <a:off x="2317380" y="5867400"/>
              <a:ext cx="4343400" cy="838200"/>
            </a:xfrm>
            <a:prstGeom prst="flowChartInputOutpu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Problem Header</a:t>
              </a:r>
            </a:p>
            <a:p>
              <a:pPr marL="0" marR="0" indent="0" defTabSz="914400" rtl="0" eaLnBrk="0" fontAlgn="base" latinLnBrk="0" hangingPunct="0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0" dirty="0" smtClean="0">
                  <a:solidFill>
                    <a:schemeClr val="tx1"/>
                  </a:solidFill>
                  <a:latin typeface="Times" pitchFamily="122" charset="0"/>
                </a:rPr>
                <a:t>Change Record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51" name="Flowchart: Merge 50"/>
            <p:cNvSpPr/>
            <p:nvPr/>
          </p:nvSpPr>
          <p:spPr bwMode="auto">
            <a:xfrm>
              <a:off x="4114800" y="4572000"/>
              <a:ext cx="732416" cy="990600"/>
            </a:xfrm>
            <a:prstGeom prst="flowChartMerg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52" name="Straight Connector 51"/>
            <p:cNvCxnSpPr>
              <a:stCxn id="13" idx="5"/>
              <a:endCxn id="51" idx="1"/>
            </p:cNvCxnSpPr>
            <p:nvPr/>
          </p:nvCxnSpPr>
          <p:spPr bwMode="auto">
            <a:xfrm>
              <a:off x="2956560" y="4914900"/>
              <a:ext cx="1341344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8" idx="5"/>
              <a:endCxn id="51" idx="1"/>
            </p:cNvCxnSpPr>
            <p:nvPr/>
          </p:nvCxnSpPr>
          <p:spPr bwMode="auto">
            <a:xfrm>
              <a:off x="2156460" y="3467100"/>
              <a:ext cx="2141444" cy="1600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>
              <a:stCxn id="9" idx="4"/>
              <a:endCxn id="51" idx="1"/>
            </p:cNvCxnSpPr>
            <p:nvPr/>
          </p:nvCxnSpPr>
          <p:spPr bwMode="auto">
            <a:xfrm>
              <a:off x="2552700" y="2469776"/>
              <a:ext cx="1745204" cy="259752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>
              <a:stCxn id="7" idx="3"/>
              <a:endCxn id="51" idx="0"/>
            </p:cNvCxnSpPr>
            <p:nvPr/>
          </p:nvCxnSpPr>
          <p:spPr bwMode="auto">
            <a:xfrm>
              <a:off x="4366260" y="3886200"/>
              <a:ext cx="114748" cy="685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>
              <a:stCxn id="10" idx="3"/>
              <a:endCxn id="51" idx="0"/>
            </p:cNvCxnSpPr>
            <p:nvPr/>
          </p:nvCxnSpPr>
          <p:spPr bwMode="auto">
            <a:xfrm flipH="1">
              <a:off x="4481008" y="2469776"/>
              <a:ext cx="2421813" cy="210222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stCxn id="14" idx="2"/>
              <a:endCxn id="51" idx="3"/>
            </p:cNvCxnSpPr>
            <p:nvPr/>
          </p:nvCxnSpPr>
          <p:spPr bwMode="auto">
            <a:xfrm flipH="1">
              <a:off x="4664112" y="3467100"/>
              <a:ext cx="2056728" cy="1600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12" idx="2"/>
              <a:endCxn id="51" idx="3"/>
            </p:cNvCxnSpPr>
            <p:nvPr/>
          </p:nvCxnSpPr>
          <p:spPr bwMode="auto">
            <a:xfrm flipH="1">
              <a:off x="4664112" y="4914900"/>
              <a:ext cx="750570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stCxn id="51" idx="2"/>
              <a:endCxn id="50" idx="1"/>
            </p:cNvCxnSpPr>
            <p:nvPr/>
          </p:nvCxnSpPr>
          <p:spPr bwMode="auto">
            <a:xfrm>
              <a:off x="4481008" y="5562600"/>
              <a:ext cx="8072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9" name="Rectangle 88"/>
          <p:cNvSpPr/>
          <p:nvPr/>
        </p:nvSpPr>
        <p:spPr>
          <a:xfrm>
            <a:off x="1402352" y="4964668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~23,000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7" name="Flowchart: Data 6"/>
          <p:cNvSpPr/>
          <p:nvPr/>
        </p:nvSpPr>
        <p:spPr bwMode="auto">
          <a:xfrm>
            <a:off x="3299012" y="3048000"/>
            <a:ext cx="2850551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Instance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429000" y="3537039"/>
            <a:ext cx="122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~6,000,000</a:t>
            </a:r>
            <a:endParaRPr lang="en-US" sz="1800" dirty="0"/>
          </a:p>
        </p:txBody>
      </p:sp>
      <p:sp>
        <p:nvSpPr>
          <p:cNvPr id="91" name="Rectangle 90"/>
          <p:cNvSpPr/>
          <p:nvPr/>
        </p:nvSpPr>
        <p:spPr>
          <a:xfrm>
            <a:off x="667446" y="3554968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~370,000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73385" y="6386463"/>
            <a:ext cx="2985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~395,000 rec. /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~664,000 </a:t>
            </a:r>
            <a:r>
              <a:rPr lang="en-US" sz="1800" dirty="0" err="1" smtClean="0">
                <a:solidFill>
                  <a:srgbClr val="FF0000"/>
                </a:solidFill>
              </a:rPr>
              <a:t>ch.</a:t>
            </a:r>
            <a:r>
              <a:rPr lang="en-US" sz="1800" dirty="0" smtClean="0">
                <a:solidFill>
                  <a:srgbClr val="FF0000"/>
                </a:solidFill>
              </a:rPr>
              <a:t> 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83510" y="3546003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~765,000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57800" y="4964668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~500,000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162084" y="4964668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~80,000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9963108"/>
              </p:ext>
            </p:extLst>
          </p:nvPr>
        </p:nvGraphicFramePr>
        <p:xfrm>
          <a:off x="199488" y="1905000"/>
          <a:ext cx="4191000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5309">
                  <a:extLst>
                    <a:ext uri="{9D8B030D-6E8A-4147-A177-3AD203B41FA5}">
                      <a16:colId xmlns:a16="http://schemas.microsoft.com/office/drawing/2014/main" val="1822039924"/>
                    </a:ext>
                  </a:extLst>
                </a:gridCol>
                <a:gridCol w="1216891">
                  <a:extLst>
                    <a:ext uri="{9D8B030D-6E8A-4147-A177-3AD203B41FA5}">
                      <a16:colId xmlns:a16="http://schemas.microsoft.com/office/drawing/2014/main" val="42042421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174609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Changes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Frequency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Cumulative %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0409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349,361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94.52%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81206926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16,325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98.94%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0565900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3,426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99.86%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150956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99.95%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5979108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99.99%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6017389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99.99%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9341505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7 to 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100.00%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84446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count distributions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755969"/>
              </p:ext>
            </p:extLst>
          </p:nvPr>
        </p:nvGraphicFramePr>
        <p:xfrm>
          <a:off x="4619088" y="1905000"/>
          <a:ext cx="4343400" cy="2743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127715111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3744162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73641245"/>
                    </a:ext>
                  </a:extLst>
                </a:gridCol>
              </a:tblGrid>
              <a:tr h="4037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Transitions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Frequency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 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820004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21819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94.202%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52016321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1154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4.982%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36215207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0.648%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3061420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0.147%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26852656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0.017%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14416685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0.004%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20651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status changes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1524000"/>
            <a:ext cx="8829675" cy="34718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14600" y="2010504"/>
            <a:ext cx="2667000" cy="480648"/>
            <a:chOff x="2514600" y="2010504"/>
            <a:chExt cx="2667000" cy="480648"/>
          </a:xfrm>
        </p:grpSpPr>
        <p:sp>
          <p:nvSpPr>
            <p:cNvPr id="5" name="Oval 4"/>
            <p:cNvSpPr/>
            <p:nvPr/>
          </p:nvSpPr>
          <p:spPr bwMode="auto">
            <a:xfrm>
              <a:off x="2514600" y="2033952"/>
              <a:ext cx="838200" cy="457200"/>
            </a:xfrm>
            <a:prstGeom prst="ellipse">
              <a:avLst/>
            </a:prstGeom>
            <a:solidFill>
              <a:srgbClr val="FF0000">
                <a:alpha val="2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423136" y="2033952"/>
              <a:ext cx="838200" cy="457200"/>
            </a:xfrm>
            <a:prstGeom prst="ellipse">
              <a:avLst/>
            </a:prstGeom>
            <a:solidFill>
              <a:srgbClr val="FF0000">
                <a:alpha val="2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343400" y="2010504"/>
              <a:ext cx="838200" cy="457200"/>
            </a:xfrm>
            <a:prstGeom prst="ellipse">
              <a:avLst/>
            </a:prstGeom>
            <a:solidFill>
              <a:srgbClr val="FF0000">
                <a:alpha val="2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31181" y="2315487"/>
            <a:ext cx="2441883" cy="513802"/>
            <a:chOff x="1831181" y="2315487"/>
            <a:chExt cx="2441883" cy="513802"/>
          </a:xfrm>
        </p:grpSpPr>
        <p:sp>
          <p:nvSpPr>
            <p:cNvPr id="9" name="Oval 8"/>
            <p:cNvSpPr/>
            <p:nvPr/>
          </p:nvSpPr>
          <p:spPr bwMode="auto">
            <a:xfrm>
              <a:off x="1831181" y="2372089"/>
              <a:ext cx="838200" cy="457200"/>
            </a:xfrm>
            <a:prstGeom prst="ellipse">
              <a:avLst/>
            </a:prstGeom>
            <a:solidFill>
              <a:srgbClr val="FF0000">
                <a:alpha val="2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3434864" y="2315487"/>
              <a:ext cx="838200" cy="457200"/>
            </a:xfrm>
            <a:prstGeom prst="ellipse">
              <a:avLst/>
            </a:prstGeom>
            <a:solidFill>
              <a:srgbClr val="FF0000">
                <a:alpha val="2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12" name="Oval 11"/>
          <p:cNvSpPr/>
          <p:nvPr/>
        </p:nvSpPr>
        <p:spPr bwMode="auto">
          <a:xfrm>
            <a:off x="3434864" y="2653624"/>
            <a:ext cx="838200" cy="457200"/>
          </a:xfrm>
          <a:prstGeom prst="ellipse">
            <a:avLst/>
          </a:prstGeom>
          <a:solidFill>
            <a:srgbClr val="FF0000">
              <a:alpha val="2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2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/ Resolved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448151"/>
              </p:ext>
            </p:extLst>
          </p:nvPr>
        </p:nvGraphicFramePr>
        <p:xfrm>
          <a:off x="228604" y="1524000"/>
          <a:ext cx="8686798" cy="3917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596">
                  <a:extLst>
                    <a:ext uri="{9D8B030D-6E8A-4147-A177-3AD203B41FA5}">
                      <a16:colId xmlns:a16="http://schemas.microsoft.com/office/drawing/2014/main" val="20580257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6649669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644306624"/>
                    </a:ext>
                  </a:extLst>
                </a:gridCol>
                <a:gridCol w="322979">
                  <a:extLst>
                    <a:ext uri="{9D8B030D-6E8A-4147-A177-3AD203B41FA5}">
                      <a16:colId xmlns:a16="http://schemas.microsoft.com/office/drawing/2014/main" val="3447508439"/>
                    </a:ext>
                  </a:extLst>
                </a:gridCol>
                <a:gridCol w="232635">
                  <a:extLst>
                    <a:ext uri="{9D8B030D-6E8A-4147-A177-3AD203B41FA5}">
                      <a16:colId xmlns:a16="http://schemas.microsoft.com/office/drawing/2014/main" val="1677953098"/>
                    </a:ext>
                  </a:extLst>
                </a:gridCol>
                <a:gridCol w="232635">
                  <a:extLst>
                    <a:ext uri="{9D8B030D-6E8A-4147-A177-3AD203B41FA5}">
                      <a16:colId xmlns:a16="http://schemas.microsoft.com/office/drawing/2014/main" val="1098249785"/>
                    </a:ext>
                  </a:extLst>
                </a:gridCol>
                <a:gridCol w="237922">
                  <a:extLst>
                    <a:ext uri="{9D8B030D-6E8A-4147-A177-3AD203B41FA5}">
                      <a16:colId xmlns:a16="http://schemas.microsoft.com/office/drawing/2014/main" val="753400285"/>
                    </a:ext>
                  </a:extLst>
                </a:gridCol>
                <a:gridCol w="232635">
                  <a:extLst>
                    <a:ext uri="{9D8B030D-6E8A-4147-A177-3AD203B41FA5}">
                      <a16:colId xmlns:a16="http://schemas.microsoft.com/office/drawing/2014/main" val="698113212"/>
                    </a:ext>
                  </a:extLst>
                </a:gridCol>
                <a:gridCol w="211486">
                  <a:extLst>
                    <a:ext uri="{9D8B030D-6E8A-4147-A177-3AD203B41FA5}">
                      <a16:colId xmlns:a16="http://schemas.microsoft.com/office/drawing/2014/main" val="3215881111"/>
                    </a:ext>
                  </a:extLst>
                </a:gridCol>
                <a:gridCol w="237922">
                  <a:extLst>
                    <a:ext uri="{9D8B030D-6E8A-4147-A177-3AD203B41FA5}">
                      <a16:colId xmlns:a16="http://schemas.microsoft.com/office/drawing/2014/main" val="4048026292"/>
                    </a:ext>
                  </a:extLst>
                </a:gridCol>
                <a:gridCol w="274933">
                  <a:extLst>
                    <a:ext uri="{9D8B030D-6E8A-4147-A177-3AD203B41FA5}">
                      <a16:colId xmlns:a16="http://schemas.microsoft.com/office/drawing/2014/main" val="2547831317"/>
                    </a:ext>
                  </a:extLst>
                </a:gridCol>
                <a:gridCol w="222061">
                  <a:extLst>
                    <a:ext uri="{9D8B030D-6E8A-4147-A177-3AD203B41FA5}">
                      <a16:colId xmlns:a16="http://schemas.microsoft.com/office/drawing/2014/main" val="1441693704"/>
                    </a:ext>
                  </a:extLst>
                </a:gridCol>
                <a:gridCol w="274933">
                  <a:extLst>
                    <a:ext uri="{9D8B030D-6E8A-4147-A177-3AD203B41FA5}">
                      <a16:colId xmlns:a16="http://schemas.microsoft.com/office/drawing/2014/main" val="476266067"/>
                    </a:ext>
                  </a:extLst>
                </a:gridCol>
                <a:gridCol w="301369">
                  <a:extLst>
                    <a:ext uri="{9D8B030D-6E8A-4147-A177-3AD203B41FA5}">
                      <a16:colId xmlns:a16="http://schemas.microsoft.com/office/drawing/2014/main" val="1881500719"/>
                    </a:ext>
                  </a:extLst>
                </a:gridCol>
                <a:gridCol w="274933">
                  <a:extLst>
                    <a:ext uri="{9D8B030D-6E8A-4147-A177-3AD203B41FA5}">
                      <a16:colId xmlns:a16="http://schemas.microsoft.com/office/drawing/2014/main" val="3375263692"/>
                    </a:ext>
                  </a:extLst>
                </a:gridCol>
                <a:gridCol w="296357">
                  <a:extLst>
                    <a:ext uri="{9D8B030D-6E8A-4147-A177-3AD203B41FA5}">
                      <a16:colId xmlns:a16="http://schemas.microsoft.com/office/drawing/2014/main" val="1439662322"/>
                    </a:ext>
                  </a:extLst>
                </a:gridCol>
                <a:gridCol w="216498">
                  <a:extLst>
                    <a:ext uri="{9D8B030D-6E8A-4147-A177-3AD203B41FA5}">
                      <a16:colId xmlns:a16="http://schemas.microsoft.com/office/drawing/2014/main" val="2821696061"/>
                    </a:ext>
                  </a:extLst>
                </a:gridCol>
                <a:gridCol w="316902">
                  <a:extLst>
                    <a:ext uri="{9D8B030D-6E8A-4147-A177-3AD203B41FA5}">
                      <a16:colId xmlns:a16="http://schemas.microsoft.com/office/drawing/2014/main" val="463623453"/>
                    </a:ext>
                  </a:extLst>
                </a:gridCol>
                <a:gridCol w="381002">
                  <a:extLst>
                    <a:ext uri="{9D8B030D-6E8A-4147-A177-3AD203B41FA5}">
                      <a16:colId xmlns:a16="http://schemas.microsoft.com/office/drawing/2014/main" val="21149898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1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</a:rPr>
                        <a:t>EHR </a:t>
                      </a:r>
                      <a:r>
                        <a:rPr lang="en-US" sz="1600" u="none" strike="noStrike" dirty="0">
                          <a:effectLst/>
                        </a:rPr>
                        <a:t>update </a:t>
                      </a:r>
                      <a:r>
                        <a:rPr lang="en-US" sz="1600" u="none" strike="noStrike" dirty="0" smtClean="0">
                          <a:effectLst/>
                        </a:rPr>
                        <a:t>event</a:t>
                      </a:r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90575475"/>
                  </a:ext>
                </a:extLst>
              </a:tr>
              <a:tr h="641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PtID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PrID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Problem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650865"/>
                  </a:ext>
                </a:extLst>
              </a:tr>
              <a:tr h="37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Cerumen Impaction In Both Ears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69726502"/>
                  </a:ext>
                </a:extLst>
              </a:tr>
              <a:tr h="37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Impacted cerumen of right ear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61776049"/>
                  </a:ext>
                </a:extLst>
              </a:tr>
              <a:tr h="37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B2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Cerumen Impaction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u="none" strike="noStrike" dirty="0" smtClean="0">
                        <a:effectLst/>
                      </a:endParaRPr>
                    </a:p>
                    <a:p>
                      <a:pPr algn="l" fontAlgn="ctr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644333"/>
                  </a:ext>
                </a:extLst>
              </a:tr>
              <a:tr h="37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Acute Sinusitis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u="none" strike="noStrike" dirty="0" smtClean="0">
                        <a:effectLst/>
                      </a:endParaRPr>
                    </a:p>
                    <a:p>
                      <a:pPr algn="l" fontAlgn="ctr"/>
                      <a:endParaRPr lang="en-US" sz="1600" u="none" strike="noStrike" dirty="0" smtClean="0">
                        <a:effectLst/>
                      </a:endParaRPr>
                    </a:p>
                    <a:p>
                      <a:pPr algn="l" fontAlgn="ctr"/>
                      <a:endParaRPr lang="en-US" sz="16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44043095"/>
                  </a:ext>
                </a:extLst>
              </a:tr>
              <a:tr h="37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Acute Sinusitis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931633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6858000" y="2819400"/>
            <a:ext cx="152400" cy="22745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5505271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0" u="sng" dirty="0">
                <a:solidFill>
                  <a:schemeClr val="bg1"/>
                </a:solidFill>
                <a:ea typeface="MS Mincho" panose="02020609040205080304" pitchFamily="49" charset="-128"/>
              </a:rPr>
              <a:t>Legend</a:t>
            </a:r>
            <a:r>
              <a:rPr lang="en-US" sz="1800" b="0" dirty="0">
                <a:solidFill>
                  <a:schemeClr val="bg1"/>
                </a:solidFill>
                <a:ea typeface="MS Mincho" panose="02020609040205080304" pitchFamily="49" charset="-128"/>
              </a:rPr>
              <a:t>: ‘</a:t>
            </a:r>
            <a:r>
              <a:rPr lang="en-US" sz="1800" b="0" dirty="0" err="1">
                <a:solidFill>
                  <a:schemeClr val="bg1"/>
                </a:solidFill>
                <a:ea typeface="MS Mincho" panose="02020609040205080304" pitchFamily="49" charset="-128"/>
              </a:rPr>
              <a:t>PtID</a:t>
            </a:r>
            <a:r>
              <a:rPr lang="en-US" sz="1800" b="0" dirty="0">
                <a:solidFill>
                  <a:schemeClr val="bg1"/>
                </a:solidFill>
                <a:ea typeface="MS Mincho" panose="02020609040205080304" pitchFamily="49" charset="-128"/>
              </a:rPr>
              <a:t>’: patient identifier; ‘</a:t>
            </a:r>
            <a:r>
              <a:rPr lang="en-US" sz="1800" b="0" dirty="0" err="1">
                <a:solidFill>
                  <a:schemeClr val="bg1"/>
                </a:solidFill>
                <a:ea typeface="MS Mincho" panose="02020609040205080304" pitchFamily="49" charset="-128"/>
              </a:rPr>
              <a:t>PrID</a:t>
            </a:r>
            <a:r>
              <a:rPr lang="en-US" sz="1800" b="0" dirty="0">
                <a:solidFill>
                  <a:schemeClr val="bg1"/>
                </a:solidFill>
                <a:ea typeface="MS Mincho" panose="02020609040205080304" pitchFamily="49" charset="-128"/>
              </a:rPr>
              <a:t>’: problem header identifier; ‘N’: Problem header added and marked active; ‘D’: problem documentation added; ‘A’: problem header marked active; ‘R’: problem resolved; Arrow: problem ‘transitioned’ into the problem pointed at by the arrow. Solid background: problem ‘active’. 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3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Transitions in two diabetes patients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81600"/>
            <a:ext cx="8686800" cy="1447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1881187"/>
            <a:ext cx="8772525" cy="3095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604313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400" b="0" dirty="0"/>
              <a:t>Rector AL, </a:t>
            </a:r>
            <a:r>
              <a:rPr lang="en-US" sz="1400" b="0" dirty="0" err="1"/>
              <a:t>Nowlan</a:t>
            </a:r>
            <a:r>
              <a:rPr lang="en-US" sz="1400" b="0" dirty="0"/>
              <a:t> WA, Kay S, Goble CA, Howkins TJ. </a:t>
            </a:r>
            <a:endParaRPr lang="en-US" sz="1400" b="0" dirty="0" smtClean="0"/>
          </a:p>
          <a:p>
            <a:pPr algn="l"/>
            <a:r>
              <a:rPr lang="en-US" sz="1400" b="0" dirty="0" smtClean="0"/>
              <a:t>A </a:t>
            </a:r>
            <a:r>
              <a:rPr lang="en-US" sz="1400" b="0" dirty="0"/>
              <a:t>framework for modelling the electronic medical record. Methods </a:t>
            </a:r>
            <a:r>
              <a:rPr lang="en-US" sz="1400" b="0" dirty="0" err="1"/>
              <a:t>Inf</a:t>
            </a:r>
            <a:r>
              <a:rPr lang="en-US" sz="1400" b="0" dirty="0"/>
              <a:t> Med. 1993 Apr;32(2):109-19.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5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 a ‘problem’?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0" indent="0"/>
            <a:r>
              <a:rPr lang="en-US" sz="1900" i="1" dirty="0" smtClean="0"/>
              <a:t>‘ We </a:t>
            </a:r>
            <a:r>
              <a:rPr lang="en-US" sz="1900" i="1" dirty="0"/>
              <a:t>treat problems as fundamentally different from observations of diagnoses, signs </a:t>
            </a:r>
            <a:r>
              <a:rPr lang="en-US" sz="1900" i="1" dirty="0" smtClean="0"/>
              <a:t>and symptoms</a:t>
            </a:r>
            <a:r>
              <a:rPr lang="en-US" sz="1900" i="1" dirty="0"/>
              <a:t>. </a:t>
            </a:r>
            <a:r>
              <a:rPr lang="en-US" sz="1900" b="1" i="1" u="sng" dirty="0"/>
              <a:t>Problems</a:t>
            </a:r>
            <a:r>
              <a:rPr lang="en-US" sz="1900" i="1" dirty="0"/>
              <a:t> belong to the second level of the medical record consisting of </a:t>
            </a:r>
            <a:r>
              <a:rPr lang="en-US" sz="1900" i="1" dirty="0" smtClean="0"/>
              <a:t>meta-observations about </a:t>
            </a:r>
            <a:r>
              <a:rPr lang="en-US" sz="1900" i="1" dirty="0"/>
              <a:t>the underlying observations. As Weed indicated, a </a:t>
            </a:r>
            <a:r>
              <a:rPr lang="en-US" sz="1900" b="1" i="1" u="sng" dirty="0"/>
              <a:t>problem</a:t>
            </a:r>
            <a:r>
              <a:rPr lang="en-US" sz="1900" i="1" dirty="0"/>
              <a:t> can be </a:t>
            </a:r>
            <a:r>
              <a:rPr lang="en-US" sz="1900" i="1" dirty="0" smtClean="0"/>
              <a:t>anything – </a:t>
            </a:r>
            <a:r>
              <a:rPr lang="en-US" sz="1900" i="1" dirty="0"/>
              <a:t>a symptom, an abnormality, a treatment, or anything else which has been observed of </a:t>
            </a:r>
            <a:r>
              <a:rPr lang="en-US" sz="1900" i="1" dirty="0" smtClean="0"/>
              <a:t>the patient</a:t>
            </a:r>
            <a:r>
              <a:rPr lang="en-US" sz="1900" i="1" dirty="0"/>
              <a:t>. However, this is not because “problem” is a superordinate concept </a:t>
            </a:r>
            <a:r>
              <a:rPr lang="en-US" sz="1900" b="1" i="1" dirty="0"/>
              <a:t>subsuming</a:t>
            </a:r>
            <a:r>
              <a:rPr lang="en-US" sz="1900" i="1" dirty="0"/>
              <a:t> all </a:t>
            </a:r>
            <a:r>
              <a:rPr lang="en-US" sz="1900" i="1" dirty="0" smtClean="0"/>
              <a:t>other medical </a:t>
            </a:r>
            <a:r>
              <a:rPr lang="en-US" sz="1900" i="1" dirty="0"/>
              <a:t>statements; rather it is because problems are based on meta-observations </a:t>
            </a:r>
            <a:r>
              <a:rPr lang="en-US" sz="1900" b="1" i="1" dirty="0"/>
              <a:t>about</a:t>
            </a:r>
            <a:r>
              <a:rPr lang="en-US" sz="1900" i="1" dirty="0"/>
              <a:t> </a:t>
            </a:r>
            <a:r>
              <a:rPr lang="en-US" sz="1900" i="1" dirty="0" smtClean="0"/>
              <a:t>other medical </a:t>
            </a:r>
            <a:r>
              <a:rPr lang="en-US" sz="1900" i="1" dirty="0"/>
              <a:t>statements.</a:t>
            </a:r>
          </a:p>
          <a:p>
            <a:pPr marL="0" indent="0"/>
            <a:r>
              <a:rPr lang="en-US" sz="1900" i="1" dirty="0"/>
              <a:t>In other words, it is not correct to say that signs, symptoms, diagnoses, treatments, </a:t>
            </a:r>
            <a:r>
              <a:rPr lang="en-US" sz="1900" i="1" dirty="0" smtClean="0"/>
              <a:t>social complaints</a:t>
            </a:r>
            <a:r>
              <a:rPr lang="en-US" sz="1900" i="1" dirty="0"/>
              <a:t>, etc. are all </a:t>
            </a:r>
            <a:r>
              <a:rPr lang="en-US" sz="1900" b="1" i="1" dirty="0"/>
              <a:t>kinds</a:t>
            </a:r>
            <a:r>
              <a:rPr lang="en-US" sz="1900" i="1" dirty="0"/>
              <a:t> of problems in the sense that pneumonia is a </a:t>
            </a:r>
            <a:r>
              <a:rPr lang="en-US" sz="1900" b="1" i="1" dirty="0"/>
              <a:t>kind</a:t>
            </a:r>
            <a:r>
              <a:rPr lang="en-US" sz="1900" i="1" dirty="0"/>
              <a:t> of infection </a:t>
            </a:r>
            <a:r>
              <a:rPr lang="en-US" sz="1900" i="1" dirty="0" smtClean="0"/>
              <a:t>or that </a:t>
            </a:r>
            <a:r>
              <a:rPr lang="en-US" sz="1900" i="1" dirty="0"/>
              <a:t>signs and symptoms are both </a:t>
            </a:r>
            <a:r>
              <a:rPr lang="en-US" sz="1900" b="1" i="1" dirty="0"/>
              <a:t>kinds</a:t>
            </a:r>
            <a:r>
              <a:rPr lang="en-US" sz="1900" i="1" dirty="0"/>
              <a:t> of indicants. Problems behave entirely different </a:t>
            </a:r>
            <a:r>
              <a:rPr lang="en-US" sz="1900" i="1" dirty="0" smtClean="0"/>
              <a:t>from signs</a:t>
            </a:r>
            <a:r>
              <a:rPr lang="en-US" sz="1900" i="1" dirty="0"/>
              <a:t>, symptoms, and diagnoses. For example, it is reasonable to say that the problem </a:t>
            </a:r>
            <a:r>
              <a:rPr lang="en-US" sz="1900" i="1" dirty="0" smtClean="0"/>
              <a:t>was originally </a:t>
            </a:r>
            <a:r>
              <a:rPr lang="en-US" sz="1900" i="1" dirty="0"/>
              <a:t>thought to be chest pain, then diagnosed as pneumonia and later found to be </a:t>
            </a:r>
            <a:r>
              <a:rPr lang="en-US" sz="1900" i="1" dirty="0" smtClean="0"/>
              <a:t>a myocardial </a:t>
            </a:r>
            <a:r>
              <a:rPr lang="en-US" sz="1900" i="1" dirty="0"/>
              <a:t>infarction. The same problem is said to persist through all three </a:t>
            </a:r>
            <a:r>
              <a:rPr lang="en-US" sz="1900" i="1" dirty="0" smtClean="0"/>
              <a:t>definitions’</a:t>
            </a:r>
            <a:r>
              <a:rPr lang="en-US" sz="2000" i="1" dirty="0" smtClean="0"/>
              <a:t>.</a:t>
            </a:r>
            <a:endParaRPr lang="en-US" sz="2000" i="1" dirty="0"/>
          </a:p>
        </p:txBody>
      </p:sp>
      <p:sp>
        <p:nvSpPr>
          <p:cNvPr id="4" name="Rectangle 3"/>
          <p:cNvSpPr/>
          <p:nvPr/>
        </p:nvSpPr>
        <p:spPr>
          <a:xfrm>
            <a:off x="0" y="64770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Rector AL, </a:t>
            </a:r>
            <a:r>
              <a:rPr lang="en-US" sz="1400" b="0" dirty="0" err="1">
                <a:solidFill>
                  <a:schemeClr val="bg1"/>
                </a:solidFill>
              </a:rPr>
              <a:t>Nowlan</a:t>
            </a:r>
            <a:r>
              <a:rPr lang="en-US" sz="1400" b="0" dirty="0">
                <a:solidFill>
                  <a:schemeClr val="bg1"/>
                </a:solidFill>
              </a:rPr>
              <a:t> WA, Kay S. Foundations for an electronic medical record. Methods </a:t>
            </a:r>
            <a:r>
              <a:rPr lang="en-US" sz="1400" b="0" dirty="0" err="1">
                <a:solidFill>
                  <a:schemeClr val="bg1"/>
                </a:solidFill>
              </a:rPr>
              <a:t>Inf</a:t>
            </a:r>
            <a:r>
              <a:rPr lang="en-US" sz="1400" b="0" dirty="0">
                <a:solidFill>
                  <a:schemeClr val="bg1"/>
                </a:solidFill>
              </a:rPr>
              <a:t> Med. 1991 Aug;30(3):179-86.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" y="609600"/>
            <a:ext cx="9140283" cy="6248400"/>
          </a:xfrm>
        </p:spPr>
      </p:pic>
    </p:spTree>
    <p:extLst>
      <p:ext uri="{BB962C8B-B14F-4D97-AF65-F5344CB8AC3E}">
        <p14:creationId xmlns:p14="http://schemas.microsoft.com/office/powerpoint/2010/main" val="39096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23" y="762000"/>
            <a:ext cx="9199223" cy="5791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7071" y="6279926"/>
            <a:ext cx="1219200" cy="451945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OMOP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416271" y="914400"/>
            <a:ext cx="208893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416271" y="4724400"/>
            <a:ext cx="208893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657600" y="5791199"/>
            <a:ext cx="2088930" cy="38100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0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Poor reality / representation correspondence: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Impossible co-morbidity assertions;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Resolved disorders appear again: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 smtClean="0"/>
              <a:t>‘problem’ as type rather than particular, or,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 smtClean="0"/>
              <a:t>‘problem’ as assertion rather than first-order entity;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Use of ‘inactive’ poorly related to presence or absence of disease entity.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User-interface itself is conducive to reality and representation confusion.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Secondary use for knowledge acquisition and decision report requires much caution.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0"/>
            <a:ext cx="9144000" cy="6248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5981700"/>
            <a:ext cx="3352800" cy="6477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Note: 1A and 1B any time: 650 patients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8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4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" y="990600"/>
            <a:ext cx="9079762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294" y="6474023"/>
            <a:ext cx="8780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 err="1">
                <a:solidFill>
                  <a:schemeClr val="bg1"/>
                </a:solidFill>
              </a:rPr>
              <a:t>Chowdhry</a:t>
            </a:r>
            <a:r>
              <a:rPr lang="en-US" sz="1400" b="0" dirty="0">
                <a:solidFill>
                  <a:schemeClr val="bg1"/>
                </a:solidFill>
              </a:rPr>
              <a:t> SM, </a:t>
            </a:r>
            <a:r>
              <a:rPr lang="en-US" sz="1400" b="0" dirty="0" err="1">
                <a:solidFill>
                  <a:schemeClr val="bg1"/>
                </a:solidFill>
              </a:rPr>
              <a:t>Mishuris</a:t>
            </a:r>
            <a:r>
              <a:rPr lang="en-US" sz="1400" b="0" dirty="0">
                <a:solidFill>
                  <a:schemeClr val="bg1"/>
                </a:solidFill>
              </a:rPr>
              <a:t> RG, Mann D. Problem-oriented charting: A review. </a:t>
            </a:r>
            <a:r>
              <a:rPr lang="en-US" sz="1400" b="0" dirty="0" err="1">
                <a:solidFill>
                  <a:schemeClr val="bg1"/>
                </a:solidFill>
              </a:rPr>
              <a:t>Int</a:t>
            </a:r>
            <a:r>
              <a:rPr lang="en-US" sz="1400" b="0" dirty="0">
                <a:solidFill>
                  <a:schemeClr val="bg1"/>
                </a:solidFill>
              </a:rPr>
              <a:t> J Med Inform. 2017 Jul;103:95-102.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522"/>
            <a:ext cx="9144000" cy="52369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62484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1"/>
                </a:solidFill>
              </a:rPr>
              <a:t>care.diabetesjournals.org/content/37/Supplement_1/S81</a:t>
            </a:r>
            <a:endParaRPr lang="en-US" sz="14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work: towards an OGMS-based</a:t>
            </a:r>
            <a:br>
              <a:rPr lang="en-US" dirty="0" smtClean="0"/>
            </a:br>
            <a:r>
              <a:rPr lang="en-US" dirty="0" smtClean="0"/>
              <a:t>Referent Tracking Interpretation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 flipV="1">
            <a:off x="13185777" y="7530220"/>
            <a:ext cx="57150" cy="17303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3696952" y="7539745"/>
            <a:ext cx="46038" cy="2651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4176377" y="7798508"/>
            <a:ext cx="50800" cy="19208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2216579"/>
            <a:ext cx="8991601" cy="45541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3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Bad: Diabetes Diagnosis Ontology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61160"/>
            <a:ext cx="3133725" cy="4705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920" y="1524000"/>
            <a:ext cx="4752975" cy="45053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Diagnosis Ontology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85800"/>
            <a:ext cx="4295775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143000"/>
            <a:ext cx="2714625" cy="4610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495800" cy="624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09600"/>
            <a:ext cx="4572000" cy="62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Diagnosis Ontology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09600"/>
            <a:ext cx="4857750" cy="5419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425" y="1518920"/>
            <a:ext cx="4752975" cy="39528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6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Ridiculous: </a:t>
            </a:r>
            <a:r>
              <a:rPr lang="en-US" dirty="0" err="1" smtClean="0"/>
              <a:t>BioMedBridges</a:t>
            </a:r>
            <a:r>
              <a:rPr lang="en-US" dirty="0" smtClean="0"/>
              <a:t> </a:t>
            </a:r>
            <a:r>
              <a:rPr lang="en-US" dirty="0"/>
              <a:t>Diabetes Ontology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3171825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3857625"/>
            <a:ext cx="8915400" cy="26289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762000"/>
            <a:ext cx="4648200" cy="762000"/>
          </a:xfrm>
        </p:spPr>
        <p:txBody>
          <a:bodyPr/>
          <a:lstStyle/>
          <a:p>
            <a:r>
              <a:rPr lang="en-US" dirty="0" smtClean="0"/>
              <a:t>Utterly stupid: Human Disease Ontology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April 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37" y="471486"/>
            <a:ext cx="4324350" cy="625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988" y="3600449"/>
            <a:ext cx="4219575" cy="30289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ICD-10-CM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5516"/>
              </p:ext>
            </p:extLst>
          </p:nvPr>
        </p:nvGraphicFramePr>
        <p:xfrm>
          <a:off x="228600" y="1584960"/>
          <a:ext cx="8839201" cy="4827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39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b-NO" sz="2200" u="none" strike="noStrike" dirty="0">
                          <a:effectLst/>
                          <a:latin typeface="+mj-lt"/>
                        </a:rPr>
                        <a:t>E11 </a:t>
                      </a:r>
                      <a:r>
                        <a:rPr lang="nb-NO" sz="2200" u="none" strike="noStrike" dirty="0" smtClean="0">
                          <a:effectLst/>
                          <a:latin typeface="+mj-lt"/>
                        </a:rPr>
                        <a:t>	Type </a:t>
                      </a:r>
                      <a:r>
                        <a:rPr lang="nb-NO" sz="2200" u="none" strike="noStrike" dirty="0">
                          <a:effectLst/>
                          <a:latin typeface="+mj-lt"/>
                        </a:rPr>
                        <a:t>2 diabetes mellitus</a:t>
                      </a:r>
                      <a:endParaRPr lang="nb-NO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E11.0 </a:t>
                      </a:r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	Type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2 diabetes mellitus with </a:t>
                      </a:r>
                      <a:r>
                        <a:rPr lang="en-US" sz="2200" u="none" strike="noStrike" dirty="0" err="1">
                          <a:effectLst/>
                          <a:latin typeface="+mj-lt"/>
                        </a:rPr>
                        <a:t>hyperosmolarity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b-NO" sz="2200" u="none" strike="noStrike" dirty="0">
                          <a:effectLst/>
                          <a:latin typeface="+mj-lt"/>
                        </a:rPr>
                        <a:t>E11.1 </a:t>
                      </a:r>
                      <a:r>
                        <a:rPr lang="nb-NO" sz="2200" u="none" strike="noStrike" dirty="0" smtClean="0">
                          <a:effectLst/>
                          <a:latin typeface="+mj-lt"/>
                        </a:rPr>
                        <a:t>	Type </a:t>
                      </a:r>
                      <a:r>
                        <a:rPr lang="nb-NO" sz="2200" u="none" strike="noStrike" dirty="0">
                          <a:effectLst/>
                          <a:latin typeface="+mj-lt"/>
                        </a:rPr>
                        <a:t>2 diabetes mellitus with ketoacidosis</a:t>
                      </a:r>
                      <a:endParaRPr lang="nb-NO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E11.2 </a:t>
                      </a:r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	Type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2 diabetes mellitus with kidney complications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E11.3 </a:t>
                      </a:r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	Type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2 diabetes mellitus with ophthalmic complications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E11.4 </a:t>
                      </a:r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	Type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2 diabetes mellitus with neurological complications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E11.5 </a:t>
                      </a:r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	Type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2 diabetes mellitus with circulatory complications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E11.6 </a:t>
                      </a:r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	Type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2 diabetes mellitus with other specified complications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	E11.61 Type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2 diabetes mellitus with diabetic </a:t>
                      </a:r>
                      <a:r>
                        <a:rPr lang="en-US" sz="2200" u="none" strike="noStrike" dirty="0" err="1">
                          <a:effectLst/>
                          <a:latin typeface="+mj-lt"/>
                        </a:rPr>
                        <a:t>arthropathy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	E11.62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Type 2 diabetes mellitus with skin complications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	E11.63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Type 2 diabetes mellitus with oral complications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	E11.64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Type 2 diabetes mellitus with hypoglycemia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E11.8	Type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2 diabetes mellitus with unspecified complications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smtClean="0">
                          <a:effectLst/>
                          <a:latin typeface="+mj-lt"/>
                        </a:rPr>
                        <a:t>E11.9	Type </a:t>
                      </a:r>
                      <a:r>
                        <a:rPr lang="en-US" sz="2200" u="none" strike="noStrike" dirty="0">
                          <a:effectLst/>
                          <a:latin typeface="+mj-lt"/>
                        </a:rPr>
                        <a:t>2 diabetes mellitus without complications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SNOMED CT January 2018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913005"/>
              </p:ext>
            </p:extLst>
          </p:nvPr>
        </p:nvGraphicFramePr>
        <p:xfrm>
          <a:off x="228601" y="1447800"/>
          <a:ext cx="8686799" cy="53387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86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53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Diabetes mellitus type 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46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     Diabetes mellitus type 2 in nonobese (disorder) 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   Diabetes mellitus type 2 in obese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     Hypoglycemic </a:t>
                      </a:r>
                      <a:r>
                        <a:rPr lang="en-US" sz="1800" u="none" strike="noStrike" dirty="0">
                          <a:effectLst/>
                        </a:rPr>
                        <a:t>coma co-</a:t>
                      </a:r>
                      <a:r>
                        <a:rPr lang="en-US" sz="1800" u="none" strike="noStrike" dirty="0" err="1">
                          <a:effectLst/>
                        </a:rPr>
                        <a:t>occurrent</a:t>
                      </a:r>
                      <a:r>
                        <a:rPr lang="en-US" sz="1800" u="none" strike="noStrike" dirty="0">
                          <a:effectLst/>
                        </a:rPr>
                        <a:t> and due to diabetes mellitus type II (disorder)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   Insulin treated type 2 diabetes mellitus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46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     Pre-existing type 2 diabetes mellitus (disorder) 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7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      Pre-existing type 2 diabetes mellitus in pregnancy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   Pregnancy and type 2 diabetes mellitus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7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   Pre-existing type 2 diabetes mellitus in pregnancy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7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   Type 2 diabetes mellitus with acanthosis nigricans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7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   Type 2 diabetes mellitus with hyperosmolar coma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    Type II diabetes mellitus in remission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1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   Type II diabetes mellitus with arthropathy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      Type II diabetes mellitus with neuropathic arthropathy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046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     Type II diabetes mellitus with gangrene (disorder) 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8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   Type II diabetes mellitus with peripheral angiopathy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   Type II diabetes mellitus with ulcer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67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    Type II diabetes mellitus without complication (disorder)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672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       Diabetes mellitus type 2 without retinopathy (disorder)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16" marR="4016" marT="4016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0ABE-6A45-4D1C-9D9E-FC879E2F39C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Prominent types of inconsistencies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Changes in reality not faithfully reflected in the medical record updates;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Updates in the records inadequately documented as to whether they reflect changes in reality or changes in caregivers understanding thereof;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Inconsistencies amongst observers;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Plain mistakes</a:t>
            </a:r>
            <a:r>
              <a:rPr lang="en-US" dirty="0"/>
              <a:t> </a:t>
            </a:r>
            <a:r>
              <a:rPr lang="en-US" dirty="0" smtClean="0"/>
              <a:t>and ambiguities.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 smtClean="0"/>
              <a:t>Beginnings of a solution</a:t>
            </a:r>
            <a:r>
              <a:rPr lang="en-US" dirty="0" smtClean="0"/>
              <a:t>: an ontology for general medical science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5983069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Ceusters W, Hsu CY, Smith B. Clinical Data Wrangling using Ontological Realism and Referent Tracking. International Conference on Biomedical Ontologies, ICBO 2014, Houston, Texas, Oct 6-9, 2014;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CEUR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Workshop Proceedings 2014;1237:27-32.</a:t>
            </a:r>
          </a:p>
        </p:txBody>
      </p:sp>
    </p:spTree>
    <p:extLst>
      <p:ext uri="{BB962C8B-B14F-4D97-AF65-F5344CB8AC3E}">
        <p14:creationId xmlns:p14="http://schemas.microsoft.com/office/powerpoint/2010/main" val="417335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4"/>
          <p:cNvSpPr>
            <a:spLocks noGrp="1" noChangeArrowheads="1"/>
          </p:cNvSpPr>
          <p:nvPr>
            <p:ph type="ctrTitle"/>
          </p:nvPr>
        </p:nvSpPr>
        <p:spPr>
          <a:xfrm>
            <a:off x="609600" y="1912938"/>
            <a:ext cx="7810500" cy="1303337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Ontology for General Medical Science</a:t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OGMS</a:t>
            </a:r>
          </a:p>
        </p:txBody>
      </p:sp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Scheuermann R, Ceusters W, Smith B. Toward an Ontological Treatment of Disease and Diagnosis.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2009 AMIA Summit on Translational Bioinformatics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San Francisco, California, March 15-17, 2009;: 116-120. Omnipress ISBN:0-9647743-7-2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9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Big Picture 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7011" r="4861" b="8989"/>
          <a:stretch>
            <a:fillRect/>
          </a:stretch>
        </p:blipFill>
        <p:spPr bwMode="auto">
          <a:xfrm>
            <a:off x="165100" y="1524000"/>
            <a:ext cx="88138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25289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Motivation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Clarity about:</a:t>
            </a:r>
          </a:p>
          <a:p>
            <a:pPr lvl="2" eaLnBrk="1" hangingPunct="1"/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disease etiology and progression;</a:t>
            </a:r>
          </a:p>
          <a:p>
            <a:pPr lvl="2" eaLnBrk="1" hangingPunct="1"/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disease on the side of the patient and the diagnostic process on the side of the clinician or healthcare system;</a:t>
            </a:r>
          </a:p>
          <a:p>
            <a:pPr lvl="2" eaLnBrk="1" hangingPunct="1"/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phenotype and signs/symptoms;</a:t>
            </a:r>
          </a:p>
          <a:p>
            <a:pPr lvl="2" eaLnBrk="1" hangingPunct="1"/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entities relate 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 each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other.</a:t>
            </a:r>
            <a:endParaRPr lang="en-US" altLang="en-US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Better support for use </a:t>
            </a: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of evidence in 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context of patient care, clinical research and translational </a:t>
            </a: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research;</a:t>
            </a:r>
          </a:p>
          <a:p>
            <a:pPr marL="1149350" lvl="2" indent="-234950" eaLnBrk="1" hangingPunct="1"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Includes use 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of medical record information in support for clinical and translation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research.</a:t>
            </a:r>
            <a:endParaRPr lang="en-US" altLang="en-US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Extensibility.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en-US" sz="32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103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1828800"/>
          </a:xfrm>
        </p:spPr>
        <p:txBody>
          <a:bodyPr/>
          <a:lstStyle/>
          <a:p>
            <a:r>
              <a:rPr lang="en-US" altLang="en-US" dirty="0" smtClean="0"/>
              <a:t>Motivation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3200" dirty="0" smtClean="0"/>
              <a:t>Four distinct classificatory tasks</a:t>
            </a:r>
          </a:p>
        </p:txBody>
      </p:sp>
      <p:sp>
        <p:nvSpPr>
          <p:cNvPr id="39939" name="Tex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038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of people (patients, carriers, …)</a:t>
            </a:r>
            <a:endParaRPr lang="en-US" altLang="en-US" sz="2800" dirty="0" smtClean="0"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of diseases (cases, instances, problems, …)</a:t>
            </a:r>
            <a:endParaRPr lang="en-US" altLang="en-US" sz="2800" dirty="0" smtClean="0"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of courses of disease (symptoms, treatments…)</a:t>
            </a:r>
          </a:p>
          <a:p>
            <a:pPr marL="514350" indent="-514350">
              <a:buFontTx/>
              <a:buAutoNum type="arabicPeriod"/>
            </a:pPr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of representations (records, observations, data, diagnoses…)</a:t>
            </a:r>
            <a:endParaRPr lang="en-US" altLang="en-US" sz="2800" dirty="0" smtClean="0"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14350" indent="-514350"/>
            <a:endParaRPr lang="en-US" alt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14350" indent="-514350"/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International Classification of Diseases (ICD) confuses 1. &amp; 2.</a:t>
            </a:r>
          </a:p>
          <a:p>
            <a:pPr marL="514350" indent="-514350"/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HL7, most standard terminologies, confuse 2. and 4</a:t>
            </a:r>
          </a:p>
          <a:p>
            <a:pPr marL="514350" indent="-514350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83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</p:spPr>
      </p:pic>
    </p:spTree>
    <p:extLst>
      <p:ext uri="{BB962C8B-B14F-4D97-AF65-F5344CB8AC3E}">
        <p14:creationId xmlns:p14="http://schemas.microsoft.com/office/powerpoint/2010/main" val="13441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unprincipled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International Classification of Diseases (ICD):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V01: </a:t>
            </a:r>
            <a:r>
              <a:rPr lang="en-US" u="sng" dirty="0"/>
              <a:t>Contact</a:t>
            </a:r>
            <a:r>
              <a:rPr lang="en-US" dirty="0"/>
              <a:t> with or </a:t>
            </a:r>
            <a:r>
              <a:rPr lang="en-US" u="sng" dirty="0"/>
              <a:t>exposure</a:t>
            </a:r>
            <a:r>
              <a:rPr lang="en-US" dirty="0"/>
              <a:t> to communicable diseases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V02: </a:t>
            </a:r>
            <a:r>
              <a:rPr lang="en-US" u="sng" dirty="0"/>
              <a:t>Carrier</a:t>
            </a:r>
            <a:r>
              <a:rPr lang="en-US" dirty="0"/>
              <a:t> or </a:t>
            </a:r>
            <a:r>
              <a:rPr lang="en-US" u="sng" dirty="0"/>
              <a:t>suspected carrier</a:t>
            </a:r>
            <a:r>
              <a:rPr lang="en-US" dirty="0"/>
              <a:t> of infectious diseases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V03: </a:t>
            </a:r>
            <a:r>
              <a:rPr lang="en-US" u="sng" dirty="0"/>
              <a:t>Need</a:t>
            </a:r>
            <a:r>
              <a:rPr lang="en-US" dirty="0"/>
              <a:t> for prophylactic vaccination and inoculation against bacterial diseases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V08: [Asymptomatic</a:t>
            </a:r>
            <a:r>
              <a:rPr lang="en-US" dirty="0"/>
              <a:t>] human immunodeficiency virus (HIV) </a:t>
            </a:r>
            <a:r>
              <a:rPr lang="en-US" u="sng" dirty="0"/>
              <a:t>infection status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V09: </a:t>
            </a:r>
            <a:r>
              <a:rPr lang="en-US" u="sng" dirty="0"/>
              <a:t>Infection</a:t>
            </a:r>
            <a:r>
              <a:rPr lang="en-US" dirty="0"/>
              <a:t> with drug-resistant microorganisms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V10: </a:t>
            </a:r>
            <a:r>
              <a:rPr lang="en-US" u="sng" dirty="0"/>
              <a:t>Personal history</a:t>
            </a:r>
            <a:r>
              <a:rPr lang="en-US" dirty="0"/>
              <a:t> of malignant neoplasm (i.e. cancer)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V16: </a:t>
            </a:r>
            <a:r>
              <a:rPr lang="en-US" u="sng" dirty="0"/>
              <a:t>Family history</a:t>
            </a:r>
            <a:r>
              <a:rPr lang="en-US" dirty="0"/>
              <a:t> of malignant neoplasm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6225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Health Level 7 (HL7) </a:t>
            </a:r>
            <a:br>
              <a:rPr lang="en-US" altLang="en-US" dirty="0" smtClean="0"/>
            </a:br>
            <a:r>
              <a:rPr lang="en-US" altLang="en-US" dirty="0" smtClean="0"/>
              <a:t>Reference Information Model (RIM) </a:t>
            </a:r>
            <a:r>
              <a:rPr lang="en-US" altLang="en-US" dirty="0"/>
              <a:t>Philosophy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2819400"/>
            <a:ext cx="8458200" cy="3581400"/>
          </a:xfrm>
        </p:spPr>
        <p:txBody>
          <a:bodyPr/>
          <a:lstStyle/>
          <a:p>
            <a:r>
              <a:rPr lang="en-US" altLang="en-US" dirty="0"/>
              <a:t>	“The truth about the real world is constructed through a combination and arbitration of attributed statements ...</a:t>
            </a:r>
          </a:p>
          <a:p>
            <a:endParaRPr lang="en-US" altLang="en-US" dirty="0"/>
          </a:p>
          <a:p>
            <a:r>
              <a:rPr lang="en-US" altLang="en-US" dirty="0"/>
              <a:t>	“As such, </a:t>
            </a:r>
            <a:r>
              <a:rPr lang="en-US" altLang="en-US" b="1" i="1" dirty="0"/>
              <a:t>there is no distinction between an activity and its documentation.</a:t>
            </a:r>
            <a:r>
              <a:rPr lang="en-US" altLang="en-US" dirty="0"/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5569803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https://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www.hl7.org/fhir/v3/ActClass/index.html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Accessed, Sept 12, 2016.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Goals of OGMS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3600" dirty="0" smtClean="0"/>
              <a:t>To serve as a consistent, logically well-defined extensible framework (ontology) for the representation of: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US" altLang="en-US" sz="3600" dirty="0" smtClean="0"/>
          </a:p>
          <a:p>
            <a:pPr marL="1427163" lvl="2" indent="-512763" eaLnBrk="1" hangingPunct="1"/>
            <a:r>
              <a:rPr lang="en-US" altLang="en-US" sz="3200" dirty="0" smtClean="0"/>
              <a:t>features of disease; </a:t>
            </a:r>
          </a:p>
          <a:p>
            <a:pPr marL="1427163" lvl="2" indent="-512763" eaLnBrk="1" hangingPunct="1"/>
            <a:r>
              <a:rPr lang="en-US" altLang="en-US" sz="3200" dirty="0" smtClean="0"/>
              <a:t>clinical processes;</a:t>
            </a:r>
          </a:p>
          <a:p>
            <a:pPr marL="1427163" lvl="2" indent="-512763" eaLnBrk="1" hangingPunct="1"/>
            <a:r>
              <a:rPr lang="en-US" altLang="en-US" sz="3200" dirty="0"/>
              <a:t>r</a:t>
            </a:r>
            <a:r>
              <a:rPr lang="en-US" altLang="en-US" sz="3200" dirty="0" smtClean="0"/>
              <a:t>esults of tests and diagnostic processes.</a:t>
            </a:r>
          </a:p>
        </p:txBody>
      </p:sp>
    </p:spTree>
    <p:extLst>
      <p:ext uri="{BB962C8B-B14F-4D97-AF65-F5344CB8AC3E}">
        <p14:creationId xmlns:p14="http://schemas.microsoft.com/office/powerpoint/2010/main" val="334485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 eaLnBrk="1" hangingPunct="1"/>
            <a:r>
              <a:rPr lang="en-US" altLang="en-US" sz="3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Goals of OGMS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are the fundamental types of things for which we need ontological categories (what’s the domain)?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disease initiation, progression, pathogenesis, signs, symptoms, assessments, clinical and laboratory findings, disease diagnosis, treatment, treatment response and outcome;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normal phenotype, homeostatic (normal) profile.</a:t>
            </a:r>
          </a:p>
        </p:txBody>
      </p:sp>
    </p:spTree>
    <p:extLst>
      <p:ext uri="{BB962C8B-B14F-4D97-AF65-F5344CB8AC3E}">
        <p14:creationId xmlns:p14="http://schemas.microsoft.com/office/powerpoint/2010/main" val="44738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 eaLnBrk="1" hangingPunct="1"/>
            <a:r>
              <a:rPr lang="en-US" altLang="en-US" sz="3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Goals of OGMS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are the fundamental relationships: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8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between the process of observing, the results of the observation and what is being observed;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between signs/symptoms and disease (no absolutes?);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between clinical and pre-clinical pathological processes, their manifestations and their representations in the EHR.</a:t>
            </a:r>
          </a:p>
        </p:txBody>
      </p:sp>
    </p:spTree>
    <p:extLst>
      <p:ext uri="{BB962C8B-B14F-4D97-AF65-F5344CB8AC3E}">
        <p14:creationId xmlns:p14="http://schemas.microsoft.com/office/powerpoint/2010/main" val="32799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 eaLnBrk="1" hangingPunct="1"/>
            <a:r>
              <a:rPr lang="en-US" altLang="en-US" sz="3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Goals of OGMS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should ontologies be developed - intelligent design or natural selection (evolution)?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8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is the relationship between </a:t>
            </a:r>
          </a:p>
          <a:p>
            <a:pPr marL="857250" lvl="1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ontologies, </a:t>
            </a:r>
          </a:p>
          <a:p>
            <a:pPr marL="857250" lvl="1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 terminologies and </a:t>
            </a:r>
          </a:p>
          <a:p>
            <a:pPr marL="857250" lvl="1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information models?</a:t>
            </a:r>
          </a:p>
        </p:txBody>
      </p:sp>
    </p:spTree>
    <p:extLst>
      <p:ext uri="{BB962C8B-B14F-4D97-AF65-F5344CB8AC3E}">
        <p14:creationId xmlns:p14="http://schemas.microsoft.com/office/powerpoint/2010/main" val="3756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Ontology / Terminology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3386" y="1555595"/>
            <a:ext cx="7657227" cy="51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3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Ontology</a:t>
            </a:r>
            <a:r>
              <a:rPr lang="en-US" dirty="0" smtClean="0"/>
              <a:t> / </a:t>
            </a:r>
            <a:r>
              <a:rPr lang="en-US" dirty="0" smtClean="0">
                <a:solidFill>
                  <a:srgbClr val="FF99CC"/>
                </a:solidFill>
              </a:rPr>
              <a:t>Terminology</a:t>
            </a:r>
            <a:endParaRPr lang="en-US" dirty="0">
              <a:solidFill>
                <a:srgbClr val="FF99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3386" y="1555595"/>
            <a:ext cx="7657227" cy="51884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914400" y="1828800"/>
            <a:ext cx="2133600" cy="685800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800600" y="2743200"/>
            <a:ext cx="3276600" cy="685800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14400" y="5715000"/>
            <a:ext cx="2133600" cy="838200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24000" y="4038600"/>
            <a:ext cx="2286000" cy="1371600"/>
          </a:xfrm>
          <a:prstGeom prst="rect">
            <a:avLst/>
          </a:prstGeom>
          <a:solidFill>
            <a:srgbClr val="FF99CC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47800" y="2819400"/>
            <a:ext cx="3124200" cy="1187605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SNOMED-CT: abundance of false synonymy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352675"/>
            <a:ext cx="8720137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14613" y="3675063"/>
            <a:ext cx="6215062" cy="1022350"/>
            <a:chOff x="1647" y="2315"/>
            <a:chExt cx="3915" cy="644"/>
          </a:xfrm>
        </p:grpSpPr>
        <p:sp>
          <p:nvSpPr>
            <p:cNvPr id="76812" name="Rectangle 6"/>
            <p:cNvSpPr>
              <a:spLocks noChangeArrowheads="1"/>
            </p:cNvSpPr>
            <p:nvPr/>
          </p:nvSpPr>
          <p:spPr bwMode="auto">
            <a:xfrm>
              <a:off x="2699" y="2321"/>
              <a:ext cx="2863" cy="63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813" name="Rectangle 9"/>
            <p:cNvSpPr>
              <a:spLocks noChangeArrowheads="1"/>
            </p:cNvSpPr>
            <p:nvPr/>
          </p:nvSpPr>
          <p:spPr bwMode="auto">
            <a:xfrm>
              <a:off x="1647" y="2315"/>
              <a:ext cx="969" cy="64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nose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635250" y="3114675"/>
            <a:ext cx="6219825" cy="481013"/>
            <a:chOff x="1660" y="1962"/>
            <a:chExt cx="3918" cy="303"/>
          </a:xfrm>
        </p:grpSpPr>
        <p:sp>
          <p:nvSpPr>
            <p:cNvPr id="76810" name="Rectangle 5"/>
            <p:cNvSpPr>
              <a:spLocks noChangeArrowheads="1"/>
            </p:cNvSpPr>
            <p:nvPr/>
          </p:nvSpPr>
          <p:spPr bwMode="auto">
            <a:xfrm>
              <a:off x="2698" y="1962"/>
              <a:ext cx="2880" cy="302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811" name="Rectangle 10"/>
            <p:cNvSpPr>
              <a:spLocks noChangeArrowheads="1"/>
            </p:cNvSpPr>
            <p:nvPr/>
          </p:nvSpPr>
          <p:spPr bwMode="auto">
            <a:xfrm>
              <a:off x="1660" y="1964"/>
              <a:ext cx="964" cy="3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bones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5725" y="4745038"/>
            <a:ext cx="6211888" cy="1428750"/>
            <a:chOff x="1654" y="2989"/>
            <a:chExt cx="3913" cy="900"/>
          </a:xfrm>
        </p:grpSpPr>
        <p:sp>
          <p:nvSpPr>
            <p:cNvPr id="76808" name="Rectangle 7"/>
            <p:cNvSpPr>
              <a:spLocks noChangeArrowheads="1"/>
            </p:cNvSpPr>
            <p:nvPr/>
          </p:nvSpPr>
          <p:spPr bwMode="auto">
            <a:xfrm>
              <a:off x="2710" y="2989"/>
              <a:ext cx="2857" cy="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809" name="Rectangle 11"/>
            <p:cNvSpPr>
              <a:spLocks noChangeArrowheads="1"/>
            </p:cNvSpPr>
            <p:nvPr/>
          </p:nvSpPr>
          <p:spPr bwMode="auto">
            <a:xfrm>
              <a:off x="1654" y="2994"/>
              <a:ext cx="964" cy="8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fracture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098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EHR Information Models (simplified)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4275" name="Group 41"/>
          <p:cNvGrpSpPr>
            <a:grpSpLocks/>
          </p:cNvGrpSpPr>
          <p:nvPr/>
        </p:nvGrpSpPr>
        <p:grpSpPr bwMode="auto">
          <a:xfrm>
            <a:off x="304800" y="2743200"/>
            <a:ext cx="3257550" cy="3417888"/>
            <a:chOff x="304800" y="2743200"/>
            <a:chExt cx="3257473" cy="3418463"/>
          </a:xfrm>
        </p:grpSpPr>
        <p:sp>
          <p:nvSpPr>
            <p:cNvPr id="54287" name="Rounded Rectangle 3"/>
            <p:cNvSpPr>
              <a:spLocks noChangeArrowheads="1"/>
            </p:cNvSpPr>
            <p:nvPr/>
          </p:nvSpPr>
          <p:spPr bwMode="auto">
            <a:xfrm>
              <a:off x="1371600" y="4114800"/>
              <a:ext cx="1203738" cy="675263"/>
            </a:xfrm>
            <a:prstGeom prst="roundRect">
              <a:avLst>
                <a:gd name="adj" fmla="val 23463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patient</a:t>
              </a:r>
            </a:p>
          </p:txBody>
        </p:sp>
        <p:sp>
          <p:nvSpPr>
            <p:cNvPr id="54288" name="Rounded Rectangle 5"/>
            <p:cNvSpPr>
              <a:spLocks noChangeArrowheads="1"/>
            </p:cNvSpPr>
            <p:nvPr/>
          </p:nvSpPr>
          <p:spPr bwMode="auto">
            <a:xfrm>
              <a:off x="304800" y="2743200"/>
              <a:ext cx="1641748" cy="675263"/>
            </a:xfrm>
            <a:prstGeom prst="roundRect">
              <a:avLst>
                <a:gd name="adj" fmla="val 23463"/>
              </a:avLst>
            </a:prstGeom>
            <a:solidFill>
              <a:srgbClr val="00B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diagnosis</a:t>
              </a:r>
            </a:p>
          </p:txBody>
        </p:sp>
        <p:sp>
          <p:nvSpPr>
            <p:cNvPr id="54289" name="Rounded Rectangle 6"/>
            <p:cNvSpPr>
              <a:spLocks noChangeArrowheads="1"/>
            </p:cNvSpPr>
            <p:nvPr/>
          </p:nvSpPr>
          <p:spPr bwMode="auto">
            <a:xfrm>
              <a:off x="1553940" y="5486400"/>
              <a:ext cx="839059" cy="675263"/>
            </a:xfrm>
            <a:prstGeom prst="roundRect">
              <a:avLst>
                <a:gd name="adj" fmla="val 23463"/>
              </a:avLst>
            </a:prstGeom>
            <a:solidFill>
              <a:srgbClr val="0070C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drug</a:t>
              </a:r>
            </a:p>
          </p:txBody>
        </p:sp>
        <p:sp>
          <p:nvSpPr>
            <p:cNvPr id="54290" name="Rounded Rectangle 11"/>
            <p:cNvSpPr>
              <a:spLocks noChangeArrowheads="1"/>
            </p:cNvSpPr>
            <p:nvPr/>
          </p:nvSpPr>
          <p:spPr bwMode="auto">
            <a:xfrm>
              <a:off x="2286000" y="2743200"/>
              <a:ext cx="1276273" cy="675263"/>
            </a:xfrm>
            <a:prstGeom prst="roundRect">
              <a:avLst>
                <a:gd name="adj" fmla="val 23463"/>
              </a:avLst>
            </a:prstGeom>
            <a:solidFill>
              <a:srgbClr val="FF5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finding</a:t>
              </a:r>
            </a:p>
          </p:txBody>
        </p:sp>
        <p:cxnSp>
          <p:nvCxnSpPr>
            <p:cNvPr id="54291" name="Elbow Connector 14"/>
            <p:cNvCxnSpPr>
              <a:cxnSpLocks noChangeShapeType="1"/>
              <a:stCxn id="54287" idx="1"/>
              <a:endCxn id="54288" idx="2"/>
            </p:cNvCxnSpPr>
            <p:nvPr/>
          </p:nvCxnSpPr>
          <p:spPr bwMode="auto">
            <a:xfrm rot="10800000">
              <a:off x="1125674" y="3418464"/>
              <a:ext cx="245926" cy="1033969"/>
            </a:xfrm>
            <a:prstGeom prst="bentConnector2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92" name="Elbow Connector 16"/>
            <p:cNvCxnSpPr>
              <a:cxnSpLocks noChangeShapeType="1"/>
              <a:stCxn id="54287" idx="3"/>
              <a:endCxn id="54290" idx="2"/>
            </p:cNvCxnSpPr>
            <p:nvPr/>
          </p:nvCxnSpPr>
          <p:spPr bwMode="auto">
            <a:xfrm flipV="1">
              <a:off x="2575338" y="3418463"/>
              <a:ext cx="348799" cy="1033969"/>
            </a:xfrm>
            <a:prstGeom prst="bentConnector2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93" name="Elbow Connector 20"/>
            <p:cNvCxnSpPr>
              <a:cxnSpLocks noChangeShapeType="1"/>
            </p:cNvCxnSpPr>
            <p:nvPr/>
          </p:nvCxnSpPr>
          <p:spPr bwMode="auto">
            <a:xfrm rot="16200000" flipH="1">
              <a:off x="1625301" y="5138230"/>
              <a:ext cx="696337" cy="1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038600" y="2209800"/>
            <a:ext cx="4724400" cy="4343400"/>
            <a:chOff x="4038600" y="2209800"/>
            <a:chExt cx="4724400" cy="4343400"/>
          </a:xfrm>
        </p:grpSpPr>
        <p:sp>
          <p:nvSpPr>
            <p:cNvPr id="54277" name="Rounded Rectangle 7"/>
            <p:cNvSpPr>
              <a:spLocks noChangeArrowheads="1"/>
            </p:cNvSpPr>
            <p:nvPr/>
          </p:nvSpPr>
          <p:spPr bwMode="auto">
            <a:xfrm>
              <a:off x="5846477" y="4114800"/>
              <a:ext cx="1697323" cy="675263"/>
            </a:xfrm>
            <a:prstGeom prst="roundRect">
              <a:avLst>
                <a:gd name="adj" fmla="val 23463"/>
              </a:avLst>
            </a:prstGeom>
            <a:solidFill>
              <a:srgbClr val="FF00FF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encounter</a:t>
              </a:r>
            </a:p>
          </p:txBody>
        </p:sp>
        <p:sp>
          <p:nvSpPr>
            <p:cNvPr id="54278" name="Rounded Rectangle 8"/>
            <p:cNvSpPr>
              <a:spLocks noChangeArrowheads="1"/>
            </p:cNvSpPr>
            <p:nvPr/>
          </p:nvSpPr>
          <p:spPr bwMode="auto">
            <a:xfrm>
              <a:off x="4282662" y="4114800"/>
              <a:ext cx="1203738" cy="675263"/>
            </a:xfrm>
            <a:prstGeom prst="roundRect">
              <a:avLst>
                <a:gd name="adj" fmla="val 23463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patient</a:t>
              </a:r>
            </a:p>
          </p:txBody>
        </p:sp>
        <p:sp>
          <p:nvSpPr>
            <p:cNvPr id="54279" name="Rounded Rectangle 9"/>
            <p:cNvSpPr>
              <a:spLocks noChangeArrowheads="1"/>
            </p:cNvSpPr>
            <p:nvPr/>
          </p:nvSpPr>
          <p:spPr bwMode="auto">
            <a:xfrm>
              <a:off x="5874264" y="5486400"/>
              <a:ext cx="1641748" cy="675263"/>
            </a:xfrm>
            <a:prstGeom prst="roundRect">
              <a:avLst>
                <a:gd name="adj" fmla="val 23463"/>
              </a:avLst>
            </a:prstGeom>
            <a:solidFill>
              <a:srgbClr val="00B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diagnosis</a:t>
              </a:r>
            </a:p>
          </p:txBody>
        </p:sp>
        <p:sp>
          <p:nvSpPr>
            <p:cNvPr id="54280" name="Rounded Rectangle 10"/>
            <p:cNvSpPr>
              <a:spLocks noChangeArrowheads="1"/>
            </p:cNvSpPr>
            <p:nvPr/>
          </p:nvSpPr>
          <p:spPr bwMode="auto">
            <a:xfrm>
              <a:off x="7923941" y="4114800"/>
              <a:ext cx="839059" cy="675263"/>
            </a:xfrm>
            <a:prstGeom prst="roundRect">
              <a:avLst>
                <a:gd name="adj" fmla="val 23463"/>
              </a:avLst>
            </a:prstGeom>
            <a:solidFill>
              <a:srgbClr val="0070C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drug</a:t>
              </a:r>
            </a:p>
          </p:txBody>
        </p:sp>
        <p:sp>
          <p:nvSpPr>
            <p:cNvPr id="54281" name="Rounded Rectangle 12"/>
            <p:cNvSpPr>
              <a:spLocks noChangeArrowheads="1"/>
            </p:cNvSpPr>
            <p:nvPr/>
          </p:nvSpPr>
          <p:spPr bwMode="auto">
            <a:xfrm>
              <a:off x="6057002" y="2743200"/>
              <a:ext cx="1276273" cy="675263"/>
            </a:xfrm>
            <a:prstGeom prst="roundRect">
              <a:avLst>
                <a:gd name="adj" fmla="val 23463"/>
              </a:avLst>
            </a:prstGeom>
            <a:solidFill>
              <a:srgbClr val="FF5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+mn-ea"/>
                  <a:cs typeface="+mn-cs"/>
                </a:rPr>
                <a:t>finding</a:t>
              </a:r>
            </a:p>
          </p:txBody>
        </p:sp>
        <p:cxnSp>
          <p:nvCxnSpPr>
            <p:cNvPr id="54282" name="Elbow Connector 25"/>
            <p:cNvCxnSpPr>
              <a:cxnSpLocks noChangeShapeType="1"/>
              <a:stCxn id="54277" idx="2"/>
              <a:endCxn id="54279" idx="0"/>
            </p:cNvCxnSpPr>
            <p:nvPr/>
          </p:nvCxnSpPr>
          <p:spPr bwMode="auto">
            <a:xfrm rot="5400000">
              <a:off x="6346971" y="5138231"/>
              <a:ext cx="696337" cy="1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3" name="Elbow Connector 28"/>
            <p:cNvCxnSpPr>
              <a:cxnSpLocks noChangeShapeType="1"/>
              <a:stCxn id="54277" idx="1"/>
              <a:endCxn id="54278" idx="3"/>
            </p:cNvCxnSpPr>
            <p:nvPr/>
          </p:nvCxnSpPr>
          <p:spPr bwMode="auto">
            <a:xfrm rot="10800000">
              <a:off x="5486401" y="4452432"/>
              <a:ext cx="360077" cy="1588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4" name="Elbow Connector 31"/>
            <p:cNvCxnSpPr>
              <a:cxnSpLocks noChangeShapeType="1"/>
              <a:stCxn id="54277" idx="0"/>
              <a:endCxn id="54281" idx="2"/>
            </p:cNvCxnSpPr>
            <p:nvPr/>
          </p:nvCxnSpPr>
          <p:spPr bwMode="auto">
            <a:xfrm rot="5400000" flipH="1" flipV="1">
              <a:off x="6346971" y="3766632"/>
              <a:ext cx="696337" cy="1588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5" name="Elbow Connector 34"/>
            <p:cNvCxnSpPr>
              <a:cxnSpLocks noChangeShapeType="1"/>
              <a:stCxn id="54277" idx="3"/>
              <a:endCxn id="54280" idx="1"/>
            </p:cNvCxnSpPr>
            <p:nvPr/>
          </p:nvCxnSpPr>
          <p:spPr bwMode="auto">
            <a:xfrm>
              <a:off x="7543800" y="4452432"/>
              <a:ext cx="380141" cy="1588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6" name="Straight Connector 38"/>
            <p:cNvCxnSpPr>
              <a:cxnSpLocks noChangeShapeType="1"/>
            </p:cNvCxnSpPr>
            <p:nvPr/>
          </p:nvCxnSpPr>
          <p:spPr bwMode="auto">
            <a:xfrm rot="5400000">
              <a:off x="1866900" y="4381500"/>
              <a:ext cx="4343400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194621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Misdiagnosis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1" y="609600"/>
            <a:ext cx="912114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 eaLnBrk="1" hangingPunct="1"/>
            <a:r>
              <a:rPr lang="en-US" altLang="en-US" sz="3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Constraints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need to be accurate;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need to be practical (reproducibility vs dogma).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can we expect the clinicians to understand and provide?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 the distinction between chronic and progressive easily determined?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need to leverage and harmonize existing and emerging standards.</a:t>
            </a:r>
          </a:p>
        </p:txBody>
      </p:sp>
    </p:spTree>
    <p:extLst>
      <p:ext uri="{BB962C8B-B14F-4D97-AF65-F5344CB8AC3E}">
        <p14:creationId xmlns:p14="http://schemas.microsoft.com/office/powerpoint/2010/main" val="21456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 eaLnBrk="1" hangingPunct="1"/>
            <a:r>
              <a:rPr lang="en-US" altLang="en-US" sz="3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Outcomes Assessment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are the criteria by which we can judge whether we have good categories and good definitions?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degree to which ordinary clinicians can understand and reproducibly apply the definitions.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degree to which entities can be easily mapped between humans and animal models.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degree to which the categories can accommodate new diagnostic technologies (e.g. proteomics).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degree to which electronic medical record data can be integrated with clinical and translational research data.</a:t>
            </a:r>
          </a:p>
        </p:txBody>
      </p:sp>
    </p:spTree>
    <p:extLst>
      <p:ext uri="{BB962C8B-B14F-4D97-AF65-F5344CB8AC3E}">
        <p14:creationId xmlns:p14="http://schemas.microsoft.com/office/powerpoint/2010/main" val="24858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4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Approach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Propose terms and provide definitions for a representational framework drawing on best practices in ontology development as promulgated within the OBO Foundry for: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Etiological process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Disorder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Disease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Pathological process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Sign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Risk factor</a:t>
            </a:r>
            <a:endParaRPr lang="en-US" altLang="en-US" sz="24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191000" y="3124200"/>
            <a:ext cx="3733800" cy="24384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Times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Symptom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Times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Laboratory finding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Times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Diagnosis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Times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Pre-disposition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Times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Clinically abnormal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Times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Biomarker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53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7" name="AutoShap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Approach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chemeClr val="bg1"/>
                </a:solidFill>
              </a:rPr>
              <a:t>a disease is a disposition rooted in a physical disorder in the organism and realized in pathological processes. </a:t>
            </a:r>
          </a:p>
        </p:txBody>
      </p:sp>
      <p:sp>
        <p:nvSpPr>
          <p:cNvPr id="90115" name="Rectangle 4"/>
          <p:cNvSpPr>
            <a:spLocks noChangeArrowheads="1"/>
          </p:cNvSpPr>
          <p:nvPr/>
        </p:nvSpPr>
        <p:spPr bwMode="auto">
          <a:xfrm>
            <a:off x="71438" y="3683000"/>
            <a:ext cx="20955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etiological process</a:t>
            </a:r>
          </a:p>
        </p:txBody>
      </p:sp>
      <p:sp>
        <p:nvSpPr>
          <p:cNvPr id="90116" name="Rectangle 5"/>
          <p:cNvSpPr>
            <a:spLocks noChangeArrowheads="1"/>
          </p:cNvSpPr>
          <p:nvPr/>
        </p:nvSpPr>
        <p:spPr bwMode="auto">
          <a:xfrm>
            <a:off x="1905000" y="2908300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produces</a:t>
            </a:r>
          </a:p>
        </p:txBody>
      </p:sp>
      <p:sp>
        <p:nvSpPr>
          <p:cNvPr id="90117" name="Rectangle 6"/>
          <p:cNvSpPr>
            <a:spLocks noChangeArrowheads="1"/>
          </p:cNvSpPr>
          <p:nvPr/>
        </p:nvSpPr>
        <p:spPr bwMode="auto">
          <a:xfrm>
            <a:off x="2924175" y="3683000"/>
            <a:ext cx="10223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disorder</a:t>
            </a:r>
          </a:p>
        </p:txBody>
      </p:sp>
      <p:sp>
        <p:nvSpPr>
          <p:cNvPr id="90118" name="Rectangle 7"/>
          <p:cNvSpPr>
            <a:spLocks noChangeArrowheads="1"/>
          </p:cNvSpPr>
          <p:nvPr/>
        </p:nvSpPr>
        <p:spPr bwMode="auto">
          <a:xfrm>
            <a:off x="3965575" y="290830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bears</a:t>
            </a:r>
          </a:p>
        </p:txBody>
      </p:sp>
      <p:sp>
        <p:nvSpPr>
          <p:cNvPr id="90119" name="Rectangle 8"/>
          <p:cNvSpPr>
            <a:spLocks noChangeArrowheads="1"/>
          </p:cNvSpPr>
          <p:nvPr/>
        </p:nvSpPr>
        <p:spPr bwMode="auto">
          <a:xfrm>
            <a:off x="4745038" y="3683000"/>
            <a:ext cx="13081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disposition</a:t>
            </a:r>
          </a:p>
        </p:txBody>
      </p:sp>
      <p:sp>
        <p:nvSpPr>
          <p:cNvPr id="90120" name="Rectangle 9"/>
          <p:cNvSpPr>
            <a:spLocks noChangeArrowheads="1"/>
          </p:cNvSpPr>
          <p:nvPr/>
        </p:nvSpPr>
        <p:spPr bwMode="auto">
          <a:xfrm>
            <a:off x="5775325" y="2908300"/>
            <a:ext cx="1327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realized_in</a:t>
            </a:r>
          </a:p>
        </p:txBody>
      </p:sp>
      <p:sp>
        <p:nvSpPr>
          <p:cNvPr id="90121" name="Rectangle 10"/>
          <p:cNvSpPr>
            <a:spLocks noChangeArrowheads="1"/>
          </p:cNvSpPr>
          <p:nvPr/>
        </p:nvSpPr>
        <p:spPr bwMode="auto">
          <a:xfrm>
            <a:off x="6783388" y="3683000"/>
            <a:ext cx="22828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pathological process</a:t>
            </a:r>
          </a:p>
        </p:txBody>
      </p:sp>
      <p:sp>
        <p:nvSpPr>
          <p:cNvPr id="90122" name="Rectangle 11"/>
          <p:cNvSpPr>
            <a:spLocks noChangeArrowheads="1"/>
          </p:cNvSpPr>
          <p:nvPr/>
        </p:nvSpPr>
        <p:spPr bwMode="auto">
          <a:xfrm>
            <a:off x="863600" y="6032500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produces</a:t>
            </a:r>
          </a:p>
        </p:txBody>
      </p:sp>
      <p:sp>
        <p:nvSpPr>
          <p:cNvPr id="90123" name="Rectangle 12"/>
          <p:cNvSpPr>
            <a:spLocks noChangeArrowheads="1"/>
          </p:cNvSpPr>
          <p:nvPr/>
        </p:nvSpPr>
        <p:spPr bwMode="auto">
          <a:xfrm>
            <a:off x="6346825" y="5321300"/>
            <a:ext cx="2743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abnormal bodily features</a:t>
            </a:r>
          </a:p>
        </p:txBody>
      </p:sp>
      <p:sp>
        <p:nvSpPr>
          <p:cNvPr id="90124" name="Rectangle 13"/>
          <p:cNvSpPr>
            <a:spLocks noChangeArrowheads="1"/>
          </p:cNvSpPr>
          <p:nvPr/>
        </p:nvSpPr>
        <p:spPr bwMode="auto">
          <a:xfrm>
            <a:off x="5408613" y="6032500"/>
            <a:ext cx="165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recognized_as</a:t>
            </a:r>
          </a:p>
        </p:txBody>
      </p:sp>
      <p:sp>
        <p:nvSpPr>
          <p:cNvPr id="90125" name="Rectangle 14"/>
          <p:cNvSpPr>
            <a:spLocks noChangeArrowheads="1"/>
          </p:cNvSpPr>
          <p:nvPr/>
        </p:nvSpPr>
        <p:spPr bwMode="auto">
          <a:xfrm>
            <a:off x="4030663" y="5321300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signs &amp; symptoms</a:t>
            </a:r>
          </a:p>
        </p:txBody>
      </p:sp>
      <p:sp>
        <p:nvSpPr>
          <p:cNvPr id="90126" name="Rectangle 15"/>
          <p:cNvSpPr>
            <a:spLocks noChangeArrowheads="1"/>
          </p:cNvSpPr>
          <p:nvPr/>
        </p:nvSpPr>
        <p:spPr bwMode="auto">
          <a:xfrm>
            <a:off x="1579563" y="5321300"/>
            <a:ext cx="219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interpretive process</a:t>
            </a: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7200900" y="4483100"/>
            <a:ext cx="111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pitchFamily="34" charset="-128"/>
                <a:cs typeface="+mn-cs"/>
              </a:rPr>
              <a:t>produces</a:t>
            </a:r>
          </a:p>
        </p:txBody>
      </p:sp>
      <p:sp>
        <p:nvSpPr>
          <p:cNvPr id="90128" name="Rectangle 17"/>
          <p:cNvSpPr>
            <a:spLocks noChangeArrowheads="1"/>
          </p:cNvSpPr>
          <p:nvPr/>
        </p:nvSpPr>
        <p:spPr bwMode="auto">
          <a:xfrm>
            <a:off x="120650" y="5321300"/>
            <a:ext cx="11525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diagnosis</a:t>
            </a:r>
          </a:p>
        </p:txBody>
      </p:sp>
      <p:sp>
        <p:nvSpPr>
          <p:cNvPr id="90129" name="Rectangle 18"/>
          <p:cNvSpPr>
            <a:spLocks noChangeArrowheads="1"/>
          </p:cNvSpPr>
          <p:nvPr/>
        </p:nvSpPr>
        <p:spPr bwMode="auto">
          <a:xfrm>
            <a:off x="3005138" y="6032500"/>
            <a:ext cx="173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participates_in</a:t>
            </a:r>
          </a:p>
        </p:txBody>
      </p:sp>
      <p:sp>
        <p:nvSpPr>
          <p:cNvPr id="90130" name="AutoShape 19"/>
          <p:cNvSpPr>
            <a:spLocks noChangeArrowheads="1"/>
          </p:cNvSpPr>
          <p:nvPr/>
        </p:nvSpPr>
        <p:spPr bwMode="auto">
          <a:xfrm>
            <a:off x="18542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1" name="AutoShape 20"/>
          <p:cNvSpPr>
            <a:spLocks noChangeArrowheads="1"/>
          </p:cNvSpPr>
          <p:nvPr/>
        </p:nvSpPr>
        <p:spPr bwMode="auto">
          <a:xfrm>
            <a:off x="36957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2" name="AutoShape 21"/>
          <p:cNvSpPr>
            <a:spLocks noChangeArrowheads="1"/>
          </p:cNvSpPr>
          <p:nvPr/>
        </p:nvSpPr>
        <p:spPr bwMode="auto">
          <a:xfrm>
            <a:off x="58166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3" name="AutoShape 22"/>
          <p:cNvSpPr>
            <a:spLocks noChangeArrowheads="1"/>
          </p:cNvSpPr>
          <p:nvPr/>
        </p:nvSpPr>
        <p:spPr bwMode="auto">
          <a:xfrm flipH="1" flipV="1">
            <a:off x="7239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4" name="AutoShape 23"/>
          <p:cNvSpPr>
            <a:spLocks noChangeArrowheads="1"/>
          </p:cNvSpPr>
          <p:nvPr/>
        </p:nvSpPr>
        <p:spPr bwMode="auto">
          <a:xfrm flipH="1" flipV="1">
            <a:off x="31369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5" name="AutoShape 24"/>
          <p:cNvSpPr>
            <a:spLocks noChangeArrowheads="1"/>
          </p:cNvSpPr>
          <p:nvPr/>
        </p:nvSpPr>
        <p:spPr bwMode="auto">
          <a:xfrm flipH="1" flipV="1">
            <a:off x="55372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6" name="AutoShape 25"/>
          <p:cNvSpPr>
            <a:spLocks noChangeArrowheads="1"/>
          </p:cNvSpPr>
          <p:nvPr/>
        </p:nvSpPr>
        <p:spPr bwMode="auto">
          <a:xfrm rot="-5400000" flipH="1" flipV="1">
            <a:off x="7670800" y="45466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5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Cirrhosis - environmental exposure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4419600" cy="4953000"/>
          </a:xfrm>
          <a:noFill/>
        </p:spPr>
        <p:txBody>
          <a:bodyPr/>
          <a:lstStyle/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Etiological process - </a:t>
            </a:r>
            <a:r>
              <a:rPr lang="en-US" altLang="en-US" sz="1800" dirty="0" err="1" smtClean="0">
                <a:solidFill>
                  <a:schemeClr val="bg1"/>
                </a:solidFill>
              </a:rPr>
              <a:t>phenobarbitol</a:t>
            </a:r>
            <a:r>
              <a:rPr lang="en-US" altLang="en-US" sz="1800" dirty="0" smtClean="0">
                <a:solidFill>
                  <a:schemeClr val="bg1"/>
                </a:solidFill>
              </a:rPr>
              <a:t>-induced hepatic cell death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altLang="en-US" sz="1800" i="1" dirty="0" smtClean="0">
                <a:solidFill>
                  <a:schemeClr val="bg1"/>
                </a:solidFill>
              </a:rPr>
              <a:t>produces</a:t>
            </a:r>
            <a:endParaRPr lang="en-US" altLang="en-US" sz="18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Disorder - necrotic liver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altLang="en-US" sz="1800" i="1" dirty="0" smtClean="0">
                <a:solidFill>
                  <a:schemeClr val="bg1"/>
                </a:solidFill>
              </a:rPr>
              <a:t>bears</a:t>
            </a:r>
            <a:endParaRPr lang="en-US" altLang="en-US" sz="18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Disposition (disease) - cirrhosis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altLang="en-US" sz="1800" i="1" dirty="0" err="1" smtClean="0">
                <a:solidFill>
                  <a:schemeClr val="bg1"/>
                </a:solidFill>
              </a:rPr>
              <a:t>realized_in</a:t>
            </a:r>
            <a:endParaRPr lang="en-US" altLang="en-US" sz="18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Pathological process - abnormal tissue repair with cell proliferation and fibrosis that exceed a certain threshold; hypoxia-induced cell death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altLang="en-US" sz="1800" i="1" dirty="0" smtClean="0">
                <a:solidFill>
                  <a:schemeClr val="bg1"/>
                </a:solidFill>
              </a:rPr>
              <a:t>produces</a:t>
            </a:r>
            <a:endParaRPr lang="en-US" altLang="en-US" sz="18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Abnormal bodily features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altLang="en-US" sz="1800" i="1" dirty="0" err="1" smtClean="0">
                <a:solidFill>
                  <a:schemeClr val="bg1"/>
                </a:solidFill>
              </a:rPr>
              <a:t>recognized_as</a:t>
            </a:r>
            <a:endParaRPr lang="en-US" altLang="en-US" sz="18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Symptoms - fatigue, anorexia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Signs - jaundice, splenomegaly</a:t>
            </a:r>
          </a:p>
        </p:txBody>
      </p:sp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4889500" y="1676400"/>
            <a:ext cx="4102100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Symptoms &amp; Signs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used_in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Interpretive process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produces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Hypothesis - rule out cirrhosis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suggests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Laboratory tests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produces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Test results – documentation of elevated liver enzymes in serum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used_in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Interpretive process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produces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Result - diagnosis that patient X has a disorder that bears the disease cirrhosis</a:t>
            </a:r>
          </a:p>
        </p:txBody>
      </p:sp>
    </p:spTree>
    <p:extLst>
      <p:ext uri="{BB962C8B-B14F-4D97-AF65-F5344CB8AC3E}">
        <p14:creationId xmlns:p14="http://schemas.microsoft.com/office/powerpoint/2010/main" val="24577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Foundational Terms (1)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just" eaLnBrk="1" hangingPunct="1">
              <a:spcAft>
                <a:spcPts val="300"/>
              </a:spcAft>
            </a:pPr>
            <a:r>
              <a:rPr lang="en-US" altLang="en-US" sz="2800" b="1" u="sng" dirty="0" smtClean="0"/>
              <a:t>Disorder</a:t>
            </a:r>
            <a:r>
              <a:rPr lang="en-US" altLang="en-US" sz="2800" dirty="0" smtClean="0"/>
              <a:t> =def. – A causally linked combination of </a:t>
            </a:r>
            <a:r>
              <a:rPr lang="en-US" altLang="en-US" sz="2800" b="1" dirty="0" smtClean="0"/>
              <a:t>physical components of the extended organism </a:t>
            </a:r>
            <a:r>
              <a:rPr lang="en-US" altLang="en-US" sz="2800" dirty="0" smtClean="0"/>
              <a:t>that is </a:t>
            </a:r>
          </a:p>
          <a:p>
            <a:pPr lvl="1" algn="just" eaLnBrk="1" hangingPunct="1">
              <a:spcAft>
                <a:spcPts val="300"/>
              </a:spcAft>
            </a:pPr>
            <a:r>
              <a:rPr lang="en-US" altLang="en-US" sz="2400" dirty="0" smtClean="0"/>
              <a:t>(a) clinically abnormal and </a:t>
            </a:r>
          </a:p>
          <a:p>
            <a:pPr lvl="1" algn="just" eaLnBrk="1" hangingPunct="1">
              <a:spcAft>
                <a:spcPts val="300"/>
              </a:spcAft>
            </a:pPr>
            <a:r>
              <a:rPr lang="en-US" altLang="en-US" sz="2400" dirty="0" smtClean="0"/>
              <a:t>(b) maximal, in the sense that it is not a part of some larger such combination. </a:t>
            </a:r>
          </a:p>
        </p:txBody>
      </p:sp>
    </p:spTree>
    <p:extLst>
      <p:ext uri="{BB962C8B-B14F-4D97-AF65-F5344CB8AC3E}">
        <p14:creationId xmlns:p14="http://schemas.microsoft.com/office/powerpoint/2010/main" val="415021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Basic Formal Ontology</a:t>
            </a:r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914400" y="1600200"/>
            <a:ext cx="27432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5461000" y="1606550"/>
            <a:ext cx="2692400" cy="1289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Occurrent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(Process)</a:t>
            </a:r>
          </a:p>
        </p:txBody>
      </p:sp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304800" y="3429000"/>
            <a:ext cx="1905000" cy="2286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Independent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molecule,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cell, organ,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organism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2438400" y="3429000"/>
            <a:ext cx="1752600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quality,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function,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disease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)</a:t>
            </a:r>
          </a:p>
        </p:txBody>
      </p:sp>
      <p:cxnSp>
        <p:nvCxnSpPr>
          <p:cNvPr id="311305" name="AutoShape 9"/>
          <p:cNvCxnSpPr>
            <a:cxnSpLocks noChangeShapeType="1"/>
            <a:stCxn id="311299" idx="2"/>
            <a:endCxn id="311301" idx="0"/>
          </p:cNvCxnSpPr>
          <p:nvPr/>
        </p:nvCxnSpPr>
        <p:spPr bwMode="auto">
          <a:xfrm flipH="1">
            <a:off x="1257300" y="28956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1306" name="AutoShape 10"/>
          <p:cNvCxnSpPr>
            <a:cxnSpLocks noChangeShapeType="1"/>
            <a:stCxn id="311299" idx="2"/>
            <a:endCxn id="311302" idx="0"/>
          </p:cNvCxnSpPr>
          <p:nvPr/>
        </p:nvCxnSpPr>
        <p:spPr bwMode="auto">
          <a:xfrm>
            <a:off x="2286000" y="28956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309" name="Line 13"/>
          <p:cNvSpPr>
            <a:spLocks noChangeShapeType="1"/>
          </p:cNvSpPr>
          <p:nvPr/>
        </p:nvSpPr>
        <p:spPr bwMode="auto">
          <a:xfrm>
            <a:off x="0" y="59436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11310" name="Text Box 14"/>
          <p:cNvSpPr txBox="1">
            <a:spLocks noChangeArrowheads="1"/>
          </p:cNvSpPr>
          <p:nvPr/>
        </p:nvSpPr>
        <p:spPr bwMode="auto">
          <a:xfrm>
            <a:off x="76200" y="5562600"/>
            <a:ext cx="9067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Lucida Sans Unicode" pitchFamily="34" charset="0"/>
              </a:rPr>
              <a:t>.....  .....  ....  .....</a:t>
            </a:r>
          </a:p>
        </p:txBody>
      </p:sp>
    </p:spTree>
    <p:extLst>
      <p:ext uri="{BB962C8B-B14F-4D97-AF65-F5344CB8AC3E}">
        <p14:creationId xmlns:p14="http://schemas.microsoft.com/office/powerpoint/2010/main" val="3321397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Disorder</a:t>
            </a:r>
          </a:p>
        </p:txBody>
      </p:sp>
      <p:sp>
        <p:nvSpPr>
          <p:cNvPr id="78851" name="Tex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6043613" cy="4953000"/>
          </a:xfrm>
        </p:spPr>
        <p:txBody>
          <a:bodyPr/>
          <a:lstStyle/>
          <a:p>
            <a:pPr marL="914400" lvl="1" indent="-514350">
              <a:buFontTx/>
              <a:buNone/>
              <a:defRPr/>
            </a:pPr>
            <a:r>
              <a:rPr lang="en-US" sz="4000" dirty="0" smtClean="0">
                <a:latin typeface="Arial" pitchFamily="34" charset="0"/>
                <a:ea typeface="Calibri" pitchFamily="34" charset="0"/>
                <a:cs typeface="Arial" pitchFamily="34" charset="0"/>
                <a:sym typeface="Wingdings" pitchFamily="2" charset="2"/>
              </a:rPr>
              <a:t>– independent continuant</a:t>
            </a:r>
          </a:p>
          <a:p>
            <a:pPr marL="1606550" lvl="2" indent="-525463"/>
            <a:r>
              <a:rPr lang="en-US" sz="3200" dirty="0" smtClean="0">
                <a:latin typeface="Arial" pitchFamily="34" charset="0"/>
                <a:ea typeface="Calibri" pitchFamily="34" charset="0"/>
                <a:cs typeface="Arial" pitchFamily="34" charset="0"/>
                <a:sym typeface="Wingdings" pitchFamily="2" charset="2"/>
              </a:rPr>
              <a:t>	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objects</a:t>
            </a:r>
            <a:endParaRPr lang="en-US" sz="3200" dirty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1606550" lvl="2" indent="-525463"/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	fiat object 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parts</a:t>
            </a:r>
            <a:endParaRPr lang="en-US" sz="3200" dirty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1606550" lvl="2" indent="-525463"/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	object 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aggregates</a:t>
            </a:r>
            <a:endParaRPr lang="en-US" sz="3200" dirty="0"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514350" lvl="2" indent="-514350">
              <a:buFontTx/>
              <a:buNone/>
              <a:defRPr/>
            </a:pPr>
            <a:r>
              <a:rPr lang="en-US" sz="3200" dirty="0" smtClean="0">
                <a:latin typeface="Arial" pitchFamily="34" charset="0"/>
                <a:ea typeface="Calibri" pitchFamily="34" charset="0"/>
                <a:cs typeface="Arial" pitchFamily="34" charset="0"/>
                <a:sym typeface="Wingdings" pitchFamily="2" charset="2"/>
              </a:rPr>
              <a:t>	A causally linked combination of physical components of the extended organism.</a:t>
            </a:r>
          </a:p>
          <a:p>
            <a:pPr marL="514350" indent="-514350">
              <a:buFontTx/>
              <a:buAutoNum type="arabicPeriod"/>
              <a:defRPr/>
            </a:pP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514350" indent="-514350">
              <a:defRPr/>
            </a:pP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514350" indent="-514350">
              <a:defRPr/>
            </a:pPr>
            <a:endParaRPr lang="en-US" dirty="0" smtClean="0"/>
          </a:p>
        </p:txBody>
      </p:sp>
      <p:pic>
        <p:nvPicPr>
          <p:cNvPr id="58373" name="Picture 4" descr="Big Picture 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21719" r="71461" b="51324"/>
          <a:stretch>
            <a:fillRect/>
          </a:stretch>
        </p:blipFill>
        <p:spPr bwMode="auto">
          <a:xfrm>
            <a:off x="6471772" y="1600200"/>
            <a:ext cx="22336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74" name="Straight Arrow Connector 6"/>
          <p:cNvCxnSpPr>
            <a:cxnSpLocks noChangeShapeType="1"/>
          </p:cNvCxnSpPr>
          <p:nvPr/>
        </p:nvCxnSpPr>
        <p:spPr bwMode="auto">
          <a:xfrm rot="5400000">
            <a:off x="8130168" y="3581400"/>
            <a:ext cx="914400" cy="914400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74743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647"/>
            <a:ext cx="9144000" cy="622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2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8070"/>
            <a:ext cx="9144000" cy="628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8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MT"/>
              </a:rPr>
              <a:t>Improving Diagnosis in Health Care</a:t>
            </a:r>
            <a:br>
              <a:rPr lang="en-US" dirty="0">
                <a:latin typeface="ArialMT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828800"/>
            <a:ext cx="3124200" cy="46783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53522" y="1752600"/>
            <a:ext cx="53618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Erin P.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Balogh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Bryan T. Miller, and John R. Ball, Editors;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Committee on Diagnostic Error in Health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Care;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Improving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diagnosis in health care.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National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Academies of Sciences, Engineering, and Medicine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 2015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Washington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DC: The National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Academies Press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4943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organism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2" y="1490546"/>
            <a:ext cx="6997095" cy="4491334"/>
          </a:xfrm>
        </p:spPr>
      </p:pic>
      <p:sp>
        <p:nvSpPr>
          <p:cNvPr id="5" name="Rectangle 4"/>
          <p:cNvSpPr/>
          <p:nvPr/>
        </p:nvSpPr>
        <p:spPr>
          <a:xfrm>
            <a:off x="2362200" y="6477000"/>
            <a:ext cx="6705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https://biodesign.asu.edu/sites/default/files/news/AthenaHostcooperation7.png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8999" y="6276201"/>
            <a:ext cx="563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Harth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R. War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and peace in the human gut: probing the microbiome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2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Clinically abnormal</a:t>
            </a:r>
            <a:r>
              <a:rPr lang="en-US" altLang="en-US" smtClean="0"/>
              <a:t> 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Tx/>
              <a:buChar char="-"/>
            </a:pPr>
            <a:r>
              <a:rPr lang="en-US" altLang="en-US" sz="2800" dirty="0" smtClean="0"/>
              <a:t>something is clinically abnormal if:</a:t>
            </a:r>
          </a:p>
          <a:p>
            <a:pPr marL="457200" indent="-457200" eaLnBrk="1" hangingPunct="1">
              <a:buFontTx/>
              <a:buChar char="-"/>
            </a:pPr>
            <a:endParaRPr lang="en-US" altLang="en-US" sz="2800" dirty="0" smtClean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 smtClean="0"/>
              <a:t>is not part of the life plan for an organism of the relevant type (unlike aging or pregnancy), </a:t>
            </a:r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endParaRPr lang="en-US" altLang="en-US" dirty="0" smtClean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 smtClean="0"/>
              <a:t>is causally linked to an elevated risk either of pain or other feelings of illness, or of death or dysfunction, and </a:t>
            </a:r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endParaRPr lang="en-US" altLang="en-US" dirty="0" smtClean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 smtClean="0"/>
              <a:t>is such that the elevated risk exceeds a certain threshold level.</a:t>
            </a:r>
          </a:p>
        </p:txBody>
      </p:sp>
    </p:spTree>
    <p:extLst>
      <p:ext uri="{BB962C8B-B14F-4D97-AF65-F5344CB8AC3E}">
        <p14:creationId xmlns:p14="http://schemas.microsoft.com/office/powerpoint/2010/main" val="4608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Foundational Terms (2)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just" eaLnBrk="1" hangingPunct="1">
              <a:spcAft>
                <a:spcPts val="300"/>
              </a:spcAft>
            </a:pPr>
            <a:r>
              <a:rPr lang="en-US" altLang="en-US" sz="2800" b="1" u="sng" dirty="0" smtClean="0"/>
              <a:t>Disorder</a:t>
            </a:r>
            <a:r>
              <a:rPr lang="en-US" altLang="en-US" sz="2800" dirty="0" smtClean="0"/>
              <a:t> =def. – A causally linked combination of physical components of the extended organism that is </a:t>
            </a:r>
          </a:p>
          <a:p>
            <a:pPr lvl="1" algn="just" eaLnBrk="1" hangingPunct="1">
              <a:spcAft>
                <a:spcPts val="300"/>
              </a:spcAft>
            </a:pPr>
            <a:r>
              <a:rPr lang="en-US" altLang="en-US" sz="2400" dirty="0" smtClean="0"/>
              <a:t>(a) clinically abnormal and </a:t>
            </a:r>
          </a:p>
          <a:p>
            <a:pPr lvl="1" algn="just" eaLnBrk="1" hangingPunct="1">
              <a:spcAft>
                <a:spcPts val="300"/>
              </a:spcAft>
            </a:pPr>
            <a:r>
              <a:rPr lang="en-US" altLang="en-US" sz="2400" dirty="0" smtClean="0"/>
              <a:t>(b) maximal, in the sense that it is not a part of some larger such combination. </a:t>
            </a:r>
          </a:p>
          <a:p>
            <a:pPr lvl="1" algn="just" eaLnBrk="1" hangingPunct="1">
              <a:spcAft>
                <a:spcPts val="300"/>
              </a:spcAft>
            </a:pPr>
            <a:endParaRPr lang="en-US" altLang="en-US" sz="2400" dirty="0" smtClean="0"/>
          </a:p>
          <a:p>
            <a:pPr algn="just" eaLnBrk="1" hangingPunct="1">
              <a:spcAft>
                <a:spcPts val="300"/>
              </a:spcAft>
            </a:pPr>
            <a:r>
              <a:rPr lang="en-US" altLang="en-US" sz="2800" b="1" u="sng" dirty="0" smtClean="0"/>
              <a:t>Pathological Process</a:t>
            </a:r>
            <a:r>
              <a:rPr lang="en-US" altLang="en-US" sz="2800" dirty="0" smtClean="0"/>
              <a:t> =def. – A bodily process that is a manifestation of a </a:t>
            </a:r>
            <a:r>
              <a:rPr lang="en-US" altLang="en-US" sz="2800" b="1" dirty="0" smtClean="0"/>
              <a:t>disorder</a:t>
            </a:r>
            <a:r>
              <a:rPr lang="en-US" altLang="en-US" sz="2800" dirty="0" smtClean="0"/>
              <a:t> </a:t>
            </a:r>
            <a:r>
              <a:rPr lang="en-US" altLang="en-US" sz="2800" i="1" dirty="0" smtClean="0"/>
              <a:t>and is clinically abnormal.</a:t>
            </a:r>
            <a:endParaRPr lang="en-US" altLang="en-US" sz="2800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228600" y="4800600"/>
            <a:ext cx="8686800" cy="16764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6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Basic Formal Ontology</a:t>
            </a:r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914400" y="1600200"/>
            <a:ext cx="27432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5461000" y="1606550"/>
            <a:ext cx="2692400" cy="128905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Occurrent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(Process)</a:t>
            </a:r>
          </a:p>
        </p:txBody>
      </p:sp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304800" y="3429000"/>
            <a:ext cx="1905000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Independent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molecule,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cell, organ,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organism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2438400" y="3429000"/>
            <a:ext cx="1752600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quality,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function,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disease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Times New Roman" pitchFamily="18" charset="0"/>
              </a:rPr>
              <a:t>)</a:t>
            </a:r>
          </a:p>
        </p:txBody>
      </p:sp>
      <p:cxnSp>
        <p:nvCxnSpPr>
          <p:cNvPr id="311305" name="AutoShape 9"/>
          <p:cNvCxnSpPr>
            <a:cxnSpLocks noChangeShapeType="1"/>
            <a:stCxn id="311299" idx="2"/>
            <a:endCxn id="311301" idx="0"/>
          </p:cNvCxnSpPr>
          <p:nvPr/>
        </p:nvCxnSpPr>
        <p:spPr bwMode="auto">
          <a:xfrm flipH="1">
            <a:off x="1257300" y="28956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1306" name="AutoShape 10"/>
          <p:cNvCxnSpPr>
            <a:cxnSpLocks noChangeShapeType="1"/>
            <a:stCxn id="311299" idx="2"/>
            <a:endCxn id="311302" idx="0"/>
          </p:cNvCxnSpPr>
          <p:nvPr/>
        </p:nvCxnSpPr>
        <p:spPr bwMode="auto">
          <a:xfrm>
            <a:off x="2286000" y="28956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309" name="Line 13"/>
          <p:cNvSpPr>
            <a:spLocks noChangeShapeType="1"/>
          </p:cNvSpPr>
          <p:nvPr/>
        </p:nvSpPr>
        <p:spPr bwMode="auto">
          <a:xfrm>
            <a:off x="0" y="59436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11310" name="Text Box 14"/>
          <p:cNvSpPr txBox="1">
            <a:spLocks noChangeArrowheads="1"/>
          </p:cNvSpPr>
          <p:nvPr/>
        </p:nvSpPr>
        <p:spPr bwMode="auto">
          <a:xfrm>
            <a:off x="76200" y="5562600"/>
            <a:ext cx="9067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Lucida Sans Unicode" pitchFamily="34" charset="0"/>
              </a:rPr>
              <a:t>.....  .....  ....  .....</a:t>
            </a:r>
          </a:p>
        </p:txBody>
      </p:sp>
    </p:spTree>
    <p:extLst>
      <p:ext uri="{BB962C8B-B14F-4D97-AF65-F5344CB8AC3E}">
        <p14:creationId xmlns:p14="http://schemas.microsoft.com/office/powerpoint/2010/main" val="1476184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609600"/>
            <a:ext cx="9118600" cy="6705600"/>
          </a:xfrm>
        </p:spPr>
      </p:pic>
    </p:spTree>
    <p:extLst>
      <p:ext uri="{BB962C8B-B14F-4D97-AF65-F5344CB8AC3E}">
        <p14:creationId xmlns:p14="http://schemas.microsoft.com/office/powerpoint/2010/main" val="199272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Foundational Terms (3)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spcAft>
                <a:spcPts val="300"/>
              </a:spcAft>
              <a:defRPr/>
            </a:pPr>
            <a:r>
              <a:rPr lang="en-US" sz="2600" b="1" u="sng" dirty="0" smtClean="0"/>
              <a:t>Disorder</a:t>
            </a:r>
            <a:r>
              <a:rPr lang="en-US" sz="2600" dirty="0" smtClean="0"/>
              <a:t> =def. – A causally linked combination of physical components of the extended organism that is (a) clinically abnormal and (b) maximal, in the sense that it is not a part of some larger such combination. </a:t>
            </a:r>
          </a:p>
          <a:p>
            <a:pPr algn="just" eaLnBrk="1" hangingPunct="1">
              <a:spcAft>
                <a:spcPts val="300"/>
              </a:spcAft>
              <a:defRPr/>
            </a:pPr>
            <a:endParaRPr lang="en-US" sz="2600" dirty="0" smtClean="0"/>
          </a:p>
          <a:p>
            <a:pPr algn="just" eaLnBrk="1" hangingPunct="1">
              <a:spcAft>
                <a:spcPts val="300"/>
              </a:spcAft>
              <a:defRPr/>
            </a:pPr>
            <a:r>
              <a:rPr lang="en-US" sz="2600" b="1" u="sng" dirty="0" smtClean="0"/>
              <a:t>Pathological Process</a:t>
            </a:r>
            <a:r>
              <a:rPr lang="en-US" sz="2600" dirty="0" smtClean="0"/>
              <a:t> =def. – A bodily process that is a manifestation of a disorder </a:t>
            </a:r>
            <a:r>
              <a:rPr lang="en-US" sz="2600" i="1" dirty="0" smtClean="0"/>
              <a:t>and is clinically abnormal.</a:t>
            </a:r>
            <a:endParaRPr lang="en-US" sz="2600" dirty="0" smtClean="0"/>
          </a:p>
          <a:p>
            <a:pPr algn="just" eaLnBrk="1" hangingPunct="1">
              <a:spcAft>
                <a:spcPts val="300"/>
              </a:spcAft>
              <a:defRPr/>
            </a:pPr>
            <a:endParaRPr lang="en-US" sz="2600" b="1" u="sng" dirty="0" smtClean="0"/>
          </a:p>
          <a:p>
            <a:pPr algn="just" eaLnBrk="1" hangingPunct="1">
              <a:spcAft>
                <a:spcPts val="300"/>
              </a:spcAft>
              <a:defRPr/>
            </a:pPr>
            <a:r>
              <a:rPr lang="en-US" sz="2600" b="1" u="sng" dirty="0" smtClean="0"/>
              <a:t>Disease</a:t>
            </a:r>
            <a:r>
              <a:rPr lang="en-US" sz="2600" b="1" dirty="0" smtClean="0"/>
              <a:t> </a:t>
            </a:r>
            <a:r>
              <a:rPr lang="en-US" sz="2600" dirty="0" smtClean="0"/>
              <a:t>=def. – A </a:t>
            </a:r>
            <a:r>
              <a:rPr lang="en-US" sz="2600" b="1" dirty="0" smtClean="0"/>
              <a:t>disposition</a:t>
            </a:r>
            <a:r>
              <a:rPr lang="en-US" sz="2600" dirty="0" smtClean="0"/>
              <a:t> (</a:t>
            </a:r>
            <a:r>
              <a:rPr lang="en-US" sz="2600" dirty="0" err="1" smtClean="0"/>
              <a:t>i</a:t>
            </a:r>
            <a:r>
              <a:rPr lang="en-US" sz="2600" dirty="0" smtClean="0"/>
              <a:t>) to undergo pathological processes that (ii) exists in an organism because of one or more disorders in that organism. 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28600" y="5029200"/>
            <a:ext cx="8686800" cy="16764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2209800" y="838200"/>
            <a:ext cx="2743200" cy="68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524000" y="1981200"/>
            <a:ext cx="19050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Independent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3733800" y="2057400"/>
            <a:ext cx="17526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cxnSp>
        <p:nvCxnSpPr>
          <p:cNvPr id="26629" name="AutoShape 9"/>
          <p:cNvCxnSpPr>
            <a:cxnSpLocks noChangeShapeType="1"/>
            <a:stCxn id="26626" idx="2"/>
            <a:endCxn id="26627" idx="0"/>
          </p:cNvCxnSpPr>
          <p:nvPr/>
        </p:nvCxnSpPr>
        <p:spPr bwMode="auto">
          <a:xfrm flipH="1">
            <a:off x="2476500" y="1524000"/>
            <a:ext cx="1104900" cy="4572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AutoShape 10"/>
          <p:cNvCxnSpPr>
            <a:cxnSpLocks noChangeShapeType="1"/>
            <a:stCxn id="26626" idx="2"/>
            <a:endCxn id="26628" idx="0"/>
          </p:cNvCxnSpPr>
          <p:nvPr/>
        </p:nvCxnSpPr>
        <p:spPr bwMode="auto">
          <a:xfrm>
            <a:off x="3581400" y="15240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1" name="Line 13"/>
          <p:cNvSpPr>
            <a:spLocks noChangeShapeType="1"/>
          </p:cNvSpPr>
          <p:nvPr/>
        </p:nvSpPr>
        <p:spPr bwMode="auto">
          <a:xfrm>
            <a:off x="0" y="5943600"/>
            <a:ext cx="9372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26632" name="Text Box 14"/>
          <p:cNvSpPr txBox="1">
            <a:spLocks noChangeArrowheads="1"/>
          </p:cNvSpPr>
          <p:nvPr/>
        </p:nvSpPr>
        <p:spPr bwMode="auto">
          <a:xfrm>
            <a:off x="76200" y="5562600"/>
            <a:ext cx="9296400" cy="112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     .....    .....</a:t>
            </a:r>
          </a:p>
        </p:txBody>
      </p:sp>
      <p:sp>
        <p:nvSpPr>
          <p:cNvPr id="26633" name="Rectangle 5"/>
          <p:cNvSpPr>
            <a:spLocks noChangeArrowheads="1"/>
          </p:cNvSpPr>
          <p:nvPr/>
        </p:nvSpPr>
        <p:spPr bwMode="auto">
          <a:xfrm>
            <a:off x="2133600" y="3733800"/>
            <a:ext cx="2362200" cy="2057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Non-realizable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quality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634" name="Rectangle 6"/>
          <p:cNvSpPr>
            <a:spLocks noChangeArrowheads="1"/>
          </p:cNvSpPr>
          <p:nvPr/>
        </p:nvSpPr>
        <p:spPr bwMode="auto">
          <a:xfrm>
            <a:off x="4953000" y="3733800"/>
            <a:ext cx="2438400" cy="20574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Realizable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function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role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disposition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6635" name="AutoShape 9"/>
          <p:cNvCxnSpPr>
            <a:cxnSpLocks noChangeShapeType="1"/>
            <a:stCxn id="26628" idx="2"/>
            <a:endCxn id="26633" idx="0"/>
          </p:cNvCxnSpPr>
          <p:nvPr/>
        </p:nvCxnSpPr>
        <p:spPr bwMode="auto">
          <a:xfrm rot="5400000">
            <a:off x="3733800" y="2857500"/>
            <a:ext cx="457200" cy="1295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6" name="AutoShape 10"/>
          <p:cNvCxnSpPr>
            <a:cxnSpLocks noChangeShapeType="1"/>
            <a:stCxn id="26628" idx="2"/>
            <a:endCxn id="26634" idx="0"/>
          </p:cNvCxnSpPr>
          <p:nvPr/>
        </p:nvCxnSpPr>
        <p:spPr bwMode="auto">
          <a:xfrm rot="16200000" flipH="1">
            <a:off x="5162550" y="2724150"/>
            <a:ext cx="457200" cy="15621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14046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Realizable dependent continuants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7467600" cy="3581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 smtClean="0"/>
              <a:t>plan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function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role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disposition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capability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tendency</a:t>
            </a:r>
          </a:p>
          <a:p>
            <a:pPr eaLnBrk="1" hangingPunct="1">
              <a:buFontTx/>
              <a:buNone/>
            </a:pPr>
            <a:endParaRPr lang="en-US" altLang="en-US" sz="3200" b="1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657600" y="2286000"/>
            <a:ext cx="4137025" cy="3352800"/>
            <a:chOff x="2256" y="1440"/>
            <a:chExt cx="2660" cy="1968"/>
          </a:xfrm>
        </p:grpSpPr>
        <p:sp>
          <p:nvSpPr>
            <p:cNvPr id="27654" name="AutoShape 5"/>
            <p:cNvSpPr>
              <a:spLocks/>
            </p:cNvSpPr>
            <p:nvPr/>
          </p:nvSpPr>
          <p:spPr bwMode="auto">
            <a:xfrm>
              <a:off x="2256" y="1440"/>
              <a:ext cx="336" cy="1968"/>
            </a:xfrm>
            <a:prstGeom prst="rightBrace">
              <a:avLst>
                <a:gd name="adj1" fmla="val 48810"/>
                <a:gd name="adj2" fmla="val 50000"/>
              </a:avLst>
            </a:prstGeom>
            <a:noFill/>
            <a:ln w="889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655" name="Text Box 6"/>
            <p:cNvSpPr txBox="1">
              <a:spLocks noChangeArrowheads="1"/>
            </p:cNvSpPr>
            <p:nvPr/>
          </p:nvSpPr>
          <p:spPr bwMode="auto">
            <a:xfrm>
              <a:off x="2648" y="2161"/>
              <a:ext cx="226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continuants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7653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Their realizations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209800"/>
            <a:ext cx="7467600" cy="3581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 smtClean="0"/>
              <a:t>execution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expression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exercise 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realization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application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course</a:t>
            </a:r>
          </a:p>
        </p:txBody>
      </p:sp>
      <p:sp>
        <p:nvSpPr>
          <p:cNvPr id="1562628" name="AutoShape 4"/>
          <p:cNvSpPr>
            <a:spLocks/>
          </p:cNvSpPr>
          <p:nvPr/>
        </p:nvSpPr>
        <p:spPr bwMode="auto">
          <a:xfrm>
            <a:off x="3505200" y="2286000"/>
            <a:ext cx="533400" cy="3657600"/>
          </a:xfrm>
          <a:prstGeom prst="rightBrace">
            <a:avLst>
              <a:gd name="adj1" fmla="val 57143"/>
              <a:gd name="adj2" fmla="val 50000"/>
            </a:avLst>
          </a:prstGeom>
          <a:noFill/>
          <a:ln w="889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62629" name="Text Box 5"/>
          <p:cNvSpPr txBox="1">
            <a:spLocks noChangeArrowheads="1"/>
          </p:cNvSpPr>
          <p:nvPr/>
        </p:nvSpPr>
        <p:spPr bwMode="auto">
          <a:xfrm>
            <a:off x="4267200" y="3657600"/>
            <a:ext cx="3352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889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occurrents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30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6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2628" grpId="0" animBg="1"/>
      <p:bldP spid="156262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b="1" dirty="0" smtClean="0"/>
              <a:t>Disposition</a:t>
            </a:r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3600" dirty="0" smtClean="0"/>
              <a:t>	- of a glass vase, to shatter if dropped</a:t>
            </a:r>
          </a:p>
          <a:p>
            <a:pPr>
              <a:buFontTx/>
              <a:buNone/>
            </a:pPr>
            <a:r>
              <a:rPr lang="en-US" altLang="en-US" sz="3600" dirty="0" smtClean="0"/>
              <a:t>	- of a human, to eat </a:t>
            </a:r>
          </a:p>
          <a:p>
            <a:pPr>
              <a:buFontTx/>
              <a:buNone/>
            </a:pPr>
            <a:r>
              <a:rPr lang="en-US" altLang="en-US" sz="3600" dirty="0" smtClean="0"/>
              <a:t>	- of a banana, to ripen</a:t>
            </a:r>
          </a:p>
          <a:p>
            <a:pPr>
              <a:buFontTx/>
              <a:buNone/>
            </a:pPr>
            <a:r>
              <a:rPr lang="en-US" altLang="en-US" sz="3600" dirty="0" smtClean="0"/>
              <a:t>	- of John, to lose hair</a:t>
            </a:r>
          </a:p>
          <a:p>
            <a:pPr>
              <a:buFontTx/>
              <a:buNone/>
            </a:pP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dispositions must have some physical basis</a:t>
            </a:r>
          </a:p>
        </p:txBody>
      </p:sp>
    </p:spTree>
    <p:extLst>
      <p:ext uri="{BB962C8B-B14F-4D97-AF65-F5344CB8AC3E}">
        <p14:creationId xmlns:p14="http://schemas.microsoft.com/office/powerpoint/2010/main" val="9257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diagnostic process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00200"/>
            <a:ext cx="8686800" cy="46543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391324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/>
              <a:t>Disposition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if it ceases to exist, then its bearer and/or its immediate surrounding environment is physically changed;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its realization occurs when its bearer is in some special physical circumstances;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its realization is what it is in virtue of the bearer’s physical make-up.</a:t>
            </a:r>
          </a:p>
        </p:txBody>
      </p:sp>
    </p:spTree>
    <p:extLst>
      <p:ext uri="{BB962C8B-B14F-4D97-AF65-F5344CB8AC3E}">
        <p14:creationId xmlns:p14="http://schemas.microsoft.com/office/powerpoint/2010/main" val="6282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6"/>
          <p:cNvSpPr>
            <a:spLocks noChangeArrowheads="1"/>
          </p:cNvSpPr>
          <p:nvPr/>
        </p:nvSpPr>
        <p:spPr bwMode="auto">
          <a:xfrm>
            <a:off x="748993" y="1524000"/>
            <a:ext cx="1905000" cy="1070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continuant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4381" y="2899212"/>
            <a:ext cx="2057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disposition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1818" y="4042212"/>
            <a:ext cx="2438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to ripen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114694" name="AutoShape 8"/>
          <p:cNvCxnSpPr>
            <a:cxnSpLocks noChangeShapeType="1"/>
            <a:stCxn id="114691" idx="2"/>
            <a:endCxn id="22" idx="0"/>
          </p:cNvCxnSpPr>
          <p:nvPr/>
        </p:nvCxnSpPr>
        <p:spPr bwMode="auto">
          <a:xfrm>
            <a:off x="1701493" y="2594412"/>
            <a:ext cx="1588" cy="304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695" name="AutoShape 8"/>
          <p:cNvCxnSpPr>
            <a:cxnSpLocks noChangeShapeType="1"/>
            <a:stCxn id="22" idx="2"/>
            <a:endCxn id="11" idx="0"/>
          </p:cNvCxnSpPr>
          <p:nvPr/>
        </p:nvCxnSpPr>
        <p:spPr bwMode="auto">
          <a:xfrm rot="16200000" flipH="1">
            <a:off x="1554650" y="3885843"/>
            <a:ext cx="304800" cy="793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6" name="Line 9"/>
          <p:cNvSpPr>
            <a:spLocks noChangeShapeType="1"/>
          </p:cNvSpPr>
          <p:nvPr/>
        </p:nvSpPr>
        <p:spPr bwMode="auto">
          <a:xfrm flipH="1">
            <a:off x="152400" y="5174334"/>
            <a:ext cx="845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4700" name="Rectangle 6"/>
          <p:cNvSpPr>
            <a:spLocks noChangeArrowheads="1"/>
          </p:cNvSpPr>
          <p:nvPr/>
        </p:nvSpPr>
        <p:spPr bwMode="auto">
          <a:xfrm>
            <a:off x="339418" y="5555334"/>
            <a:ext cx="28956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disposition of this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fruit: to ripen</a:t>
            </a:r>
          </a:p>
        </p:txBody>
      </p:sp>
      <p:sp>
        <p:nvSpPr>
          <p:cNvPr id="114701" name="Rectangle 4"/>
          <p:cNvSpPr>
            <a:spLocks noChangeArrowheads="1"/>
          </p:cNvSpPr>
          <p:nvPr/>
        </p:nvSpPr>
        <p:spPr bwMode="auto">
          <a:xfrm>
            <a:off x="4837970" y="1524000"/>
            <a:ext cx="2692400" cy="67853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occurrent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49082" y="2431134"/>
            <a:ext cx="26670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process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68418" y="3497934"/>
            <a:ext cx="4842182" cy="14478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ripen</a:t>
            </a: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ing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114704" name="AutoShape 8"/>
          <p:cNvCxnSpPr>
            <a:cxnSpLocks noChangeShapeType="1"/>
            <a:stCxn id="114701" idx="2"/>
            <a:endCxn id="24" idx="0"/>
          </p:cNvCxnSpPr>
          <p:nvPr/>
        </p:nvCxnSpPr>
        <p:spPr bwMode="auto">
          <a:xfrm flipH="1">
            <a:off x="6182582" y="2202534"/>
            <a:ext cx="1588" cy="228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05" name="AutoShape 8"/>
          <p:cNvCxnSpPr>
            <a:cxnSpLocks noChangeShapeType="1"/>
            <a:stCxn id="24" idx="2"/>
            <a:endCxn id="26" idx="0"/>
          </p:cNvCxnSpPr>
          <p:nvPr/>
        </p:nvCxnSpPr>
        <p:spPr bwMode="auto">
          <a:xfrm>
            <a:off x="6182582" y="3269334"/>
            <a:ext cx="6927" cy="228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06" name="Line 9"/>
          <p:cNvSpPr>
            <a:spLocks noChangeShapeType="1"/>
          </p:cNvSpPr>
          <p:nvPr/>
        </p:nvSpPr>
        <p:spPr bwMode="auto">
          <a:xfrm flipH="1">
            <a:off x="3463618" y="1524000"/>
            <a:ext cx="28152" cy="48767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4707" name="Rectangle 6"/>
          <p:cNvSpPr>
            <a:spLocks noChangeArrowheads="1"/>
          </p:cNvSpPr>
          <p:nvPr/>
        </p:nvSpPr>
        <p:spPr bwMode="auto">
          <a:xfrm>
            <a:off x="3844618" y="5555334"/>
            <a:ext cx="4765982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process of ripen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ing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in this fruit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Dispositions are realized in processes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953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ChangeArrowheads="1"/>
          </p:cNvSpPr>
          <p:nvPr/>
        </p:nvSpPr>
        <p:spPr bwMode="auto">
          <a:xfrm>
            <a:off x="384624" y="678544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independent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continuant</a:t>
            </a:r>
          </a:p>
        </p:txBody>
      </p:sp>
      <p:sp>
        <p:nvSpPr>
          <p:cNvPr id="114691" name="Rectangle 6"/>
          <p:cNvSpPr>
            <a:spLocks noChangeArrowheads="1"/>
          </p:cNvSpPr>
          <p:nvPr/>
        </p:nvSpPr>
        <p:spPr bwMode="auto">
          <a:xfrm>
            <a:off x="3080199" y="678544"/>
            <a:ext cx="19050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continuant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05587" y="2278744"/>
            <a:ext cx="2057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disposition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3024" y="3421744"/>
            <a:ext cx="2438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to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go bald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114694" name="AutoShape 8"/>
          <p:cNvCxnSpPr>
            <a:cxnSpLocks noChangeShapeType="1"/>
            <a:stCxn id="114691" idx="2"/>
            <a:endCxn id="22" idx="0"/>
          </p:cNvCxnSpPr>
          <p:nvPr/>
        </p:nvCxnSpPr>
        <p:spPr bwMode="auto">
          <a:xfrm rot="16200000" flipH="1">
            <a:off x="3881093" y="2125550"/>
            <a:ext cx="3048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695" name="AutoShape 8"/>
          <p:cNvCxnSpPr>
            <a:cxnSpLocks noChangeShapeType="1"/>
            <a:stCxn id="22" idx="2"/>
            <a:endCxn id="11" idx="0"/>
          </p:cNvCxnSpPr>
          <p:nvPr/>
        </p:nvCxnSpPr>
        <p:spPr bwMode="auto">
          <a:xfrm rot="16200000" flipH="1">
            <a:off x="3885856" y="3265375"/>
            <a:ext cx="304800" cy="793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6" name="Line 9"/>
          <p:cNvSpPr>
            <a:spLocks noChangeShapeType="1"/>
          </p:cNvSpPr>
          <p:nvPr/>
        </p:nvSpPr>
        <p:spPr bwMode="auto">
          <a:xfrm flipH="1">
            <a:off x="384624" y="4945744"/>
            <a:ext cx="845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114697" name="AutoShape 7"/>
          <p:cNvCxnSpPr>
            <a:cxnSpLocks noChangeShapeType="1"/>
            <a:stCxn id="114690" idx="2"/>
            <a:endCxn id="114698" idx="0"/>
          </p:cNvCxnSpPr>
          <p:nvPr/>
        </p:nvCxnSpPr>
        <p:spPr bwMode="auto">
          <a:xfrm>
            <a:off x="1451424" y="1973944"/>
            <a:ext cx="0" cy="8382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8" name="Rectangle 6"/>
          <p:cNvSpPr>
            <a:spLocks noChangeArrowheads="1"/>
          </p:cNvSpPr>
          <p:nvPr/>
        </p:nvSpPr>
        <p:spPr bwMode="auto">
          <a:xfrm>
            <a:off x="232224" y="2812144"/>
            <a:ext cx="2438400" cy="1446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integumentary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kumimoji="0" lang="en-US" altLang="en-US" sz="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699" name="Rectangle 6"/>
          <p:cNvSpPr>
            <a:spLocks noChangeArrowheads="1"/>
          </p:cNvSpPr>
          <p:nvPr/>
        </p:nvSpPr>
        <p:spPr bwMode="auto">
          <a:xfrm>
            <a:off x="232224" y="5326744"/>
            <a:ext cx="2590800" cy="1455056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John’s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integumentary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system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4700" name="Rectangle 6"/>
          <p:cNvSpPr>
            <a:spLocks noChangeArrowheads="1"/>
          </p:cNvSpPr>
          <p:nvPr/>
        </p:nvSpPr>
        <p:spPr bwMode="auto">
          <a:xfrm>
            <a:off x="3005586" y="5326743"/>
            <a:ext cx="2560637" cy="1455057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John’s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disposition: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to go bald</a:t>
            </a:r>
          </a:p>
        </p:txBody>
      </p:sp>
      <p:sp>
        <p:nvSpPr>
          <p:cNvPr id="114701" name="Rectangle 4"/>
          <p:cNvSpPr>
            <a:spLocks noChangeArrowheads="1"/>
          </p:cNvSpPr>
          <p:nvPr/>
        </p:nvSpPr>
        <p:spPr bwMode="auto">
          <a:xfrm>
            <a:off x="6088512" y="678544"/>
            <a:ext cx="2692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occurrent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9624" y="2202544"/>
            <a:ext cx="26670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process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99624" y="3269344"/>
            <a:ext cx="2667000" cy="14478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process of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going bald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114704" name="AutoShape 8"/>
          <p:cNvCxnSpPr>
            <a:cxnSpLocks noChangeShapeType="1"/>
            <a:stCxn id="114701" idx="2"/>
            <a:endCxn id="24" idx="0"/>
          </p:cNvCxnSpPr>
          <p:nvPr/>
        </p:nvCxnSpPr>
        <p:spPr bwMode="auto">
          <a:xfrm rot="5400000">
            <a:off x="7319618" y="2087450"/>
            <a:ext cx="2286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05" name="AutoShape 8"/>
          <p:cNvCxnSpPr>
            <a:cxnSpLocks noChangeShapeType="1"/>
            <a:stCxn id="24" idx="2"/>
            <a:endCxn id="26" idx="0"/>
          </p:cNvCxnSpPr>
          <p:nvPr/>
        </p:nvCxnSpPr>
        <p:spPr bwMode="auto">
          <a:xfrm rot="5400000">
            <a:off x="7318825" y="3155044"/>
            <a:ext cx="228600" cy="317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06" name="Line 9"/>
          <p:cNvSpPr>
            <a:spLocks noChangeShapeType="1"/>
          </p:cNvSpPr>
          <p:nvPr/>
        </p:nvSpPr>
        <p:spPr bwMode="auto">
          <a:xfrm>
            <a:off x="5794824" y="609600"/>
            <a:ext cx="0" cy="6172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4707" name="Rectangle 6"/>
          <p:cNvSpPr>
            <a:spLocks noChangeArrowheads="1"/>
          </p:cNvSpPr>
          <p:nvPr/>
        </p:nvSpPr>
        <p:spPr bwMode="auto">
          <a:xfrm>
            <a:off x="6088512" y="5326744"/>
            <a:ext cx="2754312" cy="1455056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John’s going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bald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7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Dependence</a:t>
            </a:r>
          </a:p>
        </p:txBody>
      </p:sp>
      <p:sp>
        <p:nvSpPr>
          <p:cNvPr id="31747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smtClean="0"/>
              <a:t>on the instance level	</a:t>
            </a:r>
          </a:p>
          <a:p>
            <a:r>
              <a:rPr lang="en-US" altLang="en-US" i="1" dirty="0" smtClean="0"/>
              <a:t>a</a:t>
            </a:r>
            <a:r>
              <a:rPr lang="en-US" altLang="en-US" dirty="0" smtClean="0"/>
              <a:t> </a:t>
            </a:r>
            <a:r>
              <a:rPr lang="en-US" altLang="en-US" b="1" dirty="0" err="1" smtClean="0"/>
              <a:t>depends_on</a:t>
            </a:r>
            <a:r>
              <a:rPr lang="en-US" altLang="en-US" b="1" dirty="0" smtClean="0"/>
              <a:t> </a:t>
            </a:r>
            <a:r>
              <a:rPr lang="en-US" altLang="en-US" i="1" dirty="0" smtClean="0"/>
              <a:t>b</a:t>
            </a:r>
            <a:r>
              <a:rPr lang="en-US" altLang="en-US" dirty="0" smtClean="0"/>
              <a:t> =def.</a:t>
            </a:r>
            <a:r>
              <a:rPr lang="en-US" altLang="en-US" i="1" dirty="0" smtClean="0"/>
              <a:t> a </a:t>
            </a:r>
            <a:r>
              <a:rPr lang="en-US" altLang="en-US" dirty="0" smtClean="0"/>
              <a:t>is necessarily such that if </a:t>
            </a:r>
            <a:r>
              <a:rPr lang="en-US" altLang="en-US" i="1" dirty="0" smtClean="0"/>
              <a:t>b</a:t>
            </a:r>
            <a:r>
              <a:rPr lang="en-US" altLang="en-US" dirty="0" smtClean="0"/>
              <a:t> ceases to exist than </a:t>
            </a:r>
            <a:r>
              <a:rPr lang="en-US" altLang="en-US" i="1" dirty="0" smtClean="0"/>
              <a:t>a </a:t>
            </a:r>
            <a:r>
              <a:rPr lang="en-US" altLang="en-US" dirty="0" smtClean="0"/>
              <a:t>ceases to exist</a:t>
            </a:r>
          </a:p>
          <a:p>
            <a:endParaRPr lang="en-US" altLang="en-US" sz="4000" dirty="0" smtClean="0"/>
          </a:p>
          <a:p>
            <a:r>
              <a:rPr lang="en-US" altLang="en-US" i="1" dirty="0" smtClean="0"/>
              <a:t>on the type level</a:t>
            </a:r>
          </a:p>
          <a:p>
            <a:r>
              <a:rPr lang="en-US" altLang="en-US" i="1" dirty="0" smtClean="0"/>
              <a:t>A </a:t>
            </a:r>
            <a:r>
              <a:rPr lang="en-US" altLang="en-US" i="1" dirty="0" err="1" smtClean="0"/>
              <a:t>depends_on</a:t>
            </a:r>
            <a:r>
              <a:rPr lang="en-US" altLang="en-US" i="1" dirty="0" smtClean="0"/>
              <a:t> B </a:t>
            </a:r>
            <a:r>
              <a:rPr lang="en-US" altLang="en-US" dirty="0" smtClean="0"/>
              <a:t>=def. for every instance </a:t>
            </a:r>
            <a:r>
              <a:rPr lang="en-US" altLang="en-US" i="1" dirty="0" smtClean="0"/>
              <a:t>a </a:t>
            </a:r>
            <a:r>
              <a:rPr lang="en-US" altLang="en-US" dirty="0" smtClean="0"/>
              <a:t>of </a:t>
            </a:r>
            <a:r>
              <a:rPr lang="en-US" altLang="en-US" i="1" dirty="0" smtClean="0"/>
              <a:t>A</a:t>
            </a:r>
            <a:r>
              <a:rPr lang="en-US" altLang="en-US" dirty="0" smtClean="0"/>
              <a:t>, there is some instance </a:t>
            </a:r>
            <a:r>
              <a:rPr lang="en-US" altLang="en-US" i="1" dirty="0" smtClean="0"/>
              <a:t>b </a:t>
            </a:r>
            <a:r>
              <a:rPr lang="en-US" altLang="en-US" dirty="0" smtClean="0"/>
              <a:t>of </a:t>
            </a:r>
            <a:r>
              <a:rPr lang="en-US" altLang="en-US" i="1" dirty="0" smtClean="0"/>
              <a:t>B </a:t>
            </a:r>
            <a:r>
              <a:rPr lang="en-US" altLang="en-US" dirty="0" smtClean="0"/>
              <a:t>such that </a:t>
            </a:r>
            <a:r>
              <a:rPr lang="en-US" altLang="en-US" i="1" dirty="0" smtClean="0"/>
              <a:t>a </a:t>
            </a:r>
            <a:r>
              <a:rPr lang="en-US" altLang="en-US" b="1" dirty="0" err="1" smtClean="0"/>
              <a:t>depends_on</a:t>
            </a:r>
            <a:r>
              <a:rPr lang="en-US" altLang="en-US" b="1" dirty="0" smtClean="0"/>
              <a:t> </a:t>
            </a:r>
            <a:r>
              <a:rPr lang="en-US" altLang="en-US" i="1" dirty="0" smtClean="0"/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41108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i="1" dirty="0" smtClean="0"/>
              <a:t>realization </a:t>
            </a:r>
            <a:r>
              <a:rPr lang="en-US" i="1" dirty="0" err="1" smtClean="0"/>
              <a:t>depends_on</a:t>
            </a:r>
            <a:r>
              <a:rPr lang="en-US" i="1" dirty="0" smtClean="0"/>
              <a:t> realizable</a:t>
            </a:r>
            <a:endParaRPr i="1" dirty="0" smtClean="0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914400" y="1600200"/>
            <a:ext cx="27432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546494" y="1606550"/>
            <a:ext cx="2692400" cy="1212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Occurrent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04800" y="3429000"/>
            <a:ext cx="1905000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Independent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bearer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438400" y="3429000"/>
            <a:ext cx="1752600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disposition</a:t>
            </a:r>
          </a:p>
        </p:txBody>
      </p:sp>
      <p:cxnSp>
        <p:nvCxnSpPr>
          <p:cNvPr id="30727" name="AutoShape 7"/>
          <p:cNvCxnSpPr>
            <a:cxnSpLocks noChangeShapeType="1"/>
            <a:endCxn id="30725" idx="0"/>
          </p:cNvCxnSpPr>
          <p:nvPr/>
        </p:nvCxnSpPr>
        <p:spPr bwMode="auto">
          <a:xfrm rot="5400000">
            <a:off x="1504950" y="2647950"/>
            <a:ext cx="533400" cy="10287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8" name="AutoShape 8"/>
          <p:cNvCxnSpPr>
            <a:cxnSpLocks noChangeShapeType="1"/>
            <a:endCxn id="30726" idx="0"/>
          </p:cNvCxnSpPr>
          <p:nvPr/>
        </p:nvCxnSpPr>
        <p:spPr bwMode="auto">
          <a:xfrm rot="16200000" flipH="1">
            <a:off x="2533650" y="2647950"/>
            <a:ext cx="533400" cy="10287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0" y="5943600"/>
            <a:ext cx="9372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6200" y="5562600"/>
            <a:ext cx="92964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....  .....    .......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219200" y="4191000"/>
            <a:ext cx="4953000" cy="762000"/>
            <a:chOff x="1219200" y="4191000"/>
            <a:chExt cx="4953000" cy="762000"/>
          </a:xfrm>
        </p:grpSpPr>
        <p:sp>
          <p:nvSpPr>
            <p:cNvPr id="13" name="Curved Up Arrow 12"/>
            <p:cNvSpPr/>
            <p:nvPr/>
          </p:nvSpPr>
          <p:spPr>
            <a:xfrm rot="10800000">
              <a:off x="1295400" y="4495800"/>
              <a:ext cx="1981200" cy="457200"/>
            </a:xfrm>
            <a:prstGeom prst="curvedUp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4" name="Curved Up Arrow 13"/>
            <p:cNvSpPr/>
            <p:nvPr/>
          </p:nvSpPr>
          <p:spPr>
            <a:xfrm rot="10800000">
              <a:off x="1219200" y="4191000"/>
              <a:ext cx="4953000" cy="762000"/>
            </a:xfrm>
            <a:prstGeom prst="curvedUp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30733" name="Rectangle 4"/>
          <p:cNvSpPr>
            <a:spLocks noChangeArrowheads="1"/>
          </p:cNvSpPr>
          <p:nvPr/>
        </p:nvSpPr>
        <p:spPr bwMode="auto">
          <a:xfrm>
            <a:off x="5562600" y="4038600"/>
            <a:ext cx="2692400" cy="1517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Process of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realization </a:t>
            </a:r>
          </a:p>
        </p:txBody>
      </p:sp>
      <p:cxnSp>
        <p:nvCxnSpPr>
          <p:cNvPr id="30734" name="AutoShape 8"/>
          <p:cNvCxnSpPr>
            <a:cxnSpLocks noChangeShapeType="1"/>
            <a:stCxn id="30724" idx="2"/>
            <a:endCxn id="30733" idx="0"/>
          </p:cNvCxnSpPr>
          <p:nvPr/>
        </p:nvCxnSpPr>
        <p:spPr bwMode="auto">
          <a:xfrm>
            <a:off x="6892694" y="2819400"/>
            <a:ext cx="16106" cy="12192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Curved Up Arrow 23"/>
          <p:cNvSpPr/>
          <p:nvPr/>
        </p:nvSpPr>
        <p:spPr>
          <a:xfrm rot="10800000">
            <a:off x="3352800" y="4495800"/>
            <a:ext cx="2667000" cy="457200"/>
          </a:xfrm>
          <a:prstGeom prst="curvedUp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11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934200"/>
            <a:chOff x="533399" y="138175"/>
            <a:chExt cx="7696201" cy="66436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399" y="138175"/>
              <a:ext cx="7696201" cy="6567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/>
            <p:nvPr/>
          </p:nvSpPr>
          <p:spPr>
            <a:xfrm>
              <a:off x="2819400" y="1676400"/>
              <a:ext cx="18288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971800" y="2438400"/>
              <a:ext cx="18288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90800" y="6248400"/>
              <a:ext cx="18288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09800" y="4953000"/>
              <a:ext cx="19812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74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Arterial aneurysm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59312"/>
            <a:ext cx="3992252" cy="4953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59313"/>
            <a:ext cx="4495800" cy="3438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9600" y="5042118"/>
            <a:ext cx="464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4"/>
              </a:rPr>
              <a:t>Jornal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4"/>
              </a:rPr>
              <a:t> Vascular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4"/>
              </a:rPr>
              <a:t>Brasileiro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Print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 version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 ISSN 1677-5449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J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vasc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bras. vol.12 no.4 Porto Alegre Oct./Dec. 2013  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Epub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 Dec 15, 2013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http://dx.doi.org/10.1590/jvb.2013.054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Subclavian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and axillary arterial aneurysms: two case reports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Fernando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Pinho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 Esteves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5"/>
              </a:rPr>
              <a:t>1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 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André Ventura Ferreira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5"/>
              </a:rPr>
              <a:t>1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 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Vanessa Prado dos Santos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6"/>
              </a:rPr>
              <a:t>2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 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Gabriel Santos Novaes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5"/>
              </a:rPr>
              <a:t>1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 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Álvaro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Razuk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 Filho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5"/>
              </a:rPr>
              <a:t>1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 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Roberto Augusto Caffaro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5"/>
              </a:rPr>
              <a:t>1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 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2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/>
              <a:t>Arterial Aneurysm</a:t>
            </a:r>
            <a:endParaRPr lang="en-US" altLang="en-US" sz="40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atherosclerosis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fatty material collects within the walls of arteries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300" i="1" dirty="0" smtClean="0">
                <a:latin typeface="Arial" charset="0"/>
                <a:cs typeface="Arial" charset="0"/>
              </a:rPr>
              <a:t>produces</a:t>
            </a:r>
            <a:endParaRPr lang="en-US" sz="23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</a:t>
            </a:r>
            <a:r>
              <a:rPr lang="en-US" sz="2100" dirty="0" smtClean="0">
                <a:latin typeface="Arial" charset="0"/>
                <a:cs typeface="Arial" charset="0"/>
              </a:rPr>
              <a:t>artery </a:t>
            </a:r>
            <a:r>
              <a:rPr lang="en-US" sz="2200" dirty="0" smtClean="0">
                <a:latin typeface="Arial" charset="0"/>
                <a:cs typeface="Arial" charset="0"/>
              </a:rPr>
              <a:t>with weakened wall </a:t>
            </a:r>
            <a:endParaRPr lang="en-US" sz="2200" dirty="0">
              <a:latin typeface="Arial" charset="0"/>
              <a:cs typeface="Arial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of artery to become distended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err="1" smtClean="0">
                <a:latin typeface="Arial" charset="0"/>
                <a:cs typeface="Arial" charset="0"/>
              </a:rPr>
              <a:t>realized_in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process of distending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produces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arterial aneurysm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of artery to rupture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>
                <a:latin typeface="Arial" charset="0"/>
                <a:cs typeface="Arial" charset="0"/>
              </a:rPr>
              <a:t>– (catastrophic event) of </a:t>
            </a:r>
            <a:r>
              <a:rPr lang="en-US" sz="2200" dirty="0" smtClean="0">
                <a:latin typeface="Arial" charset="0"/>
                <a:cs typeface="Arial" charset="0"/>
              </a:rPr>
              <a:t>rupturing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produces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</a:t>
            </a:r>
            <a:r>
              <a:rPr lang="en-US" sz="2200" dirty="0">
                <a:latin typeface="Arial" charset="0"/>
                <a:cs typeface="Arial" charset="0"/>
              </a:rPr>
              <a:t>ruptured </a:t>
            </a:r>
            <a:r>
              <a:rPr lang="en-US" sz="2200" dirty="0" smtClean="0">
                <a:latin typeface="Arial" charset="0"/>
                <a:cs typeface="Arial" charset="0"/>
              </a:rPr>
              <a:t>artery, arterial system with dangerously low blood pressure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circulatory failure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</a:t>
            </a:r>
            <a:r>
              <a:rPr lang="en-US" sz="2200" dirty="0" err="1" smtClean="0">
                <a:latin typeface="Arial" charset="0"/>
                <a:cs typeface="Arial" charset="0"/>
              </a:rPr>
              <a:t>exsanguination</a:t>
            </a:r>
            <a:r>
              <a:rPr lang="en-US" sz="2200" dirty="0" smtClean="0">
                <a:latin typeface="Arial" charset="0"/>
                <a:cs typeface="Arial" charset="0"/>
              </a:rPr>
              <a:t>, failure of homeostasis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800" i="1" dirty="0">
                <a:latin typeface="Arial" charset="0"/>
                <a:cs typeface="Arial" charset="0"/>
              </a:rPr>
              <a:t>produces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300" dirty="0" smtClean="0">
                <a:latin typeface="Arial" charset="0"/>
                <a:cs typeface="Arial" charset="0"/>
              </a:rPr>
              <a:t>Death</a:t>
            </a:r>
            <a:endParaRPr lang="en-US" sz="23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05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819400" y="990600"/>
            <a:ext cx="2971800" cy="99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coronary heart disease</a:t>
            </a:r>
          </a:p>
        </p:txBody>
      </p:sp>
      <p:sp>
        <p:nvSpPr>
          <p:cNvPr id="220163" name="Rectangle 6"/>
          <p:cNvSpPr>
            <a:spLocks noChangeArrowheads="1"/>
          </p:cNvSpPr>
          <p:nvPr/>
        </p:nvSpPr>
        <p:spPr bwMode="auto">
          <a:xfrm>
            <a:off x="-228600" y="5486400"/>
            <a:ext cx="9601200" cy="9144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John’s coronary heart disease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0" y="2514600"/>
            <a:ext cx="1828800" cy="1524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disease associated with asymptomatic (‘silent’) infarction</a:t>
            </a:r>
          </a:p>
        </p:txBody>
      </p:sp>
      <p:cxnSp>
        <p:nvCxnSpPr>
          <p:cNvPr id="220165" name="AutoShape 7"/>
          <p:cNvCxnSpPr>
            <a:cxnSpLocks noChangeShapeType="1"/>
            <a:stCxn id="11" idx="2"/>
            <a:endCxn id="15" idx="0"/>
          </p:cNvCxnSpPr>
          <p:nvPr/>
        </p:nvCxnSpPr>
        <p:spPr bwMode="auto">
          <a:xfrm flipH="1">
            <a:off x="3048000" y="1981200"/>
            <a:ext cx="12573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76200" y="2209800"/>
            <a:ext cx="1676400" cy="1828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disease associated with early lesions and small fibrous plaques</a:t>
            </a:r>
          </a:p>
        </p:txBody>
      </p:sp>
      <p:cxnSp>
        <p:nvCxnSpPr>
          <p:cNvPr id="220167" name="AutoShape 7"/>
          <p:cNvCxnSpPr>
            <a:cxnSpLocks noChangeShapeType="1"/>
            <a:stCxn id="11" idx="2"/>
            <a:endCxn id="21" idx="0"/>
          </p:cNvCxnSpPr>
          <p:nvPr/>
        </p:nvCxnSpPr>
        <p:spPr bwMode="auto">
          <a:xfrm flipH="1">
            <a:off x="914400" y="1981200"/>
            <a:ext cx="3390900" cy="228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22"/>
          <p:cNvSpPr/>
          <p:nvPr/>
        </p:nvSpPr>
        <p:spPr>
          <a:xfrm>
            <a:off x="8001000" y="2819400"/>
            <a:ext cx="1025525" cy="121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stable angina</a:t>
            </a:r>
          </a:p>
        </p:txBody>
      </p:sp>
      <p:cxnSp>
        <p:nvCxnSpPr>
          <p:cNvPr id="220169" name="AutoShape 7"/>
          <p:cNvCxnSpPr>
            <a:cxnSpLocks noChangeShapeType="1"/>
            <a:stCxn id="11" idx="2"/>
            <a:endCxn id="23" idx="0"/>
          </p:cNvCxnSpPr>
          <p:nvPr/>
        </p:nvCxnSpPr>
        <p:spPr bwMode="auto">
          <a:xfrm>
            <a:off x="4305300" y="1981200"/>
            <a:ext cx="4208463" cy="8382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26"/>
          <p:cNvSpPr/>
          <p:nvPr/>
        </p:nvSpPr>
        <p:spPr>
          <a:xfrm>
            <a:off x="4267200" y="2514600"/>
            <a:ext cx="1600200" cy="1524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disease associated with surface disruption of plaque</a:t>
            </a:r>
          </a:p>
        </p:txBody>
      </p:sp>
      <p:cxnSp>
        <p:nvCxnSpPr>
          <p:cNvPr id="220171" name="AutoShape 7"/>
          <p:cNvCxnSpPr>
            <a:cxnSpLocks noChangeShapeType="1"/>
            <a:stCxn id="11" idx="2"/>
            <a:endCxn id="27" idx="0"/>
          </p:cNvCxnSpPr>
          <p:nvPr/>
        </p:nvCxnSpPr>
        <p:spPr bwMode="auto">
          <a:xfrm>
            <a:off x="4305300" y="1981200"/>
            <a:ext cx="7620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8"/>
          <p:cNvSpPr/>
          <p:nvPr/>
        </p:nvSpPr>
        <p:spPr>
          <a:xfrm>
            <a:off x="6248400" y="2819400"/>
            <a:ext cx="1295400" cy="121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unstable angina</a:t>
            </a:r>
          </a:p>
        </p:txBody>
      </p:sp>
      <p:cxnSp>
        <p:nvCxnSpPr>
          <p:cNvPr id="220173" name="AutoShape 7"/>
          <p:cNvCxnSpPr>
            <a:cxnSpLocks noChangeShapeType="1"/>
            <a:stCxn id="11" idx="2"/>
            <a:endCxn id="29" idx="0"/>
          </p:cNvCxnSpPr>
          <p:nvPr/>
        </p:nvCxnSpPr>
        <p:spPr bwMode="auto">
          <a:xfrm rot="16200000" flipH="1">
            <a:off x="5181600" y="1104900"/>
            <a:ext cx="838200" cy="2590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74" name="TextBox 25"/>
          <p:cNvSpPr txBox="1">
            <a:spLocks noChangeArrowheads="1"/>
          </p:cNvSpPr>
          <p:nvPr/>
        </p:nvSpPr>
        <p:spPr bwMode="auto">
          <a:xfrm>
            <a:off x="685800" y="4840288"/>
            <a:ext cx="14478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instantiates at t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20175" name="Straight Arrow Connector 53"/>
          <p:cNvCxnSpPr>
            <a:cxnSpLocks noChangeShapeType="1"/>
          </p:cNvCxnSpPr>
          <p:nvPr/>
        </p:nvCxnSpPr>
        <p:spPr bwMode="auto">
          <a:xfrm rot="5400000" flipH="1" flipV="1">
            <a:off x="24606" y="4749007"/>
            <a:ext cx="1474787" cy="0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76" name="TextBox 25"/>
          <p:cNvSpPr txBox="1">
            <a:spLocks noChangeArrowheads="1"/>
          </p:cNvSpPr>
          <p:nvPr/>
        </p:nvSpPr>
        <p:spPr bwMode="auto">
          <a:xfrm>
            <a:off x="1593057" y="4216913"/>
            <a:ext cx="14478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instantiates at t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20177" name="Straight Arrow Connector 55"/>
          <p:cNvCxnSpPr>
            <a:cxnSpLocks noChangeShapeType="1"/>
          </p:cNvCxnSpPr>
          <p:nvPr/>
        </p:nvCxnSpPr>
        <p:spPr bwMode="auto">
          <a:xfrm rot="5400000" flipH="1" flipV="1">
            <a:off x="2221706" y="4774407"/>
            <a:ext cx="1471613" cy="0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78" name="TextBox 25"/>
          <p:cNvSpPr txBox="1">
            <a:spLocks noChangeArrowheads="1"/>
          </p:cNvSpPr>
          <p:nvPr/>
        </p:nvSpPr>
        <p:spPr bwMode="auto">
          <a:xfrm>
            <a:off x="3278460" y="4462678"/>
            <a:ext cx="14478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instantiates at t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20179" name="Straight Arrow Connector 57"/>
          <p:cNvCxnSpPr>
            <a:cxnSpLocks noChangeShapeType="1"/>
          </p:cNvCxnSpPr>
          <p:nvPr/>
        </p:nvCxnSpPr>
        <p:spPr bwMode="auto">
          <a:xfrm rot="5400000" flipH="1" flipV="1">
            <a:off x="3929063" y="4757738"/>
            <a:ext cx="1438275" cy="3175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80" name="TextBox 25"/>
          <p:cNvSpPr txBox="1">
            <a:spLocks noChangeArrowheads="1"/>
          </p:cNvSpPr>
          <p:nvPr/>
        </p:nvSpPr>
        <p:spPr bwMode="auto">
          <a:xfrm>
            <a:off x="5410200" y="4462678"/>
            <a:ext cx="13716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instantiates at t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20181" name="Straight Arrow Connector 59"/>
          <p:cNvCxnSpPr>
            <a:cxnSpLocks noChangeShapeType="1"/>
          </p:cNvCxnSpPr>
          <p:nvPr/>
        </p:nvCxnSpPr>
        <p:spPr bwMode="auto">
          <a:xfrm rot="5400000" flipH="1" flipV="1">
            <a:off x="6057107" y="4763294"/>
            <a:ext cx="1447800" cy="1587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82" name="TextBox 25"/>
          <p:cNvSpPr txBox="1">
            <a:spLocks noChangeArrowheads="1"/>
          </p:cNvSpPr>
          <p:nvPr/>
        </p:nvSpPr>
        <p:spPr bwMode="auto">
          <a:xfrm>
            <a:off x="7256464" y="4462678"/>
            <a:ext cx="13716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instantiates at t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220183" name="Straight Arrow Connector 61"/>
          <p:cNvCxnSpPr>
            <a:cxnSpLocks noChangeShapeType="1"/>
          </p:cNvCxnSpPr>
          <p:nvPr/>
        </p:nvCxnSpPr>
        <p:spPr bwMode="auto">
          <a:xfrm rot="16200000" flipV="1">
            <a:off x="7913688" y="4735512"/>
            <a:ext cx="1411288" cy="17463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0184" name="Straight Arrow Connector 25"/>
          <p:cNvCxnSpPr>
            <a:cxnSpLocks noChangeShapeType="1"/>
          </p:cNvCxnSpPr>
          <p:nvPr/>
        </p:nvCxnSpPr>
        <p:spPr bwMode="auto">
          <a:xfrm>
            <a:off x="2590800" y="6096000"/>
            <a:ext cx="3733800" cy="1588"/>
          </a:xfrm>
          <a:prstGeom prst="straightConnector1">
            <a:avLst/>
          </a:prstGeom>
          <a:noFill/>
          <a:ln w="603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85" name="Rectangle 27"/>
          <p:cNvSpPr>
            <a:spLocks noChangeArrowheads="1"/>
          </p:cNvSpPr>
          <p:nvPr/>
        </p:nvSpPr>
        <p:spPr bwMode="auto">
          <a:xfrm>
            <a:off x="4191000" y="6324600"/>
            <a:ext cx="625492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x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8363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ChangeArrowheads="1"/>
          </p:cNvSpPr>
          <p:nvPr/>
        </p:nvSpPr>
        <p:spPr bwMode="auto">
          <a:xfrm>
            <a:off x="152400" y="8382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independent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continuant</a:t>
            </a:r>
          </a:p>
        </p:txBody>
      </p:sp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3009900" y="838200"/>
            <a:ext cx="19050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continuant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33700" y="2438400"/>
            <a:ext cx="2057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disposition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0800" y="3581400"/>
            <a:ext cx="27432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coronary heart disease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55302" name="AutoShape 8"/>
          <p:cNvCxnSpPr>
            <a:cxnSpLocks noChangeShapeType="1"/>
            <a:stCxn id="55299" idx="2"/>
            <a:endCxn id="22" idx="0"/>
          </p:cNvCxnSpPr>
          <p:nvPr/>
        </p:nvCxnSpPr>
        <p:spPr bwMode="auto">
          <a:xfrm>
            <a:off x="3962400" y="2133600"/>
            <a:ext cx="0" cy="304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3" name="AutoShape 8"/>
          <p:cNvCxnSpPr>
            <a:cxnSpLocks noChangeShapeType="1"/>
            <a:stCxn id="22" idx="2"/>
            <a:endCxn id="11" idx="0"/>
          </p:cNvCxnSpPr>
          <p:nvPr/>
        </p:nvCxnSpPr>
        <p:spPr bwMode="auto">
          <a:xfrm>
            <a:off x="3962400" y="3276600"/>
            <a:ext cx="0" cy="304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4" name="Line 9"/>
          <p:cNvSpPr>
            <a:spLocks noChangeShapeType="1"/>
          </p:cNvSpPr>
          <p:nvPr/>
        </p:nvSpPr>
        <p:spPr bwMode="auto">
          <a:xfrm flipH="1">
            <a:off x="152400" y="5105400"/>
            <a:ext cx="845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55305" name="AutoShape 7"/>
          <p:cNvCxnSpPr>
            <a:cxnSpLocks noChangeShapeType="1"/>
            <a:stCxn id="55298" idx="2"/>
            <a:endCxn id="55306" idx="0"/>
          </p:cNvCxnSpPr>
          <p:nvPr/>
        </p:nvCxnSpPr>
        <p:spPr bwMode="auto">
          <a:xfrm rot="16200000" flipH="1">
            <a:off x="804069" y="2548731"/>
            <a:ext cx="838200" cy="793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6" name="Rectangle 6"/>
          <p:cNvSpPr>
            <a:spLocks noChangeArrowheads="1"/>
          </p:cNvSpPr>
          <p:nvPr/>
        </p:nvSpPr>
        <p:spPr bwMode="auto">
          <a:xfrm>
            <a:off x="274638" y="2971800"/>
            <a:ext cx="1905000" cy="1446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heart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5307" name="Rectangle 6"/>
          <p:cNvSpPr>
            <a:spLocks noChangeArrowheads="1"/>
          </p:cNvSpPr>
          <p:nvPr/>
        </p:nvSpPr>
        <p:spPr bwMode="auto">
          <a:xfrm>
            <a:off x="152400" y="5486400"/>
            <a:ext cx="20574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John’s heart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5308" name="Rectangle 6"/>
          <p:cNvSpPr>
            <a:spLocks noChangeArrowheads="1"/>
          </p:cNvSpPr>
          <p:nvPr/>
        </p:nvSpPr>
        <p:spPr bwMode="auto">
          <a:xfrm>
            <a:off x="2438400" y="5486400"/>
            <a:ext cx="28956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John’s coronary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heart disease</a:t>
            </a:r>
          </a:p>
        </p:txBody>
      </p:sp>
      <p:sp>
        <p:nvSpPr>
          <p:cNvPr id="55309" name="Rectangle 4"/>
          <p:cNvSpPr>
            <a:spLocks noChangeArrowheads="1"/>
          </p:cNvSpPr>
          <p:nvPr/>
        </p:nvSpPr>
        <p:spPr bwMode="auto">
          <a:xfrm>
            <a:off x="5856288" y="838200"/>
            <a:ext cx="2692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occurrent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67400" y="2362200"/>
            <a:ext cx="26670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process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67400" y="3429000"/>
            <a:ext cx="2667000" cy="14478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disease course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55312" name="AutoShape 8"/>
          <p:cNvCxnSpPr>
            <a:cxnSpLocks noChangeShapeType="1"/>
            <a:stCxn id="55309" idx="2"/>
            <a:endCxn id="24" idx="0"/>
          </p:cNvCxnSpPr>
          <p:nvPr/>
        </p:nvCxnSpPr>
        <p:spPr bwMode="auto">
          <a:xfrm rot="5400000">
            <a:off x="7087394" y="2247106"/>
            <a:ext cx="2286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3" name="AutoShape 8"/>
          <p:cNvCxnSpPr>
            <a:cxnSpLocks noChangeShapeType="1"/>
            <a:stCxn id="24" idx="2"/>
            <a:endCxn id="26" idx="0"/>
          </p:cNvCxnSpPr>
          <p:nvPr/>
        </p:nvCxnSpPr>
        <p:spPr bwMode="auto">
          <a:xfrm rot="5400000">
            <a:off x="7086601" y="3314700"/>
            <a:ext cx="228600" cy="317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4" name="Line 9"/>
          <p:cNvSpPr>
            <a:spLocks noChangeShapeType="1"/>
          </p:cNvSpPr>
          <p:nvPr/>
        </p:nvSpPr>
        <p:spPr bwMode="auto">
          <a:xfrm>
            <a:off x="5562600" y="609600"/>
            <a:ext cx="0" cy="6172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15" name="Rectangle 6"/>
          <p:cNvSpPr>
            <a:spLocks noChangeArrowheads="1"/>
          </p:cNvSpPr>
          <p:nvPr/>
        </p:nvSpPr>
        <p:spPr bwMode="auto">
          <a:xfrm>
            <a:off x="5943600" y="5486400"/>
            <a:ext cx="29718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course of John’s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coronary heart disease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36716</TotalTime>
  <Words>7107</Words>
  <Application>Microsoft Office PowerPoint</Application>
  <PresentationFormat>On-screen Show (4:3)</PresentationFormat>
  <Paragraphs>1294</Paragraphs>
  <Slides>155</Slides>
  <Notes>57</Notes>
  <HiddenSlides>22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77" baseType="lpstr">
      <vt:lpstr>Batang</vt:lpstr>
      <vt:lpstr>MS Mincho</vt:lpstr>
      <vt:lpstr>MS Mincho</vt:lpstr>
      <vt:lpstr>ＭＳ Ｐゴシック</vt:lpstr>
      <vt:lpstr>ＭＳ Ｐゴシック</vt:lpstr>
      <vt:lpstr>Arial</vt:lpstr>
      <vt:lpstr>ArialMT</vt:lpstr>
      <vt:lpstr>Calibri</vt:lpstr>
      <vt:lpstr>Cambria</vt:lpstr>
      <vt:lpstr>Copperplate Gothic Bold</vt:lpstr>
      <vt:lpstr>Georgia</vt:lpstr>
      <vt:lpstr>Helvetica Neue</vt:lpstr>
      <vt:lpstr>Lucida Sans Unicode</vt:lpstr>
      <vt:lpstr>Tahoma</vt:lpstr>
      <vt:lpstr>Times</vt:lpstr>
      <vt:lpstr>Times New Roman</vt:lpstr>
      <vt:lpstr>Trebuchet MS</vt:lpstr>
      <vt:lpstr>Verdana</vt:lpstr>
      <vt:lpstr>Wingdings</vt:lpstr>
      <vt:lpstr>2014-Indianapolis</vt:lpstr>
      <vt:lpstr>Office Theme</vt:lpstr>
      <vt:lpstr>Photo Editor-foto</vt:lpstr>
      <vt:lpstr>BMI508 / PHI598 – Fall 2018 Biomedical Ontology  Ontology of Disease  </vt:lpstr>
      <vt:lpstr>Disease from the clinical perspective: the diagnostic process</vt:lpstr>
      <vt:lpstr>PowerPoint Presentation</vt:lpstr>
      <vt:lpstr>PowerPoint Presentation</vt:lpstr>
      <vt:lpstr>PowerPoint Presentation</vt:lpstr>
      <vt:lpstr>PowerPoint Presentation</vt:lpstr>
      <vt:lpstr>Misdiagnosis</vt:lpstr>
      <vt:lpstr>Improving Diagnosis in Health Care </vt:lpstr>
      <vt:lpstr>The diagnostic process</vt:lpstr>
      <vt:lpstr>Diagnostic errors</vt:lpstr>
      <vt:lpstr>Terminology/Ontology (1)</vt:lpstr>
      <vt:lpstr>Terminology/Ontology (2)</vt:lpstr>
      <vt:lpstr>Outcomes from the diagnostic process</vt:lpstr>
      <vt:lpstr>PowerPoint Presentation</vt:lpstr>
      <vt:lpstr>Something awkward ?</vt:lpstr>
      <vt:lpstr>Something awkward ?</vt:lpstr>
      <vt:lpstr>Something awkward ?</vt:lpstr>
      <vt:lpstr>Compare with IASP definition for ‘pain’ (IASP = International Association for the Study of Pain)</vt:lpstr>
      <vt:lpstr>For sure awkward is the following assertion provided by the committee:</vt:lpstr>
      <vt:lpstr>Idiosyncrasies of …</vt:lpstr>
      <vt:lpstr>Ontologically interesting items</vt:lpstr>
      <vt:lpstr>The diagnostic process</vt:lpstr>
      <vt:lpstr>L. Weed.         Medical records that guide and teach.  New England Journal of Medicine 278 (1968), 593-600.</vt:lpstr>
      <vt:lpstr>PowerPoint Presentation</vt:lpstr>
      <vt:lpstr>What is a (health) problem?</vt:lpstr>
      <vt:lpstr>PowerPoint Presentation</vt:lpstr>
      <vt:lpstr>PowerPoint Presentation</vt:lpstr>
      <vt:lpstr>PowerPoint Presentation</vt:lpstr>
      <vt:lpstr>PowerPoint Presentation</vt:lpstr>
      <vt:lpstr>Transitioning a problem</vt:lpstr>
      <vt:lpstr>Problems Encounters Episodes</vt:lpstr>
      <vt:lpstr>A small research project</vt:lpstr>
      <vt:lpstr>Results</vt:lpstr>
      <vt:lpstr>Change count distributions</vt:lpstr>
      <vt:lpstr>Problem status changes</vt:lpstr>
      <vt:lpstr>Active / Resolved</vt:lpstr>
      <vt:lpstr>Transitions in two diabetes patients</vt:lpstr>
      <vt:lpstr>PowerPoint Presentation</vt:lpstr>
      <vt:lpstr>What is  a ‘problem’?</vt:lpstr>
      <vt:lpstr>PowerPoint Presentation</vt:lpstr>
      <vt:lpstr>OMOP</vt:lpstr>
      <vt:lpstr>Conclusions</vt:lpstr>
      <vt:lpstr>PowerPoint Presentation</vt:lpstr>
      <vt:lpstr>PowerPoint Presentation</vt:lpstr>
      <vt:lpstr>PowerPoint Presentation</vt:lpstr>
      <vt:lpstr>PowerPoint Presentation</vt:lpstr>
      <vt:lpstr>Future work: towards an OGMS-based Referent Tracking Interpretation</vt:lpstr>
      <vt:lpstr>Bad: Diabetes Diagnosis Ontology</vt:lpstr>
      <vt:lpstr>Diabetes Diagnosis Ontology</vt:lpstr>
      <vt:lpstr>Diabetes Diagnosis Ontology</vt:lpstr>
      <vt:lpstr>Ridiculous: BioMedBridges Diabetes Ontology</vt:lpstr>
      <vt:lpstr>Utterly stupid: Human Disease Ontology</vt:lpstr>
      <vt:lpstr>ICD-10-CM</vt:lpstr>
      <vt:lpstr>SNOMED CT January 2018</vt:lpstr>
      <vt:lpstr>Prominent types of inconsistencies</vt:lpstr>
      <vt:lpstr>Ontology for General Medical Science  OGMS</vt:lpstr>
      <vt:lpstr>Big Picture</vt:lpstr>
      <vt:lpstr>Motivation</vt:lpstr>
      <vt:lpstr>Motivation  Four distinct classificatory tasks</vt:lpstr>
      <vt:lpstr>Examples of unprincipled classification</vt:lpstr>
      <vt:lpstr>Health Level 7 (HL7)  Reference Information Model (RIM) Philosophy</vt:lpstr>
      <vt:lpstr>Goals of OGMS</vt:lpstr>
      <vt:lpstr>Goals of OGMS</vt:lpstr>
      <vt:lpstr>Goals of OGMS</vt:lpstr>
      <vt:lpstr>Goals of OGMS</vt:lpstr>
      <vt:lpstr>Ontology / Terminology</vt:lpstr>
      <vt:lpstr>Ontology / Terminology</vt:lpstr>
      <vt:lpstr>SNOMED-CT: abundance of false synonymy</vt:lpstr>
      <vt:lpstr>EHR Information Models (simplified)</vt:lpstr>
      <vt:lpstr>Constraints</vt:lpstr>
      <vt:lpstr>Outcomes Assessment</vt:lpstr>
      <vt:lpstr>Approach</vt:lpstr>
      <vt:lpstr>Approach</vt:lpstr>
      <vt:lpstr>Cirrhosis - environmental exposure</vt:lpstr>
      <vt:lpstr>Foundational Terms (1)</vt:lpstr>
      <vt:lpstr>Basic Formal Ontology</vt:lpstr>
      <vt:lpstr>Physical Disorder</vt:lpstr>
      <vt:lpstr>PowerPoint Presentation</vt:lpstr>
      <vt:lpstr>PowerPoint Presentation</vt:lpstr>
      <vt:lpstr>Extended organism</vt:lpstr>
      <vt:lpstr>Clinically abnormal </vt:lpstr>
      <vt:lpstr>Foundational Terms (2)</vt:lpstr>
      <vt:lpstr>Basic Formal Ontology</vt:lpstr>
      <vt:lpstr>PowerPoint Presentation</vt:lpstr>
      <vt:lpstr>Foundational Terms (3)</vt:lpstr>
      <vt:lpstr>PowerPoint Presentation</vt:lpstr>
      <vt:lpstr>Realizable dependent continuants</vt:lpstr>
      <vt:lpstr>Their realizations </vt:lpstr>
      <vt:lpstr>Disposition</vt:lpstr>
      <vt:lpstr>Disposition</vt:lpstr>
      <vt:lpstr>Dispositions are realized in processes</vt:lpstr>
      <vt:lpstr>PowerPoint Presentation</vt:lpstr>
      <vt:lpstr>Dependence</vt:lpstr>
      <vt:lpstr>realization depends_on realizable</vt:lpstr>
      <vt:lpstr>PowerPoint Presentation</vt:lpstr>
      <vt:lpstr>Arterial aneurysm</vt:lpstr>
      <vt:lpstr>Arterial Aneurysm</vt:lpstr>
      <vt:lpstr>PowerPoint Presentation</vt:lpstr>
      <vt:lpstr>PowerPoint Presentation</vt:lpstr>
      <vt:lpstr>Disease course</vt:lpstr>
      <vt:lpstr>PowerPoint Presentation</vt:lpstr>
      <vt:lpstr>Compare with</vt:lpstr>
      <vt:lpstr>PowerPoint Presentation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Etiology</vt:lpstr>
      <vt:lpstr>Dispositions and Predispositions</vt:lpstr>
      <vt:lpstr>Hereditary Non-polyposis Colorectal Cancer HNPCC - genetic pre-disposition</vt:lpstr>
      <vt:lpstr>Hemorrhagic stroke</vt:lpstr>
      <vt:lpstr>Hemorrhagic stroke</vt:lpstr>
      <vt:lpstr>Definitions - Clinical Evaluation Terms (on the side of the patient!)</vt:lpstr>
      <vt:lpstr>Definitions - manifestations</vt:lpstr>
      <vt:lpstr>RO and RT make 4 crucial distinctions</vt:lpstr>
      <vt:lpstr>RO and RT make 4 crucial distinctions</vt:lpstr>
      <vt:lpstr>RO and RT make 4 crucial distinctions</vt:lpstr>
      <vt:lpstr>RO and RT make 4 crucial distinctions</vt:lpstr>
      <vt:lpstr>Research question</vt:lpstr>
      <vt:lpstr>Big Picture</vt:lpstr>
      <vt:lpstr>‘Findings’ / ‘observations’</vt:lpstr>
      <vt:lpstr>‘Findings’ / ‘observations’</vt:lpstr>
      <vt:lpstr>‘Findings’ / ‘observations’</vt:lpstr>
      <vt:lpstr>‘Findings’ / ‘observations’</vt:lpstr>
      <vt:lpstr>Clinical picture</vt:lpstr>
      <vt:lpstr>‘Findings’ / ‘observations’</vt:lpstr>
      <vt:lpstr>Diagnosis</vt:lpstr>
      <vt:lpstr>PowerPoint Presentation</vt:lpstr>
      <vt:lpstr>Generically Dependent Continuants</vt:lpstr>
      <vt:lpstr>PowerPoint Presentation</vt:lpstr>
      <vt:lpstr>PowerPoint Presentation</vt:lpstr>
      <vt:lpstr>PowerPoint Presentation</vt:lpstr>
      <vt:lpstr>No conflation of diagnosis, disease, and disorder</vt:lpstr>
      <vt:lpstr>Application of OGMS in medical documentation</vt:lpstr>
      <vt:lpstr>Key OGMS definitions</vt:lpstr>
      <vt:lpstr>Key OGMS definitions</vt:lpstr>
      <vt:lpstr>Key OGMS definitions</vt:lpstr>
      <vt:lpstr>Key OGMS definitions</vt:lpstr>
      <vt:lpstr>Key OGMS definitions</vt:lpstr>
      <vt:lpstr>Disorder related configurations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What are diagnoses in EHRs about? (What are the options?)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1281</cp:revision>
  <dcterms:created xsi:type="dcterms:W3CDTF">1601-01-01T00:00:00Z</dcterms:created>
  <dcterms:modified xsi:type="dcterms:W3CDTF">2018-09-21T21:42:26Z</dcterms:modified>
</cp:coreProperties>
</file>