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6" r:id="rId1"/>
    <p:sldMasterId id="2147484037" r:id="rId2"/>
  </p:sldMasterIdLst>
  <p:notesMasterIdLst>
    <p:notesMasterId r:id="rId163"/>
  </p:notesMasterIdLst>
  <p:handoutMasterIdLst>
    <p:handoutMasterId r:id="rId164"/>
  </p:handoutMasterIdLst>
  <p:sldIdLst>
    <p:sldId id="1369" r:id="rId3"/>
    <p:sldId id="1477" r:id="rId4"/>
    <p:sldId id="1516" r:id="rId5"/>
    <p:sldId id="1495" r:id="rId6"/>
    <p:sldId id="1496" r:id="rId7"/>
    <p:sldId id="1497" r:id="rId8"/>
    <p:sldId id="1492" r:id="rId9"/>
    <p:sldId id="1498" r:id="rId10"/>
    <p:sldId id="1500" r:id="rId11"/>
    <p:sldId id="1517" r:id="rId12"/>
    <p:sldId id="1518" r:id="rId13"/>
    <p:sldId id="1537" r:id="rId14"/>
    <p:sldId id="1527" r:id="rId15"/>
    <p:sldId id="1528" r:id="rId16"/>
    <p:sldId id="1536" r:id="rId17"/>
    <p:sldId id="1530" r:id="rId18"/>
    <p:sldId id="1526" r:id="rId19"/>
    <p:sldId id="1531" r:id="rId20"/>
    <p:sldId id="1533" r:id="rId21"/>
    <p:sldId id="1585" r:id="rId22"/>
    <p:sldId id="1532" r:id="rId23"/>
    <p:sldId id="1534" r:id="rId24"/>
    <p:sldId id="1529" r:id="rId25"/>
    <p:sldId id="1535" r:id="rId26"/>
    <p:sldId id="1502" r:id="rId27"/>
    <p:sldId id="1584" r:id="rId28"/>
    <p:sldId id="1482" r:id="rId29"/>
    <p:sldId id="1479" r:id="rId30"/>
    <p:sldId id="1480" r:id="rId31"/>
    <p:sldId id="1481" r:id="rId32"/>
    <p:sldId id="1487" r:id="rId33"/>
    <p:sldId id="1488" r:id="rId34"/>
    <p:sldId id="1489" r:id="rId35"/>
    <p:sldId id="1490" r:id="rId36"/>
    <p:sldId id="1586" r:id="rId37"/>
    <p:sldId id="1588" r:id="rId38"/>
    <p:sldId id="1589" r:id="rId39"/>
    <p:sldId id="1594" r:id="rId40"/>
    <p:sldId id="1580" r:id="rId41"/>
    <p:sldId id="1590" r:id="rId42"/>
    <p:sldId id="1519" r:id="rId43"/>
    <p:sldId id="1520" r:id="rId44"/>
    <p:sldId id="1521" r:id="rId45"/>
    <p:sldId id="1591" r:id="rId46"/>
    <p:sldId id="1372" r:id="rId47"/>
    <p:sldId id="1596" r:id="rId48"/>
    <p:sldId id="1568" r:id="rId49"/>
    <p:sldId id="1593" r:id="rId50"/>
    <p:sldId id="1569" r:id="rId51"/>
    <p:sldId id="1578" r:id="rId52"/>
    <p:sldId id="1570" r:id="rId53"/>
    <p:sldId id="1571" r:id="rId54"/>
    <p:sldId id="1572" r:id="rId55"/>
    <p:sldId id="1573" r:id="rId56"/>
    <p:sldId id="1604" r:id="rId57"/>
    <p:sldId id="1605" r:id="rId58"/>
    <p:sldId id="1606" r:id="rId59"/>
    <p:sldId id="1607" r:id="rId60"/>
    <p:sldId id="1574" r:id="rId61"/>
    <p:sldId id="1575" r:id="rId62"/>
    <p:sldId id="1576" r:id="rId63"/>
    <p:sldId id="1577" r:id="rId64"/>
    <p:sldId id="1592" r:id="rId65"/>
    <p:sldId id="1538" r:id="rId66"/>
    <p:sldId id="1539" r:id="rId67"/>
    <p:sldId id="1540" r:id="rId68"/>
    <p:sldId id="1541" r:id="rId69"/>
    <p:sldId id="1542" r:id="rId70"/>
    <p:sldId id="1543" r:id="rId71"/>
    <p:sldId id="1544" r:id="rId72"/>
    <p:sldId id="1545" r:id="rId73"/>
    <p:sldId id="1546" r:id="rId74"/>
    <p:sldId id="1422" r:id="rId75"/>
    <p:sldId id="1595" r:id="rId76"/>
    <p:sldId id="1376" r:id="rId77"/>
    <p:sldId id="1602" r:id="rId78"/>
    <p:sldId id="1598" r:id="rId79"/>
    <p:sldId id="1599" r:id="rId80"/>
    <p:sldId id="1597" r:id="rId81"/>
    <p:sldId id="1600" r:id="rId82"/>
    <p:sldId id="1601" r:id="rId83"/>
    <p:sldId id="1388" r:id="rId84"/>
    <p:sldId id="1375" r:id="rId85"/>
    <p:sldId id="1377" r:id="rId86"/>
    <p:sldId id="1378" r:id="rId87"/>
    <p:sldId id="1379" r:id="rId88"/>
    <p:sldId id="1450" r:id="rId89"/>
    <p:sldId id="1389" r:id="rId90"/>
    <p:sldId id="1391" r:id="rId91"/>
    <p:sldId id="1392" r:id="rId92"/>
    <p:sldId id="1393" r:id="rId93"/>
    <p:sldId id="1609" r:id="rId94"/>
    <p:sldId id="1610" r:id="rId95"/>
    <p:sldId id="1612" r:id="rId96"/>
    <p:sldId id="1511" r:id="rId97"/>
    <p:sldId id="1512" r:id="rId98"/>
    <p:sldId id="1608" r:id="rId99"/>
    <p:sldId id="1515" r:id="rId100"/>
    <p:sldId id="1611" r:id="rId101"/>
    <p:sldId id="1513" r:id="rId102"/>
    <p:sldId id="1514" r:id="rId103"/>
    <p:sldId id="1613" r:id="rId104"/>
    <p:sldId id="1478" r:id="rId105"/>
    <p:sldId id="1483" r:id="rId106"/>
    <p:sldId id="1484" r:id="rId107"/>
    <p:sldId id="1508" r:id="rId108"/>
    <p:sldId id="1509" r:id="rId109"/>
    <p:sldId id="1614" r:id="rId110"/>
    <p:sldId id="1615" r:id="rId111"/>
    <p:sldId id="1380" r:id="rId112"/>
    <p:sldId id="1387" r:id="rId113"/>
    <p:sldId id="1370" r:id="rId114"/>
    <p:sldId id="1401" r:id="rId115"/>
    <p:sldId id="1402" r:id="rId116"/>
    <p:sldId id="1403" r:id="rId117"/>
    <p:sldId id="1405" r:id="rId118"/>
    <p:sldId id="1616" r:id="rId119"/>
    <p:sldId id="1407" r:id="rId120"/>
    <p:sldId id="1408" r:id="rId121"/>
    <p:sldId id="1409" r:id="rId122"/>
    <p:sldId id="1416" r:id="rId123"/>
    <p:sldId id="1410" r:id="rId124"/>
    <p:sldId id="1411" r:id="rId125"/>
    <p:sldId id="1413" r:id="rId126"/>
    <p:sldId id="1414" r:id="rId127"/>
    <p:sldId id="1412" r:id="rId128"/>
    <p:sldId id="1617" r:id="rId129"/>
    <p:sldId id="1415" r:id="rId130"/>
    <p:sldId id="1618" r:id="rId131"/>
    <p:sldId id="1620" r:id="rId132"/>
    <p:sldId id="1460" r:id="rId133"/>
    <p:sldId id="1461" r:id="rId134"/>
    <p:sldId id="1462" r:id="rId135"/>
    <p:sldId id="1463" r:id="rId136"/>
    <p:sldId id="1464" r:id="rId137"/>
    <p:sldId id="1465" r:id="rId138"/>
    <p:sldId id="1466" r:id="rId139"/>
    <p:sldId id="1467" r:id="rId140"/>
    <p:sldId id="1619" r:id="rId141"/>
    <p:sldId id="1621" r:id="rId142"/>
    <p:sldId id="1623" r:id="rId143"/>
    <p:sldId id="1417" r:id="rId144"/>
    <p:sldId id="1418" r:id="rId145"/>
    <p:sldId id="1419" r:id="rId146"/>
    <p:sldId id="1420" r:id="rId147"/>
    <p:sldId id="1421" r:id="rId148"/>
    <p:sldId id="1423" r:id="rId149"/>
    <p:sldId id="1424" r:id="rId150"/>
    <p:sldId id="1425" r:id="rId151"/>
    <p:sldId id="1426" r:id="rId152"/>
    <p:sldId id="1427" r:id="rId153"/>
    <p:sldId id="1428" r:id="rId154"/>
    <p:sldId id="1429" r:id="rId155"/>
    <p:sldId id="1430" r:id="rId156"/>
    <p:sldId id="1431" r:id="rId157"/>
    <p:sldId id="1432" r:id="rId158"/>
    <p:sldId id="1433" r:id="rId159"/>
    <p:sldId id="1434" r:id="rId160"/>
    <p:sldId id="1436" r:id="rId161"/>
    <p:sldId id="1622" r:id="rId162"/>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1FE115"/>
    <a:srgbClr val="00359E"/>
    <a:srgbClr val="000000"/>
    <a:srgbClr val="92D050"/>
    <a:srgbClr val="DE6A22"/>
    <a:srgbClr val="FF0000"/>
    <a:srgbClr val="AAE600"/>
    <a:srgbClr val="A2CCE8"/>
    <a:srgbClr val="1616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2" autoAdjust="0"/>
    <p:restoredTop sz="95119" autoAdjust="0"/>
  </p:normalViewPr>
  <p:slideViewPr>
    <p:cSldViewPr>
      <p:cViewPr varScale="1">
        <p:scale>
          <a:sx n="103" d="100"/>
          <a:sy n="103" d="100"/>
        </p:scale>
        <p:origin x="94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8" d="100"/>
        <a:sy n="98" d="100"/>
      </p:scale>
      <p:origin x="0" y="-32148"/>
    </p:cViewPr>
  </p:sorterViewPr>
  <p:notesViewPr>
    <p:cSldViewPr>
      <p:cViewPr varScale="1">
        <p:scale>
          <a:sx n="84" d="100"/>
          <a:sy n="84" d="100"/>
        </p:scale>
        <p:origin x="3108"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notesMaster" Target="notesMasters/notes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presProps" Target="pres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73DCFF-AFC6-4919-BA1A-C3B5CF15FBC4}" type="datetimeFigureOut">
              <a:rPr lang="en-US" smtClean="0"/>
              <a:t>17/09/2018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C5DB68A-9D44-4073-920F-D08D647C06A7}" type="slidenum">
              <a:rPr lang="en-US" smtClean="0"/>
              <a:t>‹#›</a:t>
            </a:fld>
            <a:endParaRPr lang="en-US" dirty="0"/>
          </a:p>
        </p:txBody>
      </p:sp>
    </p:spTree>
    <p:extLst>
      <p:ext uri="{BB962C8B-B14F-4D97-AF65-F5344CB8AC3E}">
        <p14:creationId xmlns:p14="http://schemas.microsoft.com/office/powerpoint/2010/main" val="1552339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D3674D-E59F-4C2D-95C3-E10A23210743}" type="slidenum">
              <a:rPr lang="en-US"/>
              <a:pPr/>
              <a:t>1</a:t>
            </a:fld>
            <a:endParaRPr lang="en-US" dirty="0"/>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321907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840005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64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4805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65</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391449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66</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92211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67</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356675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68</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24209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69</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912136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70</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033552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71</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2561774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84804133-091A-4437-A5DF-A0ECC9AE1AB8}" type="slidenum">
              <a:rPr lang="en-US" smtClean="0"/>
              <a:pPr/>
              <a:t>72</a:t>
            </a:fld>
            <a:endParaRPr 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685800" y="4343400"/>
            <a:ext cx="5486400" cy="4114800"/>
          </a:xfrm>
          <a:noFill/>
          <a:ln/>
        </p:spPr>
        <p:txBody>
          <a:bodyPr/>
          <a:lstStyle/>
          <a:p>
            <a:pPr eaLnBrk="1" hangingPunct="1"/>
            <a:endParaRPr lang="en-US" smtClean="0"/>
          </a:p>
        </p:txBody>
      </p:sp>
    </p:spTree>
    <p:extLst>
      <p:ext uri="{BB962C8B-B14F-4D97-AF65-F5344CB8AC3E}">
        <p14:creationId xmlns:p14="http://schemas.microsoft.com/office/powerpoint/2010/main" val="362497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E52691-C7FE-45C9-A721-70C64DF9BB03}" type="slidenum">
              <a:rPr lang="en-US" altLang="en-US" smtClean="0"/>
              <a:pPr>
                <a:spcBef>
                  <a:spcPct val="0"/>
                </a:spcBef>
              </a:pPr>
              <a:t>2</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944795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B09DCEE-7D5C-4F86-A46D-32518BF406A0}" type="slidenum">
              <a:rPr lang="en-US" altLang="en-US" sz="1200" b="0"/>
              <a:pPr eaLnBrk="1" hangingPunct="1"/>
              <a:t>73</a:t>
            </a:fld>
            <a:endParaRPr lang="en-US" altLang="en-US" sz="1200" b="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41388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fld id="{E54639D6-F6AE-4129-91E0-52889E04A538}" type="slidenum">
              <a:rPr lang="en-US" altLang="en-US" sz="1200" b="0">
                <a:solidFill>
                  <a:schemeClr val="tx1"/>
                </a:solidFill>
              </a:rPr>
              <a:pPr eaLnBrk="1" hangingPunct="1"/>
              <a:t>79</a:t>
            </a:fld>
            <a:endParaRPr lang="en-US" altLang="en-US" sz="1200" b="0">
              <a:solidFill>
                <a:schemeClr val="tx1"/>
              </a:solidFill>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42884013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1F1FE8D-403F-4221-81ED-468BAB8FF808}" type="slidenum">
              <a:rPr lang="en-US" altLang="en-US"/>
              <a:pPr>
                <a:spcBef>
                  <a:spcPct val="0"/>
                </a:spcBef>
              </a:pPr>
              <a:t>97</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85951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760FE2-0A3E-4211-A9C6-8D8BB273B74E}" type="slidenum">
              <a:rPr lang="en-US" altLang="en-US"/>
              <a:pPr>
                <a:spcBef>
                  <a:spcPct val="0"/>
                </a:spcBef>
              </a:pPr>
              <a:t>98</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286195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A02FC7-860B-478F-9E8F-962A50EFAE32}" type="slidenum">
              <a:rPr lang="en-US" altLang="en-US"/>
              <a:pPr>
                <a:spcBef>
                  <a:spcPct val="0"/>
                </a:spcBef>
              </a:pPr>
              <a:t>100</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89878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C7E5D0-0246-4A00-8496-BA4E86125C4E}" type="slidenum">
              <a:rPr lang="en-US" altLang="en-US"/>
              <a:pPr>
                <a:spcBef>
                  <a:spcPct val="0"/>
                </a:spcBef>
              </a:pPr>
              <a:t>101</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708416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D9E1915-6BC3-4AAC-8282-FA3D37C34B3F}" type="slidenum">
              <a:rPr lang="en-US" altLang="en-US" sz="1200" b="0"/>
              <a:pPr eaLnBrk="1" hangingPunct="1"/>
              <a:t>147</a:t>
            </a:fld>
            <a:endParaRPr lang="en-US" altLang="en-US" sz="1200" b="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32924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83010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F1E9E9-45B6-41D9-9137-A4B85B0FADB5}" type="slidenum">
              <a:rPr lang="en-US" altLang="en-US" smtClean="0"/>
              <a:pPr>
                <a:spcBef>
                  <a:spcPct val="0"/>
                </a:spcBef>
              </a:pPr>
              <a:t>32</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61750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5BB936-696E-4F61-9632-A70900E6B60B}" type="slidenum">
              <a:rPr lang="en-US" altLang="en-US" smtClean="0"/>
              <a:pPr>
                <a:spcBef>
                  <a:spcPct val="0"/>
                </a:spcBef>
              </a:pPr>
              <a:t>33</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03483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303353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2" tIns="45716" rIns="91432" bIns="45716"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70329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3682804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xfrm>
            <a:off x="1150938" y="311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260534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04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98431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4992647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userDrawn="1"/>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dirty="0" smtClean="0"/>
              <a:t>Click to edit Master</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25307413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806205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5082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872789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dirty="0" smtClean="0"/>
              <a:t>Click to edit Master text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6750763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019553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userDrawn="1"/>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userDrawn="1"/>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4234" name="Photo Editor-foto" r:id="rId3" imgW="7621064" imgH="1009791" progId="MSPhotoEd.3">
                  <p:embed/>
                </p:oleObj>
              </mc:Choice>
              <mc:Fallback>
                <p:oleObj name="Photo Editor-foto" r:id="rId3" imgW="7621064" imgH="1009791" progId="MSPhotoEd.3">
                  <p:embed/>
                  <p:pic>
                    <p:nvPicPr>
                      <p:cNvPr id="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userDrawn="1"/>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4235" name="Photo Editor-foto" r:id="rId5" imgW="7621064" imgH="1009791" progId="MSPhotoEd.3">
                  <p:embed/>
                </p:oleObj>
              </mc:Choice>
              <mc:Fallback>
                <p:oleObj name="Photo Editor-foto" r:id="rId5" imgW="7621064" imgH="1009791" progId="MSPhotoEd.3">
                  <p:embed/>
                  <p:pic>
                    <p:nvPicPr>
                      <p:cNvPr id="19" name="Object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userDrawn="1"/>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userDrawn="1"/>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userDrawn="1"/>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fld id="{D14BF38A-3DFB-480B-8D89-0595D30524BE}" type="slidenum">
              <a:rPr lang="en-US" altLang="en-US"/>
              <a:pPr/>
              <a:t>‹#›</a:t>
            </a:fld>
            <a:endParaRPr lang="en-US" altLang="en-US"/>
          </a:p>
        </p:txBody>
      </p:sp>
    </p:spTree>
    <p:extLst>
      <p:ext uri="{BB962C8B-B14F-4D97-AF65-F5344CB8AC3E}">
        <p14:creationId xmlns:p14="http://schemas.microsoft.com/office/powerpoint/2010/main" val="3458719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094482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9341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
          <p:cNvSpPr>
            <a:spLocks noGrp="1"/>
          </p:cNvSpPr>
          <p:nvPr>
            <p:ph type="sldNum" sz="quarter" idx="3"/>
          </p:nvPr>
        </p:nvSpPr>
        <p:spPr>
          <a:xfrm>
            <a:off x="0" y="6477000"/>
            <a:ext cx="304800" cy="296174"/>
          </a:xfrm>
          <a:prstGeom prst="rect">
            <a:avLst/>
          </a:prstGeom>
        </p:spPr>
        <p:txBody>
          <a:bodyPr vert="horz" lIns="0" tIns="0" rIns="0" bIns="0" rtlCol="0" anchor="b"/>
          <a:lstStyle>
            <a:lvl1pPr algn="r">
              <a:defRPr sz="1200"/>
            </a:lvl1pPr>
          </a:lstStyle>
          <a:p>
            <a:fld id="{7C5DB68A-9D44-4073-920F-D08D647C06A7}" type="slidenum">
              <a:rPr lang="en-US" smtClean="0"/>
              <a:t>‹#›</a:t>
            </a:fld>
            <a:endParaRPr lang="en-US" dirty="0"/>
          </a:p>
        </p:txBody>
      </p:sp>
    </p:spTree>
    <p:extLst>
      <p:ext uri="{BB962C8B-B14F-4D97-AF65-F5344CB8AC3E}">
        <p14:creationId xmlns:p14="http://schemas.microsoft.com/office/powerpoint/2010/main" val="11134665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1243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2771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8530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77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xfrm>
            <a:off x="7239000" y="6553200"/>
            <a:ext cx="1905000" cy="304800"/>
          </a:xfrm>
          <a:prstGeom prst="rect">
            <a:avLst/>
          </a:prstGeom>
          <a:ln/>
        </p:spPr>
        <p:txBody>
          <a:bodyPr/>
          <a:lstStyle>
            <a:lvl1pPr>
              <a:defRPr/>
            </a:lvl1pPr>
          </a:lstStyle>
          <a:p>
            <a:fld id="{F41BC1FE-425B-4D41-9768-47500E60C2C6}" type="slidenum">
              <a:rPr lang="en-US" altLang="en-US"/>
              <a:pPr/>
              <a:t>‹#›</a:t>
            </a:fld>
            <a:endParaRPr lang="en-US" altLang="en-US"/>
          </a:p>
        </p:txBody>
      </p:sp>
    </p:spTree>
    <p:extLst>
      <p:ext uri="{BB962C8B-B14F-4D97-AF65-F5344CB8AC3E}">
        <p14:creationId xmlns:p14="http://schemas.microsoft.com/office/powerpoint/2010/main" val="32953970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e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1"/>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Slide Number Placeholder 4"/>
          <p:cNvSpPr>
            <a:spLocks noGrp="1"/>
          </p:cNvSpPr>
          <p:nvPr>
            <p:ph type="sldNum" sz="quarter" idx="4"/>
          </p:nvPr>
        </p:nvSpPr>
        <p:spPr>
          <a:xfrm>
            <a:off x="28755" y="6477000"/>
            <a:ext cx="428445" cy="306387"/>
          </a:xfrm>
          <a:prstGeom prst="rect">
            <a:avLst/>
          </a:prstGeom>
        </p:spPr>
        <p:txBody>
          <a:bodyPr vert="horz" lIns="91440" tIns="45720" rIns="91440" bIns="45720" rtlCol="0" anchor="b"/>
          <a:lstStyle>
            <a:lvl1pPr algn="r">
              <a:defRPr sz="1200">
                <a:solidFill>
                  <a:schemeClr val="bg1"/>
                </a:solidFill>
              </a:defRPr>
            </a:lvl1pPr>
          </a:lstStyle>
          <a:p>
            <a:fld id="{7C5DB68A-9D44-4073-920F-D08D647C06A7}" type="slidenum">
              <a:rPr lang="en-US" smtClean="0"/>
              <a:pPr/>
              <a:t>‹#›</a:t>
            </a:fld>
            <a:endParaRPr lang="en-US" dirty="0"/>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6" r:id="rId9"/>
  </p:sldLayoutIdLst>
  <p:timing>
    <p:tnLst>
      <p:par>
        <p:cTn id="1" dur="indefinite" restart="never" nodeType="tmRoot"/>
      </p:par>
    </p:tnLst>
  </p:timing>
  <p:hf hdr="0" ftr="0"/>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userDrawn="1"/>
        </p:nvPicPr>
        <p:blipFill>
          <a:blip r:embed="rId11"/>
          <a:srcRect/>
          <a:stretch>
            <a:fillRect/>
          </a:stretch>
        </p:blipFill>
        <p:spPr bwMode="auto">
          <a:xfrm>
            <a:off x="0" y="0"/>
            <a:ext cx="9144000" cy="6858000"/>
          </a:xfrm>
          <a:prstGeom prst="rect">
            <a:avLst/>
          </a:prstGeom>
          <a:noFill/>
          <a:ln w="9525">
            <a:noFill/>
            <a:miter lim="800000"/>
            <a:headEnd/>
            <a:tailEnd/>
          </a:ln>
        </p:spPr>
      </p:pic>
      <p:sp>
        <p:nvSpPr>
          <p:cNvPr id="2" name="Rectangle 1"/>
          <p:cNvSpPr/>
          <p:nvPr userDrawn="1"/>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ext Placeholder 5"/>
          <p:cNvSpPr txBox="1">
            <a:spLocks/>
          </p:cNvSpPr>
          <p:nvPr userDrawn="1"/>
        </p:nvSpPr>
        <p:spPr>
          <a:xfrm>
            <a:off x="23004" y="6553200"/>
            <a:ext cx="357996" cy="228600"/>
          </a:xfrm>
          <a:prstGeom prst="rect">
            <a:avLst/>
          </a:prstGeom>
        </p:spPr>
        <p:txBody>
          <a:bodyPr/>
          <a:lstStyle>
            <a:lvl1pPr marL="342900" indent="-342900" algn="l" rtl="0" eaLnBrk="0" fontAlgn="base" hangingPunct="0">
              <a:spcBef>
                <a:spcPct val="20000"/>
              </a:spcBef>
              <a:spcAft>
                <a:spcPct val="0"/>
              </a:spcAft>
              <a:buClr>
                <a:srgbClr val="FF6600"/>
              </a:buClr>
              <a:defRPr sz="1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fld id="{973D82C6-82F5-438A-90AD-EA868AC8D099}" type="slidenum">
              <a:rPr lang="en-US" sz="1000" kern="0" smtClean="0"/>
              <a:pPr/>
              <a:t>‹#›</a:t>
            </a:fld>
            <a:endParaRPr lang="en-US" sz="1000" kern="0" dirty="0"/>
          </a:p>
        </p:txBody>
      </p:sp>
    </p:spTree>
    <p:extLst>
      <p:ext uri="{BB962C8B-B14F-4D97-AF65-F5344CB8AC3E}">
        <p14:creationId xmlns:p14="http://schemas.microsoft.com/office/powerpoint/2010/main" val="2971305600"/>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timing>
    <p:tnLst>
      <p:par>
        <p:cTn id="1" dur="indefinite" restart="never" nodeType="tmRoot"/>
      </p:par>
    </p:tnLst>
  </p:timing>
  <p:hf hdr="0" ftr="0"/>
  <p:txStyles>
    <p:titleStyle>
      <a:lvl1pPr algn="l" rtl="0" eaLnBrk="0" fontAlgn="base" hangingPunct="0">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p:titleStyle>
    <p:bodyStyle>
      <a:lvl1pPr marL="342900" indent="-342900" algn="l" rtl="0" eaLnBrk="0" fontAlgn="base" hangingPunct="0">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0" fontAlgn="base" hangingPunct="0">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0" fontAlgn="base" hangingPunct="0">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0" fontAlgn="base" hangingPunct="0">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0" fontAlgn="base" hangingPunct="0">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image" Target="../media/image100.png"/><Relationship Id="rId4" Type="http://schemas.openxmlformats.org/officeDocument/2006/relationships/oleObject" Target="../embeddings/oleObject4.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4.xml"/><Relationship Id="rId5" Type="http://schemas.openxmlformats.org/officeDocument/2006/relationships/image" Target="../media/image107.png"/><Relationship Id="rId4" Type="http://schemas.openxmlformats.org/officeDocument/2006/relationships/image" Target="../media/image106.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browser.ihtsdotools.org/index-ie.html?perspective=full&amp;conceptId1=123037004&amp;edition=en-edition&amp;release=v20180731&amp;server=http://browser.ihtsdotools.org/api/v1/snomed&amp;langRefset=900000000000509007" TargetMode="External"/><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2.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123.emf"/><Relationship Id="rId4" Type="http://schemas.openxmlformats.org/officeDocument/2006/relationships/image" Target="../media/image122.png"/></Relationships>
</file>

<file path=ppt/slides/_rels/slide148.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png"/><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1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emf"/><Relationship Id="rId1" Type="http://schemas.openxmlformats.org/officeDocument/2006/relationships/slideLayout" Target="../slideLayouts/slideLayout4.xml"/><Relationship Id="rId5" Type="http://schemas.openxmlformats.org/officeDocument/2006/relationships/image" Target="../media/image128.wmf"/><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4.xml"/><Relationship Id="rId4" Type="http://schemas.openxmlformats.org/officeDocument/2006/relationships/image" Target="../media/image35.gif"/></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q%3Dhippocrates%26hl%3Dnl%26lr%3D" TargetMode="External"/><Relationship Id="rId13" Type="http://schemas.openxmlformats.org/officeDocument/2006/relationships/image" Target="../media/image13.png"/><Relationship Id="rId18" Type="http://schemas.openxmlformats.org/officeDocument/2006/relationships/image" Target="../media/image16.jpeg"/><Relationship Id="rId26" Type="http://schemas.openxmlformats.org/officeDocument/2006/relationships/image" Target="../media/image21.png"/><Relationship Id="rId3" Type="http://schemas.openxmlformats.org/officeDocument/2006/relationships/notesSlide" Target="../notesSlides/notesSlide2.xml"/><Relationship Id="rId21" Type="http://schemas.openxmlformats.org/officeDocument/2006/relationships/hyperlink" Target="http://images.google.be/imgres?imgurl=http://www.guido.be/imagegallery/Onderwijs/rug.jpg&amp;imgrefurl=http://www.guido.be/desktopmodules/articledetail.aspx?mid%3D361%26itemid%3D768%26tabid%3D69%26pageid%3D100&amp;h=180&amp;w=180&amp;sz=8&amp;hl=nl&amp;start=11&amp;tbnid=p1yWKTqCineCgM:&amp;tbnh=101&amp;tbnw=101&amp;prev=/images?q%3Drug%2Bgent%26svnum%3D10%26hl%3Dnl%26lr%3D%26rls%3DGGLJ,GGLJ:2006-09,GGLJ:en%26sa%3DN" TargetMode="External"/><Relationship Id="rId7" Type="http://schemas.openxmlformats.org/officeDocument/2006/relationships/image" Target="../media/image8.png"/><Relationship Id="rId12" Type="http://schemas.openxmlformats.org/officeDocument/2006/relationships/image" Target="../media/image12.jpeg"/><Relationship Id="rId17" Type="http://schemas.openxmlformats.org/officeDocument/2006/relationships/image" Target="../media/image4.png"/><Relationship Id="rId25" Type="http://schemas.openxmlformats.org/officeDocument/2006/relationships/hyperlink" Target="http://nl.prorec.be/index.cfm" TargetMode="External"/><Relationship Id="rId2" Type="http://schemas.openxmlformats.org/officeDocument/2006/relationships/slideLayout" Target="../slideLayouts/slideLayout9.xml"/><Relationship Id="rId16" Type="http://schemas.openxmlformats.org/officeDocument/2006/relationships/oleObject" Target="../embeddings/oleObject3.bin"/><Relationship Id="rId20" Type="http://schemas.openxmlformats.org/officeDocument/2006/relationships/image" Target="../media/image17.jpeg"/><Relationship Id="rId1" Type="http://schemas.openxmlformats.org/officeDocument/2006/relationships/vmlDrawing" Target="../drawings/vmlDrawing2.vml"/><Relationship Id="rId6" Type="http://schemas.openxmlformats.org/officeDocument/2006/relationships/image" Target="../media/image7.jpeg"/><Relationship Id="rId11" Type="http://schemas.openxmlformats.org/officeDocument/2006/relationships/image" Target="../media/image11.jpeg"/><Relationship Id="rId24" Type="http://schemas.openxmlformats.org/officeDocument/2006/relationships/image" Target="../media/image20.png"/><Relationship Id="rId5" Type="http://schemas.openxmlformats.org/officeDocument/2006/relationships/image" Target="../media/image6.jpeg"/><Relationship Id="rId15" Type="http://schemas.openxmlformats.org/officeDocument/2006/relationships/image" Target="../media/image15.jpeg"/><Relationship Id="rId23" Type="http://schemas.openxmlformats.org/officeDocument/2006/relationships/image" Target="../media/image19.png"/><Relationship Id="rId10" Type="http://schemas.openxmlformats.org/officeDocument/2006/relationships/image" Target="../media/image10.png"/><Relationship Id="rId19" Type="http://schemas.openxmlformats.org/officeDocument/2006/relationships/hyperlink" Target="http://www.ifomis.org/" TargetMode="External"/><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14.png"/><Relationship Id="rId22" Type="http://schemas.openxmlformats.org/officeDocument/2006/relationships/image" Target="../media/image1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jpg"/><Relationship Id="rId1" Type="http://schemas.openxmlformats.org/officeDocument/2006/relationships/slideLayout" Target="../slideLayouts/slideLayout13.xml"/><Relationship Id="rId6" Type="http://schemas.openxmlformats.org/officeDocument/2006/relationships/image" Target="../media/image61.gif"/><Relationship Id="rId5" Type="http://schemas.openxmlformats.org/officeDocument/2006/relationships/image" Target="../media/image60.jp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13.xml"/><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eg"/></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71.jpeg"/><Relationship Id="rId1" Type="http://schemas.openxmlformats.org/officeDocument/2006/relationships/slideLayout" Target="../slideLayouts/slideLayout13.xml"/><Relationship Id="rId5" Type="http://schemas.openxmlformats.org/officeDocument/2006/relationships/image" Target="../media/image73.jpg"/><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3.xml"/><Relationship Id="rId5" Type="http://schemas.openxmlformats.org/officeDocument/2006/relationships/image" Target="../media/image77.jpeg"/><Relationship Id="rId4" Type="http://schemas.openxmlformats.org/officeDocument/2006/relationships/image" Target="../media/image76.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136/bmj.i2139" TargetMode="External"/><Relationship Id="rId2" Type="http://schemas.openxmlformats.org/officeDocument/2006/relationships/image" Target="../media/image28.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80.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hyperlink" Target="http://www.google.com/imgres?num=10&amp;hl=en&amp;safe=off&amp;tbo=d&amp;biw=1680&amp;bih=858&amp;tbm=isch&amp;tbnid=IHXX8pOeP7darM:&amp;imgrefurl=http://collider.com/jonathan-nolan-person-of-interest-dark-knight-rises-interview/137379/&amp;docid=hw5ZwkaLbYH0xM&amp;imgurl=http://collider.com/wp-content/uploads/person-of-interest-taraji-p-henson-4.jpg&amp;w=540&amp;h=720&amp;ei=EzbvUOTBAbO10AGGq4G4BQ&amp;zoom=1" TargetMode="External"/><Relationship Id="rId7"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12" Type="http://schemas.openxmlformats.org/officeDocument/2006/relationships/image" Target="../media/image85.jpeg"/><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6" Type="http://schemas.openxmlformats.org/officeDocument/2006/relationships/image" Target="../media/image82.jpeg"/><Relationship Id="rId11" Type="http://schemas.openxmlformats.org/officeDocument/2006/relationships/hyperlink" Target="http://www.google.com/imgres?num=10&amp;hl=en&amp;safe=off&amp;tbo=d&amp;biw=1680&amp;bih=858&amp;tbm=isch&amp;tbnid=uzHegijBDrVCxM:&amp;imgrefurl=http://tlceyeopener.blogspot.com/2012/09/tlc-eyecare-laser-centers-welcomes-new.html&amp;docid=72rk70VQwzyM6M&amp;imgurl=http://4.bp.blogspot.com/-_Q3A00CnIl4/UFnzN1sxk2I/AAAAAAAAALA/LkL6Cv3JP5I/s1600/Erica_Person_MD.jpg&amp;w=1143&amp;h=1600&amp;ei=EzbvUOTBAbO10AGGq4G4BQ&amp;zoom=1" TargetMode="External"/><Relationship Id="rId5" Type="http://schemas.openxmlformats.org/officeDocument/2006/relationships/hyperlink" Target="http://www.google.com/imgres?num=10&amp;hl=en&amp;safe=off&amp;tbo=d&amp;biw=1680&amp;bih=858&amp;tbm=isch&amp;tbnid=tWS1VoR2oxomXM:&amp;imgrefurl=http://perezhilton.com/2011-12-15-ryan-gosling-is-named-time-magazines-coolest-person-of-the-year&amp;docid=MO35ynEp_HhFdM&amp;imgurl=http://img.perezhilton.com/wp-content/uploads/2011/12/ryan-gosling-is-coolest-person-of-the-year__oPt.jpg&amp;w=450&amp;h=639&amp;ei=EzbvUOTBAbO10AGGq4G4BQ&amp;zoom=1" TargetMode="External"/><Relationship Id="rId10" Type="http://schemas.openxmlformats.org/officeDocument/2006/relationships/image" Target="../media/image84.jpeg"/><Relationship Id="rId4" Type="http://schemas.openxmlformats.org/officeDocument/2006/relationships/image" Target="../media/image81.jpeg"/><Relationship Id="rId9" Type="http://schemas.openxmlformats.org/officeDocument/2006/relationships/hyperlink" Target="http://www.google.com/imgres?num=10&amp;hl=en&amp;safe=off&amp;tbo=d&amp;biw=1680&amp;bih=858&amp;tbm=isch&amp;tbnid=NQXySzMWyLA96M:&amp;imgrefurl=http://www.fanpop.com/clubs/david-henrie/images/26183003/title/david-henrie-aim-high-party-person-photo&amp;docid=xeljz3CV4-c0VM&amp;imgurl=http://images5.fanpop.com/image/photos/26100000/David-Henrie-Aim-High-Party-Person-david-henrie-26183003-940-1222.jpg&amp;w=940&amp;h=1222&amp;ei=EzbvUOTBAbO10AGGq4G4BQ&amp;zoom=1"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Grp="1" noChangeArrowheads="1"/>
          </p:cNvSpPr>
          <p:nvPr>
            <p:ph type="ctrTitle"/>
          </p:nvPr>
        </p:nvSpPr>
        <p:spPr>
          <a:xfrm>
            <a:off x="5080" y="1600200"/>
            <a:ext cx="8991600" cy="1066800"/>
          </a:xfrm>
          <a:ln/>
        </p:spPr>
        <p:txBody>
          <a:bodyPr/>
          <a:lstStyle/>
          <a:p>
            <a:pPr>
              <a:tabLst>
                <a:tab pos="5376863" algn="l"/>
              </a:tabLst>
            </a:pPr>
            <a:r>
              <a:rPr lang="en-US" sz="2400" dirty="0" smtClean="0"/>
              <a:t>BMI508 / PHI598 – Fall 2018</a:t>
            </a:r>
            <a:br>
              <a:rPr lang="en-US" sz="2400" dirty="0" smtClean="0"/>
            </a:br>
            <a:r>
              <a:rPr lang="en-US" sz="2400" dirty="0" smtClean="0"/>
              <a:t>Biomedical Ontology</a:t>
            </a:r>
            <a:r>
              <a:rPr lang="en-US" sz="4400" dirty="0" smtClean="0"/>
              <a:t/>
            </a:r>
            <a:br>
              <a:rPr lang="en-US" sz="4400" dirty="0" smtClean="0"/>
            </a:br>
            <a:r>
              <a:rPr lang="en-US" sz="4400" dirty="0"/>
              <a:t/>
            </a:r>
            <a:br>
              <a:rPr lang="en-US" sz="4400" dirty="0"/>
            </a:br>
            <a:r>
              <a:rPr lang="en-US" dirty="0" err="1" smtClean="0"/>
              <a:t>Ontology</a:t>
            </a:r>
            <a:r>
              <a:rPr lang="en-US" dirty="0" smtClean="0"/>
              <a:t> and Information Engineering in</a:t>
            </a:r>
            <a:br>
              <a:rPr lang="en-US" dirty="0" smtClean="0"/>
            </a:br>
            <a:r>
              <a:rPr lang="en-US" dirty="0" smtClean="0"/>
              <a:t>the Healthcare Domain</a:t>
            </a:r>
            <a:br>
              <a:rPr lang="en-US" dirty="0" smtClean="0"/>
            </a:br>
            <a:r>
              <a:rPr lang="en-US" dirty="0"/>
              <a:t/>
            </a:r>
            <a:br>
              <a:rPr lang="en-US" dirty="0"/>
            </a:br>
            <a:endParaRPr lang="en-US" dirty="0">
              <a:cs typeface="Arial" panose="020B0604020202020204" pitchFamily="34" charset="0"/>
            </a:endParaRPr>
          </a:p>
        </p:txBody>
      </p:sp>
      <p:sp>
        <p:nvSpPr>
          <p:cNvPr id="18435" name="Rectangle 3"/>
          <p:cNvSpPr>
            <a:spLocks noGrp="1" noChangeArrowheads="1"/>
          </p:cNvSpPr>
          <p:nvPr>
            <p:ph type="subTitle" idx="1"/>
          </p:nvPr>
        </p:nvSpPr>
        <p:spPr>
          <a:xfrm>
            <a:off x="0" y="5029200"/>
            <a:ext cx="9144000" cy="1600200"/>
          </a:xfrm>
          <a:ln/>
          <a:extLst>
            <a:ext uri="{91240B29-F687-4F45-9708-019B960494DF}">
              <a14:hiddenLine xmlns:a14="http://schemas.microsoft.com/office/drawing/2010/main" w="9525">
                <a:solidFill>
                  <a:schemeClr val="tx1"/>
                </a:solidFill>
                <a:miter lim="800000"/>
                <a:headEnd type="none" w="med" len="med"/>
                <a:tailEnd type="none" w="med" len="med"/>
              </a14:hiddenLine>
            </a:ext>
          </a:extLst>
        </p:spPr>
        <p:txBody>
          <a:bodyPr/>
          <a:lstStyle/>
          <a:p>
            <a:pPr defTabSz="566738">
              <a:lnSpc>
                <a:spcPct val="80000"/>
              </a:lnSpc>
            </a:pPr>
            <a:r>
              <a:rPr lang="en-GB" altLang="ja-JP" sz="2800" b="1" dirty="0" smtClean="0">
                <a:ea typeface="ＭＳ 明朝" panose="02020609040205080304" pitchFamily="49" charset="-128"/>
              </a:rPr>
              <a:t>Werner CEUSTERS</a:t>
            </a:r>
            <a:r>
              <a:rPr lang="en-GB" altLang="ja-JP" sz="2800" b="1" baseline="30000" dirty="0" smtClean="0">
                <a:ea typeface="ＭＳ 明朝" panose="02020609040205080304" pitchFamily="49" charset="-128"/>
              </a:rPr>
              <a:t>1,2</a:t>
            </a:r>
            <a:endParaRPr lang="en-US" altLang="ja-JP" sz="1800" i="1" baseline="30000" dirty="0" smtClean="0">
              <a:ea typeface="ＭＳ 明朝" panose="02020609040205080304" pitchFamily="49" charset="-128"/>
            </a:endParaRPr>
          </a:p>
          <a:p>
            <a:pPr defTabSz="566738"/>
            <a:r>
              <a:rPr lang="en-GB" sz="1800" i="1" baseline="30000" dirty="0" smtClean="0"/>
              <a:t>1</a:t>
            </a:r>
            <a:r>
              <a:rPr lang="en-GB" sz="1800" i="1" dirty="0" smtClean="0"/>
              <a:t> Department </a:t>
            </a:r>
            <a:r>
              <a:rPr lang="en-GB" sz="1800" i="1" dirty="0"/>
              <a:t>of </a:t>
            </a:r>
            <a:r>
              <a:rPr lang="en-GB" sz="1800" i="1" dirty="0" smtClean="0"/>
              <a:t>Biomedical Informatics, University at Buffalo, USA</a:t>
            </a:r>
          </a:p>
          <a:p>
            <a:pPr defTabSz="566738"/>
            <a:r>
              <a:rPr lang="en-GB" sz="1800" i="1" baseline="30000" dirty="0" smtClean="0"/>
              <a:t>2</a:t>
            </a:r>
            <a:r>
              <a:rPr lang="en-GB" sz="1800" i="1" dirty="0" smtClean="0"/>
              <a:t> Department </a:t>
            </a:r>
            <a:r>
              <a:rPr lang="en-GB" sz="1800" i="1" dirty="0"/>
              <a:t>of Psychiatry</a:t>
            </a:r>
            <a:r>
              <a:rPr lang="en-GB" sz="1800" i="1" dirty="0" smtClean="0"/>
              <a:t>, University at Buffalo, USA</a:t>
            </a:r>
          </a:p>
        </p:txBody>
      </p:sp>
      <p:grpSp>
        <p:nvGrpSpPr>
          <p:cNvPr id="5" name="Group 4"/>
          <p:cNvGrpSpPr/>
          <p:nvPr/>
        </p:nvGrpSpPr>
        <p:grpSpPr>
          <a:xfrm>
            <a:off x="-152400" y="609600"/>
            <a:ext cx="9296400" cy="466726"/>
            <a:chOff x="-152400" y="609600"/>
            <a:chExt cx="9296400" cy="466726"/>
          </a:xfrm>
        </p:grpSpPr>
        <p:sp>
          <p:nvSpPr>
            <p:cNvPr id="6" name="Rectangle 5"/>
            <p:cNvSpPr/>
            <p:nvPr/>
          </p:nvSpPr>
          <p:spPr bwMode="auto">
            <a:xfrm>
              <a:off x="5562600" y="609600"/>
              <a:ext cx="3581400" cy="466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7" name="Picture 6" descr="Jacobs School of Medicine and Biomedical Sciences 1-line lock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6477000" cy="46672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62957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002280"/>
            <a:ext cx="3810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3"/>
          </p:nvPr>
        </p:nvSpPr>
        <p:spPr/>
        <p:txBody>
          <a:bodyPr/>
          <a:lstStyle/>
          <a:p>
            <a:fld id="{7C5DB68A-9D44-4073-920F-D08D647C06A7}" type="slidenum">
              <a:rPr lang="en-US" smtClean="0"/>
              <a:t>10</a:t>
            </a:fld>
            <a:endParaRPr lang="en-US" dirty="0"/>
          </a:p>
        </p:txBody>
      </p:sp>
    </p:spTree>
    <p:extLst>
      <p:ext uri="{BB962C8B-B14F-4D97-AF65-F5344CB8AC3E}">
        <p14:creationId xmlns:p14="http://schemas.microsoft.com/office/powerpoint/2010/main" val="1283740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0" y="654050"/>
            <a:ext cx="9144000" cy="565150"/>
          </a:xfrm>
        </p:spPr>
        <p:txBody>
          <a:bodyPr/>
          <a:lstStyle/>
          <a:p>
            <a:pPr eaLnBrk="1" hangingPunct="1"/>
            <a:r>
              <a:rPr lang="en-US" altLang="en-US" sz="2200" dirty="0" smtClean="0"/>
              <a:t>MeSH: perhaps fine for drilling down to find more specific disorders</a:t>
            </a:r>
          </a:p>
        </p:txBody>
      </p:sp>
      <p:grpSp>
        <p:nvGrpSpPr>
          <p:cNvPr id="2" name="Group 58"/>
          <p:cNvGrpSpPr>
            <a:grpSpLocks/>
          </p:cNvGrpSpPr>
          <p:nvPr/>
        </p:nvGrpSpPr>
        <p:grpSpPr bwMode="auto">
          <a:xfrm>
            <a:off x="2514600" y="1254125"/>
            <a:ext cx="2035175" cy="5492750"/>
            <a:chOff x="1584" y="790"/>
            <a:chExt cx="1282" cy="3460"/>
          </a:xfrm>
        </p:grpSpPr>
        <p:sp>
          <p:nvSpPr>
            <p:cNvPr id="33828" name="Rectangle 9"/>
            <p:cNvSpPr>
              <a:spLocks noChangeArrowheads="1"/>
            </p:cNvSpPr>
            <p:nvPr/>
          </p:nvSpPr>
          <p:spPr bwMode="auto">
            <a:xfrm>
              <a:off x="1754" y="3918"/>
              <a:ext cx="94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Wolfram Syndrome</a:t>
              </a:r>
            </a:p>
          </p:txBody>
        </p:sp>
        <p:sp>
          <p:nvSpPr>
            <p:cNvPr id="33829" name="Rectangle 10"/>
            <p:cNvSpPr>
              <a:spLocks noChangeArrowheads="1"/>
            </p:cNvSpPr>
            <p:nvPr/>
          </p:nvSpPr>
          <p:spPr bwMode="auto">
            <a:xfrm>
              <a:off x="1678" y="790"/>
              <a:ext cx="109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All MeSH Categories</a:t>
              </a:r>
            </a:p>
          </p:txBody>
        </p:sp>
        <p:sp>
          <p:nvSpPr>
            <p:cNvPr id="33830" name="Rectangle 11"/>
            <p:cNvSpPr>
              <a:spLocks noChangeArrowheads="1"/>
            </p:cNvSpPr>
            <p:nvPr/>
          </p:nvSpPr>
          <p:spPr bwMode="auto">
            <a:xfrm>
              <a:off x="1748" y="1179"/>
              <a:ext cx="955"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Diseases Category</a:t>
              </a:r>
            </a:p>
          </p:txBody>
        </p:sp>
        <p:sp>
          <p:nvSpPr>
            <p:cNvPr id="33831" name="Rectangle 12"/>
            <p:cNvSpPr>
              <a:spLocks noChangeArrowheads="1"/>
            </p:cNvSpPr>
            <p:nvPr/>
          </p:nvSpPr>
          <p:spPr bwMode="auto">
            <a:xfrm>
              <a:off x="1584" y="1568"/>
              <a:ext cx="128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Nervous System Diseases</a:t>
              </a:r>
            </a:p>
          </p:txBody>
        </p:sp>
        <p:sp>
          <p:nvSpPr>
            <p:cNvPr id="33832" name="Rectangle 13"/>
            <p:cNvSpPr>
              <a:spLocks noChangeArrowheads="1"/>
            </p:cNvSpPr>
            <p:nvPr/>
          </p:nvSpPr>
          <p:spPr bwMode="auto">
            <a:xfrm>
              <a:off x="1834" y="1958"/>
              <a:ext cx="78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Cranial Nerve </a:t>
              </a:r>
            </a:p>
            <a:p>
              <a:pPr algn="ctr" eaLnBrk="1" hangingPunct="1">
                <a:spcBef>
                  <a:spcPct val="0"/>
                </a:spcBef>
                <a:buFontTx/>
                <a:buNone/>
              </a:pPr>
              <a:r>
                <a:rPr lang="en-US" altLang="en-US" sz="1400" b="0">
                  <a:solidFill>
                    <a:schemeClr val="bg1"/>
                  </a:solidFill>
                </a:rPr>
                <a:t>Diseases</a:t>
              </a:r>
            </a:p>
          </p:txBody>
        </p:sp>
        <p:sp>
          <p:nvSpPr>
            <p:cNvPr id="33833" name="Rectangle 14"/>
            <p:cNvSpPr>
              <a:spLocks noChangeArrowheads="1"/>
            </p:cNvSpPr>
            <p:nvPr/>
          </p:nvSpPr>
          <p:spPr bwMode="auto">
            <a:xfrm>
              <a:off x="1875" y="2481"/>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Nerve </a:t>
              </a:r>
            </a:p>
            <a:p>
              <a:pPr algn="ctr" eaLnBrk="1" hangingPunct="1">
                <a:spcBef>
                  <a:spcPct val="0"/>
                </a:spcBef>
                <a:buFontTx/>
                <a:buNone/>
              </a:pPr>
              <a:r>
                <a:rPr lang="en-US" altLang="en-US" sz="1400" b="0">
                  <a:solidFill>
                    <a:schemeClr val="bg1"/>
                  </a:solidFill>
                </a:rPr>
                <a:t>Diseases</a:t>
              </a:r>
            </a:p>
          </p:txBody>
        </p:sp>
        <p:sp>
          <p:nvSpPr>
            <p:cNvPr id="33834" name="Rectangle 15"/>
            <p:cNvSpPr>
              <a:spLocks noChangeArrowheads="1"/>
            </p:cNvSpPr>
            <p:nvPr/>
          </p:nvSpPr>
          <p:spPr bwMode="auto">
            <a:xfrm>
              <a:off x="1839" y="3005"/>
              <a:ext cx="77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Atrophy</a:t>
              </a:r>
            </a:p>
          </p:txBody>
        </p:sp>
        <p:sp>
          <p:nvSpPr>
            <p:cNvPr id="33835" name="Rectangle 16"/>
            <p:cNvSpPr>
              <a:spLocks noChangeArrowheads="1"/>
            </p:cNvSpPr>
            <p:nvPr/>
          </p:nvSpPr>
          <p:spPr bwMode="auto">
            <a:xfrm>
              <a:off x="1790" y="3394"/>
              <a:ext cx="869"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Atrophies,</a:t>
              </a:r>
            </a:p>
            <a:p>
              <a:pPr algn="ctr" eaLnBrk="1" hangingPunct="1">
                <a:spcBef>
                  <a:spcPct val="0"/>
                </a:spcBef>
                <a:buFontTx/>
                <a:buNone/>
              </a:pPr>
              <a:r>
                <a:rPr lang="en-US" altLang="en-US" sz="1400" b="0">
                  <a:solidFill>
                    <a:schemeClr val="bg1"/>
                  </a:solidFill>
                </a:rPr>
                <a:t>Hereditary</a:t>
              </a:r>
            </a:p>
          </p:txBody>
        </p:sp>
        <p:cxnSp>
          <p:nvCxnSpPr>
            <p:cNvPr id="33836" name="AutoShape 17"/>
            <p:cNvCxnSpPr>
              <a:cxnSpLocks noChangeShapeType="1"/>
              <a:stCxn id="33829" idx="2"/>
              <a:endCxn id="33830" idx="0"/>
            </p:cNvCxnSpPr>
            <p:nvPr/>
          </p:nvCxnSpPr>
          <p:spPr bwMode="auto">
            <a:xfrm>
              <a:off x="2225" y="988"/>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37" name="AutoShape 18"/>
            <p:cNvCxnSpPr>
              <a:cxnSpLocks noChangeShapeType="1"/>
              <a:stCxn id="33830" idx="2"/>
              <a:endCxn id="33831" idx="0"/>
            </p:cNvCxnSpPr>
            <p:nvPr/>
          </p:nvCxnSpPr>
          <p:spPr bwMode="auto">
            <a:xfrm flipH="1">
              <a:off x="2225" y="1377"/>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38" name="AutoShape 19"/>
            <p:cNvCxnSpPr>
              <a:cxnSpLocks noChangeShapeType="1"/>
              <a:stCxn id="33831" idx="2"/>
              <a:endCxn id="33832" idx="0"/>
            </p:cNvCxnSpPr>
            <p:nvPr/>
          </p:nvCxnSpPr>
          <p:spPr bwMode="auto">
            <a:xfrm>
              <a:off x="2225" y="176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39" name="AutoShape 20"/>
            <p:cNvCxnSpPr>
              <a:cxnSpLocks noChangeShapeType="1"/>
              <a:stCxn id="33832" idx="2"/>
              <a:endCxn id="33833" idx="0"/>
            </p:cNvCxnSpPr>
            <p:nvPr/>
          </p:nvCxnSpPr>
          <p:spPr bwMode="auto">
            <a:xfrm>
              <a:off x="2225" y="2290"/>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40" name="AutoShape 21"/>
            <p:cNvCxnSpPr>
              <a:cxnSpLocks noChangeShapeType="1"/>
              <a:stCxn id="33833" idx="2"/>
              <a:endCxn id="33834" idx="0"/>
            </p:cNvCxnSpPr>
            <p:nvPr/>
          </p:nvCxnSpPr>
          <p:spPr bwMode="auto">
            <a:xfrm flipH="1">
              <a:off x="2225" y="2813"/>
              <a:ext cx="1"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41" name="AutoShape 22"/>
            <p:cNvCxnSpPr>
              <a:cxnSpLocks noChangeShapeType="1"/>
              <a:stCxn id="33834" idx="2"/>
              <a:endCxn id="33835" idx="0"/>
            </p:cNvCxnSpPr>
            <p:nvPr/>
          </p:nvCxnSpPr>
          <p:spPr bwMode="auto">
            <a:xfrm>
              <a:off x="2225" y="3203"/>
              <a:ext cx="0"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42" name="AutoShape 23"/>
            <p:cNvCxnSpPr>
              <a:cxnSpLocks noChangeShapeType="1"/>
              <a:stCxn id="33835" idx="2"/>
              <a:endCxn id="33828" idx="0"/>
            </p:cNvCxnSpPr>
            <p:nvPr/>
          </p:nvCxnSpPr>
          <p:spPr bwMode="auto">
            <a:xfrm>
              <a:off x="2225" y="372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3" name="Group 61"/>
          <p:cNvGrpSpPr>
            <a:grpSpLocks/>
          </p:cNvGrpSpPr>
          <p:nvPr/>
        </p:nvGrpSpPr>
        <p:grpSpPr bwMode="auto">
          <a:xfrm>
            <a:off x="3532188" y="2803525"/>
            <a:ext cx="2730500" cy="2584450"/>
            <a:chOff x="2225" y="1766"/>
            <a:chExt cx="1720" cy="1628"/>
          </a:xfrm>
        </p:grpSpPr>
        <p:sp>
          <p:nvSpPr>
            <p:cNvPr id="33823" name="Rectangle 25"/>
            <p:cNvSpPr>
              <a:spLocks noChangeArrowheads="1"/>
            </p:cNvSpPr>
            <p:nvPr/>
          </p:nvSpPr>
          <p:spPr bwMode="auto">
            <a:xfrm>
              <a:off x="2945" y="2323"/>
              <a:ext cx="975"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Neurodegenerative</a:t>
              </a:r>
            </a:p>
            <a:p>
              <a:pPr algn="ctr" eaLnBrk="1" hangingPunct="1">
                <a:spcBef>
                  <a:spcPct val="0"/>
                </a:spcBef>
                <a:buFontTx/>
                <a:buNone/>
              </a:pPr>
              <a:r>
                <a:rPr lang="en-US" altLang="en-US" sz="1400" b="0">
                  <a:solidFill>
                    <a:schemeClr val="bg1"/>
                  </a:solidFill>
                </a:rPr>
                <a:t>Diseases</a:t>
              </a:r>
            </a:p>
          </p:txBody>
        </p:sp>
        <p:sp>
          <p:nvSpPr>
            <p:cNvPr id="33824" name="Rectangle 26"/>
            <p:cNvSpPr>
              <a:spLocks noChangeArrowheads="1"/>
            </p:cNvSpPr>
            <p:nvPr/>
          </p:nvSpPr>
          <p:spPr bwMode="auto">
            <a:xfrm>
              <a:off x="2920" y="2806"/>
              <a:ext cx="1025" cy="466"/>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Heredodegenerative</a:t>
              </a:r>
            </a:p>
            <a:p>
              <a:pPr algn="ctr" eaLnBrk="1" hangingPunct="1">
                <a:spcBef>
                  <a:spcPct val="0"/>
                </a:spcBef>
                <a:buFontTx/>
                <a:buNone/>
              </a:pPr>
              <a:r>
                <a:rPr lang="en-US" altLang="en-US" sz="1400" b="0">
                  <a:solidFill>
                    <a:schemeClr val="bg1"/>
                  </a:solidFill>
                </a:rPr>
                <a:t>Disorders,</a:t>
              </a:r>
            </a:p>
            <a:p>
              <a:pPr algn="ctr" eaLnBrk="1" hangingPunct="1">
                <a:spcBef>
                  <a:spcPct val="0"/>
                </a:spcBef>
                <a:buFontTx/>
                <a:buNone/>
              </a:pPr>
              <a:r>
                <a:rPr lang="en-US" altLang="en-US" sz="1400" b="0">
                  <a:solidFill>
                    <a:schemeClr val="bg1"/>
                  </a:solidFill>
                </a:rPr>
                <a:t>Nervous System</a:t>
              </a:r>
            </a:p>
          </p:txBody>
        </p:sp>
        <p:cxnSp>
          <p:nvCxnSpPr>
            <p:cNvPr id="33825" name="AutoShape 27"/>
            <p:cNvCxnSpPr>
              <a:cxnSpLocks noChangeShapeType="1"/>
              <a:stCxn id="33823" idx="2"/>
              <a:endCxn id="33824" idx="0"/>
            </p:cNvCxnSpPr>
            <p:nvPr/>
          </p:nvCxnSpPr>
          <p:spPr bwMode="auto">
            <a:xfrm>
              <a:off x="3433" y="2655"/>
              <a:ext cx="0" cy="15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26" name="AutoShape 28"/>
            <p:cNvCxnSpPr>
              <a:cxnSpLocks noChangeShapeType="1"/>
              <a:stCxn id="33831" idx="2"/>
              <a:endCxn id="33823" idx="0"/>
            </p:cNvCxnSpPr>
            <p:nvPr/>
          </p:nvCxnSpPr>
          <p:spPr bwMode="auto">
            <a:xfrm>
              <a:off x="2225" y="1766"/>
              <a:ext cx="1208" cy="55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27" name="AutoShape 29"/>
            <p:cNvCxnSpPr>
              <a:cxnSpLocks noChangeShapeType="1"/>
              <a:stCxn id="33824" idx="2"/>
              <a:endCxn id="33835" idx="0"/>
            </p:cNvCxnSpPr>
            <p:nvPr/>
          </p:nvCxnSpPr>
          <p:spPr bwMode="auto">
            <a:xfrm flipH="1">
              <a:off x="2225" y="3272"/>
              <a:ext cx="1208" cy="12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4" name="Group 64"/>
          <p:cNvGrpSpPr>
            <a:grpSpLocks/>
          </p:cNvGrpSpPr>
          <p:nvPr/>
        </p:nvGrpSpPr>
        <p:grpSpPr bwMode="auto">
          <a:xfrm>
            <a:off x="242888" y="2185988"/>
            <a:ext cx="3290887" cy="3201987"/>
            <a:chOff x="153" y="1377"/>
            <a:chExt cx="2073" cy="2017"/>
          </a:xfrm>
        </p:grpSpPr>
        <p:cxnSp>
          <p:nvCxnSpPr>
            <p:cNvPr id="33814" name="AutoShape 33"/>
            <p:cNvCxnSpPr>
              <a:cxnSpLocks noChangeShapeType="1"/>
              <a:stCxn id="33830" idx="2"/>
              <a:endCxn id="33816" idx="0"/>
            </p:cNvCxnSpPr>
            <p:nvPr/>
          </p:nvCxnSpPr>
          <p:spPr bwMode="auto">
            <a:xfrm flipH="1">
              <a:off x="541" y="1377"/>
              <a:ext cx="1685" cy="40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nvGrpSpPr>
            <p:cNvPr id="33815" name="Group 60"/>
            <p:cNvGrpSpPr>
              <a:grpSpLocks/>
            </p:cNvGrpSpPr>
            <p:nvPr/>
          </p:nvGrpSpPr>
          <p:grpSpPr bwMode="auto">
            <a:xfrm>
              <a:off x="153" y="1782"/>
              <a:ext cx="2072" cy="1612"/>
              <a:chOff x="153" y="1782"/>
              <a:chExt cx="2072" cy="1612"/>
            </a:xfrm>
          </p:grpSpPr>
          <p:sp>
            <p:nvSpPr>
              <p:cNvPr id="33816" name="Rectangle 31"/>
              <p:cNvSpPr>
                <a:spLocks noChangeArrowheads="1"/>
              </p:cNvSpPr>
              <p:nvPr/>
            </p:nvSpPr>
            <p:spPr bwMode="auto">
              <a:xfrm>
                <a:off x="182" y="1782"/>
                <a:ext cx="718"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a:t>
                </a:r>
              </a:p>
            </p:txBody>
          </p:sp>
          <p:sp>
            <p:nvSpPr>
              <p:cNvPr id="33817" name="Rectangle 32"/>
              <p:cNvSpPr>
                <a:spLocks noChangeArrowheads="1"/>
              </p:cNvSpPr>
              <p:nvPr/>
            </p:nvSpPr>
            <p:spPr bwMode="auto">
              <a:xfrm>
                <a:off x="153" y="2824"/>
                <a:ext cx="774"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 </a:t>
                </a:r>
              </a:p>
              <a:p>
                <a:pPr algn="ctr" eaLnBrk="1" hangingPunct="1">
                  <a:spcBef>
                    <a:spcPct val="0"/>
                  </a:spcBef>
                  <a:buFontTx/>
                  <a:buNone/>
                </a:pPr>
                <a:r>
                  <a:rPr lang="en-GB" altLang="en-US" sz="1400" b="0">
                    <a:solidFill>
                      <a:schemeClr val="bg1"/>
                    </a:solidFill>
                  </a:rPr>
                  <a:t>Hereditary</a:t>
                </a:r>
                <a:endParaRPr lang="en-US" altLang="en-US" sz="1400" b="0">
                  <a:solidFill>
                    <a:schemeClr val="bg1"/>
                  </a:solidFill>
                </a:endParaRPr>
              </a:p>
            </p:txBody>
          </p:sp>
          <p:cxnSp>
            <p:nvCxnSpPr>
              <p:cNvPr id="33818" name="AutoShape 34"/>
              <p:cNvCxnSpPr>
                <a:cxnSpLocks noChangeShapeType="1"/>
                <a:stCxn id="33816" idx="2"/>
                <a:endCxn id="33817" idx="0"/>
              </p:cNvCxnSpPr>
              <p:nvPr/>
            </p:nvCxnSpPr>
            <p:spPr bwMode="auto">
              <a:xfrm flipH="1">
                <a:off x="540" y="1980"/>
                <a:ext cx="1" cy="84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9" name="AutoShape 35"/>
              <p:cNvCxnSpPr>
                <a:cxnSpLocks noChangeShapeType="1"/>
                <a:stCxn id="33817" idx="2"/>
                <a:endCxn id="33835" idx="0"/>
              </p:cNvCxnSpPr>
              <p:nvPr/>
            </p:nvCxnSpPr>
            <p:spPr bwMode="auto">
              <a:xfrm>
                <a:off x="540" y="3156"/>
                <a:ext cx="1685" cy="23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3820" name="Rectangle 37"/>
              <p:cNvSpPr>
                <a:spLocks noChangeArrowheads="1"/>
              </p:cNvSpPr>
              <p:nvPr/>
            </p:nvSpPr>
            <p:spPr bwMode="auto">
              <a:xfrm>
                <a:off x="804" y="2358"/>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Optic Nerve </a:t>
                </a:r>
              </a:p>
              <a:p>
                <a:pPr algn="ctr" eaLnBrk="1" hangingPunct="1">
                  <a:spcBef>
                    <a:spcPct val="0"/>
                  </a:spcBef>
                  <a:buFontTx/>
                  <a:buNone/>
                </a:pPr>
                <a:r>
                  <a:rPr lang="en-GB" altLang="en-US" sz="1400" b="0">
                    <a:solidFill>
                      <a:schemeClr val="bg1"/>
                    </a:solidFill>
                  </a:rPr>
                  <a:t>Diseases</a:t>
                </a:r>
              </a:p>
            </p:txBody>
          </p:sp>
          <p:cxnSp>
            <p:nvCxnSpPr>
              <p:cNvPr id="33821" name="AutoShape 40"/>
              <p:cNvCxnSpPr>
                <a:cxnSpLocks noChangeShapeType="1"/>
                <a:stCxn id="33820" idx="2"/>
                <a:endCxn id="33834" idx="0"/>
              </p:cNvCxnSpPr>
              <p:nvPr/>
            </p:nvCxnSpPr>
            <p:spPr bwMode="auto">
              <a:xfrm>
                <a:off x="1155" y="2690"/>
                <a:ext cx="1070" cy="31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22" name="AutoShape 41"/>
              <p:cNvCxnSpPr>
                <a:cxnSpLocks noChangeShapeType="1"/>
                <a:stCxn id="33816" idx="2"/>
                <a:endCxn id="33820" idx="0"/>
              </p:cNvCxnSpPr>
              <p:nvPr/>
            </p:nvCxnSpPr>
            <p:spPr bwMode="auto">
              <a:xfrm>
                <a:off x="541" y="1980"/>
                <a:ext cx="614" cy="37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grpSp>
        <p:nvGrpSpPr>
          <p:cNvPr id="6" name="Group 62"/>
          <p:cNvGrpSpPr>
            <a:grpSpLocks/>
          </p:cNvGrpSpPr>
          <p:nvPr/>
        </p:nvGrpSpPr>
        <p:grpSpPr bwMode="auto">
          <a:xfrm>
            <a:off x="3532188" y="2185988"/>
            <a:ext cx="5091112" cy="4033837"/>
            <a:chOff x="2225" y="1377"/>
            <a:chExt cx="3207" cy="2541"/>
          </a:xfrm>
        </p:grpSpPr>
        <p:sp>
          <p:nvSpPr>
            <p:cNvPr id="33805" name="Rectangle 43"/>
            <p:cNvSpPr>
              <a:spLocks noChangeArrowheads="1"/>
            </p:cNvSpPr>
            <p:nvPr/>
          </p:nvSpPr>
          <p:spPr bwMode="auto">
            <a:xfrm>
              <a:off x="3078" y="1701"/>
              <a:ext cx="860"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Male Urogenital</a:t>
              </a:r>
            </a:p>
            <a:p>
              <a:pPr algn="ctr" eaLnBrk="1" hangingPunct="1">
                <a:spcBef>
                  <a:spcPct val="0"/>
                </a:spcBef>
                <a:buFontTx/>
                <a:buNone/>
              </a:pPr>
              <a:r>
                <a:rPr lang="en-GB" altLang="en-US" sz="1400" b="0">
                  <a:solidFill>
                    <a:schemeClr val="bg1"/>
                  </a:solidFill>
                </a:rPr>
                <a:t>Diseases</a:t>
              </a:r>
            </a:p>
          </p:txBody>
        </p:sp>
        <p:sp>
          <p:nvSpPr>
            <p:cNvPr id="33806" name="Rectangle 44"/>
            <p:cNvSpPr>
              <a:spLocks noChangeArrowheads="1"/>
            </p:cNvSpPr>
            <p:nvPr/>
          </p:nvSpPr>
          <p:spPr bwMode="auto">
            <a:xfrm>
              <a:off x="4490" y="2749"/>
              <a:ext cx="94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Urologic Diseases</a:t>
              </a:r>
              <a:endParaRPr lang="en-US" altLang="en-US" sz="1400" b="0">
                <a:solidFill>
                  <a:schemeClr val="bg1"/>
                </a:solidFill>
              </a:endParaRPr>
            </a:p>
          </p:txBody>
        </p:sp>
        <p:sp>
          <p:nvSpPr>
            <p:cNvPr id="33807" name="Rectangle 45"/>
            <p:cNvSpPr>
              <a:spLocks noChangeArrowheads="1"/>
            </p:cNvSpPr>
            <p:nvPr/>
          </p:nvSpPr>
          <p:spPr bwMode="auto">
            <a:xfrm>
              <a:off x="4523" y="3220"/>
              <a:ext cx="87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Kidney Diseases</a:t>
              </a:r>
            </a:p>
          </p:txBody>
        </p:sp>
        <p:sp>
          <p:nvSpPr>
            <p:cNvPr id="33808" name="Rectangle 46"/>
            <p:cNvSpPr>
              <a:spLocks noChangeArrowheads="1"/>
            </p:cNvSpPr>
            <p:nvPr/>
          </p:nvSpPr>
          <p:spPr bwMode="auto">
            <a:xfrm>
              <a:off x="3357" y="3551"/>
              <a:ext cx="95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Diabetes Insipidus</a:t>
              </a:r>
              <a:endParaRPr lang="en-US" altLang="en-US" sz="1400" b="0">
                <a:solidFill>
                  <a:schemeClr val="bg1"/>
                </a:solidFill>
              </a:endParaRPr>
            </a:p>
          </p:txBody>
        </p:sp>
        <p:cxnSp>
          <p:nvCxnSpPr>
            <p:cNvPr id="33809" name="AutoShape 47"/>
            <p:cNvCxnSpPr>
              <a:cxnSpLocks noChangeShapeType="1"/>
              <a:stCxn id="33805" idx="2"/>
              <a:endCxn id="33806" idx="0"/>
            </p:cNvCxnSpPr>
            <p:nvPr/>
          </p:nvCxnSpPr>
          <p:spPr bwMode="auto">
            <a:xfrm>
              <a:off x="3508" y="2033"/>
              <a:ext cx="1453" cy="716"/>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0" name="AutoShape 48"/>
            <p:cNvCxnSpPr>
              <a:cxnSpLocks noChangeShapeType="1"/>
              <a:stCxn id="33806" idx="2"/>
              <a:endCxn id="33807" idx="0"/>
            </p:cNvCxnSpPr>
            <p:nvPr/>
          </p:nvCxnSpPr>
          <p:spPr bwMode="auto">
            <a:xfrm flipH="1">
              <a:off x="4960" y="2947"/>
              <a:ext cx="1" cy="27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1" name="AutoShape 49"/>
            <p:cNvCxnSpPr>
              <a:cxnSpLocks noChangeShapeType="1"/>
              <a:stCxn id="33807" idx="2"/>
              <a:endCxn id="33808" idx="0"/>
            </p:cNvCxnSpPr>
            <p:nvPr/>
          </p:nvCxnSpPr>
          <p:spPr bwMode="auto">
            <a:xfrm flipH="1">
              <a:off x="3834" y="3418"/>
              <a:ext cx="1126" cy="13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2" name="AutoShape 50"/>
            <p:cNvCxnSpPr>
              <a:cxnSpLocks noChangeShapeType="1"/>
              <a:stCxn id="33830" idx="2"/>
              <a:endCxn id="33805" idx="0"/>
            </p:cNvCxnSpPr>
            <p:nvPr/>
          </p:nvCxnSpPr>
          <p:spPr bwMode="auto">
            <a:xfrm>
              <a:off x="2226" y="1377"/>
              <a:ext cx="1282" cy="32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3" name="AutoShape 51"/>
            <p:cNvCxnSpPr>
              <a:cxnSpLocks noChangeShapeType="1"/>
              <a:stCxn id="33808" idx="2"/>
              <a:endCxn id="33828" idx="0"/>
            </p:cNvCxnSpPr>
            <p:nvPr/>
          </p:nvCxnSpPr>
          <p:spPr bwMode="auto">
            <a:xfrm flipH="1">
              <a:off x="2225" y="3749"/>
              <a:ext cx="1609" cy="16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7" name="Group 63"/>
          <p:cNvGrpSpPr>
            <a:grpSpLocks/>
          </p:cNvGrpSpPr>
          <p:nvPr/>
        </p:nvGrpSpPr>
        <p:grpSpPr bwMode="auto">
          <a:xfrm>
            <a:off x="3533775" y="2185988"/>
            <a:ext cx="5505450" cy="2178050"/>
            <a:chOff x="2226" y="1377"/>
            <a:chExt cx="3468" cy="1372"/>
          </a:xfrm>
        </p:grpSpPr>
        <p:sp>
          <p:nvSpPr>
            <p:cNvPr id="33800" name="Rectangle 53"/>
            <p:cNvSpPr>
              <a:spLocks noChangeArrowheads="1"/>
            </p:cNvSpPr>
            <p:nvPr/>
          </p:nvSpPr>
          <p:spPr bwMode="auto">
            <a:xfrm>
              <a:off x="4227" y="1596"/>
              <a:ext cx="1467"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p>
            <a:p>
              <a:pPr algn="ctr" eaLnBrk="1" hangingPunct="1">
                <a:spcBef>
                  <a:spcPct val="0"/>
                </a:spcBef>
                <a:buFontTx/>
                <a:buNone/>
              </a:pPr>
              <a:r>
                <a:rPr lang="en-GB" altLang="en-US" sz="1400" b="0">
                  <a:solidFill>
                    <a:schemeClr val="bg1"/>
                  </a:solidFill>
                </a:rPr>
                <a:t>and Pregnancy Complications</a:t>
              </a:r>
            </a:p>
          </p:txBody>
        </p:sp>
        <p:sp>
          <p:nvSpPr>
            <p:cNvPr id="33801" name="Rectangle 54"/>
            <p:cNvSpPr>
              <a:spLocks noChangeArrowheads="1"/>
            </p:cNvSpPr>
            <p:nvPr/>
          </p:nvSpPr>
          <p:spPr bwMode="auto">
            <a:xfrm>
              <a:off x="4270" y="2142"/>
              <a:ext cx="1381"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endParaRPr lang="en-US" altLang="en-US" sz="1400" b="0">
                <a:solidFill>
                  <a:schemeClr val="bg1"/>
                </a:solidFill>
              </a:endParaRPr>
            </a:p>
          </p:txBody>
        </p:sp>
        <p:cxnSp>
          <p:nvCxnSpPr>
            <p:cNvPr id="33802" name="AutoShape 55"/>
            <p:cNvCxnSpPr>
              <a:cxnSpLocks noChangeShapeType="1"/>
              <a:stCxn id="33800" idx="2"/>
              <a:endCxn id="33801" idx="0"/>
            </p:cNvCxnSpPr>
            <p:nvPr/>
          </p:nvCxnSpPr>
          <p:spPr bwMode="auto">
            <a:xfrm>
              <a:off x="4961" y="1928"/>
              <a:ext cx="0" cy="21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03" name="AutoShape 56"/>
            <p:cNvCxnSpPr>
              <a:cxnSpLocks noChangeShapeType="1"/>
              <a:stCxn id="33830" idx="2"/>
              <a:endCxn id="33800" idx="0"/>
            </p:cNvCxnSpPr>
            <p:nvPr/>
          </p:nvCxnSpPr>
          <p:spPr bwMode="auto">
            <a:xfrm>
              <a:off x="2226" y="1377"/>
              <a:ext cx="2735" cy="21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04" name="AutoShape 57"/>
            <p:cNvCxnSpPr>
              <a:cxnSpLocks noChangeShapeType="1"/>
              <a:stCxn id="33801" idx="2"/>
              <a:endCxn id="33806" idx="0"/>
            </p:cNvCxnSpPr>
            <p:nvPr/>
          </p:nvCxnSpPr>
          <p:spPr bwMode="auto">
            <a:xfrm>
              <a:off x="4961" y="2340"/>
              <a:ext cx="0" cy="40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sp>
        <p:nvSpPr>
          <p:cNvPr id="5" name="Slide Number Placeholder 4"/>
          <p:cNvSpPr>
            <a:spLocks noGrp="1"/>
          </p:cNvSpPr>
          <p:nvPr>
            <p:ph type="sldNum" sz="quarter" idx="3"/>
          </p:nvPr>
        </p:nvSpPr>
        <p:spPr/>
        <p:txBody>
          <a:bodyPr/>
          <a:lstStyle/>
          <a:p>
            <a:fld id="{7C5DB68A-9D44-4073-920F-D08D647C06A7}" type="slidenum">
              <a:rPr lang="en-US" smtClean="0"/>
              <a:t>100</a:t>
            </a:fld>
            <a:endParaRPr lang="en-US" dirty="0"/>
          </a:p>
        </p:txBody>
      </p:sp>
    </p:spTree>
    <p:extLst>
      <p:ext uri="{BB962C8B-B14F-4D97-AF65-F5344CB8AC3E}">
        <p14:creationId xmlns:p14="http://schemas.microsoft.com/office/powerpoint/2010/main" val="41550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a:xfrm>
            <a:off x="217488" y="546100"/>
            <a:ext cx="8753475" cy="565150"/>
          </a:xfrm>
        </p:spPr>
        <p:txBody>
          <a:bodyPr/>
          <a:lstStyle/>
          <a:p>
            <a:pPr eaLnBrk="1" hangingPunct="1"/>
            <a:r>
              <a:rPr lang="en-US" altLang="en-US" sz="2800" dirty="0" smtClean="0"/>
              <a:t>Don’t use it for coding patients’ diagnoses!</a:t>
            </a:r>
          </a:p>
        </p:txBody>
      </p:sp>
      <p:grpSp>
        <p:nvGrpSpPr>
          <p:cNvPr id="35843" name="Group 3"/>
          <p:cNvGrpSpPr>
            <a:grpSpLocks/>
          </p:cNvGrpSpPr>
          <p:nvPr/>
        </p:nvGrpSpPr>
        <p:grpSpPr bwMode="auto">
          <a:xfrm>
            <a:off x="2514600" y="1254125"/>
            <a:ext cx="2035175" cy="5492750"/>
            <a:chOff x="1584" y="790"/>
            <a:chExt cx="1282" cy="3460"/>
          </a:xfrm>
        </p:grpSpPr>
        <p:sp>
          <p:nvSpPr>
            <p:cNvPr id="35891" name="Rectangle 4"/>
            <p:cNvSpPr>
              <a:spLocks noChangeArrowheads="1"/>
            </p:cNvSpPr>
            <p:nvPr/>
          </p:nvSpPr>
          <p:spPr bwMode="auto">
            <a:xfrm>
              <a:off x="1754" y="3918"/>
              <a:ext cx="94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Wolfram Syndrome</a:t>
              </a:r>
            </a:p>
          </p:txBody>
        </p:sp>
        <p:sp>
          <p:nvSpPr>
            <p:cNvPr id="35892" name="Rectangle 5"/>
            <p:cNvSpPr>
              <a:spLocks noChangeArrowheads="1"/>
            </p:cNvSpPr>
            <p:nvPr/>
          </p:nvSpPr>
          <p:spPr bwMode="auto">
            <a:xfrm>
              <a:off x="1678" y="790"/>
              <a:ext cx="109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All MeSH Categories</a:t>
              </a:r>
            </a:p>
          </p:txBody>
        </p:sp>
        <p:sp>
          <p:nvSpPr>
            <p:cNvPr id="35893" name="Rectangle 6"/>
            <p:cNvSpPr>
              <a:spLocks noChangeArrowheads="1"/>
            </p:cNvSpPr>
            <p:nvPr/>
          </p:nvSpPr>
          <p:spPr bwMode="auto">
            <a:xfrm>
              <a:off x="1748" y="1179"/>
              <a:ext cx="955"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Diseases Category</a:t>
              </a:r>
            </a:p>
          </p:txBody>
        </p:sp>
        <p:sp>
          <p:nvSpPr>
            <p:cNvPr id="35894" name="Rectangle 7"/>
            <p:cNvSpPr>
              <a:spLocks noChangeArrowheads="1"/>
            </p:cNvSpPr>
            <p:nvPr/>
          </p:nvSpPr>
          <p:spPr bwMode="auto">
            <a:xfrm>
              <a:off x="1584" y="1568"/>
              <a:ext cx="128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Nervous System Diseases</a:t>
              </a:r>
            </a:p>
          </p:txBody>
        </p:sp>
        <p:sp>
          <p:nvSpPr>
            <p:cNvPr id="35895" name="Rectangle 8"/>
            <p:cNvSpPr>
              <a:spLocks noChangeArrowheads="1"/>
            </p:cNvSpPr>
            <p:nvPr/>
          </p:nvSpPr>
          <p:spPr bwMode="auto">
            <a:xfrm>
              <a:off x="1834" y="1958"/>
              <a:ext cx="78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Cranial Nerve </a:t>
              </a:r>
            </a:p>
            <a:p>
              <a:pPr algn="ctr" eaLnBrk="1" hangingPunct="1">
                <a:spcBef>
                  <a:spcPct val="0"/>
                </a:spcBef>
                <a:buFontTx/>
                <a:buNone/>
              </a:pPr>
              <a:r>
                <a:rPr lang="en-US" altLang="en-US" sz="1400" b="0">
                  <a:solidFill>
                    <a:schemeClr val="bg1"/>
                  </a:solidFill>
                </a:rPr>
                <a:t>Diseases</a:t>
              </a:r>
            </a:p>
          </p:txBody>
        </p:sp>
        <p:sp>
          <p:nvSpPr>
            <p:cNvPr id="35896" name="Rectangle 9"/>
            <p:cNvSpPr>
              <a:spLocks noChangeArrowheads="1"/>
            </p:cNvSpPr>
            <p:nvPr/>
          </p:nvSpPr>
          <p:spPr bwMode="auto">
            <a:xfrm>
              <a:off x="1875" y="2481"/>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Nerve </a:t>
              </a:r>
            </a:p>
            <a:p>
              <a:pPr algn="ctr" eaLnBrk="1" hangingPunct="1">
                <a:spcBef>
                  <a:spcPct val="0"/>
                </a:spcBef>
                <a:buFontTx/>
                <a:buNone/>
              </a:pPr>
              <a:r>
                <a:rPr lang="en-US" altLang="en-US" sz="1400" b="0">
                  <a:solidFill>
                    <a:schemeClr val="bg1"/>
                  </a:solidFill>
                </a:rPr>
                <a:t>Diseases</a:t>
              </a:r>
            </a:p>
          </p:txBody>
        </p:sp>
        <p:sp>
          <p:nvSpPr>
            <p:cNvPr id="35897" name="Rectangle 10"/>
            <p:cNvSpPr>
              <a:spLocks noChangeArrowheads="1"/>
            </p:cNvSpPr>
            <p:nvPr/>
          </p:nvSpPr>
          <p:spPr bwMode="auto">
            <a:xfrm>
              <a:off x="1839" y="3005"/>
              <a:ext cx="77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Atrophy</a:t>
              </a:r>
            </a:p>
          </p:txBody>
        </p:sp>
        <p:sp>
          <p:nvSpPr>
            <p:cNvPr id="35898" name="Rectangle 11"/>
            <p:cNvSpPr>
              <a:spLocks noChangeArrowheads="1"/>
            </p:cNvSpPr>
            <p:nvPr/>
          </p:nvSpPr>
          <p:spPr bwMode="auto">
            <a:xfrm>
              <a:off x="1790" y="3394"/>
              <a:ext cx="869"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Atrophies,</a:t>
              </a:r>
            </a:p>
            <a:p>
              <a:pPr algn="ctr" eaLnBrk="1" hangingPunct="1">
                <a:spcBef>
                  <a:spcPct val="0"/>
                </a:spcBef>
                <a:buFontTx/>
                <a:buNone/>
              </a:pPr>
              <a:r>
                <a:rPr lang="en-US" altLang="en-US" sz="1400" b="0">
                  <a:solidFill>
                    <a:schemeClr val="bg1"/>
                  </a:solidFill>
                </a:rPr>
                <a:t>Hereditary</a:t>
              </a:r>
            </a:p>
          </p:txBody>
        </p:sp>
        <p:cxnSp>
          <p:nvCxnSpPr>
            <p:cNvPr id="35899" name="AutoShape 12"/>
            <p:cNvCxnSpPr>
              <a:cxnSpLocks noChangeShapeType="1"/>
              <a:stCxn id="35892" idx="2"/>
              <a:endCxn id="35893" idx="0"/>
            </p:cNvCxnSpPr>
            <p:nvPr/>
          </p:nvCxnSpPr>
          <p:spPr bwMode="auto">
            <a:xfrm>
              <a:off x="2225" y="988"/>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0" name="AutoShape 13"/>
            <p:cNvCxnSpPr>
              <a:cxnSpLocks noChangeShapeType="1"/>
              <a:stCxn id="35893" idx="2"/>
              <a:endCxn id="35894" idx="0"/>
            </p:cNvCxnSpPr>
            <p:nvPr/>
          </p:nvCxnSpPr>
          <p:spPr bwMode="auto">
            <a:xfrm flipH="1">
              <a:off x="2225" y="1377"/>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1" name="AutoShape 14"/>
            <p:cNvCxnSpPr>
              <a:cxnSpLocks noChangeShapeType="1"/>
              <a:stCxn id="35894" idx="2"/>
              <a:endCxn id="35895" idx="0"/>
            </p:cNvCxnSpPr>
            <p:nvPr/>
          </p:nvCxnSpPr>
          <p:spPr bwMode="auto">
            <a:xfrm>
              <a:off x="2225" y="176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2" name="AutoShape 15"/>
            <p:cNvCxnSpPr>
              <a:cxnSpLocks noChangeShapeType="1"/>
              <a:stCxn id="35895" idx="2"/>
              <a:endCxn id="35896" idx="0"/>
            </p:cNvCxnSpPr>
            <p:nvPr/>
          </p:nvCxnSpPr>
          <p:spPr bwMode="auto">
            <a:xfrm>
              <a:off x="2225" y="2290"/>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3" name="AutoShape 16"/>
            <p:cNvCxnSpPr>
              <a:cxnSpLocks noChangeShapeType="1"/>
              <a:stCxn id="35896" idx="2"/>
              <a:endCxn id="35897" idx="0"/>
            </p:cNvCxnSpPr>
            <p:nvPr/>
          </p:nvCxnSpPr>
          <p:spPr bwMode="auto">
            <a:xfrm flipH="1">
              <a:off x="2225" y="2813"/>
              <a:ext cx="1"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4" name="AutoShape 17"/>
            <p:cNvCxnSpPr>
              <a:cxnSpLocks noChangeShapeType="1"/>
              <a:stCxn id="35897" idx="2"/>
              <a:endCxn id="35898" idx="0"/>
            </p:cNvCxnSpPr>
            <p:nvPr/>
          </p:nvCxnSpPr>
          <p:spPr bwMode="auto">
            <a:xfrm>
              <a:off x="2225" y="3203"/>
              <a:ext cx="0"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5" name="AutoShape 18"/>
            <p:cNvCxnSpPr>
              <a:cxnSpLocks noChangeShapeType="1"/>
              <a:stCxn id="35898" idx="2"/>
              <a:endCxn id="35891" idx="0"/>
            </p:cNvCxnSpPr>
            <p:nvPr/>
          </p:nvCxnSpPr>
          <p:spPr bwMode="auto">
            <a:xfrm>
              <a:off x="2225" y="372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aphicFrame>
        <p:nvGraphicFramePr>
          <p:cNvPr id="35844" name="Object 51"/>
          <p:cNvGraphicFramePr>
            <a:graphicFrameLocks noGrp="1" noChangeAspect="1"/>
          </p:cNvGraphicFramePr>
          <p:nvPr>
            <p:ph idx="1"/>
          </p:nvPr>
        </p:nvGraphicFramePr>
        <p:xfrm>
          <a:off x="431800" y="5705475"/>
          <a:ext cx="974725" cy="1152525"/>
        </p:xfrm>
        <a:graphic>
          <a:graphicData uri="http://schemas.openxmlformats.org/presentationml/2006/ole">
            <mc:AlternateContent xmlns:mc="http://schemas.openxmlformats.org/markup-compatibility/2006">
              <mc:Choice xmlns:v="urn:schemas-microsoft-com:vml" Requires="v">
                <p:oleObj spid="_x0000_s2127" name="Photo Editor-foto" r:id="rId4" imgW="3457143" imgH="4086795" progId="MSPhotoEd.3">
                  <p:embed/>
                </p:oleObj>
              </mc:Choice>
              <mc:Fallback>
                <p:oleObj name="Photo Editor-foto" r:id="rId4" imgW="3457143" imgH="4086795" progId="MSPhotoEd.3">
                  <p:embed/>
                  <p:pic>
                    <p:nvPicPr>
                      <p:cNvPr id="35844" name="Object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5705475"/>
                        <a:ext cx="9747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5" name="Line 53"/>
          <p:cNvSpPr>
            <a:spLocks noChangeShapeType="1"/>
          </p:cNvSpPr>
          <p:nvPr/>
        </p:nvSpPr>
        <p:spPr bwMode="auto">
          <a:xfrm>
            <a:off x="1476375" y="6654800"/>
            <a:ext cx="11938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6" name="Text Box 54"/>
          <p:cNvSpPr txBox="1">
            <a:spLocks noChangeArrowheads="1"/>
          </p:cNvSpPr>
          <p:nvPr/>
        </p:nvSpPr>
        <p:spPr bwMode="auto">
          <a:xfrm>
            <a:off x="1744663" y="6188075"/>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chemeClr val="bg1"/>
                </a:solidFill>
              </a:rPr>
              <a:t>has</a:t>
            </a:r>
          </a:p>
        </p:txBody>
      </p:sp>
      <p:grpSp>
        <p:nvGrpSpPr>
          <p:cNvPr id="3" name="Group 55"/>
          <p:cNvGrpSpPr>
            <a:grpSpLocks/>
          </p:cNvGrpSpPr>
          <p:nvPr/>
        </p:nvGrpSpPr>
        <p:grpSpPr bwMode="auto">
          <a:xfrm>
            <a:off x="3532188" y="2803525"/>
            <a:ext cx="2730500" cy="2584450"/>
            <a:chOff x="2225" y="1766"/>
            <a:chExt cx="1720" cy="1628"/>
          </a:xfrm>
        </p:grpSpPr>
        <p:sp>
          <p:nvSpPr>
            <p:cNvPr id="35886" name="Rectangle 56"/>
            <p:cNvSpPr>
              <a:spLocks noChangeArrowheads="1"/>
            </p:cNvSpPr>
            <p:nvPr/>
          </p:nvSpPr>
          <p:spPr bwMode="auto">
            <a:xfrm>
              <a:off x="2945" y="2323"/>
              <a:ext cx="975"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Neurodegenerative</a:t>
              </a:r>
            </a:p>
            <a:p>
              <a:pPr algn="ctr" eaLnBrk="1" hangingPunct="1">
                <a:spcBef>
                  <a:spcPct val="0"/>
                </a:spcBef>
                <a:buFontTx/>
                <a:buNone/>
              </a:pPr>
              <a:r>
                <a:rPr lang="en-US" altLang="en-US" sz="1400" b="0">
                  <a:solidFill>
                    <a:schemeClr val="bg1"/>
                  </a:solidFill>
                </a:rPr>
                <a:t>Diseases</a:t>
              </a:r>
            </a:p>
          </p:txBody>
        </p:sp>
        <p:sp>
          <p:nvSpPr>
            <p:cNvPr id="35887" name="Rectangle 57"/>
            <p:cNvSpPr>
              <a:spLocks noChangeArrowheads="1"/>
            </p:cNvSpPr>
            <p:nvPr/>
          </p:nvSpPr>
          <p:spPr bwMode="auto">
            <a:xfrm>
              <a:off x="2920" y="2806"/>
              <a:ext cx="1025" cy="466"/>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Heredodegenerative</a:t>
              </a:r>
            </a:p>
            <a:p>
              <a:pPr algn="ctr" eaLnBrk="1" hangingPunct="1">
                <a:spcBef>
                  <a:spcPct val="0"/>
                </a:spcBef>
                <a:buFontTx/>
                <a:buNone/>
              </a:pPr>
              <a:r>
                <a:rPr lang="en-US" altLang="en-US" sz="1400" b="0">
                  <a:solidFill>
                    <a:schemeClr val="bg1"/>
                  </a:solidFill>
                </a:rPr>
                <a:t>Disorders,</a:t>
              </a:r>
            </a:p>
            <a:p>
              <a:pPr algn="ctr" eaLnBrk="1" hangingPunct="1">
                <a:spcBef>
                  <a:spcPct val="0"/>
                </a:spcBef>
                <a:buFontTx/>
                <a:buNone/>
              </a:pPr>
              <a:r>
                <a:rPr lang="en-US" altLang="en-US" sz="1400" b="0">
                  <a:solidFill>
                    <a:schemeClr val="bg1"/>
                  </a:solidFill>
                </a:rPr>
                <a:t>Nervous System</a:t>
              </a:r>
            </a:p>
          </p:txBody>
        </p:sp>
        <p:cxnSp>
          <p:nvCxnSpPr>
            <p:cNvPr id="35888" name="AutoShape 58"/>
            <p:cNvCxnSpPr>
              <a:cxnSpLocks noChangeShapeType="1"/>
              <a:stCxn id="35886" idx="2"/>
              <a:endCxn id="35887" idx="0"/>
            </p:cNvCxnSpPr>
            <p:nvPr/>
          </p:nvCxnSpPr>
          <p:spPr bwMode="auto">
            <a:xfrm>
              <a:off x="3433" y="2655"/>
              <a:ext cx="0" cy="15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89" name="AutoShape 59"/>
            <p:cNvCxnSpPr>
              <a:cxnSpLocks noChangeShapeType="1"/>
              <a:endCxn id="35886" idx="0"/>
            </p:cNvCxnSpPr>
            <p:nvPr/>
          </p:nvCxnSpPr>
          <p:spPr bwMode="auto">
            <a:xfrm>
              <a:off x="2225" y="1766"/>
              <a:ext cx="1208" cy="55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90" name="AutoShape 60"/>
            <p:cNvCxnSpPr>
              <a:cxnSpLocks noChangeShapeType="1"/>
              <a:stCxn id="35887" idx="2"/>
            </p:cNvCxnSpPr>
            <p:nvPr/>
          </p:nvCxnSpPr>
          <p:spPr bwMode="auto">
            <a:xfrm flipH="1">
              <a:off x="2225" y="3272"/>
              <a:ext cx="1208" cy="12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4" name="Group 61"/>
          <p:cNvGrpSpPr>
            <a:grpSpLocks/>
          </p:cNvGrpSpPr>
          <p:nvPr/>
        </p:nvGrpSpPr>
        <p:grpSpPr bwMode="auto">
          <a:xfrm>
            <a:off x="242888" y="2185988"/>
            <a:ext cx="3290887" cy="3201987"/>
            <a:chOff x="153" y="1377"/>
            <a:chExt cx="2073" cy="2017"/>
          </a:xfrm>
        </p:grpSpPr>
        <p:cxnSp>
          <p:nvCxnSpPr>
            <p:cNvPr id="35877" name="AutoShape 62"/>
            <p:cNvCxnSpPr>
              <a:cxnSpLocks noChangeShapeType="1"/>
              <a:endCxn id="35879" idx="0"/>
            </p:cNvCxnSpPr>
            <p:nvPr/>
          </p:nvCxnSpPr>
          <p:spPr bwMode="auto">
            <a:xfrm flipH="1">
              <a:off x="541" y="1377"/>
              <a:ext cx="1685" cy="40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nvGrpSpPr>
            <p:cNvPr id="35878" name="Group 63"/>
            <p:cNvGrpSpPr>
              <a:grpSpLocks/>
            </p:cNvGrpSpPr>
            <p:nvPr/>
          </p:nvGrpSpPr>
          <p:grpSpPr bwMode="auto">
            <a:xfrm>
              <a:off x="153" y="1782"/>
              <a:ext cx="2072" cy="1612"/>
              <a:chOff x="153" y="1782"/>
              <a:chExt cx="2072" cy="1612"/>
            </a:xfrm>
          </p:grpSpPr>
          <p:sp>
            <p:nvSpPr>
              <p:cNvPr id="35879" name="Rectangle 64"/>
              <p:cNvSpPr>
                <a:spLocks noChangeArrowheads="1"/>
              </p:cNvSpPr>
              <p:nvPr/>
            </p:nvSpPr>
            <p:spPr bwMode="auto">
              <a:xfrm>
                <a:off x="182" y="1782"/>
                <a:ext cx="718"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a:t>
                </a:r>
              </a:p>
            </p:txBody>
          </p:sp>
          <p:sp>
            <p:nvSpPr>
              <p:cNvPr id="35880" name="Rectangle 65"/>
              <p:cNvSpPr>
                <a:spLocks noChangeArrowheads="1"/>
              </p:cNvSpPr>
              <p:nvPr/>
            </p:nvSpPr>
            <p:spPr bwMode="auto">
              <a:xfrm>
                <a:off x="153" y="2824"/>
                <a:ext cx="774"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 </a:t>
                </a:r>
              </a:p>
              <a:p>
                <a:pPr algn="ctr" eaLnBrk="1" hangingPunct="1">
                  <a:spcBef>
                    <a:spcPct val="0"/>
                  </a:spcBef>
                  <a:buFontTx/>
                  <a:buNone/>
                </a:pPr>
                <a:r>
                  <a:rPr lang="en-GB" altLang="en-US" sz="1400" b="0">
                    <a:solidFill>
                      <a:schemeClr val="bg1"/>
                    </a:solidFill>
                  </a:rPr>
                  <a:t>Hereditary</a:t>
                </a:r>
                <a:endParaRPr lang="en-US" altLang="en-US" sz="1400" b="0">
                  <a:solidFill>
                    <a:schemeClr val="bg1"/>
                  </a:solidFill>
                </a:endParaRPr>
              </a:p>
            </p:txBody>
          </p:sp>
          <p:cxnSp>
            <p:nvCxnSpPr>
              <p:cNvPr id="35881" name="AutoShape 66"/>
              <p:cNvCxnSpPr>
                <a:cxnSpLocks noChangeShapeType="1"/>
                <a:stCxn id="35879" idx="2"/>
                <a:endCxn id="35880" idx="0"/>
              </p:cNvCxnSpPr>
              <p:nvPr/>
            </p:nvCxnSpPr>
            <p:spPr bwMode="auto">
              <a:xfrm flipH="1">
                <a:off x="540" y="1980"/>
                <a:ext cx="1" cy="84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82" name="AutoShape 67"/>
              <p:cNvCxnSpPr>
                <a:cxnSpLocks noChangeShapeType="1"/>
                <a:stCxn id="35880" idx="2"/>
              </p:cNvCxnSpPr>
              <p:nvPr/>
            </p:nvCxnSpPr>
            <p:spPr bwMode="auto">
              <a:xfrm>
                <a:off x="540" y="3156"/>
                <a:ext cx="1685" cy="23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5883" name="Rectangle 68"/>
              <p:cNvSpPr>
                <a:spLocks noChangeArrowheads="1"/>
              </p:cNvSpPr>
              <p:nvPr/>
            </p:nvSpPr>
            <p:spPr bwMode="auto">
              <a:xfrm>
                <a:off x="804" y="2358"/>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Optic Nerve </a:t>
                </a:r>
              </a:p>
              <a:p>
                <a:pPr algn="ctr" eaLnBrk="1" hangingPunct="1">
                  <a:spcBef>
                    <a:spcPct val="0"/>
                  </a:spcBef>
                  <a:buFontTx/>
                  <a:buNone/>
                </a:pPr>
                <a:r>
                  <a:rPr lang="en-GB" altLang="en-US" sz="1400" b="0">
                    <a:solidFill>
                      <a:schemeClr val="bg1"/>
                    </a:solidFill>
                  </a:rPr>
                  <a:t>Diseases</a:t>
                </a:r>
              </a:p>
            </p:txBody>
          </p:sp>
          <p:cxnSp>
            <p:nvCxnSpPr>
              <p:cNvPr id="35884" name="AutoShape 69"/>
              <p:cNvCxnSpPr>
                <a:cxnSpLocks noChangeShapeType="1"/>
                <a:stCxn id="35883" idx="2"/>
              </p:cNvCxnSpPr>
              <p:nvPr/>
            </p:nvCxnSpPr>
            <p:spPr bwMode="auto">
              <a:xfrm>
                <a:off x="1155" y="2690"/>
                <a:ext cx="1070" cy="31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85" name="AutoShape 70"/>
              <p:cNvCxnSpPr>
                <a:cxnSpLocks noChangeShapeType="1"/>
                <a:stCxn id="35879" idx="2"/>
                <a:endCxn id="35883" idx="0"/>
              </p:cNvCxnSpPr>
              <p:nvPr/>
            </p:nvCxnSpPr>
            <p:spPr bwMode="auto">
              <a:xfrm>
                <a:off x="541" y="1980"/>
                <a:ext cx="614" cy="37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grpSp>
        <p:nvGrpSpPr>
          <p:cNvPr id="6" name="Group 71"/>
          <p:cNvGrpSpPr>
            <a:grpSpLocks/>
          </p:cNvGrpSpPr>
          <p:nvPr/>
        </p:nvGrpSpPr>
        <p:grpSpPr bwMode="auto">
          <a:xfrm>
            <a:off x="3533775" y="2185988"/>
            <a:ext cx="5505450" cy="2178050"/>
            <a:chOff x="2226" y="1377"/>
            <a:chExt cx="3468" cy="1372"/>
          </a:xfrm>
        </p:grpSpPr>
        <p:sp>
          <p:nvSpPr>
            <p:cNvPr id="35872" name="Rectangle 72"/>
            <p:cNvSpPr>
              <a:spLocks noChangeArrowheads="1"/>
            </p:cNvSpPr>
            <p:nvPr/>
          </p:nvSpPr>
          <p:spPr bwMode="auto">
            <a:xfrm>
              <a:off x="4227" y="1596"/>
              <a:ext cx="1467"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p>
            <a:p>
              <a:pPr algn="ctr" eaLnBrk="1" hangingPunct="1">
                <a:spcBef>
                  <a:spcPct val="0"/>
                </a:spcBef>
                <a:buFontTx/>
                <a:buNone/>
              </a:pPr>
              <a:r>
                <a:rPr lang="en-GB" altLang="en-US" sz="1400" b="0">
                  <a:solidFill>
                    <a:schemeClr val="bg1"/>
                  </a:solidFill>
                </a:rPr>
                <a:t>and Pregnancy Complications</a:t>
              </a:r>
            </a:p>
          </p:txBody>
        </p:sp>
        <p:sp>
          <p:nvSpPr>
            <p:cNvPr id="35873" name="Rectangle 73"/>
            <p:cNvSpPr>
              <a:spLocks noChangeArrowheads="1"/>
            </p:cNvSpPr>
            <p:nvPr/>
          </p:nvSpPr>
          <p:spPr bwMode="auto">
            <a:xfrm>
              <a:off x="4270" y="2142"/>
              <a:ext cx="1381"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endParaRPr lang="en-US" altLang="en-US" sz="1400" b="0">
                <a:solidFill>
                  <a:schemeClr val="bg1"/>
                </a:solidFill>
              </a:endParaRPr>
            </a:p>
          </p:txBody>
        </p:sp>
        <p:cxnSp>
          <p:nvCxnSpPr>
            <p:cNvPr id="35874" name="AutoShape 74"/>
            <p:cNvCxnSpPr>
              <a:cxnSpLocks noChangeShapeType="1"/>
              <a:stCxn id="35872" idx="2"/>
              <a:endCxn id="35873" idx="0"/>
            </p:cNvCxnSpPr>
            <p:nvPr/>
          </p:nvCxnSpPr>
          <p:spPr bwMode="auto">
            <a:xfrm>
              <a:off x="4961" y="1928"/>
              <a:ext cx="0" cy="21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5" name="AutoShape 75"/>
            <p:cNvCxnSpPr>
              <a:cxnSpLocks noChangeShapeType="1"/>
              <a:endCxn id="35872" idx="0"/>
            </p:cNvCxnSpPr>
            <p:nvPr/>
          </p:nvCxnSpPr>
          <p:spPr bwMode="auto">
            <a:xfrm>
              <a:off x="2226" y="1377"/>
              <a:ext cx="2735" cy="21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6" name="AutoShape 76"/>
            <p:cNvCxnSpPr>
              <a:cxnSpLocks noChangeShapeType="1"/>
              <a:stCxn id="35873" idx="2"/>
            </p:cNvCxnSpPr>
            <p:nvPr/>
          </p:nvCxnSpPr>
          <p:spPr bwMode="auto">
            <a:xfrm>
              <a:off x="4961" y="2340"/>
              <a:ext cx="0" cy="40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7" name="Group 77"/>
          <p:cNvGrpSpPr>
            <a:grpSpLocks/>
          </p:cNvGrpSpPr>
          <p:nvPr/>
        </p:nvGrpSpPr>
        <p:grpSpPr bwMode="auto">
          <a:xfrm>
            <a:off x="3532188" y="2185988"/>
            <a:ext cx="5091112" cy="4033837"/>
            <a:chOff x="2225" y="1377"/>
            <a:chExt cx="3207" cy="2541"/>
          </a:xfrm>
        </p:grpSpPr>
        <p:sp>
          <p:nvSpPr>
            <p:cNvPr id="35863" name="Rectangle 78"/>
            <p:cNvSpPr>
              <a:spLocks noChangeArrowheads="1"/>
            </p:cNvSpPr>
            <p:nvPr/>
          </p:nvSpPr>
          <p:spPr bwMode="auto">
            <a:xfrm>
              <a:off x="3078" y="1701"/>
              <a:ext cx="860"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Male Urogenital</a:t>
              </a:r>
            </a:p>
            <a:p>
              <a:pPr algn="ctr" eaLnBrk="1" hangingPunct="1">
                <a:spcBef>
                  <a:spcPct val="0"/>
                </a:spcBef>
                <a:buFontTx/>
                <a:buNone/>
              </a:pPr>
              <a:r>
                <a:rPr lang="en-GB" altLang="en-US" sz="1400" b="0">
                  <a:solidFill>
                    <a:schemeClr val="bg1"/>
                  </a:solidFill>
                </a:rPr>
                <a:t>Diseases</a:t>
              </a:r>
            </a:p>
          </p:txBody>
        </p:sp>
        <p:sp>
          <p:nvSpPr>
            <p:cNvPr id="35864" name="Rectangle 79"/>
            <p:cNvSpPr>
              <a:spLocks noChangeArrowheads="1"/>
            </p:cNvSpPr>
            <p:nvPr/>
          </p:nvSpPr>
          <p:spPr bwMode="auto">
            <a:xfrm>
              <a:off x="4490" y="2749"/>
              <a:ext cx="94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Urologic Diseases</a:t>
              </a:r>
              <a:endParaRPr lang="en-US" altLang="en-US" sz="1400" b="0">
                <a:solidFill>
                  <a:schemeClr val="bg1"/>
                </a:solidFill>
              </a:endParaRPr>
            </a:p>
          </p:txBody>
        </p:sp>
        <p:sp>
          <p:nvSpPr>
            <p:cNvPr id="35865" name="Rectangle 80"/>
            <p:cNvSpPr>
              <a:spLocks noChangeArrowheads="1"/>
            </p:cNvSpPr>
            <p:nvPr/>
          </p:nvSpPr>
          <p:spPr bwMode="auto">
            <a:xfrm>
              <a:off x="4523" y="3220"/>
              <a:ext cx="87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Kidney Diseases</a:t>
              </a:r>
            </a:p>
          </p:txBody>
        </p:sp>
        <p:sp>
          <p:nvSpPr>
            <p:cNvPr id="35866" name="Rectangle 81"/>
            <p:cNvSpPr>
              <a:spLocks noChangeArrowheads="1"/>
            </p:cNvSpPr>
            <p:nvPr/>
          </p:nvSpPr>
          <p:spPr bwMode="auto">
            <a:xfrm>
              <a:off x="3357" y="3551"/>
              <a:ext cx="95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Diabetes Insipidus</a:t>
              </a:r>
              <a:endParaRPr lang="en-US" altLang="en-US" sz="1400" b="0">
                <a:solidFill>
                  <a:schemeClr val="bg1"/>
                </a:solidFill>
              </a:endParaRPr>
            </a:p>
          </p:txBody>
        </p:sp>
        <p:cxnSp>
          <p:nvCxnSpPr>
            <p:cNvPr id="35867" name="AutoShape 82"/>
            <p:cNvCxnSpPr>
              <a:cxnSpLocks noChangeShapeType="1"/>
              <a:stCxn id="35863" idx="2"/>
              <a:endCxn id="35864" idx="0"/>
            </p:cNvCxnSpPr>
            <p:nvPr/>
          </p:nvCxnSpPr>
          <p:spPr bwMode="auto">
            <a:xfrm>
              <a:off x="3508" y="2033"/>
              <a:ext cx="1453" cy="716"/>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68" name="AutoShape 83"/>
            <p:cNvCxnSpPr>
              <a:cxnSpLocks noChangeShapeType="1"/>
              <a:stCxn id="35864" idx="2"/>
              <a:endCxn id="35865" idx="0"/>
            </p:cNvCxnSpPr>
            <p:nvPr/>
          </p:nvCxnSpPr>
          <p:spPr bwMode="auto">
            <a:xfrm flipH="1">
              <a:off x="4960" y="2947"/>
              <a:ext cx="1" cy="27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69" name="AutoShape 84"/>
            <p:cNvCxnSpPr>
              <a:cxnSpLocks noChangeShapeType="1"/>
              <a:stCxn id="35865" idx="2"/>
              <a:endCxn id="35866" idx="0"/>
            </p:cNvCxnSpPr>
            <p:nvPr/>
          </p:nvCxnSpPr>
          <p:spPr bwMode="auto">
            <a:xfrm flipH="1">
              <a:off x="3834" y="3418"/>
              <a:ext cx="1126" cy="13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0" name="AutoShape 85"/>
            <p:cNvCxnSpPr>
              <a:cxnSpLocks noChangeShapeType="1"/>
              <a:endCxn id="35863" idx="0"/>
            </p:cNvCxnSpPr>
            <p:nvPr/>
          </p:nvCxnSpPr>
          <p:spPr bwMode="auto">
            <a:xfrm>
              <a:off x="2226" y="1377"/>
              <a:ext cx="1282" cy="32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1" name="AutoShape 86"/>
            <p:cNvCxnSpPr>
              <a:cxnSpLocks noChangeShapeType="1"/>
              <a:stCxn id="35866" idx="2"/>
            </p:cNvCxnSpPr>
            <p:nvPr/>
          </p:nvCxnSpPr>
          <p:spPr bwMode="auto">
            <a:xfrm flipH="1">
              <a:off x="2225" y="3749"/>
              <a:ext cx="1609" cy="16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8" name="Group 90"/>
          <p:cNvGrpSpPr>
            <a:grpSpLocks/>
          </p:cNvGrpSpPr>
          <p:nvPr/>
        </p:nvGrpSpPr>
        <p:grpSpPr bwMode="auto">
          <a:xfrm>
            <a:off x="6708775" y="1373188"/>
            <a:ext cx="2317750" cy="2330450"/>
            <a:chOff x="4226" y="865"/>
            <a:chExt cx="1460" cy="1468"/>
          </a:xfrm>
        </p:grpSpPr>
        <p:sp>
          <p:nvSpPr>
            <p:cNvPr id="35860" name="Rectangle 87"/>
            <p:cNvSpPr>
              <a:spLocks noChangeArrowheads="1"/>
            </p:cNvSpPr>
            <p:nvPr/>
          </p:nvSpPr>
          <p:spPr bwMode="auto">
            <a:xfrm>
              <a:off x="4226" y="1597"/>
              <a:ext cx="1460" cy="331"/>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5861" name="Rectangle 88"/>
            <p:cNvSpPr>
              <a:spLocks noChangeArrowheads="1"/>
            </p:cNvSpPr>
            <p:nvPr/>
          </p:nvSpPr>
          <p:spPr bwMode="auto">
            <a:xfrm>
              <a:off x="4277" y="2144"/>
              <a:ext cx="1358" cy="189"/>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5862" name="Text Box 89"/>
            <p:cNvSpPr txBox="1">
              <a:spLocks noChangeArrowheads="1"/>
            </p:cNvSpPr>
            <p:nvPr/>
          </p:nvSpPr>
          <p:spPr bwMode="auto">
            <a:xfrm>
              <a:off x="4595" y="865"/>
              <a:ext cx="83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6000">
                  <a:solidFill>
                    <a:srgbClr val="FF0000"/>
                  </a:solidFill>
                </a:rPr>
                <a:t>???</a:t>
              </a:r>
            </a:p>
          </p:txBody>
        </p:sp>
      </p:grpSp>
      <p:grpSp>
        <p:nvGrpSpPr>
          <p:cNvPr id="9" name="Group 98"/>
          <p:cNvGrpSpPr>
            <a:grpSpLocks/>
          </p:cNvGrpSpPr>
          <p:nvPr/>
        </p:nvGrpSpPr>
        <p:grpSpPr bwMode="auto">
          <a:xfrm>
            <a:off x="1531938" y="3579813"/>
            <a:ext cx="1411287" cy="2667000"/>
            <a:chOff x="965" y="2255"/>
            <a:chExt cx="889" cy="1680"/>
          </a:xfrm>
        </p:grpSpPr>
        <p:grpSp>
          <p:nvGrpSpPr>
            <p:cNvPr id="35853" name="Group 96"/>
            <p:cNvGrpSpPr>
              <a:grpSpLocks/>
            </p:cNvGrpSpPr>
            <p:nvPr/>
          </p:nvGrpSpPr>
          <p:grpSpPr bwMode="auto">
            <a:xfrm>
              <a:off x="965" y="2255"/>
              <a:ext cx="889" cy="1680"/>
              <a:chOff x="965" y="2255"/>
              <a:chExt cx="889" cy="1680"/>
            </a:xfrm>
          </p:grpSpPr>
          <p:sp>
            <p:nvSpPr>
              <p:cNvPr id="35855" name="Line 91"/>
              <p:cNvSpPr>
                <a:spLocks noChangeShapeType="1"/>
              </p:cNvSpPr>
              <p:nvPr/>
            </p:nvSpPr>
            <p:spPr bwMode="auto">
              <a:xfrm flipV="1">
                <a:off x="965" y="3552"/>
                <a:ext cx="757" cy="126"/>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6" name="Line 92"/>
              <p:cNvSpPr>
                <a:spLocks noChangeShapeType="1"/>
              </p:cNvSpPr>
              <p:nvPr/>
            </p:nvSpPr>
            <p:spPr bwMode="auto">
              <a:xfrm flipV="1">
                <a:off x="971" y="3112"/>
                <a:ext cx="797" cy="554"/>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93"/>
              <p:cNvSpPr>
                <a:spLocks noChangeShapeType="1"/>
              </p:cNvSpPr>
              <p:nvPr/>
            </p:nvSpPr>
            <p:spPr bwMode="auto">
              <a:xfrm flipV="1">
                <a:off x="982" y="2633"/>
                <a:ext cx="837" cy="1039"/>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Text Box 94"/>
              <p:cNvSpPr txBox="1">
                <a:spLocks noChangeArrowheads="1"/>
              </p:cNvSpPr>
              <p:nvPr/>
            </p:nvSpPr>
            <p:spPr bwMode="auto">
              <a:xfrm>
                <a:off x="1546" y="2255"/>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rgbClr val="FFFF00"/>
                    </a:solidFill>
                  </a:rPr>
                  <a:t>…</a:t>
                </a:r>
              </a:p>
            </p:txBody>
          </p:sp>
          <p:sp>
            <p:nvSpPr>
              <p:cNvPr id="35859" name="AutoShape 95"/>
              <p:cNvSpPr>
                <a:spLocks noChangeArrowheads="1"/>
              </p:cNvSpPr>
              <p:nvPr/>
            </p:nvSpPr>
            <p:spPr bwMode="auto">
              <a:xfrm>
                <a:off x="1277" y="3747"/>
                <a:ext cx="97" cy="188"/>
              </a:xfrm>
              <a:prstGeom prst="upArrow">
                <a:avLst>
                  <a:gd name="adj1" fmla="val 50000"/>
                  <a:gd name="adj2" fmla="val 48454"/>
                </a:avLst>
              </a:prstGeom>
              <a:noFill/>
              <a:ln w="2857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sp>
          <p:nvSpPr>
            <p:cNvPr id="35854" name="Text Box 97"/>
            <p:cNvSpPr txBox="1">
              <a:spLocks noChangeArrowheads="1"/>
            </p:cNvSpPr>
            <p:nvPr/>
          </p:nvSpPr>
          <p:spPr bwMode="auto">
            <a:xfrm>
              <a:off x="1036" y="2825"/>
              <a:ext cx="3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rgbClr val="FFFF00"/>
                  </a:solidFill>
                </a:rPr>
                <a:t>has</a:t>
              </a:r>
            </a:p>
          </p:txBody>
        </p:sp>
      </p:grpSp>
      <p:sp>
        <p:nvSpPr>
          <p:cNvPr id="2" name="Slide Number Placeholder 1"/>
          <p:cNvSpPr>
            <a:spLocks noGrp="1"/>
          </p:cNvSpPr>
          <p:nvPr>
            <p:ph type="sldNum" sz="quarter" idx="3"/>
          </p:nvPr>
        </p:nvSpPr>
        <p:spPr/>
        <p:txBody>
          <a:bodyPr/>
          <a:lstStyle/>
          <a:p>
            <a:fld id="{7C5DB68A-9D44-4073-920F-D08D647C06A7}" type="slidenum">
              <a:rPr lang="en-US" smtClean="0"/>
              <a:t>101</a:t>
            </a:fld>
            <a:endParaRPr lang="en-US" dirty="0"/>
          </a:p>
        </p:txBody>
      </p:sp>
    </p:spTree>
    <p:extLst>
      <p:ext uri="{BB962C8B-B14F-4D97-AF65-F5344CB8AC3E}">
        <p14:creationId xmlns:p14="http://schemas.microsoft.com/office/powerpoint/2010/main" val="1522499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rgbClr val="FFFF00"/>
                          </a:solidFill>
                        </a:rPr>
                        <a:t>Classification Systems</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102</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miley Face 2"/>
          <p:cNvSpPr/>
          <p:nvPr/>
        </p:nvSpPr>
        <p:spPr bwMode="auto">
          <a:xfrm>
            <a:off x="5943600" y="36576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Smiley Face 16"/>
          <p:cNvSpPr/>
          <p:nvPr/>
        </p:nvSpPr>
        <p:spPr bwMode="auto">
          <a:xfrm>
            <a:off x="3810000" y="36576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551717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609600"/>
            <a:ext cx="9144001" cy="6248400"/>
          </a:xfrm>
        </p:spPr>
      </p:pic>
      <p:sp>
        <p:nvSpPr>
          <p:cNvPr id="2" name="Title 1"/>
          <p:cNvSpPr>
            <a:spLocks noGrp="1"/>
          </p:cNvSpPr>
          <p:nvPr>
            <p:ph type="title"/>
          </p:nvPr>
        </p:nvSpPr>
        <p:spPr>
          <a:xfrm>
            <a:off x="304800" y="533400"/>
            <a:ext cx="8686800" cy="762000"/>
          </a:xfrm>
        </p:spPr>
        <p:txBody>
          <a:bodyPr/>
          <a:lstStyle/>
          <a:p>
            <a:r>
              <a:rPr lang="en-US" dirty="0" smtClean="0">
                <a:solidFill>
                  <a:schemeClr val="accent6">
                    <a:lumMod val="75000"/>
                  </a:schemeClr>
                </a:solidFill>
              </a:rPr>
              <a:t>Neurological disease ontology (NDO)</a:t>
            </a:r>
            <a:endParaRPr lang="en-US" dirty="0">
              <a:solidFill>
                <a:schemeClr val="accent6">
                  <a:lumMod val="75000"/>
                </a:schemeClr>
              </a:solidFill>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103</a:t>
            </a:fld>
            <a:endParaRPr lang="en-US" dirty="0"/>
          </a:p>
        </p:txBody>
      </p:sp>
    </p:spTree>
    <p:extLst>
      <p:ext uri="{BB962C8B-B14F-4D97-AF65-F5344CB8AC3E}">
        <p14:creationId xmlns:p14="http://schemas.microsoft.com/office/powerpoint/2010/main" val="121948524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Considered to be true in NDO</a:t>
            </a:r>
            <a:endParaRPr lang="en-US" dirty="0"/>
          </a:p>
        </p:txBody>
      </p:sp>
      <p:sp>
        <p:nvSpPr>
          <p:cNvPr id="3" name="Content Placeholder 2"/>
          <p:cNvSpPr>
            <a:spLocks noGrp="1"/>
          </p:cNvSpPr>
          <p:nvPr>
            <p:ph idx="1"/>
          </p:nvPr>
        </p:nvSpPr>
        <p:spPr>
          <a:xfrm>
            <a:off x="4038600" y="1676400"/>
            <a:ext cx="4876800" cy="4953000"/>
          </a:xfrm>
        </p:spPr>
        <p:txBody>
          <a:bodyPr/>
          <a:lstStyle/>
          <a:p>
            <a:pPr>
              <a:buFont typeface="Arial" panose="020B0604020202020204" pitchFamily="34" charset="0"/>
              <a:buChar char="•"/>
            </a:pPr>
            <a:r>
              <a:rPr lang="en-US" dirty="0"/>
              <a:t>B</a:t>
            </a:r>
            <a:r>
              <a:rPr lang="en-US" dirty="0" smtClean="0"/>
              <a:t>odily processes exist,</a:t>
            </a:r>
          </a:p>
          <a:p>
            <a:pPr>
              <a:buFont typeface="Arial" panose="020B0604020202020204" pitchFamily="34" charset="0"/>
              <a:buChar char="•"/>
            </a:pPr>
            <a:r>
              <a:rPr lang="en-US" dirty="0" smtClean="0"/>
              <a:t>Neurodegeneration exists,</a:t>
            </a:r>
          </a:p>
          <a:p>
            <a:pPr>
              <a:buFont typeface="Arial" panose="020B0604020202020204" pitchFamily="34" charset="0"/>
              <a:buChar char="•"/>
            </a:pPr>
            <a:r>
              <a:rPr lang="en-US" dirty="0" smtClean="0"/>
              <a:t>All neurodegenerations are pathological processes,</a:t>
            </a:r>
          </a:p>
          <a:p>
            <a:pPr>
              <a:buFont typeface="Arial" panose="020B0604020202020204" pitchFamily="34" charset="0"/>
              <a:buChar char="•"/>
            </a:pPr>
            <a:r>
              <a:rPr lang="en-US" dirty="0" smtClean="0"/>
              <a:t>A typical </a:t>
            </a:r>
            <a:r>
              <a:rPr lang="en-US" dirty="0" err="1" smtClean="0"/>
              <a:t>Alzheimers</a:t>
            </a:r>
            <a:r>
              <a:rPr lang="en-US" dirty="0" smtClean="0"/>
              <a:t> disease course exist,</a:t>
            </a:r>
          </a:p>
          <a:p>
            <a:pPr>
              <a:buFont typeface="Arial" panose="020B0604020202020204" pitchFamily="34" charset="0"/>
              <a:buChar char="•"/>
            </a:pPr>
            <a:r>
              <a:rPr lang="en-US" dirty="0" smtClean="0"/>
              <a:t>All typical </a:t>
            </a:r>
            <a:r>
              <a:rPr lang="en-US" dirty="0" err="1" smtClean="0"/>
              <a:t>Alzheimers</a:t>
            </a:r>
            <a:r>
              <a:rPr lang="en-US" dirty="0" smtClean="0"/>
              <a:t> disease courses have some part which is a neurodegeneration,</a:t>
            </a:r>
          </a:p>
          <a:p>
            <a:pPr>
              <a:buFont typeface="Arial" panose="020B0604020202020204" pitchFamily="34" charset="0"/>
              <a:buChar char="•"/>
            </a:pPr>
            <a:r>
              <a:rPr lang="en-US" dirty="0" smtClean="0"/>
              <a:t>…</a:t>
            </a:r>
          </a:p>
          <a:p>
            <a:pPr>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228600" y="1671119"/>
            <a:ext cx="3683714" cy="4958281"/>
          </a:xfrm>
          <a:prstGeom prst="rect">
            <a:avLst/>
          </a:prstGeom>
        </p:spPr>
      </p:pic>
      <p:sp>
        <p:nvSpPr>
          <p:cNvPr id="5" name="Slide Number Placeholder 4"/>
          <p:cNvSpPr>
            <a:spLocks noGrp="1"/>
          </p:cNvSpPr>
          <p:nvPr>
            <p:ph type="sldNum" sz="quarter" idx="3"/>
          </p:nvPr>
        </p:nvSpPr>
        <p:spPr/>
        <p:txBody>
          <a:bodyPr/>
          <a:lstStyle/>
          <a:p>
            <a:fld id="{7C5DB68A-9D44-4073-920F-D08D647C06A7}" type="slidenum">
              <a:rPr lang="en-US" smtClean="0"/>
              <a:t>104</a:t>
            </a:fld>
            <a:endParaRPr lang="en-US" dirty="0"/>
          </a:p>
        </p:txBody>
      </p:sp>
    </p:spTree>
    <p:extLst>
      <p:ext uri="{BB962C8B-B14F-4D97-AF65-F5344CB8AC3E}">
        <p14:creationId xmlns:p14="http://schemas.microsoft.com/office/powerpoint/2010/main" val="91859232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Considered to be true in NDO</a:t>
            </a:r>
          </a:p>
        </p:txBody>
      </p:sp>
      <p:pic>
        <p:nvPicPr>
          <p:cNvPr id="4" name="Content Placeholder 3"/>
          <p:cNvPicPr>
            <a:picLocks noGrp="1" noChangeAspect="1"/>
          </p:cNvPicPr>
          <p:nvPr>
            <p:ph idx="1"/>
          </p:nvPr>
        </p:nvPicPr>
        <p:blipFill>
          <a:blip r:embed="rId2"/>
          <a:stretch>
            <a:fillRect/>
          </a:stretch>
        </p:blipFill>
        <p:spPr>
          <a:xfrm>
            <a:off x="304800" y="1676400"/>
            <a:ext cx="4564062" cy="4953000"/>
          </a:xfrm>
          <a:prstGeom prst="rect">
            <a:avLst/>
          </a:prstGeom>
        </p:spPr>
      </p:pic>
      <p:sp>
        <p:nvSpPr>
          <p:cNvPr id="5" name="Content Placeholder 2"/>
          <p:cNvSpPr txBox="1">
            <a:spLocks/>
          </p:cNvSpPr>
          <p:nvPr/>
        </p:nvSpPr>
        <p:spPr>
          <a:xfrm>
            <a:off x="4953000" y="1676400"/>
            <a:ext cx="3962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sz="25000" kern="0" dirty="0" smtClean="0"/>
              <a:t> ?</a:t>
            </a:r>
            <a:endParaRPr lang="en-US" sz="25000" kern="0" dirty="0"/>
          </a:p>
        </p:txBody>
      </p:sp>
      <p:sp>
        <p:nvSpPr>
          <p:cNvPr id="3" name="Slide Number Placeholder 2"/>
          <p:cNvSpPr>
            <a:spLocks noGrp="1"/>
          </p:cNvSpPr>
          <p:nvPr>
            <p:ph type="sldNum" sz="quarter" idx="3"/>
          </p:nvPr>
        </p:nvSpPr>
        <p:spPr/>
        <p:txBody>
          <a:bodyPr/>
          <a:lstStyle/>
          <a:p>
            <a:fld id="{7C5DB68A-9D44-4073-920F-D08D647C06A7}" type="slidenum">
              <a:rPr lang="en-US" smtClean="0"/>
              <a:t>105</a:t>
            </a:fld>
            <a:endParaRPr lang="en-US" dirty="0"/>
          </a:p>
        </p:txBody>
      </p:sp>
    </p:spTree>
    <p:extLst>
      <p:ext uri="{BB962C8B-B14F-4D97-AF65-F5344CB8AC3E}">
        <p14:creationId xmlns:p14="http://schemas.microsoft.com/office/powerpoint/2010/main" val="134470742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Considered to be true in NDO</a:t>
            </a:r>
          </a:p>
        </p:txBody>
      </p:sp>
      <p:pic>
        <p:nvPicPr>
          <p:cNvPr id="4" name="Content Placeholder 3"/>
          <p:cNvPicPr>
            <a:picLocks noGrp="1" noChangeAspect="1"/>
          </p:cNvPicPr>
          <p:nvPr>
            <p:ph idx="1"/>
          </p:nvPr>
        </p:nvPicPr>
        <p:blipFill>
          <a:blip r:embed="rId2"/>
          <a:stretch>
            <a:fillRect/>
          </a:stretch>
        </p:blipFill>
        <p:spPr>
          <a:xfrm>
            <a:off x="304800" y="1676400"/>
            <a:ext cx="4564062" cy="4953000"/>
          </a:xfrm>
          <a:prstGeom prst="rect">
            <a:avLst/>
          </a:prstGeom>
        </p:spPr>
      </p:pic>
      <p:sp>
        <p:nvSpPr>
          <p:cNvPr id="5" name="Content Placeholder 2"/>
          <p:cNvSpPr txBox="1">
            <a:spLocks/>
          </p:cNvSpPr>
          <p:nvPr/>
        </p:nvSpPr>
        <p:spPr>
          <a:xfrm>
            <a:off x="4953000" y="1676400"/>
            <a:ext cx="3962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sz="25000" kern="0" dirty="0" smtClean="0"/>
              <a:t> </a:t>
            </a:r>
            <a:endParaRPr lang="en-US" sz="25000" kern="0" dirty="0"/>
          </a:p>
        </p:txBody>
      </p:sp>
      <p:sp>
        <p:nvSpPr>
          <p:cNvPr id="3" name="Oval 2"/>
          <p:cNvSpPr/>
          <p:nvPr/>
        </p:nvSpPr>
        <p:spPr bwMode="auto">
          <a:xfrm>
            <a:off x="220662" y="1524000"/>
            <a:ext cx="2217738" cy="53340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Content Placeholder 2"/>
          <p:cNvSpPr txBox="1">
            <a:spLocks/>
          </p:cNvSpPr>
          <p:nvPr/>
        </p:nvSpPr>
        <p:spPr>
          <a:xfrm>
            <a:off x="5105400" y="1676400"/>
            <a:ext cx="38100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kern="0" dirty="0" smtClean="0"/>
              <a:t>Here is a problem!</a:t>
            </a:r>
          </a:p>
          <a:p>
            <a:pPr>
              <a:buFont typeface="Arial" panose="020B0604020202020204" pitchFamily="34" charset="0"/>
              <a:buChar char="•"/>
            </a:pPr>
            <a:endParaRPr lang="en-US" kern="0" dirty="0" smtClean="0"/>
          </a:p>
          <a:p>
            <a:pPr>
              <a:buFont typeface="Arial" panose="020B0604020202020204" pitchFamily="34" charset="0"/>
              <a:buChar char="•"/>
            </a:pPr>
            <a:r>
              <a:rPr lang="en-US" kern="0" dirty="0" smtClean="0"/>
              <a:t>And therefore, this will go wrong</a:t>
            </a:r>
          </a:p>
          <a:p>
            <a:pPr>
              <a:buFont typeface="Arial" panose="020B0604020202020204" pitchFamily="34" charset="0"/>
              <a:buChar char="•"/>
            </a:pPr>
            <a:endParaRPr lang="en-US" kern="0" dirty="0"/>
          </a:p>
        </p:txBody>
      </p:sp>
      <p:grpSp>
        <p:nvGrpSpPr>
          <p:cNvPr id="10" name="Group 9"/>
          <p:cNvGrpSpPr/>
          <p:nvPr/>
        </p:nvGrpSpPr>
        <p:grpSpPr>
          <a:xfrm>
            <a:off x="4953000" y="2514600"/>
            <a:ext cx="4103166" cy="3048000"/>
            <a:chOff x="4953000" y="2514600"/>
            <a:chExt cx="4103166" cy="3048000"/>
          </a:xfrm>
        </p:grpSpPr>
        <p:pic>
          <p:nvPicPr>
            <p:cNvPr id="7" name="Picture 6"/>
            <p:cNvPicPr>
              <a:picLocks noChangeAspect="1"/>
            </p:cNvPicPr>
            <p:nvPr/>
          </p:nvPicPr>
          <p:blipFill>
            <a:blip r:embed="rId3"/>
            <a:stretch>
              <a:fillRect/>
            </a:stretch>
          </p:blipFill>
          <p:spPr>
            <a:xfrm>
              <a:off x="4964634" y="4419600"/>
              <a:ext cx="4091532" cy="990600"/>
            </a:xfrm>
            <a:prstGeom prst="rect">
              <a:avLst/>
            </a:prstGeom>
          </p:spPr>
        </p:pic>
        <p:sp>
          <p:nvSpPr>
            <p:cNvPr id="8" name="Down Arrow 7"/>
            <p:cNvSpPr/>
            <p:nvPr/>
          </p:nvSpPr>
          <p:spPr bwMode="auto">
            <a:xfrm>
              <a:off x="6934200" y="3429000"/>
              <a:ext cx="381000" cy="762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4953000" y="2514600"/>
              <a:ext cx="4103166" cy="30480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11" name="Slide Number Placeholder 10"/>
          <p:cNvSpPr>
            <a:spLocks noGrp="1"/>
          </p:cNvSpPr>
          <p:nvPr>
            <p:ph type="sldNum" sz="quarter" idx="3"/>
          </p:nvPr>
        </p:nvSpPr>
        <p:spPr/>
        <p:txBody>
          <a:bodyPr/>
          <a:lstStyle/>
          <a:p>
            <a:fld id="{7C5DB68A-9D44-4073-920F-D08D647C06A7}" type="slidenum">
              <a:rPr lang="en-US" smtClean="0"/>
              <a:t>106</a:t>
            </a:fld>
            <a:endParaRPr lang="en-US" dirty="0"/>
          </a:p>
        </p:txBody>
      </p:sp>
    </p:spTree>
    <p:extLst>
      <p:ext uri="{BB962C8B-B14F-4D97-AF65-F5344CB8AC3E}">
        <p14:creationId xmlns:p14="http://schemas.microsoft.com/office/powerpoint/2010/main" val="300083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Considered to be true in NDO</a:t>
            </a:r>
          </a:p>
        </p:txBody>
      </p:sp>
      <p:pic>
        <p:nvPicPr>
          <p:cNvPr id="4" name="Content Placeholder 3"/>
          <p:cNvPicPr>
            <a:picLocks noGrp="1" noChangeAspect="1"/>
          </p:cNvPicPr>
          <p:nvPr>
            <p:ph idx="1"/>
          </p:nvPr>
        </p:nvPicPr>
        <p:blipFill>
          <a:blip r:embed="rId2"/>
          <a:stretch>
            <a:fillRect/>
          </a:stretch>
        </p:blipFill>
        <p:spPr>
          <a:xfrm>
            <a:off x="304800" y="1676400"/>
            <a:ext cx="4564062" cy="4953000"/>
          </a:xfrm>
          <a:prstGeom prst="rect">
            <a:avLst/>
          </a:prstGeom>
        </p:spPr>
      </p:pic>
      <p:sp>
        <p:nvSpPr>
          <p:cNvPr id="5" name="Content Placeholder 2"/>
          <p:cNvSpPr txBox="1">
            <a:spLocks/>
          </p:cNvSpPr>
          <p:nvPr/>
        </p:nvSpPr>
        <p:spPr>
          <a:xfrm>
            <a:off x="4953000" y="1676400"/>
            <a:ext cx="3962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sz="25000" kern="0" dirty="0" smtClean="0"/>
              <a:t> </a:t>
            </a:r>
            <a:endParaRPr lang="en-US" sz="25000" kern="0" dirty="0"/>
          </a:p>
        </p:txBody>
      </p:sp>
      <p:sp>
        <p:nvSpPr>
          <p:cNvPr id="3" name="Oval 2"/>
          <p:cNvSpPr/>
          <p:nvPr/>
        </p:nvSpPr>
        <p:spPr bwMode="auto">
          <a:xfrm>
            <a:off x="220662" y="1524000"/>
            <a:ext cx="2217738" cy="53340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Content Placeholder 2"/>
          <p:cNvSpPr txBox="1">
            <a:spLocks/>
          </p:cNvSpPr>
          <p:nvPr/>
        </p:nvSpPr>
        <p:spPr>
          <a:xfrm>
            <a:off x="5105400" y="1676400"/>
            <a:ext cx="38100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kern="0" dirty="0" smtClean="0"/>
              <a:t>Here is a problem!</a:t>
            </a:r>
          </a:p>
          <a:p>
            <a:pPr>
              <a:buFont typeface="Arial" panose="020B0604020202020204" pitchFamily="34" charset="0"/>
              <a:buChar char="•"/>
            </a:pPr>
            <a:endParaRPr lang="en-US" kern="0" dirty="0"/>
          </a:p>
          <a:p>
            <a:pPr>
              <a:buFont typeface="Arial" panose="020B0604020202020204" pitchFamily="34" charset="0"/>
              <a:buChar char="•"/>
            </a:pPr>
            <a:r>
              <a:rPr lang="en-US" kern="0" dirty="0" smtClean="0"/>
              <a:t>To see it, you need …</a:t>
            </a:r>
            <a:endParaRPr lang="en-US" kern="0" dirty="0"/>
          </a:p>
        </p:txBody>
      </p:sp>
      <p:sp>
        <p:nvSpPr>
          <p:cNvPr id="7" name="Slide Number Placeholder 6"/>
          <p:cNvSpPr>
            <a:spLocks noGrp="1"/>
          </p:cNvSpPr>
          <p:nvPr>
            <p:ph type="sldNum" sz="quarter" idx="3"/>
          </p:nvPr>
        </p:nvSpPr>
        <p:spPr/>
        <p:txBody>
          <a:bodyPr/>
          <a:lstStyle/>
          <a:p>
            <a:fld id="{7C5DB68A-9D44-4073-920F-D08D647C06A7}" type="slidenum">
              <a:rPr lang="en-US" smtClean="0"/>
              <a:t>107</a:t>
            </a:fld>
            <a:endParaRPr lang="en-US" dirty="0"/>
          </a:p>
        </p:txBody>
      </p:sp>
    </p:spTree>
    <p:extLst>
      <p:ext uri="{BB962C8B-B14F-4D97-AF65-F5344CB8AC3E}">
        <p14:creationId xmlns:p14="http://schemas.microsoft.com/office/powerpoint/2010/main" val="40918857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rgbClr val="FFFF00"/>
                          </a:solidFill>
                        </a:rPr>
                        <a:t>Classification Systems</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108</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miley Face 2"/>
          <p:cNvSpPr/>
          <p:nvPr/>
        </p:nvSpPr>
        <p:spPr bwMode="auto">
          <a:xfrm>
            <a:off x="5943600" y="36576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Smiley Face 16"/>
          <p:cNvSpPr/>
          <p:nvPr/>
        </p:nvSpPr>
        <p:spPr bwMode="auto">
          <a:xfrm>
            <a:off x="3810000" y="36576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89305340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525048980"/>
              </p:ext>
            </p:extLst>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rgbClr val="FFFF00"/>
                          </a:solidFill>
                        </a:rPr>
                        <a:t>Entity identification</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rgbClr val="FFFF00"/>
                          </a:solidFill>
                        </a:rPr>
                        <a:t>Education</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109</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6473110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a:latin typeface="Arial" charset="0"/>
                <a:cs typeface="Arial" charset="0"/>
              </a:rPr>
              <a:t>the main stream view</a:t>
            </a:r>
            <a:endParaRPr lang="en-US" dirty="0" smtClean="0">
              <a:latin typeface="Arial" charset="0"/>
              <a:cs typeface="Arial" charset="0"/>
            </a:endParaRP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3"/>
          </p:nvPr>
        </p:nvSpPr>
        <p:spPr/>
        <p:txBody>
          <a:bodyPr/>
          <a:lstStyle/>
          <a:p>
            <a:fld id="{7C5DB68A-9D44-4073-920F-D08D647C06A7}" type="slidenum">
              <a:rPr lang="en-US" smtClean="0"/>
              <a:t>11</a:t>
            </a:fld>
            <a:endParaRPr lang="en-US" dirty="0"/>
          </a:p>
        </p:txBody>
      </p:sp>
    </p:spTree>
    <p:extLst>
      <p:ext uri="{BB962C8B-B14F-4D97-AF65-F5344CB8AC3E}">
        <p14:creationId xmlns:p14="http://schemas.microsoft.com/office/powerpoint/2010/main" val="2231634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Bruxism experts clench their teeth</a:t>
            </a:r>
            <a:endParaRPr lang="en-US" dirty="0"/>
          </a:p>
        </p:txBody>
      </p:sp>
      <p:pic>
        <p:nvPicPr>
          <p:cNvPr id="5" name="Picture 4"/>
          <p:cNvPicPr>
            <a:picLocks noChangeAspect="1"/>
          </p:cNvPicPr>
          <p:nvPr/>
        </p:nvPicPr>
        <p:blipFill>
          <a:blip r:embed="rId2"/>
          <a:stretch>
            <a:fillRect/>
          </a:stretch>
        </p:blipFill>
        <p:spPr>
          <a:xfrm>
            <a:off x="200023" y="5148493"/>
            <a:ext cx="8791576" cy="1185632"/>
          </a:xfrm>
          <a:prstGeom prst="rect">
            <a:avLst/>
          </a:prstGeom>
        </p:spPr>
      </p:pic>
      <p:pic>
        <p:nvPicPr>
          <p:cNvPr id="6" name="Picture 5"/>
          <p:cNvPicPr>
            <a:picLocks noChangeAspect="1"/>
          </p:cNvPicPr>
          <p:nvPr/>
        </p:nvPicPr>
        <p:blipFill>
          <a:blip r:embed="rId3"/>
          <a:stretch>
            <a:fillRect/>
          </a:stretch>
        </p:blipFill>
        <p:spPr>
          <a:xfrm>
            <a:off x="200024" y="2788675"/>
            <a:ext cx="8791575" cy="1126852"/>
          </a:xfrm>
          <a:prstGeom prst="rect">
            <a:avLst/>
          </a:prstGeom>
        </p:spPr>
      </p:pic>
      <p:pic>
        <p:nvPicPr>
          <p:cNvPr id="7" name="Picture 6"/>
          <p:cNvPicPr>
            <a:picLocks noChangeAspect="1"/>
          </p:cNvPicPr>
          <p:nvPr/>
        </p:nvPicPr>
        <p:blipFill>
          <a:blip r:embed="rId4"/>
          <a:stretch>
            <a:fillRect/>
          </a:stretch>
        </p:blipFill>
        <p:spPr>
          <a:xfrm>
            <a:off x="200023" y="3973346"/>
            <a:ext cx="8791576" cy="1117941"/>
          </a:xfrm>
          <a:prstGeom prst="rect">
            <a:avLst/>
          </a:prstGeom>
        </p:spPr>
      </p:pic>
      <p:pic>
        <p:nvPicPr>
          <p:cNvPr id="9" name="Picture 8"/>
          <p:cNvPicPr>
            <a:picLocks noChangeAspect="1"/>
          </p:cNvPicPr>
          <p:nvPr/>
        </p:nvPicPr>
        <p:blipFill>
          <a:blip r:embed="rId5"/>
          <a:stretch>
            <a:fillRect/>
          </a:stretch>
        </p:blipFill>
        <p:spPr>
          <a:xfrm>
            <a:off x="200025" y="1659777"/>
            <a:ext cx="8791575" cy="1080603"/>
          </a:xfrm>
          <a:prstGeom prst="rect">
            <a:avLst/>
          </a:prstGeom>
        </p:spPr>
      </p:pic>
      <p:sp>
        <p:nvSpPr>
          <p:cNvPr id="3" name="Slide Number Placeholder 2"/>
          <p:cNvSpPr>
            <a:spLocks noGrp="1"/>
          </p:cNvSpPr>
          <p:nvPr>
            <p:ph type="sldNum" sz="quarter" idx="3"/>
          </p:nvPr>
        </p:nvSpPr>
        <p:spPr/>
        <p:txBody>
          <a:bodyPr/>
          <a:lstStyle/>
          <a:p>
            <a:fld id="{7C5DB68A-9D44-4073-920F-D08D647C06A7}" type="slidenum">
              <a:rPr lang="en-US" smtClean="0"/>
              <a:t>110</a:t>
            </a:fld>
            <a:endParaRPr lang="en-US" dirty="0"/>
          </a:p>
        </p:txBody>
      </p:sp>
      <p:sp>
        <p:nvSpPr>
          <p:cNvPr id="4" name="Rectangle 3"/>
          <p:cNvSpPr/>
          <p:nvPr/>
        </p:nvSpPr>
        <p:spPr>
          <a:xfrm>
            <a:off x="831980" y="6347873"/>
            <a:ext cx="8229600" cy="461665"/>
          </a:xfrm>
          <a:prstGeom prst="rect">
            <a:avLst/>
          </a:prstGeom>
        </p:spPr>
        <p:txBody>
          <a:bodyPr wrap="square">
            <a:spAutoFit/>
          </a:bodyPr>
          <a:lstStyle/>
          <a:p>
            <a:pPr algn="r"/>
            <a:r>
              <a:rPr lang="en-US" sz="1200" dirty="0">
                <a:solidFill>
                  <a:schemeClr val="bg1"/>
                </a:solidFill>
              </a:rPr>
              <a:t>Ceusters W, Smith B. On Defining Bruxism. Medical Informatics Europe (MIE2018), Goteborg, Sweden, April 24-26, 2018. Stud Health </a:t>
            </a:r>
            <a:r>
              <a:rPr lang="en-US" sz="1200" dirty="0" err="1">
                <a:solidFill>
                  <a:schemeClr val="bg1"/>
                </a:solidFill>
              </a:rPr>
              <a:t>Technol</a:t>
            </a:r>
            <a:r>
              <a:rPr lang="en-US" sz="1200" dirty="0">
                <a:solidFill>
                  <a:schemeClr val="bg1"/>
                </a:solidFill>
              </a:rPr>
              <a:t> Inform. 2018;247:551-555.</a:t>
            </a:r>
          </a:p>
        </p:txBody>
      </p:sp>
    </p:spTree>
    <p:extLst>
      <p:ext uri="{BB962C8B-B14F-4D97-AF65-F5344CB8AC3E}">
        <p14:creationId xmlns:p14="http://schemas.microsoft.com/office/powerpoint/2010/main" val="379260952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fighting who? </a:t>
            </a:r>
            <a:r>
              <a:rPr lang="en-US" sz="1800" dirty="0" smtClean="0"/>
              <a:t>(alphabetically, </a:t>
            </a:r>
            <a:r>
              <a:rPr lang="en-US" sz="1800" dirty="0" smtClean="0">
                <a:solidFill>
                  <a:srgbClr val="FFFF00"/>
                </a:solidFill>
              </a:rPr>
              <a:t>first author</a:t>
            </a:r>
            <a:r>
              <a:rPr lang="en-US" sz="1800" dirty="0" smtClean="0"/>
              <a:t>)</a:t>
            </a:r>
            <a:endParaRPr lang="en-US" sz="1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51995152"/>
              </p:ext>
            </p:extLst>
          </p:nvPr>
        </p:nvGraphicFramePr>
        <p:xfrm>
          <a:off x="228600" y="1514475"/>
          <a:ext cx="8686800" cy="4992624"/>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tblGrid>
              <a:tr h="356616">
                <a:tc>
                  <a:txBody>
                    <a:bodyPr/>
                    <a:lstStyle/>
                    <a:p>
                      <a:pPr algn="ctr"/>
                      <a:endParaRPr lang="en-US" sz="2000" dirty="0">
                        <a:solidFill>
                          <a:schemeClr val="bg1"/>
                        </a:solidFill>
                      </a:endParaRPr>
                    </a:p>
                  </a:txBody>
                  <a:tcPr marL="0" marR="0" marT="0" marB="0">
                    <a:noFill/>
                  </a:tcPr>
                </a:tc>
                <a:tc>
                  <a:txBody>
                    <a:bodyPr/>
                    <a:lstStyle/>
                    <a:p>
                      <a:pPr algn="ctr"/>
                      <a:r>
                        <a:rPr lang="en-US" sz="2000" dirty="0" smtClean="0">
                          <a:solidFill>
                            <a:schemeClr val="bg1"/>
                          </a:solidFill>
                        </a:rPr>
                        <a:t>P1</a:t>
                      </a:r>
                      <a:endParaRPr lang="en-US" sz="2000" dirty="0">
                        <a:solidFill>
                          <a:schemeClr val="bg1"/>
                        </a:solidFill>
                      </a:endParaRPr>
                    </a:p>
                  </a:txBody>
                  <a:tcPr marL="0" marR="0" marT="0" marB="0">
                    <a:noFill/>
                  </a:tcPr>
                </a:tc>
                <a:tc>
                  <a:txBody>
                    <a:bodyPr/>
                    <a:lstStyle/>
                    <a:p>
                      <a:pPr algn="ctr"/>
                      <a:r>
                        <a:rPr lang="en-US" sz="2000" dirty="0" smtClean="0">
                          <a:solidFill>
                            <a:schemeClr val="bg1"/>
                          </a:solidFill>
                        </a:rPr>
                        <a:t>P2</a:t>
                      </a:r>
                      <a:endParaRPr lang="en-US" sz="2000" dirty="0">
                        <a:solidFill>
                          <a:schemeClr val="bg1"/>
                        </a:solidFill>
                      </a:endParaRPr>
                    </a:p>
                  </a:txBody>
                  <a:tcPr marL="0" marR="0" marT="0" marB="0">
                    <a:noFill/>
                  </a:tcPr>
                </a:tc>
                <a:tc>
                  <a:txBody>
                    <a:bodyPr/>
                    <a:lstStyle/>
                    <a:p>
                      <a:pPr algn="ctr"/>
                      <a:r>
                        <a:rPr lang="en-US" sz="2000" dirty="0" smtClean="0">
                          <a:solidFill>
                            <a:schemeClr val="bg1"/>
                          </a:solidFill>
                        </a:rPr>
                        <a:t>P3</a:t>
                      </a:r>
                      <a:endParaRPr lang="en-US" sz="2000" dirty="0">
                        <a:solidFill>
                          <a:schemeClr val="bg1"/>
                        </a:solidFill>
                      </a:endParaRPr>
                    </a:p>
                  </a:txBody>
                  <a:tcPr marL="0" marR="0" marT="0" marB="0">
                    <a:noFill/>
                  </a:tcPr>
                </a:tc>
                <a:tc>
                  <a:txBody>
                    <a:bodyPr/>
                    <a:lstStyle/>
                    <a:p>
                      <a:pPr algn="ctr"/>
                      <a:r>
                        <a:rPr lang="en-US" sz="2000" dirty="0" smtClean="0">
                          <a:solidFill>
                            <a:schemeClr val="bg1"/>
                          </a:solidFill>
                        </a:rPr>
                        <a:t>P4</a:t>
                      </a:r>
                      <a:endParaRPr lang="en-US" sz="2000" dirty="0">
                        <a:solidFill>
                          <a:schemeClr val="bg1"/>
                        </a:solidFill>
                      </a:endParaRPr>
                    </a:p>
                  </a:txBody>
                  <a:tcPr marL="0" marR="0" marT="0" marB="0">
                    <a:noFill/>
                  </a:tcPr>
                </a:tc>
                <a:extLst>
                  <a:ext uri="{0D108BD9-81ED-4DB2-BD59-A6C34878D82A}">
                    <a16:rowId xmlns:a16="http://schemas.microsoft.com/office/drawing/2014/main" val="10000"/>
                  </a:ext>
                </a:extLst>
              </a:tr>
              <a:tr h="35661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1</a:t>
                      </a:r>
                    </a:p>
                  </a:txBody>
                  <a:tcPr marL="0" marR="0" marT="0" marB="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smtClean="0">
                          <a:solidFill>
                            <a:schemeClr val="bg1"/>
                          </a:solidFill>
                        </a:rPr>
                        <a:t>Ahlberg</a:t>
                      </a:r>
                      <a:r>
                        <a:rPr lang="en-US" sz="2000" dirty="0" smtClean="0">
                          <a:solidFill>
                            <a:schemeClr val="bg1"/>
                          </a:solidFill>
                        </a:rPr>
                        <a:t> J</a:t>
                      </a: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Ahlberg</a:t>
                      </a:r>
                      <a:r>
                        <a:rPr lang="en-US" sz="2000" dirty="0" smtClean="0">
                          <a:solidFill>
                            <a:schemeClr val="bg1"/>
                          </a:solidFill>
                        </a:rPr>
                        <a:t> J</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1"/>
                  </a:ext>
                </a:extLst>
              </a:tr>
              <a:tr h="35661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2</a:t>
                      </a:r>
                    </a:p>
                  </a:txBody>
                  <a:tcPr marL="0" marR="0" marT="0" marB="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dirty="0" smtClean="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r>
                        <a:rPr lang="en-US" sz="2000" dirty="0" smtClean="0">
                          <a:solidFill>
                            <a:schemeClr val="bg1"/>
                          </a:solidFill>
                        </a:rPr>
                        <a:t>De </a:t>
                      </a:r>
                      <a:r>
                        <a:rPr lang="en-US" sz="2000" dirty="0" err="1" smtClean="0">
                          <a:solidFill>
                            <a:schemeClr val="bg1"/>
                          </a:solidFill>
                        </a:rPr>
                        <a:t>Laat</a:t>
                      </a:r>
                      <a:r>
                        <a:rPr lang="en-US" sz="2000" dirty="0" smtClean="0">
                          <a:solidFill>
                            <a:schemeClr val="bg1"/>
                          </a:solidFill>
                        </a:rPr>
                        <a:t> A</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2"/>
                  </a:ext>
                </a:extLst>
              </a:tr>
              <a:tr h="35661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3</a:t>
                      </a:r>
                    </a:p>
                  </a:txBody>
                  <a:tcPr marL="0" marR="0" marT="0" marB="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De </a:t>
                      </a:r>
                      <a:r>
                        <a:rPr lang="en-US" sz="2000" dirty="0" err="1" smtClean="0">
                          <a:solidFill>
                            <a:schemeClr val="bg1"/>
                          </a:solidFill>
                        </a:rPr>
                        <a:t>Leeuw</a:t>
                      </a:r>
                      <a:r>
                        <a:rPr lang="en-US" sz="2000" dirty="0" smtClean="0">
                          <a:solidFill>
                            <a:schemeClr val="bg1"/>
                          </a:solidFill>
                        </a:rPr>
                        <a:t> R</a:t>
                      </a: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3"/>
                  </a:ext>
                </a:extLst>
              </a:tr>
              <a:tr h="356616">
                <a:tc>
                  <a:txBody>
                    <a:bodyPr/>
                    <a:lstStyle/>
                    <a:p>
                      <a:pPr algn="ctr"/>
                      <a:r>
                        <a:rPr lang="en-US" sz="2000" dirty="0" smtClean="0">
                          <a:solidFill>
                            <a:schemeClr val="bg1"/>
                          </a:solidFill>
                        </a:rPr>
                        <a:t>4</a:t>
                      </a: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Glaros</a:t>
                      </a:r>
                      <a:r>
                        <a:rPr lang="en-US" sz="2000" dirty="0" smtClean="0">
                          <a:solidFill>
                            <a:schemeClr val="bg1"/>
                          </a:solidFill>
                        </a:rPr>
                        <a:t> AG</a:t>
                      </a:r>
                      <a:endParaRPr lang="en-US" sz="2000" dirty="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4"/>
                  </a:ext>
                </a:extLst>
              </a:tr>
              <a:tr h="356616">
                <a:tc>
                  <a:txBody>
                    <a:bodyPr/>
                    <a:lstStyle/>
                    <a:p>
                      <a:pPr algn="ctr"/>
                      <a:r>
                        <a:rPr lang="en-US" sz="2000" dirty="0" smtClean="0">
                          <a:solidFill>
                            <a:schemeClr val="bg1"/>
                          </a:solidFill>
                        </a:rPr>
                        <a:t>5</a:t>
                      </a:r>
                      <a:endParaRPr lang="en-US" sz="2000" dirty="0">
                        <a:solidFill>
                          <a:schemeClr val="bg1"/>
                        </a:solidFill>
                      </a:endParaRPr>
                    </a:p>
                  </a:txBody>
                  <a:tcPr marL="0" marR="0" marT="0" marB="0">
                    <a:noFill/>
                  </a:tcPr>
                </a:tc>
                <a:tc>
                  <a:txBody>
                    <a:bodyPr/>
                    <a:lstStyle/>
                    <a:p>
                      <a:pPr algn="ctr"/>
                      <a:r>
                        <a:rPr lang="en-US" sz="2000" dirty="0" smtClean="0">
                          <a:solidFill>
                            <a:schemeClr val="bg1"/>
                          </a:solidFill>
                        </a:rPr>
                        <a:t>Kato T</a:t>
                      </a:r>
                      <a:endParaRPr lang="en-US" sz="2000" dirty="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5"/>
                  </a:ext>
                </a:extLst>
              </a:tr>
              <a:tr h="356616">
                <a:tc>
                  <a:txBody>
                    <a:bodyPr/>
                    <a:lstStyle/>
                    <a:p>
                      <a:pPr algn="ctr"/>
                      <a:r>
                        <a:rPr lang="en-US" sz="2000" dirty="0" smtClean="0">
                          <a:solidFill>
                            <a:schemeClr val="bg1"/>
                          </a:solidFill>
                        </a:rPr>
                        <a:t>6</a:t>
                      </a: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Koyano</a:t>
                      </a:r>
                      <a:r>
                        <a:rPr lang="en-US" sz="2000" dirty="0" smtClean="0">
                          <a:solidFill>
                            <a:schemeClr val="bg1"/>
                          </a:solidFill>
                        </a:rPr>
                        <a:t> K</a:t>
                      </a:r>
                      <a:endParaRPr lang="en-US" sz="2000" dirty="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6"/>
                  </a:ext>
                </a:extLst>
              </a:tr>
              <a:tr h="356616">
                <a:tc>
                  <a:txBody>
                    <a:bodyPr/>
                    <a:lstStyle/>
                    <a:p>
                      <a:pPr algn="ctr"/>
                      <a:r>
                        <a:rPr lang="en-US" sz="2000" dirty="0" smtClean="0">
                          <a:solidFill>
                            <a:schemeClr val="bg1"/>
                          </a:solidFill>
                        </a:rPr>
                        <a:t>7</a:t>
                      </a: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Lavigne</a:t>
                      </a:r>
                      <a:r>
                        <a:rPr lang="en-US" sz="2000" dirty="0" smtClean="0">
                          <a:solidFill>
                            <a:schemeClr val="bg1"/>
                          </a:solidFill>
                        </a:rPr>
                        <a:t> GJ</a:t>
                      </a:r>
                      <a:endParaRPr lang="en-US" sz="2000" dirty="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7"/>
                  </a:ext>
                </a:extLst>
              </a:tr>
              <a:tr h="356616">
                <a:tc>
                  <a:txBody>
                    <a:bodyPr/>
                    <a:lstStyle/>
                    <a:p>
                      <a:pPr algn="ctr"/>
                      <a:r>
                        <a:rPr lang="en-US" sz="2000" dirty="0" smtClean="0">
                          <a:solidFill>
                            <a:schemeClr val="bg1"/>
                          </a:solidFill>
                        </a:rPr>
                        <a:t>8</a:t>
                      </a:r>
                      <a:endParaRPr lang="en-US" sz="2000" dirty="0">
                        <a:solidFill>
                          <a:schemeClr val="bg1"/>
                        </a:solidFill>
                      </a:endParaRPr>
                    </a:p>
                  </a:txBody>
                  <a:tcPr marL="0" marR="0" marT="0" marB="0">
                    <a:noFill/>
                  </a:tcPr>
                </a:tc>
                <a:tc>
                  <a:txBody>
                    <a:bodyPr/>
                    <a:lstStyle/>
                    <a:p>
                      <a:pPr algn="ctr"/>
                      <a:r>
                        <a:rPr lang="en-US" sz="2000" dirty="0" err="1" smtClean="0">
                          <a:solidFill>
                            <a:srgbClr val="FFFF00"/>
                          </a:solidFill>
                        </a:rPr>
                        <a:t>Lobbezoo</a:t>
                      </a:r>
                      <a:r>
                        <a:rPr lang="en-US" sz="2000" dirty="0" smtClean="0">
                          <a:solidFill>
                            <a:srgbClr val="FFFF00"/>
                          </a:solidFill>
                        </a:rPr>
                        <a:t> F</a:t>
                      </a:r>
                      <a:endParaRPr lang="en-US" sz="2000" dirty="0">
                        <a:solidFill>
                          <a:srgbClr val="FFFF00"/>
                        </a:solidFill>
                      </a:endParaRPr>
                    </a:p>
                  </a:txBody>
                  <a:tcPr marL="0" marR="0" marT="0" marB="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smtClean="0">
                          <a:solidFill>
                            <a:schemeClr val="bg1"/>
                          </a:solidFill>
                        </a:rPr>
                        <a:t>Lobbezoo</a:t>
                      </a:r>
                      <a:r>
                        <a:rPr lang="en-US" sz="2000" dirty="0" smtClean="0">
                          <a:solidFill>
                            <a:schemeClr val="bg1"/>
                          </a:solidFill>
                        </a:rPr>
                        <a:t> F</a:t>
                      </a: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err="1" smtClean="0">
                          <a:solidFill>
                            <a:schemeClr val="bg1"/>
                          </a:solidFill>
                        </a:rPr>
                        <a:t>Lobbezoo</a:t>
                      </a:r>
                      <a:r>
                        <a:rPr lang="en-US" sz="2000" dirty="0" smtClean="0">
                          <a:solidFill>
                            <a:schemeClr val="bg1"/>
                          </a:solidFill>
                        </a:rPr>
                        <a:t> F</a:t>
                      </a:r>
                    </a:p>
                  </a:txBody>
                  <a:tcPr marL="0" marR="0" marT="0" marB="0">
                    <a:noFill/>
                  </a:tcPr>
                </a:tc>
                <a:extLst>
                  <a:ext uri="{0D108BD9-81ED-4DB2-BD59-A6C34878D82A}">
                    <a16:rowId xmlns:a16="http://schemas.microsoft.com/office/drawing/2014/main" val="10008"/>
                  </a:ext>
                </a:extLst>
              </a:tr>
              <a:tr h="356616">
                <a:tc>
                  <a:txBody>
                    <a:bodyPr/>
                    <a:lstStyle/>
                    <a:p>
                      <a:pPr algn="ctr"/>
                      <a:r>
                        <a:rPr lang="en-US" sz="2000" dirty="0" smtClean="0">
                          <a:solidFill>
                            <a:schemeClr val="bg1"/>
                          </a:solidFill>
                        </a:rPr>
                        <a:t>9</a:t>
                      </a: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Manfredini</a:t>
                      </a:r>
                      <a:r>
                        <a:rPr lang="en-US" sz="2000" dirty="0" smtClean="0">
                          <a:solidFill>
                            <a:schemeClr val="bg1"/>
                          </a:solidFill>
                        </a:rPr>
                        <a:t> D</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algn="ctr"/>
                      <a:r>
                        <a:rPr lang="en-US" sz="2000" dirty="0" err="1" smtClean="0">
                          <a:solidFill>
                            <a:srgbClr val="FFFF00"/>
                          </a:solidFill>
                        </a:rPr>
                        <a:t>Manfredini</a:t>
                      </a:r>
                      <a:r>
                        <a:rPr lang="en-US" sz="2000" dirty="0" smtClean="0">
                          <a:solidFill>
                            <a:srgbClr val="FFFF00"/>
                          </a:solidFill>
                        </a:rPr>
                        <a:t> D</a:t>
                      </a:r>
                      <a:endParaRPr lang="en-US" sz="2000" dirty="0">
                        <a:solidFill>
                          <a:srgbClr val="FFFF00"/>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09"/>
                  </a:ext>
                </a:extLst>
              </a:tr>
              <a:tr h="356616">
                <a:tc>
                  <a:txBody>
                    <a:bodyPr/>
                    <a:lstStyle/>
                    <a:p>
                      <a:pPr algn="ctr"/>
                      <a:r>
                        <a:rPr lang="en-US" sz="2000" dirty="0" smtClean="0">
                          <a:solidFill>
                            <a:schemeClr val="bg1"/>
                          </a:solidFill>
                        </a:rPr>
                        <a:t>10</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algn="ctr"/>
                      <a:r>
                        <a:rPr lang="en-US" sz="2000" dirty="0" smtClean="0">
                          <a:solidFill>
                            <a:srgbClr val="FFFF00"/>
                          </a:solidFill>
                        </a:rPr>
                        <a:t>Raphael KG</a:t>
                      </a:r>
                      <a:endParaRPr lang="en-US" sz="2000" dirty="0">
                        <a:solidFill>
                          <a:srgbClr val="FFFF00"/>
                        </a:solidFill>
                      </a:endParaRP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algn="ctr"/>
                      <a:r>
                        <a:rPr lang="en-US" sz="2000" dirty="0" smtClean="0">
                          <a:solidFill>
                            <a:srgbClr val="FFFF00"/>
                          </a:solidFill>
                        </a:rPr>
                        <a:t>Raphael KG</a:t>
                      </a:r>
                      <a:endParaRPr lang="en-US" sz="2000" dirty="0">
                        <a:solidFill>
                          <a:srgbClr val="FFFF00"/>
                        </a:solidFill>
                      </a:endParaRPr>
                    </a:p>
                  </a:txBody>
                  <a:tcPr marL="0" marR="0" marT="0" marB="0">
                    <a:noFill/>
                  </a:tcPr>
                </a:tc>
                <a:extLst>
                  <a:ext uri="{0D108BD9-81ED-4DB2-BD59-A6C34878D82A}">
                    <a16:rowId xmlns:a16="http://schemas.microsoft.com/office/drawing/2014/main" val="10010"/>
                  </a:ext>
                </a:extLst>
              </a:tr>
              <a:tr h="356616">
                <a:tc>
                  <a:txBody>
                    <a:bodyPr/>
                    <a:lstStyle/>
                    <a:p>
                      <a:pPr algn="ctr"/>
                      <a:r>
                        <a:rPr lang="en-US" sz="2000" dirty="0" smtClean="0">
                          <a:solidFill>
                            <a:schemeClr val="bg1"/>
                          </a:solidFill>
                        </a:rPr>
                        <a:t>11</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Santiago V</a:t>
                      </a: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smtClean="0">
                          <a:solidFill>
                            <a:schemeClr val="bg1"/>
                          </a:solidFill>
                        </a:rPr>
                        <a:t>Santiago V</a:t>
                      </a:r>
                    </a:p>
                  </a:txBody>
                  <a:tcPr marL="0" marR="0" marT="0" marB="0">
                    <a:noFill/>
                  </a:tcPr>
                </a:tc>
                <a:extLst>
                  <a:ext uri="{0D108BD9-81ED-4DB2-BD59-A6C34878D82A}">
                    <a16:rowId xmlns:a16="http://schemas.microsoft.com/office/drawing/2014/main" val="10011"/>
                  </a:ext>
                </a:extLst>
              </a:tr>
              <a:tr h="356616">
                <a:tc>
                  <a:txBody>
                    <a:bodyPr/>
                    <a:lstStyle/>
                    <a:p>
                      <a:pPr algn="ctr"/>
                      <a:r>
                        <a:rPr lang="en-US" sz="2000" dirty="0" smtClean="0">
                          <a:solidFill>
                            <a:schemeClr val="bg1"/>
                          </a:solidFill>
                        </a:rPr>
                        <a:t>12</a:t>
                      </a: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Svensson</a:t>
                      </a:r>
                      <a:r>
                        <a:rPr lang="en-US" sz="2000" baseline="0" dirty="0" smtClean="0">
                          <a:solidFill>
                            <a:schemeClr val="bg1"/>
                          </a:solidFill>
                        </a:rPr>
                        <a:t> P</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12"/>
                  </a:ext>
                </a:extLst>
              </a:tr>
              <a:tr h="356616">
                <a:tc>
                  <a:txBody>
                    <a:bodyPr/>
                    <a:lstStyle/>
                    <a:p>
                      <a:pPr algn="ctr"/>
                      <a:r>
                        <a:rPr lang="en-US" sz="2000" dirty="0" smtClean="0">
                          <a:solidFill>
                            <a:schemeClr val="bg1"/>
                          </a:solidFill>
                        </a:rPr>
                        <a:t>13</a:t>
                      </a: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Winocur</a:t>
                      </a:r>
                      <a:r>
                        <a:rPr lang="en-US" sz="2000" dirty="0" smtClean="0">
                          <a:solidFill>
                            <a:schemeClr val="bg1"/>
                          </a:solidFill>
                        </a:rPr>
                        <a:t> E</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tc>
                  <a:txBody>
                    <a:bodyPr/>
                    <a:lstStyle/>
                    <a:p>
                      <a:pPr algn="ctr"/>
                      <a:r>
                        <a:rPr lang="en-US" sz="2000" dirty="0" err="1" smtClean="0">
                          <a:solidFill>
                            <a:schemeClr val="bg1"/>
                          </a:solidFill>
                        </a:rPr>
                        <a:t>Winocur</a:t>
                      </a:r>
                      <a:r>
                        <a:rPr lang="en-US" sz="2000" dirty="0" smtClean="0">
                          <a:solidFill>
                            <a:schemeClr val="bg1"/>
                          </a:solidFill>
                        </a:rPr>
                        <a:t> E</a:t>
                      </a:r>
                      <a:endParaRPr lang="en-US" sz="2000" dirty="0">
                        <a:solidFill>
                          <a:schemeClr val="bg1"/>
                        </a:solidFill>
                      </a:endParaRPr>
                    </a:p>
                  </a:txBody>
                  <a:tcPr marL="0" marR="0" marT="0" marB="0">
                    <a:noFill/>
                  </a:tcPr>
                </a:tc>
                <a:tc>
                  <a:txBody>
                    <a:bodyPr/>
                    <a:lstStyle/>
                    <a:p>
                      <a:pPr algn="ctr"/>
                      <a:endParaRPr lang="en-US" sz="2000" dirty="0">
                        <a:solidFill>
                          <a:schemeClr val="bg1"/>
                        </a:solidFill>
                      </a:endParaRPr>
                    </a:p>
                  </a:txBody>
                  <a:tcPr marL="0" marR="0" marT="0" marB="0">
                    <a:noFill/>
                  </a:tcPr>
                </a:tc>
                <a:extLst>
                  <a:ext uri="{0D108BD9-81ED-4DB2-BD59-A6C34878D82A}">
                    <a16:rowId xmlns:a16="http://schemas.microsoft.com/office/drawing/2014/main" val="10013"/>
                  </a:ext>
                </a:extLst>
              </a:tr>
            </a:tbl>
          </a:graphicData>
        </a:graphic>
      </p:graphicFrame>
      <p:sp>
        <p:nvSpPr>
          <p:cNvPr id="3" name="Slide Number Placeholder 2"/>
          <p:cNvSpPr>
            <a:spLocks noGrp="1"/>
          </p:cNvSpPr>
          <p:nvPr>
            <p:ph type="sldNum" sz="quarter" idx="3"/>
          </p:nvPr>
        </p:nvSpPr>
        <p:spPr/>
        <p:txBody>
          <a:bodyPr/>
          <a:lstStyle/>
          <a:p>
            <a:fld id="{7C5DB68A-9D44-4073-920F-D08D647C06A7}" type="slidenum">
              <a:rPr lang="en-US" smtClean="0"/>
              <a:t>111</a:t>
            </a:fld>
            <a:endParaRPr lang="en-US" dirty="0"/>
          </a:p>
        </p:txBody>
      </p:sp>
    </p:spTree>
    <p:extLst>
      <p:ext uri="{BB962C8B-B14F-4D97-AF65-F5344CB8AC3E}">
        <p14:creationId xmlns:p14="http://schemas.microsoft.com/office/powerpoint/2010/main" val="39938172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definition for Bruxism in P1</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i="1" dirty="0"/>
              <a:t>Bruxism is a repetitive jaw-muscle activity </a:t>
            </a:r>
            <a:r>
              <a:rPr lang="en-US" i="1" dirty="0" smtClean="0"/>
              <a:t>characterized by </a:t>
            </a:r>
          </a:p>
          <a:p>
            <a:pPr lvl="1">
              <a:buFont typeface="Arial" panose="020B0604020202020204" pitchFamily="34" charset="0"/>
              <a:buChar char="•"/>
            </a:pPr>
            <a:r>
              <a:rPr lang="en-US" i="1" dirty="0" smtClean="0"/>
              <a:t>clenching </a:t>
            </a:r>
            <a:r>
              <a:rPr lang="en-US" i="1" dirty="0"/>
              <a:t>or grinding of the </a:t>
            </a:r>
            <a:r>
              <a:rPr lang="en-US" i="1" dirty="0" smtClean="0"/>
              <a:t>teeth and/or </a:t>
            </a:r>
          </a:p>
          <a:p>
            <a:pPr lvl="1">
              <a:buFont typeface="Arial" panose="020B0604020202020204" pitchFamily="34" charset="0"/>
              <a:buChar char="•"/>
            </a:pPr>
            <a:r>
              <a:rPr lang="en-US" i="1" dirty="0" smtClean="0"/>
              <a:t>by </a:t>
            </a:r>
            <a:r>
              <a:rPr lang="en-US" i="1" dirty="0"/>
              <a:t>bracing or thrusting of the mandible.</a:t>
            </a:r>
          </a:p>
          <a:p>
            <a:pPr>
              <a:buFont typeface="Arial" panose="020B0604020202020204" pitchFamily="34" charset="0"/>
              <a:buChar char="•"/>
            </a:pPr>
            <a:r>
              <a:rPr lang="en-US" i="1" dirty="0"/>
              <a:t>Bruxism has two distinct circadian manifestations:</a:t>
            </a:r>
          </a:p>
          <a:p>
            <a:pPr>
              <a:buFont typeface="Arial" panose="020B0604020202020204" pitchFamily="34" charset="0"/>
              <a:buChar char="•"/>
            </a:pPr>
            <a:r>
              <a:rPr lang="en-US" i="1" dirty="0"/>
              <a:t>it can occur </a:t>
            </a:r>
            <a:endParaRPr lang="en-US" i="1" dirty="0" smtClean="0"/>
          </a:p>
          <a:p>
            <a:pPr lvl="1">
              <a:buFont typeface="Arial" panose="020B0604020202020204" pitchFamily="34" charset="0"/>
              <a:buChar char="•"/>
            </a:pPr>
            <a:r>
              <a:rPr lang="en-US" i="1" dirty="0" smtClean="0"/>
              <a:t>during </a:t>
            </a:r>
            <a:r>
              <a:rPr lang="en-US" i="1" dirty="0"/>
              <a:t>sleep (indicated </a:t>
            </a:r>
            <a:r>
              <a:rPr lang="en-US" i="1" dirty="0" smtClean="0"/>
              <a:t>as sleep </a:t>
            </a:r>
            <a:r>
              <a:rPr lang="en-US" i="1" dirty="0"/>
              <a:t>bruxism) or </a:t>
            </a:r>
            <a:endParaRPr lang="en-US" i="1" dirty="0" smtClean="0"/>
          </a:p>
          <a:p>
            <a:pPr lvl="1">
              <a:buFont typeface="Arial" panose="020B0604020202020204" pitchFamily="34" charset="0"/>
              <a:buChar char="•"/>
            </a:pPr>
            <a:r>
              <a:rPr lang="en-US" i="1" dirty="0" smtClean="0"/>
              <a:t>during </a:t>
            </a:r>
            <a:r>
              <a:rPr lang="en-US" i="1" dirty="0"/>
              <a:t>wakefulness (</a:t>
            </a:r>
            <a:r>
              <a:rPr lang="en-US" i="1" dirty="0" smtClean="0"/>
              <a:t>indicated as </a:t>
            </a:r>
            <a:r>
              <a:rPr lang="en-US" i="1" dirty="0"/>
              <a:t>awake bruxism).</a:t>
            </a:r>
          </a:p>
        </p:txBody>
      </p:sp>
      <p:sp>
        <p:nvSpPr>
          <p:cNvPr id="4" name="Rectangle 3"/>
          <p:cNvSpPr/>
          <p:nvPr/>
        </p:nvSpPr>
        <p:spPr>
          <a:xfrm>
            <a:off x="1333500" y="6096000"/>
            <a:ext cx="7696200" cy="738664"/>
          </a:xfrm>
          <a:prstGeom prst="rect">
            <a:avLst/>
          </a:prstGeom>
        </p:spPr>
        <p:txBody>
          <a:bodyPr wrap="square">
            <a:spAutoFit/>
          </a:bodyPr>
          <a:lstStyle/>
          <a:p>
            <a:pPr algn="r"/>
            <a:r>
              <a:rPr lang="en-US" sz="1400" b="0" dirty="0" err="1" smtClean="0">
                <a:solidFill>
                  <a:schemeClr val="bg1"/>
                </a:solidFill>
              </a:rPr>
              <a:t>Lobbezoo</a:t>
            </a:r>
            <a:r>
              <a:rPr lang="en-US" sz="1400" b="0" dirty="0" smtClean="0">
                <a:solidFill>
                  <a:schemeClr val="bg1"/>
                </a:solidFill>
              </a:rPr>
              <a:t> </a:t>
            </a:r>
            <a:r>
              <a:rPr lang="en-US" sz="1400" b="0" dirty="0">
                <a:solidFill>
                  <a:schemeClr val="bg1"/>
                </a:solidFill>
              </a:rPr>
              <a:t>F, </a:t>
            </a:r>
            <a:r>
              <a:rPr lang="en-US" sz="1400" b="0" dirty="0" err="1">
                <a:solidFill>
                  <a:schemeClr val="bg1"/>
                </a:solidFill>
              </a:rPr>
              <a:t>Ahlberg</a:t>
            </a:r>
            <a:r>
              <a:rPr lang="en-US" sz="1400" b="0" dirty="0">
                <a:solidFill>
                  <a:schemeClr val="bg1"/>
                </a:solidFill>
              </a:rPr>
              <a:t> J, </a:t>
            </a:r>
            <a:r>
              <a:rPr lang="en-US" sz="1400" b="0" dirty="0" err="1">
                <a:solidFill>
                  <a:schemeClr val="bg1"/>
                </a:solidFill>
              </a:rPr>
              <a:t>Glaros</a:t>
            </a:r>
            <a:r>
              <a:rPr lang="en-US" sz="1400" b="0" dirty="0">
                <a:solidFill>
                  <a:schemeClr val="bg1"/>
                </a:solidFill>
              </a:rPr>
              <a:t> AG, Kato T, </a:t>
            </a:r>
            <a:r>
              <a:rPr lang="en-US" sz="1400" b="0" dirty="0" err="1">
                <a:solidFill>
                  <a:schemeClr val="bg1"/>
                </a:solidFill>
              </a:rPr>
              <a:t>Koyano</a:t>
            </a:r>
            <a:r>
              <a:rPr lang="en-US" sz="1400" b="0" dirty="0">
                <a:solidFill>
                  <a:schemeClr val="bg1"/>
                </a:solidFill>
              </a:rPr>
              <a:t> K, </a:t>
            </a:r>
            <a:r>
              <a:rPr lang="en-US" sz="1400" b="0" dirty="0" err="1">
                <a:solidFill>
                  <a:schemeClr val="bg1"/>
                </a:solidFill>
              </a:rPr>
              <a:t>Lavigne</a:t>
            </a:r>
            <a:r>
              <a:rPr lang="en-US" sz="1400" b="0" dirty="0">
                <a:solidFill>
                  <a:schemeClr val="bg1"/>
                </a:solidFill>
              </a:rPr>
              <a:t> GJ, et al. </a:t>
            </a:r>
            <a:endParaRPr lang="en-US" sz="1400" b="0" dirty="0" smtClean="0">
              <a:solidFill>
                <a:schemeClr val="bg1"/>
              </a:solidFill>
            </a:endParaRPr>
          </a:p>
          <a:p>
            <a:pPr algn="r"/>
            <a:r>
              <a:rPr lang="en-US" sz="1400" b="0" dirty="0" smtClean="0">
                <a:solidFill>
                  <a:schemeClr val="bg1"/>
                </a:solidFill>
              </a:rPr>
              <a:t>Bruxism </a:t>
            </a:r>
            <a:r>
              <a:rPr lang="en-US" sz="1400" b="0" dirty="0">
                <a:solidFill>
                  <a:schemeClr val="bg1"/>
                </a:solidFill>
              </a:rPr>
              <a:t>defined and graded: an international consensus. </a:t>
            </a:r>
            <a:endParaRPr lang="en-US" sz="1400" b="0" dirty="0" smtClean="0">
              <a:solidFill>
                <a:schemeClr val="bg1"/>
              </a:solidFill>
            </a:endParaRPr>
          </a:p>
          <a:p>
            <a:pPr algn="r"/>
            <a:r>
              <a:rPr lang="en-US" sz="1400" b="0" dirty="0" smtClean="0">
                <a:solidFill>
                  <a:schemeClr val="bg1"/>
                </a:solidFill>
              </a:rPr>
              <a:t>J </a:t>
            </a:r>
            <a:r>
              <a:rPr lang="en-US" sz="1400" b="0" dirty="0">
                <a:solidFill>
                  <a:schemeClr val="bg1"/>
                </a:solidFill>
              </a:rPr>
              <a:t>Oral </a:t>
            </a:r>
            <a:r>
              <a:rPr lang="en-US" sz="1400" b="0" dirty="0" err="1">
                <a:solidFill>
                  <a:schemeClr val="bg1"/>
                </a:solidFill>
              </a:rPr>
              <a:t>Rehabil</a:t>
            </a:r>
            <a:r>
              <a:rPr lang="en-US" sz="1400" b="0" dirty="0">
                <a:solidFill>
                  <a:schemeClr val="bg1"/>
                </a:solidFill>
              </a:rPr>
              <a:t>. 2013 Jan;40(1):2-4. </a:t>
            </a:r>
          </a:p>
        </p:txBody>
      </p:sp>
      <p:sp>
        <p:nvSpPr>
          <p:cNvPr id="5" name="Slide Number Placeholder 4"/>
          <p:cNvSpPr>
            <a:spLocks noGrp="1"/>
          </p:cNvSpPr>
          <p:nvPr>
            <p:ph type="sldNum" sz="quarter" idx="3"/>
          </p:nvPr>
        </p:nvSpPr>
        <p:spPr/>
        <p:txBody>
          <a:bodyPr/>
          <a:lstStyle/>
          <a:p>
            <a:fld id="{7C5DB68A-9D44-4073-920F-D08D647C06A7}" type="slidenum">
              <a:rPr lang="en-US" smtClean="0"/>
              <a:t>112</a:t>
            </a:fld>
            <a:endParaRPr lang="en-US" dirty="0"/>
          </a:p>
        </p:txBody>
      </p:sp>
    </p:spTree>
    <p:extLst>
      <p:ext uri="{BB962C8B-B14F-4D97-AF65-F5344CB8AC3E}">
        <p14:creationId xmlns:p14="http://schemas.microsoft.com/office/powerpoint/2010/main" val="34508698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the particular / type distinction</a:t>
            </a:r>
            <a:endParaRPr lang="en-US" dirty="0"/>
          </a:p>
        </p:txBody>
      </p:sp>
      <p:sp>
        <p:nvSpPr>
          <p:cNvPr id="3" name="Content Placeholder 2"/>
          <p:cNvSpPr>
            <a:spLocks noGrp="1"/>
          </p:cNvSpPr>
          <p:nvPr>
            <p:ph idx="1"/>
          </p:nvPr>
        </p:nvSpPr>
        <p:spPr>
          <a:xfrm>
            <a:off x="228600" y="1676400"/>
            <a:ext cx="8763000" cy="4953000"/>
          </a:xfrm>
        </p:spPr>
        <p:txBody>
          <a:bodyPr/>
          <a:lstStyle/>
          <a:p>
            <a:pPr>
              <a:buFont typeface="Arial" panose="020B0604020202020204" pitchFamily="34" charset="0"/>
              <a:buChar char="•"/>
            </a:pPr>
            <a:r>
              <a:rPr lang="en-US" dirty="0" smtClean="0"/>
              <a:t>Examples:</a:t>
            </a:r>
          </a:p>
          <a:p>
            <a:pPr marL="571500" lvl="1" indent="-228600">
              <a:buFont typeface="Arial" panose="020B0604020202020204" pitchFamily="34" charset="0"/>
              <a:buChar char="•"/>
            </a:pPr>
            <a:r>
              <a:rPr lang="en-US" i="1" dirty="0" smtClean="0"/>
              <a:t>Bruxism </a:t>
            </a:r>
            <a:r>
              <a:rPr lang="en-US" i="1" dirty="0"/>
              <a:t>is a continuously distributed </a:t>
            </a:r>
            <a:r>
              <a:rPr lang="en-US" i="1" dirty="0" smtClean="0"/>
              <a:t>behavior </a:t>
            </a:r>
            <a:r>
              <a:rPr lang="en-US" dirty="0" smtClean="0"/>
              <a:t>[P4</a:t>
            </a:r>
            <a:r>
              <a:rPr lang="en-US" dirty="0"/>
              <a:t>, p802] </a:t>
            </a:r>
            <a:endParaRPr lang="en-US" dirty="0" smtClean="0"/>
          </a:p>
          <a:p>
            <a:pPr marL="571500" lvl="1" indent="-228600">
              <a:buFont typeface="Arial" panose="020B0604020202020204" pitchFamily="34" charset="0"/>
              <a:buChar char="•"/>
            </a:pPr>
            <a:r>
              <a:rPr lang="en-US" i="1" dirty="0" smtClean="0"/>
              <a:t>Sleep </a:t>
            </a:r>
            <a:r>
              <a:rPr lang="en-US" i="1" dirty="0"/>
              <a:t>Bruxism is best viewed as quantifiable activity occurring on a </a:t>
            </a:r>
            <a:r>
              <a:rPr lang="en-US" i="1" dirty="0" smtClean="0"/>
              <a:t>continuum </a:t>
            </a:r>
            <a:r>
              <a:rPr lang="en-US" dirty="0" smtClean="0"/>
              <a:t>[P2</a:t>
            </a:r>
            <a:r>
              <a:rPr lang="en-US" dirty="0"/>
              <a:t>, p795]. </a:t>
            </a:r>
            <a:endParaRPr lang="en-US" dirty="0" smtClean="0"/>
          </a:p>
        </p:txBody>
      </p:sp>
      <p:sp>
        <p:nvSpPr>
          <p:cNvPr id="4" name="Slide Number Placeholder 3"/>
          <p:cNvSpPr>
            <a:spLocks noGrp="1"/>
          </p:cNvSpPr>
          <p:nvPr>
            <p:ph type="sldNum" sz="quarter" idx="3"/>
          </p:nvPr>
        </p:nvSpPr>
        <p:spPr/>
        <p:txBody>
          <a:bodyPr/>
          <a:lstStyle/>
          <a:p>
            <a:fld id="{7C5DB68A-9D44-4073-920F-D08D647C06A7}" type="slidenum">
              <a:rPr lang="en-US" smtClean="0"/>
              <a:t>113</a:t>
            </a:fld>
            <a:endParaRPr lang="en-US" dirty="0"/>
          </a:p>
        </p:txBody>
      </p:sp>
    </p:spTree>
    <p:extLst>
      <p:ext uri="{BB962C8B-B14F-4D97-AF65-F5344CB8AC3E}">
        <p14:creationId xmlns:p14="http://schemas.microsoft.com/office/powerpoint/2010/main" val="22237716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the particular / type distinction</a:t>
            </a:r>
            <a:endParaRPr lang="en-US" dirty="0"/>
          </a:p>
        </p:txBody>
      </p:sp>
      <p:sp>
        <p:nvSpPr>
          <p:cNvPr id="3" name="Content Placeholder 2"/>
          <p:cNvSpPr>
            <a:spLocks noGrp="1"/>
          </p:cNvSpPr>
          <p:nvPr>
            <p:ph idx="1"/>
          </p:nvPr>
        </p:nvSpPr>
        <p:spPr>
          <a:xfrm>
            <a:off x="228600" y="1676400"/>
            <a:ext cx="8763000" cy="4953000"/>
          </a:xfrm>
        </p:spPr>
        <p:txBody>
          <a:bodyPr/>
          <a:lstStyle/>
          <a:p>
            <a:pPr>
              <a:buFont typeface="Arial" panose="020B0604020202020204" pitchFamily="34" charset="0"/>
              <a:buChar char="•"/>
            </a:pPr>
            <a:r>
              <a:rPr lang="en-US" dirty="0" smtClean="0"/>
              <a:t>Examples:</a:t>
            </a:r>
          </a:p>
          <a:p>
            <a:pPr marL="571500" lvl="1" indent="-228600">
              <a:buFont typeface="Arial" panose="020B0604020202020204" pitchFamily="34" charset="0"/>
              <a:buChar char="•"/>
            </a:pPr>
            <a:r>
              <a:rPr lang="en-US" i="1" dirty="0" smtClean="0"/>
              <a:t>Bruxism </a:t>
            </a:r>
            <a:r>
              <a:rPr lang="en-US" i="1" dirty="0"/>
              <a:t>is a continuously distributed </a:t>
            </a:r>
            <a:r>
              <a:rPr lang="en-US" i="1" dirty="0" smtClean="0"/>
              <a:t>behavior </a:t>
            </a:r>
            <a:r>
              <a:rPr lang="en-US" dirty="0" smtClean="0"/>
              <a:t>[P4</a:t>
            </a:r>
            <a:r>
              <a:rPr lang="en-US" dirty="0"/>
              <a:t>, p802] </a:t>
            </a:r>
            <a:endParaRPr lang="en-US" dirty="0" smtClean="0"/>
          </a:p>
          <a:p>
            <a:pPr marL="571500" lvl="1" indent="-228600">
              <a:buFont typeface="Arial" panose="020B0604020202020204" pitchFamily="34" charset="0"/>
              <a:buChar char="•"/>
            </a:pPr>
            <a:r>
              <a:rPr lang="en-US" i="1" dirty="0" smtClean="0"/>
              <a:t>Sleep </a:t>
            </a:r>
            <a:r>
              <a:rPr lang="en-US" i="1" dirty="0"/>
              <a:t>Bruxism is best viewed as quantifiable activity occurring on a </a:t>
            </a:r>
            <a:r>
              <a:rPr lang="en-US" i="1" dirty="0" smtClean="0"/>
              <a:t>continuum </a:t>
            </a:r>
            <a:r>
              <a:rPr lang="en-US" dirty="0" smtClean="0"/>
              <a:t>[P2</a:t>
            </a:r>
            <a:r>
              <a:rPr lang="en-US" dirty="0"/>
              <a:t>, p795]. </a:t>
            </a:r>
            <a:endParaRPr lang="en-US" dirty="0" smtClean="0"/>
          </a:p>
          <a:p>
            <a:pPr marL="171450" indent="-228600">
              <a:buFont typeface="Arial" panose="020B0604020202020204" pitchFamily="34" charset="0"/>
              <a:buChar char="•"/>
            </a:pPr>
            <a:r>
              <a:rPr lang="en-US" dirty="0" smtClean="0"/>
              <a:t>These are statements about types:</a:t>
            </a:r>
            <a:endParaRPr lang="en-US" dirty="0"/>
          </a:p>
        </p:txBody>
      </p:sp>
      <p:sp>
        <p:nvSpPr>
          <p:cNvPr id="4" name="Rounded Rectangle 3"/>
          <p:cNvSpPr/>
          <p:nvPr/>
        </p:nvSpPr>
        <p:spPr bwMode="auto">
          <a:xfrm>
            <a:off x="5915025" y="4010025"/>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Behavior</a:t>
            </a:r>
            <a:endParaRPr kumimoji="0" lang="en-US" b="0" i="0" u="none" strike="noStrike" cap="none" normalizeH="0" baseline="0" dirty="0">
              <a:ln>
                <a:noFill/>
              </a:ln>
              <a:solidFill>
                <a:schemeClr val="bg1"/>
              </a:solidFill>
              <a:effectLst/>
              <a:latin typeface="Times" pitchFamily="122" charset="0"/>
            </a:endParaRPr>
          </a:p>
        </p:txBody>
      </p:sp>
      <p:cxnSp>
        <p:nvCxnSpPr>
          <p:cNvPr id="5" name="Straight Arrow Connector 4"/>
          <p:cNvCxnSpPr>
            <a:stCxn id="7" idx="3"/>
            <a:endCxn id="4" idx="1"/>
          </p:cNvCxnSpPr>
          <p:nvPr/>
        </p:nvCxnSpPr>
        <p:spPr bwMode="auto">
          <a:xfrm>
            <a:off x="3352800" y="4352925"/>
            <a:ext cx="2562225"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TextBox 5"/>
          <p:cNvSpPr txBox="1"/>
          <p:nvPr/>
        </p:nvSpPr>
        <p:spPr>
          <a:xfrm>
            <a:off x="4242979" y="3895725"/>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7" name="Rounded Rectangle 6"/>
          <p:cNvSpPr/>
          <p:nvPr/>
        </p:nvSpPr>
        <p:spPr bwMode="auto">
          <a:xfrm>
            <a:off x="1371600" y="4010025"/>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Bruxism</a:t>
            </a:r>
            <a:endParaRPr kumimoji="0" lang="en-US" b="0" i="0" u="none" strike="noStrike" cap="none" normalizeH="0" baseline="0" dirty="0">
              <a:ln>
                <a:noFill/>
              </a:ln>
              <a:solidFill>
                <a:schemeClr val="bg1"/>
              </a:solidFill>
              <a:effectLst/>
              <a:latin typeface="Times" pitchFamily="122" charset="0"/>
            </a:endParaRPr>
          </a:p>
        </p:txBody>
      </p:sp>
      <p:sp>
        <p:nvSpPr>
          <p:cNvPr id="8" name="Slide Number Placeholder 7"/>
          <p:cNvSpPr>
            <a:spLocks noGrp="1"/>
          </p:cNvSpPr>
          <p:nvPr>
            <p:ph type="sldNum" sz="quarter" idx="3"/>
          </p:nvPr>
        </p:nvSpPr>
        <p:spPr/>
        <p:txBody>
          <a:bodyPr/>
          <a:lstStyle/>
          <a:p>
            <a:fld id="{7C5DB68A-9D44-4073-920F-D08D647C06A7}" type="slidenum">
              <a:rPr lang="en-US" smtClean="0"/>
              <a:t>114</a:t>
            </a:fld>
            <a:endParaRPr lang="en-US" dirty="0"/>
          </a:p>
        </p:txBody>
      </p:sp>
    </p:spTree>
    <p:extLst>
      <p:ext uri="{BB962C8B-B14F-4D97-AF65-F5344CB8AC3E}">
        <p14:creationId xmlns:p14="http://schemas.microsoft.com/office/powerpoint/2010/main" val="13379536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the particular / type distinction</a:t>
            </a:r>
            <a:endParaRPr lang="en-US" dirty="0"/>
          </a:p>
        </p:txBody>
      </p:sp>
      <p:sp>
        <p:nvSpPr>
          <p:cNvPr id="3" name="Content Placeholder 2"/>
          <p:cNvSpPr>
            <a:spLocks noGrp="1"/>
          </p:cNvSpPr>
          <p:nvPr>
            <p:ph idx="1"/>
          </p:nvPr>
        </p:nvSpPr>
        <p:spPr>
          <a:xfrm>
            <a:off x="228600" y="1676400"/>
            <a:ext cx="8763000" cy="4953000"/>
          </a:xfrm>
        </p:spPr>
        <p:txBody>
          <a:bodyPr/>
          <a:lstStyle/>
          <a:p>
            <a:pPr>
              <a:buFont typeface="Arial" panose="020B0604020202020204" pitchFamily="34" charset="0"/>
              <a:buChar char="•"/>
            </a:pPr>
            <a:r>
              <a:rPr lang="en-US" dirty="0" smtClean="0"/>
              <a:t>Examples:</a:t>
            </a:r>
          </a:p>
          <a:p>
            <a:pPr marL="571500" lvl="1" indent="-228600">
              <a:buFont typeface="Arial" panose="020B0604020202020204" pitchFamily="34" charset="0"/>
              <a:buChar char="•"/>
            </a:pPr>
            <a:r>
              <a:rPr lang="en-US" i="1" dirty="0" smtClean="0"/>
              <a:t>Bruxism </a:t>
            </a:r>
            <a:r>
              <a:rPr lang="en-US" i="1" dirty="0"/>
              <a:t>is a continuously distributed </a:t>
            </a:r>
            <a:r>
              <a:rPr lang="en-US" i="1" dirty="0" smtClean="0"/>
              <a:t>behavior </a:t>
            </a:r>
            <a:r>
              <a:rPr lang="en-US" dirty="0" smtClean="0"/>
              <a:t>[P4</a:t>
            </a:r>
            <a:r>
              <a:rPr lang="en-US" dirty="0"/>
              <a:t>, p802] </a:t>
            </a:r>
            <a:endParaRPr lang="en-US" dirty="0" smtClean="0"/>
          </a:p>
          <a:p>
            <a:pPr marL="571500" lvl="1" indent="-228600">
              <a:buFont typeface="Arial" panose="020B0604020202020204" pitchFamily="34" charset="0"/>
              <a:buChar char="•"/>
            </a:pPr>
            <a:r>
              <a:rPr lang="en-US" i="1" dirty="0" smtClean="0"/>
              <a:t>Sleep </a:t>
            </a:r>
            <a:r>
              <a:rPr lang="en-US" i="1" dirty="0"/>
              <a:t>Bruxism is best viewed as quantifiable activity occurring on a </a:t>
            </a:r>
            <a:r>
              <a:rPr lang="en-US" i="1" dirty="0" smtClean="0"/>
              <a:t>continuum </a:t>
            </a:r>
            <a:r>
              <a:rPr lang="en-US" dirty="0" smtClean="0"/>
              <a:t>[P2</a:t>
            </a:r>
            <a:r>
              <a:rPr lang="en-US" dirty="0"/>
              <a:t>, p795]. </a:t>
            </a:r>
            <a:endParaRPr lang="en-US" dirty="0" smtClean="0"/>
          </a:p>
          <a:p>
            <a:pPr marL="171450" indent="-228600">
              <a:buFont typeface="Arial" panose="020B0604020202020204" pitchFamily="34" charset="0"/>
              <a:buChar char="•"/>
            </a:pPr>
            <a:r>
              <a:rPr lang="en-US" dirty="0" smtClean="0"/>
              <a:t>These are statements about types:</a:t>
            </a:r>
            <a:endParaRPr lang="en-US" dirty="0"/>
          </a:p>
        </p:txBody>
      </p:sp>
      <p:sp>
        <p:nvSpPr>
          <p:cNvPr id="4" name="Rounded Rectangle 3"/>
          <p:cNvSpPr/>
          <p:nvPr/>
        </p:nvSpPr>
        <p:spPr bwMode="auto">
          <a:xfrm>
            <a:off x="5915025" y="4010025"/>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Behavior</a:t>
            </a:r>
            <a:endParaRPr kumimoji="0" lang="en-US" b="0" i="0" u="none" strike="noStrike" cap="none" normalizeH="0" baseline="0" dirty="0">
              <a:ln>
                <a:noFill/>
              </a:ln>
              <a:solidFill>
                <a:schemeClr val="bg1"/>
              </a:solidFill>
              <a:effectLst/>
              <a:latin typeface="Times" pitchFamily="122" charset="0"/>
            </a:endParaRPr>
          </a:p>
        </p:txBody>
      </p:sp>
      <p:cxnSp>
        <p:nvCxnSpPr>
          <p:cNvPr id="5" name="Straight Arrow Connector 4"/>
          <p:cNvCxnSpPr>
            <a:stCxn id="7" idx="3"/>
            <a:endCxn id="4" idx="1"/>
          </p:cNvCxnSpPr>
          <p:nvPr/>
        </p:nvCxnSpPr>
        <p:spPr bwMode="auto">
          <a:xfrm>
            <a:off x="3352800" y="4352925"/>
            <a:ext cx="2562225"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7" name="Rounded Rectangle 6"/>
          <p:cNvSpPr/>
          <p:nvPr/>
        </p:nvSpPr>
        <p:spPr bwMode="auto">
          <a:xfrm>
            <a:off x="1371600" y="4010025"/>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Bruxism</a:t>
            </a:r>
            <a:endParaRPr kumimoji="0" lang="en-US" b="0" i="0" u="none" strike="noStrike" cap="none" normalizeH="0" baseline="0" dirty="0">
              <a:ln>
                <a:noFill/>
              </a:ln>
              <a:solidFill>
                <a:schemeClr val="bg1"/>
              </a:solidFill>
              <a:effectLst/>
              <a:latin typeface="Times" pitchFamily="122" charset="0"/>
            </a:endParaRPr>
          </a:p>
        </p:txBody>
      </p:sp>
      <p:sp>
        <p:nvSpPr>
          <p:cNvPr id="8" name="TextBox 7"/>
          <p:cNvSpPr txBox="1"/>
          <p:nvPr/>
        </p:nvSpPr>
        <p:spPr>
          <a:xfrm>
            <a:off x="4242979" y="3895725"/>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9" name="Rectangle 8"/>
          <p:cNvSpPr/>
          <p:nvPr/>
        </p:nvSpPr>
        <p:spPr bwMode="auto">
          <a:xfrm>
            <a:off x="1491345" y="6098439"/>
            <a:ext cx="1728355" cy="59535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#4</a:t>
            </a:r>
            <a:endParaRPr lang="en-US" sz="2800" b="0" dirty="0">
              <a:solidFill>
                <a:schemeClr val="tx1"/>
              </a:solidFill>
              <a:latin typeface="Times" pitchFamily="122" charset="0"/>
            </a:endParaRPr>
          </a:p>
        </p:txBody>
      </p:sp>
      <p:cxnSp>
        <p:nvCxnSpPr>
          <p:cNvPr id="10" name="Straight Arrow Connector 9"/>
          <p:cNvCxnSpPr>
            <a:stCxn id="9" idx="0"/>
            <a:endCxn id="7" idx="2"/>
          </p:cNvCxnSpPr>
          <p:nvPr/>
        </p:nvCxnSpPr>
        <p:spPr bwMode="auto">
          <a:xfrm flipV="1">
            <a:off x="2355523" y="4695825"/>
            <a:ext cx="6677" cy="1402614"/>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1" name="TextBox 10"/>
          <p:cNvSpPr txBox="1"/>
          <p:nvPr/>
        </p:nvSpPr>
        <p:spPr>
          <a:xfrm>
            <a:off x="682735" y="5200947"/>
            <a:ext cx="1630575" cy="461665"/>
          </a:xfrm>
          <a:prstGeom prst="rect">
            <a:avLst/>
          </a:prstGeom>
          <a:noFill/>
        </p:spPr>
        <p:txBody>
          <a:bodyPr wrap="none" rtlCol="0">
            <a:spAutoFit/>
          </a:bodyPr>
          <a:lstStyle/>
          <a:p>
            <a:r>
              <a:rPr lang="en-US" sz="2400" dirty="0" smtClean="0">
                <a:solidFill>
                  <a:schemeClr val="bg1"/>
                </a:solidFill>
              </a:rPr>
              <a:t>Instance of</a:t>
            </a:r>
          </a:p>
        </p:txBody>
      </p:sp>
      <p:sp>
        <p:nvSpPr>
          <p:cNvPr id="16" name="TextBox 15"/>
          <p:cNvSpPr txBox="1"/>
          <p:nvPr/>
        </p:nvSpPr>
        <p:spPr>
          <a:xfrm>
            <a:off x="3464221" y="5654338"/>
            <a:ext cx="5252377" cy="954107"/>
          </a:xfrm>
          <a:prstGeom prst="rect">
            <a:avLst/>
          </a:prstGeom>
          <a:noFill/>
        </p:spPr>
        <p:txBody>
          <a:bodyPr wrap="square" rtlCol="0">
            <a:spAutoFit/>
          </a:bodyPr>
          <a:lstStyle/>
          <a:p>
            <a:r>
              <a:rPr lang="en-US" sz="2800" b="0" dirty="0" smtClean="0">
                <a:solidFill>
                  <a:schemeClr val="bg1"/>
                </a:solidFill>
              </a:rPr>
              <a:t>John’s #4 = John’s repetitive jaw muscle activity of last night</a:t>
            </a:r>
            <a:endParaRPr lang="en-US" sz="2800" b="0" dirty="0">
              <a:solidFill>
                <a:schemeClr val="bg1"/>
              </a:solidFill>
            </a:endParaRPr>
          </a:p>
        </p:txBody>
      </p:sp>
      <p:sp>
        <p:nvSpPr>
          <p:cNvPr id="17" name="Slide Number Placeholder 16"/>
          <p:cNvSpPr>
            <a:spLocks noGrp="1"/>
          </p:cNvSpPr>
          <p:nvPr>
            <p:ph type="sldNum" sz="quarter" idx="3"/>
          </p:nvPr>
        </p:nvSpPr>
        <p:spPr/>
        <p:txBody>
          <a:bodyPr/>
          <a:lstStyle/>
          <a:p>
            <a:fld id="{7C5DB68A-9D44-4073-920F-D08D647C06A7}" type="slidenum">
              <a:rPr lang="en-US" smtClean="0"/>
              <a:t>115</a:t>
            </a:fld>
            <a:endParaRPr lang="en-US" dirty="0"/>
          </a:p>
        </p:txBody>
      </p:sp>
    </p:spTree>
    <p:extLst>
      <p:ext uri="{BB962C8B-B14F-4D97-AF65-F5344CB8AC3E}">
        <p14:creationId xmlns:p14="http://schemas.microsoft.com/office/powerpoint/2010/main" val="106073361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the particular / type distinction</a:t>
            </a:r>
            <a:endParaRPr lang="en-US" dirty="0"/>
          </a:p>
        </p:txBody>
      </p:sp>
      <p:sp>
        <p:nvSpPr>
          <p:cNvPr id="3" name="Content Placeholder 2"/>
          <p:cNvSpPr>
            <a:spLocks noGrp="1"/>
          </p:cNvSpPr>
          <p:nvPr>
            <p:ph idx="1"/>
          </p:nvPr>
        </p:nvSpPr>
        <p:spPr>
          <a:xfrm>
            <a:off x="228600" y="1676400"/>
            <a:ext cx="8763000" cy="4953000"/>
          </a:xfrm>
        </p:spPr>
        <p:txBody>
          <a:bodyPr/>
          <a:lstStyle/>
          <a:p>
            <a:pPr>
              <a:buFont typeface="Arial" panose="020B0604020202020204" pitchFamily="34" charset="0"/>
              <a:buChar char="•"/>
            </a:pPr>
            <a:r>
              <a:rPr lang="en-US" dirty="0" smtClean="0"/>
              <a:t>Examples:</a:t>
            </a:r>
          </a:p>
          <a:p>
            <a:pPr marL="571500" lvl="1" indent="-228600">
              <a:buFont typeface="Arial" panose="020B0604020202020204" pitchFamily="34" charset="0"/>
              <a:buChar char="•"/>
            </a:pPr>
            <a:r>
              <a:rPr lang="en-US" i="1" dirty="0" smtClean="0"/>
              <a:t>Bruxism </a:t>
            </a:r>
            <a:r>
              <a:rPr lang="en-US" i="1" dirty="0"/>
              <a:t>is a continuously distributed </a:t>
            </a:r>
            <a:r>
              <a:rPr lang="en-US" i="1" dirty="0" smtClean="0"/>
              <a:t>behavior </a:t>
            </a:r>
            <a:r>
              <a:rPr lang="en-US" dirty="0" smtClean="0"/>
              <a:t>[P4</a:t>
            </a:r>
            <a:r>
              <a:rPr lang="en-US" dirty="0"/>
              <a:t>, p802] </a:t>
            </a:r>
            <a:endParaRPr lang="en-US" dirty="0" smtClean="0"/>
          </a:p>
          <a:p>
            <a:pPr marL="571500" lvl="1" indent="-228600">
              <a:buFont typeface="Arial" panose="020B0604020202020204" pitchFamily="34" charset="0"/>
              <a:buChar char="•"/>
            </a:pPr>
            <a:r>
              <a:rPr lang="en-US" i="1" dirty="0" smtClean="0"/>
              <a:t>Sleep </a:t>
            </a:r>
            <a:r>
              <a:rPr lang="en-US" i="1" dirty="0"/>
              <a:t>Bruxism is best viewed as quantifiable activity occurring on a </a:t>
            </a:r>
            <a:r>
              <a:rPr lang="en-US" i="1" dirty="0" smtClean="0"/>
              <a:t>continuum </a:t>
            </a:r>
            <a:r>
              <a:rPr lang="en-US" dirty="0" smtClean="0"/>
              <a:t>[P2</a:t>
            </a:r>
            <a:r>
              <a:rPr lang="en-US" dirty="0"/>
              <a:t>, p795]. </a:t>
            </a:r>
            <a:endParaRPr lang="en-US" dirty="0" smtClean="0"/>
          </a:p>
          <a:p>
            <a:pPr marL="171450" indent="-228600">
              <a:buFont typeface="Arial" panose="020B0604020202020204" pitchFamily="34" charset="0"/>
              <a:buChar char="•"/>
            </a:pPr>
            <a:r>
              <a:rPr lang="en-US" dirty="0" smtClean="0"/>
              <a:t>These are statements about types:</a:t>
            </a:r>
            <a:endParaRPr lang="en-US" dirty="0"/>
          </a:p>
        </p:txBody>
      </p:sp>
      <p:sp>
        <p:nvSpPr>
          <p:cNvPr id="4" name="Rounded Rectangle 3"/>
          <p:cNvSpPr/>
          <p:nvPr/>
        </p:nvSpPr>
        <p:spPr bwMode="auto">
          <a:xfrm>
            <a:off x="5915025" y="4010025"/>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Behavior</a:t>
            </a:r>
            <a:endParaRPr kumimoji="0" lang="en-US" b="0" i="0" u="none" strike="noStrike" cap="none" normalizeH="0" baseline="0" dirty="0">
              <a:ln>
                <a:noFill/>
              </a:ln>
              <a:solidFill>
                <a:schemeClr val="bg1"/>
              </a:solidFill>
              <a:effectLst/>
              <a:latin typeface="Times" pitchFamily="122" charset="0"/>
            </a:endParaRPr>
          </a:p>
        </p:txBody>
      </p:sp>
      <p:cxnSp>
        <p:nvCxnSpPr>
          <p:cNvPr id="5" name="Straight Arrow Connector 4"/>
          <p:cNvCxnSpPr>
            <a:stCxn id="7" idx="3"/>
            <a:endCxn id="4" idx="1"/>
          </p:cNvCxnSpPr>
          <p:nvPr/>
        </p:nvCxnSpPr>
        <p:spPr bwMode="auto">
          <a:xfrm>
            <a:off x="3352800" y="4352925"/>
            <a:ext cx="2562225"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7" name="Rounded Rectangle 6"/>
          <p:cNvSpPr/>
          <p:nvPr/>
        </p:nvSpPr>
        <p:spPr bwMode="auto">
          <a:xfrm>
            <a:off x="1371600" y="4010025"/>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Bruxism</a:t>
            </a:r>
            <a:endParaRPr kumimoji="0" lang="en-US" b="0" i="0" u="none" strike="noStrike" cap="none" normalizeH="0" baseline="0" dirty="0">
              <a:ln>
                <a:noFill/>
              </a:ln>
              <a:solidFill>
                <a:schemeClr val="bg1"/>
              </a:solidFill>
              <a:effectLst/>
              <a:latin typeface="Times" pitchFamily="122" charset="0"/>
            </a:endParaRPr>
          </a:p>
        </p:txBody>
      </p:sp>
      <p:sp>
        <p:nvSpPr>
          <p:cNvPr id="8" name="TextBox 7"/>
          <p:cNvSpPr txBox="1"/>
          <p:nvPr/>
        </p:nvSpPr>
        <p:spPr>
          <a:xfrm>
            <a:off x="4242979" y="3895725"/>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9" name="Rectangle 8"/>
          <p:cNvSpPr/>
          <p:nvPr/>
        </p:nvSpPr>
        <p:spPr bwMode="auto">
          <a:xfrm>
            <a:off x="1491345" y="6098439"/>
            <a:ext cx="1728355" cy="59535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#4</a:t>
            </a:r>
            <a:endParaRPr lang="en-US" sz="2800" b="0" dirty="0">
              <a:solidFill>
                <a:schemeClr val="tx1"/>
              </a:solidFill>
              <a:latin typeface="Times" pitchFamily="122" charset="0"/>
            </a:endParaRPr>
          </a:p>
        </p:txBody>
      </p:sp>
      <p:cxnSp>
        <p:nvCxnSpPr>
          <p:cNvPr id="10" name="Straight Arrow Connector 9"/>
          <p:cNvCxnSpPr>
            <a:stCxn id="9" idx="0"/>
            <a:endCxn id="7" idx="2"/>
          </p:cNvCxnSpPr>
          <p:nvPr/>
        </p:nvCxnSpPr>
        <p:spPr bwMode="auto">
          <a:xfrm flipV="1">
            <a:off x="2355523" y="4695825"/>
            <a:ext cx="6677" cy="1402614"/>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1" name="TextBox 10"/>
          <p:cNvSpPr txBox="1"/>
          <p:nvPr/>
        </p:nvSpPr>
        <p:spPr>
          <a:xfrm>
            <a:off x="682735" y="5200947"/>
            <a:ext cx="1630575" cy="461665"/>
          </a:xfrm>
          <a:prstGeom prst="rect">
            <a:avLst/>
          </a:prstGeom>
          <a:noFill/>
        </p:spPr>
        <p:txBody>
          <a:bodyPr wrap="none" rtlCol="0">
            <a:spAutoFit/>
          </a:bodyPr>
          <a:lstStyle/>
          <a:p>
            <a:r>
              <a:rPr lang="en-US" sz="2400" dirty="0" smtClean="0">
                <a:solidFill>
                  <a:schemeClr val="bg1"/>
                </a:solidFill>
              </a:rPr>
              <a:t>Instance of</a:t>
            </a:r>
          </a:p>
        </p:txBody>
      </p:sp>
      <p:sp>
        <p:nvSpPr>
          <p:cNvPr id="6" name="Left-Right-Up Arrow 5"/>
          <p:cNvSpPr/>
          <p:nvPr/>
        </p:nvSpPr>
        <p:spPr bwMode="auto">
          <a:xfrm rot="8323829">
            <a:off x="3256520" y="4863731"/>
            <a:ext cx="1371600" cy="1066800"/>
          </a:xfrm>
          <a:prstGeom prst="leftRightUp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2" name="Elbow Connector 11"/>
          <p:cNvCxnSpPr>
            <a:stCxn id="9" idx="3"/>
            <a:endCxn id="4" idx="2"/>
          </p:cNvCxnSpPr>
          <p:nvPr/>
        </p:nvCxnSpPr>
        <p:spPr bwMode="auto">
          <a:xfrm flipV="1">
            <a:off x="3219700" y="4695825"/>
            <a:ext cx="3685925" cy="1700294"/>
          </a:xfrm>
          <a:prstGeom prst="bentConnector2">
            <a:avLst/>
          </a:prstGeom>
          <a:solidFill>
            <a:schemeClr val="accent1"/>
          </a:solidFill>
          <a:ln w="38100" cap="flat" cmpd="sng" algn="ctr">
            <a:solidFill>
              <a:schemeClr val="bg1"/>
            </a:solidFill>
            <a:prstDash val="solid"/>
            <a:round/>
            <a:headEnd type="none" w="med" len="med"/>
            <a:tailEnd type="triangle"/>
          </a:ln>
          <a:effectLst/>
        </p:spPr>
      </p:cxnSp>
      <p:sp>
        <p:nvSpPr>
          <p:cNvPr id="15" name="TextBox 14"/>
          <p:cNvSpPr txBox="1"/>
          <p:nvPr/>
        </p:nvSpPr>
        <p:spPr>
          <a:xfrm>
            <a:off x="4590895" y="5912694"/>
            <a:ext cx="1630575" cy="461665"/>
          </a:xfrm>
          <a:prstGeom prst="rect">
            <a:avLst/>
          </a:prstGeom>
          <a:noFill/>
        </p:spPr>
        <p:txBody>
          <a:bodyPr wrap="none" rtlCol="0">
            <a:spAutoFit/>
          </a:bodyPr>
          <a:lstStyle/>
          <a:p>
            <a:r>
              <a:rPr lang="en-US" sz="2400" dirty="0" smtClean="0">
                <a:solidFill>
                  <a:schemeClr val="bg1"/>
                </a:solidFill>
              </a:rPr>
              <a:t>Instance of</a:t>
            </a:r>
          </a:p>
        </p:txBody>
      </p:sp>
      <p:sp>
        <p:nvSpPr>
          <p:cNvPr id="16" name="Slide Number Placeholder 15"/>
          <p:cNvSpPr>
            <a:spLocks noGrp="1"/>
          </p:cNvSpPr>
          <p:nvPr>
            <p:ph type="sldNum" sz="quarter" idx="3"/>
          </p:nvPr>
        </p:nvSpPr>
        <p:spPr/>
        <p:txBody>
          <a:bodyPr/>
          <a:lstStyle/>
          <a:p>
            <a:fld id="{7C5DB68A-9D44-4073-920F-D08D647C06A7}" type="slidenum">
              <a:rPr lang="en-US" smtClean="0"/>
              <a:t>116</a:t>
            </a:fld>
            <a:endParaRPr lang="en-US" dirty="0"/>
          </a:p>
        </p:txBody>
      </p:sp>
    </p:spTree>
    <p:extLst>
      <p:ext uri="{BB962C8B-B14F-4D97-AF65-F5344CB8AC3E}">
        <p14:creationId xmlns:p14="http://schemas.microsoft.com/office/powerpoint/2010/main" val="32380393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What about this ?</a:t>
            </a:r>
            <a:endParaRPr lang="en-US" dirty="0"/>
          </a:p>
        </p:txBody>
      </p:sp>
      <p:sp>
        <p:nvSpPr>
          <p:cNvPr id="3" name="Content Placeholder 2"/>
          <p:cNvSpPr>
            <a:spLocks noGrp="1"/>
          </p:cNvSpPr>
          <p:nvPr>
            <p:ph idx="1"/>
          </p:nvPr>
        </p:nvSpPr>
        <p:spPr>
          <a:xfrm>
            <a:off x="228600" y="1676400"/>
            <a:ext cx="8763000" cy="4953000"/>
          </a:xfrm>
        </p:spPr>
        <p:txBody>
          <a:bodyPr/>
          <a:lstStyle/>
          <a:p>
            <a:pPr marL="171450" indent="-228600">
              <a:buFont typeface="Arial" panose="020B0604020202020204" pitchFamily="34" charset="0"/>
              <a:buChar char="•"/>
            </a:pPr>
            <a:r>
              <a:rPr lang="en-US" i="1" dirty="0" smtClean="0"/>
              <a:t>Bruxism </a:t>
            </a:r>
            <a:r>
              <a:rPr lang="en-US" i="1" dirty="0"/>
              <a:t>is a continuously distributed </a:t>
            </a:r>
            <a:r>
              <a:rPr lang="en-US" i="1" dirty="0" smtClean="0"/>
              <a:t>behavior </a:t>
            </a:r>
            <a:r>
              <a:rPr lang="en-US" dirty="0" smtClean="0"/>
              <a:t>[P4</a:t>
            </a:r>
            <a:r>
              <a:rPr lang="en-US" dirty="0"/>
              <a:t>, p802] </a:t>
            </a:r>
            <a:endParaRPr lang="en-US" dirty="0" smtClean="0"/>
          </a:p>
        </p:txBody>
      </p:sp>
      <p:sp>
        <p:nvSpPr>
          <p:cNvPr id="4" name="Rounded Rectangle 3"/>
          <p:cNvSpPr/>
          <p:nvPr/>
        </p:nvSpPr>
        <p:spPr bwMode="auto">
          <a:xfrm>
            <a:off x="5915024" y="2438400"/>
            <a:ext cx="2619375" cy="17145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Continuously distributed behavior</a:t>
            </a:r>
            <a:endParaRPr kumimoji="0" lang="en-US" b="0" i="0" u="none" strike="noStrike" cap="none" normalizeH="0" baseline="0" dirty="0">
              <a:ln>
                <a:noFill/>
              </a:ln>
              <a:solidFill>
                <a:schemeClr val="bg1"/>
              </a:solidFill>
              <a:effectLst/>
              <a:latin typeface="Times" pitchFamily="122" charset="0"/>
            </a:endParaRPr>
          </a:p>
        </p:txBody>
      </p:sp>
      <p:cxnSp>
        <p:nvCxnSpPr>
          <p:cNvPr id="5" name="Straight Arrow Connector 4"/>
          <p:cNvCxnSpPr>
            <a:stCxn id="6" idx="3"/>
            <a:endCxn id="4" idx="1"/>
          </p:cNvCxnSpPr>
          <p:nvPr/>
        </p:nvCxnSpPr>
        <p:spPr bwMode="auto">
          <a:xfrm>
            <a:off x="3352799" y="3295650"/>
            <a:ext cx="2562225"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Rounded Rectangle 5"/>
          <p:cNvSpPr/>
          <p:nvPr/>
        </p:nvSpPr>
        <p:spPr bwMode="auto">
          <a:xfrm>
            <a:off x="1371599" y="2952750"/>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Bruxism</a:t>
            </a:r>
            <a:endParaRPr kumimoji="0" lang="en-US" b="0" i="0" u="none" strike="noStrike" cap="none" normalizeH="0" baseline="0" dirty="0">
              <a:ln>
                <a:noFill/>
              </a:ln>
              <a:solidFill>
                <a:schemeClr val="bg1"/>
              </a:solidFill>
              <a:effectLst/>
              <a:latin typeface="Times" pitchFamily="122" charset="0"/>
            </a:endParaRPr>
          </a:p>
        </p:txBody>
      </p:sp>
      <p:sp>
        <p:nvSpPr>
          <p:cNvPr id="7" name="TextBox 6"/>
          <p:cNvSpPr txBox="1"/>
          <p:nvPr/>
        </p:nvSpPr>
        <p:spPr>
          <a:xfrm>
            <a:off x="4270528" y="2721917"/>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8" name="Rectangle 7"/>
          <p:cNvSpPr/>
          <p:nvPr/>
        </p:nvSpPr>
        <p:spPr bwMode="auto">
          <a:xfrm>
            <a:off x="1498022" y="5334000"/>
            <a:ext cx="1728355" cy="59535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#4</a:t>
            </a:r>
            <a:endParaRPr lang="en-US" sz="2800" b="0" dirty="0">
              <a:solidFill>
                <a:schemeClr val="tx1"/>
              </a:solidFill>
              <a:latin typeface="Times" pitchFamily="122" charset="0"/>
            </a:endParaRPr>
          </a:p>
        </p:txBody>
      </p:sp>
      <p:cxnSp>
        <p:nvCxnSpPr>
          <p:cNvPr id="9" name="Straight Arrow Connector 8"/>
          <p:cNvCxnSpPr>
            <a:stCxn id="8" idx="0"/>
            <a:endCxn id="6" idx="2"/>
          </p:cNvCxnSpPr>
          <p:nvPr/>
        </p:nvCxnSpPr>
        <p:spPr bwMode="auto">
          <a:xfrm flipH="1" flipV="1">
            <a:off x="2362199" y="3638550"/>
            <a:ext cx="1" cy="169545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0" name="TextBox 9"/>
          <p:cNvSpPr txBox="1"/>
          <p:nvPr/>
        </p:nvSpPr>
        <p:spPr>
          <a:xfrm>
            <a:off x="682574" y="4155727"/>
            <a:ext cx="1630575" cy="461665"/>
          </a:xfrm>
          <a:prstGeom prst="rect">
            <a:avLst/>
          </a:prstGeom>
          <a:noFill/>
        </p:spPr>
        <p:txBody>
          <a:bodyPr wrap="none" rtlCol="0">
            <a:spAutoFit/>
          </a:bodyPr>
          <a:lstStyle/>
          <a:p>
            <a:r>
              <a:rPr lang="en-US" sz="2400" dirty="0" smtClean="0">
                <a:solidFill>
                  <a:schemeClr val="bg1"/>
                </a:solidFill>
              </a:rPr>
              <a:t>Instance of</a:t>
            </a:r>
          </a:p>
        </p:txBody>
      </p:sp>
      <p:cxnSp>
        <p:nvCxnSpPr>
          <p:cNvPr id="11" name="Elbow Connector 10"/>
          <p:cNvCxnSpPr>
            <a:stCxn id="8" idx="3"/>
            <a:endCxn id="4" idx="2"/>
          </p:cNvCxnSpPr>
          <p:nvPr/>
        </p:nvCxnSpPr>
        <p:spPr bwMode="auto">
          <a:xfrm flipV="1">
            <a:off x="3226377" y="4152900"/>
            <a:ext cx="3998335" cy="1478780"/>
          </a:xfrm>
          <a:prstGeom prst="bentConnector2">
            <a:avLst/>
          </a:prstGeom>
          <a:solidFill>
            <a:schemeClr val="accent1"/>
          </a:solidFill>
          <a:ln w="38100" cap="flat" cmpd="sng" algn="ctr">
            <a:solidFill>
              <a:schemeClr val="bg1"/>
            </a:solidFill>
            <a:prstDash val="solid"/>
            <a:round/>
            <a:headEnd type="none" w="med" len="med"/>
            <a:tailEnd type="triangle"/>
          </a:ln>
          <a:effectLst/>
        </p:spPr>
      </p:cxnSp>
      <p:sp>
        <p:nvSpPr>
          <p:cNvPr id="12" name="TextBox 11"/>
          <p:cNvSpPr txBox="1"/>
          <p:nvPr/>
        </p:nvSpPr>
        <p:spPr>
          <a:xfrm>
            <a:off x="255749" y="5991497"/>
            <a:ext cx="4114800" cy="707886"/>
          </a:xfrm>
          <a:prstGeom prst="rect">
            <a:avLst/>
          </a:prstGeom>
          <a:noFill/>
        </p:spPr>
        <p:txBody>
          <a:bodyPr wrap="square" rtlCol="0">
            <a:spAutoFit/>
          </a:bodyPr>
          <a:lstStyle/>
          <a:p>
            <a:r>
              <a:rPr lang="en-US" sz="2000" b="0" dirty="0" smtClean="0">
                <a:solidFill>
                  <a:schemeClr val="bg1"/>
                </a:solidFill>
              </a:rPr>
              <a:t>John’s #4 = John’s repetitive jaw muscle activity of last night</a:t>
            </a:r>
            <a:endParaRPr lang="en-US" sz="2000" b="0" dirty="0">
              <a:solidFill>
                <a:schemeClr val="bg1"/>
              </a:solidFill>
            </a:endParaRPr>
          </a:p>
        </p:txBody>
      </p:sp>
      <p:sp>
        <p:nvSpPr>
          <p:cNvPr id="13" name="TextBox 12"/>
          <p:cNvSpPr txBox="1"/>
          <p:nvPr/>
        </p:nvSpPr>
        <p:spPr>
          <a:xfrm>
            <a:off x="3478913" y="4950512"/>
            <a:ext cx="3493264" cy="707886"/>
          </a:xfrm>
          <a:prstGeom prst="rect">
            <a:avLst/>
          </a:prstGeom>
          <a:noFill/>
        </p:spPr>
        <p:txBody>
          <a:bodyPr wrap="none" rtlCol="0">
            <a:spAutoFit/>
          </a:bodyPr>
          <a:lstStyle/>
          <a:p>
            <a:r>
              <a:rPr lang="en-US" sz="4000" dirty="0" smtClean="0">
                <a:solidFill>
                  <a:schemeClr val="bg1"/>
                </a:solidFill>
              </a:rPr>
              <a:t>Instance of ???</a:t>
            </a:r>
          </a:p>
        </p:txBody>
      </p:sp>
      <p:sp>
        <p:nvSpPr>
          <p:cNvPr id="24" name="Slide Number Placeholder 23"/>
          <p:cNvSpPr>
            <a:spLocks noGrp="1"/>
          </p:cNvSpPr>
          <p:nvPr>
            <p:ph type="sldNum" sz="quarter" idx="3"/>
          </p:nvPr>
        </p:nvSpPr>
        <p:spPr/>
        <p:txBody>
          <a:bodyPr/>
          <a:lstStyle/>
          <a:p>
            <a:fld id="{7C5DB68A-9D44-4073-920F-D08D647C06A7}" type="slidenum">
              <a:rPr lang="en-US" smtClean="0"/>
              <a:t>117</a:t>
            </a:fld>
            <a:endParaRPr lang="en-US" dirty="0"/>
          </a:p>
        </p:txBody>
      </p:sp>
    </p:spTree>
    <p:extLst>
      <p:ext uri="{BB962C8B-B14F-4D97-AF65-F5344CB8AC3E}">
        <p14:creationId xmlns:p14="http://schemas.microsoft.com/office/powerpoint/2010/main" val="340339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Ignoring</a:t>
            </a:r>
            <a:r>
              <a:rPr lang="en-US" dirty="0" smtClean="0"/>
              <a:t> the particular / type distinction</a:t>
            </a:r>
            <a:endParaRPr lang="en-US" dirty="0"/>
          </a:p>
        </p:txBody>
      </p:sp>
      <p:sp>
        <p:nvSpPr>
          <p:cNvPr id="3" name="Content Placeholder 2"/>
          <p:cNvSpPr>
            <a:spLocks noGrp="1"/>
          </p:cNvSpPr>
          <p:nvPr>
            <p:ph idx="1"/>
          </p:nvPr>
        </p:nvSpPr>
        <p:spPr>
          <a:xfrm>
            <a:off x="228600" y="1676400"/>
            <a:ext cx="8763000" cy="4953000"/>
          </a:xfrm>
        </p:spPr>
        <p:txBody>
          <a:bodyPr/>
          <a:lstStyle/>
          <a:p>
            <a:pPr marL="171450" indent="-228600">
              <a:buFont typeface="Arial" panose="020B0604020202020204" pitchFamily="34" charset="0"/>
              <a:buChar char="•"/>
            </a:pPr>
            <a:r>
              <a:rPr lang="en-US" i="1" dirty="0" smtClean="0"/>
              <a:t>Bruxism </a:t>
            </a:r>
            <a:r>
              <a:rPr lang="en-US" i="1" dirty="0"/>
              <a:t>is a continuously distributed </a:t>
            </a:r>
            <a:r>
              <a:rPr lang="en-US" i="1" dirty="0" smtClean="0"/>
              <a:t>behavior </a:t>
            </a:r>
            <a:r>
              <a:rPr lang="en-US" dirty="0" smtClean="0"/>
              <a:t>[P4</a:t>
            </a:r>
            <a:r>
              <a:rPr lang="en-US" dirty="0"/>
              <a:t>, p802] </a:t>
            </a:r>
            <a:endParaRPr lang="en-US" dirty="0" smtClean="0"/>
          </a:p>
        </p:txBody>
      </p:sp>
      <p:sp>
        <p:nvSpPr>
          <p:cNvPr id="4" name="Rounded Rectangle 3"/>
          <p:cNvSpPr/>
          <p:nvPr/>
        </p:nvSpPr>
        <p:spPr bwMode="auto">
          <a:xfrm>
            <a:off x="5915024" y="2438400"/>
            <a:ext cx="2619375" cy="17145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Continuously distributed behavior</a:t>
            </a:r>
            <a:endParaRPr kumimoji="0" lang="en-US" b="0" i="0" u="none" strike="noStrike" cap="none" normalizeH="0" baseline="0" dirty="0">
              <a:ln>
                <a:noFill/>
              </a:ln>
              <a:solidFill>
                <a:schemeClr val="bg1"/>
              </a:solidFill>
              <a:effectLst/>
              <a:latin typeface="Times" pitchFamily="122" charset="0"/>
            </a:endParaRPr>
          </a:p>
        </p:txBody>
      </p:sp>
      <p:cxnSp>
        <p:nvCxnSpPr>
          <p:cNvPr id="5" name="Straight Arrow Connector 4"/>
          <p:cNvCxnSpPr>
            <a:stCxn id="6" idx="3"/>
            <a:endCxn id="4" idx="1"/>
          </p:cNvCxnSpPr>
          <p:nvPr/>
        </p:nvCxnSpPr>
        <p:spPr bwMode="auto">
          <a:xfrm>
            <a:off x="3352799" y="3295650"/>
            <a:ext cx="2562225"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Rounded Rectangle 5"/>
          <p:cNvSpPr/>
          <p:nvPr/>
        </p:nvSpPr>
        <p:spPr bwMode="auto">
          <a:xfrm>
            <a:off x="1371599" y="2952750"/>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Bruxism</a:t>
            </a:r>
            <a:endParaRPr kumimoji="0" lang="en-US" b="0" i="0" u="none" strike="noStrike" cap="none" normalizeH="0" baseline="0" dirty="0">
              <a:ln>
                <a:noFill/>
              </a:ln>
              <a:solidFill>
                <a:schemeClr val="bg1"/>
              </a:solidFill>
              <a:effectLst/>
              <a:latin typeface="Times" pitchFamily="122" charset="0"/>
            </a:endParaRPr>
          </a:p>
        </p:txBody>
      </p:sp>
      <p:sp>
        <p:nvSpPr>
          <p:cNvPr id="7" name="TextBox 6"/>
          <p:cNvSpPr txBox="1"/>
          <p:nvPr/>
        </p:nvSpPr>
        <p:spPr>
          <a:xfrm>
            <a:off x="4270528" y="2721917"/>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8" name="Rectangle 7"/>
          <p:cNvSpPr/>
          <p:nvPr/>
        </p:nvSpPr>
        <p:spPr bwMode="auto">
          <a:xfrm>
            <a:off x="1498022" y="5334000"/>
            <a:ext cx="1728355" cy="59535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#4</a:t>
            </a:r>
            <a:endParaRPr lang="en-US" sz="2800" b="0" dirty="0">
              <a:solidFill>
                <a:schemeClr val="tx1"/>
              </a:solidFill>
              <a:latin typeface="Times" pitchFamily="122" charset="0"/>
            </a:endParaRPr>
          </a:p>
        </p:txBody>
      </p:sp>
      <p:cxnSp>
        <p:nvCxnSpPr>
          <p:cNvPr id="9" name="Straight Arrow Connector 8"/>
          <p:cNvCxnSpPr>
            <a:stCxn id="8" idx="0"/>
            <a:endCxn id="6" idx="2"/>
          </p:cNvCxnSpPr>
          <p:nvPr/>
        </p:nvCxnSpPr>
        <p:spPr bwMode="auto">
          <a:xfrm flipH="1" flipV="1">
            <a:off x="2362199" y="3638550"/>
            <a:ext cx="1" cy="169545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0" name="TextBox 9"/>
          <p:cNvSpPr txBox="1"/>
          <p:nvPr/>
        </p:nvSpPr>
        <p:spPr>
          <a:xfrm>
            <a:off x="682574" y="4155727"/>
            <a:ext cx="1630575" cy="461665"/>
          </a:xfrm>
          <a:prstGeom prst="rect">
            <a:avLst/>
          </a:prstGeom>
          <a:noFill/>
        </p:spPr>
        <p:txBody>
          <a:bodyPr wrap="none" rtlCol="0">
            <a:spAutoFit/>
          </a:bodyPr>
          <a:lstStyle/>
          <a:p>
            <a:r>
              <a:rPr lang="en-US" sz="2400" dirty="0" smtClean="0">
                <a:solidFill>
                  <a:schemeClr val="bg1"/>
                </a:solidFill>
              </a:rPr>
              <a:t>Instance of</a:t>
            </a:r>
          </a:p>
        </p:txBody>
      </p:sp>
      <p:sp>
        <p:nvSpPr>
          <p:cNvPr id="12" name="TextBox 11"/>
          <p:cNvSpPr txBox="1"/>
          <p:nvPr/>
        </p:nvSpPr>
        <p:spPr>
          <a:xfrm>
            <a:off x="255749" y="5991497"/>
            <a:ext cx="4114800" cy="707886"/>
          </a:xfrm>
          <a:prstGeom prst="rect">
            <a:avLst/>
          </a:prstGeom>
          <a:noFill/>
        </p:spPr>
        <p:txBody>
          <a:bodyPr wrap="square" rtlCol="0">
            <a:spAutoFit/>
          </a:bodyPr>
          <a:lstStyle/>
          <a:p>
            <a:r>
              <a:rPr lang="en-US" sz="2000" b="0" dirty="0" smtClean="0">
                <a:solidFill>
                  <a:schemeClr val="bg1"/>
                </a:solidFill>
              </a:rPr>
              <a:t>John’s #4 = John’s repetitive jaw muscle activity of last night</a:t>
            </a:r>
            <a:endParaRPr lang="en-US" sz="2000" b="0" dirty="0">
              <a:solidFill>
                <a:schemeClr val="bg1"/>
              </a:solidFill>
            </a:endParaRPr>
          </a:p>
        </p:txBody>
      </p:sp>
      <p:sp>
        <p:nvSpPr>
          <p:cNvPr id="14" name="Oval 13"/>
          <p:cNvSpPr/>
          <p:nvPr/>
        </p:nvSpPr>
        <p:spPr bwMode="auto">
          <a:xfrm>
            <a:off x="944874" y="2687081"/>
            <a:ext cx="2868453" cy="1240483"/>
          </a:xfrm>
          <a:prstGeom prst="ellipse">
            <a:avLst/>
          </a:prstGeom>
          <a:noFill/>
          <a:ln w="57150"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TextBox 14"/>
          <p:cNvSpPr txBox="1"/>
          <p:nvPr/>
        </p:nvSpPr>
        <p:spPr>
          <a:xfrm>
            <a:off x="3949646" y="4749225"/>
            <a:ext cx="3528530" cy="584775"/>
          </a:xfrm>
          <a:prstGeom prst="rect">
            <a:avLst/>
          </a:prstGeom>
          <a:solidFill>
            <a:srgbClr val="1FE115"/>
          </a:solidFill>
          <a:ln>
            <a:solidFill>
              <a:srgbClr val="1FE115"/>
            </a:solidFill>
          </a:ln>
        </p:spPr>
        <p:txBody>
          <a:bodyPr wrap="none" rtlCol="0">
            <a:spAutoFit/>
          </a:bodyPr>
          <a:lstStyle/>
          <a:p>
            <a:r>
              <a:rPr lang="en-US" dirty="0" smtClean="0">
                <a:solidFill>
                  <a:schemeClr val="tx1"/>
                </a:solidFill>
              </a:rPr>
              <a:t>Type of particulars</a:t>
            </a:r>
            <a:endParaRPr lang="en-US" dirty="0">
              <a:solidFill>
                <a:schemeClr val="tx1"/>
              </a:solidFill>
            </a:endParaRPr>
          </a:p>
        </p:txBody>
      </p:sp>
      <p:cxnSp>
        <p:nvCxnSpPr>
          <p:cNvPr id="17" name="Straight Arrow Connector 16"/>
          <p:cNvCxnSpPr/>
          <p:nvPr/>
        </p:nvCxnSpPr>
        <p:spPr bwMode="auto">
          <a:xfrm flipH="1" flipV="1">
            <a:off x="3226377" y="3927564"/>
            <a:ext cx="812223" cy="857250"/>
          </a:xfrm>
          <a:prstGeom prst="straightConnector1">
            <a:avLst/>
          </a:prstGeom>
          <a:solidFill>
            <a:schemeClr val="accent1"/>
          </a:solidFill>
          <a:ln w="57150" cap="flat" cmpd="sng" algn="ctr">
            <a:solidFill>
              <a:srgbClr val="1FE115"/>
            </a:solidFill>
            <a:prstDash val="solid"/>
            <a:round/>
            <a:headEnd type="none" w="med" len="med"/>
            <a:tailEnd type="triangle"/>
          </a:ln>
          <a:effectLst/>
        </p:spPr>
      </p:cxnSp>
      <p:sp>
        <p:nvSpPr>
          <p:cNvPr id="21" name="Slide Number Placeholder 20"/>
          <p:cNvSpPr>
            <a:spLocks noGrp="1"/>
          </p:cNvSpPr>
          <p:nvPr>
            <p:ph type="sldNum" sz="quarter" idx="3"/>
          </p:nvPr>
        </p:nvSpPr>
        <p:spPr/>
        <p:txBody>
          <a:bodyPr/>
          <a:lstStyle/>
          <a:p>
            <a:fld id="{7C5DB68A-9D44-4073-920F-D08D647C06A7}" type="slidenum">
              <a:rPr lang="en-US" smtClean="0"/>
              <a:t>118</a:t>
            </a:fld>
            <a:endParaRPr lang="en-US" dirty="0"/>
          </a:p>
        </p:txBody>
      </p:sp>
    </p:spTree>
    <p:extLst>
      <p:ext uri="{BB962C8B-B14F-4D97-AF65-F5344CB8AC3E}">
        <p14:creationId xmlns:p14="http://schemas.microsoft.com/office/powerpoint/2010/main" val="411608562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Ignoring</a:t>
            </a:r>
            <a:r>
              <a:rPr lang="en-US" dirty="0" smtClean="0"/>
              <a:t> the particular / type distinction</a:t>
            </a:r>
            <a:endParaRPr lang="en-US" dirty="0"/>
          </a:p>
        </p:txBody>
      </p:sp>
      <p:sp>
        <p:nvSpPr>
          <p:cNvPr id="3" name="Content Placeholder 2"/>
          <p:cNvSpPr>
            <a:spLocks noGrp="1"/>
          </p:cNvSpPr>
          <p:nvPr>
            <p:ph idx="1"/>
          </p:nvPr>
        </p:nvSpPr>
        <p:spPr>
          <a:xfrm>
            <a:off x="228600" y="1676400"/>
            <a:ext cx="8763000" cy="4953000"/>
          </a:xfrm>
        </p:spPr>
        <p:txBody>
          <a:bodyPr/>
          <a:lstStyle/>
          <a:p>
            <a:pPr marL="171450" indent="-228600">
              <a:buFont typeface="Arial" panose="020B0604020202020204" pitchFamily="34" charset="0"/>
              <a:buChar char="•"/>
            </a:pPr>
            <a:r>
              <a:rPr lang="en-US" i="1" dirty="0" smtClean="0"/>
              <a:t>Bruxism </a:t>
            </a:r>
            <a:r>
              <a:rPr lang="en-US" i="1" dirty="0"/>
              <a:t>is a continuously distributed </a:t>
            </a:r>
            <a:r>
              <a:rPr lang="en-US" i="1" dirty="0" smtClean="0"/>
              <a:t>behavior </a:t>
            </a:r>
            <a:r>
              <a:rPr lang="en-US" dirty="0" smtClean="0"/>
              <a:t>[P4</a:t>
            </a:r>
            <a:r>
              <a:rPr lang="en-US" dirty="0"/>
              <a:t>, p802] </a:t>
            </a:r>
            <a:endParaRPr lang="en-US" dirty="0" smtClean="0"/>
          </a:p>
        </p:txBody>
      </p:sp>
      <p:sp>
        <p:nvSpPr>
          <p:cNvPr id="4" name="Rounded Rectangle 3"/>
          <p:cNvSpPr/>
          <p:nvPr/>
        </p:nvSpPr>
        <p:spPr bwMode="auto">
          <a:xfrm>
            <a:off x="5915024" y="2438400"/>
            <a:ext cx="2619375" cy="17145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Continuously distributed behavior</a:t>
            </a:r>
            <a:endParaRPr kumimoji="0" lang="en-US" b="0" i="0" u="none" strike="noStrike" cap="none" normalizeH="0" baseline="0" dirty="0">
              <a:ln>
                <a:noFill/>
              </a:ln>
              <a:solidFill>
                <a:schemeClr val="bg1"/>
              </a:solidFill>
              <a:effectLst/>
              <a:latin typeface="Times" pitchFamily="122" charset="0"/>
            </a:endParaRPr>
          </a:p>
        </p:txBody>
      </p:sp>
      <p:cxnSp>
        <p:nvCxnSpPr>
          <p:cNvPr id="5" name="Straight Arrow Connector 4"/>
          <p:cNvCxnSpPr>
            <a:stCxn id="6" idx="3"/>
            <a:endCxn id="4" idx="1"/>
          </p:cNvCxnSpPr>
          <p:nvPr/>
        </p:nvCxnSpPr>
        <p:spPr bwMode="auto">
          <a:xfrm>
            <a:off x="3352799" y="3295650"/>
            <a:ext cx="2562225" cy="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6" name="Rounded Rectangle 5"/>
          <p:cNvSpPr/>
          <p:nvPr/>
        </p:nvSpPr>
        <p:spPr bwMode="auto">
          <a:xfrm>
            <a:off x="1371599" y="2952750"/>
            <a:ext cx="19812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Bruxism</a:t>
            </a:r>
            <a:endParaRPr kumimoji="0" lang="en-US" b="0" i="0" u="none" strike="noStrike" cap="none" normalizeH="0" baseline="0" dirty="0">
              <a:ln>
                <a:noFill/>
              </a:ln>
              <a:solidFill>
                <a:schemeClr val="bg1"/>
              </a:solidFill>
              <a:effectLst/>
              <a:latin typeface="Times" pitchFamily="122" charset="0"/>
            </a:endParaRPr>
          </a:p>
        </p:txBody>
      </p:sp>
      <p:sp>
        <p:nvSpPr>
          <p:cNvPr id="7" name="TextBox 6"/>
          <p:cNvSpPr txBox="1"/>
          <p:nvPr/>
        </p:nvSpPr>
        <p:spPr>
          <a:xfrm>
            <a:off x="4270528" y="2721917"/>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8" name="Rectangle 7"/>
          <p:cNvSpPr/>
          <p:nvPr/>
        </p:nvSpPr>
        <p:spPr bwMode="auto">
          <a:xfrm>
            <a:off x="1498022" y="5334000"/>
            <a:ext cx="1728355" cy="59535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#4</a:t>
            </a:r>
            <a:endParaRPr lang="en-US" sz="2800" b="0" dirty="0">
              <a:solidFill>
                <a:schemeClr val="tx1"/>
              </a:solidFill>
              <a:latin typeface="Times" pitchFamily="122" charset="0"/>
            </a:endParaRPr>
          </a:p>
        </p:txBody>
      </p:sp>
      <p:cxnSp>
        <p:nvCxnSpPr>
          <p:cNvPr id="9" name="Straight Arrow Connector 8"/>
          <p:cNvCxnSpPr>
            <a:stCxn id="8" idx="0"/>
            <a:endCxn id="6" idx="2"/>
          </p:cNvCxnSpPr>
          <p:nvPr/>
        </p:nvCxnSpPr>
        <p:spPr bwMode="auto">
          <a:xfrm flipH="1" flipV="1">
            <a:off x="2362199" y="3638550"/>
            <a:ext cx="1" cy="169545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0" name="TextBox 9"/>
          <p:cNvSpPr txBox="1"/>
          <p:nvPr/>
        </p:nvSpPr>
        <p:spPr>
          <a:xfrm>
            <a:off x="682574" y="4155727"/>
            <a:ext cx="1630575" cy="461665"/>
          </a:xfrm>
          <a:prstGeom prst="rect">
            <a:avLst/>
          </a:prstGeom>
          <a:noFill/>
        </p:spPr>
        <p:txBody>
          <a:bodyPr wrap="none" rtlCol="0">
            <a:spAutoFit/>
          </a:bodyPr>
          <a:lstStyle/>
          <a:p>
            <a:r>
              <a:rPr lang="en-US" sz="2400" dirty="0" smtClean="0">
                <a:solidFill>
                  <a:schemeClr val="bg1"/>
                </a:solidFill>
              </a:rPr>
              <a:t>Instance of</a:t>
            </a:r>
          </a:p>
        </p:txBody>
      </p:sp>
      <p:sp>
        <p:nvSpPr>
          <p:cNvPr id="12" name="TextBox 11"/>
          <p:cNvSpPr txBox="1"/>
          <p:nvPr/>
        </p:nvSpPr>
        <p:spPr>
          <a:xfrm>
            <a:off x="255749" y="5991497"/>
            <a:ext cx="4114800" cy="707886"/>
          </a:xfrm>
          <a:prstGeom prst="rect">
            <a:avLst/>
          </a:prstGeom>
          <a:noFill/>
        </p:spPr>
        <p:txBody>
          <a:bodyPr wrap="square" rtlCol="0">
            <a:spAutoFit/>
          </a:bodyPr>
          <a:lstStyle/>
          <a:p>
            <a:r>
              <a:rPr lang="en-US" sz="2000" b="0" dirty="0" smtClean="0">
                <a:solidFill>
                  <a:schemeClr val="bg1"/>
                </a:solidFill>
              </a:rPr>
              <a:t>John’s #4 = John’s repetitive jaw muscle activity of last night</a:t>
            </a:r>
            <a:endParaRPr lang="en-US" sz="2000" b="0" dirty="0">
              <a:solidFill>
                <a:schemeClr val="bg1"/>
              </a:solidFill>
            </a:endParaRPr>
          </a:p>
        </p:txBody>
      </p:sp>
      <p:sp>
        <p:nvSpPr>
          <p:cNvPr id="14" name="Oval 13"/>
          <p:cNvSpPr/>
          <p:nvPr/>
        </p:nvSpPr>
        <p:spPr bwMode="auto">
          <a:xfrm>
            <a:off x="5790485" y="2368416"/>
            <a:ext cx="2868453" cy="1270027"/>
          </a:xfrm>
          <a:prstGeom prst="ellipse">
            <a:avLst/>
          </a:prstGeom>
          <a:noFill/>
          <a:ln w="57150"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5" name="TextBox 14"/>
          <p:cNvSpPr txBox="1"/>
          <p:nvPr/>
        </p:nvSpPr>
        <p:spPr>
          <a:xfrm>
            <a:off x="4783490" y="5410095"/>
            <a:ext cx="2502609" cy="584775"/>
          </a:xfrm>
          <a:prstGeom prst="rect">
            <a:avLst/>
          </a:prstGeom>
          <a:solidFill>
            <a:srgbClr val="1FE115"/>
          </a:solidFill>
          <a:ln>
            <a:solidFill>
              <a:srgbClr val="1FE115"/>
            </a:solidFill>
          </a:ln>
        </p:spPr>
        <p:txBody>
          <a:bodyPr wrap="none" rtlCol="0">
            <a:spAutoFit/>
          </a:bodyPr>
          <a:lstStyle/>
          <a:p>
            <a:r>
              <a:rPr lang="en-US" dirty="0" smtClean="0">
                <a:solidFill>
                  <a:schemeClr val="tx1"/>
                </a:solidFill>
              </a:rPr>
              <a:t>Type of types</a:t>
            </a:r>
            <a:endParaRPr lang="en-US" dirty="0">
              <a:solidFill>
                <a:schemeClr val="tx1"/>
              </a:solidFill>
            </a:endParaRPr>
          </a:p>
        </p:txBody>
      </p:sp>
      <p:cxnSp>
        <p:nvCxnSpPr>
          <p:cNvPr id="17" name="Straight Arrow Connector 16"/>
          <p:cNvCxnSpPr/>
          <p:nvPr/>
        </p:nvCxnSpPr>
        <p:spPr bwMode="auto">
          <a:xfrm flipV="1">
            <a:off x="5410200" y="3581400"/>
            <a:ext cx="914400" cy="1828696"/>
          </a:xfrm>
          <a:prstGeom prst="straightConnector1">
            <a:avLst/>
          </a:prstGeom>
          <a:solidFill>
            <a:schemeClr val="accent1"/>
          </a:solidFill>
          <a:ln w="57150" cap="flat" cmpd="sng" algn="ctr">
            <a:solidFill>
              <a:srgbClr val="1FE115"/>
            </a:solidFill>
            <a:prstDash val="solid"/>
            <a:round/>
            <a:headEnd type="none" w="med" len="med"/>
            <a:tailEnd type="triangle"/>
          </a:ln>
          <a:effectLst/>
        </p:spPr>
      </p:cxnSp>
      <p:sp>
        <p:nvSpPr>
          <p:cNvPr id="16" name="Slide Number Placeholder 15"/>
          <p:cNvSpPr>
            <a:spLocks noGrp="1"/>
          </p:cNvSpPr>
          <p:nvPr>
            <p:ph type="sldNum" sz="quarter" idx="3"/>
          </p:nvPr>
        </p:nvSpPr>
        <p:spPr/>
        <p:txBody>
          <a:bodyPr/>
          <a:lstStyle/>
          <a:p>
            <a:fld id="{7C5DB68A-9D44-4073-920F-D08D647C06A7}" type="slidenum">
              <a:rPr lang="en-US" smtClean="0"/>
              <a:t>119</a:t>
            </a:fld>
            <a:endParaRPr lang="en-US" dirty="0"/>
          </a:p>
        </p:txBody>
      </p:sp>
    </p:spTree>
    <p:extLst>
      <p:ext uri="{BB962C8B-B14F-4D97-AF65-F5344CB8AC3E}">
        <p14:creationId xmlns:p14="http://schemas.microsoft.com/office/powerpoint/2010/main" val="26658692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429000"/>
            <a:ext cx="8305800" cy="838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3"/>
          </p:nvPr>
        </p:nvSpPr>
        <p:spPr/>
        <p:txBody>
          <a:bodyPr/>
          <a:lstStyle/>
          <a:p>
            <a:fld id="{7C5DB68A-9D44-4073-920F-D08D647C06A7}" type="slidenum">
              <a:rPr lang="en-US" smtClean="0"/>
              <a:t>12</a:t>
            </a:fld>
            <a:endParaRPr lang="en-US" dirty="0"/>
          </a:p>
        </p:txBody>
      </p:sp>
    </p:spTree>
    <p:extLst>
      <p:ext uri="{BB962C8B-B14F-4D97-AF65-F5344CB8AC3E}">
        <p14:creationId xmlns:p14="http://schemas.microsoft.com/office/powerpoint/2010/main" val="6811244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whose particulars are distributed over a continuum (1)</a:t>
            </a:r>
            <a:endParaRPr lang="en-US" dirty="0"/>
          </a:p>
        </p:txBody>
      </p:sp>
      <p:sp>
        <p:nvSpPr>
          <p:cNvPr id="30" name="TextBox 29"/>
          <p:cNvSpPr txBox="1"/>
          <p:nvPr/>
        </p:nvSpPr>
        <p:spPr>
          <a:xfrm>
            <a:off x="3651727" y="2209800"/>
            <a:ext cx="1783950"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Body temperature</a:t>
            </a:r>
          </a:p>
        </p:txBody>
      </p:sp>
      <p:sp>
        <p:nvSpPr>
          <p:cNvPr id="31" name="TextBox 30"/>
          <p:cNvSpPr txBox="1"/>
          <p:nvPr/>
        </p:nvSpPr>
        <p:spPr>
          <a:xfrm>
            <a:off x="1345024" y="3502979"/>
            <a:ext cx="1789272"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Pathologically low</a:t>
            </a:r>
          </a:p>
          <a:p>
            <a:pPr algn="ctr"/>
            <a:r>
              <a:rPr lang="en-US" sz="1600" dirty="0">
                <a:solidFill>
                  <a:schemeClr val="bg1"/>
                </a:solidFill>
              </a:rPr>
              <a:t>body temperature</a:t>
            </a:r>
          </a:p>
        </p:txBody>
      </p:sp>
      <p:sp>
        <p:nvSpPr>
          <p:cNvPr id="32" name="TextBox 31"/>
          <p:cNvSpPr txBox="1"/>
          <p:nvPr/>
        </p:nvSpPr>
        <p:spPr>
          <a:xfrm>
            <a:off x="3661345" y="3489321"/>
            <a:ext cx="1761508"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Normal</a:t>
            </a:r>
          </a:p>
          <a:p>
            <a:pPr algn="ctr"/>
            <a:r>
              <a:rPr lang="en-US" sz="1600" dirty="0">
                <a:solidFill>
                  <a:schemeClr val="bg1"/>
                </a:solidFill>
              </a:rPr>
              <a:t>body temperature</a:t>
            </a:r>
          </a:p>
        </p:txBody>
      </p:sp>
      <p:sp>
        <p:nvSpPr>
          <p:cNvPr id="33" name="TextBox 32"/>
          <p:cNvSpPr txBox="1"/>
          <p:nvPr/>
        </p:nvSpPr>
        <p:spPr>
          <a:xfrm>
            <a:off x="5921288" y="3487199"/>
            <a:ext cx="1869422"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Pathologically high</a:t>
            </a:r>
          </a:p>
          <a:p>
            <a:pPr algn="ctr"/>
            <a:r>
              <a:rPr lang="en-US" sz="1600" dirty="0">
                <a:solidFill>
                  <a:schemeClr val="bg1"/>
                </a:solidFill>
              </a:rPr>
              <a:t>body temperature</a:t>
            </a:r>
          </a:p>
        </p:txBody>
      </p:sp>
      <p:sp>
        <p:nvSpPr>
          <p:cNvPr id="34" name="TextBox 33"/>
          <p:cNvSpPr txBox="1"/>
          <p:nvPr/>
        </p:nvSpPr>
        <p:spPr>
          <a:xfrm>
            <a:off x="1039704"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35.2°C BT</a:t>
            </a:r>
          </a:p>
        </p:txBody>
      </p:sp>
      <p:sp>
        <p:nvSpPr>
          <p:cNvPr id="35" name="TextBox 34"/>
          <p:cNvSpPr txBox="1"/>
          <p:nvPr/>
        </p:nvSpPr>
        <p:spPr>
          <a:xfrm>
            <a:off x="2207551"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35.8°C BT</a:t>
            </a:r>
          </a:p>
        </p:txBody>
      </p:sp>
      <p:sp>
        <p:nvSpPr>
          <p:cNvPr id="36" name="TextBox 35"/>
          <p:cNvSpPr txBox="1"/>
          <p:nvPr/>
        </p:nvSpPr>
        <p:spPr>
          <a:xfrm>
            <a:off x="3375398" y="4786334"/>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36.9°C </a:t>
            </a:r>
            <a:r>
              <a:rPr lang="en-US" sz="1600" dirty="0">
                <a:solidFill>
                  <a:schemeClr val="bg1"/>
                </a:solidFill>
              </a:rPr>
              <a:t>BT</a:t>
            </a:r>
          </a:p>
        </p:txBody>
      </p:sp>
      <p:sp>
        <p:nvSpPr>
          <p:cNvPr id="38" name="TextBox 37"/>
          <p:cNvSpPr txBox="1"/>
          <p:nvPr/>
        </p:nvSpPr>
        <p:spPr>
          <a:xfrm>
            <a:off x="4543245"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37.2°C BT</a:t>
            </a:r>
          </a:p>
        </p:txBody>
      </p:sp>
      <p:sp>
        <p:nvSpPr>
          <p:cNvPr id="41" name="TextBox 40"/>
          <p:cNvSpPr txBox="1"/>
          <p:nvPr/>
        </p:nvSpPr>
        <p:spPr>
          <a:xfrm>
            <a:off x="5711092" y="4786334"/>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38.9°C </a:t>
            </a:r>
            <a:r>
              <a:rPr lang="en-US" sz="1600" dirty="0">
                <a:solidFill>
                  <a:schemeClr val="bg1"/>
                </a:solidFill>
              </a:rPr>
              <a:t>BT</a:t>
            </a:r>
          </a:p>
        </p:txBody>
      </p:sp>
      <p:sp>
        <p:nvSpPr>
          <p:cNvPr id="42" name="TextBox 41"/>
          <p:cNvSpPr txBox="1"/>
          <p:nvPr/>
        </p:nvSpPr>
        <p:spPr>
          <a:xfrm>
            <a:off x="6904225" y="4782036"/>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40.2°C </a:t>
            </a:r>
            <a:r>
              <a:rPr lang="en-US" sz="1600" dirty="0">
                <a:solidFill>
                  <a:schemeClr val="bg1"/>
                </a:solidFill>
              </a:rPr>
              <a:t>BT</a:t>
            </a:r>
          </a:p>
        </p:txBody>
      </p:sp>
      <p:cxnSp>
        <p:nvCxnSpPr>
          <p:cNvPr id="45" name="Straight Arrow Connector 44"/>
          <p:cNvCxnSpPr>
            <a:stCxn id="31" idx="0"/>
            <a:endCxn id="30" idx="2"/>
          </p:cNvCxnSpPr>
          <p:nvPr/>
        </p:nvCxnSpPr>
        <p:spPr>
          <a:xfrm flipV="1">
            <a:off x="2239660" y="2548354"/>
            <a:ext cx="2304042" cy="9546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4" idx="0"/>
            <a:endCxn id="31" idx="2"/>
          </p:cNvCxnSpPr>
          <p:nvPr/>
        </p:nvCxnSpPr>
        <p:spPr>
          <a:xfrm flipV="1">
            <a:off x="1588092" y="4087754"/>
            <a:ext cx="651568" cy="6985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5" idx="0"/>
            <a:endCxn id="31" idx="2"/>
          </p:cNvCxnSpPr>
          <p:nvPr/>
        </p:nvCxnSpPr>
        <p:spPr>
          <a:xfrm flipH="1" flipV="1">
            <a:off x="2239660" y="4087754"/>
            <a:ext cx="516279" cy="6985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6" idx="0"/>
            <a:endCxn id="32" idx="2"/>
          </p:cNvCxnSpPr>
          <p:nvPr/>
        </p:nvCxnSpPr>
        <p:spPr>
          <a:xfrm flipV="1">
            <a:off x="3923786" y="4074096"/>
            <a:ext cx="618313" cy="712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8" idx="0"/>
            <a:endCxn id="32" idx="2"/>
          </p:cNvCxnSpPr>
          <p:nvPr/>
        </p:nvCxnSpPr>
        <p:spPr>
          <a:xfrm flipH="1" flipV="1">
            <a:off x="4542099" y="4074096"/>
            <a:ext cx="549534" cy="712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1" idx="0"/>
            <a:endCxn id="33" idx="2"/>
          </p:cNvCxnSpPr>
          <p:nvPr/>
        </p:nvCxnSpPr>
        <p:spPr>
          <a:xfrm flipV="1">
            <a:off x="6259480" y="4071974"/>
            <a:ext cx="596519" cy="7143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2" idx="0"/>
            <a:endCxn id="33" idx="2"/>
          </p:cNvCxnSpPr>
          <p:nvPr/>
        </p:nvCxnSpPr>
        <p:spPr>
          <a:xfrm flipH="1" flipV="1">
            <a:off x="6855999" y="4071974"/>
            <a:ext cx="596614" cy="7100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3" idx="0"/>
            <a:endCxn id="30" idx="2"/>
          </p:cNvCxnSpPr>
          <p:nvPr/>
        </p:nvCxnSpPr>
        <p:spPr>
          <a:xfrm flipH="1" flipV="1">
            <a:off x="4543702" y="2548354"/>
            <a:ext cx="2312297" cy="9388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2" idx="0"/>
            <a:endCxn id="30" idx="2"/>
          </p:cNvCxnSpPr>
          <p:nvPr/>
        </p:nvCxnSpPr>
        <p:spPr>
          <a:xfrm flipV="1">
            <a:off x="4542099" y="2548354"/>
            <a:ext cx="1603" cy="9409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47892" y="2795763"/>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55" name="TextBox 54"/>
          <p:cNvSpPr txBox="1"/>
          <p:nvPr/>
        </p:nvSpPr>
        <p:spPr>
          <a:xfrm>
            <a:off x="3200618" y="4087754"/>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71" name="Slide Number Placeholder 70"/>
          <p:cNvSpPr>
            <a:spLocks noGrp="1"/>
          </p:cNvSpPr>
          <p:nvPr>
            <p:ph type="sldNum" sz="quarter" idx="3"/>
          </p:nvPr>
        </p:nvSpPr>
        <p:spPr/>
        <p:txBody>
          <a:bodyPr/>
          <a:lstStyle/>
          <a:p>
            <a:fld id="{7C5DB68A-9D44-4073-920F-D08D647C06A7}" type="slidenum">
              <a:rPr lang="en-US" smtClean="0"/>
              <a:t>120</a:t>
            </a:fld>
            <a:endParaRPr lang="en-US" dirty="0"/>
          </a:p>
        </p:txBody>
      </p:sp>
    </p:spTree>
    <p:extLst>
      <p:ext uri="{BB962C8B-B14F-4D97-AF65-F5344CB8AC3E}">
        <p14:creationId xmlns:p14="http://schemas.microsoft.com/office/powerpoint/2010/main" val="368957465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whose particulars are distributed over a continuum (1)</a:t>
            </a:r>
            <a:endParaRPr lang="en-US" dirty="0"/>
          </a:p>
        </p:txBody>
      </p:sp>
      <p:sp>
        <p:nvSpPr>
          <p:cNvPr id="30" name="TextBox 29"/>
          <p:cNvSpPr txBox="1"/>
          <p:nvPr/>
        </p:nvSpPr>
        <p:spPr>
          <a:xfrm>
            <a:off x="3651727" y="2209800"/>
            <a:ext cx="1783950"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Body temperature</a:t>
            </a:r>
          </a:p>
        </p:txBody>
      </p:sp>
      <p:sp>
        <p:nvSpPr>
          <p:cNvPr id="31" name="TextBox 30"/>
          <p:cNvSpPr txBox="1"/>
          <p:nvPr/>
        </p:nvSpPr>
        <p:spPr>
          <a:xfrm>
            <a:off x="1345024" y="3502979"/>
            <a:ext cx="1789272"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Pathologically low</a:t>
            </a:r>
          </a:p>
          <a:p>
            <a:pPr algn="ctr"/>
            <a:r>
              <a:rPr lang="en-US" sz="1600" dirty="0">
                <a:solidFill>
                  <a:schemeClr val="bg1"/>
                </a:solidFill>
              </a:rPr>
              <a:t>body temperature</a:t>
            </a:r>
          </a:p>
        </p:txBody>
      </p:sp>
      <p:sp>
        <p:nvSpPr>
          <p:cNvPr id="32" name="TextBox 31"/>
          <p:cNvSpPr txBox="1"/>
          <p:nvPr/>
        </p:nvSpPr>
        <p:spPr>
          <a:xfrm>
            <a:off x="3661345" y="3489321"/>
            <a:ext cx="1761508"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Normal</a:t>
            </a:r>
          </a:p>
          <a:p>
            <a:pPr algn="ctr"/>
            <a:r>
              <a:rPr lang="en-US" sz="1600" dirty="0">
                <a:solidFill>
                  <a:schemeClr val="bg1"/>
                </a:solidFill>
              </a:rPr>
              <a:t>body temperature</a:t>
            </a:r>
          </a:p>
        </p:txBody>
      </p:sp>
      <p:sp>
        <p:nvSpPr>
          <p:cNvPr id="33" name="TextBox 32"/>
          <p:cNvSpPr txBox="1"/>
          <p:nvPr/>
        </p:nvSpPr>
        <p:spPr>
          <a:xfrm>
            <a:off x="5921288" y="3487199"/>
            <a:ext cx="1869422"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Pathologically high</a:t>
            </a:r>
          </a:p>
          <a:p>
            <a:pPr algn="ctr"/>
            <a:r>
              <a:rPr lang="en-US" sz="1600" dirty="0">
                <a:solidFill>
                  <a:schemeClr val="bg1"/>
                </a:solidFill>
              </a:rPr>
              <a:t>body temperature</a:t>
            </a:r>
          </a:p>
        </p:txBody>
      </p:sp>
      <p:sp>
        <p:nvSpPr>
          <p:cNvPr id="34" name="TextBox 33"/>
          <p:cNvSpPr txBox="1"/>
          <p:nvPr/>
        </p:nvSpPr>
        <p:spPr>
          <a:xfrm>
            <a:off x="1039704"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35.2°C BT</a:t>
            </a:r>
          </a:p>
        </p:txBody>
      </p:sp>
      <p:sp>
        <p:nvSpPr>
          <p:cNvPr id="35" name="TextBox 34"/>
          <p:cNvSpPr txBox="1"/>
          <p:nvPr/>
        </p:nvSpPr>
        <p:spPr>
          <a:xfrm>
            <a:off x="2207551"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35.8°C BT</a:t>
            </a:r>
          </a:p>
        </p:txBody>
      </p:sp>
      <p:sp>
        <p:nvSpPr>
          <p:cNvPr id="36" name="TextBox 35"/>
          <p:cNvSpPr txBox="1"/>
          <p:nvPr/>
        </p:nvSpPr>
        <p:spPr>
          <a:xfrm>
            <a:off x="3375398" y="4786334"/>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36.9°C </a:t>
            </a:r>
            <a:r>
              <a:rPr lang="en-US" sz="1600" dirty="0">
                <a:solidFill>
                  <a:schemeClr val="bg1"/>
                </a:solidFill>
              </a:rPr>
              <a:t>BT</a:t>
            </a:r>
          </a:p>
        </p:txBody>
      </p:sp>
      <p:sp>
        <p:nvSpPr>
          <p:cNvPr id="38" name="TextBox 37"/>
          <p:cNvSpPr txBox="1"/>
          <p:nvPr/>
        </p:nvSpPr>
        <p:spPr>
          <a:xfrm>
            <a:off x="4543245"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37.2°C BT</a:t>
            </a:r>
          </a:p>
        </p:txBody>
      </p:sp>
      <p:sp>
        <p:nvSpPr>
          <p:cNvPr id="41" name="TextBox 40"/>
          <p:cNvSpPr txBox="1"/>
          <p:nvPr/>
        </p:nvSpPr>
        <p:spPr>
          <a:xfrm>
            <a:off x="5711092" y="4786334"/>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38.9°C </a:t>
            </a:r>
            <a:r>
              <a:rPr lang="en-US" sz="1600" dirty="0">
                <a:solidFill>
                  <a:schemeClr val="bg1"/>
                </a:solidFill>
              </a:rPr>
              <a:t>BT</a:t>
            </a:r>
          </a:p>
        </p:txBody>
      </p:sp>
      <p:sp>
        <p:nvSpPr>
          <p:cNvPr id="42" name="TextBox 41"/>
          <p:cNvSpPr txBox="1"/>
          <p:nvPr/>
        </p:nvSpPr>
        <p:spPr>
          <a:xfrm>
            <a:off x="6904225" y="4782036"/>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40.2°C </a:t>
            </a:r>
            <a:r>
              <a:rPr lang="en-US" sz="1600" dirty="0">
                <a:solidFill>
                  <a:schemeClr val="bg1"/>
                </a:solidFill>
              </a:rPr>
              <a:t>BT</a:t>
            </a:r>
          </a:p>
        </p:txBody>
      </p:sp>
      <p:cxnSp>
        <p:nvCxnSpPr>
          <p:cNvPr id="45" name="Straight Arrow Connector 44"/>
          <p:cNvCxnSpPr>
            <a:stCxn id="31" idx="0"/>
            <a:endCxn id="30" idx="2"/>
          </p:cNvCxnSpPr>
          <p:nvPr/>
        </p:nvCxnSpPr>
        <p:spPr>
          <a:xfrm flipV="1">
            <a:off x="2239660" y="2548354"/>
            <a:ext cx="2304042" cy="9546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4" idx="0"/>
            <a:endCxn id="31" idx="2"/>
          </p:cNvCxnSpPr>
          <p:nvPr/>
        </p:nvCxnSpPr>
        <p:spPr>
          <a:xfrm flipV="1">
            <a:off x="1588092" y="4087754"/>
            <a:ext cx="651568" cy="6985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5" idx="0"/>
            <a:endCxn id="31" idx="2"/>
          </p:cNvCxnSpPr>
          <p:nvPr/>
        </p:nvCxnSpPr>
        <p:spPr>
          <a:xfrm flipH="1" flipV="1">
            <a:off x="2239660" y="4087754"/>
            <a:ext cx="516279" cy="6985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6" idx="0"/>
            <a:endCxn id="32" idx="2"/>
          </p:cNvCxnSpPr>
          <p:nvPr/>
        </p:nvCxnSpPr>
        <p:spPr>
          <a:xfrm flipV="1">
            <a:off x="3923786" y="4074096"/>
            <a:ext cx="618313" cy="712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8" idx="0"/>
            <a:endCxn id="32" idx="2"/>
          </p:cNvCxnSpPr>
          <p:nvPr/>
        </p:nvCxnSpPr>
        <p:spPr>
          <a:xfrm flipH="1" flipV="1">
            <a:off x="4542099" y="4074096"/>
            <a:ext cx="549534" cy="712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1" idx="0"/>
            <a:endCxn id="33" idx="2"/>
          </p:cNvCxnSpPr>
          <p:nvPr/>
        </p:nvCxnSpPr>
        <p:spPr>
          <a:xfrm flipV="1">
            <a:off x="6259480" y="4071974"/>
            <a:ext cx="596519" cy="7143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2" idx="0"/>
            <a:endCxn id="33" idx="2"/>
          </p:cNvCxnSpPr>
          <p:nvPr/>
        </p:nvCxnSpPr>
        <p:spPr>
          <a:xfrm flipH="1" flipV="1">
            <a:off x="6855999" y="4071974"/>
            <a:ext cx="596614" cy="7100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3" idx="0"/>
            <a:endCxn id="30" idx="2"/>
          </p:cNvCxnSpPr>
          <p:nvPr/>
        </p:nvCxnSpPr>
        <p:spPr>
          <a:xfrm flipH="1" flipV="1">
            <a:off x="4543702" y="2548354"/>
            <a:ext cx="2312297" cy="9388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2" idx="0"/>
            <a:endCxn id="30" idx="2"/>
          </p:cNvCxnSpPr>
          <p:nvPr/>
        </p:nvCxnSpPr>
        <p:spPr>
          <a:xfrm flipV="1">
            <a:off x="4542099" y="2548354"/>
            <a:ext cx="1603" cy="9409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47892" y="2795763"/>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55" name="TextBox 54"/>
          <p:cNvSpPr txBox="1"/>
          <p:nvPr/>
        </p:nvSpPr>
        <p:spPr>
          <a:xfrm>
            <a:off x="3200618" y="4087754"/>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56" name="TextBox 55"/>
          <p:cNvSpPr txBox="1"/>
          <p:nvPr/>
        </p:nvSpPr>
        <p:spPr>
          <a:xfrm>
            <a:off x="4250576" y="5164249"/>
            <a:ext cx="1595309" cy="461665"/>
          </a:xfrm>
          <a:prstGeom prst="rect">
            <a:avLst/>
          </a:prstGeom>
          <a:noFill/>
        </p:spPr>
        <p:txBody>
          <a:bodyPr wrap="none" rtlCol="0">
            <a:spAutoFit/>
          </a:bodyPr>
          <a:lstStyle/>
          <a:p>
            <a:r>
              <a:rPr lang="en-US" sz="2400" dirty="0">
                <a:solidFill>
                  <a:schemeClr val="bg1"/>
                </a:solidFill>
              </a:rPr>
              <a:t>i</a:t>
            </a:r>
            <a:r>
              <a:rPr lang="en-US" sz="2400" dirty="0" smtClean="0">
                <a:solidFill>
                  <a:schemeClr val="bg1"/>
                </a:solidFill>
              </a:rPr>
              <a:t>nstance of</a:t>
            </a:r>
          </a:p>
        </p:txBody>
      </p:sp>
      <p:sp>
        <p:nvSpPr>
          <p:cNvPr id="57" name="Rectangle 56"/>
          <p:cNvSpPr/>
          <p:nvPr/>
        </p:nvSpPr>
        <p:spPr bwMode="auto">
          <a:xfrm>
            <a:off x="3789696" y="6085469"/>
            <a:ext cx="1728355" cy="595359"/>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#24</a:t>
            </a:r>
            <a:endParaRPr lang="en-US" sz="2800" b="0" dirty="0">
              <a:solidFill>
                <a:schemeClr val="tx1"/>
              </a:solidFill>
              <a:latin typeface="Times" pitchFamily="122" charset="0"/>
            </a:endParaRPr>
          </a:p>
        </p:txBody>
      </p:sp>
      <p:cxnSp>
        <p:nvCxnSpPr>
          <p:cNvPr id="58" name="Straight Arrow Connector 57"/>
          <p:cNvCxnSpPr>
            <a:stCxn id="57" idx="0"/>
            <a:endCxn id="34" idx="2"/>
          </p:cNvCxnSpPr>
          <p:nvPr/>
        </p:nvCxnSpPr>
        <p:spPr>
          <a:xfrm flipH="1" flipV="1">
            <a:off x="1588092" y="5124888"/>
            <a:ext cx="3065782" cy="96058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7" idx="0"/>
          </p:cNvCxnSpPr>
          <p:nvPr/>
        </p:nvCxnSpPr>
        <p:spPr>
          <a:xfrm flipH="1" flipV="1">
            <a:off x="3923786" y="5134194"/>
            <a:ext cx="730088" cy="9512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57" idx="0"/>
          </p:cNvCxnSpPr>
          <p:nvPr/>
        </p:nvCxnSpPr>
        <p:spPr>
          <a:xfrm flipV="1">
            <a:off x="4653874" y="5134194"/>
            <a:ext cx="2626297" cy="9512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120500" y="5463442"/>
            <a:ext cx="1159293" cy="461665"/>
          </a:xfrm>
          <a:prstGeom prst="rect">
            <a:avLst/>
          </a:prstGeom>
          <a:noFill/>
        </p:spPr>
        <p:txBody>
          <a:bodyPr wrap="none" rtlCol="0">
            <a:spAutoFit/>
          </a:bodyPr>
          <a:lstStyle/>
          <a:p>
            <a:r>
              <a:rPr lang="en-US" sz="2400" dirty="0" smtClean="0">
                <a:solidFill>
                  <a:schemeClr val="bg1"/>
                </a:solidFill>
              </a:rPr>
              <a:t>… at t1</a:t>
            </a:r>
          </a:p>
        </p:txBody>
      </p:sp>
      <p:sp>
        <p:nvSpPr>
          <p:cNvPr id="69" name="TextBox 68"/>
          <p:cNvSpPr txBox="1"/>
          <p:nvPr/>
        </p:nvSpPr>
        <p:spPr>
          <a:xfrm>
            <a:off x="2979096" y="5191735"/>
            <a:ext cx="1159293" cy="461665"/>
          </a:xfrm>
          <a:prstGeom prst="rect">
            <a:avLst/>
          </a:prstGeom>
          <a:noFill/>
        </p:spPr>
        <p:txBody>
          <a:bodyPr wrap="none" rtlCol="0">
            <a:spAutoFit/>
          </a:bodyPr>
          <a:lstStyle/>
          <a:p>
            <a:r>
              <a:rPr lang="en-US" sz="2400" dirty="0" smtClean="0">
                <a:solidFill>
                  <a:schemeClr val="bg1"/>
                </a:solidFill>
              </a:rPr>
              <a:t>… at t2</a:t>
            </a:r>
          </a:p>
        </p:txBody>
      </p:sp>
      <p:sp>
        <p:nvSpPr>
          <p:cNvPr id="70" name="TextBox 69"/>
          <p:cNvSpPr txBox="1"/>
          <p:nvPr/>
        </p:nvSpPr>
        <p:spPr>
          <a:xfrm>
            <a:off x="6276352" y="5422567"/>
            <a:ext cx="1159293" cy="461665"/>
          </a:xfrm>
          <a:prstGeom prst="rect">
            <a:avLst/>
          </a:prstGeom>
          <a:noFill/>
        </p:spPr>
        <p:txBody>
          <a:bodyPr wrap="none" rtlCol="0">
            <a:spAutoFit/>
          </a:bodyPr>
          <a:lstStyle/>
          <a:p>
            <a:r>
              <a:rPr lang="en-US" sz="2400" dirty="0" smtClean="0">
                <a:solidFill>
                  <a:schemeClr val="bg1"/>
                </a:solidFill>
              </a:rPr>
              <a:t>… at t3</a:t>
            </a:r>
          </a:p>
        </p:txBody>
      </p:sp>
      <p:sp>
        <p:nvSpPr>
          <p:cNvPr id="3" name="Slide Number Placeholder 2"/>
          <p:cNvSpPr>
            <a:spLocks noGrp="1"/>
          </p:cNvSpPr>
          <p:nvPr>
            <p:ph type="sldNum" sz="quarter" idx="3"/>
          </p:nvPr>
        </p:nvSpPr>
        <p:spPr/>
        <p:txBody>
          <a:bodyPr/>
          <a:lstStyle/>
          <a:p>
            <a:fld id="{7C5DB68A-9D44-4073-920F-D08D647C06A7}" type="slidenum">
              <a:rPr lang="en-US" smtClean="0"/>
              <a:t>121</a:t>
            </a:fld>
            <a:endParaRPr lang="en-US" dirty="0"/>
          </a:p>
        </p:txBody>
      </p:sp>
    </p:spTree>
    <p:extLst>
      <p:ext uri="{BB962C8B-B14F-4D97-AF65-F5344CB8AC3E}">
        <p14:creationId xmlns:p14="http://schemas.microsoft.com/office/powerpoint/2010/main" val="13401624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whose particulars are distributed over a continuum (2)</a:t>
            </a:r>
            <a:endParaRPr lang="en-US" dirty="0"/>
          </a:p>
        </p:txBody>
      </p:sp>
      <p:sp>
        <p:nvSpPr>
          <p:cNvPr id="30" name="TextBox 29"/>
          <p:cNvSpPr txBox="1"/>
          <p:nvPr/>
        </p:nvSpPr>
        <p:spPr>
          <a:xfrm>
            <a:off x="3651727" y="2209800"/>
            <a:ext cx="1783950"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Body temperature</a:t>
            </a:r>
          </a:p>
        </p:txBody>
      </p:sp>
      <p:sp>
        <p:nvSpPr>
          <p:cNvPr id="31" name="TextBox 30"/>
          <p:cNvSpPr txBox="1"/>
          <p:nvPr/>
        </p:nvSpPr>
        <p:spPr>
          <a:xfrm>
            <a:off x="1345024" y="3502979"/>
            <a:ext cx="1789272"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Pathologically low</a:t>
            </a:r>
          </a:p>
          <a:p>
            <a:pPr algn="ctr"/>
            <a:r>
              <a:rPr lang="en-US" sz="1600" dirty="0">
                <a:solidFill>
                  <a:schemeClr val="bg1"/>
                </a:solidFill>
              </a:rPr>
              <a:t>body temperature</a:t>
            </a:r>
          </a:p>
        </p:txBody>
      </p:sp>
      <p:sp>
        <p:nvSpPr>
          <p:cNvPr id="32" name="TextBox 31"/>
          <p:cNvSpPr txBox="1"/>
          <p:nvPr/>
        </p:nvSpPr>
        <p:spPr>
          <a:xfrm>
            <a:off x="3661345" y="3489321"/>
            <a:ext cx="1761508"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Normal</a:t>
            </a:r>
          </a:p>
          <a:p>
            <a:pPr algn="ctr"/>
            <a:r>
              <a:rPr lang="en-US" sz="1600" dirty="0">
                <a:solidFill>
                  <a:schemeClr val="bg1"/>
                </a:solidFill>
              </a:rPr>
              <a:t>body temperature</a:t>
            </a:r>
          </a:p>
        </p:txBody>
      </p:sp>
      <p:sp>
        <p:nvSpPr>
          <p:cNvPr id="33" name="TextBox 32"/>
          <p:cNvSpPr txBox="1"/>
          <p:nvPr/>
        </p:nvSpPr>
        <p:spPr>
          <a:xfrm>
            <a:off x="5921288" y="3487199"/>
            <a:ext cx="1869422" cy="584775"/>
          </a:xfrm>
          <a:prstGeom prst="rect">
            <a:avLst/>
          </a:prstGeom>
          <a:solidFill>
            <a:srgbClr val="FF0000"/>
          </a:solidFill>
          <a:ln>
            <a:solidFill>
              <a:schemeClr val="bg1"/>
            </a:solidFill>
          </a:ln>
        </p:spPr>
        <p:txBody>
          <a:bodyPr wrap="none" rtlCol="0">
            <a:spAutoFit/>
          </a:bodyPr>
          <a:lstStyle/>
          <a:p>
            <a:pPr algn="ctr"/>
            <a:r>
              <a:rPr lang="en-US" sz="1600" dirty="0">
                <a:solidFill>
                  <a:schemeClr val="bg1"/>
                </a:solidFill>
              </a:rPr>
              <a:t>Pathologically high</a:t>
            </a:r>
          </a:p>
          <a:p>
            <a:pPr algn="ctr"/>
            <a:r>
              <a:rPr lang="en-US" sz="1600" dirty="0">
                <a:solidFill>
                  <a:schemeClr val="bg1"/>
                </a:solidFill>
              </a:rPr>
              <a:t>body temperature</a:t>
            </a:r>
          </a:p>
        </p:txBody>
      </p:sp>
      <p:sp>
        <p:nvSpPr>
          <p:cNvPr id="34" name="TextBox 33"/>
          <p:cNvSpPr txBox="1"/>
          <p:nvPr/>
        </p:nvSpPr>
        <p:spPr>
          <a:xfrm>
            <a:off x="1039704"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35.2°C BT</a:t>
            </a:r>
          </a:p>
        </p:txBody>
      </p:sp>
      <p:sp>
        <p:nvSpPr>
          <p:cNvPr id="35" name="TextBox 34"/>
          <p:cNvSpPr txBox="1"/>
          <p:nvPr/>
        </p:nvSpPr>
        <p:spPr>
          <a:xfrm>
            <a:off x="2207551"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35.8°C BT</a:t>
            </a:r>
          </a:p>
        </p:txBody>
      </p:sp>
      <p:sp>
        <p:nvSpPr>
          <p:cNvPr id="36" name="TextBox 35"/>
          <p:cNvSpPr txBox="1"/>
          <p:nvPr/>
        </p:nvSpPr>
        <p:spPr>
          <a:xfrm>
            <a:off x="3375398" y="4786334"/>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36.9°C </a:t>
            </a:r>
            <a:r>
              <a:rPr lang="en-US" sz="1600" dirty="0">
                <a:solidFill>
                  <a:schemeClr val="bg1"/>
                </a:solidFill>
              </a:rPr>
              <a:t>BT</a:t>
            </a:r>
          </a:p>
        </p:txBody>
      </p:sp>
      <p:sp>
        <p:nvSpPr>
          <p:cNvPr id="38" name="TextBox 37"/>
          <p:cNvSpPr txBox="1"/>
          <p:nvPr/>
        </p:nvSpPr>
        <p:spPr>
          <a:xfrm>
            <a:off x="4543245" y="4786334"/>
            <a:ext cx="1096775" cy="338554"/>
          </a:xfrm>
          <a:prstGeom prst="rect">
            <a:avLst/>
          </a:prstGeom>
          <a:solidFill>
            <a:srgbClr val="FF0000"/>
          </a:solidFill>
          <a:ln>
            <a:solidFill>
              <a:schemeClr val="bg1"/>
            </a:solidFill>
          </a:ln>
        </p:spPr>
        <p:txBody>
          <a:bodyPr wrap="none" rtlCol="0">
            <a:spAutoFit/>
          </a:bodyPr>
          <a:lstStyle/>
          <a:p>
            <a:r>
              <a:rPr lang="en-US" sz="1600" dirty="0">
                <a:solidFill>
                  <a:schemeClr val="bg1"/>
                </a:solidFill>
              </a:rPr>
              <a:t>37.2°C BT</a:t>
            </a:r>
          </a:p>
        </p:txBody>
      </p:sp>
      <p:sp>
        <p:nvSpPr>
          <p:cNvPr id="41" name="TextBox 40"/>
          <p:cNvSpPr txBox="1"/>
          <p:nvPr/>
        </p:nvSpPr>
        <p:spPr>
          <a:xfrm>
            <a:off x="5711092" y="4786334"/>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38.9°C </a:t>
            </a:r>
            <a:r>
              <a:rPr lang="en-US" sz="1600" dirty="0">
                <a:solidFill>
                  <a:schemeClr val="bg1"/>
                </a:solidFill>
              </a:rPr>
              <a:t>BT</a:t>
            </a:r>
          </a:p>
        </p:txBody>
      </p:sp>
      <p:sp>
        <p:nvSpPr>
          <p:cNvPr id="42" name="TextBox 41"/>
          <p:cNvSpPr txBox="1"/>
          <p:nvPr/>
        </p:nvSpPr>
        <p:spPr>
          <a:xfrm>
            <a:off x="6904225" y="4782036"/>
            <a:ext cx="1096775" cy="338554"/>
          </a:xfrm>
          <a:prstGeom prst="rect">
            <a:avLst/>
          </a:prstGeom>
          <a:solidFill>
            <a:srgbClr val="FF0000"/>
          </a:solidFill>
          <a:ln>
            <a:solidFill>
              <a:schemeClr val="bg1"/>
            </a:solidFill>
          </a:ln>
        </p:spPr>
        <p:txBody>
          <a:bodyPr wrap="none" rtlCol="0">
            <a:spAutoFit/>
          </a:bodyPr>
          <a:lstStyle/>
          <a:p>
            <a:r>
              <a:rPr lang="en-US" sz="1600" dirty="0" smtClean="0">
                <a:solidFill>
                  <a:schemeClr val="bg1"/>
                </a:solidFill>
              </a:rPr>
              <a:t>40.2°C </a:t>
            </a:r>
            <a:r>
              <a:rPr lang="en-US" sz="1600" dirty="0">
                <a:solidFill>
                  <a:schemeClr val="bg1"/>
                </a:solidFill>
              </a:rPr>
              <a:t>BT</a:t>
            </a:r>
          </a:p>
        </p:txBody>
      </p:sp>
      <p:cxnSp>
        <p:nvCxnSpPr>
          <p:cNvPr id="45" name="Straight Arrow Connector 44"/>
          <p:cNvCxnSpPr>
            <a:stCxn id="31" idx="0"/>
            <a:endCxn id="30" idx="2"/>
          </p:cNvCxnSpPr>
          <p:nvPr/>
        </p:nvCxnSpPr>
        <p:spPr>
          <a:xfrm flipV="1">
            <a:off x="2239660" y="2548354"/>
            <a:ext cx="2304042" cy="9546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4" idx="0"/>
            <a:endCxn id="31" idx="2"/>
          </p:cNvCxnSpPr>
          <p:nvPr/>
        </p:nvCxnSpPr>
        <p:spPr>
          <a:xfrm flipV="1">
            <a:off x="1588092" y="4087754"/>
            <a:ext cx="651568" cy="6985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5" idx="0"/>
            <a:endCxn id="31" idx="2"/>
          </p:cNvCxnSpPr>
          <p:nvPr/>
        </p:nvCxnSpPr>
        <p:spPr>
          <a:xfrm flipH="1" flipV="1">
            <a:off x="2239660" y="4087754"/>
            <a:ext cx="516279" cy="6985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6" idx="0"/>
            <a:endCxn id="32" idx="2"/>
          </p:cNvCxnSpPr>
          <p:nvPr/>
        </p:nvCxnSpPr>
        <p:spPr>
          <a:xfrm flipV="1">
            <a:off x="3923786" y="4074096"/>
            <a:ext cx="618313" cy="712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8" idx="0"/>
            <a:endCxn id="32" idx="2"/>
          </p:cNvCxnSpPr>
          <p:nvPr/>
        </p:nvCxnSpPr>
        <p:spPr>
          <a:xfrm flipH="1" flipV="1">
            <a:off x="4542099" y="4074096"/>
            <a:ext cx="549534" cy="7122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1" idx="0"/>
            <a:endCxn id="33" idx="2"/>
          </p:cNvCxnSpPr>
          <p:nvPr/>
        </p:nvCxnSpPr>
        <p:spPr>
          <a:xfrm flipV="1">
            <a:off x="6259480" y="4071974"/>
            <a:ext cx="596519" cy="71436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2" idx="0"/>
            <a:endCxn id="33" idx="2"/>
          </p:cNvCxnSpPr>
          <p:nvPr/>
        </p:nvCxnSpPr>
        <p:spPr>
          <a:xfrm flipH="1" flipV="1">
            <a:off x="6855999" y="4071974"/>
            <a:ext cx="596614" cy="71006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3" idx="0"/>
            <a:endCxn id="30" idx="2"/>
          </p:cNvCxnSpPr>
          <p:nvPr/>
        </p:nvCxnSpPr>
        <p:spPr>
          <a:xfrm flipH="1" flipV="1">
            <a:off x="4543702" y="2548354"/>
            <a:ext cx="2312297" cy="9388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32" idx="0"/>
            <a:endCxn id="30" idx="2"/>
          </p:cNvCxnSpPr>
          <p:nvPr/>
        </p:nvCxnSpPr>
        <p:spPr>
          <a:xfrm flipV="1">
            <a:off x="4542099" y="2548354"/>
            <a:ext cx="1603" cy="9409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547892" y="2795763"/>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55" name="TextBox 54"/>
          <p:cNvSpPr txBox="1"/>
          <p:nvPr/>
        </p:nvSpPr>
        <p:spPr>
          <a:xfrm>
            <a:off x="3200618" y="4087754"/>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56" name="TextBox 55"/>
          <p:cNvSpPr txBox="1"/>
          <p:nvPr/>
        </p:nvSpPr>
        <p:spPr>
          <a:xfrm>
            <a:off x="3685135" y="5322567"/>
            <a:ext cx="1595309" cy="830997"/>
          </a:xfrm>
          <a:prstGeom prst="rect">
            <a:avLst/>
          </a:prstGeom>
          <a:noFill/>
        </p:spPr>
        <p:txBody>
          <a:bodyPr wrap="none" rtlCol="0">
            <a:spAutoFit/>
          </a:bodyPr>
          <a:lstStyle/>
          <a:p>
            <a:r>
              <a:rPr lang="en-US" sz="2400" dirty="0">
                <a:solidFill>
                  <a:schemeClr val="bg1"/>
                </a:solidFill>
              </a:rPr>
              <a:t>i</a:t>
            </a:r>
            <a:r>
              <a:rPr lang="en-US" sz="2400" dirty="0" smtClean="0">
                <a:solidFill>
                  <a:schemeClr val="bg1"/>
                </a:solidFill>
              </a:rPr>
              <a:t>nstance of</a:t>
            </a:r>
          </a:p>
          <a:p>
            <a:r>
              <a:rPr lang="en-US" sz="2400" dirty="0">
                <a:solidFill>
                  <a:schemeClr val="bg1"/>
                </a:solidFill>
              </a:rPr>
              <a:t>a</a:t>
            </a:r>
            <a:r>
              <a:rPr lang="en-US" sz="2400" dirty="0" smtClean="0">
                <a:solidFill>
                  <a:schemeClr val="bg1"/>
                </a:solidFill>
              </a:rPr>
              <a:t>t t4</a:t>
            </a:r>
          </a:p>
        </p:txBody>
      </p:sp>
      <p:sp>
        <p:nvSpPr>
          <p:cNvPr id="57" name="Rectangle 56"/>
          <p:cNvSpPr/>
          <p:nvPr/>
        </p:nvSpPr>
        <p:spPr bwMode="auto">
          <a:xfrm>
            <a:off x="533400" y="6114949"/>
            <a:ext cx="1728355" cy="47587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BT</a:t>
            </a:r>
            <a:endParaRPr lang="en-US" sz="2800" b="0" dirty="0">
              <a:solidFill>
                <a:schemeClr val="tx1"/>
              </a:solidFill>
              <a:latin typeface="Times" pitchFamily="122" charset="0"/>
            </a:endParaRPr>
          </a:p>
        </p:txBody>
      </p:sp>
      <p:cxnSp>
        <p:nvCxnSpPr>
          <p:cNvPr id="58" name="Straight Arrow Connector 57"/>
          <p:cNvCxnSpPr>
            <a:stCxn id="57" idx="0"/>
            <a:endCxn id="34" idx="2"/>
          </p:cNvCxnSpPr>
          <p:nvPr/>
        </p:nvCxnSpPr>
        <p:spPr>
          <a:xfrm flipV="1">
            <a:off x="1397578" y="5124888"/>
            <a:ext cx="190514" cy="9900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9" idx="0"/>
            <a:endCxn id="38" idx="2"/>
          </p:cNvCxnSpPr>
          <p:nvPr/>
        </p:nvCxnSpPr>
        <p:spPr>
          <a:xfrm flipH="1" flipV="1">
            <a:off x="5091633" y="5124888"/>
            <a:ext cx="412022" cy="9900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37" idx="0"/>
            <a:endCxn id="36" idx="2"/>
          </p:cNvCxnSpPr>
          <p:nvPr/>
        </p:nvCxnSpPr>
        <p:spPr>
          <a:xfrm flipV="1">
            <a:off x="3446484" y="5124888"/>
            <a:ext cx="477302" cy="99006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bwMode="auto">
          <a:xfrm>
            <a:off x="2517434" y="6114949"/>
            <a:ext cx="1858100" cy="47587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Mary’s BT</a:t>
            </a:r>
            <a:endParaRPr lang="en-US" sz="2800" b="0" dirty="0">
              <a:solidFill>
                <a:schemeClr val="tx1"/>
              </a:solidFill>
              <a:latin typeface="Times" pitchFamily="122" charset="0"/>
            </a:endParaRPr>
          </a:p>
        </p:txBody>
      </p:sp>
      <p:sp>
        <p:nvSpPr>
          <p:cNvPr id="39" name="Rectangle 38"/>
          <p:cNvSpPr/>
          <p:nvPr/>
        </p:nvSpPr>
        <p:spPr bwMode="auto">
          <a:xfrm>
            <a:off x="4574605" y="6114949"/>
            <a:ext cx="1858100" cy="47587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Joe’s BT</a:t>
            </a:r>
            <a:endParaRPr lang="en-US" sz="2800" b="0" dirty="0">
              <a:solidFill>
                <a:schemeClr val="tx1"/>
              </a:solidFill>
              <a:latin typeface="Times" pitchFamily="122" charset="0"/>
            </a:endParaRPr>
          </a:p>
        </p:txBody>
      </p:sp>
      <p:sp>
        <p:nvSpPr>
          <p:cNvPr id="40" name="Rectangle 39"/>
          <p:cNvSpPr/>
          <p:nvPr/>
        </p:nvSpPr>
        <p:spPr bwMode="auto">
          <a:xfrm>
            <a:off x="6612133" y="6114949"/>
            <a:ext cx="1858100" cy="47587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Suzy’s BT</a:t>
            </a:r>
            <a:endParaRPr lang="en-US" sz="2800" b="0" dirty="0">
              <a:solidFill>
                <a:schemeClr val="tx1"/>
              </a:solidFill>
              <a:latin typeface="Times" pitchFamily="122" charset="0"/>
            </a:endParaRPr>
          </a:p>
        </p:txBody>
      </p:sp>
      <p:cxnSp>
        <p:nvCxnSpPr>
          <p:cNvPr id="43" name="Straight Arrow Connector 42"/>
          <p:cNvCxnSpPr>
            <a:stCxn id="40" idx="0"/>
            <a:endCxn id="42" idx="2"/>
          </p:cNvCxnSpPr>
          <p:nvPr/>
        </p:nvCxnSpPr>
        <p:spPr>
          <a:xfrm flipH="1" flipV="1">
            <a:off x="7452613" y="5120590"/>
            <a:ext cx="88570" cy="99435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3"/>
          </p:nvPr>
        </p:nvSpPr>
        <p:spPr/>
        <p:txBody>
          <a:bodyPr/>
          <a:lstStyle/>
          <a:p>
            <a:fld id="{7C5DB68A-9D44-4073-920F-D08D647C06A7}" type="slidenum">
              <a:rPr lang="en-US" smtClean="0"/>
              <a:t>122</a:t>
            </a:fld>
            <a:endParaRPr lang="en-US" dirty="0"/>
          </a:p>
        </p:txBody>
      </p:sp>
    </p:spTree>
    <p:extLst>
      <p:ext uri="{BB962C8B-B14F-4D97-AF65-F5344CB8AC3E}">
        <p14:creationId xmlns:p14="http://schemas.microsoft.com/office/powerpoint/2010/main" val="61584372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Similarly</a:t>
            </a:r>
            <a:endParaRPr lang="en-US" dirty="0"/>
          </a:p>
        </p:txBody>
      </p:sp>
      <p:sp>
        <p:nvSpPr>
          <p:cNvPr id="4" name="TextBox 3"/>
          <p:cNvSpPr txBox="1"/>
          <p:nvPr/>
        </p:nvSpPr>
        <p:spPr>
          <a:xfrm>
            <a:off x="6172200" y="2783031"/>
            <a:ext cx="2541558" cy="1077218"/>
          </a:xfrm>
          <a:prstGeom prst="rect">
            <a:avLst/>
          </a:prstGeom>
          <a:solidFill>
            <a:srgbClr val="FF0000"/>
          </a:solidFill>
          <a:ln>
            <a:solidFill>
              <a:schemeClr val="bg1"/>
            </a:solidFill>
          </a:ln>
        </p:spPr>
        <p:txBody>
          <a:bodyPr wrap="square" rtlCol="0">
            <a:spAutoFit/>
          </a:bodyPr>
          <a:lstStyle/>
          <a:p>
            <a:r>
              <a:rPr lang="en-US" dirty="0" smtClean="0">
                <a:solidFill>
                  <a:schemeClr val="bg1"/>
                </a:solidFill>
              </a:rPr>
              <a:t>Pathological</a:t>
            </a:r>
          </a:p>
          <a:p>
            <a:r>
              <a:rPr lang="en-US" dirty="0" smtClean="0">
                <a:solidFill>
                  <a:schemeClr val="bg1"/>
                </a:solidFill>
              </a:rPr>
              <a:t>behavior</a:t>
            </a:r>
            <a:endParaRPr lang="en-US" dirty="0">
              <a:solidFill>
                <a:schemeClr val="bg1"/>
              </a:solidFill>
            </a:endParaRPr>
          </a:p>
        </p:txBody>
      </p:sp>
      <p:sp>
        <p:nvSpPr>
          <p:cNvPr id="5" name="TextBox 4"/>
          <p:cNvSpPr txBox="1"/>
          <p:nvPr/>
        </p:nvSpPr>
        <p:spPr>
          <a:xfrm>
            <a:off x="3553604" y="3760589"/>
            <a:ext cx="1813666" cy="584775"/>
          </a:xfrm>
          <a:prstGeom prst="rect">
            <a:avLst/>
          </a:prstGeom>
          <a:solidFill>
            <a:srgbClr val="FF0000"/>
          </a:solidFill>
          <a:ln>
            <a:solidFill>
              <a:schemeClr val="bg1"/>
            </a:solidFill>
          </a:ln>
        </p:spPr>
        <p:txBody>
          <a:bodyPr wrap="square" rtlCol="0">
            <a:spAutoFit/>
          </a:bodyPr>
          <a:lstStyle/>
          <a:p>
            <a:r>
              <a:rPr lang="en-US" dirty="0">
                <a:solidFill>
                  <a:schemeClr val="bg1"/>
                </a:solidFill>
              </a:rPr>
              <a:t>Bruxism</a:t>
            </a:r>
          </a:p>
        </p:txBody>
      </p:sp>
      <p:sp>
        <p:nvSpPr>
          <p:cNvPr id="6" name="TextBox 5"/>
          <p:cNvSpPr txBox="1"/>
          <p:nvPr/>
        </p:nvSpPr>
        <p:spPr>
          <a:xfrm>
            <a:off x="217503" y="5181600"/>
            <a:ext cx="4136684" cy="1077218"/>
          </a:xfrm>
          <a:prstGeom prst="rect">
            <a:avLst/>
          </a:prstGeom>
          <a:solidFill>
            <a:srgbClr val="FF0000"/>
          </a:solidFill>
          <a:ln>
            <a:solidFill>
              <a:schemeClr val="bg1"/>
            </a:solidFill>
          </a:ln>
        </p:spPr>
        <p:txBody>
          <a:bodyPr wrap="square" rtlCol="0">
            <a:spAutoFit/>
          </a:bodyPr>
          <a:lstStyle/>
          <a:p>
            <a:pPr algn="ctr"/>
            <a:r>
              <a:rPr lang="en-US" dirty="0">
                <a:solidFill>
                  <a:schemeClr val="bg1"/>
                </a:solidFill>
              </a:rPr>
              <a:t>Bruxism without </a:t>
            </a:r>
          </a:p>
          <a:p>
            <a:pPr algn="ctr"/>
            <a:r>
              <a:rPr lang="en-US" dirty="0">
                <a:solidFill>
                  <a:schemeClr val="bg1"/>
                </a:solidFill>
              </a:rPr>
              <a:t>clinical consequences</a:t>
            </a:r>
          </a:p>
        </p:txBody>
      </p:sp>
      <p:sp>
        <p:nvSpPr>
          <p:cNvPr id="7" name="Rectangle 6"/>
          <p:cNvSpPr/>
          <p:nvPr/>
        </p:nvSpPr>
        <p:spPr>
          <a:xfrm>
            <a:off x="4661305" y="5181600"/>
            <a:ext cx="4252615" cy="1077218"/>
          </a:xfrm>
          <a:prstGeom prst="rect">
            <a:avLst/>
          </a:prstGeom>
          <a:solidFill>
            <a:srgbClr val="FF0000"/>
          </a:solidFill>
          <a:ln>
            <a:solidFill>
              <a:schemeClr val="bg1"/>
            </a:solidFill>
          </a:ln>
        </p:spPr>
        <p:txBody>
          <a:bodyPr wrap="square">
            <a:spAutoFit/>
          </a:bodyPr>
          <a:lstStyle/>
          <a:p>
            <a:pPr algn="ctr"/>
            <a:r>
              <a:rPr lang="en-US" dirty="0">
                <a:solidFill>
                  <a:schemeClr val="bg1"/>
                </a:solidFill>
              </a:rPr>
              <a:t>Treatment/prevention</a:t>
            </a:r>
          </a:p>
          <a:p>
            <a:pPr algn="ctr"/>
            <a:r>
              <a:rPr lang="en-US" dirty="0">
                <a:solidFill>
                  <a:schemeClr val="bg1"/>
                </a:solidFill>
              </a:rPr>
              <a:t>demanding bruxism</a:t>
            </a:r>
          </a:p>
        </p:txBody>
      </p:sp>
      <p:cxnSp>
        <p:nvCxnSpPr>
          <p:cNvPr id="9" name="Straight Arrow Connector 8"/>
          <p:cNvCxnSpPr>
            <a:stCxn id="6" idx="0"/>
            <a:endCxn id="5" idx="2"/>
          </p:cNvCxnSpPr>
          <p:nvPr/>
        </p:nvCxnSpPr>
        <p:spPr>
          <a:xfrm flipV="1">
            <a:off x="2285845" y="4345364"/>
            <a:ext cx="2174592" cy="8362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7" idx="0"/>
            <a:endCxn id="5" idx="2"/>
          </p:cNvCxnSpPr>
          <p:nvPr/>
        </p:nvCxnSpPr>
        <p:spPr>
          <a:xfrm flipH="1" flipV="1">
            <a:off x="4460437" y="4345364"/>
            <a:ext cx="2327176" cy="8362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5" idx="0"/>
            <a:endCxn id="14" idx="2"/>
          </p:cNvCxnSpPr>
          <p:nvPr/>
        </p:nvCxnSpPr>
        <p:spPr>
          <a:xfrm flipV="1">
            <a:off x="1324398" y="2282182"/>
            <a:ext cx="3136040" cy="5522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0"/>
            <a:endCxn id="14" idx="2"/>
          </p:cNvCxnSpPr>
          <p:nvPr/>
        </p:nvCxnSpPr>
        <p:spPr>
          <a:xfrm flipV="1">
            <a:off x="4460437" y="2282182"/>
            <a:ext cx="1" cy="14784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0"/>
            <a:endCxn id="14" idx="2"/>
          </p:cNvCxnSpPr>
          <p:nvPr/>
        </p:nvCxnSpPr>
        <p:spPr>
          <a:xfrm flipH="1" flipV="1">
            <a:off x="4460438" y="2282182"/>
            <a:ext cx="2982541" cy="50084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491150" y="1697407"/>
            <a:ext cx="1938575" cy="584775"/>
          </a:xfrm>
          <a:prstGeom prst="rect">
            <a:avLst/>
          </a:prstGeom>
          <a:solidFill>
            <a:srgbClr val="FF0000"/>
          </a:solidFill>
          <a:ln>
            <a:solidFill>
              <a:schemeClr val="bg1"/>
            </a:solidFill>
          </a:ln>
        </p:spPr>
        <p:txBody>
          <a:bodyPr wrap="square" rtlCol="0">
            <a:spAutoFit/>
          </a:bodyPr>
          <a:lstStyle/>
          <a:p>
            <a:r>
              <a:rPr lang="en-US" dirty="0" smtClean="0">
                <a:solidFill>
                  <a:schemeClr val="bg1"/>
                </a:solidFill>
              </a:rPr>
              <a:t>Behavior</a:t>
            </a:r>
            <a:endParaRPr lang="en-US" dirty="0">
              <a:solidFill>
                <a:schemeClr val="bg1"/>
              </a:solidFill>
            </a:endParaRPr>
          </a:p>
        </p:txBody>
      </p:sp>
      <p:sp>
        <p:nvSpPr>
          <p:cNvPr id="15" name="TextBox 14"/>
          <p:cNvSpPr txBox="1"/>
          <p:nvPr/>
        </p:nvSpPr>
        <p:spPr>
          <a:xfrm>
            <a:off x="362950" y="2834436"/>
            <a:ext cx="1922895" cy="1077218"/>
          </a:xfrm>
          <a:prstGeom prst="rect">
            <a:avLst/>
          </a:prstGeom>
          <a:solidFill>
            <a:srgbClr val="FF0000"/>
          </a:solidFill>
          <a:ln>
            <a:solidFill>
              <a:schemeClr val="bg1"/>
            </a:solidFill>
          </a:ln>
        </p:spPr>
        <p:txBody>
          <a:bodyPr wrap="square" rtlCol="0">
            <a:spAutoFit/>
          </a:bodyPr>
          <a:lstStyle/>
          <a:p>
            <a:r>
              <a:rPr lang="en-US" dirty="0" smtClean="0">
                <a:solidFill>
                  <a:schemeClr val="bg1"/>
                </a:solidFill>
              </a:rPr>
              <a:t>Normal</a:t>
            </a:r>
          </a:p>
          <a:p>
            <a:r>
              <a:rPr lang="en-US" dirty="0" smtClean="0">
                <a:solidFill>
                  <a:schemeClr val="bg1"/>
                </a:solidFill>
              </a:rPr>
              <a:t>behavior</a:t>
            </a:r>
            <a:endParaRPr lang="en-US" dirty="0">
              <a:solidFill>
                <a:schemeClr val="bg1"/>
              </a:solidFill>
            </a:endParaRPr>
          </a:p>
        </p:txBody>
      </p:sp>
      <p:cxnSp>
        <p:nvCxnSpPr>
          <p:cNvPr id="16" name="Straight Arrow Connector 15"/>
          <p:cNvCxnSpPr>
            <a:stCxn id="6" idx="0"/>
            <a:endCxn id="15" idx="2"/>
          </p:cNvCxnSpPr>
          <p:nvPr/>
        </p:nvCxnSpPr>
        <p:spPr>
          <a:xfrm flipH="1" flipV="1">
            <a:off x="1324398" y="3911654"/>
            <a:ext cx="961447" cy="12699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7" idx="0"/>
            <a:endCxn id="4" idx="2"/>
          </p:cNvCxnSpPr>
          <p:nvPr/>
        </p:nvCxnSpPr>
        <p:spPr>
          <a:xfrm flipV="1">
            <a:off x="6787613" y="3860249"/>
            <a:ext cx="655366" cy="13213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1" name="Slide Number Placeholder 60"/>
          <p:cNvSpPr>
            <a:spLocks noGrp="1"/>
          </p:cNvSpPr>
          <p:nvPr>
            <p:ph type="sldNum" sz="quarter" idx="3"/>
          </p:nvPr>
        </p:nvSpPr>
        <p:spPr/>
        <p:txBody>
          <a:bodyPr/>
          <a:lstStyle/>
          <a:p>
            <a:fld id="{7C5DB68A-9D44-4073-920F-D08D647C06A7}" type="slidenum">
              <a:rPr lang="en-US" smtClean="0"/>
              <a:t>123</a:t>
            </a:fld>
            <a:endParaRPr lang="en-US" dirty="0"/>
          </a:p>
        </p:txBody>
      </p:sp>
    </p:spTree>
    <p:extLst>
      <p:ext uri="{BB962C8B-B14F-4D97-AF65-F5344CB8AC3E}">
        <p14:creationId xmlns:p14="http://schemas.microsoft.com/office/powerpoint/2010/main" val="4352083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this possible ?</a:t>
            </a:r>
            <a:endParaRPr lang="en-US" dirty="0"/>
          </a:p>
        </p:txBody>
      </p:sp>
      <p:sp>
        <p:nvSpPr>
          <p:cNvPr id="18" name="Rectangle 17"/>
          <p:cNvSpPr/>
          <p:nvPr/>
        </p:nvSpPr>
        <p:spPr bwMode="auto">
          <a:xfrm>
            <a:off x="3048000" y="6248400"/>
            <a:ext cx="2921576" cy="47587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bruxism</a:t>
            </a:r>
            <a:endParaRPr lang="en-US" sz="2800" b="0" dirty="0">
              <a:solidFill>
                <a:schemeClr val="tx1"/>
              </a:solidFill>
              <a:latin typeface="Times" pitchFamily="122" charset="0"/>
            </a:endParaRPr>
          </a:p>
        </p:txBody>
      </p:sp>
      <p:cxnSp>
        <p:nvCxnSpPr>
          <p:cNvPr id="19" name="Straight Arrow Connector 18"/>
          <p:cNvCxnSpPr>
            <a:stCxn id="18" idx="0"/>
          </p:cNvCxnSpPr>
          <p:nvPr/>
        </p:nvCxnSpPr>
        <p:spPr>
          <a:xfrm flipH="1" flipV="1">
            <a:off x="2819400" y="5334000"/>
            <a:ext cx="1689388" cy="9144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0"/>
          </p:cNvCxnSpPr>
          <p:nvPr/>
        </p:nvCxnSpPr>
        <p:spPr>
          <a:xfrm flipV="1">
            <a:off x="4508788" y="5334000"/>
            <a:ext cx="1968212" cy="9144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02553" y="5453202"/>
            <a:ext cx="1595309" cy="461665"/>
          </a:xfrm>
          <a:prstGeom prst="rect">
            <a:avLst/>
          </a:prstGeom>
          <a:noFill/>
        </p:spPr>
        <p:txBody>
          <a:bodyPr wrap="none" rtlCol="0">
            <a:spAutoFit/>
          </a:bodyPr>
          <a:lstStyle/>
          <a:p>
            <a:r>
              <a:rPr lang="en-US" sz="2400" dirty="0">
                <a:solidFill>
                  <a:schemeClr val="bg1"/>
                </a:solidFill>
              </a:rPr>
              <a:t>i</a:t>
            </a:r>
            <a:r>
              <a:rPr lang="en-US" sz="2400" dirty="0" smtClean="0">
                <a:solidFill>
                  <a:schemeClr val="bg1"/>
                </a:solidFill>
              </a:rPr>
              <a:t>nstance of</a:t>
            </a:r>
          </a:p>
        </p:txBody>
      </p:sp>
      <p:sp>
        <p:nvSpPr>
          <p:cNvPr id="26" name="TextBox 25"/>
          <p:cNvSpPr txBox="1"/>
          <p:nvPr/>
        </p:nvSpPr>
        <p:spPr>
          <a:xfrm>
            <a:off x="5597837" y="5559587"/>
            <a:ext cx="928459" cy="461665"/>
          </a:xfrm>
          <a:prstGeom prst="rect">
            <a:avLst/>
          </a:prstGeom>
          <a:noFill/>
        </p:spPr>
        <p:txBody>
          <a:bodyPr wrap="none" rtlCol="0">
            <a:spAutoFit/>
          </a:bodyPr>
          <a:lstStyle/>
          <a:p>
            <a:r>
              <a:rPr lang="en-US" sz="2400" dirty="0" smtClean="0">
                <a:solidFill>
                  <a:schemeClr val="bg1"/>
                </a:solidFill>
              </a:rPr>
              <a:t>at t14</a:t>
            </a:r>
          </a:p>
        </p:txBody>
      </p:sp>
      <p:sp>
        <p:nvSpPr>
          <p:cNvPr id="27" name="TextBox 26"/>
          <p:cNvSpPr txBox="1"/>
          <p:nvPr/>
        </p:nvSpPr>
        <p:spPr>
          <a:xfrm>
            <a:off x="2271406" y="5559587"/>
            <a:ext cx="928459" cy="461665"/>
          </a:xfrm>
          <a:prstGeom prst="rect">
            <a:avLst/>
          </a:prstGeom>
          <a:noFill/>
        </p:spPr>
        <p:txBody>
          <a:bodyPr wrap="none" rtlCol="0">
            <a:spAutoFit/>
          </a:bodyPr>
          <a:lstStyle/>
          <a:p>
            <a:r>
              <a:rPr lang="en-US" sz="2400" dirty="0" smtClean="0">
                <a:solidFill>
                  <a:schemeClr val="bg1"/>
                </a:solidFill>
              </a:rPr>
              <a:t>at t13</a:t>
            </a:r>
          </a:p>
        </p:txBody>
      </p:sp>
      <p:pic>
        <p:nvPicPr>
          <p:cNvPr id="28" name="Picture 27"/>
          <p:cNvPicPr>
            <a:picLocks noChangeAspect="1"/>
          </p:cNvPicPr>
          <p:nvPr/>
        </p:nvPicPr>
        <p:blipFill>
          <a:blip r:embed="rId2"/>
          <a:stretch>
            <a:fillRect/>
          </a:stretch>
        </p:blipFill>
        <p:spPr>
          <a:xfrm>
            <a:off x="780880" y="1840114"/>
            <a:ext cx="7582240" cy="3642453"/>
          </a:xfrm>
          <a:prstGeom prst="rect">
            <a:avLst/>
          </a:prstGeom>
        </p:spPr>
      </p:pic>
      <p:sp>
        <p:nvSpPr>
          <p:cNvPr id="29" name="Slide Number Placeholder 28"/>
          <p:cNvSpPr>
            <a:spLocks noGrp="1"/>
          </p:cNvSpPr>
          <p:nvPr>
            <p:ph type="sldNum" sz="quarter" idx="3"/>
          </p:nvPr>
        </p:nvSpPr>
        <p:spPr/>
        <p:txBody>
          <a:bodyPr/>
          <a:lstStyle/>
          <a:p>
            <a:fld id="{7C5DB68A-9D44-4073-920F-D08D647C06A7}" type="slidenum">
              <a:rPr lang="en-US" smtClean="0"/>
              <a:t>124</a:t>
            </a:fld>
            <a:endParaRPr lang="en-US" dirty="0"/>
          </a:p>
        </p:txBody>
      </p:sp>
    </p:spTree>
    <p:extLst>
      <p:ext uri="{BB962C8B-B14F-4D97-AF65-F5344CB8AC3E}">
        <p14:creationId xmlns:p14="http://schemas.microsoft.com/office/powerpoint/2010/main" val="311231536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686800" cy="762000"/>
          </a:xfrm>
        </p:spPr>
        <p:txBody>
          <a:bodyPr/>
          <a:lstStyle/>
          <a:p>
            <a:r>
              <a:rPr lang="en-US" dirty="0" smtClean="0"/>
              <a:t>No! This would be ignoring the continuant / </a:t>
            </a:r>
            <a:r>
              <a:rPr lang="en-US" dirty="0" err="1" smtClean="0"/>
              <a:t>occurrent</a:t>
            </a:r>
            <a:r>
              <a:rPr lang="en-US" dirty="0" smtClean="0"/>
              <a:t> distinction !</a:t>
            </a:r>
            <a:endParaRPr lang="en-US" dirty="0"/>
          </a:p>
        </p:txBody>
      </p:sp>
      <p:sp>
        <p:nvSpPr>
          <p:cNvPr id="18" name="Rectangle 17"/>
          <p:cNvSpPr/>
          <p:nvPr/>
        </p:nvSpPr>
        <p:spPr bwMode="auto">
          <a:xfrm>
            <a:off x="3048000" y="6248400"/>
            <a:ext cx="2921576" cy="47587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John’s bruxism</a:t>
            </a:r>
            <a:endParaRPr lang="en-US" sz="2800" b="0" dirty="0">
              <a:solidFill>
                <a:schemeClr val="tx1"/>
              </a:solidFill>
              <a:latin typeface="Times" pitchFamily="122" charset="0"/>
            </a:endParaRPr>
          </a:p>
        </p:txBody>
      </p:sp>
      <p:cxnSp>
        <p:nvCxnSpPr>
          <p:cNvPr id="19" name="Straight Arrow Connector 18"/>
          <p:cNvCxnSpPr>
            <a:stCxn id="18" idx="0"/>
          </p:cNvCxnSpPr>
          <p:nvPr/>
        </p:nvCxnSpPr>
        <p:spPr>
          <a:xfrm flipH="1" flipV="1">
            <a:off x="2819400" y="5334000"/>
            <a:ext cx="1689388" cy="9144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8" idx="0"/>
          </p:cNvCxnSpPr>
          <p:nvPr/>
        </p:nvCxnSpPr>
        <p:spPr>
          <a:xfrm flipV="1">
            <a:off x="4508788" y="5334000"/>
            <a:ext cx="1968212" cy="9144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702553" y="5453202"/>
            <a:ext cx="1595309" cy="461665"/>
          </a:xfrm>
          <a:prstGeom prst="rect">
            <a:avLst/>
          </a:prstGeom>
          <a:noFill/>
        </p:spPr>
        <p:txBody>
          <a:bodyPr wrap="none" rtlCol="0">
            <a:spAutoFit/>
          </a:bodyPr>
          <a:lstStyle/>
          <a:p>
            <a:r>
              <a:rPr lang="en-US" sz="2400" dirty="0">
                <a:solidFill>
                  <a:schemeClr val="bg1"/>
                </a:solidFill>
              </a:rPr>
              <a:t>i</a:t>
            </a:r>
            <a:r>
              <a:rPr lang="en-US" sz="2400" dirty="0" smtClean="0">
                <a:solidFill>
                  <a:schemeClr val="bg1"/>
                </a:solidFill>
              </a:rPr>
              <a:t>nstance of</a:t>
            </a:r>
          </a:p>
        </p:txBody>
      </p:sp>
      <p:sp>
        <p:nvSpPr>
          <p:cNvPr id="26" name="TextBox 25"/>
          <p:cNvSpPr txBox="1"/>
          <p:nvPr/>
        </p:nvSpPr>
        <p:spPr>
          <a:xfrm>
            <a:off x="5597837" y="5559587"/>
            <a:ext cx="928459" cy="461665"/>
          </a:xfrm>
          <a:prstGeom prst="rect">
            <a:avLst/>
          </a:prstGeom>
          <a:noFill/>
        </p:spPr>
        <p:txBody>
          <a:bodyPr wrap="none" rtlCol="0">
            <a:spAutoFit/>
          </a:bodyPr>
          <a:lstStyle/>
          <a:p>
            <a:r>
              <a:rPr lang="en-US" sz="2400" dirty="0" smtClean="0">
                <a:solidFill>
                  <a:schemeClr val="bg1"/>
                </a:solidFill>
              </a:rPr>
              <a:t>at t14</a:t>
            </a:r>
          </a:p>
        </p:txBody>
      </p:sp>
      <p:sp>
        <p:nvSpPr>
          <p:cNvPr id="27" name="TextBox 26"/>
          <p:cNvSpPr txBox="1"/>
          <p:nvPr/>
        </p:nvSpPr>
        <p:spPr>
          <a:xfrm>
            <a:off x="2271406" y="5559587"/>
            <a:ext cx="928459" cy="461665"/>
          </a:xfrm>
          <a:prstGeom prst="rect">
            <a:avLst/>
          </a:prstGeom>
          <a:noFill/>
        </p:spPr>
        <p:txBody>
          <a:bodyPr wrap="none" rtlCol="0">
            <a:spAutoFit/>
          </a:bodyPr>
          <a:lstStyle/>
          <a:p>
            <a:r>
              <a:rPr lang="en-US" sz="2400" dirty="0" smtClean="0">
                <a:solidFill>
                  <a:schemeClr val="bg1"/>
                </a:solidFill>
              </a:rPr>
              <a:t>at t13</a:t>
            </a:r>
          </a:p>
        </p:txBody>
      </p:sp>
      <p:pic>
        <p:nvPicPr>
          <p:cNvPr id="11" name="Picture 10"/>
          <p:cNvPicPr>
            <a:picLocks noChangeAspect="1"/>
          </p:cNvPicPr>
          <p:nvPr/>
        </p:nvPicPr>
        <p:blipFill>
          <a:blip r:embed="rId2"/>
          <a:stretch>
            <a:fillRect/>
          </a:stretch>
        </p:blipFill>
        <p:spPr>
          <a:xfrm>
            <a:off x="780880" y="1840114"/>
            <a:ext cx="7582240" cy="3642453"/>
          </a:xfrm>
          <a:prstGeom prst="rect">
            <a:avLst/>
          </a:prstGeom>
        </p:spPr>
      </p:pic>
      <p:sp>
        <p:nvSpPr>
          <p:cNvPr id="3" name="Slide Number Placeholder 2"/>
          <p:cNvSpPr>
            <a:spLocks noGrp="1"/>
          </p:cNvSpPr>
          <p:nvPr>
            <p:ph type="sldNum" sz="quarter" idx="3"/>
          </p:nvPr>
        </p:nvSpPr>
        <p:spPr/>
        <p:txBody>
          <a:bodyPr/>
          <a:lstStyle/>
          <a:p>
            <a:fld id="{7C5DB68A-9D44-4073-920F-D08D647C06A7}" type="slidenum">
              <a:rPr lang="en-US" smtClean="0"/>
              <a:t>125</a:t>
            </a:fld>
            <a:endParaRPr lang="en-US" dirty="0"/>
          </a:p>
        </p:txBody>
      </p:sp>
    </p:spTree>
    <p:extLst>
      <p:ext uri="{BB962C8B-B14F-4D97-AF65-F5344CB8AC3E}">
        <p14:creationId xmlns:p14="http://schemas.microsoft.com/office/powerpoint/2010/main" val="20483071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Accounting for the </a:t>
            </a:r>
            <a:r>
              <a:rPr lang="en-US" dirty="0" err="1" smtClean="0"/>
              <a:t>occurrent</a:t>
            </a:r>
            <a:r>
              <a:rPr lang="en-US" dirty="0" smtClean="0"/>
              <a:t>/continuant distinction: </a:t>
            </a:r>
            <a:r>
              <a:rPr lang="en-US" dirty="0" err="1" smtClean="0"/>
              <a:t>occurrents</a:t>
            </a:r>
            <a:r>
              <a:rPr lang="en-US" dirty="0" smtClean="0"/>
              <a:t> don’t change.</a:t>
            </a:r>
            <a:endParaRPr lang="en-US" dirty="0"/>
          </a:p>
        </p:txBody>
      </p:sp>
      <p:sp>
        <p:nvSpPr>
          <p:cNvPr id="44" name="TextBox 43"/>
          <p:cNvSpPr txBox="1"/>
          <p:nvPr/>
        </p:nvSpPr>
        <p:spPr>
          <a:xfrm>
            <a:off x="914400" y="5791200"/>
            <a:ext cx="7696200" cy="707886"/>
          </a:xfrm>
          <a:prstGeom prst="rect">
            <a:avLst/>
          </a:prstGeom>
          <a:noFill/>
          <a:ln w="57150">
            <a:solidFill>
              <a:srgbClr val="1FE115"/>
            </a:solidFill>
          </a:ln>
        </p:spPr>
        <p:txBody>
          <a:bodyPr wrap="square" rtlCol="0">
            <a:spAutoFit/>
          </a:bodyPr>
          <a:lstStyle/>
          <a:p>
            <a:r>
              <a:rPr lang="en-US" sz="2000" dirty="0" smtClean="0">
                <a:solidFill>
                  <a:schemeClr val="bg1"/>
                </a:solidFill>
              </a:rPr>
              <a:t>With the </a:t>
            </a:r>
            <a:r>
              <a:rPr lang="en-US" sz="2000" u="sng" dirty="0" smtClean="0">
                <a:solidFill>
                  <a:schemeClr val="bg1"/>
                </a:solidFill>
              </a:rPr>
              <a:t>ontology fixed </a:t>
            </a:r>
            <a:r>
              <a:rPr lang="en-US" sz="2000" dirty="0" smtClean="0">
                <a:solidFill>
                  <a:schemeClr val="bg1"/>
                </a:solidFill>
              </a:rPr>
              <a:t>this way, the choice of which of these three would be called ‘bruxism’ (proper) is a pure </a:t>
            </a:r>
            <a:r>
              <a:rPr lang="en-US" sz="2000" i="1" u="sng" dirty="0" smtClean="0">
                <a:solidFill>
                  <a:schemeClr val="bg1"/>
                </a:solidFill>
              </a:rPr>
              <a:t>terminological</a:t>
            </a:r>
            <a:r>
              <a:rPr lang="en-US" sz="2000" dirty="0" smtClean="0">
                <a:solidFill>
                  <a:schemeClr val="bg1"/>
                </a:solidFill>
              </a:rPr>
              <a:t> decision.</a:t>
            </a:r>
            <a:endParaRPr lang="en-US" sz="2000" dirty="0">
              <a:solidFill>
                <a:schemeClr val="bg1"/>
              </a:solidFill>
            </a:endParaRPr>
          </a:p>
        </p:txBody>
      </p:sp>
      <p:pic>
        <p:nvPicPr>
          <p:cNvPr id="45" name="Picture 44"/>
          <p:cNvPicPr>
            <a:picLocks noChangeAspect="1"/>
          </p:cNvPicPr>
          <p:nvPr/>
        </p:nvPicPr>
        <p:blipFill>
          <a:blip r:embed="rId2"/>
          <a:stretch>
            <a:fillRect/>
          </a:stretch>
        </p:blipFill>
        <p:spPr>
          <a:xfrm>
            <a:off x="0" y="2175999"/>
            <a:ext cx="9144000" cy="3386601"/>
          </a:xfrm>
          <a:prstGeom prst="rect">
            <a:avLst/>
          </a:prstGeom>
        </p:spPr>
      </p:pic>
      <p:sp>
        <p:nvSpPr>
          <p:cNvPr id="46" name="Slide Number Placeholder 45"/>
          <p:cNvSpPr>
            <a:spLocks noGrp="1"/>
          </p:cNvSpPr>
          <p:nvPr>
            <p:ph type="sldNum" sz="quarter" idx="3"/>
          </p:nvPr>
        </p:nvSpPr>
        <p:spPr/>
        <p:txBody>
          <a:bodyPr/>
          <a:lstStyle/>
          <a:p>
            <a:fld id="{7C5DB68A-9D44-4073-920F-D08D647C06A7}" type="slidenum">
              <a:rPr lang="en-US" smtClean="0"/>
              <a:t>126</a:t>
            </a:fld>
            <a:endParaRPr lang="en-US" dirty="0"/>
          </a:p>
        </p:txBody>
      </p:sp>
      <p:sp>
        <p:nvSpPr>
          <p:cNvPr id="6" name="Oval 5"/>
          <p:cNvSpPr/>
          <p:nvPr/>
        </p:nvSpPr>
        <p:spPr bwMode="auto">
          <a:xfrm>
            <a:off x="4953000" y="3200400"/>
            <a:ext cx="4495800" cy="2362200"/>
          </a:xfrm>
          <a:prstGeom prst="ellipse">
            <a:avLst/>
          </a:prstGeom>
          <a:noFill/>
          <a:ln w="57150"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42920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rgbClr val="FFFF00"/>
                          </a:solidFill>
                        </a:rPr>
                        <a:t>Entity identification</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rgbClr val="FFFF00"/>
                          </a:solidFill>
                        </a:rPr>
                        <a:t>Education</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127</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Smiley Face 16"/>
          <p:cNvSpPr/>
          <p:nvPr/>
        </p:nvSpPr>
        <p:spPr bwMode="auto">
          <a:xfrm>
            <a:off x="7924800" y="51816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Smiley Face 17"/>
          <p:cNvSpPr/>
          <p:nvPr/>
        </p:nvSpPr>
        <p:spPr bwMode="auto">
          <a:xfrm>
            <a:off x="5791200" y="51816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Smiley Face 18"/>
          <p:cNvSpPr/>
          <p:nvPr/>
        </p:nvSpPr>
        <p:spPr bwMode="auto">
          <a:xfrm>
            <a:off x="7924800" y="28194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Smiley Face 19"/>
          <p:cNvSpPr/>
          <p:nvPr/>
        </p:nvSpPr>
        <p:spPr bwMode="auto">
          <a:xfrm>
            <a:off x="5791200" y="28194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57762304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conclusion</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There are two reasons why experts in a given scientific discipline can disagree about what to conclude from observations they all consider accurate: </a:t>
            </a:r>
            <a:endParaRPr lang="en-US" dirty="0" smtClean="0"/>
          </a:p>
          <a:p>
            <a:pPr marL="1257300" lvl="2" indent="-457200">
              <a:buFont typeface="+mj-lt"/>
              <a:buAutoNum type="arabicParenR"/>
            </a:pPr>
            <a:r>
              <a:rPr lang="en-US" dirty="0" smtClean="0"/>
              <a:t>the </a:t>
            </a:r>
            <a:r>
              <a:rPr lang="en-US" dirty="0"/>
              <a:t>science in that domain is not yet sufficiently well developed, or </a:t>
            </a:r>
            <a:endParaRPr lang="en-US" dirty="0" smtClean="0"/>
          </a:p>
          <a:p>
            <a:pPr marL="1257300" lvl="2" indent="-457200">
              <a:buFont typeface="+mj-lt"/>
              <a:buAutoNum type="arabicParenR"/>
            </a:pPr>
            <a:r>
              <a:rPr lang="en-US" dirty="0" smtClean="0"/>
              <a:t>the </a:t>
            </a:r>
            <a:r>
              <a:rPr lang="en-US" dirty="0"/>
              <a:t>associated terminology is ill-defined or not consistently adhered to, so that what appear to be disagreements are in fact just beliefs about different portions of reality which are erroneously assumed to be the same. </a:t>
            </a:r>
            <a:endParaRPr lang="en-US" dirty="0" smtClean="0"/>
          </a:p>
          <a:p>
            <a:pPr>
              <a:buFont typeface="Arial" panose="020B0604020202020204" pitchFamily="34" charset="0"/>
              <a:buChar char="•"/>
            </a:pPr>
            <a:r>
              <a:rPr lang="en-US" dirty="0" smtClean="0"/>
              <a:t>Although </a:t>
            </a:r>
            <a:r>
              <a:rPr lang="en-US" dirty="0"/>
              <a:t>the bruxism experts themselves contend that (1) is the main source of problems, </a:t>
            </a:r>
            <a:endParaRPr lang="en-US" dirty="0" smtClean="0"/>
          </a:p>
          <a:p>
            <a:pPr>
              <a:buFont typeface="Arial" panose="020B0604020202020204" pitchFamily="34" charset="0"/>
              <a:buChar char="•"/>
            </a:pPr>
            <a:r>
              <a:rPr lang="en-US" dirty="0" smtClean="0"/>
              <a:t>we </a:t>
            </a:r>
            <a:r>
              <a:rPr lang="en-US" dirty="0"/>
              <a:t>believe that the fault lies primarily under (2). </a:t>
            </a:r>
          </a:p>
        </p:txBody>
      </p:sp>
      <p:sp>
        <p:nvSpPr>
          <p:cNvPr id="4" name="Slide Number Placeholder 3"/>
          <p:cNvSpPr>
            <a:spLocks noGrp="1"/>
          </p:cNvSpPr>
          <p:nvPr>
            <p:ph type="sldNum" sz="quarter" idx="3"/>
          </p:nvPr>
        </p:nvSpPr>
        <p:spPr/>
        <p:txBody>
          <a:bodyPr/>
          <a:lstStyle/>
          <a:p>
            <a:fld id="{7C5DB68A-9D44-4073-920F-D08D647C06A7}" type="slidenum">
              <a:rPr lang="en-US" smtClean="0"/>
              <a:t>128</a:t>
            </a:fld>
            <a:endParaRPr lang="en-US" dirty="0"/>
          </a:p>
        </p:txBody>
      </p:sp>
      <p:sp>
        <p:nvSpPr>
          <p:cNvPr id="5" name="Rectangle 4"/>
          <p:cNvSpPr/>
          <p:nvPr/>
        </p:nvSpPr>
        <p:spPr>
          <a:xfrm>
            <a:off x="831980" y="6347873"/>
            <a:ext cx="8229600" cy="461665"/>
          </a:xfrm>
          <a:prstGeom prst="rect">
            <a:avLst/>
          </a:prstGeom>
        </p:spPr>
        <p:txBody>
          <a:bodyPr wrap="square">
            <a:spAutoFit/>
          </a:bodyPr>
          <a:lstStyle/>
          <a:p>
            <a:pPr algn="r"/>
            <a:r>
              <a:rPr lang="en-US" sz="1200" dirty="0">
                <a:solidFill>
                  <a:schemeClr val="bg1"/>
                </a:solidFill>
              </a:rPr>
              <a:t>Ceusters W, Smith B. On Defining Bruxism. Medical Informatics Europe (MIE2018), Goteborg, Sweden, April 24-26, 2018. Stud Health </a:t>
            </a:r>
            <a:r>
              <a:rPr lang="en-US" sz="1200" dirty="0" err="1">
                <a:solidFill>
                  <a:schemeClr val="bg1"/>
                </a:solidFill>
              </a:rPr>
              <a:t>Technol</a:t>
            </a:r>
            <a:r>
              <a:rPr lang="en-US" sz="1200" dirty="0">
                <a:solidFill>
                  <a:schemeClr val="bg1"/>
                </a:solidFill>
              </a:rPr>
              <a:t> Inform. 2018;247:551-555.</a:t>
            </a:r>
          </a:p>
        </p:txBody>
      </p:sp>
    </p:spTree>
    <p:extLst>
      <p:ext uri="{BB962C8B-B14F-4D97-AF65-F5344CB8AC3E}">
        <p14:creationId xmlns:p14="http://schemas.microsoft.com/office/powerpoint/2010/main" val="219617995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69474517"/>
              </p:ext>
            </p:extLst>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rgbClr val="FFFF00"/>
                          </a:solidFill>
                        </a:rPr>
                        <a:t>Terminologies</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rgbClr val="FFFF00"/>
                          </a:solidFill>
                        </a:rPr>
                        <a:t>Decision Support</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129</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054614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 health records</a:t>
            </a:r>
            <a:endParaRPr lang="en-US" dirty="0"/>
          </a:p>
        </p:txBody>
      </p:sp>
      <p:pic>
        <p:nvPicPr>
          <p:cNvPr id="4" name="Picture 3"/>
          <p:cNvPicPr>
            <a:picLocks noChangeAspect="1"/>
          </p:cNvPicPr>
          <p:nvPr/>
        </p:nvPicPr>
        <p:blipFill>
          <a:blip r:embed="rId2"/>
          <a:stretch>
            <a:fillRect/>
          </a:stretch>
        </p:blipFill>
        <p:spPr>
          <a:xfrm>
            <a:off x="0" y="1617594"/>
            <a:ext cx="9144000" cy="5240406"/>
          </a:xfrm>
          <a:prstGeom prst="rect">
            <a:avLst/>
          </a:prstGeom>
        </p:spPr>
      </p:pic>
      <p:sp>
        <p:nvSpPr>
          <p:cNvPr id="3" name="Slide Number Placeholder 2"/>
          <p:cNvSpPr>
            <a:spLocks noGrp="1"/>
          </p:cNvSpPr>
          <p:nvPr>
            <p:ph type="sldNum" sz="quarter" idx="3"/>
          </p:nvPr>
        </p:nvSpPr>
        <p:spPr/>
        <p:txBody>
          <a:bodyPr/>
          <a:lstStyle/>
          <a:p>
            <a:fld id="{7C5DB68A-9D44-4073-920F-D08D647C06A7}" type="slidenum">
              <a:rPr lang="en-US" smtClean="0"/>
              <a:t>13</a:t>
            </a:fld>
            <a:endParaRPr lang="en-US" dirty="0"/>
          </a:p>
        </p:txBody>
      </p:sp>
    </p:spTree>
    <p:extLst>
      <p:ext uri="{BB962C8B-B14F-4D97-AF65-F5344CB8AC3E}">
        <p14:creationId xmlns:p14="http://schemas.microsoft.com/office/powerpoint/2010/main" val="416271774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3"/>
          </p:nvPr>
        </p:nvSpPr>
        <p:spPr/>
        <p:txBody>
          <a:bodyPr/>
          <a:lstStyle/>
          <a:p>
            <a:fld id="{7C5DB68A-9D44-4073-920F-D08D647C06A7}" type="slidenum">
              <a:rPr lang="en-US" smtClean="0"/>
              <a:t>130</a:t>
            </a:fld>
            <a:endParaRPr lang="en-US" dirty="0"/>
          </a:p>
        </p:txBody>
      </p:sp>
      <p:pic>
        <p:nvPicPr>
          <p:cNvPr id="6" name="Picture 5">
            <a:hlinkClick r:id="rId2"/>
          </p:cNvPr>
          <p:cNvPicPr>
            <a:picLocks noChangeAspect="1"/>
          </p:cNvPicPr>
          <p:nvPr/>
        </p:nvPicPr>
        <p:blipFill>
          <a:blip r:embed="rId3"/>
          <a:stretch>
            <a:fillRect/>
          </a:stretch>
        </p:blipFill>
        <p:spPr>
          <a:xfrm>
            <a:off x="0" y="609600"/>
            <a:ext cx="9144000" cy="6253065"/>
          </a:xfrm>
          <a:prstGeom prst="rect">
            <a:avLst/>
          </a:prstGeom>
        </p:spPr>
      </p:pic>
    </p:spTree>
    <p:extLst>
      <p:ext uri="{BB962C8B-B14F-4D97-AF65-F5344CB8AC3E}">
        <p14:creationId xmlns:p14="http://schemas.microsoft.com/office/powerpoint/2010/main" val="182200358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Concepts and confusions in SNOMED CT</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t>
            </a:r>
            <a:r>
              <a:rPr lang="en-US" dirty="0"/>
              <a:t>concept</a:t>
            </a:r>
            <a:r>
              <a:rPr lang="en-US" dirty="0" smtClean="0"/>
              <a:t>’: </a:t>
            </a:r>
          </a:p>
          <a:p>
            <a:pPr lvl="1">
              <a:buFont typeface="Arial" panose="020B0604020202020204" pitchFamily="34" charset="0"/>
              <a:buChar char="•"/>
            </a:pPr>
            <a:r>
              <a:rPr lang="en-US" dirty="0" smtClean="0"/>
              <a:t>‘</a:t>
            </a:r>
            <a:r>
              <a:rPr lang="en-US" i="1" dirty="0"/>
              <a:t>a clinical idea to which a unique concept identifier has been assigned</a:t>
            </a:r>
            <a:r>
              <a:rPr lang="en-US" dirty="0" smtClean="0"/>
              <a:t>’; </a:t>
            </a:r>
            <a:r>
              <a:rPr lang="en-US" dirty="0"/>
              <a:t>‘</a:t>
            </a:r>
            <a:r>
              <a:rPr lang="en-US" i="1" dirty="0"/>
              <a:t>the meaning of a concept can be determined from relationships to other concepts and from associated descriptions that include human readable terms</a:t>
            </a:r>
            <a:r>
              <a:rPr lang="en-US" dirty="0" smtClean="0"/>
              <a:t>’</a:t>
            </a:r>
          </a:p>
          <a:p>
            <a:pPr>
              <a:buFont typeface="Arial" panose="020B0604020202020204" pitchFamily="34" charset="0"/>
              <a:buChar char="•"/>
            </a:pPr>
            <a:r>
              <a:rPr lang="en-US" dirty="0"/>
              <a:t>the term is also stated to be a homonym </a:t>
            </a:r>
            <a:r>
              <a:rPr lang="en-US" dirty="0" smtClean="0"/>
              <a:t>for:</a:t>
            </a:r>
          </a:p>
          <a:p>
            <a:pPr lvl="1">
              <a:buFont typeface="Arial" panose="020B0604020202020204" pitchFamily="34" charset="0"/>
              <a:buChar char="•"/>
            </a:pPr>
            <a:r>
              <a:rPr lang="en-US" dirty="0" smtClean="0"/>
              <a:t>‘</a:t>
            </a:r>
            <a:r>
              <a:rPr lang="en-US" i="1" dirty="0"/>
              <a:t>concept identifier</a:t>
            </a:r>
            <a:r>
              <a:rPr lang="en-US" dirty="0"/>
              <a:t>’ as well as for </a:t>
            </a:r>
            <a:endParaRPr lang="en-US" dirty="0" smtClean="0"/>
          </a:p>
          <a:p>
            <a:pPr lvl="1">
              <a:buFont typeface="Arial" panose="020B0604020202020204" pitchFamily="34" charset="0"/>
              <a:buChar char="•"/>
            </a:pPr>
            <a:r>
              <a:rPr lang="en-US" dirty="0" smtClean="0"/>
              <a:t>‘</a:t>
            </a:r>
            <a:r>
              <a:rPr lang="en-US" i="1" dirty="0"/>
              <a:t>the real-world referent(s) of the concept identifier, that is, the class of entities in reality that the concept identifier represents</a:t>
            </a:r>
            <a:r>
              <a:rPr lang="en-US" dirty="0"/>
              <a:t>’</a:t>
            </a:r>
          </a:p>
        </p:txBody>
      </p:sp>
      <p:sp>
        <p:nvSpPr>
          <p:cNvPr id="4" name="Slide Number Placeholder 3"/>
          <p:cNvSpPr>
            <a:spLocks noGrp="1"/>
          </p:cNvSpPr>
          <p:nvPr>
            <p:ph type="sldNum" sz="quarter" idx="3"/>
          </p:nvPr>
        </p:nvSpPr>
        <p:spPr/>
        <p:txBody>
          <a:bodyPr/>
          <a:lstStyle/>
          <a:p>
            <a:fld id="{7C5DB68A-9D44-4073-920F-D08D647C06A7}" type="slidenum">
              <a:rPr lang="en-US" smtClean="0"/>
              <a:t>131</a:t>
            </a:fld>
            <a:endParaRPr lang="en-US" dirty="0"/>
          </a:p>
        </p:txBody>
      </p:sp>
    </p:spTree>
    <p:extLst>
      <p:ext uri="{BB962C8B-B14F-4D97-AF65-F5344CB8AC3E}">
        <p14:creationId xmlns:p14="http://schemas.microsoft.com/office/powerpoint/2010/main" val="120616902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 more confusion</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2554545"/>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chemeClr val="bg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chemeClr val="bg1"/>
                </a:solidFill>
              </a:rPr>
              <a:t>outside</a:t>
            </a:r>
            <a:r>
              <a:rPr lang="en-US" sz="3200" dirty="0" smtClean="0">
                <a:solidFill>
                  <a:schemeClr val="bg1"/>
                </a:solidFill>
              </a:rPr>
              <a:t> SNOMED CT?</a:t>
            </a:r>
            <a:endParaRPr lang="en-US" sz="3200" dirty="0">
              <a:solidFill>
                <a:schemeClr val="bg1"/>
              </a:solidFill>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132</a:t>
            </a:fld>
            <a:endParaRPr lang="en-US" dirty="0"/>
          </a:p>
        </p:txBody>
      </p:sp>
    </p:spTree>
    <p:extLst>
      <p:ext uri="{BB962C8B-B14F-4D97-AF65-F5344CB8AC3E}">
        <p14:creationId xmlns:p14="http://schemas.microsoft.com/office/powerpoint/2010/main" val="13491941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66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3046988"/>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6600"/>
                </a:solidFill>
              </a:rPr>
              <a:t>outside</a:t>
            </a:r>
            <a:r>
              <a:rPr lang="en-US" sz="3200" dirty="0" smtClean="0">
                <a:solidFill>
                  <a:schemeClr val="bg1"/>
                </a:solidFill>
              </a:rPr>
              <a:t> SNOMED CT?</a:t>
            </a:r>
            <a:endParaRPr lang="en-US" sz="3200" dirty="0">
              <a:solidFill>
                <a:schemeClr val="bg1"/>
              </a:solidFill>
            </a:endParaRPr>
          </a:p>
        </p:txBody>
      </p:sp>
      <p:sp>
        <p:nvSpPr>
          <p:cNvPr id="3" name="Oval 2"/>
          <p:cNvSpPr/>
          <p:nvPr/>
        </p:nvSpPr>
        <p:spPr bwMode="auto">
          <a:xfrm>
            <a:off x="914400" y="4175527"/>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Oval 5"/>
          <p:cNvSpPr/>
          <p:nvPr/>
        </p:nvSpPr>
        <p:spPr bwMode="auto">
          <a:xfrm>
            <a:off x="3222914" y="5029200"/>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3222914" y="3376612"/>
            <a:ext cx="1752600" cy="685800"/>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Slide Number Placeholder 7"/>
          <p:cNvSpPr>
            <a:spLocks noGrp="1"/>
          </p:cNvSpPr>
          <p:nvPr>
            <p:ph type="sldNum" sz="quarter" idx="3"/>
          </p:nvPr>
        </p:nvSpPr>
        <p:spPr/>
        <p:txBody>
          <a:bodyPr/>
          <a:lstStyle/>
          <a:p>
            <a:fld id="{7C5DB68A-9D44-4073-920F-D08D647C06A7}" type="slidenum">
              <a:rPr lang="en-US" smtClean="0"/>
              <a:t>133</a:t>
            </a:fld>
            <a:endParaRPr lang="en-US" dirty="0"/>
          </a:p>
        </p:txBody>
      </p:sp>
    </p:spTree>
    <p:extLst>
      <p:ext uri="{BB962C8B-B14F-4D97-AF65-F5344CB8AC3E}">
        <p14:creationId xmlns:p14="http://schemas.microsoft.com/office/powerpoint/2010/main" val="10789457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66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3046988"/>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6600"/>
                </a:solidFill>
              </a:rPr>
              <a:t>outside</a:t>
            </a:r>
            <a:r>
              <a:rPr lang="en-US" sz="3200" dirty="0" smtClean="0">
                <a:solidFill>
                  <a:schemeClr val="bg1"/>
                </a:solidFill>
              </a:rPr>
              <a:t> SNOMED CT?</a:t>
            </a:r>
            <a:endParaRPr lang="en-US" sz="3200" dirty="0">
              <a:solidFill>
                <a:schemeClr val="bg1"/>
              </a:solidFill>
            </a:endParaRPr>
          </a:p>
        </p:txBody>
      </p:sp>
      <p:sp>
        <p:nvSpPr>
          <p:cNvPr id="3" name="Oval 2"/>
          <p:cNvSpPr/>
          <p:nvPr/>
        </p:nvSpPr>
        <p:spPr bwMode="auto">
          <a:xfrm>
            <a:off x="914400" y="4175527"/>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Oval 5"/>
          <p:cNvSpPr/>
          <p:nvPr/>
        </p:nvSpPr>
        <p:spPr bwMode="auto">
          <a:xfrm>
            <a:off x="3222914" y="5029200"/>
            <a:ext cx="1752600" cy="6858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3222914" y="3376612"/>
            <a:ext cx="1752600" cy="685800"/>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Oval 7"/>
          <p:cNvSpPr/>
          <p:nvPr/>
        </p:nvSpPr>
        <p:spPr bwMode="auto">
          <a:xfrm rot="1096724">
            <a:off x="579449" y="4259867"/>
            <a:ext cx="4872200" cy="140568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Slide Number Placeholder 8"/>
          <p:cNvSpPr>
            <a:spLocks noGrp="1"/>
          </p:cNvSpPr>
          <p:nvPr>
            <p:ph type="sldNum" sz="quarter" idx="3"/>
          </p:nvPr>
        </p:nvSpPr>
        <p:spPr/>
        <p:txBody>
          <a:bodyPr/>
          <a:lstStyle/>
          <a:p>
            <a:fld id="{7C5DB68A-9D44-4073-920F-D08D647C06A7}" type="slidenum">
              <a:rPr lang="en-US" smtClean="0"/>
              <a:t>134</a:t>
            </a:fld>
            <a:endParaRPr lang="en-US" dirty="0"/>
          </a:p>
        </p:txBody>
      </p:sp>
    </p:spTree>
    <p:extLst>
      <p:ext uri="{BB962C8B-B14F-4D97-AF65-F5344CB8AC3E}">
        <p14:creationId xmlns:p14="http://schemas.microsoft.com/office/powerpoint/2010/main" val="203294984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66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3046988"/>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6600"/>
                </a:solidFill>
              </a:rPr>
              <a:t>outside</a:t>
            </a:r>
            <a:r>
              <a:rPr lang="en-US" sz="3200" dirty="0" smtClean="0">
                <a:solidFill>
                  <a:schemeClr val="bg1"/>
                </a:solidFill>
              </a:rPr>
              <a:t> SNOMED CT?</a:t>
            </a:r>
            <a:endParaRPr lang="en-US" sz="3200" dirty="0">
              <a:solidFill>
                <a:schemeClr val="bg1"/>
              </a:solidFill>
            </a:endParaRPr>
          </a:p>
        </p:txBody>
      </p:sp>
      <p:sp>
        <p:nvSpPr>
          <p:cNvPr id="6" name="Oval 5"/>
          <p:cNvSpPr/>
          <p:nvPr/>
        </p:nvSpPr>
        <p:spPr bwMode="auto">
          <a:xfrm>
            <a:off x="3222914" y="5029200"/>
            <a:ext cx="1752600" cy="685800"/>
          </a:xfrm>
          <a:prstGeom prst="ellipse">
            <a:avLst/>
          </a:prstGeom>
          <a:noFill/>
          <a:ln w="38100"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3222914" y="3376612"/>
            <a:ext cx="1752600" cy="685800"/>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Oval 7"/>
          <p:cNvSpPr/>
          <p:nvPr/>
        </p:nvSpPr>
        <p:spPr bwMode="auto">
          <a:xfrm rot="5222611">
            <a:off x="2514662" y="3348631"/>
            <a:ext cx="3200071" cy="2595212"/>
          </a:xfrm>
          <a:prstGeom prst="ellipse">
            <a:avLst/>
          </a:prstGeom>
          <a:noFill/>
          <a:ln w="38100"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6000507" y="5382161"/>
            <a:ext cx="3067293" cy="1323439"/>
          </a:xfrm>
          <a:prstGeom prst="rect">
            <a:avLst/>
          </a:prstGeom>
          <a:noFill/>
          <a:ln>
            <a:solidFill>
              <a:srgbClr val="CC9900"/>
            </a:solidFill>
          </a:ln>
        </p:spPr>
        <p:txBody>
          <a:bodyPr wrap="square" rtlCol="0">
            <a:spAutoFit/>
          </a:bodyPr>
          <a:lstStyle/>
          <a:p>
            <a:pPr algn="ctr"/>
            <a:r>
              <a:rPr lang="en-US" sz="2000" dirty="0" smtClean="0">
                <a:solidFill>
                  <a:srgbClr val="CC9900"/>
                </a:solidFill>
              </a:rPr>
              <a:t>Clear shift in meaning, incompatible with SNOMED CT’s change policy</a:t>
            </a:r>
            <a:endParaRPr lang="en-US" sz="2000" dirty="0">
              <a:solidFill>
                <a:srgbClr val="CC9900"/>
              </a:solidFill>
            </a:endParaRPr>
          </a:p>
        </p:txBody>
      </p:sp>
      <p:cxnSp>
        <p:nvCxnSpPr>
          <p:cNvPr id="13" name="Straight Arrow Connector 12"/>
          <p:cNvCxnSpPr>
            <a:stCxn id="9" idx="1"/>
            <a:endCxn id="6" idx="6"/>
          </p:cNvCxnSpPr>
          <p:nvPr/>
        </p:nvCxnSpPr>
        <p:spPr bwMode="auto">
          <a:xfrm flipH="1" flipV="1">
            <a:off x="4975514" y="5372100"/>
            <a:ext cx="1024993" cy="671781"/>
          </a:xfrm>
          <a:prstGeom prst="straightConnector1">
            <a:avLst/>
          </a:prstGeom>
          <a:solidFill>
            <a:schemeClr val="accent1"/>
          </a:solidFill>
          <a:ln w="38100" cap="flat" cmpd="sng" algn="ctr">
            <a:solidFill>
              <a:srgbClr val="CC9900"/>
            </a:solidFill>
            <a:prstDash val="solid"/>
            <a:round/>
            <a:headEnd type="none" w="med" len="med"/>
            <a:tailEnd type="triangle"/>
          </a:ln>
          <a:effectLst/>
        </p:spPr>
      </p:cxnSp>
      <p:sp>
        <p:nvSpPr>
          <p:cNvPr id="3" name="Slide Number Placeholder 2"/>
          <p:cNvSpPr>
            <a:spLocks noGrp="1"/>
          </p:cNvSpPr>
          <p:nvPr>
            <p:ph type="sldNum" sz="quarter" idx="3"/>
          </p:nvPr>
        </p:nvSpPr>
        <p:spPr/>
        <p:txBody>
          <a:bodyPr/>
          <a:lstStyle/>
          <a:p>
            <a:fld id="{7C5DB68A-9D44-4073-920F-D08D647C06A7}" type="slidenum">
              <a:rPr lang="en-US" smtClean="0"/>
              <a:t>135</a:t>
            </a:fld>
            <a:endParaRPr lang="en-US" dirty="0"/>
          </a:p>
        </p:txBody>
      </p:sp>
    </p:spTree>
    <p:extLst>
      <p:ext uri="{BB962C8B-B14F-4D97-AF65-F5344CB8AC3E}">
        <p14:creationId xmlns:p14="http://schemas.microsoft.com/office/powerpoint/2010/main" val="151531628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smtClean="0">
                <a:solidFill>
                  <a:srgbClr val="19FF81"/>
                </a:solidFill>
              </a:rPr>
              <a:t>Inside</a:t>
            </a:r>
            <a:r>
              <a:rPr lang="en-US" dirty="0" smtClean="0"/>
              <a:t> versus </a:t>
            </a:r>
            <a:r>
              <a:rPr lang="en-US" b="1" i="1" u="sng" dirty="0" smtClean="0">
                <a:solidFill>
                  <a:srgbClr val="FF6600"/>
                </a:solidFill>
              </a:rPr>
              <a:t>outside</a:t>
            </a:r>
            <a:r>
              <a:rPr lang="en-US" dirty="0" smtClean="0"/>
              <a:t> an ontology</a:t>
            </a:r>
            <a:endParaRPr lang="en-US" dirty="0"/>
          </a:p>
        </p:txBody>
      </p:sp>
      <p:pic>
        <p:nvPicPr>
          <p:cNvPr id="4" name="Picture 3"/>
          <p:cNvPicPr>
            <a:picLocks noChangeAspect="1"/>
          </p:cNvPicPr>
          <p:nvPr/>
        </p:nvPicPr>
        <p:blipFill>
          <a:blip r:embed="rId2"/>
          <a:stretch>
            <a:fillRect/>
          </a:stretch>
        </p:blipFill>
        <p:spPr>
          <a:xfrm>
            <a:off x="235527" y="1752600"/>
            <a:ext cx="5372100" cy="4619625"/>
          </a:xfrm>
          <a:prstGeom prst="rect">
            <a:avLst/>
          </a:prstGeom>
        </p:spPr>
      </p:pic>
      <p:sp>
        <p:nvSpPr>
          <p:cNvPr id="5" name="TextBox 4"/>
          <p:cNvSpPr txBox="1"/>
          <p:nvPr/>
        </p:nvSpPr>
        <p:spPr>
          <a:xfrm>
            <a:off x="6096000" y="2286000"/>
            <a:ext cx="2819399" cy="3046988"/>
          </a:xfrm>
          <a:prstGeom prst="rect">
            <a:avLst/>
          </a:prstGeom>
          <a:noFill/>
        </p:spPr>
        <p:txBody>
          <a:bodyPr wrap="square" rtlCol="0">
            <a:spAutoFit/>
          </a:bodyPr>
          <a:lstStyle/>
          <a:p>
            <a:pPr algn="ctr"/>
            <a:r>
              <a:rPr lang="en-US" sz="3200" dirty="0" smtClean="0">
                <a:solidFill>
                  <a:schemeClr val="bg1"/>
                </a:solidFill>
              </a:rPr>
              <a:t>What is </a:t>
            </a:r>
          </a:p>
          <a:p>
            <a:pPr algn="ctr"/>
            <a:r>
              <a:rPr lang="en-US" sz="3200" b="1" i="1" u="sng" dirty="0" smtClean="0">
                <a:solidFill>
                  <a:srgbClr val="19FF81"/>
                </a:solidFill>
              </a:rPr>
              <a:t>inside</a:t>
            </a:r>
            <a:r>
              <a:rPr lang="en-US" sz="3200" dirty="0" smtClean="0">
                <a:solidFill>
                  <a:schemeClr val="bg1"/>
                </a:solidFill>
              </a:rPr>
              <a:t> </a:t>
            </a:r>
          </a:p>
          <a:p>
            <a:pPr algn="ctr"/>
            <a:r>
              <a:rPr lang="en-US" sz="3200" dirty="0" smtClean="0">
                <a:solidFill>
                  <a:schemeClr val="bg1"/>
                </a:solidFill>
              </a:rPr>
              <a:t>versus </a:t>
            </a:r>
          </a:p>
          <a:p>
            <a:pPr algn="ctr"/>
            <a:r>
              <a:rPr lang="en-US" sz="3200" b="1" i="1" u="sng" dirty="0" smtClean="0">
                <a:solidFill>
                  <a:srgbClr val="FF6600"/>
                </a:solidFill>
              </a:rPr>
              <a:t>outside</a:t>
            </a:r>
            <a:r>
              <a:rPr lang="en-US" sz="3200" dirty="0" smtClean="0">
                <a:solidFill>
                  <a:schemeClr val="bg1"/>
                </a:solidFill>
              </a:rPr>
              <a:t> SNOMED CT?</a:t>
            </a:r>
            <a:endParaRPr lang="en-US" sz="3200" dirty="0">
              <a:solidFill>
                <a:schemeClr val="bg1"/>
              </a:solidFill>
            </a:endParaRPr>
          </a:p>
        </p:txBody>
      </p:sp>
      <p:sp>
        <p:nvSpPr>
          <p:cNvPr id="6" name="Oval 5"/>
          <p:cNvSpPr/>
          <p:nvPr/>
        </p:nvSpPr>
        <p:spPr bwMode="auto">
          <a:xfrm>
            <a:off x="762000" y="3344285"/>
            <a:ext cx="1752600" cy="685800"/>
          </a:xfrm>
          <a:prstGeom prst="ellipse">
            <a:avLst/>
          </a:prstGeom>
          <a:noFill/>
          <a:ln w="38100" cap="flat" cmpd="sng" algn="ctr">
            <a:solidFill>
              <a:srgbClr val="CC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5715001" y="5212140"/>
            <a:ext cx="3352800" cy="1569660"/>
          </a:xfrm>
          <a:prstGeom prst="rect">
            <a:avLst/>
          </a:prstGeom>
          <a:noFill/>
          <a:ln>
            <a:solidFill>
              <a:srgbClr val="CC9900"/>
            </a:solidFill>
          </a:ln>
        </p:spPr>
        <p:txBody>
          <a:bodyPr wrap="square" rtlCol="0">
            <a:spAutoFit/>
          </a:bodyPr>
          <a:lstStyle/>
          <a:p>
            <a:pPr algn="ctr"/>
            <a:r>
              <a:rPr lang="en-US" sz="2400" dirty="0" smtClean="0">
                <a:solidFill>
                  <a:srgbClr val="CC9900"/>
                </a:solidFill>
              </a:rPr>
              <a:t>‘halfway’ concept:</a:t>
            </a:r>
          </a:p>
          <a:p>
            <a:pPr algn="ctr"/>
            <a:r>
              <a:rPr lang="en-US" sz="2400" dirty="0">
                <a:solidFill>
                  <a:srgbClr val="CC9900"/>
                </a:solidFill>
              </a:rPr>
              <a:t>d</a:t>
            </a:r>
            <a:r>
              <a:rPr lang="en-US" sz="2400" dirty="0" smtClean="0">
                <a:solidFill>
                  <a:srgbClr val="CC9900"/>
                </a:solidFill>
              </a:rPr>
              <a:t>enotes external entities but viewed through internal organization</a:t>
            </a:r>
            <a:endParaRPr lang="en-US" sz="2400" dirty="0">
              <a:solidFill>
                <a:srgbClr val="CC9900"/>
              </a:solidFill>
            </a:endParaRPr>
          </a:p>
        </p:txBody>
      </p:sp>
      <p:cxnSp>
        <p:nvCxnSpPr>
          <p:cNvPr id="13" name="Straight Arrow Connector 12"/>
          <p:cNvCxnSpPr>
            <a:stCxn id="9" idx="1"/>
            <a:endCxn id="6" idx="6"/>
          </p:cNvCxnSpPr>
          <p:nvPr/>
        </p:nvCxnSpPr>
        <p:spPr bwMode="auto">
          <a:xfrm flipH="1" flipV="1">
            <a:off x="2514600" y="3687185"/>
            <a:ext cx="3200401" cy="2309785"/>
          </a:xfrm>
          <a:prstGeom prst="straightConnector1">
            <a:avLst/>
          </a:prstGeom>
          <a:solidFill>
            <a:schemeClr val="accent1"/>
          </a:solidFill>
          <a:ln w="38100" cap="flat" cmpd="sng" algn="ctr">
            <a:solidFill>
              <a:srgbClr val="CC9900"/>
            </a:solidFill>
            <a:prstDash val="solid"/>
            <a:round/>
            <a:headEnd type="none" w="med" len="med"/>
            <a:tailEnd type="triangle"/>
          </a:ln>
          <a:effectLst/>
        </p:spPr>
      </p:cxnSp>
      <p:sp>
        <p:nvSpPr>
          <p:cNvPr id="3" name="Slide Number Placeholder 2"/>
          <p:cNvSpPr>
            <a:spLocks noGrp="1"/>
          </p:cNvSpPr>
          <p:nvPr>
            <p:ph type="sldNum" sz="quarter" idx="3"/>
          </p:nvPr>
        </p:nvSpPr>
        <p:spPr/>
        <p:txBody>
          <a:bodyPr/>
          <a:lstStyle/>
          <a:p>
            <a:fld id="{7C5DB68A-9D44-4073-920F-D08D647C06A7}" type="slidenum">
              <a:rPr lang="en-US" smtClean="0"/>
              <a:t>136</a:t>
            </a:fld>
            <a:endParaRPr lang="en-US" dirty="0"/>
          </a:p>
        </p:txBody>
      </p:sp>
    </p:spTree>
    <p:extLst>
      <p:ext uri="{BB962C8B-B14F-4D97-AF65-F5344CB8AC3E}">
        <p14:creationId xmlns:p14="http://schemas.microsoft.com/office/powerpoint/2010/main" val="306049225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a:t>
            </a:r>
            <a:r>
              <a:rPr lang="en-US" dirty="0" smtClean="0">
                <a:solidFill>
                  <a:srgbClr val="19FF81"/>
                </a:solidFill>
              </a:rPr>
              <a:t>inside</a:t>
            </a:r>
            <a:r>
              <a:rPr lang="en-US" dirty="0" smtClean="0"/>
              <a:t> versus </a:t>
            </a:r>
            <a:r>
              <a:rPr lang="en-US" dirty="0" smtClean="0">
                <a:solidFill>
                  <a:srgbClr val="FF6600"/>
                </a:solidFill>
              </a:rPr>
              <a:t>outside</a:t>
            </a:r>
            <a:endParaRPr lang="en-US" dirty="0">
              <a:solidFill>
                <a:srgbClr val="FF6600"/>
              </a:solidFill>
            </a:endParaRPr>
          </a:p>
        </p:txBody>
      </p:sp>
      <p:pic>
        <p:nvPicPr>
          <p:cNvPr id="4" name="Picture 3"/>
          <p:cNvPicPr>
            <a:picLocks noChangeAspect="1"/>
          </p:cNvPicPr>
          <p:nvPr/>
        </p:nvPicPr>
        <p:blipFill>
          <a:blip r:embed="rId2"/>
          <a:stretch>
            <a:fillRect/>
          </a:stretch>
        </p:blipFill>
        <p:spPr>
          <a:xfrm>
            <a:off x="152400" y="1600199"/>
            <a:ext cx="4924425" cy="5124450"/>
          </a:xfrm>
          <a:prstGeom prst="rect">
            <a:avLst/>
          </a:prstGeom>
        </p:spPr>
      </p:pic>
      <p:sp>
        <p:nvSpPr>
          <p:cNvPr id="7" name="Rectangle 6"/>
          <p:cNvSpPr/>
          <p:nvPr/>
        </p:nvSpPr>
        <p:spPr bwMode="auto">
          <a:xfrm>
            <a:off x="381000" y="1905000"/>
            <a:ext cx="3581400" cy="3200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381000" y="5943600"/>
            <a:ext cx="3581400" cy="72505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81000" y="5410200"/>
            <a:ext cx="35814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381000" y="5682668"/>
            <a:ext cx="3581400" cy="22860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6" name="Group 15"/>
          <p:cNvGrpSpPr/>
          <p:nvPr/>
        </p:nvGrpSpPr>
        <p:grpSpPr>
          <a:xfrm>
            <a:off x="381000" y="1600199"/>
            <a:ext cx="8610600" cy="5124449"/>
            <a:chOff x="381000" y="1600199"/>
            <a:chExt cx="8610600" cy="5124449"/>
          </a:xfrm>
        </p:grpSpPr>
        <p:sp>
          <p:nvSpPr>
            <p:cNvPr id="11" name="Rectangle 10"/>
            <p:cNvSpPr/>
            <p:nvPr/>
          </p:nvSpPr>
          <p:spPr bwMode="auto">
            <a:xfrm>
              <a:off x="381000" y="5151580"/>
              <a:ext cx="3581400" cy="228600"/>
            </a:xfrm>
            <a:prstGeom prst="rect">
              <a:avLst/>
            </a:prstGeom>
            <a:solidFill>
              <a:srgbClr val="19FF81">
                <a:alpha val="50196"/>
              </a:srgbClr>
            </a:solid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5" name="Group 14"/>
            <p:cNvGrpSpPr/>
            <p:nvPr/>
          </p:nvGrpSpPr>
          <p:grpSpPr>
            <a:xfrm>
              <a:off x="3962400" y="1600199"/>
              <a:ext cx="5029200" cy="5124449"/>
              <a:chOff x="3962400" y="1600199"/>
              <a:chExt cx="5029200" cy="5124449"/>
            </a:xfrm>
          </p:grpSpPr>
          <p:pic>
            <p:nvPicPr>
              <p:cNvPr id="6" name="Picture 5"/>
              <p:cNvPicPr>
                <a:picLocks noChangeAspect="1"/>
              </p:cNvPicPr>
              <p:nvPr/>
            </p:nvPicPr>
            <p:blipFill>
              <a:blip r:embed="rId3"/>
              <a:stretch>
                <a:fillRect/>
              </a:stretch>
            </p:blipFill>
            <p:spPr>
              <a:xfrm>
                <a:off x="4572000" y="1600199"/>
                <a:ext cx="4419600" cy="5124449"/>
              </a:xfrm>
              <a:prstGeom prst="rect">
                <a:avLst/>
              </a:prstGeom>
            </p:spPr>
          </p:pic>
          <p:sp>
            <p:nvSpPr>
              <p:cNvPr id="12" name="Rectangle 11"/>
              <p:cNvSpPr/>
              <p:nvPr/>
            </p:nvSpPr>
            <p:spPr bwMode="auto">
              <a:xfrm>
                <a:off x="4648200" y="1600200"/>
                <a:ext cx="4191000" cy="5068456"/>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4" name="Straight Arrow Connector 13"/>
              <p:cNvCxnSpPr>
                <a:stCxn id="11" idx="3"/>
              </p:cNvCxnSpPr>
              <p:nvPr/>
            </p:nvCxnSpPr>
            <p:spPr bwMode="auto">
              <a:xfrm flipV="1">
                <a:off x="3962400" y="5257800"/>
                <a:ext cx="685800" cy="8080"/>
              </a:xfrm>
              <a:prstGeom prst="straightConnector1">
                <a:avLst/>
              </a:prstGeom>
              <a:solidFill>
                <a:schemeClr val="accent1"/>
              </a:solidFill>
              <a:ln w="28575" cap="flat" cmpd="sng" algn="ctr">
                <a:solidFill>
                  <a:srgbClr val="19FF81"/>
                </a:solidFill>
                <a:prstDash val="solid"/>
                <a:round/>
                <a:headEnd type="none" w="med" len="med"/>
                <a:tailEnd type="triangle"/>
              </a:ln>
              <a:effectLst/>
            </p:spPr>
          </p:cxnSp>
        </p:grpSp>
      </p:grpSp>
      <p:sp>
        <p:nvSpPr>
          <p:cNvPr id="17" name="Rectangle 16"/>
          <p:cNvSpPr/>
          <p:nvPr/>
        </p:nvSpPr>
        <p:spPr bwMode="auto">
          <a:xfrm>
            <a:off x="385624" y="5151580"/>
            <a:ext cx="3581400" cy="22860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137</a:t>
            </a:fld>
            <a:endParaRPr lang="en-US" dirty="0"/>
          </a:p>
        </p:txBody>
      </p:sp>
    </p:spTree>
    <p:extLst>
      <p:ext uri="{BB962C8B-B14F-4D97-AF65-F5344CB8AC3E}">
        <p14:creationId xmlns:p14="http://schemas.microsoft.com/office/powerpoint/2010/main" val="21668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SNOMED CT </a:t>
            </a:r>
            <a:r>
              <a:rPr lang="en-US" dirty="0" smtClean="0">
                <a:solidFill>
                  <a:srgbClr val="19FF81"/>
                </a:solidFill>
              </a:rPr>
              <a:t>inside</a:t>
            </a:r>
            <a:r>
              <a:rPr lang="en-US" dirty="0" smtClean="0"/>
              <a:t> versus </a:t>
            </a:r>
            <a:r>
              <a:rPr lang="en-US" dirty="0" smtClean="0">
                <a:solidFill>
                  <a:srgbClr val="FF6600"/>
                </a:solidFill>
              </a:rPr>
              <a:t>outside</a:t>
            </a:r>
            <a:endParaRPr lang="en-US" dirty="0">
              <a:solidFill>
                <a:srgbClr val="FF6600"/>
              </a:solidFill>
            </a:endParaRPr>
          </a:p>
        </p:txBody>
      </p:sp>
      <p:pic>
        <p:nvPicPr>
          <p:cNvPr id="4" name="Picture 3"/>
          <p:cNvPicPr>
            <a:picLocks noChangeAspect="1"/>
          </p:cNvPicPr>
          <p:nvPr/>
        </p:nvPicPr>
        <p:blipFill>
          <a:blip r:embed="rId2"/>
          <a:stretch>
            <a:fillRect/>
          </a:stretch>
        </p:blipFill>
        <p:spPr>
          <a:xfrm>
            <a:off x="152400" y="1600199"/>
            <a:ext cx="4924425" cy="5124450"/>
          </a:xfrm>
          <a:prstGeom prst="rect">
            <a:avLst/>
          </a:prstGeom>
        </p:spPr>
      </p:pic>
      <p:sp>
        <p:nvSpPr>
          <p:cNvPr id="7" name="Rectangle 6"/>
          <p:cNvSpPr/>
          <p:nvPr/>
        </p:nvSpPr>
        <p:spPr bwMode="auto">
          <a:xfrm>
            <a:off x="381000" y="1905000"/>
            <a:ext cx="3581400" cy="32004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381000" y="5943600"/>
            <a:ext cx="3581400" cy="72505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81000" y="5410200"/>
            <a:ext cx="3581400" cy="228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3" name="Group 12"/>
          <p:cNvGrpSpPr/>
          <p:nvPr/>
        </p:nvGrpSpPr>
        <p:grpSpPr>
          <a:xfrm>
            <a:off x="381000" y="1600199"/>
            <a:ext cx="8677275" cy="5124450"/>
            <a:chOff x="381000" y="1600199"/>
            <a:chExt cx="8677275" cy="5124450"/>
          </a:xfrm>
        </p:grpSpPr>
        <p:sp>
          <p:nvSpPr>
            <p:cNvPr id="10" name="Rectangle 9"/>
            <p:cNvSpPr/>
            <p:nvPr/>
          </p:nvSpPr>
          <p:spPr bwMode="auto">
            <a:xfrm>
              <a:off x="381000" y="5682668"/>
              <a:ext cx="3581400" cy="228600"/>
            </a:xfrm>
            <a:prstGeom prst="rect">
              <a:avLst/>
            </a:prstGeom>
            <a:solidFill>
              <a:srgbClr val="19FF81">
                <a:alpha val="50196"/>
              </a:srgbClr>
            </a:solid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 name="Picture 2"/>
            <p:cNvPicPr>
              <a:picLocks noChangeAspect="1"/>
            </p:cNvPicPr>
            <p:nvPr/>
          </p:nvPicPr>
          <p:blipFill>
            <a:blip r:embed="rId3"/>
            <a:stretch>
              <a:fillRect/>
            </a:stretch>
          </p:blipFill>
          <p:spPr>
            <a:xfrm>
              <a:off x="4191000" y="1600199"/>
              <a:ext cx="4867275" cy="5124450"/>
            </a:xfrm>
            <a:prstGeom prst="rect">
              <a:avLst/>
            </a:prstGeom>
          </p:spPr>
        </p:pic>
        <p:sp>
          <p:nvSpPr>
            <p:cNvPr id="17" name="Rectangle 16"/>
            <p:cNvSpPr/>
            <p:nvPr/>
          </p:nvSpPr>
          <p:spPr bwMode="auto">
            <a:xfrm>
              <a:off x="4495800" y="1600199"/>
              <a:ext cx="4562474" cy="512445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8" name="Straight Arrow Connector 17"/>
            <p:cNvCxnSpPr/>
            <p:nvPr/>
          </p:nvCxnSpPr>
          <p:spPr bwMode="auto">
            <a:xfrm>
              <a:off x="3962400" y="5791200"/>
              <a:ext cx="533400" cy="0"/>
            </a:xfrm>
            <a:prstGeom prst="straightConnector1">
              <a:avLst/>
            </a:prstGeom>
            <a:solidFill>
              <a:schemeClr val="accent1"/>
            </a:solidFill>
            <a:ln w="28575" cap="flat" cmpd="sng" algn="ctr">
              <a:solidFill>
                <a:srgbClr val="19FF81"/>
              </a:solidFill>
              <a:prstDash val="solid"/>
              <a:round/>
              <a:headEnd type="none" w="med" len="med"/>
              <a:tailEnd type="triangle"/>
            </a:ln>
            <a:effectLst/>
          </p:spPr>
        </p:cxnSp>
      </p:grpSp>
      <p:sp>
        <p:nvSpPr>
          <p:cNvPr id="19" name="Rectangle 18"/>
          <p:cNvSpPr/>
          <p:nvPr/>
        </p:nvSpPr>
        <p:spPr bwMode="auto">
          <a:xfrm>
            <a:off x="381000" y="5151580"/>
            <a:ext cx="3581400" cy="228600"/>
          </a:xfrm>
          <a:prstGeom prst="rect">
            <a:avLst/>
          </a:prstGeom>
          <a:noFill/>
          <a:ln w="28575" cap="flat" cmpd="sng" algn="ctr">
            <a:solidFill>
              <a:srgbClr val="19FF8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Slide Number Placeholder 4"/>
          <p:cNvSpPr>
            <a:spLocks noGrp="1"/>
          </p:cNvSpPr>
          <p:nvPr>
            <p:ph type="sldNum" sz="quarter" idx="3"/>
          </p:nvPr>
        </p:nvSpPr>
        <p:spPr/>
        <p:txBody>
          <a:bodyPr/>
          <a:lstStyle/>
          <a:p>
            <a:fld id="{7C5DB68A-9D44-4073-920F-D08D647C06A7}" type="slidenum">
              <a:rPr lang="en-US" smtClean="0"/>
              <a:t>138</a:t>
            </a:fld>
            <a:endParaRPr lang="en-US" dirty="0"/>
          </a:p>
        </p:txBody>
      </p:sp>
    </p:spTree>
    <p:extLst>
      <p:ext uri="{BB962C8B-B14F-4D97-AF65-F5344CB8AC3E}">
        <p14:creationId xmlns:p14="http://schemas.microsoft.com/office/powerpoint/2010/main" val="1432220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rgbClr val="FFFF00"/>
                          </a:solidFill>
                        </a:rPr>
                        <a:t>Terminologies</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rgbClr val="FFFF00"/>
                          </a:solidFill>
                        </a:rPr>
                        <a:t>Decision Support</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139</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Smiley Face 17"/>
          <p:cNvSpPr/>
          <p:nvPr/>
        </p:nvSpPr>
        <p:spPr bwMode="auto">
          <a:xfrm>
            <a:off x="3974842" y="485902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0" name="Smiley Face 19"/>
          <p:cNvSpPr/>
          <p:nvPr/>
        </p:nvSpPr>
        <p:spPr bwMode="auto">
          <a:xfrm>
            <a:off x="3974842" y="317246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79119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it tried to solve first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6" y="1620932"/>
            <a:ext cx="9138684" cy="5237068"/>
          </a:xfrm>
        </p:spPr>
      </p:pic>
      <p:sp>
        <p:nvSpPr>
          <p:cNvPr id="3" name="Slide Number Placeholder 2"/>
          <p:cNvSpPr>
            <a:spLocks noGrp="1"/>
          </p:cNvSpPr>
          <p:nvPr>
            <p:ph type="sldNum" sz="quarter" idx="3"/>
          </p:nvPr>
        </p:nvSpPr>
        <p:spPr/>
        <p:txBody>
          <a:bodyPr/>
          <a:lstStyle/>
          <a:p>
            <a:fld id="{7C5DB68A-9D44-4073-920F-D08D647C06A7}" type="slidenum">
              <a:rPr lang="en-US" smtClean="0"/>
              <a:t>14</a:t>
            </a:fld>
            <a:endParaRPr lang="en-US" dirty="0"/>
          </a:p>
        </p:txBody>
      </p:sp>
    </p:spTree>
    <p:extLst>
      <p:ext uri="{BB962C8B-B14F-4D97-AF65-F5344CB8AC3E}">
        <p14:creationId xmlns:p14="http://schemas.microsoft.com/office/powerpoint/2010/main" val="25222171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89760756"/>
              </p:ext>
            </p:extLst>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rgbClr val="FFFF00"/>
                          </a:solidFill>
                        </a:rPr>
                        <a:t>Semantic Interoperability</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140</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4553384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smtClean="0"/>
              <a:t>Semantic interoperability</a:t>
            </a:r>
          </a:p>
        </p:txBody>
      </p:sp>
      <p:sp>
        <p:nvSpPr>
          <p:cNvPr id="11267" name="Content Placeholder 5"/>
          <p:cNvSpPr>
            <a:spLocks noGrp="1"/>
          </p:cNvSpPr>
          <p:nvPr>
            <p:ph idx="1"/>
          </p:nvPr>
        </p:nvSpPr>
        <p:spPr>
          <a:xfrm>
            <a:off x="3848100" y="4572040"/>
            <a:ext cx="5086350" cy="1676359"/>
          </a:xfrm>
        </p:spPr>
        <p:txBody>
          <a:bodyPr>
            <a:normAutofit/>
          </a:bodyPr>
          <a:lstStyle/>
          <a:p>
            <a:pPr marL="0" indent="0" algn="just">
              <a:buFontTx/>
              <a:buNone/>
            </a:pPr>
            <a:r>
              <a:rPr lang="en-US" altLang="en-US" sz="2000" dirty="0" smtClean="0"/>
              <a:t>Everything collected wherever, whenever and about whomever which is relevant to a medical problem in whomever, whenever and wherever, should be accessible without loss of relevant detail.</a:t>
            </a:r>
          </a:p>
        </p:txBody>
      </p:sp>
      <p:pic>
        <p:nvPicPr>
          <p:cNvPr id="11268" name="Picture 2" descr="http://www.labos.upmc.fr/center-meg/materiel/hospital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1828800"/>
            <a:ext cx="49339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http://img212.imageshack.us/img212/73/roswellparkcancerinstitd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1828800"/>
            <a:ext cx="33147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4008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609601"/>
            <a:ext cx="9144000" cy="6248400"/>
          </a:xfrm>
          <a:prstGeom prst="rect">
            <a:avLst/>
          </a:prstGeom>
        </p:spPr>
      </p:pic>
      <p:sp>
        <p:nvSpPr>
          <p:cNvPr id="2" name="Slide Number Placeholder 1"/>
          <p:cNvSpPr>
            <a:spLocks noGrp="1"/>
          </p:cNvSpPr>
          <p:nvPr>
            <p:ph type="sldNum" sz="quarter" idx="3"/>
          </p:nvPr>
        </p:nvSpPr>
        <p:spPr/>
        <p:txBody>
          <a:bodyPr/>
          <a:lstStyle/>
          <a:p>
            <a:fld id="{7C5DB68A-9D44-4073-920F-D08D647C06A7}" type="slidenum">
              <a:rPr lang="en-US" smtClean="0"/>
              <a:t>142</a:t>
            </a:fld>
            <a:endParaRPr lang="en-US" dirty="0"/>
          </a:p>
        </p:txBody>
      </p:sp>
    </p:spTree>
    <p:extLst>
      <p:ext uri="{BB962C8B-B14F-4D97-AF65-F5344CB8AC3E}">
        <p14:creationId xmlns:p14="http://schemas.microsoft.com/office/powerpoint/2010/main" val="283854862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12775"/>
            <a:ext cx="9144000" cy="6245225"/>
          </a:xfrm>
          <a:prstGeom prst="rect">
            <a:avLst/>
          </a:prstGeom>
        </p:spPr>
      </p:pic>
      <p:sp>
        <p:nvSpPr>
          <p:cNvPr id="5" name="Slide Number Placeholder 4"/>
          <p:cNvSpPr>
            <a:spLocks noGrp="1"/>
          </p:cNvSpPr>
          <p:nvPr>
            <p:ph type="sldNum" sz="quarter" idx="3"/>
          </p:nvPr>
        </p:nvSpPr>
        <p:spPr/>
        <p:txBody>
          <a:bodyPr/>
          <a:lstStyle/>
          <a:p>
            <a:fld id="{7C5DB68A-9D44-4073-920F-D08D647C06A7}" type="slidenum">
              <a:rPr lang="en-US" smtClean="0"/>
              <a:t>143</a:t>
            </a:fld>
            <a:endParaRPr lang="en-US" dirty="0"/>
          </a:p>
        </p:txBody>
      </p:sp>
    </p:spTree>
    <p:extLst>
      <p:ext uri="{BB962C8B-B14F-4D97-AF65-F5344CB8AC3E}">
        <p14:creationId xmlns:p14="http://schemas.microsoft.com/office/powerpoint/2010/main" val="377279115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0320" y="0"/>
            <a:ext cx="9164319" cy="6853208"/>
          </a:xfrm>
          <a:prstGeom prst="rect">
            <a:avLst/>
          </a:prstGeom>
        </p:spPr>
      </p:pic>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00400" y="1940560"/>
            <a:ext cx="5876238" cy="3545840"/>
          </a:xfrm>
        </p:spPr>
      </p:pic>
      <p:sp>
        <p:nvSpPr>
          <p:cNvPr id="3" name="Slide Number Placeholder 2"/>
          <p:cNvSpPr>
            <a:spLocks noGrp="1"/>
          </p:cNvSpPr>
          <p:nvPr>
            <p:ph type="sldNum" sz="quarter" idx="3"/>
          </p:nvPr>
        </p:nvSpPr>
        <p:spPr/>
        <p:txBody>
          <a:bodyPr/>
          <a:lstStyle/>
          <a:p>
            <a:fld id="{7C5DB68A-9D44-4073-920F-D08D647C06A7}" type="slidenum">
              <a:rPr lang="en-US" smtClean="0"/>
              <a:t>144</a:t>
            </a:fld>
            <a:endParaRPr lang="en-US" dirty="0"/>
          </a:p>
        </p:txBody>
      </p:sp>
    </p:spTree>
    <p:extLst>
      <p:ext uri="{BB962C8B-B14F-4D97-AF65-F5344CB8AC3E}">
        <p14:creationId xmlns:p14="http://schemas.microsoft.com/office/powerpoint/2010/main" val="350282932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aggregation and use</a:t>
            </a:r>
            <a:endParaRPr lang="en-US" dirty="0"/>
          </a:p>
        </p:txBody>
      </p:sp>
      <p:sp>
        <p:nvSpPr>
          <p:cNvPr id="4" name="TextBox 3"/>
          <p:cNvSpPr txBox="1"/>
          <p:nvPr/>
        </p:nvSpPr>
        <p:spPr>
          <a:xfrm>
            <a:off x="3547893" y="1524000"/>
            <a:ext cx="1972015" cy="1015663"/>
          </a:xfrm>
          <a:prstGeom prst="rect">
            <a:avLst/>
          </a:prstGeom>
          <a:noFill/>
          <a:ln w="19050">
            <a:noFill/>
          </a:ln>
        </p:spPr>
        <p:txBody>
          <a:bodyPr wrap="none" rtlCol="0">
            <a:spAutoFit/>
          </a:bodyPr>
          <a:lstStyle/>
          <a:p>
            <a:r>
              <a:rPr lang="en-US" sz="2000" dirty="0" smtClean="0">
                <a:solidFill>
                  <a:schemeClr val="bg1"/>
                </a:solidFill>
              </a:rPr>
              <a:t>IHI Clinical</a:t>
            </a:r>
          </a:p>
          <a:p>
            <a:r>
              <a:rPr lang="en-US" sz="2000" dirty="0" smtClean="0">
                <a:solidFill>
                  <a:schemeClr val="bg1"/>
                </a:solidFill>
              </a:rPr>
              <a:t>Integrated</a:t>
            </a:r>
          </a:p>
          <a:p>
            <a:r>
              <a:rPr lang="en-US" sz="2000" dirty="0" smtClean="0">
                <a:solidFill>
                  <a:schemeClr val="bg1"/>
                </a:solidFill>
              </a:rPr>
              <a:t>Data Repository</a:t>
            </a:r>
            <a:endParaRPr lang="en-US" sz="2000" dirty="0">
              <a:solidFill>
                <a:schemeClr val="bg1"/>
              </a:solidFill>
            </a:endParaRPr>
          </a:p>
        </p:txBody>
      </p:sp>
      <p:sp>
        <p:nvSpPr>
          <p:cNvPr id="5" name="TextBox 4"/>
          <p:cNvSpPr txBox="1"/>
          <p:nvPr/>
        </p:nvSpPr>
        <p:spPr>
          <a:xfrm>
            <a:off x="228600" y="1524000"/>
            <a:ext cx="2039340" cy="954107"/>
          </a:xfrm>
          <a:prstGeom prst="rect">
            <a:avLst/>
          </a:prstGeom>
          <a:noFill/>
        </p:spPr>
        <p:txBody>
          <a:bodyPr wrap="none" rtlCol="0">
            <a:spAutoFit/>
          </a:bodyPr>
          <a:lstStyle/>
          <a:p>
            <a:r>
              <a:rPr lang="en-US" sz="2800" dirty="0" smtClean="0">
                <a:solidFill>
                  <a:schemeClr val="bg1"/>
                </a:solidFill>
              </a:rPr>
              <a:t>Operational</a:t>
            </a:r>
          </a:p>
          <a:p>
            <a:r>
              <a:rPr lang="en-US" sz="2800" dirty="0" smtClean="0">
                <a:solidFill>
                  <a:schemeClr val="bg1"/>
                </a:solidFill>
              </a:rPr>
              <a:t>systems</a:t>
            </a:r>
            <a:endParaRPr lang="en-US" sz="2800" dirty="0">
              <a:solidFill>
                <a:schemeClr val="bg1"/>
              </a:solidFill>
            </a:endParaRPr>
          </a:p>
        </p:txBody>
      </p:sp>
      <p:sp>
        <p:nvSpPr>
          <p:cNvPr id="7" name="TextBox 6"/>
          <p:cNvSpPr txBox="1"/>
          <p:nvPr/>
        </p:nvSpPr>
        <p:spPr>
          <a:xfrm>
            <a:off x="6903362" y="1518920"/>
            <a:ext cx="1800493" cy="954107"/>
          </a:xfrm>
          <a:prstGeom prst="rect">
            <a:avLst/>
          </a:prstGeom>
          <a:noFill/>
        </p:spPr>
        <p:txBody>
          <a:bodyPr wrap="none" rtlCol="0">
            <a:spAutoFit/>
          </a:bodyPr>
          <a:lstStyle/>
          <a:p>
            <a:r>
              <a:rPr lang="en-US" sz="2800" dirty="0" smtClean="0">
                <a:solidFill>
                  <a:schemeClr val="bg1"/>
                </a:solidFill>
              </a:rPr>
              <a:t>Secondary</a:t>
            </a:r>
          </a:p>
          <a:p>
            <a:r>
              <a:rPr lang="en-US" sz="2800" dirty="0" smtClean="0">
                <a:solidFill>
                  <a:schemeClr val="bg1"/>
                </a:solidFill>
              </a:rPr>
              <a:t>use</a:t>
            </a:r>
            <a:endParaRPr lang="en-US" sz="2800" dirty="0">
              <a:solidFill>
                <a:schemeClr val="bg1"/>
              </a:solidFill>
            </a:endParaRPr>
          </a:p>
        </p:txBody>
      </p:sp>
      <p:sp>
        <p:nvSpPr>
          <p:cNvPr id="8" name="TextBox 7"/>
          <p:cNvSpPr txBox="1"/>
          <p:nvPr/>
        </p:nvSpPr>
        <p:spPr>
          <a:xfrm>
            <a:off x="386840" y="28399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9" name="TextBox 8"/>
          <p:cNvSpPr txBox="1"/>
          <p:nvPr/>
        </p:nvSpPr>
        <p:spPr>
          <a:xfrm>
            <a:off x="539240" y="29923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10" name="TextBox 9"/>
          <p:cNvSpPr txBox="1"/>
          <p:nvPr/>
        </p:nvSpPr>
        <p:spPr>
          <a:xfrm>
            <a:off x="691640" y="31447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11" name="TextBox 10"/>
          <p:cNvSpPr txBox="1"/>
          <p:nvPr/>
        </p:nvSpPr>
        <p:spPr>
          <a:xfrm>
            <a:off x="844040" y="32971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12" name="TextBox 11"/>
          <p:cNvSpPr txBox="1"/>
          <p:nvPr/>
        </p:nvSpPr>
        <p:spPr>
          <a:xfrm>
            <a:off x="340810" y="4228475"/>
            <a:ext cx="1814920"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Bio Bank</a:t>
            </a:r>
            <a:endParaRPr lang="en-US" dirty="0">
              <a:solidFill>
                <a:schemeClr val="bg1"/>
              </a:solidFill>
            </a:endParaRPr>
          </a:p>
        </p:txBody>
      </p:sp>
      <p:sp>
        <p:nvSpPr>
          <p:cNvPr id="13" name="TextBox 12"/>
          <p:cNvSpPr txBox="1"/>
          <p:nvPr/>
        </p:nvSpPr>
        <p:spPr>
          <a:xfrm>
            <a:off x="631266" y="5159753"/>
            <a:ext cx="1291572" cy="830997"/>
          </a:xfrm>
          <a:prstGeom prst="rect">
            <a:avLst/>
          </a:prstGeom>
          <a:solidFill>
            <a:srgbClr val="0070C0"/>
          </a:solidFill>
          <a:ln w="19050">
            <a:solidFill>
              <a:schemeClr val="bg1"/>
            </a:solidFill>
          </a:ln>
        </p:spPr>
        <p:txBody>
          <a:bodyPr wrap="none" rtlCol="0">
            <a:spAutoFit/>
          </a:bodyPr>
          <a:lstStyle/>
          <a:p>
            <a:r>
              <a:rPr lang="en-US" sz="2400" dirty="0" smtClean="0">
                <a:solidFill>
                  <a:schemeClr val="bg1"/>
                </a:solidFill>
              </a:rPr>
              <a:t>Health</a:t>
            </a:r>
          </a:p>
          <a:p>
            <a:r>
              <a:rPr lang="en-US" sz="2400" dirty="0" smtClean="0">
                <a:solidFill>
                  <a:schemeClr val="bg1"/>
                </a:solidFill>
              </a:rPr>
              <a:t>Insurers</a:t>
            </a:r>
            <a:endParaRPr lang="en-US" sz="2400" dirty="0">
              <a:solidFill>
                <a:schemeClr val="bg1"/>
              </a:solidFill>
            </a:endParaRPr>
          </a:p>
        </p:txBody>
      </p:sp>
      <p:sp>
        <p:nvSpPr>
          <p:cNvPr id="14" name="TextBox 13"/>
          <p:cNvSpPr txBox="1"/>
          <p:nvPr/>
        </p:nvSpPr>
        <p:spPr>
          <a:xfrm>
            <a:off x="783666" y="5312153"/>
            <a:ext cx="1291572" cy="830997"/>
          </a:xfrm>
          <a:prstGeom prst="rect">
            <a:avLst/>
          </a:prstGeom>
          <a:solidFill>
            <a:srgbClr val="0070C0"/>
          </a:solidFill>
          <a:ln w="19050">
            <a:solidFill>
              <a:schemeClr val="bg1"/>
            </a:solidFill>
          </a:ln>
        </p:spPr>
        <p:txBody>
          <a:bodyPr wrap="none" rtlCol="0">
            <a:spAutoFit/>
          </a:bodyPr>
          <a:lstStyle/>
          <a:p>
            <a:r>
              <a:rPr lang="en-US" sz="2400" dirty="0" smtClean="0">
                <a:solidFill>
                  <a:schemeClr val="bg1"/>
                </a:solidFill>
              </a:rPr>
              <a:t>Health</a:t>
            </a:r>
          </a:p>
          <a:p>
            <a:r>
              <a:rPr lang="en-US" sz="2400" dirty="0" smtClean="0">
                <a:solidFill>
                  <a:schemeClr val="bg1"/>
                </a:solidFill>
              </a:rPr>
              <a:t>Insurers</a:t>
            </a:r>
            <a:endParaRPr lang="en-US" sz="2400" dirty="0">
              <a:solidFill>
                <a:schemeClr val="bg1"/>
              </a:solidFill>
            </a:endParaRPr>
          </a:p>
        </p:txBody>
      </p:sp>
      <p:sp>
        <p:nvSpPr>
          <p:cNvPr id="15" name="TextBox 14"/>
          <p:cNvSpPr txBox="1"/>
          <p:nvPr/>
        </p:nvSpPr>
        <p:spPr>
          <a:xfrm>
            <a:off x="936066" y="5464553"/>
            <a:ext cx="1291572" cy="830997"/>
          </a:xfrm>
          <a:prstGeom prst="rect">
            <a:avLst/>
          </a:prstGeom>
          <a:solidFill>
            <a:srgbClr val="0070C0"/>
          </a:solidFill>
          <a:ln w="19050">
            <a:solidFill>
              <a:schemeClr val="bg1"/>
            </a:solidFill>
          </a:ln>
        </p:spPr>
        <p:txBody>
          <a:bodyPr wrap="none" rtlCol="0">
            <a:spAutoFit/>
          </a:bodyPr>
          <a:lstStyle/>
          <a:p>
            <a:r>
              <a:rPr lang="en-US" sz="2400" dirty="0" smtClean="0">
                <a:solidFill>
                  <a:schemeClr val="bg1"/>
                </a:solidFill>
              </a:rPr>
              <a:t>Health</a:t>
            </a:r>
          </a:p>
          <a:p>
            <a:r>
              <a:rPr lang="en-US" sz="2400" dirty="0" smtClean="0">
                <a:solidFill>
                  <a:schemeClr val="bg1"/>
                </a:solidFill>
              </a:rPr>
              <a:t>Insurers</a:t>
            </a:r>
            <a:endParaRPr lang="en-US" sz="2400" dirty="0">
              <a:solidFill>
                <a:schemeClr val="bg1"/>
              </a:solidFill>
            </a:endParaRPr>
          </a:p>
        </p:txBody>
      </p:sp>
      <p:sp>
        <p:nvSpPr>
          <p:cNvPr id="17" name="Rounded Rectangle 16"/>
          <p:cNvSpPr/>
          <p:nvPr/>
        </p:nvSpPr>
        <p:spPr bwMode="auto">
          <a:xfrm>
            <a:off x="3588530" y="2819400"/>
            <a:ext cx="1890741" cy="510778"/>
          </a:xfrm>
          <a:prstGeom prst="roundRect">
            <a:avLst/>
          </a:prstGeom>
          <a:solidFill>
            <a:srgbClr val="E9443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pitchFamily="122" charset="0"/>
              </a:rPr>
              <a:t>Data Marts</a:t>
            </a:r>
            <a:endParaRPr kumimoji="0" lang="en-US" sz="2400" b="0" i="0" u="none" strike="noStrike" cap="none" normalizeH="0" baseline="0" dirty="0">
              <a:ln>
                <a:noFill/>
              </a:ln>
              <a:solidFill>
                <a:schemeClr val="bg1"/>
              </a:solidFill>
              <a:effectLst/>
              <a:latin typeface="Times" pitchFamily="122" charset="0"/>
            </a:endParaRPr>
          </a:p>
        </p:txBody>
      </p:sp>
      <p:sp>
        <p:nvSpPr>
          <p:cNvPr id="18" name="Rounded Rectangle 17"/>
          <p:cNvSpPr/>
          <p:nvPr/>
        </p:nvSpPr>
        <p:spPr bwMode="auto">
          <a:xfrm>
            <a:off x="3588530" y="3723115"/>
            <a:ext cx="1890741" cy="919401"/>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pitchFamily="122" charset="0"/>
              </a:rPr>
              <a:t>Common Data</a:t>
            </a:r>
            <a:r>
              <a:rPr kumimoji="0" lang="en-US" sz="2400" b="0" i="0" u="none" strike="noStrike" cap="none" normalizeH="0" dirty="0" smtClean="0">
                <a:ln>
                  <a:noFill/>
                </a:ln>
                <a:solidFill>
                  <a:schemeClr val="bg1"/>
                </a:solidFill>
                <a:effectLst/>
                <a:latin typeface="Times" pitchFamily="122" charset="0"/>
              </a:rPr>
              <a:t> Models</a:t>
            </a:r>
            <a:endParaRPr kumimoji="0" lang="en-US" sz="2400" b="0" i="0" u="none" strike="noStrike" cap="none" normalizeH="0" baseline="0" dirty="0">
              <a:ln>
                <a:noFill/>
              </a:ln>
              <a:solidFill>
                <a:schemeClr val="bg1"/>
              </a:solidFill>
              <a:effectLst/>
              <a:latin typeface="Times" pitchFamily="122" charset="0"/>
            </a:endParaRPr>
          </a:p>
        </p:txBody>
      </p:sp>
      <p:sp>
        <p:nvSpPr>
          <p:cNvPr id="19" name="Rounded Rectangle 18"/>
          <p:cNvSpPr/>
          <p:nvPr/>
        </p:nvSpPr>
        <p:spPr bwMode="auto">
          <a:xfrm>
            <a:off x="3276600" y="5148977"/>
            <a:ext cx="2514600" cy="1328023"/>
          </a:xfrm>
          <a:prstGeom prst="roundRect">
            <a:avLst/>
          </a:prstGeom>
          <a:solidFill>
            <a:srgbClr val="1FE1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pitchFamily="122" charset="0"/>
              </a:rPr>
              <a:t>Referent Tracking</a:t>
            </a:r>
          </a:p>
          <a:p>
            <a:pPr marL="0" marR="0" indent="0" defTabSz="914400" rtl="0" eaLnBrk="0" fontAlgn="base" latinLnBrk="0" hangingPunct="0">
              <a:lnSpc>
                <a:spcPct val="100000"/>
              </a:lnSpc>
              <a:spcBef>
                <a:spcPct val="0"/>
              </a:spcBef>
              <a:spcAft>
                <a:spcPct val="0"/>
              </a:spcAft>
              <a:buClrTx/>
              <a:buSzTx/>
              <a:buFontTx/>
              <a:buNone/>
              <a:tabLst/>
            </a:pPr>
            <a:r>
              <a:rPr lang="en-US" sz="2400" b="0" dirty="0" smtClean="0">
                <a:solidFill>
                  <a:schemeClr val="bg1"/>
                </a:solidFill>
                <a:latin typeface="Times" pitchFamily="122" charset="0"/>
              </a:rPr>
              <a:t>Data Repository</a:t>
            </a:r>
            <a:endParaRPr kumimoji="0" lang="en-US" sz="2400" b="0" i="0" u="none" strike="noStrike" cap="none" normalizeH="0" baseline="0" dirty="0">
              <a:ln>
                <a:noFill/>
              </a:ln>
              <a:solidFill>
                <a:schemeClr val="bg1"/>
              </a:solidFill>
              <a:effectLst/>
              <a:latin typeface="Times" pitchFamily="122" charset="0"/>
            </a:endParaRPr>
          </a:p>
        </p:txBody>
      </p:sp>
      <p:sp>
        <p:nvSpPr>
          <p:cNvPr id="20" name="Rounded Rectangle 19"/>
          <p:cNvSpPr/>
          <p:nvPr/>
        </p:nvSpPr>
        <p:spPr bwMode="auto">
          <a:xfrm>
            <a:off x="2971800" y="1518920"/>
            <a:ext cx="3124200" cy="5110480"/>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1" name="TextBox 20"/>
          <p:cNvSpPr txBox="1"/>
          <p:nvPr/>
        </p:nvSpPr>
        <p:spPr>
          <a:xfrm>
            <a:off x="6859475" y="2633366"/>
            <a:ext cx="1970411" cy="400110"/>
          </a:xfrm>
          <a:prstGeom prst="rect">
            <a:avLst/>
          </a:prstGeom>
          <a:solidFill>
            <a:srgbClr val="9933FF"/>
          </a:solidFill>
          <a:ln w="19050">
            <a:solidFill>
              <a:schemeClr val="bg1"/>
            </a:solidFill>
          </a:ln>
        </p:spPr>
        <p:txBody>
          <a:bodyPr wrap="none" rtlCol="0">
            <a:spAutoFit/>
          </a:bodyPr>
          <a:lstStyle/>
          <a:p>
            <a:r>
              <a:rPr lang="en-US" sz="2000" dirty="0" smtClean="0">
                <a:solidFill>
                  <a:schemeClr val="bg1"/>
                </a:solidFill>
              </a:rPr>
              <a:t>Cohort selection</a:t>
            </a:r>
            <a:endParaRPr lang="en-US" sz="2000" dirty="0">
              <a:solidFill>
                <a:schemeClr val="bg1"/>
              </a:solidFill>
            </a:endParaRPr>
          </a:p>
        </p:txBody>
      </p:sp>
      <p:sp>
        <p:nvSpPr>
          <p:cNvPr id="22" name="TextBox 21"/>
          <p:cNvSpPr txBox="1"/>
          <p:nvPr/>
        </p:nvSpPr>
        <p:spPr>
          <a:xfrm>
            <a:off x="6799832" y="3420439"/>
            <a:ext cx="2111476" cy="707886"/>
          </a:xfrm>
          <a:prstGeom prst="rect">
            <a:avLst/>
          </a:prstGeom>
          <a:solidFill>
            <a:srgbClr val="9933FF"/>
          </a:solidFill>
          <a:ln w="19050">
            <a:solidFill>
              <a:schemeClr val="bg1"/>
            </a:solidFill>
          </a:ln>
        </p:spPr>
        <p:txBody>
          <a:bodyPr wrap="none" rtlCol="0">
            <a:spAutoFit/>
          </a:bodyPr>
          <a:lstStyle/>
          <a:p>
            <a:r>
              <a:rPr lang="en-US" sz="2000" dirty="0" smtClean="0">
                <a:solidFill>
                  <a:schemeClr val="bg1"/>
                </a:solidFill>
              </a:rPr>
              <a:t>Cost effectiveness</a:t>
            </a:r>
          </a:p>
          <a:p>
            <a:r>
              <a:rPr lang="en-US" sz="2000" dirty="0" smtClean="0">
                <a:solidFill>
                  <a:schemeClr val="bg1"/>
                </a:solidFill>
              </a:rPr>
              <a:t>research</a:t>
            </a:r>
            <a:endParaRPr lang="en-US" sz="2000" dirty="0">
              <a:solidFill>
                <a:schemeClr val="bg1"/>
              </a:solidFill>
            </a:endParaRPr>
          </a:p>
        </p:txBody>
      </p:sp>
      <p:sp>
        <p:nvSpPr>
          <p:cNvPr id="23" name="TextBox 22"/>
          <p:cNvSpPr txBox="1"/>
          <p:nvPr/>
        </p:nvSpPr>
        <p:spPr>
          <a:xfrm>
            <a:off x="6841516" y="4451867"/>
            <a:ext cx="2028119" cy="400110"/>
          </a:xfrm>
          <a:prstGeom prst="rect">
            <a:avLst/>
          </a:prstGeom>
          <a:solidFill>
            <a:srgbClr val="9933FF"/>
          </a:solidFill>
          <a:ln w="19050">
            <a:solidFill>
              <a:schemeClr val="bg1"/>
            </a:solidFill>
          </a:ln>
        </p:spPr>
        <p:txBody>
          <a:bodyPr wrap="none" rtlCol="0">
            <a:spAutoFit/>
          </a:bodyPr>
          <a:lstStyle/>
          <a:p>
            <a:r>
              <a:rPr lang="en-US" sz="2000" dirty="0">
                <a:solidFill>
                  <a:schemeClr val="bg1"/>
                </a:solidFill>
              </a:rPr>
              <a:t>D</a:t>
            </a:r>
            <a:r>
              <a:rPr lang="en-US" sz="2000" dirty="0" smtClean="0">
                <a:solidFill>
                  <a:schemeClr val="bg1"/>
                </a:solidFill>
              </a:rPr>
              <a:t>ecision support</a:t>
            </a:r>
            <a:endParaRPr lang="en-US" sz="2000" dirty="0">
              <a:solidFill>
                <a:schemeClr val="bg1"/>
              </a:solidFill>
            </a:endParaRPr>
          </a:p>
        </p:txBody>
      </p:sp>
      <p:sp>
        <p:nvSpPr>
          <p:cNvPr id="24" name="TextBox 23"/>
          <p:cNvSpPr txBox="1"/>
          <p:nvPr/>
        </p:nvSpPr>
        <p:spPr>
          <a:xfrm>
            <a:off x="6778199" y="5264498"/>
            <a:ext cx="2154757" cy="400110"/>
          </a:xfrm>
          <a:prstGeom prst="rect">
            <a:avLst/>
          </a:prstGeom>
          <a:solidFill>
            <a:srgbClr val="9933FF"/>
          </a:solidFill>
          <a:ln w="19050">
            <a:solidFill>
              <a:schemeClr val="bg1"/>
            </a:solidFill>
          </a:ln>
        </p:spPr>
        <p:txBody>
          <a:bodyPr wrap="none" rtlCol="0">
            <a:spAutoFit/>
          </a:bodyPr>
          <a:lstStyle/>
          <a:p>
            <a:r>
              <a:rPr lang="en-US" sz="2000" dirty="0" smtClean="0">
                <a:solidFill>
                  <a:schemeClr val="bg1"/>
                </a:solidFill>
              </a:rPr>
              <a:t>Quality assurance</a:t>
            </a:r>
            <a:endParaRPr lang="en-US" sz="2000" dirty="0">
              <a:solidFill>
                <a:schemeClr val="bg1"/>
              </a:solidFill>
            </a:endParaRPr>
          </a:p>
        </p:txBody>
      </p:sp>
      <p:sp>
        <p:nvSpPr>
          <p:cNvPr id="25" name="Right Arrow 24"/>
          <p:cNvSpPr/>
          <p:nvPr/>
        </p:nvSpPr>
        <p:spPr bwMode="auto">
          <a:xfrm>
            <a:off x="2140200" y="3472352"/>
            <a:ext cx="1136400" cy="3377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6" name="Right Arrow 25"/>
          <p:cNvSpPr/>
          <p:nvPr/>
        </p:nvSpPr>
        <p:spPr bwMode="auto">
          <a:xfrm>
            <a:off x="5791200" y="3472352"/>
            <a:ext cx="898870" cy="3377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7" name="Rounded Rectangle 26"/>
          <p:cNvSpPr/>
          <p:nvPr/>
        </p:nvSpPr>
        <p:spPr bwMode="auto">
          <a:xfrm>
            <a:off x="76200" y="1518920"/>
            <a:ext cx="2565003" cy="5110480"/>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Rounded Rectangle 27"/>
          <p:cNvSpPr/>
          <p:nvPr/>
        </p:nvSpPr>
        <p:spPr bwMode="auto">
          <a:xfrm>
            <a:off x="6502797" y="1524000"/>
            <a:ext cx="2565003" cy="5110480"/>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0" name="Rounded Rectangle 29"/>
          <p:cNvSpPr/>
          <p:nvPr/>
        </p:nvSpPr>
        <p:spPr bwMode="auto">
          <a:xfrm>
            <a:off x="3124200" y="2692063"/>
            <a:ext cx="2743200" cy="2121188"/>
          </a:xfrm>
          <a:prstGeom prst="roundRect">
            <a:avLst/>
          </a:prstGeom>
          <a:noFill/>
          <a:ln w="28575" cap="flat" cmpd="sng" algn="ctr">
            <a:solidFill>
              <a:schemeClr val="bg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145</a:t>
            </a:fld>
            <a:endParaRPr lang="en-US" dirty="0"/>
          </a:p>
        </p:txBody>
      </p:sp>
    </p:spTree>
    <p:extLst>
      <p:ext uri="{BB962C8B-B14F-4D97-AF65-F5344CB8AC3E}">
        <p14:creationId xmlns:p14="http://schemas.microsoft.com/office/powerpoint/2010/main" val="2888625117"/>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aggregation and use</a:t>
            </a:r>
            <a:endParaRPr lang="en-US" dirty="0"/>
          </a:p>
        </p:txBody>
      </p:sp>
      <p:sp>
        <p:nvSpPr>
          <p:cNvPr id="4" name="TextBox 3"/>
          <p:cNvSpPr txBox="1"/>
          <p:nvPr/>
        </p:nvSpPr>
        <p:spPr>
          <a:xfrm>
            <a:off x="3547893" y="1524000"/>
            <a:ext cx="1972015" cy="1015663"/>
          </a:xfrm>
          <a:prstGeom prst="rect">
            <a:avLst/>
          </a:prstGeom>
          <a:noFill/>
          <a:ln w="19050">
            <a:noFill/>
          </a:ln>
        </p:spPr>
        <p:txBody>
          <a:bodyPr wrap="none" rtlCol="0">
            <a:spAutoFit/>
          </a:bodyPr>
          <a:lstStyle/>
          <a:p>
            <a:r>
              <a:rPr lang="en-US" sz="2000" dirty="0" smtClean="0">
                <a:solidFill>
                  <a:schemeClr val="bg1"/>
                </a:solidFill>
              </a:rPr>
              <a:t>IHI Clinical</a:t>
            </a:r>
          </a:p>
          <a:p>
            <a:r>
              <a:rPr lang="en-US" sz="2000" dirty="0" smtClean="0">
                <a:solidFill>
                  <a:schemeClr val="bg1"/>
                </a:solidFill>
              </a:rPr>
              <a:t>Integrated</a:t>
            </a:r>
          </a:p>
          <a:p>
            <a:r>
              <a:rPr lang="en-US" sz="2000" dirty="0" smtClean="0">
                <a:solidFill>
                  <a:schemeClr val="bg1"/>
                </a:solidFill>
              </a:rPr>
              <a:t>Data Repository</a:t>
            </a:r>
            <a:endParaRPr lang="en-US" sz="2000" dirty="0">
              <a:solidFill>
                <a:schemeClr val="bg1"/>
              </a:solidFill>
            </a:endParaRPr>
          </a:p>
        </p:txBody>
      </p:sp>
      <p:sp>
        <p:nvSpPr>
          <p:cNvPr id="5" name="TextBox 4"/>
          <p:cNvSpPr txBox="1"/>
          <p:nvPr/>
        </p:nvSpPr>
        <p:spPr>
          <a:xfrm>
            <a:off x="228600" y="1524000"/>
            <a:ext cx="2039340" cy="954107"/>
          </a:xfrm>
          <a:prstGeom prst="rect">
            <a:avLst/>
          </a:prstGeom>
          <a:noFill/>
        </p:spPr>
        <p:txBody>
          <a:bodyPr wrap="none" rtlCol="0">
            <a:spAutoFit/>
          </a:bodyPr>
          <a:lstStyle/>
          <a:p>
            <a:r>
              <a:rPr lang="en-US" sz="2800" dirty="0" smtClean="0">
                <a:solidFill>
                  <a:schemeClr val="bg1"/>
                </a:solidFill>
              </a:rPr>
              <a:t>Operational</a:t>
            </a:r>
          </a:p>
          <a:p>
            <a:r>
              <a:rPr lang="en-US" sz="2800" dirty="0" smtClean="0">
                <a:solidFill>
                  <a:schemeClr val="bg1"/>
                </a:solidFill>
              </a:rPr>
              <a:t>systems</a:t>
            </a:r>
            <a:endParaRPr lang="en-US" sz="2800" dirty="0">
              <a:solidFill>
                <a:schemeClr val="bg1"/>
              </a:solidFill>
            </a:endParaRPr>
          </a:p>
        </p:txBody>
      </p:sp>
      <p:sp>
        <p:nvSpPr>
          <p:cNvPr id="7" name="TextBox 6"/>
          <p:cNvSpPr txBox="1"/>
          <p:nvPr/>
        </p:nvSpPr>
        <p:spPr>
          <a:xfrm>
            <a:off x="6903362" y="1518920"/>
            <a:ext cx="1800493" cy="954107"/>
          </a:xfrm>
          <a:prstGeom prst="rect">
            <a:avLst/>
          </a:prstGeom>
          <a:noFill/>
        </p:spPr>
        <p:txBody>
          <a:bodyPr wrap="none" rtlCol="0">
            <a:spAutoFit/>
          </a:bodyPr>
          <a:lstStyle/>
          <a:p>
            <a:r>
              <a:rPr lang="en-US" sz="2800" dirty="0" smtClean="0">
                <a:solidFill>
                  <a:schemeClr val="bg1"/>
                </a:solidFill>
              </a:rPr>
              <a:t>Secondary</a:t>
            </a:r>
          </a:p>
          <a:p>
            <a:r>
              <a:rPr lang="en-US" sz="2800" dirty="0" smtClean="0">
                <a:solidFill>
                  <a:schemeClr val="bg1"/>
                </a:solidFill>
              </a:rPr>
              <a:t>use</a:t>
            </a:r>
            <a:endParaRPr lang="en-US" sz="2800" dirty="0">
              <a:solidFill>
                <a:schemeClr val="bg1"/>
              </a:solidFill>
            </a:endParaRPr>
          </a:p>
        </p:txBody>
      </p:sp>
      <p:sp>
        <p:nvSpPr>
          <p:cNvPr id="8" name="TextBox 7"/>
          <p:cNvSpPr txBox="1"/>
          <p:nvPr/>
        </p:nvSpPr>
        <p:spPr>
          <a:xfrm>
            <a:off x="386840" y="28399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9" name="TextBox 8"/>
          <p:cNvSpPr txBox="1"/>
          <p:nvPr/>
        </p:nvSpPr>
        <p:spPr>
          <a:xfrm>
            <a:off x="539240" y="29923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10" name="TextBox 9"/>
          <p:cNvSpPr txBox="1"/>
          <p:nvPr/>
        </p:nvSpPr>
        <p:spPr>
          <a:xfrm>
            <a:off x="691640" y="31447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11" name="TextBox 10"/>
          <p:cNvSpPr txBox="1"/>
          <p:nvPr/>
        </p:nvSpPr>
        <p:spPr>
          <a:xfrm>
            <a:off x="844040" y="3297197"/>
            <a:ext cx="1074333"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EHR</a:t>
            </a:r>
            <a:endParaRPr lang="en-US" dirty="0">
              <a:solidFill>
                <a:schemeClr val="bg1"/>
              </a:solidFill>
            </a:endParaRPr>
          </a:p>
        </p:txBody>
      </p:sp>
      <p:sp>
        <p:nvSpPr>
          <p:cNvPr id="12" name="TextBox 11"/>
          <p:cNvSpPr txBox="1"/>
          <p:nvPr/>
        </p:nvSpPr>
        <p:spPr>
          <a:xfrm>
            <a:off x="340810" y="4228475"/>
            <a:ext cx="1814920" cy="584775"/>
          </a:xfrm>
          <a:prstGeom prst="rect">
            <a:avLst/>
          </a:prstGeom>
          <a:solidFill>
            <a:srgbClr val="0070C0"/>
          </a:solidFill>
          <a:ln w="19050">
            <a:solidFill>
              <a:schemeClr val="bg1"/>
            </a:solidFill>
          </a:ln>
        </p:spPr>
        <p:txBody>
          <a:bodyPr wrap="none" rtlCol="0">
            <a:spAutoFit/>
          </a:bodyPr>
          <a:lstStyle/>
          <a:p>
            <a:r>
              <a:rPr lang="en-US" dirty="0" smtClean="0">
                <a:solidFill>
                  <a:schemeClr val="bg1"/>
                </a:solidFill>
              </a:rPr>
              <a:t>Bio Bank</a:t>
            </a:r>
            <a:endParaRPr lang="en-US" dirty="0">
              <a:solidFill>
                <a:schemeClr val="bg1"/>
              </a:solidFill>
            </a:endParaRPr>
          </a:p>
        </p:txBody>
      </p:sp>
      <p:sp>
        <p:nvSpPr>
          <p:cNvPr id="13" name="TextBox 12"/>
          <p:cNvSpPr txBox="1"/>
          <p:nvPr/>
        </p:nvSpPr>
        <p:spPr>
          <a:xfrm>
            <a:off x="631266" y="5159753"/>
            <a:ext cx="1291572" cy="830997"/>
          </a:xfrm>
          <a:prstGeom prst="rect">
            <a:avLst/>
          </a:prstGeom>
          <a:solidFill>
            <a:srgbClr val="0070C0"/>
          </a:solidFill>
          <a:ln w="19050">
            <a:solidFill>
              <a:schemeClr val="bg1"/>
            </a:solidFill>
          </a:ln>
        </p:spPr>
        <p:txBody>
          <a:bodyPr wrap="none" rtlCol="0">
            <a:spAutoFit/>
          </a:bodyPr>
          <a:lstStyle/>
          <a:p>
            <a:r>
              <a:rPr lang="en-US" sz="2400" dirty="0" smtClean="0">
                <a:solidFill>
                  <a:schemeClr val="bg1"/>
                </a:solidFill>
              </a:rPr>
              <a:t>Health</a:t>
            </a:r>
          </a:p>
          <a:p>
            <a:r>
              <a:rPr lang="en-US" sz="2400" dirty="0" smtClean="0">
                <a:solidFill>
                  <a:schemeClr val="bg1"/>
                </a:solidFill>
              </a:rPr>
              <a:t>Insurers</a:t>
            </a:r>
            <a:endParaRPr lang="en-US" sz="2400" dirty="0">
              <a:solidFill>
                <a:schemeClr val="bg1"/>
              </a:solidFill>
            </a:endParaRPr>
          </a:p>
        </p:txBody>
      </p:sp>
      <p:sp>
        <p:nvSpPr>
          <p:cNvPr id="14" name="TextBox 13"/>
          <p:cNvSpPr txBox="1"/>
          <p:nvPr/>
        </p:nvSpPr>
        <p:spPr>
          <a:xfrm>
            <a:off x="783666" y="5312153"/>
            <a:ext cx="1291572" cy="830997"/>
          </a:xfrm>
          <a:prstGeom prst="rect">
            <a:avLst/>
          </a:prstGeom>
          <a:solidFill>
            <a:srgbClr val="0070C0"/>
          </a:solidFill>
          <a:ln w="19050">
            <a:solidFill>
              <a:schemeClr val="bg1"/>
            </a:solidFill>
          </a:ln>
        </p:spPr>
        <p:txBody>
          <a:bodyPr wrap="none" rtlCol="0">
            <a:spAutoFit/>
          </a:bodyPr>
          <a:lstStyle/>
          <a:p>
            <a:r>
              <a:rPr lang="en-US" sz="2400" dirty="0" smtClean="0">
                <a:solidFill>
                  <a:schemeClr val="bg1"/>
                </a:solidFill>
              </a:rPr>
              <a:t>Health</a:t>
            </a:r>
          </a:p>
          <a:p>
            <a:r>
              <a:rPr lang="en-US" sz="2400" dirty="0" smtClean="0">
                <a:solidFill>
                  <a:schemeClr val="bg1"/>
                </a:solidFill>
              </a:rPr>
              <a:t>Insurers</a:t>
            </a:r>
            <a:endParaRPr lang="en-US" sz="2400" dirty="0">
              <a:solidFill>
                <a:schemeClr val="bg1"/>
              </a:solidFill>
            </a:endParaRPr>
          </a:p>
        </p:txBody>
      </p:sp>
      <p:sp>
        <p:nvSpPr>
          <p:cNvPr id="15" name="TextBox 14"/>
          <p:cNvSpPr txBox="1"/>
          <p:nvPr/>
        </p:nvSpPr>
        <p:spPr>
          <a:xfrm>
            <a:off x="936066" y="5464553"/>
            <a:ext cx="1291572" cy="830997"/>
          </a:xfrm>
          <a:prstGeom prst="rect">
            <a:avLst/>
          </a:prstGeom>
          <a:solidFill>
            <a:srgbClr val="0070C0"/>
          </a:solidFill>
          <a:ln w="19050">
            <a:solidFill>
              <a:schemeClr val="bg1"/>
            </a:solidFill>
          </a:ln>
        </p:spPr>
        <p:txBody>
          <a:bodyPr wrap="none" rtlCol="0">
            <a:spAutoFit/>
          </a:bodyPr>
          <a:lstStyle/>
          <a:p>
            <a:r>
              <a:rPr lang="en-US" sz="2400" dirty="0" smtClean="0">
                <a:solidFill>
                  <a:schemeClr val="bg1"/>
                </a:solidFill>
              </a:rPr>
              <a:t>Health</a:t>
            </a:r>
          </a:p>
          <a:p>
            <a:r>
              <a:rPr lang="en-US" sz="2400" dirty="0" smtClean="0">
                <a:solidFill>
                  <a:schemeClr val="bg1"/>
                </a:solidFill>
              </a:rPr>
              <a:t>Insurers</a:t>
            </a:r>
            <a:endParaRPr lang="en-US" sz="2400" dirty="0">
              <a:solidFill>
                <a:schemeClr val="bg1"/>
              </a:solidFill>
            </a:endParaRPr>
          </a:p>
        </p:txBody>
      </p:sp>
      <p:sp>
        <p:nvSpPr>
          <p:cNvPr id="17" name="Rounded Rectangle 16"/>
          <p:cNvSpPr/>
          <p:nvPr/>
        </p:nvSpPr>
        <p:spPr bwMode="auto">
          <a:xfrm>
            <a:off x="3588530" y="2819400"/>
            <a:ext cx="1890741" cy="510778"/>
          </a:xfrm>
          <a:prstGeom prst="roundRect">
            <a:avLst/>
          </a:prstGeom>
          <a:solidFill>
            <a:srgbClr val="E94437"/>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pitchFamily="122" charset="0"/>
              </a:rPr>
              <a:t>Data Marts</a:t>
            </a:r>
            <a:endParaRPr kumimoji="0" lang="en-US" sz="2400" b="0" i="0" u="none" strike="noStrike" cap="none" normalizeH="0" baseline="0" dirty="0">
              <a:ln>
                <a:noFill/>
              </a:ln>
              <a:solidFill>
                <a:schemeClr val="bg1"/>
              </a:solidFill>
              <a:effectLst/>
              <a:latin typeface="Times" pitchFamily="122" charset="0"/>
            </a:endParaRPr>
          </a:p>
        </p:txBody>
      </p:sp>
      <p:sp>
        <p:nvSpPr>
          <p:cNvPr id="18" name="Rounded Rectangle 17"/>
          <p:cNvSpPr/>
          <p:nvPr/>
        </p:nvSpPr>
        <p:spPr bwMode="auto">
          <a:xfrm>
            <a:off x="3588530" y="3723115"/>
            <a:ext cx="1890741" cy="919401"/>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pitchFamily="122" charset="0"/>
              </a:rPr>
              <a:t>Common Data</a:t>
            </a:r>
            <a:r>
              <a:rPr kumimoji="0" lang="en-US" sz="2400" b="0" i="0" u="none" strike="noStrike" cap="none" normalizeH="0" dirty="0" smtClean="0">
                <a:ln>
                  <a:noFill/>
                </a:ln>
                <a:solidFill>
                  <a:schemeClr val="bg1"/>
                </a:solidFill>
                <a:effectLst/>
                <a:latin typeface="Times" pitchFamily="122" charset="0"/>
              </a:rPr>
              <a:t> Models</a:t>
            </a:r>
            <a:endParaRPr kumimoji="0" lang="en-US" sz="2400" b="0" i="0" u="none" strike="noStrike" cap="none" normalizeH="0" baseline="0" dirty="0">
              <a:ln>
                <a:noFill/>
              </a:ln>
              <a:solidFill>
                <a:schemeClr val="bg1"/>
              </a:solidFill>
              <a:effectLst/>
              <a:latin typeface="Times" pitchFamily="122" charset="0"/>
            </a:endParaRPr>
          </a:p>
        </p:txBody>
      </p:sp>
      <p:sp>
        <p:nvSpPr>
          <p:cNvPr id="19" name="Rounded Rectangle 18"/>
          <p:cNvSpPr/>
          <p:nvPr/>
        </p:nvSpPr>
        <p:spPr bwMode="auto">
          <a:xfrm>
            <a:off x="3276600" y="5148977"/>
            <a:ext cx="2514600" cy="1328023"/>
          </a:xfrm>
          <a:prstGeom prst="roundRect">
            <a:avLst/>
          </a:prstGeom>
          <a:solidFill>
            <a:srgbClr val="1FE11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pitchFamily="122" charset="0"/>
              </a:rPr>
              <a:t>Referent Tracking</a:t>
            </a:r>
          </a:p>
          <a:p>
            <a:pPr marL="0" marR="0" indent="0" defTabSz="914400" rtl="0" eaLnBrk="0" fontAlgn="base" latinLnBrk="0" hangingPunct="0">
              <a:lnSpc>
                <a:spcPct val="100000"/>
              </a:lnSpc>
              <a:spcBef>
                <a:spcPct val="0"/>
              </a:spcBef>
              <a:spcAft>
                <a:spcPct val="0"/>
              </a:spcAft>
              <a:buClrTx/>
              <a:buSzTx/>
              <a:buFontTx/>
              <a:buNone/>
              <a:tabLst/>
            </a:pPr>
            <a:r>
              <a:rPr lang="en-US" sz="2400" b="0" dirty="0" smtClean="0">
                <a:solidFill>
                  <a:schemeClr val="bg1"/>
                </a:solidFill>
                <a:latin typeface="Times" pitchFamily="122" charset="0"/>
              </a:rPr>
              <a:t>Data Repository</a:t>
            </a:r>
            <a:endParaRPr kumimoji="0" lang="en-US" sz="2400" b="0" i="0" u="none" strike="noStrike" cap="none" normalizeH="0" baseline="0" dirty="0">
              <a:ln>
                <a:noFill/>
              </a:ln>
              <a:solidFill>
                <a:schemeClr val="bg1"/>
              </a:solidFill>
              <a:effectLst/>
              <a:latin typeface="Times" pitchFamily="122" charset="0"/>
            </a:endParaRPr>
          </a:p>
        </p:txBody>
      </p:sp>
      <p:sp>
        <p:nvSpPr>
          <p:cNvPr id="20" name="Rounded Rectangle 19"/>
          <p:cNvSpPr/>
          <p:nvPr/>
        </p:nvSpPr>
        <p:spPr bwMode="auto">
          <a:xfrm>
            <a:off x="2971800" y="1518920"/>
            <a:ext cx="3124200" cy="5110480"/>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1" name="TextBox 20"/>
          <p:cNvSpPr txBox="1"/>
          <p:nvPr/>
        </p:nvSpPr>
        <p:spPr>
          <a:xfrm>
            <a:off x="6859475" y="2633366"/>
            <a:ext cx="1970411" cy="400110"/>
          </a:xfrm>
          <a:prstGeom prst="rect">
            <a:avLst/>
          </a:prstGeom>
          <a:solidFill>
            <a:srgbClr val="9933FF"/>
          </a:solidFill>
          <a:ln w="19050">
            <a:solidFill>
              <a:schemeClr val="bg1"/>
            </a:solidFill>
          </a:ln>
        </p:spPr>
        <p:txBody>
          <a:bodyPr wrap="none" rtlCol="0">
            <a:spAutoFit/>
          </a:bodyPr>
          <a:lstStyle/>
          <a:p>
            <a:r>
              <a:rPr lang="en-US" sz="2000" dirty="0" smtClean="0">
                <a:solidFill>
                  <a:schemeClr val="bg1"/>
                </a:solidFill>
              </a:rPr>
              <a:t>Cohort selection</a:t>
            </a:r>
            <a:endParaRPr lang="en-US" sz="2000" dirty="0">
              <a:solidFill>
                <a:schemeClr val="bg1"/>
              </a:solidFill>
            </a:endParaRPr>
          </a:p>
        </p:txBody>
      </p:sp>
      <p:sp>
        <p:nvSpPr>
          <p:cNvPr id="22" name="TextBox 21"/>
          <p:cNvSpPr txBox="1"/>
          <p:nvPr/>
        </p:nvSpPr>
        <p:spPr>
          <a:xfrm>
            <a:off x="6799832" y="3420439"/>
            <a:ext cx="2111476" cy="707886"/>
          </a:xfrm>
          <a:prstGeom prst="rect">
            <a:avLst/>
          </a:prstGeom>
          <a:solidFill>
            <a:srgbClr val="9933FF"/>
          </a:solidFill>
          <a:ln w="19050">
            <a:solidFill>
              <a:schemeClr val="bg1"/>
            </a:solidFill>
          </a:ln>
        </p:spPr>
        <p:txBody>
          <a:bodyPr wrap="none" rtlCol="0">
            <a:spAutoFit/>
          </a:bodyPr>
          <a:lstStyle/>
          <a:p>
            <a:r>
              <a:rPr lang="en-US" sz="2000" dirty="0" smtClean="0">
                <a:solidFill>
                  <a:schemeClr val="bg1"/>
                </a:solidFill>
              </a:rPr>
              <a:t>Cost effectiveness</a:t>
            </a:r>
          </a:p>
          <a:p>
            <a:r>
              <a:rPr lang="en-US" sz="2000" dirty="0" smtClean="0">
                <a:solidFill>
                  <a:schemeClr val="bg1"/>
                </a:solidFill>
              </a:rPr>
              <a:t>research</a:t>
            </a:r>
            <a:endParaRPr lang="en-US" sz="2000" dirty="0">
              <a:solidFill>
                <a:schemeClr val="bg1"/>
              </a:solidFill>
            </a:endParaRPr>
          </a:p>
        </p:txBody>
      </p:sp>
      <p:sp>
        <p:nvSpPr>
          <p:cNvPr id="23" name="TextBox 22"/>
          <p:cNvSpPr txBox="1"/>
          <p:nvPr/>
        </p:nvSpPr>
        <p:spPr>
          <a:xfrm>
            <a:off x="6841516" y="4451867"/>
            <a:ext cx="2028119" cy="400110"/>
          </a:xfrm>
          <a:prstGeom prst="rect">
            <a:avLst/>
          </a:prstGeom>
          <a:solidFill>
            <a:srgbClr val="9933FF"/>
          </a:solidFill>
          <a:ln w="19050">
            <a:solidFill>
              <a:schemeClr val="bg1"/>
            </a:solidFill>
          </a:ln>
        </p:spPr>
        <p:txBody>
          <a:bodyPr wrap="none" rtlCol="0">
            <a:spAutoFit/>
          </a:bodyPr>
          <a:lstStyle/>
          <a:p>
            <a:r>
              <a:rPr lang="en-US" sz="2000" dirty="0">
                <a:solidFill>
                  <a:schemeClr val="bg1"/>
                </a:solidFill>
              </a:rPr>
              <a:t>D</a:t>
            </a:r>
            <a:r>
              <a:rPr lang="en-US" sz="2000" dirty="0" smtClean="0">
                <a:solidFill>
                  <a:schemeClr val="bg1"/>
                </a:solidFill>
              </a:rPr>
              <a:t>ecision support</a:t>
            </a:r>
            <a:endParaRPr lang="en-US" sz="2000" dirty="0">
              <a:solidFill>
                <a:schemeClr val="bg1"/>
              </a:solidFill>
            </a:endParaRPr>
          </a:p>
        </p:txBody>
      </p:sp>
      <p:sp>
        <p:nvSpPr>
          <p:cNvPr id="24" name="TextBox 23"/>
          <p:cNvSpPr txBox="1"/>
          <p:nvPr/>
        </p:nvSpPr>
        <p:spPr>
          <a:xfrm>
            <a:off x="6778199" y="5264498"/>
            <a:ext cx="2154757" cy="400110"/>
          </a:xfrm>
          <a:prstGeom prst="rect">
            <a:avLst/>
          </a:prstGeom>
          <a:solidFill>
            <a:srgbClr val="9933FF"/>
          </a:solidFill>
          <a:ln w="19050">
            <a:solidFill>
              <a:schemeClr val="bg1"/>
            </a:solidFill>
          </a:ln>
        </p:spPr>
        <p:txBody>
          <a:bodyPr wrap="none" rtlCol="0">
            <a:spAutoFit/>
          </a:bodyPr>
          <a:lstStyle/>
          <a:p>
            <a:r>
              <a:rPr lang="en-US" sz="2000" dirty="0" smtClean="0">
                <a:solidFill>
                  <a:schemeClr val="bg1"/>
                </a:solidFill>
              </a:rPr>
              <a:t>Quality assurance</a:t>
            </a:r>
            <a:endParaRPr lang="en-US" sz="2000" dirty="0">
              <a:solidFill>
                <a:schemeClr val="bg1"/>
              </a:solidFill>
            </a:endParaRPr>
          </a:p>
        </p:txBody>
      </p:sp>
      <p:sp>
        <p:nvSpPr>
          <p:cNvPr id="25" name="Right Arrow 24"/>
          <p:cNvSpPr/>
          <p:nvPr/>
        </p:nvSpPr>
        <p:spPr bwMode="auto">
          <a:xfrm>
            <a:off x="2469238" y="5542270"/>
            <a:ext cx="1119292" cy="3377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6" name="Right Arrow 25"/>
          <p:cNvSpPr/>
          <p:nvPr/>
        </p:nvSpPr>
        <p:spPr bwMode="auto">
          <a:xfrm>
            <a:off x="5791200" y="3472352"/>
            <a:ext cx="898870" cy="3377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7" name="Rounded Rectangle 26"/>
          <p:cNvSpPr/>
          <p:nvPr/>
        </p:nvSpPr>
        <p:spPr bwMode="auto">
          <a:xfrm>
            <a:off x="76200" y="1518920"/>
            <a:ext cx="2565003" cy="5110480"/>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Rounded Rectangle 27"/>
          <p:cNvSpPr/>
          <p:nvPr/>
        </p:nvSpPr>
        <p:spPr bwMode="auto">
          <a:xfrm>
            <a:off x="6502797" y="1524000"/>
            <a:ext cx="2565003" cy="5110480"/>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0" name="Rounded Rectangle 29"/>
          <p:cNvSpPr/>
          <p:nvPr/>
        </p:nvSpPr>
        <p:spPr bwMode="auto">
          <a:xfrm>
            <a:off x="3124200" y="2692063"/>
            <a:ext cx="2743200" cy="2121188"/>
          </a:xfrm>
          <a:prstGeom prst="roundRect">
            <a:avLst/>
          </a:prstGeom>
          <a:noFill/>
          <a:ln w="28575" cap="flat" cmpd="sng" algn="ctr">
            <a:solidFill>
              <a:schemeClr val="bg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9" name="Right Arrow 28"/>
          <p:cNvSpPr/>
          <p:nvPr/>
        </p:nvSpPr>
        <p:spPr bwMode="auto">
          <a:xfrm rot="16200000" flipV="1">
            <a:off x="4225957" y="4809274"/>
            <a:ext cx="572664" cy="33778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146</a:t>
            </a:fld>
            <a:endParaRPr lang="en-US" dirty="0"/>
          </a:p>
        </p:txBody>
      </p:sp>
    </p:spTree>
    <p:extLst>
      <p:ext uri="{BB962C8B-B14F-4D97-AF65-F5344CB8AC3E}">
        <p14:creationId xmlns:p14="http://schemas.microsoft.com/office/powerpoint/2010/main" val="34463539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4"/>
          <p:cNvSpPr>
            <a:spLocks noChangeArrowheads="1"/>
          </p:cNvSpPr>
          <p:nvPr/>
        </p:nvSpPr>
        <p:spPr bwMode="auto">
          <a:xfrm flipH="1" flipV="1">
            <a:off x="0" y="4572000"/>
            <a:ext cx="9144000" cy="2286000"/>
          </a:xfrm>
          <a:custGeom>
            <a:avLst/>
            <a:gdLst>
              <a:gd name="T0" fmla="*/ 17741900 w 21600"/>
              <a:gd name="T1" fmla="*/ 0 h 21600"/>
              <a:gd name="T2" fmla="*/ 9856470 w 21600"/>
              <a:gd name="T3" fmla="*/ 0 h 21600"/>
              <a:gd name="T4" fmla="*/ 1971463 w 21600"/>
              <a:gd name="T5" fmla="*/ 0 h 21600"/>
              <a:gd name="T6" fmla="*/ 9856470 w 21600"/>
              <a:gd name="T7" fmla="*/ 0 h 21600"/>
              <a:gd name="T8" fmla="*/ 0 60000 65536"/>
              <a:gd name="T9" fmla="*/ 0 60000 65536"/>
              <a:gd name="T10" fmla="*/ 0 60000 65536"/>
              <a:gd name="T11" fmla="*/ 0 60000 65536"/>
              <a:gd name="T12" fmla="*/ 3911 w 21600"/>
              <a:gd name="T13" fmla="*/ 3915 h 21600"/>
              <a:gd name="T14" fmla="*/ 17689 w 21600"/>
              <a:gd name="T15" fmla="*/ 17685 h 21600"/>
            </a:gdLst>
            <a:ahLst/>
            <a:cxnLst>
              <a:cxn ang="T8">
                <a:pos x="T0" y="T1"/>
              </a:cxn>
              <a:cxn ang="T9">
                <a:pos x="T2" y="T3"/>
              </a:cxn>
              <a:cxn ang="T10">
                <a:pos x="T4" y="T5"/>
              </a:cxn>
              <a:cxn ang="T11">
                <a:pos x="T6" y="T7"/>
              </a:cxn>
            </a:cxnLst>
            <a:rect l="T12" t="T13" r="T14" b="T15"/>
            <a:pathLst>
              <a:path w="21600" h="21600">
                <a:moveTo>
                  <a:pt x="0" y="0"/>
                </a:moveTo>
                <a:lnTo>
                  <a:pt x="4222" y="21600"/>
                </a:lnTo>
                <a:lnTo>
                  <a:pt x="17378" y="21600"/>
                </a:lnTo>
                <a:lnTo>
                  <a:pt x="21600" y="0"/>
                </a:lnTo>
                <a:close/>
              </a:path>
            </a:pathLst>
          </a:cu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7891" name="AutoShape 5"/>
          <p:cNvSpPr>
            <a:spLocks noGrp="1" noChangeArrowheads="1"/>
          </p:cNvSpPr>
          <p:nvPr>
            <p:ph type="title"/>
          </p:nvPr>
        </p:nvSpPr>
        <p:spPr>
          <a:xfrm>
            <a:off x="228600" y="609600"/>
            <a:ext cx="8686800" cy="762000"/>
          </a:xfrm>
        </p:spPr>
        <p:txBody>
          <a:bodyPr/>
          <a:lstStyle/>
          <a:p>
            <a:pPr eaLnBrk="1" hangingPunct="1"/>
            <a:r>
              <a:rPr lang="nl-BE" altLang="en-US" sz="2800" dirty="0" err="1" smtClean="0"/>
              <a:t>Ontology</a:t>
            </a:r>
            <a:r>
              <a:rPr lang="nl-BE" altLang="en-US" sz="2800" dirty="0" smtClean="0"/>
              <a:t> </a:t>
            </a:r>
            <a:r>
              <a:rPr lang="nl-BE" altLang="en-US" sz="2800" dirty="0" err="1" smtClean="0"/>
              <a:t>and</a:t>
            </a:r>
            <a:r>
              <a:rPr lang="nl-BE" altLang="en-US" sz="2800" dirty="0" smtClean="0"/>
              <a:t> Referent Tracking: </a:t>
            </a:r>
            <a:r>
              <a:rPr lang="nl-BE" altLang="en-US" sz="2800" dirty="0" err="1" smtClean="0"/>
              <a:t>division</a:t>
            </a:r>
            <a:r>
              <a:rPr lang="nl-BE" altLang="en-US" sz="2800" dirty="0" smtClean="0"/>
              <a:t> of </a:t>
            </a:r>
            <a:r>
              <a:rPr lang="nl-BE" altLang="en-US" sz="2800" dirty="0" err="1" smtClean="0"/>
              <a:t>labor</a:t>
            </a:r>
            <a:endParaRPr lang="en-GB" altLang="en-US" sz="2800" dirty="0" smtClean="0"/>
          </a:p>
        </p:txBody>
      </p:sp>
      <p:sp>
        <p:nvSpPr>
          <p:cNvPr id="37892" name="Rectangle 7"/>
          <p:cNvSpPr>
            <a:spLocks noChangeArrowheads="1"/>
          </p:cNvSpPr>
          <p:nvPr/>
        </p:nvSpPr>
        <p:spPr bwMode="auto">
          <a:xfrm>
            <a:off x="0" y="4267200"/>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nvGrpSpPr>
          <p:cNvPr id="37893" name="Group 16"/>
          <p:cNvGrpSpPr>
            <a:grpSpLocks/>
          </p:cNvGrpSpPr>
          <p:nvPr/>
        </p:nvGrpSpPr>
        <p:grpSpPr bwMode="auto">
          <a:xfrm>
            <a:off x="0" y="1981200"/>
            <a:ext cx="9144000" cy="4876800"/>
            <a:chOff x="0" y="1981200"/>
            <a:chExt cx="9144000" cy="4876800"/>
          </a:xfrm>
        </p:grpSpPr>
        <p:pic>
          <p:nvPicPr>
            <p:cNvPr id="379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901" name="Group 12"/>
            <p:cNvGrpSpPr>
              <a:grpSpLocks/>
            </p:cNvGrpSpPr>
            <p:nvPr/>
          </p:nvGrpSpPr>
          <p:grpSpPr bwMode="auto">
            <a:xfrm>
              <a:off x="3352800" y="4876800"/>
              <a:ext cx="1752600" cy="701675"/>
              <a:chOff x="2112" y="3072"/>
              <a:chExt cx="1104" cy="442"/>
            </a:xfrm>
          </p:grpSpPr>
          <p:sp>
            <p:nvSpPr>
              <p:cNvPr id="37902" name="AutoShape 13"/>
              <p:cNvSpPr>
                <a:spLocks noChangeArrowheads="1"/>
              </p:cNvSpPr>
              <p:nvPr/>
            </p:nvSpPr>
            <p:spPr bwMode="auto">
              <a:xfrm>
                <a:off x="2736" y="3216"/>
                <a:ext cx="480" cy="192"/>
              </a:xfrm>
              <a:prstGeom prst="parallelogram">
                <a:avLst>
                  <a:gd name="adj" fmla="val 3489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nl-BE" altLang="en-US" sz="1800">
                    <a:solidFill>
                      <a:schemeClr val="bg1"/>
                    </a:solidFill>
                  </a:rPr>
                  <a:t>#105</a:t>
                </a:r>
                <a:endParaRPr lang="en-GB" altLang="en-US" sz="1800">
                  <a:solidFill>
                    <a:schemeClr val="bg1"/>
                  </a:solidFill>
                </a:endParaRPr>
              </a:p>
            </p:txBody>
          </p:sp>
          <p:grpSp>
            <p:nvGrpSpPr>
              <p:cNvPr id="37903" name="Group 14"/>
              <p:cNvGrpSpPr>
                <a:grpSpLocks/>
              </p:cNvGrpSpPr>
              <p:nvPr/>
            </p:nvGrpSpPr>
            <p:grpSpPr bwMode="auto">
              <a:xfrm>
                <a:off x="2112" y="3072"/>
                <a:ext cx="674" cy="442"/>
                <a:chOff x="2112" y="3072"/>
                <a:chExt cx="674" cy="442"/>
              </a:xfrm>
            </p:grpSpPr>
            <p:sp>
              <p:nvSpPr>
                <p:cNvPr id="37904" name="Line 15"/>
                <p:cNvSpPr>
                  <a:spLocks noChangeShapeType="1"/>
                </p:cNvSpPr>
                <p:nvPr/>
              </p:nvSpPr>
              <p:spPr bwMode="auto">
                <a:xfrm>
                  <a:off x="2112" y="3312"/>
                  <a:ext cx="672"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7905" name="Text Box 16"/>
                <p:cNvSpPr txBox="1">
                  <a:spLocks noChangeArrowheads="1"/>
                </p:cNvSpPr>
                <p:nvPr/>
              </p:nvSpPr>
              <p:spPr bwMode="auto">
                <a:xfrm>
                  <a:off x="2208" y="3072"/>
                  <a:ext cx="57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nl-BE" altLang="en-US" sz="2000">
                      <a:solidFill>
                        <a:schemeClr val="bg1"/>
                      </a:solidFill>
                    </a:rPr>
                    <a:t>caused</a:t>
                  </a:r>
                </a:p>
                <a:p>
                  <a:pPr eaLnBrk="1" hangingPunct="1"/>
                  <a:r>
                    <a:rPr lang="nl-BE" altLang="en-US" sz="2000">
                      <a:solidFill>
                        <a:schemeClr val="bg1"/>
                      </a:solidFill>
                    </a:rPr>
                    <a:t>by</a:t>
                  </a:r>
                  <a:endParaRPr lang="en-GB" altLang="en-US" sz="2000">
                    <a:solidFill>
                      <a:schemeClr val="bg1"/>
                    </a:solidFill>
                  </a:endParaRPr>
                </a:p>
              </p:txBody>
            </p:sp>
          </p:grpSp>
        </p:grpSp>
      </p:grpSp>
      <p:pic>
        <p:nvPicPr>
          <p:cNvPr id="2" name="Picture 1"/>
          <p:cNvPicPr>
            <a:picLocks noChangeAspect="1"/>
          </p:cNvPicPr>
          <p:nvPr/>
        </p:nvPicPr>
        <p:blipFill>
          <a:blip r:embed="rId4"/>
          <a:stretch>
            <a:fillRect/>
          </a:stretch>
        </p:blipFill>
        <p:spPr>
          <a:xfrm>
            <a:off x="1" y="1219200"/>
            <a:ext cx="9144000" cy="1744662"/>
          </a:xfrm>
          <a:prstGeom prst="rect">
            <a:avLst/>
          </a:prstGeom>
        </p:spPr>
      </p:pic>
      <p:grpSp>
        <p:nvGrpSpPr>
          <p:cNvPr id="5" name="Group 17"/>
          <p:cNvGrpSpPr>
            <a:grpSpLocks/>
          </p:cNvGrpSpPr>
          <p:nvPr/>
        </p:nvGrpSpPr>
        <p:grpSpPr bwMode="auto">
          <a:xfrm>
            <a:off x="0" y="1219200"/>
            <a:ext cx="9144000" cy="4038600"/>
            <a:chOff x="0" y="1905000"/>
            <a:chExt cx="9144000" cy="3352800"/>
          </a:xfrm>
        </p:grpSpPr>
        <p:pic>
          <p:nvPicPr>
            <p:cNvPr id="378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0"/>
              <a:ext cx="9144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6" name="Group 8"/>
            <p:cNvGrpSpPr>
              <a:grpSpLocks/>
            </p:cNvGrpSpPr>
            <p:nvPr/>
          </p:nvGrpSpPr>
          <p:grpSpPr bwMode="auto">
            <a:xfrm>
              <a:off x="2971800" y="2286000"/>
              <a:ext cx="1789113" cy="2971800"/>
              <a:chOff x="1872" y="1440"/>
              <a:chExt cx="1127" cy="1872"/>
            </a:xfrm>
          </p:grpSpPr>
          <p:sp>
            <p:nvSpPr>
              <p:cNvPr id="37897" name="Line 9"/>
              <p:cNvSpPr>
                <a:spLocks noChangeShapeType="1"/>
              </p:cNvSpPr>
              <p:nvPr/>
            </p:nvSpPr>
            <p:spPr bwMode="auto">
              <a:xfrm flipH="1" flipV="1">
                <a:off x="1872" y="2688"/>
                <a:ext cx="0" cy="62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7898" name="Line 10"/>
              <p:cNvSpPr>
                <a:spLocks noChangeShapeType="1"/>
              </p:cNvSpPr>
              <p:nvPr/>
            </p:nvSpPr>
            <p:spPr bwMode="auto">
              <a:xfrm flipH="1" flipV="1">
                <a:off x="2976" y="1440"/>
                <a:ext cx="0" cy="1776"/>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7899" name="Text Box 11"/>
              <p:cNvSpPr txBox="1">
                <a:spLocks noChangeArrowheads="1"/>
              </p:cNvSpPr>
              <p:nvPr/>
            </p:nvSpPr>
            <p:spPr bwMode="auto">
              <a:xfrm>
                <a:off x="1872" y="2640"/>
                <a:ext cx="11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nl-BE" altLang="en-US" sz="2000">
                    <a:solidFill>
                      <a:srgbClr val="FF0000"/>
                    </a:solidFill>
                  </a:rPr>
                  <a:t>instance-of at t</a:t>
                </a:r>
                <a:endParaRPr lang="en-GB" altLang="en-US" sz="2000">
                  <a:solidFill>
                    <a:srgbClr val="FF0000"/>
                  </a:solidFill>
                </a:endParaRPr>
              </a:p>
            </p:txBody>
          </p:sp>
        </p:grpSp>
      </p:grpSp>
      <p:sp>
        <p:nvSpPr>
          <p:cNvPr id="3" name="Slide Number Placeholder 2"/>
          <p:cNvSpPr>
            <a:spLocks noGrp="1"/>
          </p:cNvSpPr>
          <p:nvPr>
            <p:ph type="sldNum" sz="quarter" idx="3"/>
          </p:nvPr>
        </p:nvSpPr>
        <p:spPr/>
        <p:txBody>
          <a:bodyPr/>
          <a:lstStyle/>
          <a:p>
            <a:fld id="{7C5DB68A-9D44-4073-920F-D08D647C06A7}" type="slidenum">
              <a:rPr lang="en-US" smtClean="0"/>
              <a:t>147</a:t>
            </a:fld>
            <a:endParaRPr lang="en-US" dirty="0"/>
          </a:p>
        </p:txBody>
      </p:sp>
    </p:spTree>
    <p:extLst>
      <p:ext uri="{BB962C8B-B14F-4D97-AF65-F5344CB8AC3E}">
        <p14:creationId xmlns:p14="http://schemas.microsoft.com/office/powerpoint/2010/main" val="14372730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Common Data Models for Secondary Use</a:t>
            </a:r>
            <a:endParaRPr lang="en-US" dirty="0"/>
          </a:p>
        </p:txBody>
      </p:sp>
      <p:pic>
        <p:nvPicPr>
          <p:cNvPr id="5" name="Picture 4"/>
          <p:cNvPicPr>
            <a:picLocks noChangeAspect="1"/>
          </p:cNvPicPr>
          <p:nvPr/>
        </p:nvPicPr>
        <p:blipFill>
          <a:blip r:embed="rId2"/>
          <a:stretch>
            <a:fillRect/>
          </a:stretch>
        </p:blipFill>
        <p:spPr>
          <a:xfrm>
            <a:off x="506767" y="4191000"/>
            <a:ext cx="3989033" cy="2514600"/>
          </a:xfrm>
          <a:prstGeom prst="rect">
            <a:avLst/>
          </a:prstGeom>
        </p:spPr>
      </p:pic>
      <p:pic>
        <p:nvPicPr>
          <p:cNvPr id="6" name="Picture 5"/>
          <p:cNvPicPr>
            <a:picLocks noChangeAspect="1"/>
          </p:cNvPicPr>
          <p:nvPr/>
        </p:nvPicPr>
        <p:blipFill>
          <a:blip r:embed="rId3"/>
          <a:stretch>
            <a:fillRect/>
          </a:stretch>
        </p:blipFill>
        <p:spPr>
          <a:xfrm>
            <a:off x="4697768" y="1524000"/>
            <a:ext cx="3989032" cy="2514600"/>
          </a:xfrm>
          <a:prstGeom prst="rect">
            <a:avLst/>
          </a:prstGeom>
        </p:spPr>
      </p:pic>
      <p:pic>
        <p:nvPicPr>
          <p:cNvPr id="7" name="Picture 6"/>
          <p:cNvPicPr>
            <a:picLocks noChangeAspect="1"/>
          </p:cNvPicPr>
          <p:nvPr/>
        </p:nvPicPr>
        <p:blipFill>
          <a:blip r:embed="rId4"/>
          <a:stretch>
            <a:fillRect/>
          </a:stretch>
        </p:blipFill>
        <p:spPr>
          <a:xfrm>
            <a:off x="4697768" y="4191000"/>
            <a:ext cx="3989034" cy="2514600"/>
          </a:xfrm>
          <a:prstGeom prst="rect">
            <a:avLst/>
          </a:prstGeom>
        </p:spPr>
      </p:pic>
      <p:sp>
        <p:nvSpPr>
          <p:cNvPr id="8" name="Content Placeholder 4"/>
          <p:cNvSpPr>
            <a:spLocks noGrp="1"/>
          </p:cNvSpPr>
          <p:nvPr>
            <p:ph idx="1"/>
          </p:nvPr>
        </p:nvSpPr>
        <p:spPr>
          <a:xfrm>
            <a:off x="228600" y="1524000"/>
            <a:ext cx="4343400" cy="2514600"/>
          </a:xfrm>
        </p:spPr>
        <p:txBody>
          <a:bodyPr/>
          <a:lstStyle/>
          <a:p>
            <a:pPr>
              <a:buFont typeface="Arial" panose="020B0604020202020204" pitchFamily="34" charset="0"/>
              <a:buChar char="•"/>
            </a:pPr>
            <a:r>
              <a:rPr lang="en-US" sz="1800" dirty="0"/>
              <a:t>The Observational Medical Outcomes Partnership (OMOP</a:t>
            </a:r>
            <a:r>
              <a:rPr lang="en-US" sz="1800" dirty="0" smtClean="0"/>
              <a:t>)</a:t>
            </a:r>
          </a:p>
          <a:p>
            <a:pPr>
              <a:buFont typeface="Arial" panose="020B0604020202020204" pitchFamily="34" charset="0"/>
              <a:buChar char="•"/>
            </a:pPr>
            <a:endParaRPr lang="en-US" sz="800" dirty="0" smtClean="0"/>
          </a:p>
          <a:p>
            <a:pPr>
              <a:buFont typeface="Arial" panose="020B0604020202020204" pitchFamily="34" charset="0"/>
              <a:buChar char="•"/>
            </a:pPr>
            <a:r>
              <a:rPr lang="en-US" sz="1800" dirty="0"/>
              <a:t>Health Care Systems Research Network (HCSRN</a:t>
            </a:r>
            <a:r>
              <a:rPr lang="en-US" sz="1800" dirty="0" smtClean="0"/>
              <a:t>)</a:t>
            </a:r>
          </a:p>
          <a:p>
            <a:pPr>
              <a:buFont typeface="Arial" panose="020B0604020202020204" pitchFamily="34" charset="0"/>
              <a:buChar char="•"/>
            </a:pPr>
            <a:endParaRPr lang="en-US" sz="800" dirty="0"/>
          </a:p>
          <a:p>
            <a:pPr>
              <a:buFont typeface="Arial" panose="020B0604020202020204" pitchFamily="34" charset="0"/>
              <a:buChar char="•"/>
            </a:pPr>
            <a:r>
              <a:rPr lang="en-US" sz="1800" dirty="0" smtClean="0"/>
              <a:t>The </a:t>
            </a:r>
            <a:r>
              <a:rPr lang="en-US" sz="1800" dirty="0"/>
              <a:t>National Patient-Centered Clinical Research Network </a:t>
            </a:r>
            <a:r>
              <a:rPr lang="en-US" sz="1800" dirty="0" smtClean="0"/>
              <a:t>(</a:t>
            </a:r>
            <a:r>
              <a:rPr lang="en-US" sz="1800" dirty="0" err="1" smtClean="0"/>
              <a:t>PCORNet</a:t>
            </a:r>
            <a:r>
              <a:rPr lang="en-US" sz="1800" dirty="0" smtClean="0"/>
              <a:t>)</a:t>
            </a:r>
          </a:p>
        </p:txBody>
      </p:sp>
      <p:sp>
        <p:nvSpPr>
          <p:cNvPr id="3" name="Right Arrow 2"/>
          <p:cNvSpPr/>
          <p:nvPr/>
        </p:nvSpPr>
        <p:spPr bwMode="auto">
          <a:xfrm>
            <a:off x="3276600" y="1905000"/>
            <a:ext cx="12192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ight Arrow 8"/>
          <p:cNvSpPr/>
          <p:nvPr/>
        </p:nvSpPr>
        <p:spPr bwMode="auto">
          <a:xfrm rot="3099182">
            <a:off x="3365522" y="3118388"/>
            <a:ext cx="1458358" cy="233334"/>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ight Arrow 9"/>
          <p:cNvSpPr/>
          <p:nvPr/>
        </p:nvSpPr>
        <p:spPr bwMode="auto">
          <a:xfrm rot="5400000">
            <a:off x="2171700" y="3771900"/>
            <a:ext cx="457200" cy="228600"/>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Slide Number Placeholder 3"/>
          <p:cNvSpPr>
            <a:spLocks noGrp="1"/>
          </p:cNvSpPr>
          <p:nvPr>
            <p:ph type="sldNum" sz="quarter" idx="3"/>
          </p:nvPr>
        </p:nvSpPr>
        <p:spPr/>
        <p:txBody>
          <a:bodyPr/>
          <a:lstStyle/>
          <a:p>
            <a:fld id="{7C5DB68A-9D44-4073-920F-D08D647C06A7}" type="slidenum">
              <a:rPr lang="en-US" smtClean="0"/>
              <a:t>148</a:t>
            </a:fld>
            <a:endParaRPr lang="en-US" dirty="0"/>
          </a:p>
        </p:txBody>
      </p:sp>
    </p:spTree>
    <p:extLst>
      <p:ext uri="{BB962C8B-B14F-4D97-AF65-F5344CB8AC3E}">
        <p14:creationId xmlns:p14="http://schemas.microsoft.com/office/powerpoint/2010/main" val="45814658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a:t>
            </a:r>
            <a:endParaRPr lang="en-US" dirty="0"/>
          </a:p>
        </p:txBody>
      </p:sp>
      <p:pic>
        <p:nvPicPr>
          <p:cNvPr id="4" name="Picture 3"/>
          <p:cNvPicPr>
            <a:picLocks noChangeAspect="1"/>
          </p:cNvPicPr>
          <p:nvPr/>
        </p:nvPicPr>
        <p:blipFill>
          <a:blip r:embed="rId2"/>
          <a:stretch>
            <a:fillRect/>
          </a:stretch>
        </p:blipFill>
        <p:spPr>
          <a:xfrm>
            <a:off x="304800" y="2209800"/>
            <a:ext cx="2659355" cy="16764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4572000"/>
            <a:ext cx="2743200" cy="1600200"/>
          </a:xfrm>
          <a:prstGeom prst="rect">
            <a:avLst/>
          </a:prstGeom>
        </p:spPr>
      </p:pic>
      <p:sp>
        <p:nvSpPr>
          <p:cNvPr id="7" name="TextBox 6"/>
          <p:cNvSpPr txBox="1"/>
          <p:nvPr/>
        </p:nvSpPr>
        <p:spPr>
          <a:xfrm>
            <a:off x="904149" y="1524000"/>
            <a:ext cx="1460656" cy="584775"/>
          </a:xfrm>
          <a:prstGeom prst="rect">
            <a:avLst/>
          </a:prstGeom>
          <a:noFill/>
        </p:spPr>
        <p:txBody>
          <a:bodyPr wrap="none" rtlCol="0">
            <a:spAutoFit/>
          </a:bodyPr>
          <a:lstStyle/>
          <a:p>
            <a:r>
              <a:rPr lang="en-US" dirty="0" smtClean="0">
                <a:solidFill>
                  <a:schemeClr val="bg1"/>
                </a:solidFill>
              </a:rPr>
              <a:t>OMOP</a:t>
            </a:r>
            <a:endParaRPr lang="en-US" dirty="0">
              <a:solidFill>
                <a:schemeClr val="bg1"/>
              </a:solidFill>
            </a:endParaRPr>
          </a:p>
        </p:txBody>
      </p:sp>
      <p:grpSp>
        <p:nvGrpSpPr>
          <p:cNvPr id="24" name="Group 23"/>
          <p:cNvGrpSpPr/>
          <p:nvPr/>
        </p:nvGrpSpPr>
        <p:grpSpPr>
          <a:xfrm>
            <a:off x="1886296" y="1945640"/>
            <a:ext cx="3679479" cy="2033669"/>
            <a:chOff x="1886296" y="1945640"/>
            <a:chExt cx="3679479" cy="2033669"/>
          </a:xfrm>
        </p:grpSpPr>
        <p:pic>
          <p:nvPicPr>
            <p:cNvPr id="3" name="Picture 7" descr="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945640"/>
              <a:ext cx="1755775"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bwMode="auto">
            <a:xfrm rot="1839039">
              <a:off x="4114800" y="2590800"/>
              <a:ext cx="609600" cy="3048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ight Arrow 9"/>
            <p:cNvSpPr/>
            <p:nvPr/>
          </p:nvSpPr>
          <p:spPr bwMode="auto">
            <a:xfrm>
              <a:off x="3221027" y="2667000"/>
              <a:ext cx="1059155" cy="194627"/>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Right Arrow 18"/>
            <p:cNvSpPr/>
            <p:nvPr/>
          </p:nvSpPr>
          <p:spPr bwMode="auto">
            <a:xfrm rot="19157474">
              <a:off x="1886296" y="3771921"/>
              <a:ext cx="2816765" cy="207388"/>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13" name="Right Arrow 12"/>
          <p:cNvSpPr/>
          <p:nvPr/>
        </p:nvSpPr>
        <p:spPr bwMode="auto">
          <a:xfrm>
            <a:off x="4586793" y="2647258"/>
            <a:ext cx="1697763" cy="231185"/>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26" name="Group 25"/>
          <p:cNvGrpSpPr/>
          <p:nvPr/>
        </p:nvGrpSpPr>
        <p:grpSpPr>
          <a:xfrm>
            <a:off x="6352225" y="1574512"/>
            <a:ext cx="2563175" cy="4750088"/>
            <a:chOff x="6352225" y="1574512"/>
            <a:chExt cx="2563175" cy="4750088"/>
          </a:xfrm>
        </p:grpSpPr>
        <p:grpSp>
          <p:nvGrpSpPr>
            <p:cNvPr id="25" name="Group 24"/>
            <p:cNvGrpSpPr/>
            <p:nvPr/>
          </p:nvGrpSpPr>
          <p:grpSpPr>
            <a:xfrm>
              <a:off x="6352225" y="1574512"/>
              <a:ext cx="2563175" cy="4750088"/>
              <a:chOff x="6352225" y="1574512"/>
              <a:chExt cx="2563175" cy="4750088"/>
            </a:xfrm>
          </p:grpSpPr>
          <p:sp>
            <p:nvSpPr>
              <p:cNvPr id="8" name="TextBox 7"/>
              <p:cNvSpPr txBox="1"/>
              <p:nvPr/>
            </p:nvSpPr>
            <p:spPr>
              <a:xfrm>
                <a:off x="6974961" y="1574512"/>
                <a:ext cx="1074333" cy="584775"/>
              </a:xfrm>
              <a:prstGeom prst="rect">
                <a:avLst/>
              </a:prstGeom>
              <a:noFill/>
            </p:spPr>
            <p:txBody>
              <a:bodyPr wrap="none" rtlCol="0">
                <a:spAutoFit/>
              </a:bodyPr>
              <a:lstStyle/>
              <a:p>
                <a:r>
                  <a:rPr lang="en-US" dirty="0" smtClean="0">
                    <a:solidFill>
                      <a:schemeClr val="bg1"/>
                    </a:solidFill>
                  </a:rPr>
                  <a:t>RBO</a:t>
                </a:r>
                <a:endParaRPr lang="en-US" dirty="0">
                  <a:solidFill>
                    <a:schemeClr val="bg1"/>
                  </a:solidFill>
                </a:endParaRPr>
              </a:p>
            </p:txBody>
          </p:sp>
          <p:pic>
            <p:nvPicPr>
              <p:cNvPr id="9" name="Picture 8"/>
              <p:cNvPicPr>
                <a:picLocks noChangeAspect="1"/>
              </p:cNvPicPr>
              <p:nvPr/>
            </p:nvPicPr>
            <p:blipFill>
              <a:blip r:embed="rId5"/>
              <a:stretch>
                <a:fillRect/>
              </a:stretch>
            </p:blipFill>
            <p:spPr>
              <a:xfrm>
                <a:off x="6352225" y="2320979"/>
                <a:ext cx="2563175" cy="4003621"/>
              </a:xfrm>
              <a:prstGeom prst="rect">
                <a:avLst/>
              </a:prstGeom>
            </p:spPr>
          </p:pic>
        </p:grpSp>
        <p:sp>
          <p:nvSpPr>
            <p:cNvPr id="15" name="Right Arrow 14"/>
            <p:cNvSpPr/>
            <p:nvPr/>
          </p:nvSpPr>
          <p:spPr bwMode="auto">
            <a:xfrm rot="5400000">
              <a:off x="7340136" y="4318464"/>
              <a:ext cx="1059155" cy="194627"/>
            </a:xfrm>
            <a:prstGeom prst="right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grpSp>
        <p:nvGrpSpPr>
          <p:cNvPr id="28" name="Group 27"/>
          <p:cNvGrpSpPr/>
          <p:nvPr/>
        </p:nvGrpSpPr>
        <p:grpSpPr>
          <a:xfrm>
            <a:off x="2580144" y="3962400"/>
            <a:ext cx="3704412" cy="2295286"/>
            <a:chOff x="2580144" y="3962400"/>
            <a:chExt cx="3704412" cy="2295286"/>
          </a:xfrm>
        </p:grpSpPr>
        <p:grpSp>
          <p:nvGrpSpPr>
            <p:cNvPr id="23" name="Group 22"/>
            <p:cNvGrpSpPr/>
            <p:nvPr/>
          </p:nvGrpSpPr>
          <p:grpSpPr>
            <a:xfrm>
              <a:off x="2960039" y="3962400"/>
              <a:ext cx="2983561" cy="1600200"/>
              <a:chOff x="2960039" y="3962400"/>
              <a:chExt cx="2983561" cy="1600200"/>
            </a:xfrm>
          </p:grpSpPr>
          <p:sp>
            <p:nvSpPr>
              <p:cNvPr id="16" name="Right Arrow 15"/>
              <p:cNvSpPr/>
              <p:nvPr/>
            </p:nvSpPr>
            <p:spPr bwMode="auto">
              <a:xfrm>
                <a:off x="4532614" y="5347300"/>
                <a:ext cx="1410986" cy="215300"/>
              </a:xfrm>
              <a:prstGeom prst="rightArrow">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Right Arrow 16"/>
              <p:cNvSpPr/>
              <p:nvPr/>
            </p:nvSpPr>
            <p:spPr bwMode="auto">
              <a:xfrm flipH="1">
                <a:off x="2960039" y="5347300"/>
                <a:ext cx="1691194" cy="215300"/>
              </a:xfrm>
              <a:prstGeom prst="rightArrow">
                <a:avLst/>
              </a:prstGeom>
              <a:solidFill>
                <a:srgbClr val="FF6600"/>
              </a:solid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TextBox 17"/>
              <p:cNvSpPr txBox="1"/>
              <p:nvPr/>
            </p:nvSpPr>
            <p:spPr>
              <a:xfrm>
                <a:off x="4105077" y="3962400"/>
                <a:ext cx="800220" cy="1569660"/>
              </a:xfrm>
              <a:prstGeom prst="rect">
                <a:avLst/>
              </a:prstGeom>
              <a:noFill/>
            </p:spPr>
            <p:txBody>
              <a:bodyPr wrap="none" rtlCol="0">
                <a:spAutoFit/>
              </a:bodyPr>
              <a:lstStyle/>
              <a:p>
                <a:r>
                  <a:rPr lang="en-US" sz="9600" dirty="0" smtClean="0">
                    <a:solidFill>
                      <a:srgbClr val="FF6600"/>
                    </a:solidFill>
                  </a:rPr>
                  <a:t>?</a:t>
                </a:r>
                <a:endParaRPr lang="en-US" sz="9600" dirty="0">
                  <a:solidFill>
                    <a:srgbClr val="FF6600"/>
                  </a:solidFill>
                </a:endParaRPr>
              </a:p>
            </p:txBody>
          </p:sp>
        </p:grpSp>
        <p:sp>
          <p:nvSpPr>
            <p:cNvPr id="27" name="TextBox 26"/>
            <p:cNvSpPr txBox="1"/>
            <p:nvPr/>
          </p:nvSpPr>
          <p:spPr>
            <a:xfrm>
              <a:off x="2580144" y="5672911"/>
              <a:ext cx="3704412" cy="584775"/>
            </a:xfrm>
            <a:prstGeom prst="rect">
              <a:avLst/>
            </a:prstGeom>
            <a:noFill/>
          </p:spPr>
          <p:txBody>
            <a:bodyPr wrap="none" rtlCol="0">
              <a:spAutoFit/>
            </a:bodyPr>
            <a:lstStyle/>
            <a:p>
              <a:r>
                <a:rPr lang="en-US" dirty="0" smtClean="0">
                  <a:solidFill>
                    <a:srgbClr val="FF6600"/>
                  </a:solidFill>
                </a:rPr>
                <a:t>Are counts reliable?</a:t>
              </a:r>
              <a:endParaRPr lang="en-US" dirty="0">
                <a:solidFill>
                  <a:srgbClr val="FF6600"/>
                </a:solidFill>
              </a:endParaRPr>
            </a:p>
          </p:txBody>
        </p:sp>
      </p:grpSp>
      <p:sp>
        <p:nvSpPr>
          <p:cNvPr id="11" name="Slide Number Placeholder 10"/>
          <p:cNvSpPr>
            <a:spLocks noGrp="1"/>
          </p:cNvSpPr>
          <p:nvPr>
            <p:ph type="sldNum" sz="quarter" idx="3"/>
          </p:nvPr>
        </p:nvSpPr>
        <p:spPr/>
        <p:txBody>
          <a:bodyPr/>
          <a:lstStyle/>
          <a:p>
            <a:fld id="{7C5DB68A-9D44-4073-920F-D08D647C06A7}" type="slidenum">
              <a:rPr lang="en-US" smtClean="0"/>
              <a:t>149</a:t>
            </a:fld>
            <a:endParaRPr lang="en-US" dirty="0"/>
          </a:p>
        </p:txBody>
      </p:sp>
      <p:sp>
        <p:nvSpPr>
          <p:cNvPr id="12" name="Rectangle 11"/>
          <p:cNvSpPr/>
          <p:nvPr/>
        </p:nvSpPr>
        <p:spPr>
          <a:xfrm>
            <a:off x="0" y="6211669"/>
            <a:ext cx="9144000" cy="646331"/>
          </a:xfrm>
          <a:prstGeom prst="rect">
            <a:avLst/>
          </a:prstGeom>
        </p:spPr>
        <p:txBody>
          <a:bodyPr wrap="square">
            <a:spAutoFit/>
          </a:bodyPr>
          <a:lstStyle/>
          <a:p>
            <a:pPr algn="r"/>
            <a:r>
              <a:rPr lang="en-US" sz="1200" dirty="0">
                <a:solidFill>
                  <a:schemeClr val="bg1"/>
                </a:solidFill>
              </a:rPr>
              <a:t>Ceusters W, </a:t>
            </a:r>
            <a:r>
              <a:rPr lang="en-US" sz="1200" dirty="0" err="1">
                <a:solidFill>
                  <a:schemeClr val="bg1"/>
                </a:solidFill>
              </a:rPr>
              <a:t>Blaisure</a:t>
            </a:r>
            <a:r>
              <a:rPr lang="en-US" sz="1200" dirty="0">
                <a:solidFill>
                  <a:schemeClr val="bg1"/>
                </a:solidFill>
              </a:rPr>
              <a:t> J. A Realism-Based View on Counts in OMOP’s Common Data Model. </a:t>
            </a:r>
            <a:endParaRPr lang="en-US" sz="1200" dirty="0" smtClean="0">
              <a:solidFill>
                <a:schemeClr val="bg1"/>
              </a:solidFill>
            </a:endParaRPr>
          </a:p>
          <a:p>
            <a:pPr algn="r"/>
            <a:r>
              <a:rPr lang="en-US" sz="1200" dirty="0" smtClean="0">
                <a:solidFill>
                  <a:schemeClr val="bg1"/>
                </a:solidFill>
              </a:rPr>
              <a:t>14th </a:t>
            </a:r>
            <a:r>
              <a:rPr lang="en-US" sz="1200" dirty="0">
                <a:solidFill>
                  <a:schemeClr val="bg1"/>
                </a:solidFill>
              </a:rPr>
              <a:t>International Conference on Wearable, micro &amp; Nano Technologies (</a:t>
            </a:r>
            <a:r>
              <a:rPr lang="en-US" sz="1200" dirty="0" err="1">
                <a:solidFill>
                  <a:schemeClr val="bg1"/>
                </a:solidFill>
              </a:rPr>
              <a:t>pHealth</a:t>
            </a:r>
            <a:r>
              <a:rPr lang="en-US" sz="1200" dirty="0">
                <a:solidFill>
                  <a:schemeClr val="bg1"/>
                </a:solidFill>
              </a:rPr>
              <a:t> 2017), Eindhoven, The Netherlands, May 14-16, 2017. </a:t>
            </a:r>
            <a:endParaRPr lang="en-US" sz="1200" dirty="0" smtClean="0">
              <a:solidFill>
                <a:schemeClr val="bg1"/>
              </a:solidFill>
            </a:endParaRPr>
          </a:p>
          <a:p>
            <a:pPr algn="r"/>
            <a:r>
              <a:rPr lang="en-US" sz="1200" dirty="0" smtClean="0">
                <a:solidFill>
                  <a:schemeClr val="bg1"/>
                </a:solidFill>
              </a:rPr>
              <a:t>Studies </a:t>
            </a:r>
            <a:r>
              <a:rPr lang="en-US" sz="1200" dirty="0">
                <a:solidFill>
                  <a:schemeClr val="bg1"/>
                </a:solidFill>
              </a:rPr>
              <a:t>in Health Technology and Informatics 2017;237:55-62.</a:t>
            </a:r>
          </a:p>
        </p:txBody>
      </p:sp>
    </p:spTree>
    <p:extLst>
      <p:ext uri="{BB962C8B-B14F-4D97-AF65-F5344CB8AC3E}">
        <p14:creationId xmlns:p14="http://schemas.microsoft.com/office/powerpoint/2010/main" val="34463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63625"/>
          </a:xfrm>
          <a:prstGeom prst="rect">
            <a:avLst/>
          </a:prstGeom>
        </p:spPr>
      </p:pic>
      <p:sp>
        <p:nvSpPr>
          <p:cNvPr id="5" name="Rectangle 4"/>
          <p:cNvSpPr/>
          <p:nvPr/>
        </p:nvSpPr>
        <p:spPr>
          <a:xfrm>
            <a:off x="6819900" y="6211669"/>
            <a:ext cx="2324100" cy="646331"/>
          </a:xfrm>
          <a:prstGeom prst="rect">
            <a:avLst/>
          </a:prstGeom>
        </p:spPr>
        <p:txBody>
          <a:bodyPr wrap="square">
            <a:spAutoFit/>
          </a:bodyPr>
          <a:lstStyle/>
          <a:p>
            <a:r>
              <a:rPr lang="en-US" sz="1200" dirty="0"/>
              <a:t>http://www.thesmokinggun.com/file/springsteen-medical-records-sale</a:t>
            </a:r>
          </a:p>
        </p:txBody>
      </p:sp>
      <p:sp>
        <p:nvSpPr>
          <p:cNvPr id="6" name="Slide Number Placeholder 5"/>
          <p:cNvSpPr>
            <a:spLocks noGrp="1"/>
          </p:cNvSpPr>
          <p:nvPr>
            <p:ph type="sldNum" sz="quarter" idx="3"/>
          </p:nvPr>
        </p:nvSpPr>
        <p:spPr/>
        <p:txBody>
          <a:bodyPr/>
          <a:lstStyle/>
          <a:p>
            <a:fld id="{7C5DB68A-9D44-4073-920F-D08D647C06A7}" type="slidenum">
              <a:rPr lang="en-US" smtClean="0"/>
              <a:t>15</a:t>
            </a:fld>
            <a:endParaRPr lang="en-US" dirty="0"/>
          </a:p>
        </p:txBody>
      </p:sp>
    </p:spTree>
    <p:extLst>
      <p:ext uri="{BB962C8B-B14F-4D97-AF65-F5344CB8AC3E}">
        <p14:creationId xmlns:p14="http://schemas.microsoft.com/office/powerpoint/2010/main" val="244581798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sz="2800" dirty="0" smtClean="0"/>
              <a:t>Three sorts of count errors, resp. due to:</a:t>
            </a:r>
          </a:p>
          <a:p>
            <a:pPr lvl="1">
              <a:buFont typeface="Arial" panose="020B0604020202020204" pitchFamily="34" charset="0"/>
              <a:buChar char="•"/>
            </a:pPr>
            <a:endParaRPr lang="en-US" sz="2800" dirty="0" smtClean="0"/>
          </a:p>
          <a:p>
            <a:pPr lvl="1">
              <a:buFont typeface="Arial" panose="020B0604020202020204" pitchFamily="34" charset="0"/>
              <a:buChar char="•"/>
            </a:pPr>
            <a:r>
              <a:rPr lang="en-US" sz="2800" dirty="0" smtClean="0"/>
              <a:t>cardinality </a:t>
            </a:r>
            <a:r>
              <a:rPr lang="en-US" sz="2800" dirty="0"/>
              <a:t>and attribute </a:t>
            </a:r>
            <a:r>
              <a:rPr lang="en-US" sz="2800" dirty="0" smtClean="0"/>
              <a:t>restrictions,</a:t>
            </a:r>
          </a:p>
          <a:p>
            <a:pPr lvl="1">
              <a:buFont typeface="Arial" panose="020B0604020202020204" pitchFamily="34" charset="0"/>
              <a:buChar char="•"/>
            </a:pPr>
            <a:endParaRPr lang="en-US" sz="2800" dirty="0" smtClean="0"/>
          </a:p>
          <a:p>
            <a:pPr lvl="1">
              <a:buFont typeface="Arial" panose="020B0604020202020204" pitchFamily="34" charset="0"/>
              <a:buChar char="•"/>
            </a:pPr>
            <a:r>
              <a:rPr lang="en-US" sz="2800" dirty="0" smtClean="0"/>
              <a:t>inconsistent normalization,</a:t>
            </a:r>
          </a:p>
          <a:p>
            <a:pPr lvl="1">
              <a:buFont typeface="Arial" panose="020B0604020202020204" pitchFamily="34" charset="0"/>
              <a:buChar char="•"/>
            </a:pPr>
            <a:endParaRPr lang="en-US" sz="2800" dirty="0"/>
          </a:p>
          <a:p>
            <a:pPr lvl="1">
              <a:buFont typeface="Arial" panose="020B0604020202020204" pitchFamily="34" charset="0"/>
              <a:buChar char="•"/>
            </a:pPr>
            <a:r>
              <a:rPr lang="en-US" sz="2800" dirty="0"/>
              <a:t>c</a:t>
            </a:r>
            <a:r>
              <a:rPr lang="en-US" sz="2800" dirty="0" smtClean="0"/>
              <a:t>onfusing data with what it is about.</a:t>
            </a:r>
            <a:endParaRPr lang="en-US" sz="2800" dirty="0"/>
          </a:p>
        </p:txBody>
      </p:sp>
      <p:sp>
        <p:nvSpPr>
          <p:cNvPr id="4" name="Slide Number Placeholder 3"/>
          <p:cNvSpPr>
            <a:spLocks noGrp="1"/>
          </p:cNvSpPr>
          <p:nvPr>
            <p:ph type="sldNum" sz="quarter" idx="3"/>
          </p:nvPr>
        </p:nvSpPr>
        <p:spPr/>
        <p:txBody>
          <a:bodyPr/>
          <a:lstStyle/>
          <a:p>
            <a:fld id="{7C5DB68A-9D44-4073-920F-D08D647C06A7}" type="slidenum">
              <a:rPr lang="en-US" smtClean="0"/>
              <a:t>150</a:t>
            </a:fld>
            <a:endParaRPr lang="en-US" dirty="0"/>
          </a:p>
        </p:txBody>
      </p:sp>
      <p:sp>
        <p:nvSpPr>
          <p:cNvPr id="5" name="Rectangle 4"/>
          <p:cNvSpPr/>
          <p:nvPr/>
        </p:nvSpPr>
        <p:spPr>
          <a:xfrm>
            <a:off x="0" y="6211669"/>
            <a:ext cx="9144000" cy="646331"/>
          </a:xfrm>
          <a:prstGeom prst="rect">
            <a:avLst/>
          </a:prstGeom>
        </p:spPr>
        <p:txBody>
          <a:bodyPr wrap="square">
            <a:spAutoFit/>
          </a:bodyPr>
          <a:lstStyle/>
          <a:p>
            <a:pPr algn="r"/>
            <a:r>
              <a:rPr lang="en-US" sz="1200" dirty="0">
                <a:solidFill>
                  <a:schemeClr val="bg1"/>
                </a:solidFill>
              </a:rPr>
              <a:t>Ceusters W, </a:t>
            </a:r>
            <a:r>
              <a:rPr lang="en-US" sz="1200" dirty="0" err="1">
                <a:solidFill>
                  <a:schemeClr val="bg1"/>
                </a:solidFill>
              </a:rPr>
              <a:t>Blaisure</a:t>
            </a:r>
            <a:r>
              <a:rPr lang="en-US" sz="1200" dirty="0">
                <a:solidFill>
                  <a:schemeClr val="bg1"/>
                </a:solidFill>
              </a:rPr>
              <a:t> J. A Realism-Based View on Counts in OMOP’s Common Data Model. </a:t>
            </a:r>
            <a:endParaRPr lang="en-US" sz="1200" dirty="0" smtClean="0">
              <a:solidFill>
                <a:schemeClr val="bg1"/>
              </a:solidFill>
            </a:endParaRPr>
          </a:p>
          <a:p>
            <a:pPr algn="r"/>
            <a:r>
              <a:rPr lang="en-US" sz="1200" dirty="0" smtClean="0">
                <a:solidFill>
                  <a:schemeClr val="bg1"/>
                </a:solidFill>
              </a:rPr>
              <a:t>14th </a:t>
            </a:r>
            <a:r>
              <a:rPr lang="en-US" sz="1200" dirty="0">
                <a:solidFill>
                  <a:schemeClr val="bg1"/>
                </a:solidFill>
              </a:rPr>
              <a:t>International Conference on Wearable, micro &amp; Nano Technologies (</a:t>
            </a:r>
            <a:r>
              <a:rPr lang="en-US" sz="1200" dirty="0" err="1">
                <a:solidFill>
                  <a:schemeClr val="bg1"/>
                </a:solidFill>
              </a:rPr>
              <a:t>pHealth</a:t>
            </a:r>
            <a:r>
              <a:rPr lang="en-US" sz="1200" dirty="0">
                <a:solidFill>
                  <a:schemeClr val="bg1"/>
                </a:solidFill>
              </a:rPr>
              <a:t> 2017), Eindhoven, The Netherlands, May 14-16, 2017. </a:t>
            </a:r>
            <a:endParaRPr lang="en-US" sz="1200" dirty="0" smtClean="0">
              <a:solidFill>
                <a:schemeClr val="bg1"/>
              </a:solidFill>
            </a:endParaRPr>
          </a:p>
          <a:p>
            <a:pPr algn="r"/>
            <a:r>
              <a:rPr lang="en-US" sz="1200" dirty="0" smtClean="0">
                <a:solidFill>
                  <a:schemeClr val="bg1"/>
                </a:solidFill>
              </a:rPr>
              <a:t>Studies </a:t>
            </a:r>
            <a:r>
              <a:rPr lang="en-US" sz="1200" dirty="0">
                <a:solidFill>
                  <a:schemeClr val="bg1"/>
                </a:solidFill>
              </a:rPr>
              <a:t>in Health Technology and Informatics 2017;237:55-62.</a:t>
            </a:r>
          </a:p>
        </p:txBody>
      </p:sp>
    </p:spTree>
    <p:extLst>
      <p:ext uri="{BB962C8B-B14F-4D97-AF65-F5344CB8AC3E}">
        <p14:creationId xmlns:p14="http://schemas.microsoft.com/office/powerpoint/2010/main" val="2988277545"/>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table</a:t>
            </a:r>
            <a:endParaRPr lang="en-US" dirty="0"/>
          </a:p>
        </p:txBody>
      </p:sp>
      <p:sp>
        <p:nvSpPr>
          <p:cNvPr id="4" name="Content Placeholder 3"/>
          <p:cNvSpPr>
            <a:spLocks noGrp="1"/>
          </p:cNvSpPr>
          <p:nvPr>
            <p:ph idx="1"/>
          </p:nvPr>
        </p:nvSpPr>
        <p:spPr/>
        <p:txBody>
          <a:bodyPr/>
          <a:lstStyle/>
          <a:p>
            <a:pPr>
              <a:buFont typeface="Arial" panose="020B0604020202020204" pitchFamily="34" charset="0"/>
              <a:buChar char="•"/>
            </a:pPr>
            <a:r>
              <a:rPr lang="en-US" dirty="0" smtClean="0"/>
              <a:t>Allows </a:t>
            </a:r>
            <a:r>
              <a:rPr lang="en-US" dirty="0"/>
              <a:t>for each unique patient only </a:t>
            </a:r>
            <a:endParaRPr lang="en-US" dirty="0" smtClean="0"/>
          </a:p>
          <a:p>
            <a:pPr lvl="1">
              <a:spcBef>
                <a:spcPts val="0"/>
              </a:spcBef>
              <a:buFont typeface="Arial" panose="020B0604020202020204" pitchFamily="34" charset="0"/>
              <a:buChar char="•"/>
            </a:pPr>
            <a:r>
              <a:rPr lang="en-US" dirty="0" smtClean="0"/>
              <a:t>one </a:t>
            </a:r>
            <a:r>
              <a:rPr lang="en-US" dirty="0"/>
              <a:t>location, </a:t>
            </a:r>
            <a:endParaRPr lang="en-US" dirty="0" smtClean="0"/>
          </a:p>
          <a:p>
            <a:pPr lvl="1">
              <a:spcBef>
                <a:spcPts val="0"/>
              </a:spcBef>
              <a:buFont typeface="Arial" panose="020B0604020202020204" pitchFamily="34" charset="0"/>
              <a:buChar char="•"/>
            </a:pPr>
            <a:r>
              <a:rPr lang="en-US" dirty="0" smtClean="0"/>
              <a:t>one </a:t>
            </a:r>
            <a:r>
              <a:rPr lang="en-US" dirty="0"/>
              <a:t>gender, </a:t>
            </a:r>
            <a:endParaRPr lang="en-US" dirty="0" smtClean="0"/>
          </a:p>
          <a:p>
            <a:pPr lvl="1">
              <a:spcBef>
                <a:spcPts val="0"/>
              </a:spcBef>
              <a:buFont typeface="Arial" panose="020B0604020202020204" pitchFamily="34" charset="0"/>
              <a:buChar char="•"/>
            </a:pPr>
            <a:r>
              <a:rPr lang="en-US" dirty="0" smtClean="0"/>
              <a:t>one </a:t>
            </a:r>
            <a:r>
              <a:rPr lang="en-US" dirty="0"/>
              <a:t>primary care </a:t>
            </a:r>
            <a:r>
              <a:rPr lang="en-US" dirty="0" smtClean="0"/>
              <a:t>provider, </a:t>
            </a:r>
            <a:r>
              <a:rPr lang="en-US" dirty="0"/>
              <a:t>and </a:t>
            </a:r>
            <a:endParaRPr lang="en-US" dirty="0" smtClean="0"/>
          </a:p>
          <a:p>
            <a:pPr lvl="1">
              <a:spcBef>
                <a:spcPts val="0"/>
              </a:spcBef>
              <a:buFont typeface="Arial" panose="020B0604020202020204" pitchFamily="34" charset="0"/>
              <a:buChar char="•"/>
            </a:pPr>
            <a:r>
              <a:rPr lang="en-US" dirty="0" smtClean="0"/>
              <a:t>one </a:t>
            </a:r>
            <a:r>
              <a:rPr lang="en-US" dirty="0"/>
              <a:t>care </a:t>
            </a:r>
            <a:r>
              <a:rPr lang="en-US" dirty="0" smtClean="0"/>
              <a:t>site.</a:t>
            </a:r>
          </a:p>
          <a:p>
            <a:pPr>
              <a:buFont typeface="Arial" panose="020B0604020202020204" pitchFamily="34" charset="0"/>
              <a:buChar char="•"/>
            </a:pPr>
            <a:r>
              <a:rPr lang="en-US" dirty="0" smtClean="0"/>
              <a:t>Although: </a:t>
            </a:r>
          </a:p>
          <a:p>
            <a:pPr lvl="1">
              <a:spcBef>
                <a:spcPts val="0"/>
              </a:spcBef>
              <a:buFont typeface="Arial" panose="020B0604020202020204" pitchFamily="34" charset="0"/>
              <a:buChar char="•"/>
            </a:pPr>
            <a:r>
              <a:rPr lang="en-US" dirty="0" smtClean="0"/>
              <a:t>‘</a:t>
            </a:r>
            <a:r>
              <a:rPr lang="en-US" i="1" dirty="0" smtClean="0"/>
              <a:t>patients </a:t>
            </a:r>
            <a:r>
              <a:rPr lang="en-US" i="1" dirty="0"/>
              <a:t>over time can have distinct locations, </a:t>
            </a:r>
            <a:r>
              <a:rPr lang="en-US" i="1" dirty="0" smtClean="0"/>
              <a:t>genders</a:t>
            </a:r>
            <a:r>
              <a:rPr lang="en-US" dirty="0" smtClean="0"/>
              <a:t>’;</a:t>
            </a:r>
          </a:p>
          <a:p>
            <a:pPr lvl="1">
              <a:spcBef>
                <a:spcPts val="0"/>
              </a:spcBef>
              <a:buFont typeface="Arial" panose="020B0604020202020204" pitchFamily="34" charset="0"/>
              <a:buChar char="•"/>
            </a:pPr>
            <a:r>
              <a:rPr lang="en-US" dirty="0" smtClean="0"/>
              <a:t>‘</a:t>
            </a:r>
            <a:r>
              <a:rPr lang="en-US" i="1" dirty="0"/>
              <a:t>it is the responsibility of the data holder to select the one value to use in the CDM</a:t>
            </a:r>
            <a:r>
              <a:rPr lang="en-US" dirty="0" smtClean="0"/>
              <a:t>’.</a:t>
            </a:r>
          </a:p>
          <a:p>
            <a:pPr>
              <a:buFont typeface="Arial" panose="020B0604020202020204" pitchFamily="34" charset="0"/>
              <a:buChar char="•"/>
            </a:pPr>
            <a:r>
              <a:rPr lang="en-US" dirty="0" smtClean="0"/>
              <a:t>What </a:t>
            </a:r>
            <a:r>
              <a:rPr lang="en-US" dirty="0"/>
              <a:t>criteria to </a:t>
            </a:r>
            <a:r>
              <a:rPr lang="en-US" dirty="0" smtClean="0"/>
              <a:t>use? </a:t>
            </a:r>
          </a:p>
          <a:p>
            <a:pPr>
              <a:buFont typeface="Arial" panose="020B0604020202020204" pitchFamily="34" charset="0"/>
              <a:buChar char="•"/>
            </a:pPr>
            <a:r>
              <a:rPr lang="en-US" dirty="0" smtClean="0"/>
              <a:t>What with </a:t>
            </a:r>
            <a:r>
              <a:rPr lang="en-US" dirty="0"/>
              <a:t>the multiple observation </a:t>
            </a:r>
            <a:r>
              <a:rPr lang="en-US" dirty="0" smtClean="0"/>
              <a:t>periods?</a:t>
            </a:r>
            <a:endParaRPr lang="en-US" dirty="0"/>
          </a:p>
        </p:txBody>
      </p:sp>
      <p:sp>
        <p:nvSpPr>
          <p:cNvPr id="3" name="Slide Number Placeholder 2"/>
          <p:cNvSpPr>
            <a:spLocks noGrp="1"/>
          </p:cNvSpPr>
          <p:nvPr>
            <p:ph type="sldNum" sz="quarter" idx="3"/>
          </p:nvPr>
        </p:nvSpPr>
        <p:spPr/>
        <p:txBody>
          <a:bodyPr/>
          <a:lstStyle/>
          <a:p>
            <a:fld id="{7C5DB68A-9D44-4073-920F-D08D647C06A7}" type="slidenum">
              <a:rPr lang="en-US" smtClean="0"/>
              <a:t>151</a:t>
            </a:fld>
            <a:endParaRPr lang="en-US" dirty="0"/>
          </a:p>
        </p:txBody>
      </p:sp>
    </p:spTree>
    <p:extLst>
      <p:ext uri="{BB962C8B-B14F-4D97-AF65-F5344CB8AC3E}">
        <p14:creationId xmlns:p14="http://schemas.microsoft.com/office/powerpoint/2010/main" val="24326734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 versus Provider</a:t>
            </a:r>
            <a:endParaRPr lang="en-US" dirty="0"/>
          </a:p>
        </p:txBody>
      </p:sp>
      <p:pic>
        <p:nvPicPr>
          <p:cNvPr id="4" name="Content Placeholder 3"/>
          <p:cNvPicPr>
            <a:picLocks noGrp="1" noChangeAspect="1"/>
          </p:cNvPicPr>
          <p:nvPr>
            <p:ph idx="1"/>
          </p:nvPr>
        </p:nvPicPr>
        <p:blipFill>
          <a:blip r:embed="rId2"/>
          <a:stretch>
            <a:fillRect/>
          </a:stretch>
        </p:blipFill>
        <p:spPr>
          <a:xfrm>
            <a:off x="228600" y="1725525"/>
            <a:ext cx="8686800" cy="4854750"/>
          </a:xfrm>
          <a:prstGeom prst="rect">
            <a:avLst/>
          </a:prstGeom>
        </p:spPr>
      </p:pic>
      <p:sp>
        <p:nvSpPr>
          <p:cNvPr id="5" name="Rectangle 4"/>
          <p:cNvSpPr/>
          <p:nvPr/>
        </p:nvSpPr>
        <p:spPr bwMode="auto">
          <a:xfrm>
            <a:off x="1066800" y="1725525"/>
            <a:ext cx="1066800" cy="124627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ectangle 5"/>
          <p:cNvSpPr/>
          <p:nvPr/>
        </p:nvSpPr>
        <p:spPr bwMode="auto">
          <a:xfrm>
            <a:off x="4038600" y="1725525"/>
            <a:ext cx="1066800" cy="10327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7030720" y="1725525"/>
            <a:ext cx="1066800" cy="65107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152</a:t>
            </a:fld>
            <a:endParaRPr lang="en-US" dirty="0"/>
          </a:p>
        </p:txBody>
      </p:sp>
    </p:spTree>
    <p:extLst>
      <p:ext uri="{BB962C8B-B14F-4D97-AF65-F5344CB8AC3E}">
        <p14:creationId xmlns:p14="http://schemas.microsoft.com/office/powerpoint/2010/main" val="391676829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Condition-</a:t>
            </a:r>
            <a:r>
              <a:rPr lang="en-US" b="1" i="1" u="sng" dirty="0" smtClean="0"/>
              <a:t>occurrences</a:t>
            </a:r>
            <a:r>
              <a:rPr lang="en-US" dirty="0" smtClean="0"/>
              <a:t> versus </a:t>
            </a:r>
            <a:r>
              <a:rPr lang="en-US" b="1" i="1" u="sng" dirty="0" smtClean="0"/>
              <a:t>eras</a:t>
            </a:r>
            <a:endParaRPr lang="en-US" b="1" i="1" u="sng" dirty="0"/>
          </a:p>
        </p:txBody>
      </p:sp>
      <p:pic>
        <p:nvPicPr>
          <p:cNvPr id="4" name="Picture 3"/>
          <p:cNvPicPr>
            <a:picLocks noChangeAspect="1"/>
          </p:cNvPicPr>
          <p:nvPr/>
        </p:nvPicPr>
        <p:blipFill>
          <a:blip r:embed="rId2"/>
          <a:stretch>
            <a:fillRect/>
          </a:stretch>
        </p:blipFill>
        <p:spPr>
          <a:xfrm>
            <a:off x="233680" y="1905000"/>
            <a:ext cx="8610261" cy="4612640"/>
          </a:xfrm>
          <a:prstGeom prst="rect">
            <a:avLst/>
          </a:prstGeom>
        </p:spPr>
      </p:pic>
      <p:sp>
        <p:nvSpPr>
          <p:cNvPr id="3" name="Slide Number Placeholder 2"/>
          <p:cNvSpPr>
            <a:spLocks noGrp="1"/>
          </p:cNvSpPr>
          <p:nvPr>
            <p:ph type="sldNum" sz="quarter" idx="3"/>
          </p:nvPr>
        </p:nvSpPr>
        <p:spPr/>
        <p:txBody>
          <a:bodyPr/>
          <a:lstStyle/>
          <a:p>
            <a:fld id="{7C5DB68A-9D44-4073-920F-D08D647C06A7}" type="slidenum">
              <a:rPr lang="en-US" smtClean="0"/>
              <a:t>153</a:t>
            </a:fld>
            <a:endParaRPr lang="en-US" dirty="0"/>
          </a:p>
        </p:txBody>
      </p:sp>
    </p:spTree>
    <p:extLst>
      <p:ext uri="{BB962C8B-B14F-4D97-AF65-F5344CB8AC3E}">
        <p14:creationId xmlns:p14="http://schemas.microsoft.com/office/powerpoint/2010/main" val="402383539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Conventions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Condition </a:t>
            </a:r>
            <a:r>
              <a:rPr lang="en-US" dirty="0"/>
              <a:t>Era records will be derived from the CONDITION_OCCURRENCE table using </a:t>
            </a:r>
            <a:r>
              <a:rPr lang="en-US" dirty="0" smtClean="0"/>
              <a:t>a standardized </a:t>
            </a:r>
            <a:r>
              <a:rPr lang="en-US" dirty="0"/>
              <a:t>algorithm.</a:t>
            </a:r>
          </a:p>
          <a:p>
            <a:pPr>
              <a:buFont typeface="Arial" panose="020B0604020202020204" pitchFamily="34" charset="0"/>
              <a:buChar char="•"/>
            </a:pPr>
            <a:r>
              <a:rPr lang="en-US" dirty="0" smtClean="0"/>
              <a:t>Each </a:t>
            </a:r>
            <a:r>
              <a:rPr lang="en-US" dirty="0"/>
              <a:t>Condition Era corresponds to one or many CONDITION_OCCURRENCE records that form </a:t>
            </a:r>
            <a:r>
              <a:rPr lang="en-US" dirty="0" smtClean="0"/>
              <a:t>a continuous </a:t>
            </a:r>
            <a:r>
              <a:rPr lang="en-US" dirty="0"/>
              <a:t>interval and contain the same drug </a:t>
            </a:r>
            <a:r>
              <a:rPr lang="en-US" dirty="0" smtClean="0"/>
              <a:t>condition-occurrence.</a:t>
            </a:r>
            <a:endParaRPr lang="en-US" dirty="0"/>
          </a:p>
          <a:p>
            <a:pPr>
              <a:buFont typeface="Arial" panose="020B0604020202020204" pitchFamily="34" charset="0"/>
              <a:buChar char="•"/>
            </a:pPr>
            <a:r>
              <a:rPr lang="en-US" dirty="0" smtClean="0"/>
              <a:t>The </a:t>
            </a:r>
            <a:r>
              <a:rPr lang="en-US" dirty="0" err="1"/>
              <a:t>condition_concept_id</a:t>
            </a:r>
            <a:r>
              <a:rPr lang="en-US" dirty="0"/>
              <a:t> field contains Concepts that are identical to those of </a:t>
            </a:r>
            <a:r>
              <a:rPr lang="en-US" dirty="0" smtClean="0"/>
              <a:t>the CONDITION_OCCURRENCE </a:t>
            </a:r>
            <a:r>
              <a:rPr lang="en-US" dirty="0"/>
              <a:t>table records that make up the Condition Era.</a:t>
            </a:r>
          </a:p>
          <a:p>
            <a:pPr>
              <a:buFont typeface="Arial" panose="020B0604020202020204" pitchFamily="34" charset="0"/>
              <a:buChar char="•"/>
            </a:pPr>
            <a:r>
              <a:rPr lang="en-US" dirty="0" smtClean="0"/>
              <a:t>The </a:t>
            </a:r>
            <a:r>
              <a:rPr lang="en-US" dirty="0"/>
              <a:t>Condition Era Start Date is the start date of the first Condition Occurrence.</a:t>
            </a:r>
          </a:p>
          <a:p>
            <a:pPr>
              <a:buFont typeface="Arial" panose="020B0604020202020204" pitchFamily="34" charset="0"/>
              <a:buChar char="•"/>
            </a:pPr>
            <a:r>
              <a:rPr lang="en-US" dirty="0" smtClean="0"/>
              <a:t>The </a:t>
            </a:r>
            <a:r>
              <a:rPr lang="en-US" dirty="0"/>
              <a:t>Condition Era End Date is the end date of the last Condition Occurrence.</a:t>
            </a:r>
          </a:p>
        </p:txBody>
      </p:sp>
      <p:sp>
        <p:nvSpPr>
          <p:cNvPr id="4" name="Slide Number Placeholder 3"/>
          <p:cNvSpPr>
            <a:spLocks noGrp="1"/>
          </p:cNvSpPr>
          <p:nvPr>
            <p:ph type="sldNum" sz="quarter" idx="3"/>
          </p:nvPr>
        </p:nvSpPr>
        <p:spPr/>
        <p:txBody>
          <a:bodyPr/>
          <a:lstStyle/>
          <a:p>
            <a:fld id="{7C5DB68A-9D44-4073-920F-D08D647C06A7}" type="slidenum">
              <a:rPr lang="en-US" smtClean="0"/>
              <a:t>154</a:t>
            </a:fld>
            <a:endParaRPr lang="en-US" dirty="0"/>
          </a:p>
        </p:txBody>
      </p:sp>
    </p:spTree>
    <p:extLst>
      <p:ext uri="{BB962C8B-B14F-4D97-AF65-F5344CB8AC3E}">
        <p14:creationId xmlns:p14="http://schemas.microsoft.com/office/powerpoint/2010/main" val="130360121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erroneous example</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a:t>
            </a:r>
            <a:r>
              <a:rPr lang="en-US" i="1" dirty="0"/>
              <a:t>a Condition Era representing ICD-9 code 410.01 </a:t>
            </a:r>
            <a:endParaRPr lang="en-US" i="1" dirty="0" smtClean="0"/>
          </a:p>
          <a:p>
            <a:pPr lvl="1">
              <a:buFont typeface="Arial" panose="020B0604020202020204" pitchFamily="34" charset="0"/>
              <a:buChar char="•"/>
            </a:pPr>
            <a:r>
              <a:rPr lang="en-US" i="1" dirty="0" smtClean="0"/>
              <a:t>(</a:t>
            </a:r>
            <a:r>
              <a:rPr lang="en-US" i="1" dirty="0"/>
              <a:t>Acute Myocardial Infarction (AMI) of anterolateral wall, initial episode) </a:t>
            </a:r>
            <a:endParaRPr lang="en-US" i="1" dirty="0" smtClean="0"/>
          </a:p>
          <a:p>
            <a:pPr lvl="1">
              <a:buFont typeface="Arial" panose="020B0604020202020204" pitchFamily="34" charset="0"/>
              <a:buChar char="•"/>
            </a:pPr>
            <a:r>
              <a:rPr lang="en-US" i="1" dirty="0" smtClean="0"/>
              <a:t>would </a:t>
            </a:r>
            <a:r>
              <a:rPr lang="en-US" i="1" dirty="0"/>
              <a:t>be aggregated to a Condition Era representing ICD-9 code 410.41 </a:t>
            </a:r>
            <a:endParaRPr lang="en-US" i="1" dirty="0" smtClean="0"/>
          </a:p>
          <a:p>
            <a:pPr lvl="1">
              <a:buFont typeface="Arial" panose="020B0604020202020204" pitchFamily="34" charset="0"/>
              <a:buChar char="•"/>
            </a:pPr>
            <a:r>
              <a:rPr lang="en-US" i="1" dirty="0" smtClean="0"/>
              <a:t>(</a:t>
            </a:r>
            <a:r>
              <a:rPr lang="en-US" i="1" dirty="0"/>
              <a:t>AMI inferior wall, initial episode) </a:t>
            </a:r>
            <a:endParaRPr lang="en-US" i="1" dirty="0" smtClean="0"/>
          </a:p>
          <a:p>
            <a:pPr lvl="1">
              <a:buFont typeface="Arial" panose="020B0604020202020204" pitchFamily="34" charset="0"/>
              <a:buChar char="•"/>
            </a:pPr>
            <a:r>
              <a:rPr lang="en-US" i="1" dirty="0" smtClean="0"/>
              <a:t>occurring </a:t>
            </a:r>
            <a:r>
              <a:rPr lang="en-US" i="1" dirty="0"/>
              <a:t>within 30 </a:t>
            </a:r>
            <a:r>
              <a:rPr lang="en-US" i="1" dirty="0" smtClean="0"/>
              <a:t>days</a:t>
            </a:r>
          </a:p>
          <a:p>
            <a:pPr lvl="1">
              <a:buFont typeface="Arial" panose="020B0604020202020204" pitchFamily="34" charset="0"/>
              <a:buChar char="•"/>
            </a:pPr>
            <a:r>
              <a:rPr lang="en-US" i="1" dirty="0" smtClean="0"/>
              <a:t>as </a:t>
            </a:r>
            <a:r>
              <a:rPr lang="en-US" i="1" dirty="0"/>
              <a:t>both of these ICD-9 codes annotate to the same Condition Concept, Acute Myocardial Infarction, within the </a:t>
            </a:r>
            <a:r>
              <a:rPr lang="en-US" i="1" dirty="0" err="1"/>
              <a:t>MedDRA</a:t>
            </a:r>
            <a:r>
              <a:rPr lang="en-US" i="1" dirty="0"/>
              <a:t> hierarchy</a:t>
            </a:r>
            <a:r>
              <a:rPr lang="en-US" dirty="0"/>
              <a:t>’. </a:t>
            </a:r>
          </a:p>
        </p:txBody>
      </p:sp>
      <p:sp>
        <p:nvSpPr>
          <p:cNvPr id="4" name="Rectangle 3"/>
          <p:cNvSpPr/>
          <p:nvPr/>
        </p:nvSpPr>
        <p:spPr>
          <a:xfrm>
            <a:off x="1219200" y="6043136"/>
            <a:ext cx="7924800" cy="738664"/>
          </a:xfrm>
          <a:prstGeom prst="rect">
            <a:avLst/>
          </a:prstGeom>
        </p:spPr>
        <p:txBody>
          <a:bodyPr wrap="square">
            <a:spAutoFit/>
          </a:bodyPr>
          <a:lstStyle/>
          <a:p>
            <a:pPr algn="r"/>
            <a:r>
              <a:rPr lang="en-US" sz="1400" b="0" dirty="0" smtClean="0">
                <a:solidFill>
                  <a:schemeClr val="bg1"/>
                </a:solidFill>
              </a:rPr>
              <a:t>Reisinger </a:t>
            </a:r>
            <a:r>
              <a:rPr lang="en-US" sz="1400" b="0" dirty="0">
                <a:solidFill>
                  <a:schemeClr val="bg1"/>
                </a:solidFill>
              </a:rPr>
              <a:t>SJ, Ryan PB, O'Hara DJ, Powell GE, Painter JL, </a:t>
            </a:r>
            <a:r>
              <a:rPr lang="en-US" sz="1400" b="0" dirty="0" err="1">
                <a:solidFill>
                  <a:schemeClr val="bg1"/>
                </a:solidFill>
              </a:rPr>
              <a:t>Pattishall</a:t>
            </a:r>
            <a:r>
              <a:rPr lang="en-US" sz="1400" b="0" dirty="0">
                <a:solidFill>
                  <a:schemeClr val="bg1"/>
                </a:solidFill>
              </a:rPr>
              <a:t> EN, et al. Development and evaluation of a common data model enabling active drug safety surveillance using disparate healthcare databases. </a:t>
            </a:r>
            <a:endParaRPr lang="en-US" sz="1400" b="0" dirty="0" smtClean="0">
              <a:solidFill>
                <a:schemeClr val="bg1"/>
              </a:solidFill>
            </a:endParaRPr>
          </a:p>
          <a:p>
            <a:pPr algn="r"/>
            <a:r>
              <a:rPr lang="en-US" sz="1400" b="0" dirty="0" smtClean="0">
                <a:solidFill>
                  <a:schemeClr val="bg1"/>
                </a:solidFill>
              </a:rPr>
              <a:t>J </a:t>
            </a:r>
            <a:r>
              <a:rPr lang="en-US" sz="1400" b="0" dirty="0">
                <a:solidFill>
                  <a:schemeClr val="bg1"/>
                </a:solidFill>
              </a:rPr>
              <a:t>Am Med Inform Assoc. 2010 Nov-Dec;17(6):</a:t>
            </a:r>
            <a:r>
              <a:rPr lang="en-US" sz="1400" b="0" dirty="0" smtClean="0">
                <a:solidFill>
                  <a:schemeClr val="bg1"/>
                </a:solidFill>
              </a:rPr>
              <a:t>652-62, p656</a:t>
            </a:r>
            <a:endParaRPr lang="en-US" sz="1400" b="0" dirty="0">
              <a:solidFill>
                <a:schemeClr val="bg1"/>
              </a:solidFill>
            </a:endParaRPr>
          </a:p>
        </p:txBody>
      </p:sp>
      <p:sp>
        <p:nvSpPr>
          <p:cNvPr id="5" name="Slide Number Placeholder 4"/>
          <p:cNvSpPr>
            <a:spLocks noGrp="1"/>
          </p:cNvSpPr>
          <p:nvPr>
            <p:ph type="sldNum" sz="quarter" idx="3"/>
          </p:nvPr>
        </p:nvSpPr>
        <p:spPr/>
        <p:txBody>
          <a:bodyPr/>
          <a:lstStyle/>
          <a:p>
            <a:fld id="{7C5DB68A-9D44-4073-920F-D08D647C06A7}" type="slidenum">
              <a:rPr lang="en-US" smtClean="0"/>
              <a:t>155</a:t>
            </a:fld>
            <a:endParaRPr lang="en-US" dirty="0"/>
          </a:p>
        </p:txBody>
      </p:sp>
    </p:spTree>
    <p:extLst>
      <p:ext uri="{BB962C8B-B14F-4D97-AF65-F5344CB8AC3E}">
        <p14:creationId xmlns:p14="http://schemas.microsoft.com/office/powerpoint/2010/main" val="6595751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 y="609599"/>
            <a:ext cx="9154160" cy="6281183"/>
          </a:xfrm>
        </p:spPr>
      </p:pic>
      <p:sp>
        <p:nvSpPr>
          <p:cNvPr id="5" name="Rectangle 4"/>
          <p:cNvSpPr/>
          <p:nvPr/>
        </p:nvSpPr>
        <p:spPr>
          <a:xfrm>
            <a:off x="6400800" y="5788223"/>
            <a:ext cx="2743200" cy="307777"/>
          </a:xfrm>
          <a:prstGeom prst="rect">
            <a:avLst/>
          </a:prstGeom>
        </p:spPr>
        <p:txBody>
          <a:bodyPr wrap="square">
            <a:spAutoFit/>
          </a:bodyPr>
          <a:lstStyle/>
          <a:p>
            <a:r>
              <a:rPr lang="en-US" sz="1400" dirty="0"/>
              <a:t>http://myheart.net/articles/stemi/</a:t>
            </a:r>
          </a:p>
        </p:txBody>
      </p:sp>
      <p:sp>
        <p:nvSpPr>
          <p:cNvPr id="6" name="Oval 5"/>
          <p:cNvSpPr/>
          <p:nvPr/>
        </p:nvSpPr>
        <p:spPr bwMode="auto">
          <a:xfrm>
            <a:off x="4419600" y="3124200"/>
            <a:ext cx="1905000" cy="533400"/>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76200" y="2362200"/>
            <a:ext cx="1905000" cy="533400"/>
          </a:xfrm>
          <a:prstGeom prst="ellipse">
            <a:avLst/>
          </a:prstGeom>
          <a:noFill/>
          <a:ln w="38100"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156</a:t>
            </a:fld>
            <a:endParaRPr lang="en-US" dirty="0"/>
          </a:p>
        </p:txBody>
      </p:sp>
    </p:spTree>
    <p:extLst>
      <p:ext uri="{BB962C8B-B14F-4D97-AF65-F5344CB8AC3E}">
        <p14:creationId xmlns:p14="http://schemas.microsoft.com/office/powerpoint/2010/main" val="416280375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2667000"/>
            <a:ext cx="6629400" cy="4038600"/>
          </a:xfrm>
        </p:spPr>
      </p:pic>
      <p:grpSp>
        <p:nvGrpSpPr>
          <p:cNvPr id="25" name="Group 24"/>
          <p:cNvGrpSpPr/>
          <p:nvPr/>
        </p:nvGrpSpPr>
        <p:grpSpPr>
          <a:xfrm>
            <a:off x="609600" y="784622"/>
            <a:ext cx="5624541" cy="2362200"/>
            <a:chOff x="609600" y="784622"/>
            <a:chExt cx="5624541" cy="2362200"/>
          </a:xfrm>
        </p:grpSpPr>
        <p:sp>
          <p:nvSpPr>
            <p:cNvPr id="6" name="Rounded Rectangle 5"/>
            <p:cNvSpPr/>
            <p:nvPr/>
          </p:nvSpPr>
          <p:spPr bwMode="auto">
            <a:xfrm>
              <a:off x="609600" y="1752600"/>
              <a:ext cx="1890741" cy="510778"/>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en-US" sz="2400" b="0" dirty="0" smtClean="0">
                  <a:solidFill>
                    <a:schemeClr val="bg1"/>
                  </a:solidFill>
                  <a:latin typeface="Times" pitchFamily="122" charset="0"/>
                </a:rPr>
                <a:t>panther</a:t>
              </a:r>
              <a:endParaRPr kumimoji="0" lang="en-US" sz="2400" b="0" i="0" u="none" strike="noStrike" cap="none" normalizeH="0" baseline="0" dirty="0">
                <a:ln>
                  <a:noFill/>
                </a:ln>
                <a:solidFill>
                  <a:schemeClr val="bg1"/>
                </a:solidFill>
                <a:effectLst/>
                <a:latin typeface="Times" pitchFamily="122" charset="0"/>
              </a:endParaRPr>
            </a:p>
          </p:txBody>
        </p:sp>
        <p:sp>
          <p:nvSpPr>
            <p:cNvPr id="7" name="Rounded Rectangle 6"/>
            <p:cNvSpPr/>
            <p:nvPr/>
          </p:nvSpPr>
          <p:spPr bwMode="auto">
            <a:xfrm>
              <a:off x="4343400" y="1752600"/>
              <a:ext cx="1890741" cy="510778"/>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en-US" sz="2400" b="0" dirty="0" smtClean="0">
                  <a:solidFill>
                    <a:schemeClr val="bg1"/>
                  </a:solidFill>
                  <a:latin typeface="Times" pitchFamily="122" charset="0"/>
                </a:rPr>
                <a:t>tiger</a:t>
              </a:r>
              <a:endParaRPr kumimoji="0" lang="en-US" sz="2400" b="0" i="0" u="none" strike="noStrike" cap="none" normalizeH="0" baseline="0" dirty="0">
                <a:ln>
                  <a:noFill/>
                </a:ln>
                <a:solidFill>
                  <a:schemeClr val="bg1"/>
                </a:solidFill>
                <a:effectLst/>
                <a:latin typeface="Times" pitchFamily="122" charset="0"/>
              </a:endParaRPr>
            </a:p>
          </p:txBody>
        </p:sp>
        <p:sp>
          <p:nvSpPr>
            <p:cNvPr id="8" name="Rounded Rectangle 7"/>
            <p:cNvSpPr/>
            <p:nvPr/>
          </p:nvSpPr>
          <p:spPr bwMode="auto">
            <a:xfrm>
              <a:off x="2521729" y="784622"/>
              <a:ext cx="1890741" cy="510778"/>
            </a:xfrm>
            <a:prstGeom prst="round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en-US" sz="2400" b="0" dirty="0" smtClean="0">
                  <a:solidFill>
                    <a:schemeClr val="bg1"/>
                  </a:solidFill>
                  <a:latin typeface="Times" pitchFamily="122" charset="0"/>
                </a:rPr>
                <a:t>feline</a:t>
              </a:r>
              <a:endParaRPr kumimoji="0" lang="en-US" sz="2400" b="0" i="0" u="none" strike="noStrike" cap="none" normalizeH="0" baseline="0" dirty="0">
                <a:ln>
                  <a:noFill/>
                </a:ln>
                <a:solidFill>
                  <a:schemeClr val="bg1"/>
                </a:solidFill>
                <a:effectLst/>
                <a:latin typeface="Times" pitchFamily="122" charset="0"/>
              </a:endParaRPr>
            </a:p>
          </p:txBody>
        </p:sp>
        <p:cxnSp>
          <p:nvCxnSpPr>
            <p:cNvPr id="10" name="Straight Arrow Connector 9"/>
            <p:cNvCxnSpPr/>
            <p:nvPr/>
          </p:nvCxnSpPr>
          <p:spPr bwMode="auto">
            <a:xfrm flipV="1">
              <a:off x="1447800" y="2263378"/>
              <a:ext cx="0" cy="86082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1" name="Straight Arrow Connector 10"/>
            <p:cNvCxnSpPr/>
            <p:nvPr/>
          </p:nvCxnSpPr>
          <p:spPr bwMode="auto">
            <a:xfrm flipV="1">
              <a:off x="5257800" y="2286000"/>
              <a:ext cx="0" cy="86082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2" name="TextBox 11"/>
            <p:cNvSpPr txBox="1"/>
            <p:nvPr/>
          </p:nvSpPr>
          <p:spPr>
            <a:xfrm>
              <a:off x="1400466" y="2286000"/>
              <a:ext cx="1223412" cy="369332"/>
            </a:xfrm>
            <a:prstGeom prst="rect">
              <a:avLst/>
            </a:prstGeom>
            <a:noFill/>
          </p:spPr>
          <p:txBody>
            <a:bodyPr wrap="none" rtlCol="0">
              <a:spAutoFit/>
            </a:bodyPr>
            <a:lstStyle/>
            <a:p>
              <a:r>
                <a:rPr lang="en-US" sz="1800" b="0" dirty="0" smtClean="0">
                  <a:solidFill>
                    <a:schemeClr val="bg1"/>
                  </a:solidFill>
                </a:rPr>
                <a:t>Instance-of</a:t>
              </a:r>
              <a:endParaRPr lang="en-US" sz="1800" b="0" dirty="0">
                <a:solidFill>
                  <a:schemeClr val="bg1"/>
                </a:solidFill>
              </a:endParaRPr>
            </a:p>
          </p:txBody>
        </p:sp>
        <p:sp>
          <p:nvSpPr>
            <p:cNvPr id="13" name="TextBox 12"/>
            <p:cNvSpPr txBox="1"/>
            <p:nvPr/>
          </p:nvSpPr>
          <p:spPr>
            <a:xfrm>
              <a:off x="3958188" y="2286000"/>
              <a:ext cx="1223412" cy="369332"/>
            </a:xfrm>
            <a:prstGeom prst="rect">
              <a:avLst/>
            </a:prstGeom>
            <a:noFill/>
          </p:spPr>
          <p:txBody>
            <a:bodyPr wrap="none" rtlCol="0">
              <a:spAutoFit/>
            </a:bodyPr>
            <a:lstStyle/>
            <a:p>
              <a:r>
                <a:rPr lang="en-US" sz="1800" b="0" dirty="0" smtClean="0">
                  <a:solidFill>
                    <a:schemeClr val="bg1"/>
                  </a:solidFill>
                </a:rPr>
                <a:t>Instance-of</a:t>
              </a:r>
              <a:endParaRPr lang="en-US" sz="1800" b="0" dirty="0">
                <a:solidFill>
                  <a:schemeClr val="bg1"/>
                </a:solidFill>
              </a:endParaRPr>
            </a:p>
          </p:txBody>
        </p:sp>
        <p:cxnSp>
          <p:nvCxnSpPr>
            <p:cNvPr id="14" name="Straight Arrow Connector 13"/>
            <p:cNvCxnSpPr>
              <a:stCxn id="6" idx="0"/>
              <a:endCxn id="8" idx="2"/>
            </p:cNvCxnSpPr>
            <p:nvPr/>
          </p:nvCxnSpPr>
          <p:spPr bwMode="auto">
            <a:xfrm flipV="1">
              <a:off x="1554971" y="1295400"/>
              <a:ext cx="1912129" cy="457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7" name="Straight Arrow Connector 16"/>
            <p:cNvCxnSpPr>
              <a:stCxn id="7" idx="0"/>
              <a:endCxn id="8" idx="2"/>
            </p:cNvCxnSpPr>
            <p:nvPr/>
          </p:nvCxnSpPr>
          <p:spPr bwMode="auto">
            <a:xfrm flipH="1" flipV="1">
              <a:off x="3467100" y="1295400"/>
              <a:ext cx="1821671" cy="457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0" name="TextBox 19"/>
            <p:cNvSpPr txBox="1"/>
            <p:nvPr/>
          </p:nvSpPr>
          <p:spPr>
            <a:xfrm>
              <a:off x="1791598" y="1204436"/>
              <a:ext cx="441147" cy="369332"/>
            </a:xfrm>
            <a:prstGeom prst="rect">
              <a:avLst/>
            </a:prstGeom>
            <a:noFill/>
          </p:spPr>
          <p:txBody>
            <a:bodyPr wrap="none" rtlCol="0">
              <a:spAutoFit/>
            </a:bodyPr>
            <a:lstStyle/>
            <a:p>
              <a:r>
                <a:rPr lang="en-US" sz="1800" b="0" dirty="0" err="1" smtClean="0">
                  <a:solidFill>
                    <a:schemeClr val="bg1"/>
                  </a:solidFill>
                </a:rPr>
                <a:t>isa</a:t>
              </a:r>
              <a:endParaRPr lang="en-US" sz="1800" b="0" dirty="0">
                <a:solidFill>
                  <a:schemeClr val="bg1"/>
                </a:solidFill>
              </a:endParaRPr>
            </a:p>
          </p:txBody>
        </p:sp>
        <p:sp>
          <p:nvSpPr>
            <p:cNvPr id="21" name="TextBox 20"/>
            <p:cNvSpPr txBox="1"/>
            <p:nvPr/>
          </p:nvSpPr>
          <p:spPr>
            <a:xfrm>
              <a:off x="4630047" y="1192768"/>
              <a:ext cx="441147" cy="369332"/>
            </a:xfrm>
            <a:prstGeom prst="rect">
              <a:avLst/>
            </a:prstGeom>
            <a:noFill/>
          </p:spPr>
          <p:txBody>
            <a:bodyPr wrap="none" rtlCol="0">
              <a:spAutoFit/>
            </a:bodyPr>
            <a:lstStyle/>
            <a:p>
              <a:r>
                <a:rPr lang="en-US" sz="1800" b="0" dirty="0" err="1" smtClean="0">
                  <a:solidFill>
                    <a:schemeClr val="bg1"/>
                  </a:solidFill>
                </a:rPr>
                <a:t>isa</a:t>
              </a:r>
              <a:endParaRPr lang="en-US" sz="1800" b="0" dirty="0">
                <a:solidFill>
                  <a:schemeClr val="bg1"/>
                </a:solidFill>
              </a:endParaRPr>
            </a:p>
          </p:txBody>
        </p:sp>
      </p:grpSp>
      <p:grpSp>
        <p:nvGrpSpPr>
          <p:cNvPr id="24" name="Group 23"/>
          <p:cNvGrpSpPr/>
          <p:nvPr/>
        </p:nvGrpSpPr>
        <p:grpSpPr>
          <a:xfrm>
            <a:off x="6477000" y="1389102"/>
            <a:ext cx="2252503" cy="3729693"/>
            <a:chOff x="6477000" y="1389102"/>
            <a:chExt cx="2252503" cy="3729693"/>
          </a:xfrm>
        </p:grpSpPr>
        <p:sp>
          <p:nvSpPr>
            <p:cNvPr id="22" name="TextBox 21"/>
            <p:cNvSpPr txBox="1"/>
            <p:nvPr/>
          </p:nvSpPr>
          <p:spPr>
            <a:xfrm>
              <a:off x="7086600" y="3733800"/>
              <a:ext cx="1642903" cy="1384995"/>
            </a:xfrm>
            <a:prstGeom prst="rect">
              <a:avLst/>
            </a:prstGeom>
            <a:noFill/>
          </p:spPr>
          <p:txBody>
            <a:bodyPr wrap="square" rtlCol="0">
              <a:spAutoFit/>
            </a:bodyPr>
            <a:lstStyle/>
            <a:p>
              <a:r>
                <a:rPr lang="en-US" sz="2800" b="0" dirty="0" smtClean="0">
                  <a:solidFill>
                    <a:schemeClr val="bg1"/>
                  </a:solidFill>
                </a:rPr>
                <a:t>Only one feline in this cage?</a:t>
              </a:r>
              <a:endParaRPr lang="en-US" sz="2800" b="0" dirty="0">
                <a:solidFill>
                  <a:schemeClr val="bg1"/>
                </a:solidFill>
              </a:endParaRPr>
            </a:p>
          </p:txBody>
        </p:sp>
        <p:sp>
          <p:nvSpPr>
            <p:cNvPr id="23" name="Bent-Up Arrow 22"/>
            <p:cNvSpPr/>
            <p:nvPr/>
          </p:nvSpPr>
          <p:spPr bwMode="auto">
            <a:xfrm flipV="1">
              <a:off x="6477000" y="1389102"/>
              <a:ext cx="1682718" cy="2344698"/>
            </a:xfrm>
            <a:prstGeom prst="bentUpArrow">
              <a:avLst>
                <a:gd name="adj1" fmla="val 9905"/>
                <a:gd name="adj2" fmla="val 9603"/>
                <a:gd name="adj3" fmla="val 2198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2" name="Slide Number Placeholder 1"/>
          <p:cNvSpPr>
            <a:spLocks noGrp="1"/>
          </p:cNvSpPr>
          <p:nvPr>
            <p:ph type="sldNum" sz="quarter" idx="3"/>
          </p:nvPr>
        </p:nvSpPr>
        <p:spPr/>
        <p:txBody>
          <a:bodyPr/>
          <a:lstStyle/>
          <a:p>
            <a:fld id="{7C5DB68A-9D44-4073-920F-D08D647C06A7}" type="slidenum">
              <a:rPr lang="en-US" smtClean="0"/>
              <a:t>157</a:t>
            </a:fld>
            <a:endParaRPr lang="en-US" dirty="0"/>
          </a:p>
        </p:txBody>
      </p:sp>
    </p:spTree>
    <p:extLst>
      <p:ext uri="{BB962C8B-B14F-4D97-AF65-F5344CB8AC3E}">
        <p14:creationId xmlns:p14="http://schemas.microsoft.com/office/powerpoint/2010/main" val="235282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suggestions (1)</a:t>
            </a:r>
            <a:br>
              <a:rPr lang="en-US" dirty="0" smtClean="0"/>
            </a:br>
            <a:r>
              <a:rPr lang="en-US" dirty="0" smtClean="0"/>
              <a:t>Basic Formal Ontology</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017" y="2209801"/>
            <a:ext cx="8605743" cy="4114799"/>
          </a:xfrm>
        </p:spPr>
      </p:pic>
      <p:sp>
        <p:nvSpPr>
          <p:cNvPr id="5" name="Rounded Rectangle 4"/>
          <p:cNvSpPr/>
          <p:nvPr/>
        </p:nvSpPr>
        <p:spPr bwMode="auto">
          <a:xfrm>
            <a:off x="384373" y="5737623"/>
            <a:ext cx="1143000" cy="51077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en-US" sz="2400" b="0" dirty="0" smtClean="0">
                <a:solidFill>
                  <a:srgbClr val="FF0000"/>
                </a:solidFill>
                <a:latin typeface="Times" pitchFamily="122" charset="0"/>
              </a:rPr>
              <a:t>person</a:t>
            </a:r>
            <a:endParaRPr kumimoji="0" lang="en-US" sz="2400" b="0" i="0" u="none" strike="noStrike" cap="none" normalizeH="0" baseline="0" dirty="0">
              <a:ln>
                <a:noFill/>
              </a:ln>
              <a:solidFill>
                <a:srgbClr val="FF0000"/>
              </a:solidFill>
              <a:effectLst/>
              <a:latin typeface="Times" pitchFamily="122" charset="0"/>
            </a:endParaRPr>
          </a:p>
        </p:txBody>
      </p:sp>
      <p:cxnSp>
        <p:nvCxnSpPr>
          <p:cNvPr id="7" name="Straight Arrow Connector 6"/>
          <p:cNvCxnSpPr>
            <a:stCxn id="5" idx="0"/>
          </p:cNvCxnSpPr>
          <p:nvPr/>
        </p:nvCxnSpPr>
        <p:spPr bwMode="auto">
          <a:xfrm flipH="1" flipV="1">
            <a:off x="612972" y="5410201"/>
            <a:ext cx="342901" cy="327422"/>
          </a:xfrm>
          <a:prstGeom prst="straightConnector1">
            <a:avLst/>
          </a:prstGeom>
          <a:solidFill>
            <a:schemeClr val="accent1"/>
          </a:solidFill>
          <a:ln w="28575" cap="flat" cmpd="sng" algn="ctr">
            <a:solidFill>
              <a:srgbClr val="FF0000"/>
            </a:solidFill>
            <a:prstDash val="solid"/>
            <a:round/>
            <a:headEnd type="none" w="med" len="med"/>
            <a:tailEnd type="triangle"/>
          </a:ln>
          <a:effectLst/>
        </p:spPr>
      </p:cxnSp>
      <p:sp>
        <p:nvSpPr>
          <p:cNvPr id="8" name="Rounded Rectangle 7"/>
          <p:cNvSpPr/>
          <p:nvPr/>
        </p:nvSpPr>
        <p:spPr bwMode="auto">
          <a:xfrm>
            <a:off x="4346772" y="5624990"/>
            <a:ext cx="1478280" cy="408623"/>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en-US" sz="1800" b="0" dirty="0">
                <a:solidFill>
                  <a:srgbClr val="00B050"/>
                </a:solidFill>
                <a:latin typeface="Times" pitchFamily="122" charset="0"/>
              </a:rPr>
              <a:t>p</a:t>
            </a:r>
            <a:r>
              <a:rPr lang="en-US" sz="1800" b="0" dirty="0" smtClean="0">
                <a:solidFill>
                  <a:srgbClr val="00B050"/>
                </a:solidFill>
                <a:latin typeface="Times" pitchFamily="122" charset="0"/>
              </a:rPr>
              <a:t>atient role</a:t>
            </a:r>
            <a:endParaRPr kumimoji="0" lang="en-US" sz="1800" b="0" i="0" u="none" strike="noStrike" cap="none" normalizeH="0" baseline="0" dirty="0">
              <a:ln>
                <a:noFill/>
              </a:ln>
              <a:solidFill>
                <a:srgbClr val="00B050"/>
              </a:solidFill>
              <a:effectLst/>
              <a:latin typeface="Times" pitchFamily="122" charset="0"/>
            </a:endParaRPr>
          </a:p>
        </p:txBody>
      </p:sp>
      <p:sp>
        <p:nvSpPr>
          <p:cNvPr id="9" name="Rounded Rectangle 8"/>
          <p:cNvSpPr/>
          <p:nvPr/>
        </p:nvSpPr>
        <p:spPr bwMode="auto">
          <a:xfrm>
            <a:off x="6175572" y="5829301"/>
            <a:ext cx="1478280" cy="408623"/>
          </a:xfrm>
          <a:prstGeom prst="roundRect">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r>
              <a:rPr lang="en-US" sz="1800" b="0" dirty="0" smtClean="0">
                <a:solidFill>
                  <a:srgbClr val="00B050"/>
                </a:solidFill>
                <a:latin typeface="Times" pitchFamily="122" charset="0"/>
              </a:rPr>
              <a:t>provider role</a:t>
            </a:r>
            <a:endParaRPr kumimoji="0" lang="en-US" sz="1800" b="0" i="0" u="none" strike="noStrike" cap="none" normalizeH="0" baseline="0" dirty="0">
              <a:ln>
                <a:noFill/>
              </a:ln>
              <a:solidFill>
                <a:srgbClr val="00B050"/>
              </a:solidFill>
              <a:effectLst/>
              <a:latin typeface="Times" pitchFamily="122" charset="0"/>
            </a:endParaRPr>
          </a:p>
        </p:txBody>
      </p:sp>
      <p:cxnSp>
        <p:nvCxnSpPr>
          <p:cNvPr id="10" name="Straight Arrow Connector 9"/>
          <p:cNvCxnSpPr/>
          <p:nvPr/>
        </p:nvCxnSpPr>
        <p:spPr bwMode="auto">
          <a:xfrm flipV="1">
            <a:off x="5085912" y="5410201"/>
            <a:ext cx="2308860" cy="214789"/>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cxnSp>
        <p:nvCxnSpPr>
          <p:cNvPr id="13" name="Straight Arrow Connector 12"/>
          <p:cNvCxnSpPr>
            <a:stCxn id="9" idx="0"/>
          </p:cNvCxnSpPr>
          <p:nvPr/>
        </p:nvCxnSpPr>
        <p:spPr bwMode="auto">
          <a:xfrm flipV="1">
            <a:off x="6914712" y="5410201"/>
            <a:ext cx="403860" cy="419100"/>
          </a:xfrm>
          <a:prstGeom prst="straightConnector1">
            <a:avLst/>
          </a:prstGeom>
          <a:solidFill>
            <a:schemeClr val="accent1"/>
          </a:solidFill>
          <a:ln w="28575" cap="flat" cmpd="sng" algn="ctr">
            <a:solidFill>
              <a:srgbClr val="00B050"/>
            </a:solidFill>
            <a:prstDash val="solid"/>
            <a:round/>
            <a:headEnd type="none" w="med" len="med"/>
            <a:tailEnd type="triangle"/>
          </a:ln>
          <a:effectLst/>
        </p:spPr>
      </p:cxnSp>
      <p:sp>
        <p:nvSpPr>
          <p:cNvPr id="3" name="Slide Number Placeholder 2"/>
          <p:cNvSpPr>
            <a:spLocks noGrp="1"/>
          </p:cNvSpPr>
          <p:nvPr>
            <p:ph type="sldNum" sz="quarter" idx="3"/>
          </p:nvPr>
        </p:nvSpPr>
        <p:spPr/>
        <p:txBody>
          <a:bodyPr/>
          <a:lstStyle/>
          <a:p>
            <a:fld id="{7C5DB68A-9D44-4073-920F-D08D647C06A7}" type="slidenum">
              <a:rPr lang="en-US" smtClean="0"/>
              <a:t>158</a:t>
            </a:fld>
            <a:endParaRPr lang="en-US" dirty="0"/>
          </a:p>
        </p:txBody>
      </p:sp>
    </p:spTree>
    <p:extLst>
      <p:ext uri="{BB962C8B-B14F-4D97-AF65-F5344CB8AC3E}">
        <p14:creationId xmlns:p14="http://schemas.microsoft.com/office/powerpoint/2010/main" val="204018605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Analysis conclusions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The fit-for-purpose paradigm of the OMOP CDM (and CDMs in general) hampers faithful data analysis.</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A realism-based approach is able:</a:t>
            </a:r>
          </a:p>
          <a:p>
            <a:pPr lvl="1">
              <a:buFont typeface="Arial" panose="020B0604020202020204" pitchFamily="34" charset="0"/>
              <a:buChar char="•"/>
            </a:pPr>
            <a:r>
              <a:rPr lang="en-US" dirty="0"/>
              <a:t>t</a:t>
            </a:r>
            <a:r>
              <a:rPr lang="en-US" dirty="0" smtClean="0"/>
              <a:t>o identify the root causes,</a:t>
            </a:r>
          </a:p>
          <a:p>
            <a:pPr lvl="1">
              <a:buFont typeface="Arial" panose="020B0604020202020204" pitchFamily="34" charset="0"/>
              <a:buChar char="•"/>
            </a:pPr>
            <a:r>
              <a:rPr lang="en-US" dirty="0"/>
              <a:t>t</a:t>
            </a:r>
            <a:r>
              <a:rPr lang="en-US" dirty="0" smtClean="0"/>
              <a:t>o propose improvements. </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A dilemma?</a:t>
            </a:r>
          </a:p>
          <a:p>
            <a:pPr lvl="1">
              <a:buFont typeface="Arial" panose="020B0604020202020204" pitchFamily="34" charset="0"/>
              <a:buChar char="•"/>
            </a:pPr>
            <a:r>
              <a:rPr lang="en-US" dirty="0" smtClean="0"/>
              <a:t>For each purposes a specific CDM?</a:t>
            </a:r>
          </a:p>
          <a:p>
            <a:pPr lvl="1">
              <a:buFont typeface="Arial" panose="020B0604020202020204" pitchFamily="34" charset="0"/>
              <a:buChar char="•"/>
            </a:pPr>
            <a:r>
              <a:rPr lang="en-US" dirty="0" smtClean="0"/>
              <a:t>Thorough education in the principles of ontological realism?</a:t>
            </a:r>
            <a:endParaRPr lang="en-US" dirty="0"/>
          </a:p>
        </p:txBody>
      </p:sp>
      <p:sp>
        <p:nvSpPr>
          <p:cNvPr id="4" name="Slide Number Placeholder 3"/>
          <p:cNvSpPr>
            <a:spLocks noGrp="1"/>
          </p:cNvSpPr>
          <p:nvPr>
            <p:ph type="sldNum" sz="quarter" idx="3"/>
          </p:nvPr>
        </p:nvSpPr>
        <p:spPr/>
        <p:txBody>
          <a:bodyPr/>
          <a:lstStyle/>
          <a:p>
            <a:fld id="{7C5DB68A-9D44-4073-920F-D08D647C06A7}" type="slidenum">
              <a:rPr lang="en-US" smtClean="0"/>
              <a:t>159</a:t>
            </a:fld>
            <a:endParaRPr lang="en-US" dirty="0"/>
          </a:p>
        </p:txBody>
      </p:sp>
      <p:sp>
        <p:nvSpPr>
          <p:cNvPr id="5" name="Rectangle 4"/>
          <p:cNvSpPr/>
          <p:nvPr/>
        </p:nvSpPr>
        <p:spPr>
          <a:xfrm>
            <a:off x="0" y="6211669"/>
            <a:ext cx="9144000" cy="646331"/>
          </a:xfrm>
          <a:prstGeom prst="rect">
            <a:avLst/>
          </a:prstGeom>
        </p:spPr>
        <p:txBody>
          <a:bodyPr wrap="square">
            <a:spAutoFit/>
          </a:bodyPr>
          <a:lstStyle/>
          <a:p>
            <a:pPr algn="r"/>
            <a:r>
              <a:rPr lang="en-US" sz="1200" dirty="0">
                <a:solidFill>
                  <a:schemeClr val="bg1"/>
                </a:solidFill>
              </a:rPr>
              <a:t>Ceusters W, </a:t>
            </a:r>
            <a:r>
              <a:rPr lang="en-US" sz="1200" dirty="0" err="1">
                <a:solidFill>
                  <a:schemeClr val="bg1"/>
                </a:solidFill>
              </a:rPr>
              <a:t>Blaisure</a:t>
            </a:r>
            <a:r>
              <a:rPr lang="en-US" sz="1200" dirty="0">
                <a:solidFill>
                  <a:schemeClr val="bg1"/>
                </a:solidFill>
              </a:rPr>
              <a:t> J. A Realism-Based View on Counts in OMOP’s Common Data Model. </a:t>
            </a:r>
            <a:endParaRPr lang="en-US" sz="1200" dirty="0" smtClean="0">
              <a:solidFill>
                <a:schemeClr val="bg1"/>
              </a:solidFill>
            </a:endParaRPr>
          </a:p>
          <a:p>
            <a:pPr algn="r"/>
            <a:r>
              <a:rPr lang="en-US" sz="1200" dirty="0" smtClean="0">
                <a:solidFill>
                  <a:schemeClr val="bg1"/>
                </a:solidFill>
              </a:rPr>
              <a:t>14th </a:t>
            </a:r>
            <a:r>
              <a:rPr lang="en-US" sz="1200" dirty="0">
                <a:solidFill>
                  <a:schemeClr val="bg1"/>
                </a:solidFill>
              </a:rPr>
              <a:t>International Conference on Wearable, micro &amp; Nano Technologies (</a:t>
            </a:r>
            <a:r>
              <a:rPr lang="en-US" sz="1200" dirty="0" err="1">
                <a:solidFill>
                  <a:schemeClr val="bg1"/>
                </a:solidFill>
              </a:rPr>
              <a:t>pHealth</a:t>
            </a:r>
            <a:r>
              <a:rPr lang="en-US" sz="1200" dirty="0">
                <a:solidFill>
                  <a:schemeClr val="bg1"/>
                </a:solidFill>
              </a:rPr>
              <a:t> 2017), Eindhoven, The Netherlands, May 14-16, 2017. </a:t>
            </a:r>
            <a:endParaRPr lang="en-US" sz="1200" dirty="0" smtClean="0">
              <a:solidFill>
                <a:schemeClr val="bg1"/>
              </a:solidFill>
            </a:endParaRPr>
          </a:p>
          <a:p>
            <a:pPr algn="r"/>
            <a:r>
              <a:rPr lang="en-US" sz="1200" dirty="0" smtClean="0">
                <a:solidFill>
                  <a:schemeClr val="bg1"/>
                </a:solidFill>
              </a:rPr>
              <a:t>Studies </a:t>
            </a:r>
            <a:r>
              <a:rPr lang="en-US" sz="1200" dirty="0">
                <a:solidFill>
                  <a:schemeClr val="bg1"/>
                </a:solidFill>
              </a:rPr>
              <a:t>in Health Technology and Informatics 2017;237:55-62.</a:t>
            </a:r>
          </a:p>
        </p:txBody>
      </p:sp>
    </p:spTree>
    <p:extLst>
      <p:ext uri="{BB962C8B-B14F-4D97-AF65-F5344CB8AC3E}">
        <p14:creationId xmlns:p14="http://schemas.microsoft.com/office/powerpoint/2010/main" val="10363934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429000" y="609600"/>
            <a:ext cx="5715000" cy="31242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359426" name="Picture 2" descr="Image result for doctor handwriting me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71653"/>
            <a:ext cx="5867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86200" y="762000"/>
            <a:ext cx="5029200" cy="762000"/>
          </a:xfrm>
        </p:spPr>
        <p:txBody>
          <a:bodyPr/>
          <a:lstStyle/>
          <a:p>
            <a:r>
              <a:rPr lang="en-US" dirty="0" smtClean="0">
                <a:solidFill>
                  <a:srgbClr val="16165D"/>
                </a:solidFill>
              </a:rPr>
              <a:t>What it solved next</a:t>
            </a:r>
            <a:endParaRPr lang="en-US" dirty="0">
              <a:solidFill>
                <a:srgbClr val="16165D"/>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1611" y="2533428"/>
            <a:ext cx="3379603" cy="4352925"/>
          </a:xfrm>
        </p:spPr>
      </p:pic>
      <p:sp>
        <p:nvSpPr>
          <p:cNvPr id="5" name="Rectangle 4"/>
          <p:cNvSpPr/>
          <p:nvPr/>
        </p:nvSpPr>
        <p:spPr>
          <a:xfrm>
            <a:off x="4267200" y="1388116"/>
            <a:ext cx="4572000" cy="307777"/>
          </a:xfrm>
          <a:prstGeom prst="rect">
            <a:avLst/>
          </a:prstGeom>
        </p:spPr>
        <p:txBody>
          <a:bodyPr>
            <a:spAutoFit/>
          </a:bodyPr>
          <a:lstStyle/>
          <a:p>
            <a:r>
              <a:rPr lang="en-US" sz="1400" dirty="0">
                <a:solidFill>
                  <a:srgbClr val="16165D"/>
                </a:solidFill>
              </a:rPr>
              <a:t>http://topyaps.com/doctors-handwriting</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609600"/>
            <a:ext cx="3619500" cy="3228975"/>
          </a:xfrm>
          <a:prstGeom prst="rect">
            <a:avLst/>
          </a:prstGeom>
        </p:spPr>
      </p:pic>
      <p:sp>
        <p:nvSpPr>
          <p:cNvPr id="3" name="Slide Number Placeholder 2"/>
          <p:cNvSpPr>
            <a:spLocks noGrp="1"/>
          </p:cNvSpPr>
          <p:nvPr>
            <p:ph type="sldNum" sz="quarter" idx="3"/>
          </p:nvPr>
        </p:nvSpPr>
        <p:spPr/>
        <p:txBody>
          <a:bodyPr/>
          <a:lstStyle/>
          <a:p>
            <a:fld id="{7C5DB68A-9D44-4073-920F-D08D647C06A7}" type="slidenum">
              <a:rPr lang="en-US" smtClean="0"/>
              <a:t>16</a:t>
            </a:fld>
            <a:endParaRPr lang="en-US" dirty="0"/>
          </a:p>
        </p:txBody>
      </p:sp>
    </p:spTree>
    <p:extLst>
      <p:ext uri="{BB962C8B-B14F-4D97-AF65-F5344CB8AC3E}">
        <p14:creationId xmlns:p14="http://schemas.microsoft.com/office/powerpoint/2010/main" val="3107090801"/>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rgbClr val="FFFF00"/>
                          </a:solidFill>
                        </a:rPr>
                        <a:t>Semantic Interoperability</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160</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miley Face 2"/>
          <p:cNvSpPr/>
          <p:nvPr/>
        </p:nvSpPr>
        <p:spPr bwMode="auto">
          <a:xfrm>
            <a:off x="3866762" y="43434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7" name="Smiley Face 16"/>
          <p:cNvSpPr/>
          <p:nvPr/>
        </p:nvSpPr>
        <p:spPr bwMode="auto">
          <a:xfrm>
            <a:off x="5943600" y="43434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8" name="Smiley Face 17"/>
          <p:cNvSpPr/>
          <p:nvPr/>
        </p:nvSpPr>
        <p:spPr bwMode="auto">
          <a:xfrm>
            <a:off x="7848600" y="43434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559395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4258408"/>
            <a:ext cx="7696200" cy="770792"/>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3"/>
          </p:nvPr>
        </p:nvSpPr>
        <p:spPr/>
        <p:txBody>
          <a:bodyPr/>
          <a:lstStyle/>
          <a:p>
            <a:fld id="{7C5DB68A-9D44-4073-920F-D08D647C06A7}" type="slidenum">
              <a:rPr lang="en-US" smtClean="0"/>
              <a:t>17</a:t>
            </a:fld>
            <a:endParaRPr lang="en-US" dirty="0"/>
          </a:p>
        </p:txBody>
      </p:sp>
    </p:spTree>
    <p:extLst>
      <p:ext uri="{BB962C8B-B14F-4D97-AF65-F5344CB8AC3E}">
        <p14:creationId xmlns:p14="http://schemas.microsoft.com/office/powerpoint/2010/main" val="407026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59426" name="Picture 2" descr="http://netnebraska.org/sites/default/files/styles/largepopup/public/net-article/day2.jpg?itok=rd-jBqx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3"/>
          </p:nvPr>
        </p:nvSpPr>
        <p:spPr/>
        <p:txBody>
          <a:bodyPr/>
          <a:lstStyle/>
          <a:p>
            <a:fld id="{7C5DB68A-9D44-4073-920F-D08D647C06A7}" type="slidenum">
              <a:rPr lang="en-US" smtClean="0"/>
              <a:t>18</a:t>
            </a:fld>
            <a:endParaRPr lang="en-US" dirty="0"/>
          </a:p>
        </p:txBody>
      </p:sp>
    </p:spTree>
    <p:extLst>
      <p:ext uri="{BB962C8B-B14F-4D97-AF65-F5344CB8AC3E}">
        <p14:creationId xmlns:p14="http://schemas.microsoft.com/office/powerpoint/2010/main" val="18567501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9400" y="3276600"/>
            <a:ext cx="3505200" cy="1752600"/>
          </a:xfrm>
        </p:spPr>
      </p:pic>
      <p:pic>
        <p:nvPicPr>
          <p:cNvPr id="359426" name="Picture 2" descr="http://netnebraska.org/sites/default/files/styles/largepopup/public/net-article/day2.jpg?itok=rd-jBqx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72530"/>
          </a:xfrm>
          <a:prstGeom prst="rect">
            <a:avLst/>
          </a:prstGeom>
          <a:noFill/>
          <a:extLst>
            <a:ext uri="{909E8E84-426E-40DD-AFC4-6F175D3DCCD1}">
              <a14:hiddenFill xmlns:a14="http://schemas.microsoft.com/office/drawing/2010/main">
                <a:solidFill>
                  <a:srgbClr val="FFFFFF"/>
                </a:solidFill>
              </a14:hiddenFill>
            </a:ext>
          </a:extLst>
        </p:spPr>
      </p:pic>
      <p:pic>
        <p:nvPicPr>
          <p:cNvPr id="385026" name="Picture 2" descr="http://www.opendental.com/images/rxAlertEditMsg.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400300"/>
            <a:ext cx="6629400" cy="3314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3"/>
          </p:nvPr>
        </p:nvSpPr>
        <p:spPr/>
        <p:txBody>
          <a:bodyPr/>
          <a:lstStyle/>
          <a:p>
            <a:fld id="{7C5DB68A-9D44-4073-920F-D08D647C06A7}" type="slidenum">
              <a:rPr lang="en-US" smtClean="0"/>
              <a:t>19</a:t>
            </a:fld>
            <a:endParaRPr lang="en-US" dirty="0"/>
          </a:p>
        </p:txBody>
      </p:sp>
    </p:spTree>
    <p:extLst>
      <p:ext uri="{BB962C8B-B14F-4D97-AF65-F5344CB8AC3E}">
        <p14:creationId xmlns:p14="http://schemas.microsoft.com/office/powerpoint/2010/main" val="22584668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096000" y="827425"/>
            <a:ext cx="1936750" cy="748169"/>
          </a:xfrm>
          <a:prstGeom prst="rect">
            <a:avLst/>
          </a:prstGeom>
        </p:spPr>
      </p:pic>
      <p:pic>
        <p:nvPicPr>
          <p:cNvPr id="8194" name="Picture 3" descr="dem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530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descr="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876800"/>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6" name="Group 5"/>
          <p:cNvGrpSpPr>
            <a:grpSpLocks/>
          </p:cNvGrpSpPr>
          <p:nvPr/>
        </p:nvGrpSpPr>
        <p:grpSpPr bwMode="auto">
          <a:xfrm>
            <a:off x="304800" y="2057400"/>
            <a:ext cx="996950" cy="1219200"/>
            <a:chOff x="2736" y="1344"/>
            <a:chExt cx="724" cy="941"/>
          </a:xfrm>
        </p:grpSpPr>
        <p:sp>
          <p:nvSpPr>
            <p:cNvPr id="8226"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pic>
          <p:nvPicPr>
            <p:cNvPr id="8227" name="Picture 7" descr="aristo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7" name="Picture 8" descr="HIPPOCRATES">
            <a:hlinkClick r:id="rId8"/>
          </p:cNvPr>
          <p:cNvPicPr>
            <a:picLocks noChangeAspect="1" noChangeArrowheads="1"/>
          </p:cNvPicPr>
          <p:nvPr/>
        </p:nvPicPr>
        <p:blipFill>
          <a:blip r:embed="rId9">
            <a:lum bright="14000"/>
            <a:extLst>
              <a:ext uri="{28A0092B-C50C-407E-A947-70E740481C1C}">
                <a14:useLocalDpi xmlns:a14="http://schemas.microsoft.com/office/drawing/2010/main" val="0"/>
              </a:ext>
            </a:extLst>
          </a:blip>
          <a:srcRect/>
          <a:stretch>
            <a:fillRect/>
          </a:stretch>
        </p:blipFill>
        <p:spPr bwMode="auto">
          <a:xfrm>
            <a:off x="1219200" y="8382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trans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3560" y="2312988"/>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9" name="Picture 10" descr="ceus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9382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8200" name="AutoShape 11"/>
          <p:cNvSpPr>
            <a:spLocks noGrp="1" noChangeArrowheads="1"/>
          </p:cNvSpPr>
          <p:nvPr>
            <p:ph type="title"/>
          </p:nvPr>
        </p:nvSpPr>
        <p:spPr>
          <a:xfrm>
            <a:off x="3048000" y="3124200"/>
            <a:ext cx="2819400" cy="1041400"/>
          </a:xfrm>
        </p:spPr>
        <p:txBody>
          <a:bodyPr/>
          <a:lstStyle/>
          <a:p>
            <a:pPr algn="ctr" eaLnBrk="1" hangingPunct="1"/>
            <a:r>
              <a:rPr lang="nl-BE" altLang="en-US" sz="2800" dirty="0" smtClean="0"/>
              <a:t>Short </a:t>
            </a:r>
            <a:r>
              <a:rPr lang="nl-BE" altLang="en-US" sz="2800" dirty="0" smtClean="0">
                <a:solidFill>
                  <a:schemeClr val="bg1"/>
                </a:solidFill>
              </a:rPr>
              <a:t>professional </a:t>
            </a:r>
            <a:r>
              <a:rPr lang="nl-BE" altLang="en-US" sz="2800" dirty="0" err="1" smtClean="0">
                <a:solidFill>
                  <a:schemeClr val="bg1"/>
                </a:solidFill>
              </a:rPr>
              <a:t>history</a:t>
            </a:r>
            <a:endParaRPr lang="nl-NL" altLang="en-US" sz="2800" dirty="0" smtClean="0">
              <a:solidFill>
                <a:schemeClr val="bg1"/>
              </a:solidFill>
            </a:endParaRPr>
          </a:p>
        </p:txBody>
      </p:sp>
      <p:grpSp>
        <p:nvGrpSpPr>
          <p:cNvPr id="8201" name="Group 12"/>
          <p:cNvGrpSpPr>
            <a:grpSpLocks/>
          </p:cNvGrpSpPr>
          <p:nvPr/>
        </p:nvGrpSpPr>
        <p:grpSpPr bwMode="auto">
          <a:xfrm>
            <a:off x="3203575" y="914400"/>
            <a:ext cx="1903413" cy="1985963"/>
            <a:chOff x="2640" y="720"/>
            <a:chExt cx="1199" cy="1251"/>
          </a:xfrm>
        </p:grpSpPr>
        <p:pic>
          <p:nvPicPr>
            <p:cNvPr id="8224" name="Picture 13" descr="cb-ba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a:solidFill>
                    <a:schemeClr val="bg1"/>
                  </a:solidFill>
                  <a:cs typeface="Times New Roman" panose="02020603050405020304" pitchFamily="18" charset="0"/>
                </a:rPr>
                <a:t>  1959</a:t>
              </a:r>
              <a:r>
                <a:rPr lang="nl-BE" altLang="en-US" sz="2400" dirty="0">
                  <a:solidFill>
                    <a:srgbClr val="FF3300"/>
                  </a:solidFill>
                  <a:cs typeface="Times New Roman" panose="02020603050405020304" pitchFamily="18" charset="0"/>
                </a:rPr>
                <a:t>     </a:t>
              </a:r>
              <a:r>
                <a:rPr lang="nl-BE" altLang="en-US" sz="2400" dirty="0">
                  <a:solidFill>
                    <a:schemeClr val="bg1"/>
                  </a:solidFill>
                  <a:cs typeface="Times New Roman" panose="02020603050405020304" pitchFamily="18" charset="0"/>
                </a:rPr>
                <a:t>- </a:t>
              </a:r>
              <a:r>
                <a:rPr lang="nl-BE" altLang="en-US" sz="2400" dirty="0">
                  <a:solidFill>
                    <a:srgbClr val="FF3300"/>
                  </a:solidFill>
                  <a:cs typeface="Times New Roman" panose="02020603050405020304" pitchFamily="18" charset="0"/>
                </a:rPr>
                <a:t>     </a:t>
              </a:r>
              <a:endParaRPr lang="nl-NL" altLang="en-US" sz="2400" dirty="0">
                <a:solidFill>
                  <a:srgbClr val="FF3300"/>
                </a:solidFill>
                <a:cs typeface="Times New Roman" panose="02020603050405020304" pitchFamily="18" charset="0"/>
              </a:endParaRPr>
            </a:p>
          </p:txBody>
        </p:sp>
      </p:grpSp>
      <p:pic>
        <p:nvPicPr>
          <p:cNvPr id="8202" name="Picture 15" descr="Bikit (2938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6670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6" descr="Rami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0386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7" descr="logosm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4102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05" name="Object 18"/>
          <p:cNvGraphicFramePr>
            <a:graphicFrameLocks noChangeAspect="1"/>
          </p:cNvGraphicFramePr>
          <p:nvPr>
            <p:extLst/>
          </p:nvPr>
        </p:nvGraphicFramePr>
        <p:xfrm>
          <a:off x="4724400" y="5029200"/>
          <a:ext cx="1143000" cy="577850"/>
        </p:xfrm>
        <a:graphic>
          <a:graphicData uri="http://schemas.openxmlformats.org/presentationml/2006/ole">
            <mc:AlternateContent xmlns:mc="http://schemas.openxmlformats.org/markup-compatibility/2006">
              <mc:Choice xmlns:v="urn:schemas-microsoft-com:vml" Requires="v">
                <p:oleObj spid="_x0000_s1104" name="Photo Editor-foto" r:id="rId16" imgW="809738" imgH="409632" progId="MSPhotoEd.3">
                  <p:embed/>
                </p:oleObj>
              </mc:Choice>
              <mc:Fallback>
                <p:oleObj name="Photo Editor-foto" r:id="rId16" imgW="809738" imgH="409632" progId="MSPhotoEd.3">
                  <p:embed/>
                  <p:pic>
                    <p:nvPicPr>
                      <p:cNvPr id="8205" name="Object 1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50292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06" name="Picture 19" descr="eco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32004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20" descr="IFOMIS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3434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21"/>
          <p:cNvSpPr txBox="1">
            <a:spLocks noChangeArrowheads="1"/>
          </p:cNvSpPr>
          <p:nvPr/>
        </p:nvSpPr>
        <p:spPr bwMode="auto">
          <a:xfrm>
            <a:off x="1981200" y="2057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1977</a:t>
            </a:r>
            <a:endParaRPr lang="nl-NL" altLang="en-US" sz="2400">
              <a:solidFill>
                <a:schemeClr val="bg1"/>
              </a:solidFill>
              <a:cs typeface="Times New Roman" panose="02020603050405020304" pitchFamily="18" charset="0"/>
            </a:endParaRPr>
          </a:p>
        </p:txBody>
      </p:sp>
      <p:sp>
        <p:nvSpPr>
          <p:cNvPr id="8209" name="Text Box 22"/>
          <p:cNvSpPr txBox="1">
            <a:spLocks noChangeArrowheads="1"/>
          </p:cNvSpPr>
          <p:nvPr/>
        </p:nvSpPr>
        <p:spPr bwMode="auto">
          <a:xfrm>
            <a:off x="990600" y="3505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1989</a:t>
            </a:r>
            <a:endParaRPr lang="nl-NL" altLang="en-US" sz="2400">
              <a:solidFill>
                <a:schemeClr val="bg1"/>
              </a:solidFill>
              <a:cs typeface="Times New Roman" panose="02020603050405020304" pitchFamily="18" charset="0"/>
            </a:endParaRPr>
          </a:p>
        </p:txBody>
      </p:sp>
      <p:sp>
        <p:nvSpPr>
          <p:cNvPr id="8210" name="Text Box 23"/>
          <p:cNvSpPr txBox="1">
            <a:spLocks noChangeArrowheads="1"/>
          </p:cNvSpPr>
          <p:nvPr/>
        </p:nvSpPr>
        <p:spPr bwMode="auto">
          <a:xfrm>
            <a:off x="1676400" y="4800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1992</a:t>
            </a:r>
            <a:endParaRPr lang="nl-NL" altLang="en-US" sz="2400">
              <a:solidFill>
                <a:schemeClr val="bg1"/>
              </a:solidFill>
              <a:cs typeface="Times New Roman" panose="02020603050405020304" pitchFamily="18" charset="0"/>
            </a:endParaRPr>
          </a:p>
        </p:txBody>
      </p:sp>
      <p:sp>
        <p:nvSpPr>
          <p:cNvPr id="8211" name="Text Box 24"/>
          <p:cNvSpPr txBox="1">
            <a:spLocks noChangeArrowheads="1"/>
          </p:cNvSpPr>
          <p:nvPr/>
        </p:nvSpPr>
        <p:spPr bwMode="auto">
          <a:xfrm>
            <a:off x="4800600" y="5638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1998</a:t>
            </a:r>
            <a:endParaRPr lang="nl-NL" altLang="en-US" sz="2400">
              <a:solidFill>
                <a:schemeClr val="bg1"/>
              </a:solidFill>
              <a:cs typeface="Times New Roman" panose="02020603050405020304" pitchFamily="18" charset="0"/>
            </a:endParaRPr>
          </a:p>
        </p:txBody>
      </p:sp>
      <p:sp>
        <p:nvSpPr>
          <p:cNvPr id="8212" name="Text Box 25"/>
          <p:cNvSpPr txBox="1">
            <a:spLocks noChangeArrowheads="1"/>
          </p:cNvSpPr>
          <p:nvPr/>
        </p:nvSpPr>
        <p:spPr bwMode="auto">
          <a:xfrm>
            <a:off x="6248400" y="5181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2002</a:t>
            </a:r>
            <a:endParaRPr lang="nl-NL" altLang="en-US" sz="2400">
              <a:solidFill>
                <a:schemeClr val="bg1"/>
              </a:solidFill>
              <a:cs typeface="Times New Roman" panose="02020603050405020304" pitchFamily="18" charset="0"/>
            </a:endParaRPr>
          </a:p>
        </p:txBody>
      </p:sp>
      <p:sp>
        <p:nvSpPr>
          <p:cNvPr id="8213" name="Text Box 26"/>
          <p:cNvSpPr txBox="1">
            <a:spLocks noChangeArrowheads="1"/>
          </p:cNvSpPr>
          <p:nvPr/>
        </p:nvSpPr>
        <p:spPr bwMode="auto">
          <a:xfrm>
            <a:off x="7543800" y="3429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2004</a:t>
            </a:r>
            <a:endParaRPr lang="nl-NL" altLang="en-US" sz="2400">
              <a:solidFill>
                <a:schemeClr val="bg1"/>
              </a:solidFill>
              <a:cs typeface="Times New Roman" panose="02020603050405020304" pitchFamily="18" charset="0"/>
            </a:endParaRPr>
          </a:p>
        </p:txBody>
      </p:sp>
      <p:pic>
        <p:nvPicPr>
          <p:cNvPr id="8214" name="Picture 27" descr="ru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1295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3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823744" y="1743076"/>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6" name="AutoShape 29"/>
          <p:cNvSpPr>
            <a:spLocks noChangeArrowheads="1"/>
          </p:cNvSpPr>
          <p:nvPr/>
        </p:nvSpPr>
        <p:spPr bwMode="auto">
          <a:xfrm flipV="1">
            <a:off x="609600" y="838200"/>
            <a:ext cx="8001000" cy="5486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lnTo>
                  <a:pt x="7701" y="20661"/>
                </a:ln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8217" name="AutoShape 30"/>
          <p:cNvSpPr>
            <a:spLocks noChangeArrowheads="1"/>
          </p:cNvSpPr>
          <p:nvPr/>
        </p:nvSpPr>
        <p:spPr bwMode="auto">
          <a:xfrm rot="891021">
            <a:off x="5695950" y="9239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8218" name="Text Box 31"/>
          <p:cNvSpPr txBox="1">
            <a:spLocks noChangeArrowheads="1"/>
          </p:cNvSpPr>
          <p:nvPr/>
        </p:nvSpPr>
        <p:spPr bwMode="auto">
          <a:xfrm>
            <a:off x="6082665" y="27336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a:solidFill>
                  <a:schemeClr val="bg1"/>
                </a:solidFill>
                <a:cs typeface="Times New Roman" panose="02020603050405020304" pitchFamily="18" charset="0"/>
              </a:rPr>
              <a:t>2006</a:t>
            </a:r>
            <a:endParaRPr lang="nl-NL" altLang="en-US" sz="2400" dirty="0">
              <a:solidFill>
                <a:schemeClr val="bg1"/>
              </a:solidFill>
              <a:cs typeface="Times New Roman" panose="02020603050405020304" pitchFamily="18" charset="0"/>
            </a:endParaRPr>
          </a:p>
        </p:txBody>
      </p:sp>
      <p:pic>
        <p:nvPicPr>
          <p:cNvPr id="8219" name="Picture 32" descr="ub_blu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15467" y="2364423"/>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0" name="Text Box 33"/>
          <p:cNvSpPr txBox="1">
            <a:spLocks noChangeArrowheads="1"/>
          </p:cNvSpPr>
          <p:nvPr/>
        </p:nvSpPr>
        <p:spPr bwMode="auto">
          <a:xfrm>
            <a:off x="2057400" y="6019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1993</a:t>
            </a:r>
            <a:endParaRPr lang="nl-NL" altLang="en-US" sz="2400">
              <a:solidFill>
                <a:schemeClr val="bg1"/>
              </a:solidFill>
              <a:cs typeface="Times New Roman" panose="02020603050405020304" pitchFamily="18" charset="0"/>
            </a:endParaRPr>
          </a:p>
        </p:txBody>
      </p:sp>
      <p:sp>
        <p:nvSpPr>
          <p:cNvPr id="8221" name="Text Box 34"/>
          <p:cNvSpPr txBox="1">
            <a:spLocks noChangeArrowheads="1"/>
          </p:cNvSpPr>
          <p:nvPr/>
        </p:nvSpPr>
        <p:spPr bwMode="auto">
          <a:xfrm>
            <a:off x="3429000" y="5638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1995</a:t>
            </a:r>
            <a:endParaRPr lang="nl-NL" altLang="en-US" sz="2400">
              <a:solidFill>
                <a:schemeClr val="bg1"/>
              </a:solidFill>
              <a:cs typeface="Times New Roman" panose="02020603050405020304" pitchFamily="18" charset="0"/>
            </a:endParaRPr>
          </a:p>
        </p:txBody>
      </p:sp>
      <p:pic>
        <p:nvPicPr>
          <p:cNvPr id="8222" name="Picture 35" descr="Logo PROREC-B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2800" y="49530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3" name="Text Box 31"/>
          <p:cNvSpPr txBox="1">
            <a:spLocks noChangeArrowheads="1"/>
          </p:cNvSpPr>
          <p:nvPr/>
        </p:nvSpPr>
        <p:spPr bwMode="auto">
          <a:xfrm>
            <a:off x="7503319" y="1747837"/>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a:solidFill>
                  <a:schemeClr val="bg1"/>
                </a:solidFill>
                <a:cs typeface="Times New Roman" panose="02020603050405020304" pitchFamily="18" charset="0"/>
              </a:rPr>
              <a:t>2012</a:t>
            </a:r>
            <a:endParaRPr lang="nl-NL" altLang="en-US" sz="2400" dirty="0">
              <a:solidFill>
                <a:schemeClr val="bg1"/>
              </a:solidFill>
              <a:cs typeface="Times New Roman" panose="02020603050405020304" pitchFamily="18" charset="0"/>
            </a:endParaRPr>
          </a:p>
        </p:txBody>
      </p:sp>
      <p:sp>
        <p:nvSpPr>
          <p:cNvPr id="37" name="Text Box 31"/>
          <p:cNvSpPr txBox="1">
            <a:spLocks noChangeArrowheads="1"/>
          </p:cNvSpPr>
          <p:nvPr/>
        </p:nvSpPr>
        <p:spPr bwMode="auto">
          <a:xfrm>
            <a:off x="8092344" y="96412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smtClean="0">
                <a:solidFill>
                  <a:schemeClr val="bg1"/>
                </a:solidFill>
                <a:cs typeface="Times New Roman" panose="02020603050405020304" pitchFamily="18" charset="0"/>
              </a:rPr>
              <a:t>2014</a:t>
            </a:r>
            <a:endParaRPr lang="nl-NL" altLang="en-US" sz="2400" dirty="0">
              <a:solidFill>
                <a:schemeClr val="bg1"/>
              </a:solidFill>
              <a:cs typeface="Times New Roman" panose="02020603050405020304" pitchFamily="18" charset="0"/>
            </a:endParaRPr>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2</a:t>
            </a:fld>
            <a:endParaRPr lang="en-US" altLang="en-US"/>
          </a:p>
        </p:txBody>
      </p:sp>
    </p:spTree>
    <p:extLst>
      <p:ext uri="{BB962C8B-B14F-4D97-AF65-F5344CB8AC3E}">
        <p14:creationId xmlns:p14="http://schemas.microsoft.com/office/powerpoint/2010/main" val="39213475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752600"/>
            <a:ext cx="8686800" cy="4876800"/>
          </a:xfrm>
        </p:spPr>
        <p:txBody>
          <a:bodyPr/>
          <a:lstStyle/>
          <a:p>
            <a:pPr marL="0" indent="0" algn="ctr"/>
            <a:r>
              <a:rPr lang="en-US" sz="4000" dirty="0" smtClean="0"/>
              <a:t>Is</a:t>
            </a:r>
          </a:p>
          <a:p>
            <a:pPr marL="0" indent="0" algn="ctr"/>
            <a:r>
              <a:rPr lang="en-US" sz="4000" dirty="0" smtClean="0"/>
              <a:t>Biomedical Informatics </a:t>
            </a:r>
          </a:p>
          <a:p>
            <a:pPr marL="0" indent="0" algn="ctr"/>
            <a:r>
              <a:rPr lang="en-US" sz="4000" dirty="0" smtClean="0"/>
              <a:t>the Holy Grail </a:t>
            </a:r>
          </a:p>
          <a:p>
            <a:pPr marL="0" indent="0" algn="ctr"/>
            <a:r>
              <a:rPr lang="en-US" sz="4000" dirty="0" smtClean="0"/>
              <a:t>for better healthcare?</a:t>
            </a:r>
            <a:endParaRPr lang="en-US" sz="4000" dirty="0"/>
          </a:p>
        </p:txBody>
      </p:sp>
      <p:sp>
        <p:nvSpPr>
          <p:cNvPr id="4" name="Slide Number Placeholder 3"/>
          <p:cNvSpPr>
            <a:spLocks noGrp="1"/>
          </p:cNvSpPr>
          <p:nvPr>
            <p:ph type="sldNum" sz="quarter" idx="3"/>
          </p:nvPr>
        </p:nvSpPr>
        <p:spPr/>
        <p:txBody>
          <a:bodyPr/>
          <a:lstStyle/>
          <a:p>
            <a:fld id="{7C5DB68A-9D44-4073-920F-D08D647C06A7}" type="slidenum">
              <a:rPr lang="en-US" smtClean="0"/>
              <a:t>20</a:t>
            </a:fld>
            <a:endParaRPr lang="en-US" dirty="0"/>
          </a:p>
        </p:txBody>
      </p:sp>
    </p:spTree>
    <p:extLst>
      <p:ext uri="{BB962C8B-B14F-4D97-AF65-F5344CB8AC3E}">
        <p14:creationId xmlns:p14="http://schemas.microsoft.com/office/powerpoint/2010/main" val="2717634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EHRs: attention to functionality (US)</a:t>
            </a:r>
            <a:endParaRPr lang="en-US" dirty="0"/>
          </a:p>
        </p:txBody>
      </p:sp>
      <p:sp>
        <p:nvSpPr>
          <p:cNvPr id="5" name="Content Placeholder 4"/>
          <p:cNvSpPr>
            <a:spLocks noGrp="1"/>
          </p:cNvSpPr>
          <p:nvPr>
            <p:ph idx="1"/>
          </p:nvPr>
        </p:nvSpPr>
        <p:spPr>
          <a:xfrm>
            <a:off x="228600" y="1981200"/>
            <a:ext cx="8839200" cy="4648200"/>
          </a:xfrm>
        </p:spPr>
        <p:txBody>
          <a:bodyPr/>
          <a:lstStyle/>
          <a:p>
            <a:r>
              <a:rPr lang="en-US" dirty="0" smtClean="0"/>
              <a:t>		      </a:t>
            </a:r>
            <a:r>
              <a:rPr lang="en-US" dirty="0" smtClean="0">
                <a:sym typeface="Wingdings" panose="05000000000000000000" pitchFamily="2" charset="2"/>
              </a:rPr>
              <a:t> </a:t>
            </a:r>
            <a:r>
              <a:rPr lang="en-US" dirty="0" smtClean="0"/>
              <a:t>Billing	</a:t>
            </a:r>
          </a:p>
          <a:p>
            <a:endParaRPr lang="en-US" dirty="0"/>
          </a:p>
          <a:p>
            <a:r>
              <a:rPr lang="en-US" dirty="0"/>
              <a:t>	</a:t>
            </a:r>
            <a:r>
              <a:rPr lang="en-US" dirty="0" smtClean="0"/>
              <a:t>			</a:t>
            </a:r>
            <a:r>
              <a:rPr lang="en-US" dirty="0" smtClean="0">
                <a:sym typeface="Wingdings" panose="05000000000000000000" pitchFamily="2" charset="2"/>
              </a:rPr>
              <a:t> Practice management</a:t>
            </a:r>
          </a:p>
          <a:p>
            <a:endParaRPr lang="en-US" dirty="0">
              <a:sym typeface="Wingdings" panose="05000000000000000000" pitchFamily="2" charset="2"/>
            </a:endParaRPr>
          </a:p>
          <a:p>
            <a:r>
              <a:rPr lang="en-US" dirty="0" smtClean="0">
                <a:sym typeface="Wingdings" panose="05000000000000000000" pitchFamily="2" charset="2"/>
              </a:rPr>
              <a:t>					   Lab results</a:t>
            </a:r>
          </a:p>
          <a:p>
            <a:endParaRPr lang="en-US" sz="1400" dirty="0">
              <a:sym typeface="Wingdings" panose="05000000000000000000" pitchFamily="2" charset="2"/>
            </a:endParaRPr>
          </a:p>
          <a:p>
            <a:r>
              <a:rPr lang="en-US" dirty="0" smtClean="0">
                <a:sym typeface="Wingdings" panose="05000000000000000000" pitchFamily="2" charset="2"/>
              </a:rPr>
              <a:t>						     </a:t>
            </a:r>
            <a:r>
              <a:rPr lang="en-US" dirty="0" err="1" smtClean="0">
                <a:sym typeface="Wingdings" panose="05000000000000000000" pitchFamily="2" charset="2"/>
              </a:rPr>
              <a:t>ePrescribing</a:t>
            </a:r>
            <a:endParaRPr lang="en-US" dirty="0" smtClean="0">
              <a:sym typeface="Wingdings" panose="05000000000000000000" pitchFamily="2" charset="2"/>
            </a:endParaRPr>
          </a:p>
          <a:p>
            <a:endParaRPr lang="en-US" sz="1200" dirty="0" smtClean="0">
              <a:sym typeface="Wingdings" panose="05000000000000000000" pitchFamily="2" charset="2"/>
            </a:endParaRPr>
          </a:p>
          <a:p>
            <a:r>
              <a:rPr lang="en-US" dirty="0">
                <a:sym typeface="Wingdings" panose="05000000000000000000" pitchFamily="2" charset="2"/>
              </a:rPr>
              <a:t>	</a:t>
            </a:r>
            <a:r>
              <a:rPr lang="en-US" dirty="0" smtClean="0">
                <a:sym typeface="Wingdings" panose="05000000000000000000" pitchFamily="2" charset="2"/>
              </a:rPr>
              <a:t>						       Regulations</a:t>
            </a:r>
          </a:p>
          <a:p>
            <a:endParaRPr lang="en-US" dirty="0">
              <a:sym typeface="Wingdings" panose="05000000000000000000" pitchFamily="2" charset="2"/>
            </a:endParaRPr>
          </a:p>
          <a:p>
            <a:r>
              <a:rPr lang="en-US" dirty="0" smtClean="0">
                <a:sym typeface="Wingdings" panose="05000000000000000000" pitchFamily="2" charset="2"/>
              </a:rPr>
              <a:t>								         Clinical</a:t>
            </a:r>
            <a:endParaRPr lang="en-US" dirty="0"/>
          </a:p>
        </p:txBody>
      </p:sp>
      <p:sp>
        <p:nvSpPr>
          <p:cNvPr id="6" name="Rectangle 5"/>
          <p:cNvSpPr/>
          <p:nvPr/>
        </p:nvSpPr>
        <p:spPr bwMode="auto">
          <a:xfrm>
            <a:off x="533400" y="1905000"/>
            <a:ext cx="1143000" cy="4572000"/>
          </a:xfrm>
          <a:prstGeom prst="rect">
            <a:avLst/>
          </a:prstGeom>
          <a:solidFill>
            <a:schemeClr val="accent1">
              <a:lumMod val="2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676400" y="2819400"/>
            <a:ext cx="1143000" cy="3657600"/>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ectangle 7"/>
          <p:cNvSpPr/>
          <p:nvPr/>
        </p:nvSpPr>
        <p:spPr bwMode="auto">
          <a:xfrm>
            <a:off x="2819400" y="3733800"/>
            <a:ext cx="1143000" cy="2743200"/>
          </a:xfrm>
          <a:prstGeom prst="rect">
            <a:avLst/>
          </a:prstGeom>
          <a:solidFill>
            <a:schemeClr val="accent1">
              <a:lumMod val="75000"/>
            </a:schemeClr>
          </a:solidFill>
          <a:ln w="9525"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3962400" y="4343400"/>
            <a:ext cx="1143000" cy="2133600"/>
          </a:xfrm>
          <a:prstGeom prst="rect">
            <a:avLst/>
          </a:prstGeom>
          <a:solidFill>
            <a:schemeClr val="accent1">
              <a:lumMod val="90000"/>
            </a:schemeClr>
          </a:solidFill>
          <a:ln w="9525" cap="flat" cmpd="sng" algn="ctr">
            <a:solidFill>
              <a:schemeClr val="accent1">
                <a:lumMod val="9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ectangle 9"/>
          <p:cNvSpPr/>
          <p:nvPr/>
        </p:nvSpPr>
        <p:spPr bwMode="auto">
          <a:xfrm>
            <a:off x="5105400" y="5029200"/>
            <a:ext cx="1143000" cy="1447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ectangle 10"/>
          <p:cNvSpPr/>
          <p:nvPr/>
        </p:nvSpPr>
        <p:spPr bwMode="auto">
          <a:xfrm>
            <a:off x="6243320" y="5715000"/>
            <a:ext cx="1143000" cy="76200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21</a:t>
            </a:fld>
            <a:endParaRPr lang="en-US" dirty="0"/>
          </a:p>
        </p:txBody>
      </p:sp>
    </p:spTree>
    <p:extLst>
      <p:ext uri="{BB962C8B-B14F-4D97-AF65-F5344CB8AC3E}">
        <p14:creationId xmlns:p14="http://schemas.microsoft.com/office/powerpoint/2010/main" val="29254475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86050" name="Picture 2" descr="https://image.slidesharecdn.com/5computerscienceandontology-110917095023-phpapp02/95/computer-science-and-ontology-9-728.jpg?cb=13162534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8650"/>
            <a:ext cx="9144000" cy="62293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3"/>
          </p:nvPr>
        </p:nvSpPr>
        <p:spPr/>
        <p:txBody>
          <a:bodyPr/>
          <a:lstStyle/>
          <a:p>
            <a:fld id="{7C5DB68A-9D44-4073-920F-D08D647C06A7}" type="slidenum">
              <a:rPr lang="en-US" smtClean="0"/>
              <a:t>22</a:t>
            </a:fld>
            <a:endParaRPr lang="en-US" dirty="0"/>
          </a:p>
        </p:txBody>
      </p:sp>
    </p:spTree>
    <p:extLst>
      <p:ext uri="{BB962C8B-B14F-4D97-AF65-F5344CB8AC3E}">
        <p14:creationId xmlns:p14="http://schemas.microsoft.com/office/powerpoint/2010/main" val="563099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600"/>
            <a:ext cx="9144000" cy="6248400"/>
          </a:xfrm>
        </p:spPr>
      </p:pic>
      <p:sp>
        <p:nvSpPr>
          <p:cNvPr id="3" name="Slide Number Placeholder 2"/>
          <p:cNvSpPr>
            <a:spLocks noGrp="1"/>
          </p:cNvSpPr>
          <p:nvPr>
            <p:ph type="sldNum" sz="quarter" idx="3"/>
          </p:nvPr>
        </p:nvSpPr>
        <p:spPr/>
        <p:txBody>
          <a:bodyPr/>
          <a:lstStyle/>
          <a:p>
            <a:fld id="{7C5DB68A-9D44-4073-920F-D08D647C06A7}" type="slidenum">
              <a:rPr lang="en-US" smtClean="0"/>
              <a:t>23</a:t>
            </a:fld>
            <a:endParaRPr lang="en-US" dirty="0"/>
          </a:p>
        </p:txBody>
      </p:sp>
    </p:spTree>
    <p:extLst>
      <p:ext uri="{BB962C8B-B14F-4D97-AF65-F5344CB8AC3E}">
        <p14:creationId xmlns:p14="http://schemas.microsoft.com/office/powerpoint/2010/main" val="2029824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0320" y="609599"/>
            <a:ext cx="9123680" cy="1561711"/>
          </a:xfrm>
          <a:prstGeom prst="rect">
            <a:avLst/>
          </a:prstGeom>
        </p:spPr>
      </p:pic>
      <p:pic>
        <p:nvPicPr>
          <p:cNvPr id="5" name="Picture 4"/>
          <p:cNvPicPr>
            <a:picLocks noChangeAspect="1"/>
          </p:cNvPicPr>
          <p:nvPr/>
        </p:nvPicPr>
        <p:blipFill>
          <a:blip r:embed="rId3"/>
          <a:stretch>
            <a:fillRect/>
          </a:stretch>
        </p:blipFill>
        <p:spPr>
          <a:xfrm>
            <a:off x="1" y="2171310"/>
            <a:ext cx="9144000" cy="4686690"/>
          </a:xfrm>
          <a:prstGeom prst="rect">
            <a:avLst/>
          </a:prstGeom>
        </p:spPr>
      </p:pic>
      <p:sp>
        <p:nvSpPr>
          <p:cNvPr id="6" name="Slide Number Placeholder 5"/>
          <p:cNvSpPr>
            <a:spLocks noGrp="1"/>
          </p:cNvSpPr>
          <p:nvPr>
            <p:ph type="sldNum" sz="quarter" idx="3"/>
          </p:nvPr>
        </p:nvSpPr>
        <p:spPr/>
        <p:txBody>
          <a:bodyPr/>
          <a:lstStyle/>
          <a:p>
            <a:fld id="{7C5DB68A-9D44-4073-920F-D08D647C06A7}" type="slidenum">
              <a:rPr lang="en-US" smtClean="0"/>
              <a:t>24</a:t>
            </a:fld>
            <a:endParaRPr lang="en-US" dirty="0"/>
          </a:p>
        </p:txBody>
      </p:sp>
    </p:spTree>
    <p:extLst>
      <p:ext uri="{BB962C8B-B14F-4D97-AF65-F5344CB8AC3E}">
        <p14:creationId xmlns:p14="http://schemas.microsoft.com/office/powerpoint/2010/main" val="3695373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60"/>
            <a:ext cx="9144000" cy="665480"/>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noFill/>
          </a:ln>
        </p:spPr>
        <p:txBody>
          <a:bodyPr/>
          <a:lstStyle/>
          <a:p>
            <a:r>
              <a:rPr lang="en-US" dirty="0" smtClean="0"/>
              <a:t>Biomedical Informatics to the rescue ?</a:t>
            </a:r>
            <a:endParaRPr lang="en-US" dirty="0"/>
          </a:p>
        </p:txBody>
      </p:sp>
      <p:pic>
        <p:nvPicPr>
          <p:cNvPr id="3" name="Picture 2"/>
          <p:cNvPicPr>
            <a:picLocks noChangeAspect="1"/>
          </p:cNvPicPr>
          <p:nvPr/>
        </p:nvPicPr>
        <p:blipFill>
          <a:blip r:embed="rId2"/>
          <a:stretch>
            <a:fillRect/>
          </a:stretch>
        </p:blipFill>
        <p:spPr>
          <a:xfrm>
            <a:off x="-1" y="675640"/>
            <a:ext cx="5086859" cy="6182360"/>
          </a:xfrm>
          <a:prstGeom prst="rect">
            <a:avLst/>
          </a:prstGeom>
          <a:ln w="38100">
            <a:solidFill>
              <a:srgbClr val="16165D"/>
            </a:solidFill>
          </a:ln>
        </p:spPr>
      </p:pic>
      <p:pic>
        <p:nvPicPr>
          <p:cNvPr id="7" name="Picture 6"/>
          <p:cNvPicPr>
            <a:picLocks noChangeAspect="1"/>
          </p:cNvPicPr>
          <p:nvPr/>
        </p:nvPicPr>
        <p:blipFill>
          <a:blip r:embed="rId3"/>
          <a:stretch>
            <a:fillRect/>
          </a:stretch>
        </p:blipFill>
        <p:spPr>
          <a:xfrm>
            <a:off x="5102969" y="675640"/>
            <a:ext cx="4041031" cy="6182360"/>
          </a:xfrm>
          <a:prstGeom prst="rect">
            <a:avLst/>
          </a:prstGeom>
          <a:ln w="38100">
            <a:solidFill>
              <a:schemeClr val="tx1"/>
            </a:solidFill>
          </a:ln>
        </p:spPr>
      </p:pic>
      <p:sp>
        <p:nvSpPr>
          <p:cNvPr id="8" name="Freeform 7"/>
          <p:cNvSpPr/>
          <p:nvPr/>
        </p:nvSpPr>
        <p:spPr bwMode="auto">
          <a:xfrm>
            <a:off x="5273040" y="6024880"/>
            <a:ext cx="3850640" cy="843280"/>
          </a:xfrm>
          <a:custGeom>
            <a:avLst/>
            <a:gdLst>
              <a:gd name="connsiteX0" fmla="*/ 1148080 w 3850640"/>
              <a:gd name="connsiteY0" fmla="*/ 0 h 843280"/>
              <a:gd name="connsiteX1" fmla="*/ 3850640 w 3850640"/>
              <a:gd name="connsiteY1" fmla="*/ 0 h 843280"/>
              <a:gd name="connsiteX2" fmla="*/ 3850640 w 3850640"/>
              <a:gd name="connsiteY2" fmla="*/ 629920 h 843280"/>
              <a:gd name="connsiteX3" fmla="*/ 457200 w 3850640"/>
              <a:gd name="connsiteY3" fmla="*/ 629920 h 843280"/>
              <a:gd name="connsiteX4" fmla="*/ 457200 w 3850640"/>
              <a:gd name="connsiteY4" fmla="*/ 843280 h 843280"/>
              <a:gd name="connsiteX5" fmla="*/ 0 w 3850640"/>
              <a:gd name="connsiteY5" fmla="*/ 843280 h 843280"/>
              <a:gd name="connsiteX6" fmla="*/ 0 w 3850640"/>
              <a:gd name="connsiteY6" fmla="*/ 213360 h 843280"/>
              <a:gd name="connsiteX7" fmla="*/ 1178560 w 3850640"/>
              <a:gd name="connsiteY7" fmla="*/ 213360 h 843280"/>
              <a:gd name="connsiteX8" fmla="*/ 1148080 w 3850640"/>
              <a:gd name="connsiteY8" fmla="*/ 0 h 8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0640" h="843280">
                <a:moveTo>
                  <a:pt x="1148080" y="0"/>
                </a:moveTo>
                <a:lnTo>
                  <a:pt x="3850640" y="0"/>
                </a:lnTo>
                <a:lnTo>
                  <a:pt x="3850640" y="629920"/>
                </a:lnTo>
                <a:lnTo>
                  <a:pt x="457200" y="629920"/>
                </a:lnTo>
                <a:lnTo>
                  <a:pt x="457200" y="843280"/>
                </a:lnTo>
                <a:lnTo>
                  <a:pt x="0" y="843280"/>
                </a:lnTo>
                <a:lnTo>
                  <a:pt x="0" y="213360"/>
                </a:lnTo>
                <a:lnTo>
                  <a:pt x="1178560" y="213360"/>
                </a:lnTo>
                <a:lnTo>
                  <a:pt x="1148080" y="0"/>
                </a:lnTo>
                <a:close/>
              </a:path>
            </a:pathLst>
          </a:cu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Slide Number Placeholder 1"/>
          <p:cNvSpPr>
            <a:spLocks noGrp="1"/>
          </p:cNvSpPr>
          <p:nvPr>
            <p:ph type="sldNum" sz="quarter" idx="3"/>
          </p:nvPr>
        </p:nvSpPr>
        <p:spPr/>
        <p:txBody>
          <a:bodyPr/>
          <a:lstStyle/>
          <a:p>
            <a:fld id="{7C5DB68A-9D44-4073-920F-D08D647C06A7}" type="slidenum">
              <a:rPr lang="en-US" smtClean="0"/>
              <a:t>25</a:t>
            </a:fld>
            <a:endParaRPr lang="en-US" dirty="0"/>
          </a:p>
        </p:txBody>
      </p:sp>
    </p:spTree>
    <p:extLst>
      <p:ext uri="{BB962C8B-B14F-4D97-AF65-F5344CB8AC3E}">
        <p14:creationId xmlns:p14="http://schemas.microsoft.com/office/powerpoint/2010/main" val="15236782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762000"/>
          </a:xfrm>
        </p:spPr>
        <p:txBody>
          <a:bodyPr/>
          <a:lstStyle/>
          <a:p>
            <a:r>
              <a:rPr lang="en-US" dirty="0" smtClean="0"/>
              <a:t>Goals of Biomedical Ontology in</a:t>
            </a:r>
            <a:br>
              <a:rPr lang="en-US" dirty="0" smtClean="0"/>
            </a:br>
            <a:r>
              <a:rPr lang="en-US" dirty="0" smtClean="0"/>
              <a:t>Healthcare Information Technology </a:t>
            </a:r>
            <a:r>
              <a:rPr lang="en-US" sz="2800" dirty="0" smtClean="0"/>
              <a:t>(HIT)</a:t>
            </a:r>
            <a:endParaRPr lang="en-US" sz="2800" dirty="0"/>
          </a:p>
        </p:txBody>
      </p:sp>
      <p:sp>
        <p:nvSpPr>
          <p:cNvPr id="3" name="Content Placeholder 2"/>
          <p:cNvSpPr>
            <a:spLocks noGrp="1"/>
          </p:cNvSpPr>
          <p:nvPr>
            <p:ph idx="1"/>
          </p:nvPr>
        </p:nvSpPr>
        <p:spPr>
          <a:xfrm>
            <a:off x="228600" y="1905000"/>
            <a:ext cx="8915400" cy="4572000"/>
          </a:xfrm>
        </p:spPr>
        <p:txBody>
          <a:bodyPr/>
          <a:lstStyle/>
          <a:p>
            <a:pPr marL="571500" indent="-571500">
              <a:buFont typeface="Arial" panose="020B0604020202020204" pitchFamily="34" charset="0"/>
              <a:buChar char="•"/>
            </a:pPr>
            <a:endParaRPr lang="en-US" dirty="0" smtClean="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smtClean="0"/>
              <a:t>supporting the creation and use of adequate biomedical </a:t>
            </a:r>
            <a:r>
              <a:rPr lang="en-US" dirty="0" smtClean="0">
                <a:solidFill>
                  <a:srgbClr val="FFFF00"/>
                </a:solidFill>
              </a:rPr>
              <a:t>terminology</a:t>
            </a:r>
            <a:r>
              <a:rPr lang="en-US" dirty="0" smtClean="0"/>
              <a:t>.</a:t>
            </a:r>
          </a:p>
          <a:p>
            <a:pPr marL="571500" indent="-571500">
              <a:buFont typeface="Arial" panose="020B0604020202020204" pitchFamily="34" charset="0"/>
              <a:buChar char="•"/>
            </a:pPr>
            <a:r>
              <a:rPr lang="en-US" dirty="0" smtClean="0"/>
              <a:t>supporting the creation of adequate coding and </a:t>
            </a:r>
            <a:r>
              <a:rPr lang="en-US" dirty="0" smtClean="0">
                <a:solidFill>
                  <a:srgbClr val="FFFF00"/>
                </a:solidFill>
              </a:rPr>
              <a:t>classification systems</a:t>
            </a:r>
            <a:r>
              <a:rPr lang="en-US" dirty="0" smtClean="0"/>
              <a:t>.</a:t>
            </a:r>
          </a:p>
          <a:p>
            <a:pPr marL="571500" indent="-571500">
              <a:buFont typeface="Arial" panose="020B0604020202020204" pitchFamily="34" charset="0"/>
              <a:buChar char="•"/>
            </a:pPr>
            <a:r>
              <a:rPr lang="en-US" dirty="0" smtClean="0"/>
              <a:t>solving the </a:t>
            </a:r>
            <a:r>
              <a:rPr lang="en-US" dirty="0" smtClean="0">
                <a:solidFill>
                  <a:srgbClr val="FFFF00"/>
                </a:solidFill>
              </a:rPr>
              <a:t>semantic interoperability </a:t>
            </a:r>
            <a:r>
              <a:rPr lang="en-US" dirty="0" smtClean="0"/>
              <a:t>problem for heterogeneous biomedical information systems.</a:t>
            </a:r>
          </a:p>
          <a:p>
            <a:pPr marL="571500" indent="-571500">
              <a:buFont typeface="Arial" panose="020B0604020202020204" pitchFamily="34" charset="0"/>
              <a:buChar char="•"/>
            </a:pPr>
            <a:r>
              <a:rPr lang="en-US" dirty="0" smtClean="0"/>
              <a:t>improving biomedical </a:t>
            </a:r>
            <a:r>
              <a:rPr lang="en-US" dirty="0" smtClean="0">
                <a:solidFill>
                  <a:srgbClr val="FFFF00"/>
                </a:solidFill>
              </a:rPr>
              <a:t>decision support </a:t>
            </a:r>
            <a:r>
              <a:rPr lang="en-US" dirty="0" smtClean="0"/>
              <a:t>applications.</a:t>
            </a:r>
          </a:p>
          <a:p>
            <a:pPr marL="1147763" indent="-1147763">
              <a:buFont typeface="Arial" panose="020B0604020202020204" pitchFamily="34" charset="0"/>
              <a:buChar char="•"/>
            </a:pPr>
            <a:endParaRPr lang="en-US" dirty="0"/>
          </a:p>
          <a:p>
            <a:pPr marL="1147763" indent="-1147763">
              <a:buFont typeface="Arial" panose="020B0604020202020204" pitchFamily="34" charset="0"/>
              <a:buChar char="•"/>
            </a:pPr>
            <a:endParaRPr lang="en-US" dirty="0" smtClean="0"/>
          </a:p>
        </p:txBody>
      </p:sp>
      <p:sp>
        <p:nvSpPr>
          <p:cNvPr id="5" name="Slide Number Placeholder 4"/>
          <p:cNvSpPr>
            <a:spLocks noGrp="1"/>
          </p:cNvSpPr>
          <p:nvPr>
            <p:ph type="sldNum" sz="quarter" idx="3"/>
          </p:nvPr>
        </p:nvSpPr>
        <p:spPr/>
        <p:txBody>
          <a:bodyPr/>
          <a:lstStyle/>
          <a:p>
            <a:fld id="{7C5DB68A-9D44-4073-920F-D08D647C06A7}" type="slidenum">
              <a:rPr lang="en-US" smtClean="0"/>
              <a:t>26</a:t>
            </a:fld>
            <a:endParaRPr lang="en-US" dirty="0"/>
          </a:p>
        </p:txBody>
      </p:sp>
    </p:spTree>
    <p:extLst>
      <p:ext uri="{BB962C8B-B14F-4D97-AF65-F5344CB8AC3E}">
        <p14:creationId xmlns:p14="http://schemas.microsoft.com/office/powerpoint/2010/main" val="3229282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457200" indent="-457200">
              <a:buFont typeface="+mj-lt"/>
              <a:buAutoNum type="arabicPeriod"/>
            </a:pPr>
            <a:r>
              <a:rPr lang="en-US" b="1" u="sng" dirty="0" smtClean="0"/>
              <a:t>Formal </a:t>
            </a:r>
            <a:r>
              <a:rPr lang="en-US" b="1" u="sng" dirty="0"/>
              <a:t>definitions</a:t>
            </a:r>
            <a:r>
              <a:rPr lang="en-US" dirty="0"/>
              <a:t> and </a:t>
            </a:r>
            <a:r>
              <a:rPr lang="en-US" b="1" u="sng" dirty="0"/>
              <a:t>axioms</a:t>
            </a:r>
            <a:r>
              <a:rPr lang="en-US" dirty="0"/>
              <a:t> that provide </a:t>
            </a:r>
            <a:r>
              <a:rPr lang="en-US" dirty="0" smtClean="0"/>
              <a:t>in a way ‘understandable’ to specialized software what is </a:t>
            </a:r>
            <a:r>
              <a:rPr lang="en-US" dirty="0"/>
              <a:t>considered to be true within </a:t>
            </a:r>
            <a:r>
              <a:rPr lang="en-US" dirty="0" smtClean="0"/>
              <a:t>the </a:t>
            </a:r>
            <a:r>
              <a:rPr lang="en-US" dirty="0"/>
              <a:t>domain </a:t>
            </a:r>
            <a:r>
              <a:rPr lang="en-US" dirty="0" smtClean="0"/>
              <a:t>covered by the ontology.</a:t>
            </a:r>
            <a:endParaRPr lang="en-US"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
        <p:nvSpPr>
          <p:cNvPr id="4" name="Slide Number Placeholder 3"/>
          <p:cNvSpPr>
            <a:spLocks noGrp="1"/>
          </p:cNvSpPr>
          <p:nvPr>
            <p:ph type="sldNum" sz="quarter" idx="3"/>
          </p:nvPr>
        </p:nvSpPr>
        <p:spPr/>
        <p:txBody>
          <a:bodyPr/>
          <a:lstStyle/>
          <a:p>
            <a:fld id="{7C5DB68A-9D44-4073-920F-D08D647C06A7}" type="slidenum">
              <a:rPr lang="en-US" smtClean="0"/>
              <a:t>27</a:t>
            </a:fld>
            <a:endParaRPr lang="en-US" dirty="0"/>
          </a:p>
        </p:txBody>
      </p:sp>
    </p:spTree>
    <p:extLst>
      <p:ext uri="{BB962C8B-B14F-4D97-AF65-F5344CB8AC3E}">
        <p14:creationId xmlns:p14="http://schemas.microsoft.com/office/powerpoint/2010/main" val="759743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172990"/>
            <a:ext cx="5867400" cy="4009390"/>
          </a:xfrm>
          <a:prstGeom prst="rect">
            <a:avLst/>
          </a:prstGeom>
        </p:spPr>
      </p:pic>
      <p:cxnSp>
        <p:nvCxnSpPr>
          <p:cNvPr id="8" name="Straight Arrow Connector 7"/>
          <p:cNvCxnSpPr/>
          <p:nvPr/>
        </p:nvCxnSpPr>
        <p:spPr bwMode="auto">
          <a:xfrm>
            <a:off x="1295400" y="2172990"/>
            <a:ext cx="1295400" cy="798810"/>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9" name="Straight Arrow Connector 8"/>
          <p:cNvCxnSpPr/>
          <p:nvPr/>
        </p:nvCxnSpPr>
        <p:spPr bwMode="auto">
          <a:xfrm>
            <a:off x="1219200" y="2096790"/>
            <a:ext cx="1968500" cy="633095"/>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11" name="Straight Arrow Connector 10"/>
          <p:cNvCxnSpPr/>
          <p:nvPr/>
        </p:nvCxnSpPr>
        <p:spPr bwMode="auto">
          <a:xfrm>
            <a:off x="1219200" y="2096790"/>
            <a:ext cx="990600" cy="1129685"/>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16" name="Straight Arrow Connector 15"/>
          <p:cNvCxnSpPr/>
          <p:nvPr/>
        </p:nvCxnSpPr>
        <p:spPr bwMode="auto">
          <a:xfrm flipH="1">
            <a:off x="5715000" y="2096790"/>
            <a:ext cx="76200" cy="564842"/>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19" name="Straight Arrow Connector 18"/>
          <p:cNvCxnSpPr/>
          <p:nvPr/>
        </p:nvCxnSpPr>
        <p:spPr bwMode="auto">
          <a:xfrm>
            <a:off x="5791200" y="2172990"/>
            <a:ext cx="533400" cy="1718300"/>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sp>
        <p:nvSpPr>
          <p:cNvPr id="4" name="Rectangle 3"/>
          <p:cNvSpPr/>
          <p:nvPr/>
        </p:nvSpPr>
        <p:spPr bwMode="auto">
          <a:xfrm>
            <a:off x="685800" y="1752600"/>
            <a:ext cx="1143000" cy="344190"/>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0" name="Straight Connector 9"/>
          <p:cNvCxnSpPr/>
          <p:nvPr/>
        </p:nvCxnSpPr>
        <p:spPr bwMode="auto">
          <a:xfrm>
            <a:off x="5344160" y="2056150"/>
            <a:ext cx="1295400" cy="0"/>
          </a:xfrm>
          <a:prstGeom prst="line">
            <a:avLst/>
          </a:prstGeom>
          <a:solidFill>
            <a:schemeClr val="accent1"/>
          </a:solidFill>
          <a:ln w="38100" cap="flat" cmpd="sng" algn="ctr">
            <a:solidFill>
              <a:srgbClr val="FF6600"/>
            </a:solidFill>
            <a:prstDash val="solid"/>
            <a:round/>
            <a:headEnd type="none" w="med" len="med"/>
            <a:tailEnd type="none" w="med" len="med"/>
          </a:ln>
          <a:effectLst/>
        </p:spPr>
      </p:cxnSp>
      <p:sp>
        <p:nvSpPr>
          <p:cNvPr id="7" name="Slide Number Placeholder 6"/>
          <p:cNvSpPr>
            <a:spLocks noGrp="1"/>
          </p:cNvSpPr>
          <p:nvPr>
            <p:ph type="sldNum" sz="quarter" idx="3"/>
          </p:nvPr>
        </p:nvSpPr>
        <p:spPr/>
        <p:txBody>
          <a:bodyPr/>
          <a:lstStyle/>
          <a:p>
            <a:fld id="{7C5DB68A-9D44-4073-920F-D08D647C06A7}" type="slidenum">
              <a:rPr lang="en-US" smtClean="0"/>
              <a:t>28</a:t>
            </a:fld>
            <a:endParaRPr lang="en-US" dirty="0"/>
          </a:p>
        </p:txBody>
      </p:sp>
    </p:spTree>
    <p:extLst>
      <p:ext uri="{BB962C8B-B14F-4D97-AF65-F5344CB8AC3E}">
        <p14:creationId xmlns:p14="http://schemas.microsoft.com/office/powerpoint/2010/main" val="552033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a:xfrm>
            <a:off x="228600" y="1676400"/>
            <a:ext cx="3810000" cy="4953000"/>
          </a:xfrm>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solidFill>
                  <a:srgbClr val="FF6600"/>
                </a:solidFill>
              </a:rPr>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pic>
        <p:nvPicPr>
          <p:cNvPr id="6" name="Picture 5"/>
          <p:cNvPicPr>
            <a:picLocks noChangeAspect="1"/>
          </p:cNvPicPr>
          <p:nvPr/>
        </p:nvPicPr>
        <p:blipFill>
          <a:blip r:embed="rId2"/>
          <a:stretch>
            <a:fillRect/>
          </a:stretch>
        </p:blipFill>
        <p:spPr>
          <a:xfrm>
            <a:off x="4800600" y="1691570"/>
            <a:ext cx="3253379" cy="4379050"/>
          </a:xfrm>
          <a:prstGeom prst="rect">
            <a:avLst/>
          </a:prstGeom>
        </p:spPr>
      </p:pic>
      <p:cxnSp>
        <p:nvCxnSpPr>
          <p:cNvPr id="7" name="Straight Arrow Connector 6"/>
          <p:cNvCxnSpPr>
            <a:stCxn id="8" idx="3"/>
          </p:cNvCxnSpPr>
          <p:nvPr/>
        </p:nvCxnSpPr>
        <p:spPr bwMode="auto">
          <a:xfrm>
            <a:off x="1828800" y="1924695"/>
            <a:ext cx="3124200" cy="666105"/>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9" name="Straight Arrow Connector 8"/>
          <p:cNvCxnSpPr/>
          <p:nvPr/>
        </p:nvCxnSpPr>
        <p:spPr bwMode="auto">
          <a:xfrm>
            <a:off x="2667000" y="2895600"/>
            <a:ext cx="2286000" cy="228600"/>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sp>
        <p:nvSpPr>
          <p:cNvPr id="8" name="Rectangle 7"/>
          <p:cNvSpPr/>
          <p:nvPr/>
        </p:nvSpPr>
        <p:spPr bwMode="auto">
          <a:xfrm>
            <a:off x="685800" y="1752600"/>
            <a:ext cx="1143000" cy="344190"/>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Slide Number Placeholder 3"/>
          <p:cNvSpPr>
            <a:spLocks noGrp="1"/>
          </p:cNvSpPr>
          <p:nvPr>
            <p:ph type="sldNum" sz="quarter" idx="3"/>
          </p:nvPr>
        </p:nvSpPr>
        <p:spPr/>
        <p:txBody>
          <a:bodyPr/>
          <a:lstStyle/>
          <a:p>
            <a:fld id="{7C5DB68A-9D44-4073-920F-D08D647C06A7}" type="slidenum">
              <a:rPr lang="en-US" smtClean="0"/>
              <a:t>29</a:t>
            </a:fld>
            <a:endParaRPr lang="en-US" dirty="0"/>
          </a:p>
        </p:txBody>
      </p:sp>
    </p:spTree>
    <p:extLst>
      <p:ext uri="{BB962C8B-B14F-4D97-AF65-F5344CB8AC3E}">
        <p14:creationId xmlns:p14="http://schemas.microsoft.com/office/powerpoint/2010/main" val="1092610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09600" y="5079024"/>
            <a:ext cx="60960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2" name="Slide Number Placeholder 1"/>
          <p:cNvSpPr>
            <a:spLocks noGrp="1"/>
          </p:cNvSpPr>
          <p:nvPr>
            <p:ph type="sldNum" sz="quarter" idx="3"/>
          </p:nvPr>
        </p:nvSpPr>
        <p:spPr/>
        <p:txBody>
          <a:bodyPr/>
          <a:lstStyle/>
          <a:p>
            <a:fld id="{7C5DB68A-9D44-4073-920F-D08D647C06A7}" type="slidenum">
              <a:rPr lang="en-US" smtClean="0"/>
              <a:t>3</a:t>
            </a:fld>
            <a:endParaRPr lang="en-US" dirty="0"/>
          </a:p>
        </p:txBody>
      </p:sp>
    </p:spTree>
    <p:extLst>
      <p:ext uri="{BB962C8B-B14F-4D97-AF65-F5344CB8AC3E}">
        <p14:creationId xmlns:p14="http://schemas.microsoft.com/office/powerpoint/2010/main" val="3048869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400050" lvl="1" indent="0">
              <a:buNone/>
            </a:pPr>
            <a:r>
              <a:rPr lang="en-US" dirty="0" smtClean="0">
                <a:solidFill>
                  <a:srgbClr val="FFFF00"/>
                </a:solidFill>
              </a:rPr>
              <a:t>e.g.: </a:t>
            </a:r>
            <a:r>
              <a:rPr lang="en-US" i="1" dirty="0" smtClean="0">
                <a:solidFill>
                  <a:srgbClr val="FFFF00"/>
                </a:solidFill>
              </a:rPr>
              <a:t>Disease (OGMS</a:t>
            </a:r>
            <a:r>
              <a:rPr lang="en-US" i="1" dirty="0">
                <a:solidFill>
                  <a:srgbClr val="FFFF00"/>
                </a:solidFill>
              </a:rPr>
              <a:t>): A disposition (</a:t>
            </a:r>
            <a:r>
              <a:rPr lang="en-US" i="1" dirty="0" err="1">
                <a:solidFill>
                  <a:srgbClr val="FFFF00"/>
                </a:solidFill>
              </a:rPr>
              <a:t>i</a:t>
            </a:r>
            <a:r>
              <a:rPr lang="en-US" i="1" dirty="0">
                <a:solidFill>
                  <a:srgbClr val="FFFF00"/>
                </a:solidFill>
              </a:rPr>
              <a:t>) to undergo pathological processes that (ii) exists in an organism because of one or more disorders in that organism.</a:t>
            </a:r>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
        <p:nvSpPr>
          <p:cNvPr id="4" name="Slide Number Placeholder 3"/>
          <p:cNvSpPr>
            <a:spLocks noGrp="1"/>
          </p:cNvSpPr>
          <p:nvPr>
            <p:ph type="sldNum" sz="quarter" idx="3"/>
          </p:nvPr>
        </p:nvSpPr>
        <p:spPr/>
        <p:txBody>
          <a:bodyPr/>
          <a:lstStyle/>
          <a:p>
            <a:fld id="{7C5DB68A-9D44-4073-920F-D08D647C06A7}" type="slidenum">
              <a:rPr lang="en-US" smtClean="0"/>
              <a:t>30</a:t>
            </a:fld>
            <a:endParaRPr lang="en-US" dirty="0"/>
          </a:p>
        </p:txBody>
      </p:sp>
    </p:spTree>
    <p:extLst>
      <p:ext uri="{BB962C8B-B14F-4D97-AF65-F5344CB8AC3E}">
        <p14:creationId xmlns:p14="http://schemas.microsoft.com/office/powerpoint/2010/main" val="107836588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52400" y="4419600"/>
            <a:ext cx="8763000" cy="1371600"/>
          </a:xfrm>
          <a:prstGeom prst="rect">
            <a:avLst/>
          </a:prstGeom>
          <a:solidFill>
            <a:srgbClr val="FFFF00"/>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a:xfrm>
            <a:off x="0" y="762000"/>
            <a:ext cx="9144000" cy="762000"/>
          </a:xfrm>
        </p:spPr>
        <p:txBody>
          <a:bodyPr/>
          <a:lstStyle/>
          <a:p>
            <a:r>
              <a:rPr lang="en-US" dirty="0" smtClean="0"/>
              <a:t>Uses of (biomedical)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0" indent="0" algn="ctr"/>
            <a:r>
              <a:rPr lang="en-US" dirty="0" smtClean="0">
                <a:solidFill>
                  <a:schemeClr val="tx1"/>
                </a:solidFill>
              </a:rPr>
              <a:t>Human annotation of data (literature, databases, electronic healthcare record data, …) for better integration, use and reuse.</a:t>
            </a:r>
            <a:endParaRPr lang="en-US" dirty="0">
              <a:solidFill>
                <a:schemeClr val="tx1"/>
              </a:solidFill>
            </a:endParaRPr>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
        <p:nvSpPr>
          <p:cNvPr id="4" name="Rectangle 3"/>
          <p:cNvSpPr/>
          <p:nvPr/>
        </p:nvSpPr>
        <p:spPr bwMode="auto">
          <a:xfrm>
            <a:off x="152400" y="1595130"/>
            <a:ext cx="8763000" cy="282447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Slide Number Placeholder 6"/>
          <p:cNvSpPr>
            <a:spLocks noGrp="1"/>
          </p:cNvSpPr>
          <p:nvPr>
            <p:ph type="sldNum" sz="quarter" idx="3"/>
          </p:nvPr>
        </p:nvSpPr>
        <p:spPr/>
        <p:txBody>
          <a:bodyPr/>
          <a:lstStyle/>
          <a:p>
            <a:fld id="{7C5DB68A-9D44-4073-920F-D08D647C06A7}" type="slidenum">
              <a:rPr lang="en-US" smtClean="0"/>
              <a:t>31</a:t>
            </a:fld>
            <a:endParaRPr lang="en-US" dirty="0"/>
          </a:p>
        </p:txBody>
      </p:sp>
    </p:spTree>
    <p:extLst>
      <p:ext uri="{BB962C8B-B14F-4D97-AF65-F5344CB8AC3E}">
        <p14:creationId xmlns:p14="http://schemas.microsoft.com/office/powerpoint/2010/main" val="22325427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Grp="1" noChangeArrowheads="1"/>
          </p:cNvSpPr>
          <p:nvPr>
            <p:ph type="title"/>
          </p:nvPr>
        </p:nvSpPr>
        <p:spPr/>
        <p:txBody>
          <a:bodyPr/>
          <a:lstStyle/>
          <a:p>
            <a:pPr eaLnBrk="1" hangingPunct="1"/>
            <a:r>
              <a:rPr lang="en-US" altLang="en-US" dirty="0" smtClean="0"/>
              <a:t>Using ontologies to annotate data collections </a:t>
            </a:r>
          </a:p>
        </p:txBody>
      </p:sp>
      <p:sp>
        <p:nvSpPr>
          <p:cNvPr id="2" name="Content Placeholder 1"/>
          <p:cNvSpPr>
            <a:spLocks noGrp="1"/>
          </p:cNvSpPr>
          <p:nvPr>
            <p:ph idx="1"/>
          </p:nvPr>
        </p:nvSpPr>
        <p:spPr/>
        <p:txBody>
          <a:bodyPr/>
          <a:lstStyle/>
          <a:p>
            <a:endParaRPr lang="en-US" dirty="0"/>
          </a:p>
        </p:txBody>
      </p:sp>
      <p:pic>
        <p:nvPicPr>
          <p:cNvPr id="757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962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133600"/>
            <a:ext cx="4038600" cy="2209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648200"/>
            <a:ext cx="4038600" cy="19050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648200"/>
            <a:ext cx="3962400" cy="19050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56425" name="Line 9"/>
          <p:cNvSpPr>
            <a:spLocks noChangeShapeType="1"/>
          </p:cNvSpPr>
          <p:nvPr/>
        </p:nvSpPr>
        <p:spPr bwMode="auto">
          <a:xfrm flipV="1">
            <a:off x="1219200" y="4267200"/>
            <a:ext cx="914400" cy="6858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6" name="Line 10"/>
          <p:cNvSpPr>
            <a:spLocks noChangeShapeType="1"/>
          </p:cNvSpPr>
          <p:nvPr/>
        </p:nvSpPr>
        <p:spPr bwMode="auto">
          <a:xfrm flipV="1">
            <a:off x="2590800" y="3124200"/>
            <a:ext cx="228600" cy="18288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7" name="Line 11"/>
          <p:cNvSpPr>
            <a:spLocks noChangeShapeType="1"/>
          </p:cNvSpPr>
          <p:nvPr/>
        </p:nvSpPr>
        <p:spPr bwMode="auto">
          <a:xfrm flipH="1" flipV="1">
            <a:off x="3657600" y="4038600"/>
            <a:ext cx="1828800" cy="9144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8" name="Line 12"/>
          <p:cNvSpPr>
            <a:spLocks noChangeShapeType="1"/>
          </p:cNvSpPr>
          <p:nvPr/>
        </p:nvSpPr>
        <p:spPr bwMode="auto">
          <a:xfrm flipH="1" flipV="1">
            <a:off x="2895600" y="3657600"/>
            <a:ext cx="3200400" cy="12954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9" name="Line 13"/>
          <p:cNvSpPr>
            <a:spLocks noChangeShapeType="1"/>
          </p:cNvSpPr>
          <p:nvPr/>
        </p:nvSpPr>
        <p:spPr bwMode="auto">
          <a:xfrm flipH="1" flipV="1">
            <a:off x="3352800" y="2819400"/>
            <a:ext cx="4267200" cy="21336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30" name="Line 14"/>
          <p:cNvSpPr>
            <a:spLocks noChangeShapeType="1"/>
          </p:cNvSpPr>
          <p:nvPr/>
        </p:nvSpPr>
        <p:spPr bwMode="auto">
          <a:xfrm flipH="1">
            <a:off x="3429000" y="2514600"/>
            <a:ext cx="20574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31" name="Line 15"/>
          <p:cNvSpPr>
            <a:spLocks noChangeShapeType="1"/>
          </p:cNvSpPr>
          <p:nvPr/>
        </p:nvSpPr>
        <p:spPr bwMode="auto">
          <a:xfrm flipH="1">
            <a:off x="2971800" y="2514600"/>
            <a:ext cx="4572000" cy="14478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3" name="Slide Number Placeholder 2"/>
          <p:cNvSpPr>
            <a:spLocks noGrp="1"/>
          </p:cNvSpPr>
          <p:nvPr>
            <p:ph type="sldNum" sz="quarter" idx="3"/>
          </p:nvPr>
        </p:nvSpPr>
        <p:spPr/>
        <p:txBody>
          <a:bodyPr/>
          <a:lstStyle/>
          <a:p>
            <a:fld id="{7C5DB68A-9D44-4073-920F-D08D647C06A7}" type="slidenum">
              <a:rPr lang="en-US" smtClean="0"/>
              <a:t>32</a:t>
            </a:fld>
            <a:endParaRPr lang="en-US" dirty="0"/>
          </a:p>
        </p:txBody>
      </p:sp>
    </p:spTree>
    <p:extLst>
      <p:ext uri="{BB962C8B-B14F-4D97-AF65-F5344CB8AC3E}">
        <p14:creationId xmlns:p14="http://schemas.microsoft.com/office/powerpoint/2010/main" val="35859322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6425"/>
                                        </p:tgtEl>
                                        <p:attrNameLst>
                                          <p:attrName>style.visibility</p:attrName>
                                        </p:attrNameLst>
                                      </p:cBhvr>
                                      <p:to>
                                        <p:strVal val="visible"/>
                                      </p:to>
                                    </p:set>
                                    <p:animEffect transition="in" filter="dissolve">
                                      <p:cBhvr>
                                        <p:cTn id="7" dur="500"/>
                                        <p:tgtEl>
                                          <p:spTgt spid="9564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56426"/>
                                        </p:tgtEl>
                                        <p:attrNameLst>
                                          <p:attrName>style.visibility</p:attrName>
                                        </p:attrNameLst>
                                      </p:cBhvr>
                                      <p:to>
                                        <p:strVal val="visible"/>
                                      </p:to>
                                    </p:set>
                                    <p:animEffect transition="in" filter="dissolve">
                                      <p:cBhvr>
                                        <p:cTn id="10" dur="500"/>
                                        <p:tgtEl>
                                          <p:spTgt spid="9564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56427"/>
                                        </p:tgtEl>
                                        <p:attrNameLst>
                                          <p:attrName>style.visibility</p:attrName>
                                        </p:attrNameLst>
                                      </p:cBhvr>
                                      <p:to>
                                        <p:strVal val="visible"/>
                                      </p:to>
                                    </p:set>
                                    <p:animEffect transition="in" filter="dissolve">
                                      <p:cBhvr>
                                        <p:cTn id="13" dur="500"/>
                                        <p:tgtEl>
                                          <p:spTgt spid="9564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56428"/>
                                        </p:tgtEl>
                                        <p:attrNameLst>
                                          <p:attrName>style.visibility</p:attrName>
                                        </p:attrNameLst>
                                      </p:cBhvr>
                                      <p:to>
                                        <p:strVal val="visible"/>
                                      </p:to>
                                    </p:set>
                                    <p:animEffect transition="in" filter="dissolve">
                                      <p:cBhvr>
                                        <p:cTn id="16" dur="500"/>
                                        <p:tgtEl>
                                          <p:spTgt spid="9564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56429"/>
                                        </p:tgtEl>
                                        <p:attrNameLst>
                                          <p:attrName>style.visibility</p:attrName>
                                        </p:attrNameLst>
                                      </p:cBhvr>
                                      <p:to>
                                        <p:strVal val="visible"/>
                                      </p:to>
                                    </p:set>
                                    <p:animEffect transition="in" filter="dissolve">
                                      <p:cBhvr>
                                        <p:cTn id="19" dur="500"/>
                                        <p:tgtEl>
                                          <p:spTgt spid="95642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56430"/>
                                        </p:tgtEl>
                                        <p:attrNameLst>
                                          <p:attrName>style.visibility</p:attrName>
                                        </p:attrNameLst>
                                      </p:cBhvr>
                                      <p:to>
                                        <p:strVal val="visible"/>
                                      </p:to>
                                    </p:set>
                                    <p:animEffect transition="in" filter="dissolve">
                                      <p:cBhvr>
                                        <p:cTn id="22" dur="500"/>
                                        <p:tgtEl>
                                          <p:spTgt spid="95643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56431"/>
                                        </p:tgtEl>
                                        <p:attrNameLst>
                                          <p:attrName>style.visibility</p:attrName>
                                        </p:attrNameLst>
                                      </p:cBhvr>
                                      <p:to>
                                        <p:strVal val="visible"/>
                                      </p:to>
                                    </p:set>
                                    <p:animEffect transition="in" filter="dissolve">
                                      <p:cBhvr>
                                        <p:cTn id="25" dur="500"/>
                                        <p:tgtEl>
                                          <p:spTgt spid="956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nimBg="1"/>
      <p:bldP spid="956426" grpId="0" animBg="1"/>
      <p:bldP spid="956427" grpId="0" animBg="1"/>
      <p:bldP spid="956428" grpId="0" animBg="1"/>
      <p:bldP spid="956429" grpId="0" animBg="1"/>
      <p:bldP spid="956430" grpId="0" animBg="1"/>
      <p:bldP spid="9564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2"/>
          <p:cNvSpPr>
            <a:spLocks noGrp="1" noChangeArrowheads="1"/>
          </p:cNvSpPr>
          <p:nvPr>
            <p:ph type="title"/>
          </p:nvPr>
        </p:nvSpPr>
        <p:spPr/>
        <p:txBody>
          <a:bodyPr/>
          <a:lstStyle/>
          <a:p>
            <a:pPr eaLnBrk="1" hangingPunct="1"/>
            <a:r>
              <a:rPr lang="en-US" altLang="en-US" dirty="0" smtClean="0"/>
              <a:t>The positive effects of appropriate annotations</a:t>
            </a:r>
          </a:p>
        </p:txBody>
      </p:sp>
      <p:sp>
        <p:nvSpPr>
          <p:cNvPr id="77827" name="Rectangle 3"/>
          <p:cNvSpPr>
            <a:spLocks noGrp="1" noChangeArrowheads="1"/>
          </p:cNvSpPr>
          <p:nvPr>
            <p:ph idx="1"/>
          </p:nvPr>
        </p:nvSpPr>
        <p:spPr>
          <a:xfrm>
            <a:off x="4724400" y="1981200"/>
            <a:ext cx="4191000" cy="4648200"/>
          </a:xfrm>
        </p:spPr>
        <p:txBody>
          <a:bodyPr/>
          <a:lstStyle/>
          <a:p>
            <a:pPr eaLnBrk="1" hangingPunct="1">
              <a:lnSpc>
                <a:spcPct val="90000"/>
              </a:lnSpc>
            </a:pPr>
            <a:r>
              <a:rPr lang="en-US" altLang="en-US" sz="2400" dirty="0" smtClean="0"/>
              <a:t>more precise and comparable semantics of what data items in distinct data collections denote </a:t>
            </a:r>
          </a:p>
          <a:p>
            <a:pPr eaLnBrk="1" hangingPunct="1">
              <a:lnSpc>
                <a:spcPct val="90000"/>
              </a:lnSpc>
            </a:pPr>
            <a:r>
              <a:rPr lang="en-US" altLang="en-US" sz="2400" dirty="0" smtClean="0"/>
              <a:t>identification of ontological relations prior to statistical correlation:</a:t>
            </a:r>
          </a:p>
          <a:p>
            <a:pPr lvl="1" eaLnBrk="1" hangingPunct="1">
              <a:lnSpc>
                <a:spcPct val="90000"/>
              </a:lnSpc>
            </a:pPr>
            <a:r>
              <a:rPr lang="en-US" altLang="en-US" sz="2000" dirty="0" smtClean="0">
                <a:solidFill>
                  <a:srgbClr val="FF3300"/>
                </a:solidFill>
              </a:rPr>
              <a:t>ch1</a:t>
            </a:r>
            <a:r>
              <a:rPr lang="en-US" altLang="en-US" sz="2000" dirty="0" smtClean="0"/>
              <a:t> and </a:t>
            </a:r>
            <a:r>
              <a:rPr lang="en-US" altLang="en-US" sz="2000" dirty="0" smtClean="0">
                <a:solidFill>
                  <a:srgbClr val="FF3300"/>
                </a:solidFill>
              </a:rPr>
              <a:t>ch4</a:t>
            </a:r>
          </a:p>
          <a:p>
            <a:pPr lvl="1" eaLnBrk="1" hangingPunct="1">
              <a:lnSpc>
                <a:spcPct val="90000"/>
              </a:lnSpc>
            </a:pPr>
            <a:r>
              <a:rPr lang="en-US" altLang="en-US" sz="2000" dirty="0" smtClean="0">
                <a:solidFill>
                  <a:srgbClr val="FFFF00"/>
                </a:solidFill>
              </a:rPr>
              <a:t>ch1</a:t>
            </a:r>
            <a:r>
              <a:rPr lang="en-US" altLang="en-US" sz="2000" dirty="0" smtClean="0"/>
              <a:t> and </a:t>
            </a:r>
            <a:r>
              <a:rPr lang="en-US" altLang="en-US" sz="2000" dirty="0" smtClean="0">
                <a:solidFill>
                  <a:srgbClr val="FFFF00"/>
                </a:solidFill>
              </a:rPr>
              <a:t>ch5</a:t>
            </a:r>
          </a:p>
          <a:p>
            <a:pPr lvl="1" eaLnBrk="1" hangingPunct="1">
              <a:lnSpc>
                <a:spcPct val="90000"/>
              </a:lnSpc>
            </a:pPr>
            <a:r>
              <a:rPr lang="en-US" altLang="en-US" sz="2000" dirty="0" smtClean="0">
                <a:solidFill>
                  <a:srgbClr val="FF3300"/>
                </a:solidFill>
              </a:rPr>
              <a:t>ch1</a:t>
            </a:r>
            <a:r>
              <a:rPr lang="en-US" altLang="en-US" sz="2000" dirty="0" smtClean="0">
                <a:solidFill>
                  <a:schemeClr val="bg1"/>
                </a:solidFill>
              </a:rPr>
              <a:t> and </a:t>
            </a:r>
            <a:r>
              <a:rPr lang="en-US" altLang="en-US" sz="2000" dirty="0" smtClean="0">
                <a:solidFill>
                  <a:schemeClr val="accent1"/>
                </a:solidFill>
              </a:rPr>
              <a:t>ch2</a:t>
            </a:r>
          </a:p>
          <a:p>
            <a:pPr lvl="1" eaLnBrk="1" hangingPunct="1">
              <a:lnSpc>
                <a:spcPct val="90000"/>
              </a:lnSpc>
            </a:pPr>
            <a:r>
              <a:rPr lang="en-US" altLang="en-US" sz="2000" dirty="0" smtClean="0">
                <a:solidFill>
                  <a:schemeClr val="bg1"/>
                </a:solidFill>
              </a:rPr>
              <a:t>…</a:t>
            </a:r>
          </a:p>
        </p:txBody>
      </p:sp>
      <p:pic>
        <p:nvPicPr>
          <p:cNvPr id="778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81200"/>
            <a:ext cx="43021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3"/>
          </p:nvPr>
        </p:nvSpPr>
        <p:spPr/>
        <p:txBody>
          <a:bodyPr/>
          <a:lstStyle/>
          <a:p>
            <a:fld id="{7C5DB68A-9D44-4073-920F-D08D647C06A7}" type="slidenum">
              <a:rPr lang="en-US" smtClean="0"/>
              <a:t>33</a:t>
            </a:fld>
            <a:endParaRPr lang="en-US" dirty="0"/>
          </a:p>
        </p:txBody>
      </p:sp>
    </p:spTree>
    <p:extLst>
      <p:ext uri="{BB962C8B-B14F-4D97-AF65-F5344CB8AC3E}">
        <p14:creationId xmlns:p14="http://schemas.microsoft.com/office/powerpoint/2010/main" val="4113976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Uses of (biomedical)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457200" indent="-457200">
              <a:buFont typeface="+mj-lt"/>
              <a:buAutoNum type="arabicPeriod"/>
            </a:pPr>
            <a:r>
              <a:rPr lang="en-US" b="1" u="sng" dirty="0" smtClean="0"/>
              <a:t>Formal </a:t>
            </a:r>
            <a:r>
              <a:rPr lang="en-US" b="1" u="sng" dirty="0"/>
              <a:t>definitions</a:t>
            </a:r>
            <a:r>
              <a:rPr lang="en-US" dirty="0"/>
              <a:t> and </a:t>
            </a:r>
            <a:r>
              <a:rPr lang="en-US" b="1" u="sng" dirty="0"/>
              <a:t>axioms</a:t>
            </a:r>
            <a:r>
              <a:rPr lang="en-US" dirty="0"/>
              <a:t> that provide </a:t>
            </a:r>
            <a:r>
              <a:rPr lang="en-US" dirty="0" smtClean="0"/>
              <a:t>in a way ‘understandable’ to specialized software what is </a:t>
            </a:r>
            <a:r>
              <a:rPr lang="en-US" dirty="0"/>
              <a:t>considered to be true within </a:t>
            </a:r>
            <a:r>
              <a:rPr lang="en-US" dirty="0" smtClean="0"/>
              <a:t>the </a:t>
            </a:r>
            <a:r>
              <a:rPr lang="en-US" dirty="0"/>
              <a:t>domain </a:t>
            </a:r>
            <a:r>
              <a:rPr lang="en-US" dirty="0" smtClean="0"/>
              <a:t>covered by the ontology.</a:t>
            </a:r>
            <a:endParaRPr lang="en-US"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
        <p:nvSpPr>
          <p:cNvPr id="4" name="Rectangle 3"/>
          <p:cNvSpPr/>
          <p:nvPr/>
        </p:nvSpPr>
        <p:spPr bwMode="auto">
          <a:xfrm>
            <a:off x="152400" y="4572000"/>
            <a:ext cx="8763000" cy="15240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152400" y="1525012"/>
            <a:ext cx="8763000" cy="3046988"/>
          </a:xfrm>
          <a:prstGeom prst="rect">
            <a:avLst/>
          </a:prstGeom>
          <a:solidFill>
            <a:srgbClr val="FFFF00"/>
          </a:solidFill>
          <a:ln w="38100">
            <a:solidFill>
              <a:srgbClr val="FFFF00"/>
            </a:solidFill>
          </a:ln>
        </p:spPr>
        <p:txBody>
          <a:bodyPr wrap="square" rtlCol="0">
            <a:spAutoFit/>
          </a:bodyPr>
          <a:lstStyle/>
          <a:p>
            <a:r>
              <a:rPr lang="en-US" sz="2400" b="0" dirty="0" smtClean="0">
                <a:latin typeface="Trebuchet MS" panose="020B0603020202020204" pitchFamily="34" charset="0"/>
              </a:rPr>
              <a:t>Providing decision support under operational conditions:</a:t>
            </a:r>
          </a:p>
          <a:p>
            <a:pPr marL="1147763" indent="457200" algn="l">
              <a:buFont typeface="Arial" panose="020B0604020202020204" pitchFamily="34" charset="0"/>
              <a:buChar char="•"/>
            </a:pPr>
            <a:r>
              <a:rPr lang="en-US" sz="2400" b="0" dirty="0">
                <a:latin typeface="Trebuchet MS" panose="020B0603020202020204" pitchFamily="34" charset="0"/>
              </a:rPr>
              <a:t>Using correct codes for </a:t>
            </a:r>
            <a:r>
              <a:rPr lang="en-US" sz="2400" b="0" dirty="0" smtClean="0">
                <a:latin typeface="Trebuchet MS" panose="020B0603020202020204" pitchFamily="34" charset="0"/>
              </a:rPr>
              <a:t>billing,</a:t>
            </a:r>
            <a:endParaRPr lang="en-US" sz="2400" b="0" dirty="0">
              <a:latin typeface="Trebuchet MS" panose="020B0603020202020204" pitchFamily="34" charset="0"/>
            </a:endParaRPr>
          </a:p>
          <a:p>
            <a:pPr marL="1147763" indent="457200" algn="l">
              <a:buFont typeface="Arial" panose="020B0604020202020204" pitchFamily="34" charset="0"/>
              <a:buChar char="•"/>
            </a:pPr>
            <a:r>
              <a:rPr lang="en-US" sz="2400" b="0" dirty="0">
                <a:latin typeface="Trebuchet MS" panose="020B0603020202020204" pitchFamily="34" charset="0"/>
              </a:rPr>
              <a:t>Practice </a:t>
            </a:r>
            <a:r>
              <a:rPr lang="en-US" sz="2400" b="0" dirty="0" smtClean="0">
                <a:latin typeface="Trebuchet MS" panose="020B0603020202020204" pitchFamily="34" charset="0"/>
              </a:rPr>
              <a:t>management,</a:t>
            </a:r>
            <a:endParaRPr lang="en-US" sz="2400" b="0" dirty="0">
              <a:latin typeface="Trebuchet MS" panose="020B0603020202020204" pitchFamily="34" charset="0"/>
            </a:endParaRPr>
          </a:p>
          <a:p>
            <a:pPr marL="1147763" indent="457200" algn="l">
              <a:buFont typeface="Arial" panose="020B0604020202020204" pitchFamily="34" charset="0"/>
              <a:buChar char="•"/>
            </a:pPr>
            <a:r>
              <a:rPr lang="en-US" sz="2400" b="0" dirty="0" smtClean="0">
                <a:latin typeface="Trebuchet MS" panose="020B0603020202020204" pitchFamily="34" charset="0"/>
              </a:rPr>
              <a:t>Reducing medical errors:</a:t>
            </a:r>
          </a:p>
          <a:p>
            <a:pPr marL="2397125" indent="-457200" algn="l">
              <a:buFont typeface="Arial" panose="020B0604020202020204" pitchFamily="34" charset="0"/>
              <a:buChar char="•"/>
            </a:pPr>
            <a:r>
              <a:rPr lang="en-US" sz="2400" b="0" dirty="0" smtClean="0">
                <a:latin typeface="Trebuchet MS" panose="020B0603020202020204" pitchFamily="34" charset="0"/>
              </a:rPr>
              <a:t>Diagnostic mistakes,</a:t>
            </a:r>
          </a:p>
          <a:p>
            <a:pPr marL="2397125" indent="-457200" algn="l">
              <a:buFont typeface="Arial" panose="020B0604020202020204" pitchFamily="34" charset="0"/>
              <a:buChar char="•"/>
            </a:pPr>
            <a:r>
              <a:rPr lang="en-US" sz="2400" b="0" dirty="0" smtClean="0">
                <a:latin typeface="Trebuchet MS" panose="020B0603020202020204" pitchFamily="34" charset="0"/>
              </a:rPr>
              <a:t>Erroneous treatment decisions,</a:t>
            </a:r>
          </a:p>
          <a:p>
            <a:pPr marL="2397125" indent="-457200" algn="l">
              <a:buFont typeface="Arial" panose="020B0604020202020204" pitchFamily="34" charset="0"/>
              <a:buChar char="•"/>
            </a:pPr>
            <a:r>
              <a:rPr lang="en-US" sz="2400" b="0" dirty="0" smtClean="0">
                <a:latin typeface="Trebuchet MS" panose="020B0603020202020204" pitchFamily="34" charset="0"/>
              </a:rPr>
              <a:t>Communication errors,</a:t>
            </a:r>
          </a:p>
          <a:p>
            <a:pPr marL="1604963" indent="-457200" algn="l">
              <a:buFont typeface="Arial" panose="020B0604020202020204" pitchFamily="34" charset="0"/>
              <a:buChar char="•"/>
            </a:pPr>
            <a:r>
              <a:rPr lang="en-US" sz="2400" b="0" dirty="0" smtClean="0">
                <a:latin typeface="Trebuchet MS" panose="020B0603020202020204" pitchFamily="34" charset="0"/>
              </a:rPr>
              <a:t>…</a:t>
            </a:r>
            <a:endParaRPr lang="en-US" sz="2400" b="0" dirty="0">
              <a:latin typeface="Trebuchet MS" panose="020B0603020202020204" pitchFamily="34" charset="0"/>
            </a:endParaRPr>
          </a:p>
        </p:txBody>
      </p:sp>
      <p:sp>
        <p:nvSpPr>
          <p:cNvPr id="7" name="Slide Number Placeholder 6"/>
          <p:cNvSpPr>
            <a:spLocks noGrp="1"/>
          </p:cNvSpPr>
          <p:nvPr>
            <p:ph type="sldNum" sz="quarter" idx="3"/>
          </p:nvPr>
        </p:nvSpPr>
        <p:spPr/>
        <p:txBody>
          <a:bodyPr/>
          <a:lstStyle/>
          <a:p>
            <a:fld id="{7C5DB68A-9D44-4073-920F-D08D647C06A7}" type="slidenum">
              <a:rPr lang="en-US" smtClean="0"/>
              <a:t>34</a:t>
            </a:fld>
            <a:endParaRPr lang="en-US" dirty="0"/>
          </a:p>
        </p:txBody>
      </p:sp>
    </p:spTree>
    <p:extLst>
      <p:ext uri="{BB962C8B-B14F-4D97-AF65-F5344CB8AC3E}">
        <p14:creationId xmlns:p14="http://schemas.microsoft.com/office/powerpoint/2010/main" val="18260433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762000"/>
          </a:xfrm>
        </p:spPr>
        <p:txBody>
          <a:bodyPr/>
          <a:lstStyle/>
          <a:p>
            <a:r>
              <a:rPr lang="en-US" dirty="0" smtClean="0"/>
              <a:t>Goals of </a:t>
            </a:r>
            <a:r>
              <a:rPr lang="en-US" b="1" u="sng" dirty="0" smtClean="0">
                <a:solidFill>
                  <a:srgbClr val="92D050"/>
                </a:solidFill>
              </a:rPr>
              <a:t>Realism-based</a:t>
            </a:r>
            <a:r>
              <a:rPr lang="en-US" dirty="0" smtClean="0"/>
              <a:t> Biomedical Ontology in HIT</a:t>
            </a:r>
            <a:endParaRPr lang="en-US" dirty="0"/>
          </a:p>
        </p:txBody>
      </p:sp>
      <p:sp>
        <p:nvSpPr>
          <p:cNvPr id="3" name="Content Placeholder 2"/>
          <p:cNvSpPr>
            <a:spLocks noGrp="1"/>
          </p:cNvSpPr>
          <p:nvPr>
            <p:ph idx="1"/>
          </p:nvPr>
        </p:nvSpPr>
        <p:spPr>
          <a:xfrm>
            <a:off x="228600" y="1905000"/>
            <a:ext cx="8915400" cy="4572000"/>
          </a:xfrm>
        </p:spPr>
        <p:txBody>
          <a:bodyPr/>
          <a:lstStyle/>
          <a:p>
            <a:pPr marL="571500" indent="-571500">
              <a:buFont typeface="Arial" panose="020B0604020202020204" pitchFamily="34" charset="0"/>
              <a:buChar char="•"/>
            </a:pPr>
            <a:r>
              <a:rPr lang="en-US" dirty="0" smtClean="0"/>
              <a:t>supporting the identification of what sorts of </a:t>
            </a:r>
            <a:r>
              <a:rPr lang="en-US" dirty="0" smtClean="0">
                <a:solidFill>
                  <a:srgbClr val="FFFF00"/>
                </a:solidFill>
              </a:rPr>
              <a:t>biomedical entities</a:t>
            </a:r>
            <a:r>
              <a:rPr lang="en-US" dirty="0" smtClean="0"/>
              <a:t> exist, how they relate to each other and how they are best represented.</a:t>
            </a:r>
          </a:p>
          <a:p>
            <a:pPr marL="571500" indent="-571500">
              <a:buFont typeface="Arial" panose="020B0604020202020204" pitchFamily="34" charset="0"/>
              <a:buChar char="•"/>
            </a:pPr>
            <a:r>
              <a:rPr lang="en-US" dirty="0" smtClean="0"/>
              <a:t>supporting the creation and use of adequate biomedical </a:t>
            </a:r>
            <a:r>
              <a:rPr lang="en-US" dirty="0" smtClean="0">
                <a:solidFill>
                  <a:srgbClr val="FFFF00"/>
                </a:solidFill>
              </a:rPr>
              <a:t>terminology</a:t>
            </a:r>
            <a:r>
              <a:rPr lang="en-US" dirty="0" smtClean="0"/>
              <a:t>.</a:t>
            </a:r>
          </a:p>
          <a:p>
            <a:pPr marL="571500" indent="-571500">
              <a:buFont typeface="Arial" panose="020B0604020202020204" pitchFamily="34" charset="0"/>
              <a:buChar char="•"/>
            </a:pPr>
            <a:r>
              <a:rPr lang="en-US" dirty="0" smtClean="0"/>
              <a:t>supporting the creation of adequate coding and </a:t>
            </a:r>
            <a:r>
              <a:rPr lang="en-US" dirty="0" smtClean="0">
                <a:solidFill>
                  <a:srgbClr val="FFFF00"/>
                </a:solidFill>
              </a:rPr>
              <a:t>classification systems</a:t>
            </a:r>
            <a:r>
              <a:rPr lang="en-US" dirty="0" smtClean="0"/>
              <a:t>.</a:t>
            </a:r>
          </a:p>
          <a:p>
            <a:pPr marL="571500" indent="-571500">
              <a:buFont typeface="Arial" panose="020B0604020202020204" pitchFamily="34" charset="0"/>
              <a:buChar char="•"/>
            </a:pPr>
            <a:r>
              <a:rPr lang="en-US" dirty="0" smtClean="0"/>
              <a:t>solving the </a:t>
            </a:r>
            <a:r>
              <a:rPr lang="en-US" dirty="0" smtClean="0">
                <a:solidFill>
                  <a:srgbClr val="FFFF00"/>
                </a:solidFill>
              </a:rPr>
              <a:t>semantic interoperability </a:t>
            </a:r>
            <a:r>
              <a:rPr lang="en-US" dirty="0" smtClean="0"/>
              <a:t>problem for heterogeneous biomedical information systems.</a:t>
            </a:r>
          </a:p>
          <a:p>
            <a:pPr marL="571500" indent="-571500">
              <a:buFont typeface="Arial" panose="020B0604020202020204" pitchFamily="34" charset="0"/>
              <a:buChar char="•"/>
            </a:pPr>
            <a:r>
              <a:rPr lang="en-US" dirty="0" smtClean="0"/>
              <a:t>improving biomedical </a:t>
            </a:r>
            <a:r>
              <a:rPr lang="en-US" dirty="0" smtClean="0">
                <a:solidFill>
                  <a:srgbClr val="FFFF00"/>
                </a:solidFill>
              </a:rPr>
              <a:t>decision support </a:t>
            </a:r>
            <a:r>
              <a:rPr lang="en-US" dirty="0" smtClean="0"/>
              <a:t>applications.</a:t>
            </a:r>
          </a:p>
          <a:p>
            <a:pPr marL="571500" indent="-571500">
              <a:buFont typeface="Arial" panose="020B0604020202020204" pitchFamily="34" charset="0"/>
              <a:buChar char="•"/>
            </a:pPr>
            <a:r>
              <a:rPr lang="en-US" dirty="0" smtClean="0"/>
              <a:t>assisting in the </a:t>
            </a:r>
            <a:r>
              <a:rPr lang="en-US" dirty="0" smtClean="0">
                <a:solidFill>
                  <a:srgbClr val="FFFF00"/>
                </a:solidFill>
              </a:rPr>
              <a:t>education</a:t>
            </a:r>
            <a:r>
              <a:rPr lang="en-US" dirty="0" smtClean="0"/>
              <a:t> of healthcare workers.</a:t>
            </a:r>
            <a:endParaRPr lang="en-US" dirty="0"/>
          </a:p>
          <a:p>
            <a:pPr marL="571500" indent="-571500">
              <a:buFont typeface="Arial" panose="020B0604020202020204" pitchFamily="34" charset="0"/>
              <a:buChar char="•"/>
            </a:pPr>
            <a:r>
              <a:rPr lang="en-US" dirty="0" smtClean="0"/>
              <a:t>…</a:t>
            </a:r>
          </a:p>
          <a:p>
            <a:pPr marL="1147763" indent="-1147763">
              <a:buFont typeface="Arial" panose="020B0604020202020204" pitchFamily="34" charset="0"/>
              <a:buChar char="•"/>
            </a:pPr>
            <a:endParaRPr lang="en-US" dirty="0"/>
          </a:p>
          <a:p>
            <a:pPr marL="1147763" indent="-1147763">
              <a:buFont typeface="Arial" panose="020B0604020202020204" pitchFamily="34" charset="0"/>
              <a:buChar char="•"/>
            </a:pPr>
            <a:endParaRPr lang="en-US" dirty="0" smtClean="0"/>
          </a:p>
        </p:txBody>
      </p:sp>
      <p:sp>
        <p:nvSpPr>
          <p:cNvPr id="4" name="Rectangle 3"/>
          <p:cNvSpPr/>
          <p:nvPr/>
        </p:nvSpPr>
        <p:spPr bwMode="auto">
          <a:xfrm>
            <a:off x="228600" y="1905000"/>
            <a:ext cx="8763000" cy="11430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Rectangle 4"/>
          <p:cNvSpPr/>
          <p:nvPr/>
        </p:nvSpPr>
        <p:spPr bwMode="auto">
          <a:xfrm>
            <a:off x="228600" y="5943599"/>
            <a:ext cx="8763000" cy="550985"/>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Slide Number Placeholder 5"/>
          <p:cNvSpPr>
            <a:spLocks noGrp="1"/>
          </p:cNvSpPr>
          <p:nvPr>
            <p:ph type="sldNum" sz="quarter" idx="3"/>
          </p:nvPr>
        </p:nvSpPr>
        <p:spPr/>
        <p:txBody>
          <a:bodyPr/>
          <a:lstStyle/>
          <a:p>
            <a:fld id="{7C5DB68A-9D44-4073-920F-D08D647C06A7}" type="slidenum">
              <a:rPr lang="en-US" smtClean="0"/>
              <a:t>35</a:t>
            </a:fld>
            <a:endParaRPr lang="en-US" dirty="0"/>
          </a:p>
        </p:txBody>
      </p:sp>
    </p:spTree>
    <p:extLst>
      <p:ext uri="{BB962C8B-B14F-4D97-AF65-F5344CB8AC3E}">
        <p14:creationId xmlns:p14="http://schemas.microsoft.com/office/powerpoint/2010/main" val="4754299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Biomedical Informatics</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7169925"/>
              </p:ext>
            </p:extLst>
          </p:nvPr>
        </p:nvGraphicFramePr>
        <p:xfrm>
          <a:off x="228600" y="1524000"/>
          <a:ext cx="8686800" cy="47650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956886155"/>
                    </a:ext>
                  </a:extLst>
                </a:gridCol>
                <a:gridCol w="160020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310640">
                  <a:extLst>
                    <a:ext uri="{9D8B030D-6E8A-4147-A177-3AD203B41FA5}">
                      <a16:colId xmlns:a16="http://schemas.microsoft.com/office/drawing/2014/main" val="3941396346"/>
                    </a:ext>
                  </a:extLst>
                </a:gridCol>
                <a:gridCol w="1737360">
                  <a:extLst>
                    <a:ext uri="{9D8B030D-6E8A-4147-A177-3AD203B41FA5}">
                      <a16:colId xmlns:a16="http://schemas.microsoft.com/office/drawing/2014/main" val="350723972"/>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r>
                        <a:rPr lang="en-US" dirty="0" smtClean="0">
                          <a:solidFill>
                            <a:schemeClr val="bg1"/>
                          </a:solidFill>
                        </a:rPr>
                        <a:t>Inter-disciplinary</a:t>
                      </a:r>
                      <a:endParaRPr lang="en-US" dirty="0">
                        <a:solidFill>
                          <a:schemeClr val="bg1"/>
                        </a:solidFill>
                      </a:endParaRPr>
                    </a:p>
                  </a:txBody>
                  <a:tcPr>
                    <a:noFill/>
                  </a:tcPr>
                </a:tc>
                <a:tc>
                  <a:txBody>
                    <a:bodyPr/>
                    <a:lstStyle/>
                    <a:p>
                      <a:r>
                        <a:rPr lang="en-US" dirty="0" smtClean="0">
                          <a:solidFill>
                            <a:schemeClr val="bg1"/>
                          </a:solidFill>
                        </a:rPr>
                        <a:t>Data,</a:t>
                      </a:r>
                      <a:r>
                        <a:rPr lang="en-US" baseline="0" dirty="0" smtClean="0">
                          <a:solidFill>
                            <a:schemeClr val="bg1"/>
                          </a:solidFill>
                        </a:rPr>
                        <a:t> Information, Knowledge</a:t>
                      </a:r>
                      <a:endParaRPr lang="en-US" dirty="0">
                        <a:solidFill>
                          <a:schemeClr val="bg1"/>
                        </a:solidFill>
                      </a:endParaRPr>
                    </a:p>
                  </a:txBody>
                  <a:tcPr>
                    <a:noFill/>
                  </a:tcPr>
                </a:tc>
                <a:tc>
                  <a:txBody>
                    <a:bodyPr/>
                    <a:lstStyle/>
                    <a:p>
                      <a:r>
                        <a:rPr lang="en-US" dirty="0" smtClean="0">
                          <a:solidFill>
                            <a:schemeClr val="bg1"/>
                          </a:solidFill>
                        </a:rPr>
                        <a:t>Science,</a:t>
                      </a:r>
                    </a:p>
                    <a:p>
                      <a:r>
                        <a:rPr lang="en-US" dirty="0" smtClean="0">
                          <a:solidFill>
                            <a:schemeClr val="bg1"/>
                          </a:solidFill>
                        </a:rPr>
                        <a:t>Problem Solving,</a:t>
                      </a:r>
                    </a:p>
                    <a:p>
                      <a:r>
                        <a:rPr lang="en-US" dirty="0" smtClean="0">
                          <a:solidFill>
                            <a:schemeClr val="bg1"/>
                          </a:solidFill>
                        </a:rPr>
                        <a:t>Decision Making</a:t>
                      </a:r>
                      <a:endParaRPr lang="en-US" dirty="0">
                        <a:solidFill>
                          <a:schemeClr val="bg1"/>
                        </a:solidFill>
                      </a:endParaRPr>
                    </a:p>
                  </a:txBody>
                  <a:tcPr>
                    <a:noFill/>
                  </a:tcPr>
                </a:tc>
                <a:tc>
                  <a:txBody>
                    <a:bodyPr/>
                    <a:lstStyle/>
                    <a:p>
                      <a:r>
                        <a:rPr lang="en-US" dirty="0" smtClean="0">
                          <a:solidFill>
                            <a:schemeClr val="bg1"/>
                          </a:solidFill>
                        </a:rPr>
                        <a:t>Improving Health</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36</a:t>
            </a:fld>
            <a:endParaRPr lang="en-US" dirty="0"/>
          </a:p>
        </p:txBody>
      </p:sp>
      <p:cxnSp>
        <p:nvCxnSpPr>
          <p:cNvPr id="7" name="Straight Connector 6"/>
          <p:cNvCxnSpPr/>
          <p:nvPr/>
        </p:nvCxnSpPr>
        <p:spPr bwMode="auto">
          <a:xfrm>
            <a:off x="2438400" y="990600"/>
            <a:ext cx="64770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438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3299239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Biomedical Informatics</a:t>
            </a:r>
            <a:endParaRPr lang="en-US" sz="2800" b="1" dirty="0"/>
          </a:p>
        </p:txBody>
      </p:sp>
      <p:graphicFrame>
        <p:nvGraphicFramePr>
          <p:cNvPr id="5" name="Content Placeholder 4"/>
          <p:cNvGraphicFramePr>
            <a:graphicFrameLocks noGrp="1"/>
          </p:cNvGraphicFramePr>
          <p:nvPr>
            <p:ph idx="1"/>
          </p:nvPr>
        </p:nvGraphicFramePr>
        <p:xfrm>
          <a:off x="228600" y="1524000"/>
          <a:ext cx="8686800" cy="47650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956886155"/>
                    </a:ext>
                  </a:extLst>
                </a:gridCol>
                <a:gridCol w="160020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310640">
                  <a:extLst>
                    <a:ext uri="{9D8B030D-6E8A-4147-A177-3AD203B41FA5}">
                      <a16:colId xmlns:a16="http://schemas.microsoft.com/office/drawing/2014/main" val="3941396346"/>
                    </a:ext>
                  </a:extLst>
                </a:gridCol>
                <a:gridCol w="1737360">
                  <a:extLst>
                    <a:ext uri="{9D8B030D-6E8A-4147-A177-3AD203B41FA5}">
                      <a16:colId xmlns:a16="http://schemas.microsoft.com/office/drawing/2014/main" val="350723972"/>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r>
                        <a:rPr lang="en-US" dirty="0" smtClean="0">
                          <a:solidFill>
                            <a:schemeClr val="bg1"/>
                          </a:solidFill>
                        </a:rPr>
                        <a:t>Inter-disciplinary</a:t>
                      </a:r>
                      <a:endParaRPr lang="en-US" dirty="0">
                        <a:solidFill>
                          <a:schemeClr val="bg1"/>
                        </a:solidFill>
                      </a:endParaRPr>
                    </a:p>
                  </a:txBody>
                  <a:tcPr>
                    <a:noFill/>
                  </a:tcPr>
                </a:tc>
                <a:tc>
                  <a:txBody>
                    <a:bodyPr/>
                    <a:lstStyle/>
                    <a:p>
                      <a:r>
                        <a:rPr lang="en-US" dirty="0" smtClean="0">
                          <a:solidFill>
                            <a:schemeClr val="bg1"/>
                          </a:solidFill>
                        </a:rPr>
                        <a:t>Data,</a:t>
                      </a:r>
                      <a:r>
                        <a:rPr lang="en-US" baseline="0" dirty="0" smtClean="0">
                          <a:solidFill>
                            <a:schemeClr val="bg1"/>
                          </a:solidFill>
                        </a:rPr>
                        <a:t> Information, Knowledge</a:t>
                      </a:r>
                      <a:endParaRPr lang="en-US" dirty="0">
                        <a:solidFill>
                          <a:schemeClr val="bg1"/>
                        </a:solidFill>
                      </a:endParaRPr>
                    </a:p>
                  </a:txBody>
                  <a:tcPr>
                    <a:noFill/>
                  </a:tcPr>
                </a:tc>
                <a:tc>
                  <a:txBody>
                    <a:bodyPr/>
                    <a:lstStyle/>
                    <a:p>
                      <a:r>
                        <a:rPr lang="en-US" dirty="0" smtClean="0">
                          <a:solidFill>
                            <a:schemeClr val="bg1"/>
                          </a:solidFill>
                        </a:rPr>
                        <a:t>Science,</a:t>
                      </a:r>
                    </a:p>
                    <a:p>
                      <a:r>
                        <a:rPr lang="en-US" dirty="0" smtClean="0">
                          <a:solidFill>
                            <a:schemeClr val="bg1"/>
                          </a:solidFill>
                        </a:rPr>
                        <a:t>Problem Solving,</a:t>
                      </a:r>
                    </a:p>
                    <a:p>
                      <a:r>
                        <a:rPr lang="en-US" dirty="0" smtClean="0">
                          <a:solidFill>
                            <a:schemeClr val="bg1"/>
                          </a:solidFill>
                        </a:rPr>
                        <a:t>Decision Making</a:t>
                      </a:r>
                      <a:endParaRPr lang="en-US" dirty="0">
                        <a:solidFill>
                          <a:schemeClr val="bg1"/>
                        </a:solidFill>
                      </a:endParaRPr>
                    </a:p>
                  </a:txBody>
                  <a:tcPr>
                    <a:noFill/>
                  </a:tcPr>
                </a:tc>
                <a:tc>
                  <a:txBody>
                    <a:bodyPr/>
                    <a:lstStyle/>
                    <a:p>
                      <a:r>
                        <a:rPr lang="en-US" dirty="0" smtClean="0">
                          <a:solidFill>
                            <a:schemeClr val="bg1"/>
                          </a:solidFill>
                        </a:rPr>
                        <a:t>Improving Health</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37</a:t>
            </a:fld>
            <a:endParaRPr lang="en-US" dirty="0"/>
          </a:p>
        </p:txBody>
      </p:sp>
      <p:cxnSp>
        <p:nvCxnSpPr>
          <p:cNvPr id="7" name="Straight Connector 6"/>
          <p:cNvCxnSpPr/>
          <p:nvPr/>
        </p:nvCxnSpPr>
        <p:spPr bwMode="auto">
          <a:xfrm>
            <a:off x="2438400" y="990600"/>
            <a:ext cx="64770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438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3" name="Rectangle 2"/>
          <p:cNvSpPr/>
          <p:nvPr/>
        </p:nvSpPr>
        <p:spPr bwMode="auto">
          <a:xfrm>
            <a:off x="2438400" y="2971800"/>
            <a:ext cx="6477000" cy="33172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3600" u="sng" dirty="0" smtClean="0">
                <a:solidFill>
                  <a:schemeClr val="tx1"/>
                </a:solidFill>
                <a:latin typeface="Times" pitchFamily="122" charset="0"/>
              </a:rPr>
              <a:t>Success rests on 4 essential distinctions!</a:t>
            </a:r>
          </a:p>
          <a:p>
            <a:pPr marL="0" marR="0" indent="0" algn="l" defTabSz="914400" rtl="0" eaLnBrk="0" fontAlgn="base" latinLnBrk="0" hangingPunct="0">
              <a:lnSpc>
                <a:spcPct val="100000"/>
              </a:lnSpc>
              <a:spcBef>
                <a:spcPts val="600"/>
              </a:spcBef>
              <a:spcAft>
                <a:spcPct val="0"/>
              </a:spcAft>
              <a:buClrTx/>
              <a:buSzTx/>
              <a:buFontTx/>
              <a:buNone/>
              <a:tabLst>
                <a:tab pos="2400300" algn="l"/>
              </a:tabLst>
            </a:pPr>
            <a:r>
              <a:rPr lang="en-US" b="0" dirty="0" smtClean="0">
                <a:solidFill>
                  <a:schemeClr val="tx1"/>
                </a:solidFill>
                <a:latin typeface="Times" pitchFamily="122" charset="0"/>
              </a:rPr>
              <a:t>    ‘ontology’	</a:t>
            </a:r>
            <a:r>
              <a:rPr lang="en-US" b="0" dirty="0" smtClean="0">
                <a:solidFill>
                  <a:schemeClr val="tx1"/>
                </a:solidFill>
                <a:latin typeface="Times" pitchFamily="122" charset="0"/>
                <a:sym typeface="Wingdings" panose="05000000000000000000" pitchFamily="2" charset="2"/>
              </a:rPr>
              <a:t>   ‘an ontology’</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reality 	   representation</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kumimoji="0" lang="en-US" b="0" i="0" u="none" strike="noStrike" cap="none" normalizeH="0" baseline="0" dirty="0" smtClean="0">
                <a:ln>
                  <a:noFill/>
                </a:ln>
                <a:solidFill>
                  <a:schemeClr val="tx1"/>
                </a:solidFill>
                <a:effectLst/>
                <a:latin typeface="Times" pitchFamily="122" charset="0"/>
                <a:sym typeface="Wingdings" panose="05000000000000000000" pitchFamily="2" charset="2"/>
              </a:rPr>
              <a:t>    particulars	   universals</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continuants	   </a:t>
            </a:r>
            <a:r>
              <a:rPr lang="en-US" b="0" dirty="0" err="1" smtClean="0">
                <a:solidFill>
                  <a:schemeClr val="tx1"/>
                </a:solidFill>
                <a:latin typeface="Times" pitchFamily="122" charset="0"/>
                <a:sym typeface="Wingdings" panose="05000000000000000000" pitchFamily="2" charset="2"/>
              </a:rPr>
              <a:t>occurrents</a:t>
            </a:r>
            <a:endParaRPr kumimoji="0" lang="en-US" b="0" i="0" u="none" strike="noStrike" cap="none" normalizeH="0" baseline="0" dirty="0">
              <a:ln>
                <a:noFill/>
              </a:ln>
              <a:solidFill>
                <a:schemeClr val="tx1"/>
              </a:solidFill>
              <a:effectLst/>
              <a:latin typeface="Times" pitchFamily="122" charset="0"/>
            </a:endParaRPr>
          </a:p>
        </p:txBody>
      </p:sp>
    </p:spTree>
    <p:extLst>
      <p:ext uri="{BB962C8B-B14F-4D97-AF65-F5344CB8AC3E}">
        <p14:creationId xmlns:p14="http://schemas.microsoft.com/office/powerpoint/2010/main" val="3723678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Biomedical Informatics</a:t>
            </a:r>
            <a:endParaRPr lang="en-US" sz="2800" b="1" dirty="0"/>
          </a:p>
        </p:txBody>
      </p:sp>
      <p:graphicFrame>
        <p:nvGraphicFramePr>
          <p:cNvPr id="5" name="Content Placeholder 4"/>
          <p:cNvGraphicFramePr>
            <a:graphicFrameLocks noGrp="1"/>
          </p:cNvGraphicFramePr>
          <p:nvPr>
            <p:ph idx="1"/>
          </p:nvPr>
        </p:nvGraphicFramePr>
        <p:xfrm>
          <a:off x="228600" y="1524000"/>
          <a:ext cx="8686800" cy="47650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956886155"/>
                    </a:ext>
                  </a:extLst>
                </a:gridCol>
                <a:gridCol w="160020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310640">
                  <a:extLst>
                    <a:ext uri="{9D8B030D-6E8A-4147-A177-3AD203B41FA5}">
                      <a16:colId xmlns:a16="http://schemas.microsoft.com/office/drawing/2014/main" val="3941396346"/>
                    </a:ext>
                  </a:extLst>
                </a:gridCol>
                <a:gridCol w="1737360">
                  <a:extLst>
                    <a:ext uri="{9D8B030D-6E8A-4147-A177-3AD203B41FA5}">
                      <a16:colId xmlns:a16="http://schemas.microsoft.com/office/drawing/2014/main" val="350723972"/>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r>
                        <a:rPr lang="en-US" dirty="0" smtClean="0">
                          <a:solidFill>
                            <a:schemeClr val="bg1"/>
                          </a:solidFill>
                        </a:rPr>
                        <a:t>Inter-disciplinary</a:t>
                      </a:r>
                      <a:endParaRPr lang="en-US" dirty="0">
                        <a:solidFill>
                          <a:schemeClr val="bg1"/>
                        </a:solidFill>
                      </a:endParaRPr>
                    </a:p>
                  </a:txBody>
                  <a:tcPr>
                    <a:noFill/>
                  </a:tcPr>
                </a:tc>
                <a:tc>
                  <a:txBody>
                    <a:bodyPr/>
                    <a:lstStyle/>
                    <a:p>
                      <a:r>
                        <a:rPr lang="en-US" dirty="0" smtClean="0">
                          <a:solidFill>
                            <a:schemeClr val="bg1"/>
                          </a:solidFill>
                        </a:rPr>
                        <a:t>Data,</a:t>
                      </a:r>
                      <a:r>
                        <a:rPr lang="en-US" baseline="0" dirty="0" smtClean="0">
                          <a:solidFill>
                            <a:schemeClr val="bg1"/>
                          </a:solidFill>
                        </a:rPr>
                        <a:t> Information, Knowledge</a:t>
                      </a:r>
                      <a:endParaRPr lang="en-US" dirty="0">
                        <a:solidFill>
                          <a:schemeClr val="bg1"/>
                        </a:solidFill>
                      </a:endParaRPr>
                    </a:p>
                  </a:txBody>
                  <a:tcPr>
                    <a:noFill/>
                  </a:tcPr>
                </a:tc>
                <a:tc>
                  <a:txBody>
                    <a:bodyPr/>
                    <a:lstStyle/>
                    <a:p>
                      <a:r>
                        <a:rPr lang="en-US" dirty="0" smtClean="0">
                          <a:solidFill>
                            <a:schemeClr val="bg1"/>
                          </a:solidFill>
                        </a:rPr>
                        <a:t>Science,</a:t>
                      </a:r>
                    </a:p>
                    <a:p>
                      <a:r>
                        <a:rPr lang="en-US" dirty="0" smtClean="0">
                          <a:solidFill>
                            <a:schemeClr val="bg1"/>
                          </a:solidFill>
                        </a:rPr>
                        <a:t>Problem Solving,</a:t>
                      </a:r>
                    </a:p>
                    <a:p>
                      <a:r>
                        <a:rPr lang="en-US" dirty="0" smtClean="0">
                          <a:solidFill>
                            <a:schemeClr val="bg1"/>
                          </a:solidFill>
                        </a:rPr>
                        <a:t>Decision Making</a:t>
                      </a:r>
                      <a:endParaRPr lang="en-US" dirty="0">
                        <a:solidFill>
                          <a:schemeClr val="bg1"/>
                        </a:solidFill>
                      </a:endParaRPr>
                    </a:p>
                  </a:txBody>
                  <a:tcPr>
                    <a:noFill/>
                  </a:tcPr>
                </a:tc>
                <a:tc>
                  <a:txBody>
                    <a:bodyPr/>
                    <a:lstStyle/>
                    <a:p>
                      <a:r>
                        <a:rPr lang="en-US" dirty="0" smtClean="0">
                          <a:solidFill>
                            <a:schemeClr val="bg1"/>
                          </a:solidFill>
                        </a:rPr>
                        <a:t>Improving Health</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38</a:t>
            </a:fld>
            <a:endParaRPr lang="en-US" dirty="0"/>
          </a:p>
        </p:txBody>
      </p:sp>
      <p:cxnSp>
        <p:nvCxnSpPr>
          <p:cNvPr id="7" name="Straight Connector 6"/>
          <p:cNvCxnSpPr/>
          <p:nvPr/>
        </p:nvCxnSpPr>
        <p:spPr bwMode="auto">
          <a:xfrm>
            <a:off x="2438400" y="990600"/>
            <a:ext cx="64770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438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3" name="Rectangle 2"/>
          <p:cNvSpPr/>
          <p:nvPr/>
        </p:nvSpPr>
        <p:spPr bwMode="auto">
          <a:xfrm>
            <a:off x="2438400" y="2971800"/>
            <a:ext cx="6477000" cy="33172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3600" u="sng" dirty="0" smtClean="0">
                <a:solidFill>
                  <a:schemeClr val="tx1"/>
                </a:solidFill>
                <a:latin typeface="Times" pitchFamily="122" charset="0"/>
              </a:rPr>
              <a:t>Success rests on 4 essential distinctions!</a:t>
            </a:r>
          </a:p>
          <a:p>
            <a:pPr marL="0" marR="0" indent="0" algn="l" defTabSz="914400" rtl="0" eaLnBrk="0" fontAlgn="base" latinLnBrk="0" hangingPunct="0">
              <a:lnSpc>
                <a:spcPct val="100000"/>
              </a:lnSpc>
              <a:spcBef>
                <a:spcPts val="600"/>
              </a:spcBef>
              <a:spcAft>
                <a:spcPct val="0"/>
              </a:spcAft>
              <a:buClrTx/>
              <a:buSzTx/>
              <a:buFontTx/>
              <a:buNone/>
              <a:tabLst>
                <a:tab pos="2400300" algn="l"/>
              </a:tabLst>
            </a:pPr>
            <a:r>
              <a:rPr lang="en-US" b="0" dirty="0" smtClean="0">
                <a:solidFill>
                  <a:schemeClr val="tx1"/>
                </a:solidFill>
                <a:latin typeface="Times" pitchFamily="122" charset="0"/>
              </a:rPr>
              <a:t>    ‘ontology’	</a:t>
            </a:r>
            <a:r>
              <a:rPr lang="en-US" b="0" dirty="0" smtClean="0">
                <a:solidFill>
                  <a:schemeClr val="tx1"/>
                </a:solidFill>
                <a:latin typeface="Times" pitchFamily="122" charset="0"/>
                <a:sym typeface="Wingdings" panose="05000000000000000000" pitchFamily="2" charset="2"/>
              </a:rPr>
              <a:t>   ‘an ontology’</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reality 	   representation</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kumimoji="0" lang="en-US" b="0" i="0" u="none" strike="noStrike" cap="none" normalizeH="0" baseline="0" dirty="0" smtClean="0">
                <a:ln>
                  <a:noFill/>
                </a:ln>
                <a:solidFill>
                  <a:schemeClr val="tx1"/>
                </a:solidFill>
                <a:effectLst/>
                <a:latin typeface="Times" pitchFamily="122" charset="0"/>
                <a:sym typeface="Wingdings" panose="05000000000000000000" pitchFamily="2" charset="2"/>
              </a:rPr>
              <a:t>    particulars	   universals</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continuants	   </a:t>
            </a:r>
            <a:r>
              <a:rPr lang="en-US" b="0" dirty="0" err="1" smtClean="0">
                <a:solidFill>
                  <a:schemeClr val="tx1"/>
                </a:solidFill>
                <a:latin typeface="Times" pitchFamily="122" charset="0"/>
                <a:sym typeface="Wingdings" panose="05000000000000000000" pitchFamily="2" charset="2"/>
              </a:rPr>
              <a:t>occurrents</a:t>
            </a:r>
            <a:endParaRPr kumimoji="0" lang="en-US" b="0" i="0" u="none" strike="noStrike" cap="none" normalizeH="0" baseline="0" dirty="0">
              <a:ln>
                <a:noFill/>
              </a:ln>
              <a:solidFill>
                <a:schemeClr val="tx1"/>
              </a:solidFill>
              <a:effectLst/>
              <a:latin typeface="Times" pitchFamily="122" charset="0"/>
            </a:endParaRPr>
          </a:p>
        </p:txBody>
      </p:sp>
      <p:sp>
        <p:nvSpPr>
          <p:cNvPr id="6" name="Rectangle 5"/>
          <p:cNvSpPr/>
          <p:nvPr/>
        </p:nvSpPr>
        <p:spPr bwMode="auto">
          <a:xfrm>
            <a:off x="2810069" y="4172338"/>
            <a:ext cx="5562600" cy="533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9704536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‘Ontology’ ?</a:t>
            </a:r>
            <a:endParaRPr lang="en-US" sz="5400" dirty="0"/>
          </a:p>
        </p:txBody>
      </p:sp>
      <p:sp>
        <p:nvSpPr>
          <p:cNvPr id="5" name="Content Placeholder 4"/>
          <p:cNvSpPr>
            <a:spLocks noGrp="1"/>
          </p:cNvSpPr>
          <p:nvPr>
            <p:ph idx="1"/>
          </p:nvPr>
        </p:nvSpPr>
        <p:spPr>
          <a:xfrm>
            <a:off x="228600" y="1752600"/>
            <a:ext cx="8686800" cy="4876800"/>
          </a:xfrm>
        </p:spPr>
        <p:txBody>
          <a:bodyPr/>
          <a:lstStyle/>
          <a:p>
            <a:pPr marL="630238" indent="-630238">
              <a:buFont typeface="+mj-lt"/>
              <a:buAutoNum type="arabicPeriod"/>
            </a:pPr>
            <a:r>
              <a:rPr lang="en-US" sz="4400" dirty="0" smtClean="0"/>
              <a:t>‘</a:t>
            </a:r>
            <a:r>
              <a:rPr lang="en-US" sz="4400" i="1" dirty="0" smtClean="0"/>
              <a:t>Ontology</a:t>
            </a:r>
            <a:r>
              <a:rPr lang="en-US" sz="4400" dirty="0" smtClean="0"/>
              <a:t>’</a:t>
            </a:r>
          </a:p>
          <a:p>
            <a:pPr marL="400050" lvl="1" indent="0">
              <a:buNone/>
            </a:pPr>
            <a:r>
              <a:rPr lang="en-US" sz="3600" dirty="0" smtClean="0"/>
              <a:t>A branch of </a:t>
            </a:r>
            <a:r>
              <a:rPr lang="en-US" sz="3600" u="sng" dirty="0"/>
              <a:t>p</a:t>
            </a:r>
            <a:r>
              <a:rPr lang="en-US" sz="3600" u="sng" dirty="0" smtClean="0"/>
              <a:t>hilosophy</a:t>
            </a:r>
            <a:r>
              <a:rPr lang="en-US" sz="3600" dirty="0" smtClean="0"/>
              <a:t> in which scholars study …</a:t>
            </a:r>
          </a:p>
          <a:p>
            <a:pPr marL="400050" lvl="1" indent="0">
              <a:buNone/>
            </a:pPr>
            <a:endParaRPr lang="en-US" sz="3600" dirty="0" smtClean="0"/>
          </a:p>
          <a:p>
            <a:pPr marL="630238" indent="-630238">
              <a:buFont typeface="+mj-lt"/>
              <a:buAutoNum type="arabicPeriod"/>
            </a:pPr>
            <a:r>
              <a:rPr lang="en-US" sz="4400" dirty="0" smtClean="0"/>
              <a:t>‘</a:t>
            </a:r>
            <a:r>
              <a:rPr lang="en-US" sz="4400" i="1" dirty="0" smtClean="0"/>
              <a:t>An ontology</a:t>
            </a:r>
            <a:r>
              <a:rPr lang="en-US" sz="4400" dirty="0" smtClean="0"/>
              <a:t>’</a:t>
            </a:r>
          </a:p>
          <a:p>
            <a:pPr marL="400050" lvl="1" indent="0">
              <a:buNone/>
            </a:pPr>
            <a:r>
              <a:rPr lang="en-US" sz="3600" dirty="0" smtClean="0"/>
              <a:t>A </a:t>
            </a:r>
            <a:r>
              <a:rPr lang="en-US" sz="3600" u="sng" dirty="0" smtClean="0"/>
              <a:t>representational artifact</a:t>
            </a:r>
            <a:r>
              <a:rPr lang="en-US" sz="3600" dirty="0" smtClean="0"/>
              <a:t> which represents …</a:t>
            </a:r>
            <a:endParaRPr lang="en-US" sz="3600" dirty="0"/>
          </a:p>
        </p:txBody>
      </p:sp>
      <p:sp>
        <p:nvSpPr>
          <p:cNvPr id="2" name="Slide Number Placeholder 1"/>
          <p:cNvSpPr>
            <a:spLocks noGrp="1"/>
          </p:cNvSpPr>
          <p:nvPr>
            <p:ph type="sldNum" sz="quarter" idx="3"/>
          </p:nvPr>
        </p:nvSpPr>
        <p:spPr/>
        <p:txBody>
          <a:bodyPr/>
          <a:lstStyle/>
          <a:p>
            <a:fld id="{7C5DB68A-9D44-4073-920F-D08D647C06A7}" type="slidenum">
              <a:rPr lang="en-US" smtClean="0"/>
              <a:t>39</a:t>
            </a:fld>
            <a:endParaRPr lang="en-US" dirty="0"/>
          </a:p>
        </p:txBody>
      </p:sp>
    </p:spTree>
    <p:extLst>
      <p:ext uri="{BB962C8B-B14F-4D97-AF65-F5344CB8AC3E}">
        <p14:creationId xmlns:p14="http://schemas.microsoft.com/office/powerpoint/2010/main" val="621944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status US / OECD</a:t>
            </a:r>
            <a:endParaRPr lang="en-US" dirty="0"/>
          </a:p>
        </p:txBody>
      </p:sp>
      <p:pic>
        <p:nvPicPr>
          <p:cNvPr id="5" name="Content Placeholder 4"/>
          <p:cNvPicPr>
            <a:picLocks noGrp="1" noChangeAspect="1"/>
          </p:cNvPicPr>
          <p:nvPr>
            <p:ph idx="1"/>
          </p:nvPr>
        </p:nvPicPr>
        <p:blipFill>
          <a:blip r:embed="rId2"/>
          <a:stretch>
            <a:fillRect/>
          </a:stretch>
        </p:blipFill>
        <p:spPr>
          <a:xfrm>
            <a:off x="0" y="609600"/>
            <a:ext cx="9139737" cy="6248400"/>
          </a:xfrm>
          <a:prstGeom prst="rect">
            <a:avLst/>
          </a:prstGeom>
        </p:spPr>
      </p:pic>
      <p:sp>
        <p:nvSpPr>
          <p:cNvPr id="7" name="Rectangle 6"/>
          <p:cNvSpPr/>
          <p:nvPr/>
        </p:nvSpPr>
        <p:spPr>
          <a:xfrm>
            <a:off x="5530700" y="6129842"/>
            <a:ext cx="3595577" cy="707886"/>
          </a:xfrm>
          <a:prstGeom prst="rect">
            <a:avLst/>
          </a:prstGeom>
        </p:spPr>
        <p:txBody>
          <a:bodyPr wrap="square">
            <a:spAutoFit/>
          </a:bodyPr>
          <a:lstStyle/>
          <a:p>
            <a:r>
              <a:rPr lang="en-US" sz="2000" b="0" dirty="0">
                <a:latin typeface="Arial" panose="020B0604020202020204" pitchFamily="34" charset="0"/>
              </a:rPr>
              <a:t>Health at a Glance 2017: </a:t>
            </a:r>
            <a:endParaRPr lang="en-US" sz="2000" b="0" dirty="0" smtClean="0">
              <a:latin typeface="Arial" panose="020B0604020202020204" pitchFamily="34" charset="0"/>
            </a:endParaRPr>
          </a:p>
          <a:p>
            <a:r>
              <a:rPr lang="en-US" sz="2000" b="0" dirty="0" smtClean="0">
                <a:latin typeface="Arial" panose="020B0604020202020204" pitchFamily="34" charset="0"/>
              </a:rPr>
              <a:t>USA/OECD </a:t>
            </a:r>
            <a:r>
              <a:rPr lang="en-US" sz="2000" b="0" dirty="0">
                <a:latin typeface="Arial" panose="020B0604020202020204" pitchFamily="34" charset="0"/>
              </a:rPr>
              <a:t>Indicators</a:t>
            </a:r>
            <a:endParaRPr lang="en-US" sz="2000" dirty="0"/>
          </a:p>
        </p:txBody>
      </p:sp>
      <p:sp>
        <p:nvSpPr>
          <p:cNvPr id="3" name="Rectangle 2"/>
          <p:cNvSpPr/>
          <p:nvPr/>
        </p:nvSpPr>
        <p:spPr bwMode="auto">
          <a:xfrm>
            <a:off x="0" y="609600"/>
            <a:ext cx="9144000" cy="6248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586898" y="990600"/>
            <a:ext cx="6194902" cy="584775"/>
          </a:xfrm>
          <a:prstGeom prst="rect">
            <a:avLst/>
          </a:prstGeom>
          <a:noFill/>
        </p:spPr>
        <p:txBody>
          <a:bodyPr wrap="none" rtlCol="0">
            <a:spAutoFit/>
          </a:bodyPr>
          <a:lstStyle/>
          <a:p>
            <a:r>
              <a:rPr lang="en-US" dirty="0" smtClean="0"/>
              <a:t>How good is healthcare in the US?</a:t>
            </a:r>
            <a:endParaRPr lang="en-US" dirty="0"/>
          </a:p>
        </p:txBody>
      </p:sp>
      <p:sp>
        <p:nvSpPr>
          <p:cNvPr id="4" name="Slide Number Placeholder 3"/>
          <p:cNvSpPr>
            <a:spLocks noGrp="1"/>
          </p:cNvSpPr>
          <p:nvPr>
            <p:ph type="sldNum" sz="quarter" idx="3"/>
          </p:nvPr>
        </p:nvSpPr>
        <p:spPr/>
        <p:txBody>
          <a:bodyPr/>
          <a:lstStyle/>
          <a:p>
            <a:fld id="{7C5DB68A-9D44-4073-920F-D08D647C06A7}" type="slidenum">
              <a:rPr lang="en-US" smtClean="0"/>
              <a:t>4</a:t>
            </a:fld>
            <a:endParaRPr lang="en-US" dirty="0"/>
          </a:p>
        </p:txBody>
      </p:sp>
    </p:spTree>
    <p:extLst>
      <p:ext uri="{BB962C8B-B14F-4D97-AF65-F5344CB8AC3E}">
        <p14:creationId xmlns:p14="http://schemas.microsoft.com/office/powerpoint/2010/main" val="40795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a:latin typeface="Arial" charset="0"/>
                <a:cs typeface="Arial" charset="0"/>
              </a:rPr>
              <a:t>the main stream view</a:t>
            </a:r>
            <a:endParaRPr lang="en-US" dirty="0" smtClean="0">
              <a:latin typeface="Arial" charset="0"/>
              <a:cs typeface="Arial" charset="0"/>
            </a:endParaRP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3"/>
          </p:nvPr>
        </p:nvSpPr>
        <p:spPr/>
        <p:txBody>
          <a:bodyPr/>
          <a:lstStyle/>
          <a:p>
            <a:fld id="{7C5DB68A-9D44-4073-920F-D08D647C06A7}" type="slidenum">
              <a:rPr lang="en-US" smtClean="0"/>
              <a:t>40</a:t>
            </a:fld>
            <a:endParaRPr lang="en-US" dirty="0"/>
          </a:p>
        </p:txBody>
      </p:sp>
    </p:spTree>
    <p:extLst>
      <p:ext uri="{BB962C8B-B14F-4D97-AF65-F5344CB8AC3E}">
        <p14:creationId xmlns:p14="http://schemas.microsoft.com/office/powerpoint/2010/main" val="2573808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762000"/>
            <a:ext cx="9144000" cy="762000"/>
          </a:xfrm>
        </p:spPr>
        <p:txBody>
          <a:bodyPr>
            <a:normAutofit fontScale="90000"/>
          </a:bodyPr>
          <a:lstStyle/>
          <a:p>
            <a:pPr eaLnBrk="1" hangingPunct="1">
              <a:defRPr/>
            </a:pPr>
            <a:r>
              <a:rPr lang="en-US" dirty="0" smtClean="0">
                <a:latin typeface="Arial" charset="0"/>
                <a:cs typeface="Arial" charset="0"/>
              </a:rPr>
              <a:t>Interdisciplinary Nature of Biomedical Informatics:</a:t>
            </a:r>
            <a:br>
              <a:rPr lang="en-US" dirty="0" smtClean="0">
                <a:latin typeface="Arial" charset="0"/>
                <a:cs typeface="Arial" charset="0"/>
              </a:rPr>
            </a:br>
            <a:r>
              <a:rPr lang="en-US" dirty="0" smtClean="0">
                <a:latin typeface="Arial" charset="0"/>
                <a:cs typeface="Arial" charset="0"/>
              </a:rPr>
              <a:t>UB Department of BMI’s view </a:t>
            </a:r>
          </a:p>
        </p:txBody>
      </p:sp>
      <p:sp>
        <p:nvSpPr>
          <p:cNvPr id="24580" name="Rectangle 4"/>
          <p:cNvSpPr>
            <a:spLocks noChangeArrowheads="1"/>
          </p:cNvSpPr>
          <p:nvPr/>
        </p:nvSpPr>
        <p:spPr bwMode="auto">
          <a:xfrm>
            <a:off x="3885387" y="3811020"/>
            <a:ext cx="1562929" cy="705321"/>
          </a:xfrm>
          <a:prstGeom prst="rect">
            <a:avLst/>
          </a:prstGeom>
          <a:solidFill>
            <a:srgbClr val="FFFF00"/>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dirty="0">
                <a:solidFill>
                  <a:srgbClr val="16165D"/>
                </a:solidFill>
              </a:rPr>
              <a:t>Biomedical</a:t>
            </a:r>
          </a:p>
          <a:p>
            <a:pPr algn="ctr" eaLnBrk="1" hangingPunct="1">
              <a:spcBef>
                <a:spcPct val="0"/>
              </a:spcBef>
              <a:buFontTx/>
              <a:buNone/>
            </a:pPr>
            <a:r>
              <a:rPr lang="en-US" altLang="en-US" sz="2000" dirty="0">
                <a:solidFill>
                  <a:srgbClr val="16165D"/>
                </a:solidFill>
              </a:rPr>
              <a:t>Informatics</a:t>
            </a:r>
          </a:p>
        </p:txBody>
      </p:sp>
      <p:sp>
        <p:nvSpPr>
          <p:cNvPr id="24610" name="Rectangle 7"/>
          <p:cNvSpPr>
            <a:spLocks noChangeArrowheads="1"/>
          </p:cNvSpPr>
          <p:nvPr/>
        </p:nvSpPr>
        <p:spPr bwMode="auto">
          <a:xfrm>
            <a:off x="203812" y="3303967"/>
            <a:ext cx="223458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Cognitive Science</a:t>
            </a:r>
          </a:p>
          <a:p>
            <a:pPr algn="ctr" eaLnBrk="1" hangingPunct="1">
              <a:spcBef>
                <a:spcPct val="0"/>
              </a:spcBef>
              <a:buFontTx/>
              <a:buNone/>
            </a:pPr>
            <a:r>
              <a:rPr lang="en-US" altLang="en-US" sz="1800" dirty="0"/>
              <a:t>&amp; Decision Making</a:t>
            </a:r>
          </a:p>
        </p:txBody>
      </p:sp>
      <p:sp>
        <p:nvSpPr>
          <p:cNvPr id="24607" name="Rectangle 11"/>
          <p:cNvSpPr>
            <a:spLocks noChangeArrowheads="1"/>
          </p:cNvSpPr>
          <p:nvPr/>
        </p:nvSpPr>
        <p:spPr bwMode="auto">
          <a:xfrm>
            <a:off x="845013" y="4495800"/>
            <a:ext cx="159338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Management</a:t>
            </a:r>
          </a:p>
          <a:p>
            <a:pPr algn="ctr" eaLnBrk="1" hangingPunct="1">
              <a:spcBef>
                <a:spcPct val="0"/>
              </a:spcBef>
              <a:buFontTx/>
              <a:buNone/>
            </a:pPr>
            <a:r>
              <a:rPr lang="en-US" altLang="en-US" sz="1800" dirty="0"/>
              <a:t>Sciences</a:t>
            </a:r>
          </a:p>
        </p:txBody>
      </p:sp>
      <p:sp>
        <p:nvSpPr>
          <p:cNvPr id="24604" name="Rectangle 15"/>
          <p:cNvSpPr>
            <a:spLocks noChangeArrowheads="1"/>
          </p:cNvSpPr>
          <p:nvPr/>
        </p:nvSpPr>
        <p:spPr bwMode="auto">
          <a:xfrm>
            <a:off x="6976509" y="5750874"/>
            <a:ext cx="1183018"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Clinical</a:t>
            </a:r>
          </a:p>
          <a:p>
            <a:pPr algn="ctr" eaLnBrk="1" hangingPunct="1">
              <a:spcBef>
                <a:spcPct val="0"/>
              </a:spcBef>
              <a:buFontTx/>
              <a:buNone/>
            </a:pPr>
            <a:r>
              <a:rPr lang="en-US" altLang="en-US" sz="1800" dirty="0"/>
              <a:t>Sciences</a:t>
            </a:r>
          </a:p>
        </p:txBody>
      </p:sp>
      <p:sp>
        <p:nvSpPr>
          <p:cNvPr id="24601" name="Rectangle 19"/>
          <p:cNvSpPr>
            <a:spLocks noChangeArrowheads="1"/>
          </p:cNvSpPr>
          <p:nvPr/>
        </p:nvSpPr>
        <p:spPr bwMode="auto">
          <a:xfrm>
            <a:off x="380691" y="5752020"/>
            <a:ext cx="2093523"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Basic Biomedical</a:t>
            </a:r>
          </a:p>
          <a:p>
            <a:pPr algn="ctr" eaLnBrk="1" hangingPunct="1">
              <a:spcBef>
                <a:spcPct val="0"/>
              </a:spcBef>
              <a:buFontTx/>
              <a:buNone/>
            </a:pPr>
            <a:r>
              <a:rPr lang="en-US" altLang="en-US" sz="1800" dirty="0"/>
              <a:t>Sciences</a:t>
            </a:r>
          </a:p>
        </p:txBody>
      </p:sp>
      <p:sp>
        <p:nvSpPr>
          <p:cNvPr id="24598" name="Rectangle 23"/>
          <p:cNvSpPr>
            <a:spLocks noChangeArrowheads="1"/>
          </p:cNvSpPr>
          <p:nvPr/>
        </p:nvSpPr>
        <p:spPr bwMode="auto">
          <a:xfrm>
            <a:off x="6976509" y="4495800"/>
            <a:ext cx="1721627" cy="643766"/>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Epidemiology</a:t>
            </a:r>
          </a:p>
          <a:p>
            <a:pPr algn="ctr" eaLnBrk="1" hangingPunct="1">
              <a:spcBef>
                <a:spcPct val="0"/>
              </a:spcBef>
              <a:buFontTx/>
              <a:buNone/>
            </a:pPr>
            <a:r>
              <a:rPr lang="en-US" altLang="en-US" sz="1800" dirty="0"/>
              <a:t>And Statistics</a:t>
            </a:r>
          </a:p>
        </p:txBody>
      </p:sp>
      <p:sp>
        <p:nvSpPr>
          <p:cNvPr id="24595" name="Rectangle 27"/>
          <p:cNvSpPr>
            <a:spLocks noChangeArrowheads="1"/>
          </p:cNvSpPr>
          <p:nvPr/>
        </p:nvSpPr>
        <p:spPr bwMode="auto">
          <a:xfrm>
            <a:off x="6976509" y="3442467"/>
            <a:ext cx="1862691" cy="366767"/>
          </a:xfrm>
          <a:prstGeom prst="rect">
            <a:avLst/>
          </a:prstGeom>
          <a:solidFill>
            <a:schemeClr val="accent1">
              <a:lumMod val="90000"/>
            </a:schemeClr>
          </a:solidFill>
          <a:ln>
            <a:noFill/>
          </a:ln>
          <a:scene3d>
            <a:camera prst="orthographicFront"/>
            <a:lightRig rig="threePt" dir="t"/>
          </a:scene3d>
          <a:sp3d>
            <a:bevelT h="114300"/>
          </a:sp3d>
        </p:spPr>
        <p:txBody>
          <a:bodyPr wrap="non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Bioengineering</a:t>
            </a:r>
          </a:p>
        </p:txBody>
      </p:sp>
      <p:sp>
        <p:nvSpPr>
          <p:cNvPr id="24591" name="Rectangle 33"/>
          <p:cNvSpPr>
            <a:spLocks noChangeArrowheads="1"/>
          </p:cNvSpPr>
          <p:nvPr/>
        </p:nvSpPr>
        <p:spPr bwMode="auto">
          <a:xfrm>
            <a:off x="6976509"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(software)</a:t>
            </a:r>
          </a:p>
        </p:txBody>
      </p:sp>
      <p:sp>
        <p:nvSpPr>
          <p:cNvPr id="37" name="Rectangle 33"/>
          <p:cNvSpPr>
            <a:spLocks noChangeArrowheads="1"/>
          </p:cNvSpPr>
          <p:nvPr/>
        </p:nvSpPr>
        <p:spPr bwMode="auto">
          <a:xfrm>
            <a:off x="812800" y="1836412"/>
            <a:ext cx="1625600" cy="920765"/>
          </a:xfrm>
          <a:prstGeom prst="rect">
            <a:avLst/>
          </a:prstGeom>
          <a:solidFill>
            <a:schemeClr val="accent1">
              <a:lumMod val="90000"/>
            </a:schemeClr>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a:t>Computer Science </a:t>
            </a:r>
            <a:r>
              <a:rPr lang="en-US" altLang="en-US" sz="1800" dirty="0" smtClean="0"/>
              <a:t>(hardware</a:t>
            </a:r>
            <a:r>
              <a:rPr lang="en-US" altLang="en-US" sz="1800" dirty="0"/>
              <a:t>)</a:t>
            </a:r>
          </a:p>
        </p:txBody>
      </p:sp>
      <p:sp>
        <p:nvSpPr>
          <p:cNvPr id="38" name="Rectangle 33"/>
          <p:cNvSpPr>
            <a:spLocks noChangeArrowheads="1"/>
          </p:cNvSpPr>
          <p:nvPr/>
        </p:nvSpPr>
        <p:spPr bwMode="auto">
          <a:xfrm>
            <a:off x="2929491" y="1862554"/>
            <a:ext cx="144780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Informatics</a:t>
            </a:r>
            <a:endParaRPr lang="en-US" altLang="en-US" sz="1800" dirty="0">
              <a:solidFill>
                <a:schemeClr val="bg1"/>
              </a:solidFill>
            </a:endParaRPr>
          </a:p>
        </p:txBody>
      </p:sp>
      <p:sp>
        <p:nvSpPr>
          <p:cNvPr id="39" name="Rectangle 33"/>
          <p:cNvSpPr>
            <a:spLocks noChangeArrowheads="1"/>
          </p:cNvSpPr>
          <p:nvPr/>
        </p:nvSpPr>
        <p:spPr bwMode="auto">
          <a:xfrm>
            <a:off x="3948031" y="5257800"/>
            <a:ext cx="1437640" cy="366767"/>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endParaRPr lang="en-US" altLang="en-US" sz="1800" dirty="0">
              <a:solidFill>
                <a:schemeClr val="bg1"/>
              </a:solidFill>
            </a:endParaRPr>
          </a:p>
        </p:txBody>
      </p:sp>
      <p:cxnSp>
        <p:nvCxnSpPr>
          <p:cNvPr id="4" name="Straight Arrow Connector 3"/>
          <p:cNvCxnSpPr>
            <a:stCxn id="38" idx="2"/>
            <a:endCxn id="24580" idx="0"/>
          </p:cNvCxnSpPr>
          <p:nvPr/>
        </p:nvCxnSpPr>
        <p:spPr bwMode="auto">
          <a:xfrm>
            <a:off x="3653391" y="2229321"/>
            <a:ext cx="1013461" cy="158169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2" name="Straight Arrow Connector 41"/>
          <p:cNvCxnSpPr>
            <a:stCxn id="24591" idx="1"/>
            <a:endCxn id="24580" idx="0"/>
          </p:cNvCxnSpPr>
          <p:nvPr/>
        </p:nvCxnSpPr>
        <p:spPr bwMode="auto">
          <a:xfrm flipH="1">
            <a:off x="4666852" y="2296795"/>
            <a:ext cx="2309657"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5" name="Straight Arrow Connector 44"/>
          <p:cNvCxnSpPr>
            <a:stCxn id="24595" idx="1"/>
            <a:endCxn id="24580" idx="3"/>
          </p:cNvCxnSpPr>
          <p:nvPr/>
        </p:nvCxnSpPr>
        <p:spPr bwMode="auto">
          <a:xfrm flipH="1">
            <a:off x="5448316" y="3625851"/>
            <a:ext cx="1528193" cy="53783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48" name="Straight Arrow Connector 47"/>
          <p:cNvCxnSpPr>
            <a:stCxn id="24598" idx="1"/>
            <a:endCxn id="24580" idx="3"/>
          </p:cNvCxnSpPr>
          <p:nvPr/>
        </p:nvCxnSpPr>
        <p:spPr bwMode="auto">
          <a:xfrm flipH="1" flipV="1">
            <a:off x="5448316" y="4163681"/>
            <a:ext cx="1528193"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1" name="Straight Arrow Connector 50"/>
          <p:cNvCxnSpPr>
            <a:stCxn id="24601" idx="3"/>
            <a:endCxn id="24580" idx="2"/>
          </p:cNvCxnSpPr>
          <p:nvPr/>
        </p:nvCxnSpPr>
        <p:spPr bwMode="auto">
          <a:xfrm flipV="1">
            <a:off x="2474214" y="4516341"/>
            <a:ext cx="2192638" cy="155756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54" name="Straight Arrow Connector 53"/>
          <p:cNvCxnSpPr>
            <a:stCxn id="39" idx="0"/>
            <a:endCxn id="24580" idx="2"/>
          </p:cNvCxnSpPr>
          <p:nvPr/>
        </p:nvCxnSpPr>
        <p:spPr bwMode="auto">
          <a:xfrm flipV="1">
            <a:off x="4666851" y="4516341"/>
            <a:ext cx="1" cy="741459"/>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1" name="Straight Arrow Connector 70"/>
          <p:cNvCxnSpPr>
            <a:stCxn id="24604" idx="1"/>
            <a:endCxn id="24580" idx="2"/>
          </p:cNvCxnSpPr>
          <p:nvPr/>
        </p:nvCxnSpPr>
        <p:spPr bwMode="auto">
          <a:xfrm flipH="1" flipV="1">
            <a:off x="4666852" y="4516341"/>
            <a:ext cx="2309657" cy="155641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5" name="Straight Arrow Connector 74"/>
          <p:cNvCxnSpPr>
            <a:stCxn id="24607" idx="3"/>
            <a:endCxn id="24580" idx="1"/>
          </p:cNvCxnSpPr>
          <p:nvPr/>
        </p:nvCxnSpPr>
        <p:spPr bwMode="auto">
          <a:xfrm flipV="1">
            <a:off x="2438400" y="4163681"/>
            <a:ext cx="1446987" cy="654002"/>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79" name="Straight Arrow Connector 78"/>
          <p:cNvCxnSpPr>
            <a:stCxn id="24610" idx="3"/>
            <a:endCxn id="24580" idx="1"/>
          </p:cNvCxnSpPr>
          <p:nvPr/>
        </p:nvCxnSpPr>
        <p:spPr bwMode="auto">
          <a:xfrm>
            <a:off x="2438400" y="3625850"/>
            <a:ext cx="1446987" cy="53783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82" name="Straight Arrow Connector 81"/>
          <p:cNvCxnSpPr>
            <a:stCxn id="37" idx="3"/>
            <a:endCxn id="24580" idx="0"/>
          </p:cNvCxnSpPr>
          <p:nvPr/>
        </p:nvCxnSpPr>
        <p:spPr bwMode="auto">
          <a:xfrm>
            <a:off x="2438400" y="2296795"/>
            <a:ext cx="2228452" cy="1514225"/>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5" name="Rectangle 33"/>
          <p:cNvSpPr>
            <a:spLocks noChangeArrowheads="1"/>
          </p:cNvSpPr>
          <p:nvPr/>
        </p:nvSpPr>
        <p:spPr bwMode="auto">
          <a:xfrm>
            <a:off x="3005691" y="5954799"/>
            <a:ext cx="1625600" cy="643766"/>
          </a:xfrm>
          <a:prstGeom prst="rect">
            <a:avLst/>
          </a:prstGeom>
          <a:solidFill>
            <a:srgbClr val="0070C0"/>
          </a:solidFill>
          <a:ln>
            <a:noFill/>
          </a:ln>
          <a:scene3d>
            <a:camera prst="orthographicFront"/>
            <a:lightRig rig="threePt" dir="t"/>
          </a:scene3d>
          <a:sp3d>
            <a:bevelT h="114300"/>
          </a:sp3d>
        </p:spPr>
        <p:txBody>
          <a:bodyPr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Philosophy</a:t>
            </a:r>
          </a:p>
          <a:p>
            <a:pPr algn="ctr" eaLnBrk="1" hangingPunct="1">
              <a:spcBef>
                <a:spcPct val="0"/>
              </a:spcBef>
              <a:buFontTx/>
              <a:buNone/>
            </a:pPr>
            <a:r>
              <a:rPr lang="en-US" altLang="en-US" sz="1800" dirty="0" smtClean="0">
                <a:solidFill>
                  <a:schemeClr val="bg1"/>
                </a:solidFill>
              </a:rPr>
              <a:t>Of Science</a:t>
            </a:r>
            <a:endParaRPr lang="en-US" altLang="en-US" sz="1800" dirty="0">
              <a:solidFill>
                <a:schemeClr val="bg1"/>
              </a:solidFill>
            </a:endParaRPr>
          </a:p>
        </p:txBody>
      </p:sp>
      <p:sp>
        <p:nvSpPr>
          <p:cNvPr id="26" name="Rectangle 33"/>
          <p:cNvSpPr>
            <a:spLocks noChangeArrowheads="1"/>
          </p:cNvSpPr>
          <p:nvPr/>
        </p:nvSpPr>
        <p:spPr bwMode="auto">
          <a:xfrm>
            <a:off x="4832422" y="5951585"/>
            <a:ext cx="1616946"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(Biomedical)</a:t>
            </a:r>
          </a:p>
          <a:p>
            <a:pPr algn="ctr" eaLnBrk="1" hangingPunct="1">
              <a:spcBef>
                <a:spcPct val="0"/>
              </a:spcBef>
              <a:buFontTx/>
              <a:buNone/>
            </a:pPr>
            <a:r>
              <a:rPr lang="en-US" altLang="en-US" sz="1800" dirty="0" smtClean="0">
                <a:solidFill>
                  <a:schemeClr val="bg1"/>
                </a:solidFill>
              </a:rPr>
              <a:t>Ontology</a:t>
            </a:r>
            <a:endParaRPr lang="en-US" altLang="en-US" sz="1800" dirty="0">
              <a:solidFill>
                <a:schemeClr val="bg1"/>
              </a:solidFill>
            </a:endParaRPr>
          </a:p>
        </p:txBody>
      </p:sp>
      <p:cxnSp>
        <p:nvCxnSpPr>
          <p:cNvPr id="5" name="Straight Connector 4"/>
          <p:cNvCxnSpPr>
            <a:stCxn id="39" idx="2"/>
            <a:endCxn id="25" idx="0"/>
          </p:cNvCxnSpPr>
          <p:nvPr/>
        </p:nvCxnSpPr>
        <p:spPr bwMode="auto">
          <a:xfrm flipH="1">
            <a:off x="3818491" y="5624567"/>
            <a:ext cx="848360" cy="330232"/>
          </a:xfrm>
          <a:prstGeom prst="line">
            <a:avLst/>
          </a:prstGeom>
          <a:solidFill>
            <a:schemeClr val="accent1"/>
          </a:solidFill>
          <a:ln w="28575" cap="flat" cmpd="sng" algn="ctr">
            <a:solidFill>
              <a:schemeClr val="bg1"/>
            </a:solidFill>
            <a:prstDash val="sysDot"/>
            <a:round/>
            <a:headEnd type="none" w="med" len="med"/>
            <a:tailEnd type="none" w="med" len="med"/>
          </a:ln>
          <a:effectLst/>
        </p:spPr>
      </p:cxnSp>
      <p:cxnSp>
        <p:nvCxnSpPr>
          <p:cNvPr id="29" name="Straight Connector 28"/>
          <p:cNvCxnSpPr>
            <a:stCxn id="39" idx="2"/>
            <a:endCxn id="26" idx="0"/>
          </p:cNvCxnSpPr>
          <p:nvPr/>
        </p:nvCxnSpPr>
        <p:spPr bwMode="auto">
          <a:xfrm>
            <a:off x="4666851" y="5624567"/>
            <a:ext cx="974044" cy="327018"/>
          </a:xfrm>
          <a:prstGeom prst="line">
            <a:avLst/>
          </a:prstGeom>
          <a:solidFill>
            <a:schemeClr val="accent1"/>
          </a:solidFill>
          <a:ln w="28575" cap="flat" cmpd="sng" algn="ctr">
            <a:solidFill>
              <a:schemeClr val="bg1"/>
            </a:solidFill>
            <a:prstDash val="sysDot"/>
            <a:round/>
            <a:headEnd type="none" w="med" len="med"/>
            <a:tailEnd type="none" w="med" len="med"/>
          </a:ln>
          <a:effectLst/>
        </p:spPr>
      </p:cxnSp>
      <p:sp>
        <p:nvSpPr>
          <p:cNvPr id="40" name="Rectangle 33"/>
          <p:cNvSpPr>
            <a:spLocks noChangeArrowheads="1"/>
          </p:cNvSpPr>
          <p:nvPr/>
        </p:nvSpPr>
        <p:spPr bwMode="auto">
          <a:xfrm>
            <a:off x="4590465" y="1847003"/>
            <a:ext cx="1806222" cy="643766"/>
          </a:xfrm>
          <a:prstGeom prst="rect">
            <a:avLst/>
          </a:prstGeom>
          <a:solidFill>
            <a:srgbClr val="0070C0"/>
          </a:solidFill>
          <a:ln>
            <a:noFill/>
          </a:ln>
          <a:scene3d>
            <a:camera prst="orthographicFront"/>
            <a:lightRig rig="threePt" dir="t"/>
          </a:scene3d>
          <a:sp3d>
            <a:bevelT h="114300"/>
          </a:sp3d>
        </p:spPr>
        <p:txBody>
          <a:bodyPr wrap="square" lIns="90488" tIns="44450" rIns="90488" bIns="44450" anchor="ctr" anchorCtr="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dirty="0" smtClean="0">
                <a:solidFill>
                  <a:schemeClr val="bg1"/>
                </a:solidFill>
              </a:rPr>
              <a:t>Human factors</a:t>
            </a:r>
          </a:p>
          <a:p>
            <a:pPr algn="ctr" eaLnBrk="1" hangingPunct="1">
              <a:spcBef>
                <a:spcPct val="0"/>
              </a:spcBef>
              <a:buFontTx/>
              <a:buNone/>
            </a:pPr>
            <a:r>
              <a:rPr lang="en-US" altLang="en-US" sz="1800" dirty="0" smtClean="0">
                <a:solidFill>
                  <a:schemeClr val="bg1"/>
                </a:solidFill>
              </a:rPr>
              <a:t>ergonomics</a:t>
            </a:r>
            <a:endParaRPr lang="en-US" altLang="en-US" sz="1800" dirty="0">
              <a:solidFill>
                <a:schemeClr val="bg1"/>
              </a:solidFill>
            </a:endParaRPr>
          </a:p>
        </p:txBody>
      </p:sp>
      <p:cxnSp>
        <p:nvCxnSpPr>
          <p:cNvPr id="41" name="Straight Arrow Connector 40"/>
          <p:cNvCxnSpPr>
            <a:stCxn id="40" idx="2"/>
            <a:endCxn id="24580" idx="0"/>
          </p:cNvCxnSpPr>
          <p:nvPr/>
        </p:nvCxnSpPr>
        <p:spPr bwMode="auto">
          <a:xfrm flipH="1">
            <a:off x="4666852" y="2490769"/>
            <a:ext cx="826724" cy="132025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 name="Slide Number Placeholder 1"/>
          <p:cNvSpPr>
            <a:spLocks noGrp="1"/>
          </p:cNvSpPr>
          <p:nvPr>
            <p:ph type="sldNum" sz="quarter" idx="3"/>
          </p:nvPr>
        </p:nvSpPr>
        <p:spPr/>
        <p:txBody>
          <a:bodyPr/>
          <a:lstStyle/>
          <a:p>
            <a:fld id="{7C5DB68A-9D44-4073-920F-D08D647C06A7}" type="slidenum">
              <a:rPr lang="en-US" smtClean="0"/>
              <a:t>41</a:t>
            </a:fld>
            <a:endParaRPr lang="en-US" dirty="0"/>
          </a:p>
        </p:txBody>
      </p:sp>
    </p:spTree>
    <p:extLst>
      <p:ext uri="{BB962C8B-B14F-4D97-AF65-F5344CB8AC3E}">
        <p14:creationId xmlns:p14="http://schemas.microsoft.com/office/powerpoint/2010/main" val="341848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1" name="Group 10"/>
          <p:cNvGrpSpPr/>
          <p:nvPr/>
        </p:nvGrpSpPr>
        <p:grpSpPr>
          <a:xfrm>
            <a:off x="1285604" y="2449800"/>
            <a:ext cx="2463718" cy="2930336"/>
            <a:chOff x="1461378" y="2282159"/>
            <a:chExt cx="2463718" cy="2930336"/>
          </a:xfrm>
        </p:grpSpPr>
        <p:sp>
          <p:nvSpPr>
            <p:cNvPr id="22547"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sp>
          <p:nvSpPr>
            <p:cNvPr id="22548" name="Text Box 10"/>
            <p:cNvSpPr txBox="1">
              <a:spLocks noChangeArrowheads="1"/>
            </p:cNvSpPr>
            <p:nvPr/>
          </p:nvSpPr>
          <p:spPr bwMode="auto">
            <a:xfrm>
              <a:off x="1461378" y="4942877"/>
              <a:ext cx="1992313" cy="26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Bioinformatics</a:t>
              </a:r>
            </a:p>
          </p:txBody>
        </p:sp>
      </p:grpSp>
      <p:grpSp>
        <p:nvGrpSpPr>
          <p:cNvPr id="13" name="Group 12"/>
          <p:cNvGrpSpPr/>
          <p:nvPr/>
        </p:nvGrpSpPr>
        <p:grpSpPr>
          <a:xfrm>
            <a:off x="4658958" y="2449800"/>
            <a:ext cx="1463675" cy="2823241"/>
            <a:chOff x="4971257" y="2299682"/>
            <a:chExt cx="1463675" cy="3986816"/>
          </a:xfrm>
        </p:grpSpPr>
        <p:sp>
          <p:nvSpPr>
            <p:cNvPr id="2254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Clinical</a:t>
              </a:r>
            </a:p>
            <a:p>
              <a:pPr algn="ctr" eaLnBrk="1" hangingPunct="1">
                <a:spcBef>
                  <a:spcPct val="0"/>
                </a:spcBef>
                <a:buFontTx/>
                <a:buNone/>
              </a:pPr>
              <a:r>
                <a:rPr lang="en-US" altLang="en-US" sz="1800" b="1" dirty="0">
                  <a:solidFill>
                    <a:schemeClr val="bg1"/>
                  </a:solidFill>
                </a:rPr>
                <a:t>Informatics</a:t>
              </a:r>
            </a:p>
          </p:txBody>
        </p:sp>
        <p:sp>
          <p:nvSpPr>
            <p:cNvPr id="22546"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4" name="Group 13"/>
          <p:cNvGrpSpPr/>
          <p:nvPr/>
        </p:nvGrpSpPr>
        <p:grpSpPr>
          <a:xfrm>
            <a:off x="5866408" y="2449800"/>
            <a:ext cx="1973263" cy="3007827"/>
            <a:chOff x="5855650" y="2449800"/>
            <a:chExt cx="1973263" cy="3007827"/>
          </a:xfrm>
        </p:grpSpPr>
        <p:sp>
          <p:nvSpPr>
            <p:cNvPr id="22541"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chemeClr val="bg1"/>
                  </a:solidFill>
                </a:rPr>
                <a:t>Public Health Informatics</a:t>
              </a:r>
            </a:p>
          </p:txBody>
        </p:sp>
        <p:sp>
          <p:nvSpPr>
            <p:cNvPr id="22542"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Sociotechnical and Human Centered </a:t>
              </a:r>
            </a:p>
            <a:p>
              <a:pPr algn="ctr" eaLnBrk="1" hangingPunct="1">
                <a:spcBef>
                  <a:spcPct val="0"/>
                </a:spcBef>
                <a:buFontTx/>
                <a:buNone/>
              </a:pPr>
              <a:r>
                <a:rPr lang="en-US" altLang="en-US" sz="1800" b="1" dirty="0" smtClean="0">
                  <a:solidFill>
                    <a:schemeClr val="bg1"/>
                  </a:solidFill>
                </a:rPr>
                <a:t>Design</a:t>
              </a:r>
              <a:endParaRPr lang="en-US" altLang="en-US" sz="1800" b="1" dirty="0">
                <a:solidFill>
                  <a:schemeClr val="bg1"/>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34" name="Group 33"/>
          <p:cNvGrpSpPr/>
          <p:nvPr/>
        </p:nvGrpSpPr>
        <p:grpSpPr>
          <a:xfrm>
            <a:off x="3211158" y="2449800"/>
            <a:ext cx="1463675" cy="2823241"/>
            <a:chOff x="4971257" y="2322334"/>
            <a:chExt cx="1463675" cy="3964164"/>
          </a:xfrm>
        </p:grpSpPr>
        <p:sp>
          <p:nvSpPr>
            <p:cNvPr id="35" name="Text Box 12"/>
            <p:cNvSpPr txBox="1">
              <a:spLocks noChangeArrowheads="1"/>
            </p:cNvSpPr>
            <p:nvPr/>
          </p:nvSpPr>
          <p:spPr bwMode="auto">
            <a:xfrm>
              <a:off x="4971257" y="5645148"/>
              <a:ext cx="14636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Imaging</a:t>
              </a:r>
              <a:endParaRPr lang="en-US" altLang="en-US" sz="1800" b="1" dirty="0">
                <a:solidFill>
                  <a:schemeClr val="bg1"/>
                </a:solidFill>
              </a:endParaRPr>
            </a:p>
            <a:p>
              <a:pPr algn="ctr" eaLnBrk="1" hangingPunct="1">
                <a:spcBef>
                  <a:spcPct val="0"/>
                </a:spcBef>
                <a:buFontTx/>
                <a:buNone/>
              </a:pPr>
              <a:r>
                <a:rPr lang="en-US" altLang="en-US" sz="1800" b="1" dirty="0">
                  <a:solidFill>
                    <a:schemeClr val="bg1"/>
                  </a:solidFill>
                </a:rPr>
                <a:t>Informatics</a:t>
              </a:r>
            </a:p>
          </p:txBody>
        </p:sp>
        <p:sp>
          <p:nvSpPr>
            <p:cNvPr id="36"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sp>
        <p:nvSpPr>
          <p:cNvPr id="2" name="Slide Number Placeholder 1"/>
          <p:cNvSpPr>
            <a:spLocks noGrp="1"/>
          </p:cNvSpPr>
          <p:nvPr>
            <p:ph type="sldNum" sz="quarter" idx="3"/>
          </p:nvPr>
        </p:nvSpPr>
        <p:spPr/>
        <p:txBody>
          <a:bodyPr/>
          <a:lstStyle/>
          <a:p>
            <a:fld id="{7C5DB68A-9D44-4073-920F-D08D647C06A7}" type="slidenum">
              <a:rPr lang="en-US" smtClean="0"/>
              <a:t>42</a:t>
            </a:fld>
            <a:endParaRPr lang="en-US" dirty="0"/>
          </a:p>
        </p:txBody>
      </p:sp>
    </p:spTree>
    <p:extLst>
      <p:ext uri="{BB962C8B-B14F-4D97-AF65-F5344CB8AC3E}">
        <p14:creationId xmlns:p14="http://schemas.microsoft.com/office/powerpoint/2010/main" val="1008559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3"/>
          </p:nvPr>
        </p:nvSpPr>
        <p:spPr/>
        <p:txBody>
          <a:bodyPr/>
          <a:lstStyle/>
          <a:p>
            <a:fld id="{7C5DB68A-9D44-4073-920F-D08D647C06A7}" type="slidenum">
              <a:rPr lang="en-US" smtClean="0"/>
              <a:t>43</a:t>
            </a:fld>
            <a:endParaRPr lang="en-US" dirty="0"/>
          </a:p>
        </p:txBody>
      </p:sp>
    </p:spTree>
    <p:extLst>
      <p:ext uri="{BB962C8B-B14F-4D97-AF65-F5344CB8AC3E}">
        <p14:creationId xmlns:p14="http://schemas.microsoft.com/office/powerpoint/2010/main" val="15450645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prstGeom prst="rect">
            <a:avLst/>
          </a:prstGeom>
        </p:spPr>
        <p:txBody>
          <a:bodyPr/>
          <a:lstStyle/>
          <a:p>
            <a:pPr eaLnBrk="1" hangingPunct="1"/>
            <a:r>
              <a:rPr lang="en-US" altLang="en-US" sz="3600" b="1" smtClean="0">
                <a:latin typeface="Arial" panose="020B0604020202020204" pitchFamily="34" charset="0"/>
                <a:cs typeface="Arial" panose="020B0604020202020204" pitchFamily="34" charset="0"/>
              </a:rPr>
              <a:t>Biomedical Informatics in Perspective</a:t>
            </a:r>
          </a:p>
        </p:txBody>
      </p:sp>
      <p:grpSp>
        <p:nvGrpSpPr>
          <p:cNvPr id="10" name="Group 9"/>
          <p:cNvGrpSpPr/>
          <p:nvPr/>
        </p:nvGrpSpPr>
        <p:grpSpPr>
          <a:xfrm>
            <a:off x="-30409" y="1736725"/>
            <a:ext cx="1402009" cy="4822288"/>
            <a:chOff x="-30409" y="1736725"/>
            <a:chExt cx="1402009" cy="4822288"/>
          </a:xfrm>
        </p:grpSpPr>
        <p:sp>
          <p:nvSpPr>
            <p:cNvPr id="205827" name="Text Box 3"/>
            <p:cNvSpPr txBox="1">
              <a:spLocks noChangeArrowheads="1"/>
            </p:cNvSpPr>
            <p:nvPr/>
          </p:nvSpPr>
          <p:spPr bwMode="auto">
            <a:xfrm>
              <a:off x="71988" y="1736725"/>
              <a:ext cx="1223412" cy="646331"/>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eaLnBrk="1" hangingPunct="1">
                <a:spcBef>
                  <a:spcPct val="0"/>
                </a:spcBef>
                <a:buFontTx/>
                <a:buNone/>
              </a:pPr>
              <a:r>
                <a:rPr lang="en-US" altLang="en-US" sz="1800" b="1" dirty="0" smtClean="0">
                  <a:solidFill>
                    <a:schemeClr val="bg1"/>
                  </a:solidFill>
                </a:rPr>
                <a:t>Basic</a:t>
              </a:r>
            </a:p>
            <a:p>
              <a:pP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p:txBody>
        </p:sp>
        <p:sp>
          <p:nvSpPr>
            <p:cNvPr id="22549" name="Line 5"/>
            <p:cNvSpPr>
              <a:spLocks noChangeShapeType="1"/>
            </p:cNvSpPr>
            <p:nvPr/>
          </p:nvSpPr>
          <p:spPr bwMode="auto">
            <a:xfrm flipH="1">
              <a:off x="1335880" y="1866847"/>
              <a:ext cx="35720" cy="4692166"/>
            </a:xfrm>
            <a:prstGeom prst="line">
              <a:avLst/>
            </a:prstGeom>
            <a:noFill/>
            <a:ln w="7620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550" name="Text Box 6"/>
            <p:cNvSpPr txBox="1">
              <a:spLocks noChangeArrowheads="1"/>
            </p:cNvSpPr>
            <p:nvPr/>
          </p:nvSpPr>
          <p:spPr bwMode="auto">
            <a:xfrm>
              <a:off x="-30409" y="5358684"/>
              <a:ext cx="1223412" cy="1200329"/>
            </a:xfrm>
            <a:prstGeom prst="rect">
              <a:avLst/>
            </a:prstGeom>
            <a:noFill/>
            <a:ln w="12700">
              <a:no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chemeClr val="bg1"/>
                  </a:solidFill>
                </a:rPr>
                <a:t>Applied</a:t>
              </a:r>
            </a:p>
            <a:p>
              <a:pPr algn="ctr" eaLnBrk="1" hangingPunct="1">
                <a:spcBef>
                  <a:spcPct val="0"/>
                </a:spcBef>
                <a:buFontTx/>
                <a:buNone/>
              </a:pPr>
              <a:r>
                <a:rPr lang="en-US" altLang="en-US" sz="1800" b="1" dirty="0" smtClean="0">
                  <a:solidFill>
                    <a:schemeClr val="bg1"/>
                  </a:solidFill>
                </a:rPr>
                <a:t>Research</a:t>
              </a:r>
              <a:endParaRPr lang="en-US" altLang="en-US" sz="1800" b="1" dirty="0">
                <a:solidFill>
                  <a:schemeClr val="bg1"/>
                </a:solidFill>
              </a:endParaRPr>
            </a:p>
            <a:p>
              <a:pPr algn="ctr" eaLnBrk="1" hangingPunct="1">
                <a:spcBef>
                  <a:spcPct val="0"/>
                </a:spcBef>
                <a:buFontTx/>
                <a:buNone/>
              </a:pPr>
              <a:r>
                <a:rPr lang="en-US" altLang="en-US" sz="1800" dirty="0" smtClean="0">
                  <a:solidFill>
                    <a:schemeClr val="bg1"/>
                  </a:solidFill>
                </a:rPr>
                <a:t>a</a:t>
              </a:r>
              <a:r>
                <a:rPr lang="en-US" altLang="en-US" sz="1800" b="1" dirty="0" smtClean="0">
                  <a:solidFill>
                    <a:schemeClr val="bg1"/>
                  </a:solidFill>
                </a:rPr>
                <a:t>nd </a:t>
              </a:r>
            </a:p>
            <a:p>
              <a:pPr algn="ctr" eaLnBrk="1" hangingPunct="1">
                <a:spcBef>
                  <a:spcPct val="0"/>
                </a:spcBef>
                <a:buFontTx/>
                <a:buNone/>
              </a:pPr>
              <a:r>
                <a:rPr lang="en-US" altLang="en-US" sz="1800" b="1" dirty="0" smtClean="0">
                  <a:solidFill>
                    <a:schemeClr val="bg1"/>
                  </a:solidFill>
                </a:rPr>
                <a:t>Practice</a:t>
              </a:r>
              <a:endParaRPr lang="en-US" altLang="en-US" sz="1800" b="1" dirty="0">
                <a:solidFill>
                  <a:schemeClr val="bg1"/>
                </a:solidFill>
              </a:endParaRPr>
            </a:p>
          </p:txBody>
        </p:sp>
      </p:grpSp>
      <p:sp>
        <p:nvSpPr>
          <p:cNvPr id="205831" name="Text Box 7"/>
          <p:cNvSpPr txBox="1">
            <a:spLocks noChangeArrowheads="1"/>
          </p:cNvSpPr>
          <p:nvPr/>
        </p:nvSpPr>
        <p:spPr bwMode="auto">
          <a:xfrm>
            <a:off x="2590800" y="1676400"/>
            <a:ext cx="487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2000" b="1" dirty="0">
                <a:solidFill>
                  <a:schemeClr val="bg1"/>
                </a:solidFill>
              </a:rPr>
              <a:t>Biomedical Informatics Methods, Techniques, and Theories</a:t>
            </a:r>
          </a:p>
        </p:txBody>
      </p:sp>
      <p:grpSp>
        <p:nvGrpSpPr>
          <p:cNvPr id="16" name="Group 15"/>
          <p:cNvGrpSpPr/>
          <p:nvPr/>
        </p:nvGrpSpPr>
        <p:grpSpPr>
          <a:xfrm>
            <a:off x="7017549" y="2492670"/>
            <a:ext cx="2283942" cy="1774530"/>
            <a:chOff x="7017549" y="2492670"/>
            <a:chExt cx="2283942" cy="1774530"/>
          </a:xfrm>
        </p:grpSpPr>
        <p:sp>
          <p:nvSpPr>
            <p:cNvPr id="22544" name="Text Box 16"/>
            <p:cNvSpPr txBox="1">
              <a:spLocks noChangeArrowheads="1"/>
            </p:cNvSpPr>
            <p:nvPr/>
          </p:nvSpPr>
          <p:spPr bwMode="auto">
            <a:xfrm>
              <a:off x="7279014" y="3066871"/>
              <a:ext cx="202247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1FE115"/>
                  </a:solidFill>
                </a:rPr>
                <a:t>Sociotechnical and Human Centered </a:t>
              </a:r>
            </a:p>
            <a:p>
              <a:pPr algn="ctr" eaLnBrk="1" hangingPunct="1">
                <a:spcBef>
                  <a:spcPct val="0"/>
                </a:spcBef>
                <a:buFontTx/>
                <a:buNone/>
              </a:pPr>
              <a:r>
                <a:rPr lang="en-US" altLang="en-US" sz="1800" b="1" dirty="0" smtClean="0">
                  <a:solidFill>
                    <a:srgbClr val="1FE115"/>
                  </a:solidFill>
                </a:rPr>
                <a:t>Design</a:t>
              </a:r>
              <a:endParaRPr lang="en-US" altLang="en-US" sz="1800" b="1" dirty="0">
                <a:solidFill>
                  <a:srgbClr val="1FE115"/>
                </a:solidFill>
              </a:endParaRPr>
            </a:p>
          </p:txBody>
        </p:sp>
        <p:sp>
          <p:nvSpPr>
            <p:cNvPr id="25" name="Line 19"/>
            <p:cNvSpPr>
              <a:spLocks noChangeShapeType="1"/>
            </p:cNvSpPr>
            <p:nvPr/>
          </p:nvSpPr>
          <p:spPr bwMode="auto">
            <a:xfrm>
              <a:off x="7017549" y="2492670"/>
              <a:ext cx="1219200" cy="574202"/>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chemeClr val="bg1"/>
                </a:solidFill>
              </a:endParaRPr>
            </a:p>
          </p:txBody>
        </p:sp>
      </p:grpSp>
      <p:grpSp>
        <p:nvGrpSpPr>
          <p:cNvPr id="2" name="Group 1"/>
          <p:cNvGrpSpPr/>
          <p:nvPr/>
        </p:nvGrpSpPr>
        <p:grpSpPr>
          <a:xfrm>
            <a:off x="1554164" y="5578765"/>
            <a:ext cx="7397262" cy="736022"/>
            <a:chOff x="1554164" y="5578765"/>
            <a:chExt cx="7397262" cy="736022"/>
          </a:xfrm>
        </p:grpSpPr>
        <p:grpSp>
          <p:nvGrpSpPr>
            <p:cNvPr id="27" name="Group 16"/>
            <p:cNvGrpSpPr>
              <a:grpSpLocks/>
            </p:cNvGrpSpPr>
            <p:nvPr/>
          </p:nvGrpSpPr>
          <p:grpSpPr bwMode="auto">
            <a:xfrm>
              <a:off x="1554164" y="5578765"/>
              <a:ext cx="5962651" cy="736022"/>
              <a:chOff x="1459" y="3618"/>
              <a:chExt cx="3756" cy="510"/>
            </a:xfrm>
          </p:grpSpPr>
          <p:sp>
            <p:nvSpPr>
              <p:cNvPr id="29" name="Text Box 18"/>
              <p:cNvSpPr txBox="1">
                <a:spLocks noChangeArrowheads="1"/>
              </p:cNvSpPr>
              <p:nvPr/>
            </p:nvSpPr>
            <p:spPr bwMode="auto">
              <a:xfrm>
                <a:off x="1459" y="3618"/>
                <a:ext cx="958" cy="51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Molecular and</a:t>
                </a:r>
              </a:p>
              <a:p>
                <a:pPr algn="ctr" eaLnBrk="1" hangingPunct="1">
                  <a:spcBef>
                    <a:spcPct val="0"/>
                  </a:spcBef>
                  <a:buFontTx/>
                  <a:buNone/>
                </a:pPr>
                <a:r>
                  <a:rPr lang="en-US" altLang="en-US" sz="1400" b="1">
                    <a:latin typeface="+mj-lt"/>
                  </a:rPr>
                  <a:t>Cellular</a:t>
                </a:r>
              </a:p>
              <a:p>
                <a:pPr algn="ctr" eaLnBrk="1" hangingPunct="1">
                  <a:spcBef>
                    <a:spcPct val="0"/>
                  </a:spcBef>
                  <a:buFontTx/>
                  <a:buNone/>
                </a:pPr>
                <a:r>
                  <a:rPr lang="en-US" altLang="en-US" sz="1400" b="1">
                    <a:latin typeface="+mj-lt"/>
                  </a:rPr>
                  <a:t>Processes</a:t>
                </a:r>
              </a:p>
            </p:txBody>
          </p:sp>
          <p:sp>
            <p:nvSpPr>
              <p:cNvPr id="30" name="Text Box 19"/>
              <p:cNvSpPr txBox="1">
                <a:spLocks noChangeArrowheads="1"/>
              </p:cNvSpPr>
              <p:nvPr/>
            </p:nvSpPr>
            <p:spPr bwMode="auto">
              <a:xfrm>
                <a:off x="2544" y="3621"/>
                <a:ext cx="796"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Tissues and</a:t>
                </a:r>
              </a:p>
              <a:p>
                <a:pPr algn="ctr" eaLnBrk="1" hangingPunct="1">
                  <a:spcBef>
                    <a:spcPct val="0"/>
                  </a:spcBef>
                  <a:buFontTx/>
                  <a:buNone/>
                </a:pPr>
                <a:r>
                  <a:rPr lang="en-US" altLang="en-US" sz="1400" b="1" dirty="0">
                    <a:latin typeface="+mj-lt"/>
                  </a:rPr>
                  <a:t>Organs</a:t>
                </a:r>
              </a:p>
            </p:txBody>
          </p:sp>
          <p:sp>
            <p:nvSpPr>
              <p:cNvPr id="31" name="Text Box 20"/>
              <p:cNvSpPr txBox="1">
                <a:spLocks noChangeArrowheads="1"/>
              </p:cNvSpPr>
              <p:nvPr/>
            </p:nvSpPr>
            <p:spPr bwMode="auto">
              <a:xfrm>
                <a:off x="3511" y="3627"/>
                <a:ext cx="779"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a:latin typeface="+mj-lt"/>
                  </a:rPr>
                  <a:t>Individuals</a:t>
                </a:r>
              </a:p>
              <a:p>
                <a:pPr algn="ctr" eaLnBrk="1" hangingPunct="1">
                  <a:spcBef>
                    <a:spcPct val="0"/>
                  </a:spcBef>
                  <a:buFontTx/>
                  <a:buNone/>
                </a:pPr>
                <a:r>
                  <a:rPr lang="en-US" altLang="en-US" sz="1400" b="1">
                    <a:latin typeface="+mj-lt"/>
                  </a:rPr>
                  <a:t>(Patients)</a:t>
                </a:r>
              </a:p>
            </p:txBody>
          </p:sp>
          <p:sp>
            <p:nvSpPr>
              <p:cNvPr id="32" name="Text Box 21"/>
              <p:cNvSpPr txBox="1">
                <a:spLocks noChangeArrowheads="1"/>
              </p:cNvSpPr>
              <p:nvPr/>
            </p:nvSpPr>
            <p:spPr bwMode="auto">
              <a:xfrm>
                <a:off x="4397" y="3627"/>
                <a:ext cx="818" cy="361"/>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a:latin typeface="+mj-lt"/>
                  </a:rPr>
                  <a:t>Populations</a:t>
                </a:r>
              </a:p>
              <a:p>
                <a:pPr algn="ctr" eaLnBrk="1" hangingPunct="1">
                  <a:spcBef>
                    <a:spcPct val="0"/>
                  </a:spcBef>
                  <a:buFontTx/>
                  <a:buNone/>
                </a:pPr>
                <a:r>
                  <a:rPr lang="en-US" altLang="en-US" sz="1400" b="1" dirty="0">
                    <a:latin typeface="+mj-lt"/>
                  </a:rPr>
                  <a:t>And Society</a:t>
                </a:r>
              </a:p>
            </p:txBody>
          </p:sp>
        </p:grpSp>
        <p:sp>
          <p:nvSpPr>
            <p:cNvPr id="33" name="Text Box 21"/>
            <p:cNvSpPr txBox="1">
              <a:spLocks noChangeArrowheads="1"/>
            </p:cNvSpPr>
            <p:nvPr/>
          </p:nvSpPr>
          <p:spPr bwMode="auto">
            <a:xfrm>
              <a:off x="7739555" y="5591750"/>
              <a:ext cx="1211871" cy="520655"/>
            </a:xfrm>
            <a:prstGeom prst="rect">
              <a:avLst/>
            </a:prstGeom>
            <a:solidFill>
              <a:srgbClr val="1FE115"/>
            </a:solidFill>
            <a:ln>
              <a:noFill/>
            </a:ln>
          </p:spPr>
          <p:txBody>
            <a:bodyPr wrap="none" lIns="90488" tIns="44450" rIns="90488" bIns="44450">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400" b="1" dirty="0" smtClean="0">
                  <a:latin typeface="+mj-lt"/>
                </a:rPr>
                <a:t>Healthcare</a:t>
              </a:r>
            </a:p>
            <a:p>
              <a:pPr algn="ctr" eaLnBrk="1" hangingPunct="1">
                <a:spcBef>
                  <a:spcPct val="0"/>
                </a:spcBef>
                <a:buFontTx/>
                <a:buNone/>
              </a:pPr>
              <a:r>
                <a:rPr lang="en-US" altLang="en-US" sz="1400" dirty="0" smtClean="0">
                  <a:latin typeface="+mj-lt"/>
                </a:rPr>
                <a:t>workforce</a:t>
              </a:r>
              <a:endParaRPr lang="en-US" altLang="en-US" sz="1400" b="1" dirty="0">
                <a:latin typeface="+mj-lt"/>
              </a:endParaRPr>
            </a:p>
          </p:txBody>
        </p:sp>
      </p:grpSp>
      <p:grpSp>
        <p:nvGrpSpPr>
          <p:cNvPr id="37" name="Group 36"/>
          <p:cNvGrpSpPr/>
          <p:nvPr/>
        </p:nvGrpSpPr>
        <p:grpSpPr>
          <a:xfrm>
            <a:off x="1285604" y="2449800"/>
            <a:ext cx="2463718" cy="3030050"/>
            <a:chOff x="1461378" y="2282159"/>
            <a:chExt cx="2463718" cy="3030050"/>
          </a:xfrm>
        </p:grpSpPr>
        <p:sp>
          <p:nvSpPr>
            <p:cNvPr id="39" name="Line 9"/>
            <p:cNvSpPr>
              <a:spLocks noChangeShapeType="1"/>
            </p:cNvSpPr>
            <p:nvPr/>
          </p:nvSpPr>
          <p:spPr bwMode="auto">
            <a:xfrm flipH="1">
              <a:off x="2514599" y="2282159"/>
              <a:ext cx="1410497" cy="251826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sp>
          <p:nvSpPr>
            <p:cNvPr id="40" name="Text Box 10"/>
            <p:cNvSpPr txBox="1">
              <a:spLocks noChangeArrowheads="1"/>
            </p:cNvSpPr>
            <p:nvPr/>
          </p:nvSpPr>
          <p:spPr bwMode="auto">
            <a:xfrm>
              <a:off x="1461378" y="4942877"/>
              <a:ext cx="199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Bioinformatics</a:t>
              </a:r>
            </a:p>
          </p:txBody>
        </p:sp>
      </p:grpSp>
      <p:grpSp>
        <p:nvGrpSpPr>
          <p:cNvPr id="41" name="Group 40"/>
          <p:cNvGrpSpPr/>
          <p:nvPr/>
        </p:nvGrpSpPr>
        <p:grpSpPr>
          <a:xfrm>
            <a:off x="4658958" y="2449800"/>
            <a:ext cx="1463675" cy="3015404"/>
            <a:chOff x="4971257" y="2299682"/>
            <a:chExt cx="1463675" cy="4258177"/>
          </a:xfrm>
        </p:grpSpPr>
        <p:sp>
          <p:nvSpPr>
            <p:cNvPr id="42" name="Text Box 12"/>
            <p:cNvSpPr txBox="1">
              <a:spLocks noChangeArrowheads="1"/>
            </p:cNvSpPr>
            <p:nvPr/>
          </p:nvSpPr>
          <p:spPr bwMode="auto">
            <a:xfrm>
              <a:off x="4971257" y="5645148"/>
              <a:ext cx="1463675" cy="91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Clinical</a:t>
              </a:r>
            </a:p>
            <a:p>
              <a:pPr algn="ctr" eaLnBrk="1" hangingPunct="1">
                <a:spcBef>
                  <a:spcPct val="0"/>
                </a:spcBef>
                <a:buFontTx/>
                <a:buNone/>
              </a:pPr>
              <a:r>
                <a:rPr lang="en-US" altLang="en-US" sz="1800" b="1" dirty="0">
                  <a:solidFill>
                    <a:srgbClr val="FFFF00"/>
                  </a:solidFill>
                </a:rPr>
                <a:t>Informatics</a:t>
              </a:r>
            </a:p>
          </p:txBody>
        </p:sp>
        <p:sp>
          <p:nvSpPr>
            <p:cNvPr id="43" name="Line 13"/>
            <p:cNvSpPr>
              <a:spLocks noChangeShapeType="1"/>
            </p:cNvSpPr>
            <p:nvPr/>
          </p:nvSpPr>
          <p:spPr bwMode="auto">
            <a:xfrm>
              <a:off x="5586415" y="2299682"/>
              <a:ext cx="0" cy="3427381"/>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4" name="Group 43"/>
          <p:cNvGrpSpPr/>
          <p:nvPr/>
        </p:nvGrpSpPr>
        <p:grpSpPr>
          <a:xfrm>
            <a:off x="5866408" y="2449800"/>
            <a:ext cx="1973263" cy="3007827"/>
            <a:chOff x="5855650" y="2449800"/>
            <a:chExt cx="1973263" cy="3007827"/>
          </a:xfrm>
        </p:grpSpPr>
        <p:sp>
          <p:nvSpPr>
            <p:cNvPr id="45" name="Text Box 18"/>
            <p:cNvSpPr txBox="1">
              <a:spLocks noChangeArrowheads="1"/>
            </p:cNvSpPr>
            <p:nvPr/>
          </p:nvSpPr>
          <p:spPr bwMode="auto">
            <a:xfrm>
              <a:off x="5855650" y="4816277"/>
              <a:ext cx="1973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a:solidFill>
                    <a:srgbClr val="FFFF00"/>
                  </a:solidFill>
                </a:rPr>
                <a:t>Public Health Informatics</a:t>
              </a:r>
            </a:p>
          </p:txBody>
        </p:sp>
        <p:sp>
          <p:nvSpPr>
            <p:cNvPr id="46" name="Line 19"/>
            <p:cNvSpPr>
              <a:spLocks noChangeShapeType="1"/>
            </p:cNvSpPr>
            <p:nvPr/>
          </p:nvSpPr>
          <p:spPr bwMode="auto">
            <a:xfrm>
              <a:off x="6194422" y="2449800"/>
              <a:ext cx="494515" cy="2366477"/>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grpSp>
        <p:nvGrpSpPr>
          <p:cNvPr id="47" name="Group 46"/>
          <p:cNvGrpSpPr/>
          <p:nvPr/>
        </p:nvGrpSpPr>
        <p:grpSpPr>
          <a:xfrm>
            <a:off x="3211158" y="2449800"/>
            <a:ext cx="1463675" cy="3012808"/>
            <a:chOff x="4971257" y="2322334"/>
            <a:chExt cx="1463675" cy="4230338"/>
          </a:xfrm>
        </p:grpSpPr>
        <p:sp>
          <p:nvSpPr>
            <p:cNvPr id="48" name="Text Box 12"/>
            <p:cNvSpPr txBox="1">
              <a:spLocks noChangeArrowheads="1"/>
            </p:cNvSpPr>
            <p:nvPr/>
          </p:nvSpPr>
          <p:spPr bwMode="auto">
            <a:xfrm>
              <a:off x="4971257" y="5645147"/>
              <a:ext cx="1463675" cy="90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Helvetica"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Helvetica"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Helvetica"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Helvetica"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Helvetica"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Helvetica" panose="020B0604020202020204" pitchFamily="34" charset="0"/>
                </a:defRPr>
              </a:lvl9pPr>
            </a:lstStyle>
            <a:p>
              <a:pPr algn="ctr" eaLnBrk="1" hangingPunct="1">
                <a:spcBef>
                  <a:spcPct val="0"/>
                </a:spcBef>
                <a:buFontTx/>
                <a:buNone/>
              </a:pPr>
              <a:r>
                <a:rPr lang="en-US" altLang="en-US" sz="1800" b="1" dirty="0" smtClean="0">
                  <a:solidFill>
                    <a:srgbClr val="FFFF00"/>
                  </a:solidFill>
                </a:rPr>
                <a:t>Imaging</a:t>
              </a:r>
              <a:endParaRPr lang="en-US" altLang="en-US" sz="1800" b="1" dirty="0">
                <a:solidFill>
                  <a:srgbClr val="FFFF00"/>
                </a:solidFill>
              </a:endParaRPr>
            </a:p>
            <a:p>
              <a:pPr algn="ctr" eaLnBrk="1" hangingPunct="1">
                <a:spcBef>
                  <a:spcPct val="0"/>
                </a:spcBef>
                <a:buFontTx/>
                <a:buNone/>
              </a:pPr>
              <a:r>
                <a:rPr lang="en-US" altLang="en-US" sz="1800" b="1" dirty="0">
                  <a:solidFill>
                    <a:srgbClr val="FFFF00"/>
                  </a:solidFill>
                </a:rPr>
                <a:t>Informatics</a:t>
              </a:r>
            </a:p>
          </p:txBody>
        </p:sp>
        <p:sp>
          <p:nvSpPr>
            <p:cNvPr id="49" name="Line 13"/>
            <p:cNvSpPr>
              <a:spLocks noChangeShapeType="1"/>
            </p:cNvSpPr>
            <p:nvPr/>
          </p:nvSpPr>
          <p:spPr bwMode="auto">
            <a:xfrm flipH="1">
              <a:off x="5733257" y="2322334"/>
              <a:ext cx="32549" cy="3404729"/>
            </a:xfrm>
            <a:prstGeom prst="line">
              <a:avLst/>
            </a:prstGeom>
            <a:noFill/>
            <a:ln w="28575">
              <a:solidFill>
                <a:schemeClr val="bg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FFFF00"/>
                </a:solidFill>
              </a:endParaRPr>
            </a:p>
          </p:txBody>
        </p:sp>
      </p:grpSp>
      <p:sp>
        <p:nvSpPr>
          <p:cNvPr id="3" name="Slide Number Placeholder 2"/>
          <p:cNvSpPr>
            <a:spLocks noGrp="1"/>
          </p:cNvSpPr>
          <p:nvPr>
            <p:ph type="sldNum" sz="quarter" idx="3"/>
          </p:nvPr>
        </p:nvSpPr>
        <p:spPr/>
        <p:txBody>
          <a:bodyPr/>
          <a:lstStyle/>
          <a:p>
            <a:fld id="{7C5DB68A-9D44-4073-920F-D08D647C06A7}" type="slidenum">
              <a:rPr lang="en-US" smtClean="0"/>
              <a:t>44</a:t>
            </a:fld>
            <a:endParaRPr lang="en-US" dirty="0"/>
          </a:p>
        </p:txBody>
      </p:sp>
      <p:pic>
        <p:nvPicPr>
          <p:cNvPr id="6" name="Picture 5"/>
          <p:cNvPicPr>
            <a:picLocks noChangeAspect="1"/>
          </p:cNvPicPr>
          <p:nvPr/>
        </p:nvPicPr>
        <p:blipFill>
          <a:blip r:embed="rId3"/>
          <a:stretch>
            <a:fillRect/>
          </a:stretch>
        </p:blipFill>
        <p:spPr>
          <a:xfrm>
            <a:off x="1434701" y="1524000"/>
            <a:ext cx="7674131" cy="3955850"/>
          </a:xfrm>
          <a:prstGeom prst="rect">
            <a:avLst/>
          </a:prstGeom>
        </p:spPr>
      </p:pic>
      <p:sp>
        <p:nvSpPr>
          <p:cNvPr id="5" name="Oval 4"/>
          <p:cNvSpPr/>
          <p:nvPr/>
        </p:nvSpPr>
        <p:spPr bwMode="auto">
          <a:xfrm>
            <a:off x="1405297" y="1676400"/>
            <a:ext cx="1839558" cy="3894283"/>
          </a:xfrm>
          <a:prstGeom prst="ellipse">
            <a:avLst/>
          </a:prstGeom>
          <a:no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4" name="Oval 33"/>
          <p:cNvSpPr/>
          <p:nvPr/>
        </p:nvSpPr>
        <p:spPr bwMode="auto">
          <a:xfrm rot="5400000">
            <a:off x="4568538" y="2018720"/>
            <a:ext cx="1301213" cy="7779372"/>
          </a:xfrm>
          <a:prstGeom prst="ellipse">
            <a:avLst/>
          </a:prstGeom>
          <a:noFill/>
          <a:ln w="5715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13970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09599"/>
            <a:ext cx="9144000" cy="6248969"/>
          </a:xfrm>
        </p:spPr>
      </p:pic>
      <p:sp>
        <p:nvSpPr>
          <p:cNvPr id="4" name="Title 3"/>
          <p:cNvSpPr>
            <a:spLocks noGrp="1"/>
          </p:cNvSpPr>
          <p:nvPr>
            <p:ph type="title"/>
          </p:nvPr>
        </p:nvSpPr>
        <p:spPr>
          <a:xfrm>
            <a:off x="0" y="600075"/>
            <a:ext cx="9144000" cy="762000"/>
          </a:xfrm>
          <a:solidFill>
            <a:srgbClr val="00359E"/>
          </a:solidFill>
        </p:spPr>
        <p:txBody>
          <a:bodyPr/>
          <a:lstStyle/>
          <a:p>
            <a:r>
              <a:rPr lang="en-US" b="1" dirty="0" smtClean="0"/>
              <a:t>Ontology as representations</a:t>
            </a:r>
            <a:endParaRPr lang="en-US" b="1" dirty="0"/>
          </a:p>
        </p:txBody>
      </p:sp>
      <p:sp>
        <p:nvSpPr>
          <p:cNvPr id="2" name="Slide Number Placeholder 1"/>
          <p:cNvSpPr>
            <a:spLocks noGrp="1"/>
          </p:cNvSpPr>
          <p:nvPr>
            <p:ph type="sldNum" sz="quarter" idx="3"/>
          </p:nvPr>
        </p:nvSpPr>
        <p:spPr/>
        <p:txBody>
          <a:bodyPr/>
          <a:lstStyle/>
          <a:p>
            <a:fld id="{7C5DB68A-9D44-4073-920F-D08D647C06A7}" type="slidenum">
              <a:rPr lang="en-US" smtClean="0"/>
              <a:t>45</a:t>
            </a:fld>
            <a:endParaRPr lang="en-US" dirty="0"/>
          </a:p>
        </p:txBody>
      </p:sp>
      <p:sp>
        <p:nvSpPr>
          <p:cNvPr id="5" name="Content Placeholder 2"/>
          <p:cNvSpPr txBox="1">
            <a:spLocks/>
          </p:cNvSpPr>
          <p:nvPr/>
        </p:nvSpPr>
        <p:spPr>
          <a:xfrm>
            <a:off x="228600" y="1676400"/>
            <a:ext cx="86868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457200" indent="-457200">
              <a:buFont typeface="+mj-lt"/>
              <a:buAutoNum type="arabicPeriod"/>
            </a:pPr>
            <a:r>
              <a:rPr lang="en-US" b="1" u="sng" kern="0" smtClean="0">
                <a:solidFill>
                  <a:schemeClr val="tx1"/>
                </a:solidFill>
              </a:rPr>
              <a:t>Classes</a:t>
            </a:r>
            <a:r>
              <a:rPr lang="en-US" kern="0" smtClean="0">
                <a:solidFill>
                  <a:schemeClr val="tx1"/>
                </a:solidFill>
              </a:rPr>
              <a:t> amongst which there are </a:t>
            </a:r>
            <a:r>
              <a:rPr lang="en-US" b="1" u="sng" kern="0" smtClean="0">
                <a:solidFill>
                  <a:schemeClr val="tx1"/>
                </a:solidFill>
              </a:rPr>
              <a:t>relations</a:t>
            </a:r>
            <a:r>
              <a:rPr lang="en-US" kern="0" smtClean="0">
                <a:solidFill>
                  <a:schemeClr val="tx1"/>
                </a:solidFill>
              </a:rPr>
              <a:t>;</a:t>
            </a:r>
          </a:p>
          <a:p>
            <a:pPr marL="457200" indent="-457200">
              <a:buFont typeface="+mj-lt"/>
              <a:buAutoNum type="arabicPeriod"/>
            </a:pPr>
            <a:endParaRPr lang="en-US" sz="800" kern="0" smtClean="0">
              <a:solidFill>
                <a:schemeClr val="tx1"/>
              </a:solidFill>
            </a:endParaRPr>
          </a:p>
          <a:p>
            <a:pPr marL="457200" indent="-457200">
              <a:buFont typeface="+mj-lt"/>
              <a:buAutoNum type="arabicPeriod"/>
            </a:pPr>
            <a:r>
              <a:rPr lang="en-US" kern="0" smtClean="0">
                <a:solidFill>
                  <a:schemeClr val="tx1"/>
                </a:solidFill>
              </a:rPr>
              <a:t>A </a:t>
            </a:r>
            <a:r>
              <a:rPr lang="en-US" b="1" u="sng" kern="0" smtClean="0">
                <a:solidFill>
                  <a:schemeClr val="tx1"/>
                </a:solidFill>
              </a:rPr>
              <a:t>vocabulary</a:t>
            </a:r>
            <a:r>
              <a:rPr lang="en-US" kern="0" smtClean="0">
                <a:solidFill>
                  <a:schemeClr val="tx1"/>
                </a:solidFill>
              </a:rPr>
              <a:t>, i.e. a list of terms associated with the ontology’s classes and relations;</a:t>
            </a:r>
          </a:p>
          <a:p>
            <a:pPr marL="457200" indent="-457200">
              <a:buFont typeface="+mj-lt"/>
              <a:buAutoNum type="arabicPeriod"/>
            </a:pPr>
            <a:endParaRPr lang="en-US" sz="800" kern="0" smtClean="0">
              <a:solidFill>
                <a:schemeClr val="tx1"/>
              </a:solidFill>
            </a:endParaRPr>
          </a:p>
          <a:p>
            <a:pPr marL="457200" indent="-457200">
              <a:buFont typeface="+mj-lt"/>
              <a:buAutoNum type="arabicPeriod"/>
            </a:pPr>
            <a:r>
              <a:rPr lang="en-US" b="1" u="sng" kern="0" smtClean="0">
                <a:solidFill>
                  <a:schemeClr val="tx1"/>
                </a:solidFill>
              </a:rPr>
              <a:t>Textual definitions</a:t>
            </a:r>
            <a:r>
              <a:rPr lang="en-US" b="1" kern="0" smtClean="0">
                <a:solidFill>
                  <a:schemeClr val="tx1"/>
                </a:solidFill>
              </a:rPr>
              <a:t> </a:t>
            </a:r>
            <a:r>
              <a:rPr lang="en-US" kern="0" smtClean="0">
                <a:solidFill>
                  <a:schemeClr val="tx1"/>
                </a:solidFill>
              </a:rPr>
              <a:t>and </a:t>
            </a:r>
            <a:r>
              <a:rPr lang="en-US" b="1" u="sng" kern="0" smtClean="0">
                <a:solidFill>
                  <a:schemeClr val="tx1"/>
                </a:solidFill>
              </a:rPr>
              <a:t>descriptions</a:t>
            </a:r>
            <a:r>
              <a:rPr lang="en-US" kern="0" smtClean="0">
                <a:solidFill>
                  <a:schemeClr val="tx1"/>
                </a:solidFill>
              </a:rPr>
              <a:t> that provide additional information about what a class or relation denotes;</a:t>
            </a:r>
          </a:p>
          <a:p>
            <a:pPr marL="457200" indent="-457200">
              <a:buFont typeface="+mj-lt"/>
              <a:buAutoNum type="arabicPeriod"/>
            </a:pPr>
            <a:endParaRPr lang="en-US" sz="800" kern="0" smtClean="0">
              <a:solidFill>
                <a:schemeClr val="tx1"/>
              </a:solidFill>
            </a:endParaRPr>
          </a:p>
          <a:p>
            <a:pPr marL="457200" indent="-457200">
              <a:buFont typeface="+mj-lt"/>
              <a:buAutoNum type="arabicPeriod"/>
            </a:pPr>
            <a:r>
              <a:rPr lang="en-US" b="1" u="sng" kern="0" smtClean="0">
                <a:solidFill>
                  <a:schemeClr val="tx1"/>
                </a:solidFill>
              </a:rPr>
              <a:t>Formal definitions</a:t>
            </a:r>
            <a:r>
              <a:rPr lang="en-US" kern="0" smtClean="0">
                <a:solidFill>
                  <a:schemeClr val="tx1"/>
                </a:solidFill>
              </a:rPr>
              <a:t> and </a:t>
            </a:r>
            <a:r>
              <a:rPr lang="en-US" b="1" u="sng" kern="0" smtClean="0">
                <a:solidFill>
                  <a:schemeClr val="tx1"/>
                </a:solidFill>
              </a:rPr>
              <a:t>axioms</a:t>
            </a:r>
            <a:r>
              <a:rPr lang="en-US" kern="0" smtClean="0">
                <a:solidFill>
                  <a:schemeClr val="tx1"/>
                </a:solidFill>
              </a:rPr>
              <a:t> that provide in a way ‘understandable’ to specialized software what is considered to be true within the domain covered by the ontology.</a:t>
            </a:r>
          </a:p>
          <a:p>
            <a:pPr marL="457200" indent="-457200">
              <a:buFont typeface="+mj-lt"/>
              <a:buAutoNum type="arabicPeriod"/>
            </a:pPr>
            <a:endParaRPr lang="en-US" kern="0" dirty="0">
              <a:solidFill>
                <a:schemeClr val="tx1"/>
              </a:solidFill>
            </a:endParaRPr>
          </a:p>
        </p:txBody>
      </p:sp>
    </p:spTree>
    <p:extLst>
      <p:ext uri="{BB962C8B-B14F-4D97-AF65-F5344CB8AC3E}">
        <p14:creationId xmlns:p14="http://schemas.microsoft.com/office/powerpoint/2010/main" val="2632982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Biomedical Informatics</a:t>
            </a:r>
            <a:endParaRPr lang="en-US" sz="2800" b="1" dirty="0"/>
          </a:p>
        </p:txBody>
      </p:sp>
      <p:graphicFrame>
        <p:nvGraphicFramePr>
          <p:cNvPr id="5" name="Content Placeholder 4"/>
          <p:cNvGraphicFramePr>
            <a:graphicFrameLocks noGrp="1"/>
          </p:cNvGraphicFramePr>
          <p:nvPr>
            <p:ph idx="1"/>
          </p:nvPr>
        </p:nvGraphicFramePr>
        <p:xfrm>
          <a:off x="228600" y="1524000"/>
          <a:ext cx="8686800" cy="47650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956886155"/>
                    </a:ext>
                  </a:extLst>
                </a:gridCol>
                <a:gridCol w="160020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310640">
                  <a:extLst>
                    <a:ext uri="{9D8B030D-6E8A-4147-A177-3AD203B41FA5}">
                      <a16:colId xmlns:a16="http://schemas.microsoft.com/office/drawing/2014/main" val="3941396346"/>
                    </a:ext>
                  </a:extLst>
                </a:gridCol>
                <a:gridCol w="1737360">
                  <a:extLst>
                    <a:ext uri="{9D8B030D-6E8A-4147-A177-3AD203B41FA5}">
                      <a16:colId xmlns:a16="http://schemas.microsoft.com/office/drawing/2014/main" val="350723972"/>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r>
                        <a:rPr lang="en-US" dirty="0" smtClean="0">
                          <a:solidFill>
                            <a:schemeClr val="bg1"/>
                          </a:solidFill>
                        </a:rPr>
                        <a:t>Inter-disciplinary</a:t>
                      </a:r>
                      <a:endParaRPr lang="en-US" dirty="0">
                        <a:solidFill>
                          <a:schemeClr val="bg1"/>
                        </a:solidFill>
                      </a:endParaRPr>
                    </a:p>
                  </a:txBody>
                  <a:tcPr>
                    <a:noFill/>
                  </a:tcPr>
                </a:tc>
                <a:tc>
                  <a:txBody>
                    <a:bodyPr/>
                    <a:lstStyle/>
                    <a:p>
                      <a:r>
                        <a:rPr lang="en-US" dirty="0" smtClean="0">
                          <a:solidFill>
                            <a:schemeClr val="bg1"/>
                          </a:solidFill>
                        </a:rPr>
                        <a:t>Data,</a:t>
                      </a:r>
                      <a:r>
                        <a:rPr lang="en-US" baseline="0" dirty="0" smtClean="0">
                          <a:solidFill>
                            <a:schemeClr val="bg1"/>
                          </a:solidFill>
                        </a:rPr>
                        <a:t> Information, Knowledge</a:t>
                      </a:r>
                      <a:endParaRPr lang="en-US" dirty="0">
                        <a:solidFill>
                          <a:schemeClr val="bg1"/>
                        </a:solidFill>
                      </a:endParaRPr>
                    </a:p>
                  </a:txBody>
                  <a:tcPr>
                    <a:noFill/>
                  </a:tcPr>
                </a:tc>
                <a:tc>
                  <a:txBody>
                    <a:bodyPr/>
                    <a:lstStyle/>
                    <a:p>
                      <a:r>
                        <a:rPr lang="en-US" dirty="0" smtClean="0">
                          <a:solidFill>
                            <a:schemeClr val="bg1"/>
                          </a:solidFill>
                        </a:rPr>
                        <a:t>Science,</a:t>
                      </a:r>
                    </a:p>
                    <a:p>
                      <a:r>
                        <a:rPr lang="en-US" dirty="0" smtClean="0">
                          <a:solidFill>
                            <a:schemeClr val="bg1"/>
                          </a:solidFill>
                        </a:rPr>
                        <a:t>Problem Solving,</a:t>
                      </a:r>
                    </a:p>
                    <a:p>
                      <a:r>
                        <a:rPr lang="en-US" dirty="0" smtClean="0">
                          <a:solidFill>
                            <a:schemeClr val="bg1"/>
                          </a:solidFill>
                        </a:rPr>
                        <a:t>Decision Making</a:t>
                      </a:r>
                      <a:endParaRPr lang="en-US" dirty="0">
                        <a:solidFill>
                          <a:schemeClr val="bg1"/>
                        </a:solidFill>
                      </a:endParaRPr>
                    </a:p>
                  </a:txBody>
                  <a:tcPr>
                    <a:noFill/>
                  </a:tcPr>
                </a:tc>
                <a:tc>
                  <a:txBody>
                    <a:bodyPr/>
                    <a:lstStyle/>
                    <a:p>
                      <a:r>
                        <a:rPr lang="en-US" dirty="0" smtClean="0">
                          <a:solidFill>
                            <a:schemeClr val="bg1"/>
                          </a:solidFill>
                        </a:rPr>
                        <a:t>Improving Health</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46</a:t>
            </a:fld>
            <a:endParaRPr lang="en-US" dirty="0"/>
          </a:p>
        </p:txBody>
      </p:sp>
      <p:cxnSp>
        <p:nvCxnSpPr>
          <p:cNvPr id="7" name="Straight Connector 6"/>
          <p:cNvCxnSpPr/>
          <p:nvPr/>
        </p:nvCxnSpPr>
        <p:spPr bwMode="auto">
          <a:xfrm>
            <a:off x="2438400" y="990600"/>
            <a:ext cx="64770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438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3" name="Rectangle 2"/>
          <p:cNvSpPr/>
          <p:nvPr/>
        </p:nvSpPr>
        <p:spPr bwMode="auto">
          <a:xfrm>
            <a:off x="2438400" y="2971800"/>
            <a:ext cx="6477000" cy="33172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3600" u="sng" dirty="0" smtClean="0">
                <a:solidFill>
                  <a:schemeClr val="tx1"/>
                </a:solidFill>
                <a:latin typeface="Times" pitchFamily="122" charset="0"/>
              </a:rPr>
              <a:t>Success rests on 4 essential distinctions!</a:t>
            </a:r>
          </a:p>
          <a:p>
            <a:pPr marL="0" marR="0" indent="0" algn="l" defTabSz="914400" rtl="0" eaLnBrk="0" fontAlgn="base" latinLnBrk="0" hangingPunct="0">
              <a:lnSpc>
                <a:spcPct val="100000"/>
              </a:lnSpc>
              <a:spcBef>
                <a:spcPts val="600"/>
              </a:spcBef>
              <a:spcAft>
                <a:spcPct val="0"/>
              </a:spcAft>
              <a:buClrTx/>
              <a:buSzTx/>
              <a:buFontTx/>
              <a:buNone/>
              <a:tabLst>
                <a:tab pos="2400300" algn="l"/>
              </a:tabLst>
            </a:pPr>
            <a:r>
              <a:rPr lang="en-US" b="0" dirty="0" smtClean="0">
                <a:solidFill>
                  <a:schemeClr val="tx1"/>
                </a:solidFill>
                <a:latin typeface="Times" pitchFamily="122" charset="0"/>
              </a:rPr>
              <a:t>    ‘ontology’	</a:t>
            </a:r>
            <a:r>
              <a:rPr lang="en-US" b="0" dirty="0" smtClean="0">
                <a:solidFill>
                  <a:schemeClr val="tx1"/>
                </a:solidFill>
                <a:latin typeface="Times" pitchFamily="122" charset="0"/>
                <a:sym typeface="Wingdings" panose="05000000000000000000" pitchFamily="2" charset="2"/>
              </a:rPr>
              <a:t>   ‘an ontology’</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reality 	   representation</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kumimoji="0" lang="en-US" b="0" i="0" u="none" strike="noStrike" cap="none" normalizeH="0" baseline="0" dirty="0" smtClean="0">
                <a:ln>
                  <a:noFill/>
                </a:ln>
                <a:solidFill>
                  <a:schemeClr val="tx1"/>
                </a:solidFill>
                <a:effectLst/>
                <a:latin typeface="Times" pitchFamily="122" charset="0"/>
                <a:sym typeface="Wingdings" panose="05000000000000000000" pitchFamily="2" charset="2"/>
              </a:rPr>
              <a:t>    particulars	   universals</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continuants	   </a:t>
            </a:r>
            <a:r>
              <a:rPr lang="en-US" b="0" dirty="0" err="1" smtClean="0">
                <a:solidFill>
                  <a:schemeClr val="tx1"/>
                </a:solidFill>
                <a:latin typeface="Times" pitchFamily="122" charset="0"/>
                <a:sym typeface="Wingdings" panose="05000000000000000000" pitchFamily="2" charset="2"/>
              </a:rPr>
              <a:t>occurrents</a:t>
            </a:r>
            <a:endParaRPr kumimoji="0" lang="en-US" b="0" i="0" u="none" strike="noStrike" cap="none" normalizeH="0" baseline="0" dirty="0">
              <a:ln>
                <a:noFill/>
              </a:ln>
              <a:solidFill>
                <a:schemeClr val="tx1"/>
              </a:solidFill>
              <a:effectLst/>
              <a:latin typeface="Times" pitchFamily="122" charset="0"/>
            </a:endParaRPr>
          </a:p>
        </p:txBody>
      </p:sp>
      <p:sp>
        <p:nvSpPr>
          <p:cNvPr id="6" name="Rectangle 5"/>
          <p:cNvSpPr/>
          <p:nvPr/>
        </p:nvSpPr>
        <p:spPr bwMode="auto">
          <a:xfrm>
            <a:off x="2950034" y="4666867"/>
            <a:ext cx="5562600" cy="533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9275633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a:t>
            </a:r>
            <a:r>
              <a:rPr lang="en-US" dirty="0" smtClean="0">
                <a:sym typeface="Wingdings" panose="05000000000000000000" pitchFamily="2" charset="2"/>
              </a:rPr>
              <a:t> Representation</a:t>
            </a:r>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4478775" y="1940624"/>
            <a:ext cx="4817625" cy="3536921"/>
          </a:xfrm>
          <a:prstGeom prst="rect">
            <a:avLst/>
          </a:prstGeom>
          <a:scene3d>
            <a:camera prst="perspectiveContrastingRightFacing" fov="4500000">
              <a:rot lat="639963" lon="18658966" rev="157485"/>
            </a:camera>
            <a:lightRig rig="threePt" dir="t"/>
          </a:scene3d>
        </p:spPr>
      </p:pic>
      <p:pic>
        <p:nvPicPr>
          <p:cNvPr id="6" name="Picture 2" descr="https://www.statnews.com/wp-content/uploads/2016/03/PHILLIPS_14-1024x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05745"/>
            <a:ext cx="4711084" cy="3133055"/>
          </a:xfrm>
          <a:prstGeom prst="rect">
            <a:avLst/>
          </a:prstGeom>
          <a:noFill/>
          <a:scene3d>
            <a:camera prst="perspectiveContrastingRightFacing" fov="4500000">
              <a:rot lat="639963" lon="18658966" rev="157485"/>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9369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a:t>
            </a:r>
            <a:r>
              <a:rPr lang="en-US" dirty="0" smtClean="0">
                <a:sym typeface="Wingdings" panose="05000000000000000000" pitchFamily="2" charset="2"/>
              </a:rPr>
              <a:t> Representation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0600" y="1771268"/>
            <a:ext cx="6847114" cy="4553331"/>
          </a:xfrm>
          <a:prstGeom prst="rect">
            <a:avLst/>
          </a:prstGeom>
        </p:spPr>
      </p:pic>
    </p:spTree>
    <p:extLst>
      <p:ext uri="{BB962C8B-B14F-4D97-AF65-F5344CB8AC3E}">
        <p14:creationId xmlns:p14="http://schemas.microsoft.com/office/powerpoint/2010/main" val="9976204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Reviewers’ comments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a:t>
            </a:r>
            <a:r>
              <a:rPr lang="en-US" i="1" dirty="0" smtClean="0"/>
              <a:t>Although </a:t>
            </a:r>
            <a:r>
              <a:rPr lang="en-US" i="1" dirty="0"/>
              <a:t>it is not mentioned explicitly, it gives the impression that the authors assume that there is only one reality and that this reality can be faithfully </a:t>
            </a:r>
            <a:r>
              <a:rPr lang="en-US" i="1" dirty="0" smtClean="0"/>
              <a:t>modelled</a:t>
            </a:r>
            <a:r>
              <a:rPr lang="en-US" dirty="0" smtClean="0"/>
              <a:t>’ 	(reviewer 3, </a:t>
            </a:r>
            <a:r>
              <a:rPr lang="en-US" dirty="0" err="1" smtClean="0"/>
              <a:t>WOMOCoE</a:t>
            </a:r>
            <a:r>
              <a:rPr lang="en-US" dirty="0" smtClean="0"/>
              <a:t>);</a:t>
            </a:r>
          </a:p>
          <a:p>
            <a:pPr>
              <a:buFont typeface="Arial" panose="020B0604020202020204" pitchFamily="34" charset="0"/>
              <a:buChar char="•"/>
            </a:pPr>
            <a:endParaRPr lang="en-US" dirty="0" smtClean="0"/>
          </a:p>
          <a:p>
            <a:pPr>
              <a:buFont typeface="Arial" panose="020B0604020202020204" pitchFamily="34" charset="0"/>
              <a:buChar char="•"/>
            </a:pPr>
            <a:r>
              <a:rPr lang="en-US" dirty="0" smtClean="0"/>
              <a:t>‘</a:t>
            </a:r>
            <a:r>
              <a:rPr lang="en-US" i="1" dirty="0" smtClean="0"/>
              <a:t>The </a:t>
            </a:r>
            <a:r>
              <a:rPr lang="en-US" i="1" dirty="0"/>
              <a:t>somewhat naive realism that seems to </a:t>
            </a:r>
            <a:r>
              <a:rPr lang="en-US" i="1" dirty="0" err="1"/>
              <a:t>underly</a:t>
            </a:r>
            <a:r>
              <a:rPr lang="en-US" i="1" dirty="0"/>
              <a:t> the </a:t>
            </a:r>
            <a:r>
              <a:rPr lang="en-US" i="1" dirty="0" smtClean="0"/>
              <a:t>work, namely</a:t>
            </a:r>
            <a:r>
              <a:rPr lang="en-US" i="1" dirty="0"/>
              <a:t>, that there is an objective reality out there to be observed and </a:t>
            </a:r>
            <a:r>
              <a:rPr lang="en-US" i="1" dirty="0" smtClean="0"/>
              <a:t>recognized</a:t>
            </a:r>
            <a:r>
              <a:rPr lang="en-US" dirty="0" smtClean="0"/>
              <a:t>’ </a:t>
            </a:r>
          </a:p>
          <a:p>
            <a:pPr marL="457200" lvl="1" indent="0">
              <a:buNone/>
            </a:pPr>
            <a:r>
              <a:rPr lang="en-US" dirty="0"/>
              <a:t>	</a:t>
            </a:r>
            <a:r>
              <a:rPr lang="en-US" dirty="0" smtClean="0"/>
              <a:t>(reviewer 3, FOIS main).</a:t>
            </a:r>
            <a:endParaRPr lang="en-US" dirty="0"/>
          </a:p>
        </p:txBody>
      </p:sp>
      <p:sp>
        <p:nvSpPr>
          <p:cNvPr id="4" name="Rectangle 3"/>
          <p:cNvSpPr/>
          <p:nvPr/>
        </p:nvSpPr>
        <p:spPr>
          <a:xfrm>
            <a:off x="228600" y="6248400"/>
            <a:ext cx="8915400" cy="523220"/>
          </a:xfrm>
          <a:prstGeom prst="rect">
            <a:avLst/>
          </a:prstGeom>
        </p:spPr>
        <p:txBody>
          <a:bodyPr wrap="square">
            <a:spAutoFit/>
          </a:bodyPr>
          <a:lstStyle/>
          <a:p>
            <a:pPr algn="r"/>
            <a:r>
              <a:rPr lang="en-US" sz="1400" dirty="0">
                <a:solidFill>
                  <a:schemeClr val="bg1"/>
                </a:solidFill>
              </a:rPr>
              <a:t>Ceusters W, Bona J. Representing SNOMED CT Concept Evolutions using Process Profiles. International Workshop on Ontology Modularity, </a:t>
            </a:r>
            <a:r>
              <a:rPr lang="en-US" sz="1400" dirty="0" err="1">
                <a:solidFill>
                  <a:schemeClr val="bg1"/>
                </a:solidFill>
              </a:rPr>
              <a:t>Contextuality</a:t>
            </a:r>
            <a:r>
              <a:rPr lang="en-US" sz="1400" dirty="0">
                <a:solidFill>
                  <a:schemeClr val="bg1"/>
                </a:solidFill>
              </a:rPr>
              <a:t>, and Evolution (</a:t>
            </a:r>
            <a:r>
              <a:rPr lang="en-US" sz="1400" dirty="0" err="1">
                <a:solidFill>
                  <a:schemeClr val="bg1"/>
                </a:solidFill>
              </a:rPr>
              <a:t>WOMoCoE</a:t>
            </a:r>
            <a:r>
              <a:rPr lang="en-US" sz="1400" dirty="0">
                <a:solidFill>
                  <a:schemeClr val="bg1"/>
                </a:solidFill>
              </a:rPr>
              <a:t> 2016), Annecy, France, July 6, 2016 </a:t>
            </a:r>
          </a:p>
        </p:txBody>
      </p:sp>
    </p:spTree>
    <p:extLst>
      <p:ext uri="{BB962C8B-B14F-4D97-AF65-F5344CB8AC3E}">
        <p14:creationId xmlns:p14="http://schemas.microsoft.com/office/powerpoint/2010/main" val="52984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compared to OECD</a:t>
            </a:r>
            <a:endParaRPr lang="en-US" dirty="0"/>
          </a:p>
        </p:txBody>
      </p:sp>
      <p:sp>
        <p:nvSpPr>
          <p:cNvPr id="3" name="Content Placeholder 2"/>
          <p:cNvSpPr>
            <a:spLocks noGrp="1"/>
          </p:cNvSpPr>
          <p:nvPr>
            <p:ph idx="1"/>
          </p:nvPr>
        </p:nvSpPr>
        <p:spPr>
          <a:xfrm>
            <a:off x="228600" y="1524000"/>
            <a:ext cx="8686800" cy="4953000"/>
          </a:xfrm>
        </p:spPr>
        <p:txBody>
          <a:bodyPr/>
          <a:lstStyle/>
          <a:p>
            <a:pPr>
              <a:buFont typeface="Arial" panose="020B0604020202020204" pitchFamily="34" charset="0"/>
              <a:buChar char="•"/>
            </a:pPr>
            <a:r>
              <a:rPr lang="en-US" sz="2200" b="1" u="sng" dirty="0" smtClean="0"/>
              <a:t>Health </a:t>
            </a:r>
            <a:r>
              <a:rPr lang="en-US" sz="2200" b="1" u="sng" dirty="0"/>
              <a:t>status</a:t>
            </a:r>
            <a:r>
              <a:rPr lang="en-US" sz="2200" dirty="0"/>
              <a:t>: life expectancy at birth was </a:t>
            </a:r>
            <a:r>
              <a:rPr lang="en-US" sz="2200" dirty="0" smtClean="0"/>
              <a:t>in 1970 one </a:t>
            </a:r>
            <a:r>
              <a:rPr lang="en-US" sz="2200" dirty="0"/>
              <a:t>year above the </a:t>
            </a:r>
            <a:r>
              <a:rPr lang="en-US" sz="2200" dirty="0" smtClean="0"/>
              <a:t>OECD, but </a:t>
            </a:r>
            <a:r>
              <a:rPr lang="en-US" sz="2200" dirty="0"/>
              <a:t>now almost two years below </a:t>
            </a:r>
            <a:r>
              <a:rPr lang="en-US" sz="2200" dirty="0" smtClean="0"/>
              <a:t>average</a:t>
            </a:r>
            <a:r>
              <a:rPr lang="en-US" sz="2200" dirty="0"/>
              <a:t>.</a:t>
            </a:r>
          </a:p>
          <a:p>
            <a:pPr>
              <a:buFont typeface="Arial" panose="020B0604020202020204" pitchFamily="34" charset="0"/>
              <a:buChar char="•"/>
            </a:pPr>
            <a:r>
              <a:rPr lang="en-US" sz="2200" b="1" u="sng" dirty="0" smtClean="0"/>
              <a:t>Risk </a:t>
            </a:r>
            <a:r>
              <a:rPr lang="en-US" sz="2200" b="1" u="sng" dirty="0"/>
              <a:t>factors</a:t>
            </a:r>
            <a:r>
              <a:rPr lang="en-US" sz="2200" dirty="0"/>
              <a:t>: </a:t>
            </a:r>
            <a:r>
              <a:rPr lang="en-US" sz="2200" dirty="0" smtClean="0"/>
              <a:t>38</a:t>
            </a:r>
            <a:r>
              <a:rPr lang="en-US" sz="2200" dirty="0"/>
              <a:t>% of </a:t>
            </a:r>
            <a:r>
              <a:rPr lang="en-US" sz="2200" dirty="0" smtClean="0"/>
              <a:t>adults obese (OECD average 19.4</a:t>
            </a:r>
            <a:r>
              <a:rPr lang="en-US" sz="2200" dirty="0"/>
              <a:t>%), </a:t>
            </a:r>
            <a:r>
              <a:rPr lang="en-US" sz="2200" dirty="0" smtClean="0"/>
              <a:t>70</a:t>
            </a:r>
            <a:r>
              <a:rPr lang="en-US" sz="2200" dirty="0"/>
              <a:t>%</a:t>
            </a:r>
            <a:r>
              <a:rPr lang="en-US" sz="2200" dirty="0" smtClean="0"/>
              <a:t> </a:t>
            </a:r>
            <a:r>
              <a:rPr lang="en-US" sz="2200" dirty="0"/>
              <a:t>overweight or </a:t>
            </a:r>
            <a:r>
              <a:rPr lang="en-US" sz="2200" dirty="0" smtClean="0"/>
              <a:t>obese.</a:t>
            </a:r>
          </a:p>
          <a:p>
            <a:pPr>
              <a:buFont typeface="Arial" panose="020B0604020202020204" pitchFamily="34" charset="0"/>
              <a:buChar char="•"/>
            </a:pPr>
            <a:r>
              <a:rPr lang="en-US" sz="2200" b="1" u="sng" dirty="0" smtClean="0"/>
              <a:t>Access</a:t>
            </a:r>
            <a:r>
              <a:rPr lang="en-US" sz="2200" dirty="0"/>
              <a:t>: </a:t>
            </a:r>
            <a:r>
              <a:rPr lang="en-US" sz="2200" dirty="0" smtClean="0"/>
              <a:t>US trails </a:t>
            </a:r>
            <a:r>
              <a:rPr lang="en-US" sz="2200" dirty="0"/>
              <a:t>many other OECD countries in access to care indicators. </a:t>
            </a:r>
            <a:r>
              <a:rPr lang="en-US" sz="2200" dirty="0" smtClean="0"/>
              <a:t>Only </a:t>
            </a:r>
            <a:r>
              <a:rPr lang="en-US" sz="2200" dirty="0"/>
              <a:t>91% of the population covered by insurance </a:t>
            </a:r>
            <a:r>
              <a:rPr lang="en-US" sz="2200" dirty="0" smtClean="0"/>
              <a:t>(2</a:t>
            </a:r>
            <a:r>
              <a:rPr lang="en-US" sz="2200" baseline="30000" dirty="0" smtClean="0"/>
              <a:t>nd</a:t>
            </a:r>
            <a:r>
              <a:rPr lang="en-US" sz="2200" dirty="0" smtClean="0"/>
              <a:t> lowest coverage rate). </a:t>
            </a:r>
          </a:p>
          <a:p>
            <a:pPr lvl="1">
              <a:buFont typeface="Arial" panose="020B0604020202020204" pitchFamily="34" charset="0"/>
              <a:buChar char="•"/>
            </a:pPr>
            <a:r>
              <a:rPr lang="en-US" sz="2200" dirty="0" smtClean="0"/>
              <a:t>22</a:t>
            </a:r>
            <a:r>
              <a:rPr lang="en-US" sz="2200" dirty="0"/>
              <a:t>% of Americans skipped consultations due to cost </a:t>
            </a:r>
            <a:r>
              <a:rPr lang="en-US" sz="2200" dirty="0" smtClean="0"/>
              <a:t>(OECD </a:t>
            </a:r>
            <a:r>
              <a:rPr lang="en-US" sz="2200" dirty="0"/>
              <a:t>average of 9.1%).</a:t>
            </a:r>
          </a:p>
          <a:p>
            <a:pPr>
              <a:buFont typeface="Arial" panose="020B0604020202020204" pitchFamily="34" charset="0"/>
              <a:buChar char="•"/>
            </a:pPr>
            <a:r>
              <a:rPr lang="en-US" sz="2200" b="1" u="sng" dirty="0" smtClean="0"/>
              <a:t>Quality</a:t>
            </a:r>
            <a:r>
              <a:rPr lang="en-US" sz="2200" dirty="0"/>
              <a:t>: for most quality of care indicators, the United States performs close to the OECD average.</a:t>
            </a:r>
          </a:p>
          <a:p>
            <a:pPr>
              <a:buFont typeface="Arial" panose="020B0604020202020204" pitchFamily="34" charset="0"/>
              <a:buChar char="•"/>
            </a:pPr>
            <a:r>
              <a:rPr lang="en-US" sz="2200" b="1" u="sng" dirty="0" smtClean="0"/>
              <a:t>Resources</a:t>
            </a:r>
            <a:r>
              <a:rPr lang="en-US" sz="2200" dirty="0"/>
              <a:t>: health spending averages $</a:t>
            </a:r>
            <a:r>
              <a:rPr lang="en-US" sz="2200" dirty="0" smtClean="0"/>
              <a:t>9,892 </a:t>
            </a:r>
            <a:r>
              <a:rPr lang="en-US" sz="2200" dirty="0"/>
              <a:t>per person (adjusted for local costs), </a:t>
            </a:r>
            <a:r>
              <a:rPr lang="en-US" sz="2200" dirty="0" smtClean="0"/>
              <a:t>almost double than </a:t>
            </a:r>
            <a:r>
              <a:rPr lang="en-US" sz="2200" dirty="0"/>
              <a:t>in all other </a:t>
            </a:r>
            <a:r>
              <a:rPr lang="en-US" sz="2200" dirty="0" smtClean="0"/>
              <a:t>countries.</a:t>
            </a:r>
            <a:endParaRPr lang="en-US" sz="2200" dirty="0"/>
          </a:p>
        </p:txBody>
      </p:sp>
      <p:sp>
        <p:nvSpPr>
          <p:cNvPr id="4" name="Rectangle 3"/>
          <p:cNvSpPr/>
          <p:nvPr/>
        </p:nvSpPr>
        <p:spPr>
          <a:xfrm>
            <a:off x="3980123" y="6474023"/>
            <a:ext cx="5163877" cy="307777"/>
          </a:xfrm>
          <a:prstGeom prst="rect">
            <a:avLst/>
          </a:prstGeom>
        </p:spPr>
        <p:txBody>
          <a:bodyPr wrap="square">
            <a:spAutoFit/>
          </a:bodyPr>
          <a:lstStyle/>
          <a:p>
            <a:pPr algn="r"/>
            <a:r>
              <a:rPr lang="en-US" sz="1400" b="0" dirty="0">
                <a:solidFill>
                  <a:schemeClr val="bg1"/>
                </a:solidFill>
                <a:latin typeface="Arial" panose="020B0604020202020204" pitchFamily="34" charset="0"/>
              </a:rPr>
              <a:t>Health at a Glance 2017: </a:t>
            </a:r>
            <a:r>
              <a:rPr lang="en-US" sz="1400" b="0" dirty="0" smtClean="0">
                <a:solidFill>
                  <a:schemeClr val="bg1"/>
                </a:solidFill>
                <a:latin typeface="Arial" panose="020B0604020202020204" pitchFamily="34" charset="0"/>
              </a:rPr>
              <a:t>USA/OECD </a:t>
            </a:r>
            <a:r>
              <a:rPr lang="en-US" sz="1400" b="0" dirty="0">
                <a:solidFill>
                  <a:schemeClr val="bg1"/>
                </a:solidFill>
                <a:latin typeface="Arial" panose="020B0604020202020204" pitchFamily="34" charset="0"/>
              </a:rPr>
              <a:t>Indicators</a:t>
            </a:r>
            <a:endParaRPr lang="en-US" sz="1400" dirty="0">
              <a:solidFill>
                <a:schemeClr val="bg1"/>
              </a:solidFill>
            </a:endParaRPr>
          </a:p>
        </p:txBody>
      </p:sp>
      <p:sp>
        <p:nvSpPr>
          <p:cNvPr id="5" name="Slide Number Placeholder 4"/>
          <p:cNvSpPr>
            <a:spLocks noGrp="1"/>
          </p:cNvSpPr>
          <p:nvPr>
            <p:ph type="sldNum" sz="quarter" idx="3"/>
          </p:nvPr>
        </p:nvSpPr>
        <p:spPr/>
        <p:txBody>
          <a:bodyPr/>
          <a:lstStyle/>
          <a:p>
            <a:fld id="{7C5DB68A-9D44-4073-920F-D08D647C06A7}" type="slidenum">
              <a:rPr lang="en-US" smtClean="0"/>
              <a:t>5</a:t>
            </a:fld>
            <a:endParaRPr lang="en-US" dirty="0"/>
          </a:p>
        </p:txBody>
      </p:sp>
    </p:spTree>
    <p:extLst>
      <p:ext uri="{BB962C8B-B14F-4D97-AF65-F5344CB8AC3E}">
        <p14:creationId xmlns:p14="http://schemas.microsoft.com/office/powerpoint/2010/main" val="33203463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561976"/>
            <a:ext cx="9144000" cy="6296024"/>
          </a:xfrm>
          <a:prstGeom prst="rect">
            <a:avLst/>
          </a:prstGeom>
        </p:spPr>
      </p:pic>
    </p:spTree>
    <p:extLst>
      <p:ext uri="{BB962C8B-B14F-4D97-AF65-F5344CB8AC3E}">
        <p14:creationId xmlns:p14="http://schemas.microsoft.com/office/powerpoint/2010/main" val="37528871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3400" y="3124200"/>
            <a:ext cx="3619786" cy="2228850"/>
          </a:xfrm>
          <a:prstGeom prst="rect">
            <a:avLst/>
          </a:prstGeom>
        </p:spPr>
      </p:pic>
      <p:sp>
        <p:nvSpPr>
          <p:cNvPr id="13" name="TextBox 12"/>
          <p:cNvSpPr txBox="1"/>
          <p:nvPr/>
        </p:nvSpPr>
        <p:spPr>
          <a:xfrm>
            <a:off x="4670856" y="1295400"/>
            <a:ext cx="3901930" cy="563231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Is there really somebody in the room here who claims that it is not the case that: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Times" charset="0"/>
              <a:ea typeface="+mn-ea"/>
              <a:cs typeface="+mn-cs"/>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I am standing here talking,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charset="0"/>
                <a:ea typeface="+mn-ea"/>
                <a:cs typeface="+mn-cs"/>
              </a:rPr>
              <a:t>t</a:t>
            </a: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here is a brownish rectangle projected on the screen,</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the rectangle pictures what people would take for an open window,</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Times" charset="0"/>
                <a:ea typeface="+mn-ea"/>
                <a:cs typeface="+mn-cs"/>
              </a:rPr>
              <a:t>t</a:t>
            </a: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he ‘window’ is projected over an image of the </a:t>
            </a:r>
            <a:r>
              <a:rPr kumimoji="0" lang="en-US" sz="2400" b="0" i="0" u="none" strike="noStrike" kern="1200" cap="none" spc="0" normalizeH="0" baseline="0" noProof="0" dirty="0" err="1" smtClean="0">
                <a:ln>
                  <a:noFill/>
                </a:ln>
                <a:solidFill>
                  <a:srgbClr val="FFFFFF"/>
                </a:solidFill>
                <a:effectLst/>
                <a:uLnTx/>
                <a:uFillTx/>
                <a:latin typeface="Times" charset="0"/>
                <a:ea typeface="+mn-ea"/>
                <a:cs typeface="+mn-cs"/>
              </a:rPr>
              <a:t>Palais</a:t>
            </a: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 de </a:t>
            </a:r>
            <a:r>
              <a:rPr kumimoji="0" lang="en-US" sz="2400" b="0" i="0" u="none" strike="noStrike" kern="1200" cap="none" spc="0" normalizeH="0" baseline="0" noProof="0" dirty="0" err="1" smtClean="0">
                <a:ln>
                  <a:noFill/>
                </a:ln>
                <a:solidFill>
                  <a:srgbClr val="FFFFFF"/>
                </a:solidFill>
                <a:effectLst/>
                <a:uLnTx/>
                <a:uFillTx/>
                <a:latin typeface="Times" charset="0"/>
                <a:ea typeface="+mn-ea"/>
                <a:cs typeface="+mn-cs"/>
              </a:rPr>
              <a:t>l’Ile</a:t>
            </a: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charset="0"/>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1" y="2895599"/>
            <a:ext cx="4823257" cy="2743201"/>
          </a:xfrm>
          <a:prstGeom prst="rect">
            <a:avLst/>
          </a:prstGeom>
        </p:spPr>
      </p:pic>
      <p:sp>
        <p:nvSpPr>
          <p:cNvPr id="6" name="Title 1"/>
          <p:cNvSpPr>
            <a:spLocks noGrp="1"/>
          </p:cNvSpPr>
          <p:nvPr>
            <p:ph type="title"/>
          </p:nvPr>
        </p:nvSpPr>
        <p:spPr>
          <a:xfrm>
            <a:off x="228600" y="762000"/>
            <a:ext cx="8686800" cy="762000"/>
          </a:xfrm>
        </p:spPr>
        <p:txBody>
          <a:bodyPr/>
          <a:lstStyle/>
          <a:p>
            <a:r>
              <a:rPr lang="en-US" dirty="0" smtClean="0"/>
              <a:t>You think?</a:t>
            </a:r>
            <a:endParaRPr lang="en-US" dirty="0"/>
          </a:p>
        </p:txBody>
      </p:sp>
    </p:spTree>
    <p:extLst>
      <p:ext uri="{BB962C8B-B14F-4D97-AF65-F5344CB8AC3E}">
        <p14:creationId xmlns:p14="http://schemas.microsoft.com/office/powerpoint/2010/main" val="26695058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Realist ontology claims:</a:t>
            </a:r>
            <a:endParaRPr lang="en-US" dirty="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9200" y="2971800"/>
            <a:ext cx="3886200" cy="3561589"/>
          </a:xfrm>
        </p:spPr>
      </p:pic>
      <p:pic>
        <p:nvPicPr>
          <p:cNvPr id="10" name="Picture 9"/>
          <p:cNvPicPr>
            <a:picLocks noChangeAspect="1"/>
          </p:cNvPicPr>
          <p:nvPr/>
        </p:nvPicPr>
        <p:blipFill>
          <a:blip r:embed="rId3"/>
          <a:stretch>
            <a:fillRect/>
          </a:stretch>
        </p:blipFill>
        <p:spPr>
          <a:xfrm>
            <a:off x="5162407" y="3124200"/>
            <a:ext cx="3619786" cy="2228850"/>
          </a:xfrm>
          <a:prstGeom prst="rect">
            <a:avLst/>
          </a:prstGeom>
        </p:spPr>
      </p:pic>
      <p:pic>
        <p:nvPicPr>
          <p:cNvPr id="11" name="Picture 10"/>
          <p:cNvPicPr>
            <a:picLocks noChangeAspect="1"/>
          </p:cNvPicPr>
          <p:nvPr/>
        </p:nvPicPr>
        <p:blipFill>
          <a:blip r:embed="rId3"/>
          <a:stretch>
            <a:fillRect/>
          </a:stretch>
        </p:blipFill>
        <p:spPr>
          <a:xfrm>
            <a:off x="533400" y="3124200"/>
            <a:ext cx="3619786" cy="2228850"/>
          </a:xfrm>
          <a:prstGeom prst="rect">
            <a:avLst/>
          </a:prstGeom>
        </p:spPr>
      </p:pic>
      <p:sp>
        <p:nvSpPr>
          <p:cNvPr id="13" name="TextBox 12"/>
          <p:cNvSpPr txBox="1"/>
          <p:nvPr/>
        </p:nvSpPr>
        <p:spPr>
          <a:xfrm>
            <a:off x="838200" y="1652803"/>
            <a:ext cx="773458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There is one objective reality and an ontology should be a faithful representation of the part of that reality that it covers</a:t>
            </a:r>
            <a:endParaRPr kumimoji="0" lang="en-US" sz="2400" b="0" i="0" u="none" strike="noStrike" kern="1200" cap="none" spc="0" normalizeH="0" baseline="0" noProof="0" dirty="0">
              <a:ln>
                <a:noFill/>
              </a:ln>
              <a:solidFill>
                <a:srgbClr val="FFFFFF"/>
              </a:solidFill>
              <a:effectLst/>
              <a:uLnTx/>
              <a:uFillTx/>
              <a:latin typeface="Times" charset="0"/>
              <a:ea typeface="+mn-ea"/>
              <a:cs typeface="+mn-cs"/>
            </a:endParaRPr>
          </a:p>
        </p:txBody>
      </p:sp>
      <p:sp>
        <p:nvSpPr>
          <p:cNvPr id="17" name="Rectangle 16"/>
          <p:cNvSpPr/>
          <p:nvPr/>
        </p:nvSpPr>
        <p:spPr>
          <a:xfrm>
            <a:off x="232858" y="5832333"/>
            <a:ext cx="4186742"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charset="0"/>
                <a:ea typeface="+mn-ea"/>
                <a:cs typeface="+mn-cs"/>
              </a:rPr>
              <a:t>Smith B, Ceusters W. Ontological Realism as a Methodology for Coordinated Evolution of Scientific Ontologies. Applied Ontology, 2010;5(3-4):139-188.</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2895599"/>
            <a:ext cx="4823257" cy="2743201"/>
          </a:xfrm>
          <a:prstGeom prst="rect">
            <a:avLst/>
          </a:prstGeom>
        </p:spPr>
      </p:pic>
      <p:sp>
        <p:nvSpPr>
          <p:cNvPr id="7" name="Left-Right Arrow 6"/>
          <p:cNvSpPr/>
          <p:nvPr/>
        </p:nvSpPr>
        <p:spPr bwMode="auto">
          <a:xfrm>
            <a:off x="3929340" y="4191000"/>
            <a:ext cx="1404660" cy="38100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3" name="Rectangle 2"/>
          <p:cNvSpPr/>
          <p:nvPr/>
        </p:nvSpPr>
        <p:spPr bwMode="auto">
          <a:xfrm>
            <a:off x="533400" y="1652803"/>
            <a:ext cx="8248793" cy="861797"/>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Tree>
    <p:extLst>
      <p:ext uri="{BB962C8B-B14F-4D97-AF65-F5344CB8AC3E}">
        <p14:creationId xmlns:p14="http://schemas.microsoft.com/office/powerpoint/2010/main" val="2207778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75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146" y="3138444"/>
            <a:ext cx="3786053" cy="2412944"/>
          </a:xfrm>
          <a:prstGeom prst="rect">
            <a:avLst/>
          </a:prstGeom>
        </p:spPr>
      </p:pic>
      <p:sp>
        <p:nvSpPr>
          <p:cNvPr id="4" name="Title 3"/>
          <p:cNvSpPr>
            <a:spLocks noGrp="1"/>
          </p:cNvSpPr>
          <p:nvPr>
            <p:ph type="title"/>
          </p:nvPr>
        </p:nvSpPr>
        <p:spPr/>
        <p:txBody>
          <a:bodyPr/>
          <a:lstStyle/>
          <a:p>
            <a:r>
              <a:rPr lang="en-US" dirty="0" smtClean="0"/>
              <a:t>Realist ontology</a:t>
            </a:r>
            <a:endParaRPr lang="en-US" dirty="0"/>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9200" y="2971800"/>
            <a:ext cx="3886200" cy="3561589"/>
          </a:xfrm>
        </p:spPr>
      </p:pic>
      <p:sp>
        <p:nvSpPr>
          <p:cNvPr id="13" name="TextBox 12"/>
          <p:cNvSpPr txBox="1"/>
          <p:nvPr/>
        </p:nvSpPr>
        <p:spPr>
          <a:xfrm>
            <a:off x="838200" y="1652803"/>
            <a:ext cx="773458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There is one objective reality and an ontology should be a faithful representation of the part of that reality that it covers</a:t>
            </a:r>
            <a:endParaRPr kumimoji="0" lang="en-US" sz="2400" b="0" i="0" u="none" strike="noStrike" kern="1200" cap="none" spc="0" normalizeH="0" baseline="0" noProof="0" dirty="0">
              <a:ln>
                <a:noFill/>
              </a:ln>
              <a:solidFill>
                <a:srgbClr val="FFFFFF"/>
              </a:solidFill>
              <a:effectLst/>
              <a:uLnTx/>
              <a:uFillTx/>
              <a:latin typeface="Times" charset="0"/>
              <a:ea typeface="+mn-ea"/>
              <a:cs typeface="+mn-cs"/>
            </a:endParaRPr>
          </a:p>
        </p:txBody>
      </p:sp>
      <p:sp>
        <p:nvSpPr>
          <p:cNvPr id="17" name="Rectangle 16"/>
          <p:cNvSpPr/>
          <p:nvPr/>
        </p:nvSpPr>
        <p:spPr>
          <a:xfrm>
            <a:off x="232858" y="5832333"/>
            <a:ext cx="4186742" cy="73866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charset="0"/>
                <a:ea typeface="+mn-ea"/>
                <a:cs typeface="+mn-cs"/>
              </a:rPr>
              <a:t>Smith B, Ceusters W. Ontological Realism as a Methodology for Coordinated Evolution of Scientific Ontologies. Applied Ontology, 2010;5(3-4):139-188.</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913" y="3011416"/>
            <a:ext cx="3952517" cy="266700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47" y="3045690"/>
            <a:ext cx="3786053" cy="185509"/>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146" y="3063147"/>
            <a:ext cx="3786053" cy="2516909"/>
          </a:xfrm>
          <a:prstGeom prst="rect">
            <a:avLst/>
          </a:prstGeom>
        </p:spPr>
      </p:pic>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8130" y="3138444"/>
            <a:ext cx="3548340" cy="2328226"/>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0836" y="3138444"/>
            <a:ext cx="3548340" cy="2328226"/>
          </a:xfrm>
          <a:prstGeom prst="rect">
            <a:avLst/>
          </a:prstGeom>
        </p:spPr>
      </p:pic>
      <p:grpSp>
        <p:nvGrpSpPr>
          <p:cNvPr id="22" name="Group 21"/>
          <p:cNvGrpSpPr/>
          <p:nvPr/>
        </p:nvGrpSpPr>
        <p:grpSpPr>
          <a:xfrm>
            <a:off x="3929340" y="3375814"/>
            <a:ext cx="1404660" cy="1196186"/>
            <a:chOff x="3929340" y="3375814"/>
            <a:chExt cx="1404660" cy="1196186"/>
          </a:xfrm>
        </p:grpSpPr>
        <p:sp>
          <p:nvSpPr>
            <p:cNvPr id="7" name="Left-Right Arrow 6"/>
            <p:cNvSpPr/>
            <p:nvPr/>
          </p:nvSpPr>
          <p:spPr bwMode="auto">
            <a:xfrm>
              <a:off x="3929340" y="4191000"/>
              <a:ext cx="1404660" cy="38100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21" name="TextBox 20"/>
            <p:cNvSpPr txBox="1"/>
            <p:nvPr/>
          </p:nvSpPr>
          <p:spPr>
            <a:xfrm>
              <a:off x="4385015" y="3375814"/>
              <a:ext cx="304800" cy="110799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0" normalizeH="0" baseline="0" noProof="0" dirty="0" smtClean="0">
                  <a:ln>
                    <a:noFill/>
                  </a:ln>
                  <a:solidFill>
                    <a:srgbClr val="DAEDEF">
                      <a:lumMod val="75000"/>
                    </a:srgbClr>
                  </a:solidFill>
                  <a:effectLst/>
                  <a:uLnTx/>
                  <a:uFillTx/>
                  <a:latin typeface="Times" charset="0"/>
                  <a:ea typeface="+mn-ea"/>
                  <a:cs typeface="+mn-cs"/>
                </a:rPr>
                <a:t>?</a:t>
              </a:r>
              <a:endParaRPr kumimoji="0" lang="en-US" sz="6600" b="1" i="0" u="none" strike="noStrike" kern="1200" cap="none" spc="0" normalizeH="0" baseline="0" noProof="0" dirty="0">
                <a:ln>
                  <a:noFill/>
                </a:ln>
                <a:solidFill>
                  <a:srgbClr val="DAEDEF">
                    <a:lumMod val="75000"/>
                  </a:srgbClr>
                </a:solidFill>
                <a:effectLst/>
                <a:uLnTx/>
                <a:uFillTx/>
                <a:latin typeface="Times" charset="0"/>
                <a:ea typeface="+mn-ea"/>
                <a:cs typeface="+mn-cs"/>
              </a:endParaRPr>
            </a:p>
          </p:txBody>
        </p:sp>
      </p:grpSp>
    </p:spTree>
    <p:extLst>
      <p:ext uri="{BB962C8B-B14F-4D97-AF65-F5344CB8AC3E}">
        <p14:creationId xmlns:p14="http://schemas.microsoft.com/office/powerpoint/2010/main" val="3311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1" presetClass="entr" presetSubtype="0" fill="hold" nodeType="afterEffect">
                                  <p:stCondLst>
                                    <p:cond delay="25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750"/>
                            </p:stCondLst>
                            <p:childTnLst>
                              <p:par>
                                <p:cTn id="12" presetID="1" presetClass="entr" presetSubtype="0" fill="hold" nodeType="afterEffect">
                                  <p:stCondLst>
                                    <p:cond delay="400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reality </a:t>
            </a:r>
            <a:r>
              <a:rPr lang="en-US" dirty="0" smtClean="0">
                <a:sym typeface="Wingdings" panose="05000000000000000000" pitchFamily="2" charset="2"/>
              </a:rPr>
              <a:t> distinct veridical perspectives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044605"/>
            <a:ext cx="3352800" cy="25245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0733" y="4776472"/>
            <a:ext cx="2776866" cy="1852927"/>
          </a:xfrm>
          <a:prstGeom prst="rect">
            <a:avLst/>
          </a:prstGeom>
        </p:spPr>
      </p:pic>
      <p:pic>
        <p:nvPicPr>
          <p:cNvPr id="2050" name="Picture 2" descr="https://lorriemiller.files.wordpress.com/2010/07/p10003261.jpg?w=500&amp;h=37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37" y="4776473"/>
            <a:ext cx="2470568" cy="18529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248" y="2044605"/>
            <a:ext cx="3822952" cy="2527396"/>
          </a:xfrm>
          <a:prstGeom prst="rect">
            <a:avLst/>
          </a:prstGeom>
        </p:spPr>
      </p:pic>
      <p:pic>
        <p:nvPicPr>
          <p:cNvPr id="2052" name="Picture 4" descr="IMG_52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776473"/>
            <a:ext cx="2467068" cy="185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8289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Satellite view</a:t>
            </a:r>
            <a:endParaRPr lang="en-US" dirty="0"/>
          </a:p>
        </p:txBody>
      </p:sp>
      <p:pic>
        <p:nvPicPr>
          <p:cNvPr id="267266" name="Picture 2"/>
          <p:cNvPicPr>
            <a:picLocks noChangeAspect="1" noChangeArrowheads="1"/>
          </p:cNvPicPr>
          <p:nvPr/>
        </p:nvPicPr>
        <p:blipFill>
          <a:blip r:embed="rId2" cstate="print"/>
          <a:srcRect/>
          <a:stretch>
            <a:fillRect/>
          </a:stretch>
        </p:blipFill>
        <p:spPr bwMode="auto">
          <a:xfrm>
            <a:off x="633943" y="2010500"/>
            <a:ext cx="7830752" cy="4610241"/>
          </a:xfrm>
          <a:prstGeom prst="rect">
            <a:avLst/>
          </a:prstGeom>
          <a:noFill/>
          <a:ln w="9525">
            <a:noFill/>
            <a:miter lim="800000"/>
            <a:headEnd/>
            <a:tailEnd/>
          </a:ln>
        </p:spPr>
      </p:pic>
    </p:spTree>
    <p:extLst>
      <p:ext uri="{BB962C8B-B14F-4D97-AF65-F5344CB8AC3E}">
        <p14:creationId xmlns:p14="http://schemas.microsoft.com/office/powerpoint/2010/main" val="7486324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7" name="Picture 3"/>
          <p:cNvPicPr>
            <a:picLocks noChangeAspect="1" noChangeArrowheads="1"/>
          </p:cNvPicPr>
          <p:nvPr/>
        </p:nvPicPr>
        <p:blipFill>
          <a:blip r:embed="rId2" cstate="print"/>
          <a:srcRect/>
          <a:stretch>
            <a:fillRect/>
          </a:stretch>
        </p:blipFill>
        <p:spPr bwMode="auto">
          <a:xfrm>
            <a:off x="641060" y="1993857"/>
            <a:ext cx="7814109" cy="4626884"/>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Map</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23589376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p:cNvPicPr>
            <a:picLocks noChangeAspect="1" noChangeArrowheads="1"/>
          </p:cNvPicPr>
          <p:nvPr/>
        </p:nvPicPr>
        <p:blipFill>
          <a:blip r:embed="rId2" cstate="print"/>
          <a:srcRect/>
          <a:stretch>
            <a:fillRect/>
          </a:stretch>
        </p:blipFill>
        <p:spPr bwMode="auto">
          <a:xfrm>
            <a:off x="630382" y="2019159"/>
            <a:ext cx="7839074" cy="4610241"/>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Map overlay</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7759346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a:t>
            </a:r>
            <a:r>
              <a:rPr lang="en-US" dirty="0" smtClean="0">
                <a:sym typeface="Wingdings" pitchFamily="2" charset="2"/>
              </a:rPr>
              <a:t> Reality </a:t>
            </a:r>
            <a:endParaRPr lang="en-US" dirty="0"/>
          </a:p>
        </p:txBody>
      </p:sp>
      <p:sp>
        <p:nvSpPr>
          <p:cNvPr id="3" name="Content Placeholder 2"/>
          <p:cNvSpPr>
            <a:spLocks noGrp="1"/>
          </p:cNvSpPr>
          <p:nvPr>
            <p:ph idx="1"/>
          </p:nvPr>
        </p:nvSpPr>
        <p:spPr>
          <a:xfrm>
            <a:off x="2971800" y="1676400"/>
            <a:ext cx="5943600" cy="4953000"/>
          </a:xfrm>
        </p:spPr>
        <p:txBody>
          <a:bodyPr/>
          <a:lstStyle/>
          <a:p>
            <a:r>
              <a:rPr lang="en-US" dirty="0" smtClean="0"/>
              <a:t>A message to map makers: “</a:t>
            </a:r>
            <a:r>
              <a:rPr lang="en-US" b="1" i="1" dirty="0" smtClean="0"/>
              <a:t>Highways are not painted red, rivers don’t have county lines running down the middle, and you can’t see contour lines on a mountain</a:t>
            </a:r>
            <a:r>
              <a:rPr lang="en-US" dirty="0" smtClean="0"/>
              <a:t>”</a:t>
            </a:r>
          </a:p>
          <a:p>
            <a:r>
              <a:rPr lang="en-US" dirty="0" smtClean="0"/>
              <a:t>W. Kent. Data and Reality. North-Holland, Amsterdam, the Netherlands, 1978.</a:t>
            </a:r>
            <a:endParaRPr lang="en-US" dirty="0"/>
          </a:p>
        </p:txBody>
      </p:sp>
      <p:pic>
        <p:nvPicPr>
          <p:cNvPr id="268290" name="Picture 2"/>
          <p:cNvPicPr>
            <a:picLocks noChangeAspect="1" noChangeArrowheads="1"/>
          </p:cNvPicPr>
          <p:nvPr/>
        </p:nvPicPr>
        <p:blipFill>
          <a:blip r:embed="rId2" cstate="print"/>
          <a:srcRect/>
          <a:stretch>
            <a:fillRect/>
          </a:stretch>
        </p:blipFill>
        <p:spPr bwMode="auto">
          <a:xfrm>
            <a:off x="381000" y="2133599"/>
            <a:ext cx="2362200" cy="4423757"/>
          </a:xfrm>
          <a:prstGeom prst="rect">
            <a:avLst/>
          </a:prstGeom>
          <a:noFill/>
          <a:ln w="9525">
            <a:noFill/>
            <a:miter lim="800000"/>
            <a:headEnd/>
            <a:tailEnd/>
          </a:ln>
        </p:spPr>
      </p:pic>
    </p:spTree>
    <p:extLst>
      <p:ext uri="{BB962C8B-B14F-4D97-AF65-F5344CB8AC3E}">
        <p14:creationId xmlns:p14="http://schemas.microsoft.com/office/powerpoint/2010/main" val="401527952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changes  </a:t>
            </a:r>
            <a:r>
              <a:rPr lang="en-US" dirty="0" smtClean="0">
                <a:sym typeface="Wingdings" panose="05000000000000000000" pitchFamily="2" charset="2"/>
              </a:rPr>
              <a:t> requires time indexing </a:t>
            </a:r>
            <a:endParaRPr lang="en-US" dirty="0"/>
          </a:p>
        </p:txBody>
      </p:sp>
      <p:pic>
        <p:nvPicPr>
          <p:cNvPr id="2050" name="Picture 2" descr="Anne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1" y="3983180"/>
            <a:ext cx="3226774" cy="25814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4" y="3983181"/>
            <a:ext cx="3826213" cy="258141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1" y="1629642"/>
            <a:ext cx="2895599" cy="22479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974" y="1629641"/>
            <a:ext cx="3826213" cy="2247900"/>
          </a:xfrm>
          <a:prstGeom prst="rect">
            <a:avLst/>
          </a:prstGeom>
        </p:spPr>
      </p:pic>
    </p:spTree>
    <p:extLst>
      <p:ext uri="{BB962C8B-B14F-4D97-AF65-F5344CB8AC3E}">
        <p14:creationId xmlns:p14="http://schemas.microsoft.com/office/powerpoint/2010/main" val="9370431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5316"/>
            <a:ext cx="9144000" cy="519245"/>
          </a:xfrm>
          <a:prstGeom prst="rect">
            <a:avLst/>
          </a:prstGeom>
        </p:spPr>
      </p:pic>
      <p:pic>
        <p:nvPicPr>
          <p:cNvPr id="5" name="Picture 4"/>
          <p:cNvPicPr>
            <a:picLocks noChangeAspect="1"/>
          </p:cNvPicPr>
          <p:nvPr/>
        </p:nvPicPr>
        <p:blipFill>
          <a:blip r:embed="rId3"/>
          <a:stretch>
            <a:fillRect/>
          </a:stretch>
        </p:blipFill>
        <p:spPr>
          <a:xfrm>
            <a:off x="0" y="533400"/>
            <a:ext cx="9144000" cy="1635654"/>
          </a:xfrm>
          <a:prstGeom prst="rect">
            <a:avLst/>
          </a:prstGeom>
        </p:spPr>
      </p:pic>
      <p:pic>
        <p:nvPicPr>
          <p:cNvPr id="6" name="Picture 5"/>
          <p:cNvPicPr>
            <a:picLocks noChangeAspect="1"/>
          </p:cNvPicPr>
          <p:nvPr/>
        </p:nvPicPr>
        <p:blipFill>
          <a:blip r:embed="rId4"/>
          <a:stretch>
            <a:fillRect/>
          </a:stretch>
        </p:blipFill>
        <p:spPr>
          <a:xfrm>
            <a:off x="0" y="3079415"/>
            <a:ext cx="9144000" cy="3778585"/>
          </a:xfrm>
          <a:prstGeom prst="rect">
            <a:avLst/>
          </a:prstGeom>
        </p:spPr>
      </p:pic>
      <p:pic>
        <p:nvPicPr>
          <p:cNvPr id="7" name="Picture 6"/>
          <p:cNvPicPr>
            <a:picLocks noChangeAspect="1"/>
          </p:cNvPicPr>
          <p:nvPr/>
        </p:nvPicPr>
        <p:blipFill>
          <a:blip r:embed="rId5"/>
          <a:stretch>
            <a:fillRect/>
          </a:stretch>
        </p:blipFill>
        <p:spPr>
          <a:xfrm>
            <a:off x="0" y="1763233"/>
            <a:ext cx="9144000" cy="1322552"/>
          </a:xfrm>
          <a:prstGeom prst="rect">
            <a:avLst/>
          </a:prstGeom>
        </p:spPr>
      </p:pic>
      <p:pic>
        <p:nvPicPr>
          <p:cNvPr id="8" name="Picture 7"/>
          <p:cNvPicPr>
            <a:picLocks noChangeAspect="1"/>
          </p:cNvPicPr>
          <p:nvPr/>
        </p:nvPicPr>
        <p:blipFill>
          <a:blip r:embed="rId6"/>
          <a:stretch>
            <a:fillRect/>
          </a:stretch>
        </p:blipFill>
        <p:spPr>
          <a:xfrm>
            <a:off x="184299" y="762000"/>
            <a:ext cx="8086725" cy="323850"/>
          </a:xfrm>
          <a:prstGeom prst="rect">
            <a:avLst/>
          </a:prstGeom>
        </p:spPr>
      </p:pic>
      <p:sp>
        <p:nvSpPr>
          <p:cNvPr id="9" name="Rectangle 8"/>
          <p:cNvSpPr/>
          <p:nvPr/>
        </p:nvSpPr>
        <p:spPr bwMode="auto">
          <a:xfrm>
            <a:off x="76200" y="6172200"/>
            <a:ext cx="8458200" cy="609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Slide Number Placeholder 9"/>
          <p:cNvSpPr>
            <a:spLocks noGrp="1"/>
          </p:cNvSpPr>
          <p:nvPr>
            <p:ph type="sldNum" sz="quarter" idx="3"/>
          </p:nvPr>
        </p:nvSpPr>
        <p:spPr/>
        <p:txBody>
          <a:bodyPr/>
          <a:lstStyle/>
          <a:p>
            <a:fld id="{7C5DB68A-9D44-4073-920F-D08D647C06A7}" type="slidenum">
              <a:rPr lang="en-US" smtClean="0"/>
              <a:t>6</a:t>
            </a:fld>
            <a:endParaRPr lang="en-US" dirty="0"/>
          </a:p>
        </p:txBody>
      </p:sp>
    </p:spTree>
    <p:extLst>
      <p:ext uri="{BB962C8B-B14F-4D97-AF65-F5344CB8AC3E}">
        <p14:creationId xmlns:p14="http://schemas.microsoft.com/office/powerpoint/2010/main" val="91694791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changes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74" y="3983181"/>
            <a:ext cx="3826213" cy="258141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74" y="1629641"/>
            <a:ext cx="3826213" cy="2247900"/>
          </a:xfrm>
          <a:prstGeom prst="rect">
            <a:avLst/>
          </a:prstGeom>
        </p:spPr>
      </p:pic>
      <p:sp>
        <p:nvSpPr>
          <p:cNvPr id="7" name="TextBox 6"/>
          <p:cNvSpPr txBox="1"/>
          <p:nvPr/>
        </p:nvSpPr>
        <p:spPr>
          <a:xfrm>
            <a:off x="4648200" y="1652803"/>
            <a:ext cx="3924586"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Requires also accurate representation of what exactly it is that changes</a:t>
            </a:r>
            <a:endParaRPr kumimoji="0" lang="en-US" sz="2400" b="0" i="0" u="none" strike="noStrike" kern="1200" cap="none" spc="0" normalizeH="0" baseline="0" noProof="0" dirty="0">
              <a:ln>
                <a:noFill/>
              </a:ln>
              <a:solidFill>
                <a:srgbClr val="FFFFFF"/>
              </a:solidFill>
              <a:effectLst/>
              <a:uLnTx/>
              <a:uFillTx/>
              <a:latin typeface="Times" charset="0"/>
              <a:ea typeface="+mn-ea"/>
              <a:cs typeface="+mn-cs"/>
            </a:endParaRPr>
          </a:p>
        </p:txBody>
      </p:sp>
      <p:grpSp>
        <p:nvGrpSpPr>
          <p:cNvPr id="15" name="Group 14"/>
          <p:cNvGrpSpPr/>
          <p:nvPr/>
        </p:nvGrpSpPr>
        <p:grpSpPr>
          <a:xfrm>
            <a:off x="381000" y="2971800"/>
            <a:ext cx="8212568" cy="3767286"/>
            <a:chOff x="381000" y="2971800"/>
            <a:chExt cx="8212568" cy="3767286"/>
          </a:xfrm>
        </p:grpSpPr>
        <p:sp>
          <p:nvSpPr>
            <p:cNvPr id="8" name="TextBox 7"/>
            <p:cNvSpPr txBox="1"/>
            <p:nvPr/>
          </p:nvSpPr>
          <p:spPr>
            <a:xfrm>
              <a:off x="4668982" y="3124200"/>
              <a:ext cx="3924586" cy="2308324"/>
            </a:xfrm>
            <a:prstGeom prst="rect">
              <a:avLst/>
            </a:prstGeom>
            <a:noFill/>
            <a:ln w="41275">
              <a:solidFill>
                <a:srgbClr val="FF0000"/>
              </a:solidFill>
            </a:ln>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Same (identical) flowers that change color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Times"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or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smtClean="0">
                <a:ln>
                  <a:noFill/>
                </a:ln>
                <a:solidFill>
                  <a:srgbClr val="FFFFFF"/>
                </a:solidFill>
                <a:effectLst/>
                <a:uLnTx/>
                <a:uFillTx/>
                <a:latin typeface="Times"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Times" charset="0"/>
                  <a:ea typeface="+mn-ea"/>
                  <a:cs typeface="+mn-cs"/>
                </a:rPr>
                <a:t>d</a:t>
              </a: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ifferent flowers altogether?</a:t>
              </a:r>
              <a:endParaRPr kumimoji="0" lang="en-US" sz="2400" b="0" i="0" u="none" strike="noStrike" kern="1200" cap="none" spc="0" normalizeH="0" baseline="0" noProof="0" dirty="0">
                <a:ln>
                  <a:noFill/>
                </a:ln>
                <a:solidFill>
                  <a:srgbClr val="FFFFFF"/>
                </a:solidFill>
                <a:effectLst/>
                <a:uLnTx/>
                <a:uFillTx/>
                <a:latin typeface="Times" charset="0"/>
                <a:ea typeface="+mn-ea"/>
                <a:cs typeface="+mn-cs"/>
              </a:endParaRPr>
            </a:p>
          </p:txBody>
        </p:sp>
        <p:sp>
          <p:nvSpPr>
            <p:cNvPr id="3" name="Oval 2"/>
            <p:cNvSpPr/>
            <p:nvPr/>
          </p:nvSpPr>
          <p:spPr bwMode="auto">
            <a:xfrm>
              <a:off x="381000" y="2971800"/>
              <a:ext cx="2971800" cy="1306562"/>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9" name="Oval 8"/>
            <p:cNvSpPr/>
            <p:nvPr/>
          </p:nvSpPr>
          <p:spPr bwMode="auto">
            <a:xfrm>
              <a:off x="381000" y="5432524"/>
              <a:ext cx="2971800" cy="1306562"/>
            </a:xfrm>
            <a:prstGeom prst="ellipse">
              <a:avLst/>
            </a:prstGeom>
            <a:noFill/>
            <a:ln w="444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cxnSp>
          <p:nvCxnSpPr>
            <p:cNvPr id="10" name="Straight Connector 9"/>
            <p:cNvCxnSpPr>
              <a:stCxn id="3" idx="6"/>
              <a:endCxn id="8" idx="1"/>
            </p:cNvCxnSpPr>
            <p:nvPr/>
          </p:nvCxnSpPr>
          <p:spPr bwMode="auto">
            <a:xfrm>
              <a:off x="3352800" y="3625081"/>
              <a:ext cx="1316182" cy="653281"/>
            </a:xfrm>
            <a:prstGeom prst="line">
              <a:avLst/>
            </a:prstGeom>
            <a:solidFill>
              <a:schemeClr val="accent1"/>
            </a:solidFill>
            <a:ln w="41275" cap="flat" cmpd="sng" algn="ctr">
              <a:solidFill>
                <a:srgbClr val="FF0000"/>
              </a:solidFill>
              <a:prstDash val="solid"/>
              <a:round/>
              <a:headEnd type="none" w="med" len="med"/>
              <a:tailEnd type="none" w="med" len="med"/>
            </a:ln>
            <a:effectLst/>
          </p:spPr>
        </p:cxnSp>
        <p:cxnSp>
          <p:nvCxnSpPr>
            <p:cNvPr id="12" name="Straight Connector 11"/>
            <p:cNvCxnSpPr>
              <a:stCxn id="8" idx="1"/>
            </p:cNvCxnSpPr>
            <p:nvPr/>
          </p:nvCxnSpPr>
          <p:spPr bwMode="auto">
            <a:xfrm flipH="1">
              <a:off x="3352800" y="4278362"/>
              <a:ext cx="1316182" cy="1807443"/>
            </a:xfrm>
            <a:prstGeom prst="line">
              <a:avLst/>
            </a:prstGeom>
            <a:solidFill>
              <a:schemeClr val="accent1"/>
            </a:solidFill>
            <a:ln w="41275" cap="flat" cmpd="sng" algn="ctr">
              <a:solidFill>
                <a:srgbClr val="FF0000"/>
              </a:solidFill>
              <a:prstDash val="solid"/>
              <a:round/>
              <a:headEnd type="none" w="med" len="med"/>
              <a:tailEnd type="none" w="med" len="med"/>
            </a:ln>
            <a:effectLst/>
          </p:spPr>
        </p:cxnSp>
      </p:grpSp>
    </p:spTree>
    <p:extLst>
      <p:ext uri="{BB962C8B-B14F-4D97-AF65-F5344CB8AC3E}">
        <p14:creationId xmlns:p14="http://schemas.microsoft.com/office/powerpoint/2010/main" val="161121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09" y="4572000"/>
            <a:ext cx="2711549" cy="18859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469" y="4572000"/>
            <a:ext cx="2795382" cy="1885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20741"/>
            <a:ext cx="2734640" cy="18767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469" y="2025745"/>
            <a:ext cx="2734640" cy="1871709"/>
          </a:xfrm>
          <a:prstGeom prst="rect">
            <a:avLst/>
          </a:prstGeom>
        </p:spPr>
      </p:pic>
      <p:grpSp>
        <p:nvGrpSpPr>
          <p:cNvPr id="30" name="Group 29"/>
          <p:cNvGrpSpPr/>
          <p:nvPr/>
        </p:nvGrpSpPr>
        <p:grpSpPr>
          <a:xfrm>
            <a:off x="533400" y="1443335"/>
            <a:ext cx="5867400" cy="2290465"/>
            <a:chOff x="533400" y="1443335"/>
            <a:chExt cx="5867400" cy="2290465"/>
          </a:xfrm>
        </p:grpSpPr>
        <p:sp>
          <p:nvSpPr>
            <p:cNvPr id="8" name="TextBox 7"/>
            <p:cNvSpPr txBox="1"/>
            <p:nvPr/>
          </p:nvSpPr>
          <p:spPr>
            <a:xfrm>
              <a:off x="533400" y="1443335"/>
              <a:ext cx="58674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This portion of snow covers this surface   </a:t>
              </a:r>
              <a:r>
                <a:rPr kumimoji="0" lang="en-US" sz="2400" b="1" i="1" u="none" strike="noStrike" kern="1200" cap="none" spc="0" normalizeH="0" baseline="0" noProof="0" dirty="0" smtClean="0">
                  <a:ln>
                    <a:noFill/>
                  </a:ln>
                  <a:solidFill>
                    <a:srgbClr val="FFFFFF"/>
                  </a:solidFill>
                  <a:effectLst/>
                  <a:uLnTx/>
                  <a:uFillTx/>
                  <a:latin typeface="Times" charset="0"/>
                  <a:ea typeface="+mn-ea"/>
                  <a:cs typeface="+mn-cs"/>
                </a:rPr>
                <a:t>at t</a:t>
              </a:r>
              <a:r>
                <a:rPr kumimoji="0" lang="en-US" sz="2400" b="1" i="1" u="none" strike="noStrike" kern="1200" cap="none" spc="0" normalizeH="0" baseline="-25000" noProof="0" dirty="0" smtClean="0">
                  <a:ln>
                    <a:noFill/>
                  </a:ln>
                  <a:solidFill>
                    <a:srgbClr val="FFFFFF"/>
                  </a:solidFill>
                  <a:effectLst/>
                  <a:uLnTx/>
                  <a:uFillTx/>
                  <a:latin typeface="Times" charset="0"/>
                  <a:ea typeface="+mn-ea"/>
                  <a:cs typeface="+mn-cs"/>
                </a:rPr>
                <a:t>1</a:t>
              </a: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 </a:t>
              </a:r>
              <a:endParaRPr kumimoji="0" lang="en-US" sz="2400" b="0" i="0" u="none" strike="noStrike" kern="1200" cap="none" spc="0" normalizeH="0" baseline="0" noProof="0" dirty="0">
                <a:ln>
                  <a:noFill/>
                </a:ln>
                <a:solidFill>
                  <a:srgbClr val="FFFFFF"/>
                </a:solidFill>
                <a:effectLst/>
                <a:uLnTx/>
                <a:uFillTx/>
                <a:latin typeface="Times" charset="0"/>
                <a:ea typeface="+mn-ea"/>
                <a:cs typeface="+mn-cs"/>
              </a:endParaRPr>
            </a:p>
          </p:txBody>
        </p:sp>
        <p:sp>
          <p:nvSpPr>
            <p:cNvPr id="10" name="Rectangle 9"/>
            <p:cNvSpPr/>
            <p:nvPr/>
          </p:nvSpPr>
          <p:spPr bwMode="auto">
            <a:xfrm>
              <a:off x="571980" y="15240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12" name="Rectangle 11"/>
            <p:cNvSpPr/>
            <p:nvPr/>
          </p:nvSpPr>
          <p:spPr bwMode="auto">
            <a:xfrm>
              <a:off x="4075544" y="15240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cxnSp>
          <p:nvCxnSpPr>
            <p:cNvPr id="15" name="Straight Arrow Connector 14"/>
            <p:cNvCxnSpPr>
              <a:stCxn id="10" idx="2"/>
            </p:cNvCxnSpPr>
            <p:nvPr/>
          </p:nvCxnSpPr>
          <p:spPr bwMode="auto">
            <a:xfrm>
              <a:off x="1901200" y="1905000"/>
              <a:ext cx="232400" cy="1447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7" name="Straight Arrow Connector 16"/>
            <p:cNvCxnSpPr>
              <a:stCxn id="12" idx="2"/>
            </p:cNvCxnSpPr>
            <p:nvPr/>
          </p:nvCxnSpPr>
          <p:spPr bwMode="auto">
            <a:xfrm flipH="1">
              <a:off x="4105564" y="1905000"/>
              <a:ext cx="713508" cy="1828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grpSp>
        <p:nvGrpSpPr>
          <p:cNvPr id="31" name="Group 30"/>
          <p:cNvGrpSpPr/>
          <p:nvPr/>
        </p:nvGrpSpPr>
        <p:grpSpPr>
          <a:xfrm>
            <a:off x="431799" y="3978494"/>
            <a:ext cx="5854252" cy="1203106"/>
            <a:chOff x="431799" y="3978494"/>
            <a:chExt cx="5854252" cy="1203106"/>
          </a:xfrm>
        </p:grpSpPr>
        <p:sp>
          <p:nvSpPr>
            <p:cNvPr id="9" name="TextBox 8"/>
            <p:cNvSpPr txBox="1"/>
            <p:nvPr/>
          </p:nvSpPr>
          <p:spPr>
            <a:xfrm>
              <a:off x="431799" y="3978494"/>
              <a:ext cx="585425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This portion of snow covers this surface   </a:t>
              </a:r>
              <a:r>
                <a:rPr kumimoji="0" lang="en-US" sz="2400" b="1" i="1" u="none" strike="noStrike" kern="1200" cap="none" spc="0" normalizeH="0" baseline="0" noProof="0" dirty="0" smtClean="0">
                  <a:ln>
                    <a:noFill/>
                  </a:ln>
                  <a:solidFill>
                    <a:srgbClr val="FFFFFF"/>
                  </a:solidFill>
                  <a:effectLst/>
                  <a:uLnTx/>
                  <a:uFillTx/>
                  <a:latin typeface="Times" charset="0"/>
                  <a:ea typeface="+mn-ea"/>
                  <a:cs typeface="+mn-cs"/>
                </a:rPr>
                <a:t>at t</a:t>
              </a:r>
              <a:r>
                <a:rPr kumimoji="0" lang="en-US" sz="2400" b="1" i="1" u="none" strike="noStrike" kern="1200" cap="none" spc="0" normalizeH="0" baseline="-25000" noProof="0" dirty="0" smtClean="0">
                  <a:ln>
                    <a:noFill/>
                  </a:ln>
                  <a:solidFill>
                    <a:srgbClr val="FFFFFF"/>
                  </a:solidFill>
                  <a:effectLst/>
                  <a:uLnTx/>
                  <a:uFillTx/>
                  <a:latin typeface="Times" charset="0"/>
                  <a:ea typeface="+mn-ea"/>
                  <a:cs typeface="+mn-cs"/>
                </a:rPr>
                <a:t>2</a:t>
              </a:r>
              <a:r>
                <a:rPr kumimoji="0" lang="en-US" sz="2400" b="1" i="1" u="none" strike="noStrike" kern="1200" cap="none" spc="0" normalizeH="0" baseline="0" noProof="0" dirty="0" smtClean="0">
                  <a:ln>
                    <a:noFill/>
                  </a:ln>
                  <a:solidFill>
                    <a:srgbClr val="FFFFFF"/>
                  </a:solidFill>
                  <a:effectLst/>
                  <a:uLnTx/>
                  <a:uFillTx/>
                  <a:latin typeface="Times" charset="0"/>
                  <a:ea typeface="+mn-ea"/>
                  <a:cs typeface="+mn-cs"/>
                </a:rPr>
                <a:t> </a:t>
              </a:r>
              <a:endParaRPr kumimoji="0" lang="en-US" sz="2400" b="1" i="1" u="none" strike="noStrike" kern="1200" cap="none" spc="0" normalizeH="0" baseline="0" noProof="0" dirty="0">
                <a:ln>
                  <a:noFill/>
                </a:ln>
                <a:solidFill>
                  <a:srgbClr val="FFFFFF"/>
                </a:solidFill>
                <a:effectLst/>
                <a:uLnTx/>
                <a:uFillTx/>
                <a:latin typeface="Times" charset="0"/>
                <a:ea typeface="+mn-ea"/>
                <a:cs typeface="+mn-cs"/>
              </a:endParaRPr>
            </a:p>
          </p:txBody>
        </p:sp>
        <p:sp>
          <p:nvSpPr>
            <p:cNvPr id="11" name="Rectangle 10"/>
            <p:cNvSpPr/>
            <p:nvPr/>
          </p:nvSpPr>
          <p:spPr bwMode="auto">
            <a:xfrm>
              <a:off x="457200" y="40386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13" name="Rectangle 12"/>
            <p:cNvSpPr/>
            <p:nvPr/>
          </p:nvSpPr>
          <p:spPr bwMode="auto">
            <a:xfrm>
              <a:off x="3971636" y="40386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cxnSp>
          <p:nvCxnSpPr>
            <p:cNvPr id="20" name="Straight Arrow Connector 19"/>
            <p:cNvCxnSpPr>
              <a:stCxn id="11" idx="2"/>
            </p:cNvCxnSpPr>
            <p:nvPr/>
          </p:nvCxnSpPr>
          <p:spPr bwMode="auto">
            <a:xfrm>
              <a:off x="1786420" y="4419600"/>
              <a:ext cx="114780" cy="762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3" name="Straight Arrow Connector 22"/>
            <p:cNvCxnSpPr>
              <a:stCxn id="13" idx="2"/>
            </p:cNvCxnSpPr>
            <p:nvPr/>
          </p:nvCxnSpPr>
          <p:spPr bwMode="auto">
            <a:xfrm flipH="1">
              <a:off x="4572000" y="4419600"/>
              <a:ext cx="143164" cy="69510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
        <p:nvSpPr>
          <p:cNvPr id="28" name="Title 1"/>
          <p:cNvSpPr txBox="1">
            <a:spLocks/>
          </p:cNvSpPr>
          <p:nvPr/>
        </p:nvSpPr>
        <p:spPr>
          <a:xfrm>
            <a:off x="228600" y="762000"/>
            <a:ext cx="6629400" cy="762000"/>
          </a:xfrm>
          <a:prstGeom prst="rect">
            <a:avLst/>
          </a:prstGeom>
        </p:spPr>
        <p:txBody>
          <a:bodyPr/>
          <a:lstStyle>
            <a:lvl1pPr algn="ctr" rtl="0" eaLnBrk="0" fontAlgn="base" hangingPunct="0">
              <a:spcBef>
                <a:spcPct val="0"/>
              </a:spcBef>
              <a:spcAft>
                <a:spcPct val="0"/>
              </a:spcAft>
              <a:defRPr sz="3600" b="0" i="0">
                <a:solidFill>
                  <a:schemeClr val="bg1"/>
                </a:solidFill>
                <a:latin typeface="Georgia"/>
                <a:ea typeface="ＭＳ Ｐゴシック" pitchFamily="122" charset="-128"/>
                <a:cs typeface="Georgia"/>
              </a:defRPr>
            </a:lvl1pPr>
            <a:lvl2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0" fontAlgn="base" hangingPunct="0">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fontAlgn="base">
              <a:spcBef>
                <a:spcPct val="0"/>
              </a:spcBef>
              <a:spcAft>
                <a:spcPct val="0"/>
              </a:spcAft>
              <a:defRPr sz="3600">
                <a:solidFill>
                  <a:schemeClr val="bg1"/>
                </a:solidFill>
                <a:latin typeface="Times" pitchFamily="122" charset="0"/>
              </a:defRPr>
            </a:lvl6pPr>
            <a:lvl7pPr marL="914400" algn="l" rtl="0" fontAlgn="base">
              <a:spcBef>
                <a:spcPct val="0"/>
              </a:spcBef>
              <a:spcAft>
                <a:spcPct val="0"/>
              </a:spcAft>
              <a:defRPr sz="3600">
                <a:solidFill>
                  <a:schemeClr val="bg1"/>
                </a:solidFill>
                <a:latin typeface="Times" pitchFamily="122" charset="0"/>
              </a:defRPr>
            </a:lvl7pPr>
            <a:lvl8pPr marL="1371600" algn="l" rtl="0" fontAlgn="base">
              <a:spcBef>
                <a:spcPct val="0"/>
              </a:spcBef>
              <a:spcAft>
                <a:spcPct val="0"/>
              </a:spcAft>
              <a:defRPr sz="3600">
                <a:solidFill>
                  <a:schemeClr val="bg1"/>
                </a:solidFill>
                <a:latin typeface="Times" pitchFamily="122" charset="0"/>
              </a:defRPr>
            </a:lvl8pPr>
            <a:lvl9pPr marL="1828800" algn="l" rtl="0" fontAlgn="base">
              <a:spcBef>
                <a:spcPct val="0"/>
              </a:spcBef>
              <a:spcAft>
                <a:spcPct val="0"/>
              </a:spcAft>
              <a:defRPr sz="3600">
                <a:solidFill>
                  <a:schemeClr val="bg1"/>
                </a:solidFill>
                <a:latin typeface="Times" pitchFamily="12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FFFFFF"/>
                </a:solidFill>
                <a:effectLst/>
                <a:uLnTx/>
                <a:uFillTx/>
                <a:latin typeface="Georgia"/>
                <a:ea typeface="ＭＳ Ｐゴシック" pitchFamily="122" charset="-128"/>
              </a:rPr>
              <a:t>Veridicality in </a:t>
            </a:r>
            <a:r>
              <a:rPr kumimoji="0" lang="en-US" sz="3600" b="0" i="0" u="none" strike="noStrike" kern="0" cap="none" spc="0" normalizeH="0" baseline="0" noProof="0" dirty="0" smtClean="0">
                <a:ln>
                  <a:noFill/>
                </a:ln>
                <a:solidFill>
                  <a:srgbClr val="FF0000"/>
                </a:solidFill>
                <a:effectLst/>
                <a:uLnTx/>
                <a:uFillTx/>
                <a:latin typeface="Georgia"/>
                <a:ea typeface="ＭＳ Ｐゴシック" pitchFamily="122" charset="-128"/>
              </a:rPr>
              <a:t>tokens</a:t>
            </a:r>
            <a:r>
              <a:rPr kumimoji="0" lang="en-US" sz="3600" b="0" i="0" u="none" strike="noStrike" kern="0" cap="none" spc="0" normalizeH="0" baseline="0" noProof="0" dirty="0" smtClean="0">
                <a:ln>
                  <a:noFill/>
                </a:ln>
                <a:solidFill>
                  <a:srgbClr val="FFFFFF"/>
                </a:solidFill>
                <a:effectLst/>
                <a:uLnTx/>
                <a:uFillTx/>
                <a:latin typeface="Georgia"/>
                <a:ea typeface="ＭＳ Ｐゴシック" pitchFamily="122" charset="-128"/>
              </a:rPr>
              <a:t> </a:t>
            </a:r>
            <a:endParaRPr kumimoji="0" lang="en-US" sz="3600" b="0" i="0" u="none" strike="noStrike" kern="0" cap="none" spc="0" normalizeH="0" baseline="0" noProof="0" dirty="0">
              <a:ln>
                <a:noFill/>
              </a:ln>
              <a:solidFill>
                <a:srgbClr val="FFFFFF"/>
              </a:solidFill>
              <a:effectLst/>
              <a:uLnTx/>
              <a:uFillTx/>
              <a:latin typeface="Georgia"/>
              <a:ea typeface="ＭＳ Ｐゴシック" pitchFamily="122" charset="-128"/>
            </a:endParaRPr>
          </a:p>
        </p:txBody>
      </p:sp>
    </p:spTree>
    <p:extLst>
      <p:ext uri="{BB962C8B-B14F-4D97-AF65-F5344CB8AC3E}">
        <p14:creationId xmlns:p14="http://schemas.microsoft.com/office/powerpoint/2010/main" val="26444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Veridicality in </a:t>
            </a:r>
            <a:r>
              <a:rPr lang="en-US" dirty="0" smtClean="0">
                <a:solidFill>
                  <a:srgbClr val="FF0000"/>
                </a:solidFill>
              </a:rPr>
              <a:t>tokens</a:t>
            </a:r>
            <a:r>
              <a:rPr lang="en-US" dirty="0" smtClean="0"/>
              <a:t> and </a:t>
            </a:r>
            <a:r>
              <a:rPr lang="en-US" dirty="0" smtClean="0">
                <a:solidFill>
                  <a:srgbClr val="FFFF00"/>
                </a:solidFill>
              </a:rPr>
              <a:t>types</a:t>
            </a:r>
            <a:r>
              <a:rPr lang="en-US" dirty="0" smtClean="0"/>
              <a:t>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09" y="4572000"/>
            <a:ext cx="2711549" cy="18859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4469" y="4572000"/>
            <a:ext cx="2795382" cy="18859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020741"/>
            <a:ext cx="2734640" cy="187671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4469" y="2025745"/>
            <a:ext cx="2734640" cy="1871709"/>
          </a:xfrm>
          <a:prstGeom prst="rect">
            <a:avLst/>
          </a:prstGeom>
        </p:spPr>
      </p:pic>
      <p:grpSp>
        <p:nvGrpSpPr>
          <p:cNvPr id="30" name="Group 29"/>
          <p:cNvGrpSpPr/>
          <p:nvPr/>
        </p:nvGrpSpPr>
        <p:grpSpPr>
          <a:xfrm>
            <a:off x="533400" y="1443335"/>
            <a:ext cx="5867400" cy="2290465"/>
            <a:chOff x="533400" y="1443335"/>
            <a:chExt cx="5867400" cy="2290465"/>
          </a:xfrm>
        </p:grpSpPr>
        <p:sp>
          <p:nvSpPr>
            <p:cNvPr id="8" name="TextBox 7"/>
            <p:cNvSpPr txBox="1"/>
            <p:nvPr/>
          </p:nvSpPr>
          <p:spPr>
            <a:xfrm>
              <a:off x="533400" y="1443335"/>
              <a:ext cx="5867400"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This portion of snow covers this surface   </a:t>
              </a:r>
              <a:r>
                <a:rPr kumimoji="0" lang="en-US" sz="2400" b="1" i="1" u="none" strike="noStrike" kern="1200" cap="none" spc="0" normalizeH="0" baseline="0" noProof="0" dirty="0" smtClean="0">
                  <a:ln>
                    <a:noFill/>
                  </a:ln>
                  <a:solidFill>
                    <a:srgbClr val="FFFFFF"/>
                  </a:solidFill>
                  <a:effectLst/>
                  <a:uLnTx/>
                  <a:uFillTx/>
                  <a:latin typeface="Times" charset="0"/>
                  <a:ea typeface="+mn-ea"/>
                  <a:cs typeface="+mn-cs"/>
                </a:rPr>
                <a:t>at t</a:t>
              </a:r>
              <a:r>
                <a:rPr kumimoji="0" lang="en-US" sz="2400" b="1" i="1" u="none" strike="noStrike" kern="1200" cap="none" spc="0" normalizeH="0" baseline="-25000" noProof="0" dirty="0" smtClean="0">
                  <a:ln>
                    <a:noFill/>
                  </a:ln>
                  <a:solidFill>
                    <a:srgbClr val="FFFFFF"/>
                  </a:solidFill>
                  <a:effectLst/>
                  <a:uLnTx/>
                  <a:uFillTx/>
                  <a:latin typeface="Times" charset="0"/>
                  <a:ea typeface="+mn-ea"/>
                  <a:cs typeface="+mn-cs"/>
                </a:rPr>
                <a:t>1</a:t>
              </a: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 </a:t>
              </a:r>
              <a:endParaRPr kumimoji="0" lang="en-US" sz="2400" b="0" i="0" u="none" strike="noStrike" kern="1200" cap="none" spc="0" normalizeH="0" baseline="0" noProof="0" dirty="0">
                <a:ln>
                  <a:noFill/>
                </a:ln>
                <a:solidFill>
                  <a:srgbClr val="FFFFFF"/>
                </a:solidFill>
                <a:effectLst/>
                <a:uLnTx/>
                <a:uFillTx/>
                <a:latin typeface="Times" charset="0"/>
                <a:ea typeface="+mn-ea"/>
                <a:cs typeface="+mn-cs"/>
              </a:endParaRPr>
            </a:p>
          </p:txBody>
        </p:sp>
        <p:sp>
          <p:nvSpPr>
            <p:cNvPr id="10" name="Rectangle 9"/>
            <p:cNvSpPr/>
            <p:nvPr/>
          </p:nvSpPr>
          <p:spPr bwMode="auto">
            <a:xfrm>
              <a:off x="571980" y="15240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12" name="Rectangle 11"/>
            <p:cNvSpPr/>
            <p:nvPr/>
          </p:nvSpPr>
          <p:spPr bwMode="auto">
            <a:xfrm>
              <a:off x="4075544" y="15240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cxnSp>
          <p:nvCxnSpPr>
            <p:cNvPr id="15" name="Straight Arrow Connector 14"/>
            <p:cNvCxnSpPr>
              <a:stCxn id="10" idx="2"/>
            </p:cNvCxnSpPr>
            <p:nvPr/>
          </p:nvCxnSpPr>
          <p:spPr bwMode="auto">
            <a:xfrm>
              <a:off x="1901200" y="1905000"/>
              <a:ext cx="232400" cy="1447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7" name="Straight Arrow Connector 16"/>
            <p:cNvCxnSpPr>
              <a:stCxn id="12" idx="2"/>
            </p:cNvCxnSpPr>
            <p:nvPr/>
          </p:nvCxnSpPr>
          <p:spPr bwMode="auto">
            <a:xfrm flipH="1">
              <a:off x="4105564" y="1905000"/>
              <a:ext cx="713508" cy="18288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grpSp>
        <p:nvGrpSpPr>
          <p:cNvPr id="31" name="Group 30"/>
          <p:cNvGrpSpPr/>
          <p:nvPr/>
        </p:nvGrpSpPr>
        <p:grpSpPr>
          <a:xfrm>
            <a:off x="431799" y="3978494"/>
            <a:ext cx="5854252" cy="1203106"/>
            <a:chOff x="431799" y="3978494"/>
            <a:chExt cx="5854252" cy="1203106"/>
          </a:xfrm>
        </p:grpSpPr>
        <p:sp>
          <p:nvSpPr>
            <p:cNvPr id="9" name="TextBox 8"/>
            <p:cNvSpPr txBox="1"/>
            <p:nvPr/>
          </p:nvSpPr>
          <p:spPr>
            <a:xfrm>
              <a:off x="431799" y="3978494"/>
              <a:ext cx="5854252"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FF"/>
                  </a:solidFill>
                  <a:effectLst/>
                  <a:uLnTx/>
                  <a:uFillTx/>
                  <a:latin typeface="Times" charset="0"/>
                  <a:ea typeface="+mn-ea"/>
                  <a:cs typeface="+mn-cs"/>
                </a:rPr>
                <a:t>This portion of snow covers this surface   </a:t>
              </a:r>
              <a:r>
                <a:rPr kumimoji="0" lang="en-US" sz="2400" b="1" i="1" u="none" strike="noStrike" kern="1200" cap="none" spc="0" normalizeH="0" baseline="0" noProof="0" dirty="0" smtClean="0">
                  <a:ln>
                    <a:noFill/>
                  </a:ln>
                  <a:solidFill>
                    <a:srgbClr val="FFFFFF"/>
                  </a:solidFill>
                  <a:effectLst/>
                  <a:uLnTx/>
                  <a:uFillTx/>
                  <a:latin typeface="Times" charset="0"/>
                  <a:ea typeface="+mn-ea"/>
                  <a:cs typeface="+mn-cs"/>
                </a:rPr>
                <a:t>at t</a:t>
              </a:r>
              <a:r>
                <a:rPr kumimoji="0" lang="en-US" sz="2400" b="1" i="1" u="none" strike="noStrike" kern="1200" cap="none" spc="0" normalizeH="0" baseline="-25000" noProof="0" dirty="0" smtClean="0">
                  <a:ln>
                    <a:noFill/>
                  </a:ln>
                  <a:solidFill>
                    <a:srgbClr val="FFFFFF"/>
                  </a:solidFill>
                  <a:effectLst/>
                  <a:uLnTx/>
                  <a:uFillTx/>
                  <a:latin typeface="Times" charset="0"/>
                  <a:ea typeface="+mn-ea"/>
                  <a:cs typeface="+mn-cs"/>
                </a:rPr>
                <a:t>2</a:t>
              </a:r>
              <a:r>
                <a:rPr kumimoji="0" lang="en-US" sz="2400" b="1" i="1" u="none" strike="noStrike" kern="1200" cap="none" spc="0" normalizeH="0" baseline="0" noProof="0" dirty="0" smtClean="0">
                  <a:ln>
                    <a:noFill/>
                  </a:ln>
                  <a:solidFill>
                    <a:srgbClr val="FFFFFF"/>
                  </a:solidFill>
                  <a:effectLst/>
                  <a:uLnTx/>
                  <a:uFillTx/>
                  <a:latin typeface="Times" charset="0"/>
                  <a:ea typeface="+mn-ea"/>
                  <a:cs typeface="+mn-cs"/>
                </a:rPr>
                <a:t> </a:t>
              </a:r>
              <a:endParaRPr kumimoji="0" lang="en-US" sz="2400" b="1" i="1" u="none" strike="noStrike" kern="1200" cap="none" spc="0" normalizeH="0" baseline="0" noProof="0" dirty="0">
                <a:ln>
                  <a:noFill/>
                </a:ln>
                <a:solidFill>
                  <a:srgbClr val="FFFFFF"/>
                </a:solidFill>
                <a:effectLst/>
                <a:uLnTx/>
                <a:uFillTx/>
                <a:latin typeface="Times" charset="0"/>
                <a:ea typeface="+mn-ea"/>
                <a:cs typeface="+mn-cs"/>
              </a:endParaRPr>
            </a:p>
          </p:txBody>
        </p:sp>
        <p:sp>
          <p:nvSpPr>
            <p:cNvPr id="11" name="Rectangle 10"/>
            <p:cNvSpPr/>
            <p:nvPr/>
          </p:nvSpPr>
          <p:spPr bwMode="auto">
            <a:xfrm>
              <a:off x="457200" y="4038600"/>
              <a:ext cx="2658440"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13" name="Rectangle 12"/>
            <p:cNvSpPr/>
            <p:nvPr/>
          </p:nvSpPr>
          <p:spPr bwMode="auto">
            <a:xfrm>
              <a:off x="3971636" y="4038600"/>
              <a:ext cx="1487056" cy="381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cxnSp>
          <p:nvCxnSpPr>
            <p:cNvPr id="20" name="Straight Arrow Connector 19"/>
            <p:cNvCxnSpPr>
              <a:stCxn id="11" idx="2"/>
            </p:cNvCxnSpPr>
            <p:nvPr/>
          </p:nvCxnSpPr>
          <p:spPr bwMode="auto">
            <a:xfrm>
              <a:off x="1786420" y="4419600"/>
              <a:ext cx="114780" cy="762000"/>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23" name="Straight Arrow Connector 22"/>
            <p:cNvCxnSpPr>
              <a:stCxn id="13" idx="2"/>
            </p:cNvCxnSpPr>
            <p:nvPr/>
          </p:nvCxnSpPr>
          <p:spPr bwMode="auto">
            <a:xfrm flipH="1">
              <a:off x="4572000" y="4419600"/>
              <a:ext cx="143164" cy="695105"/>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
        <p:nvSpPr>
          <p:cNvPr id="26" name="TextBox 25"/>
          <p:cNvSpPr txBox="1"/>
          <p:nvPr/>
        </p:nvSpPr>
        <p:spPr>
          <a:xfrm>
            <a:off x="6641353" y="2639666"/>
            <a:ext cx="2043406"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FFFF00"/>
                </a:solidFill>
                <a:effectLst/>
                <a:uLnTx/>
                <a:uFillTx/>
                <a:latin typeface="Times" charset="0"/>
                <a:ea typeface="+mn-ea"/>
                <a:cs typeface="+mn-cs"/>
              </a:rPr>
              <a:t>The disposition of snow to cover surfaces</a:t>
            </a:r>
            <a:endParaRPr kumimoji="0" lang="en-US" sz="2400" b="0" i="0" u="none" strike="noStrike" kern="1200" cap="none" spc="0" normalizeH="0" baseline="0" noProof="0" dirty="0">
              <a:ln>
                <a:noFill/>
              </a:ln>
              <a:solidFill>
                <a:srgbClr val="FFFF00"/>
              </a:solidFill>
              <a:effectLst/>
              <a:uLnTx/>
              <a:uFillTx/>
              <a:latin typeface="Times" charset="0"/>
              <a:ea typeface="+mn-ea"/>
              <a:cs typeface="+mn-cs"/>
            </a:endParaRPr>
          </a:p>
        </p:txBody>
      </p:sp>
      <p:grpSp>
        <p:nvGrpSpPr>
          <p:cNvPr id="32" name="Group 31"/>
          <p:cNvGrpSpPr/>
          <p:nvPr/>
        </p:nvGrpSpPr>
        <p:grpSpPr>
          <a:xfrm>
            <a:off x="5524049" y="1523999"/>
            <a:ext cx="3160711" cy="2916159"/>
            <a:chOff x="5524049" y="1523999"/>
            <a:chExt cx="3160711" cy="2916159"/>
          </a:xfrm>
        </p:grpSpPr>
        <p:sp>
          <p:nvSpPr>
            <p:cNvPr id="16" name="Oval 15"/>
            <p:cNvSpPr/>
            <p:nvPr/>
          </p:nvSpPr>
          <p:spPr bwMode="auto">
            <a:xfrm>
              <a:off x="5638800" y="1523999"/>
              <a:ext cx="762000" cy="420705"/>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21" name="Oval 20"/>
            <p:cNvSpPr/>
            <p:nvPr/>
          </p:nvSpPr>
          <p:spPr bwMode="auto">
            <a:xfrm>
              <a:off x="5524049" y="4047835"/>
              <a:ext cx="762001" cy="392323"/>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sp>
          <p:nvSpPr>
            <p:cNvPr id="22" name="Oval 21"/>
            <p:cNvSpPr/>
            <p:nvPr/>
          </p:nvSpPr>
          <p:spPr bwMode="auto">
            <a:xfrm>
              <a:off x="7848600" y="3807545"/>
              <a:ext cx="685800" cy="381000"/>
            </a:xfrm>
            <a:prstGeom prst="ellipse">
              <a:avLst/>
            </a:prstGeom>
            <a:noFill/>
            <a:ln w="3810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22" charset="0"/>
                <a:ea typeface="+mn-ea"/>
                <a:cs typeface="+mn-cs"/>
              </a:endParaRPr>
            </a:p>
          </p:txBody>
        </p:sp>
        <p:cxnSp>
          <p:nvCxnSpPr>
            <p:cNvPr id="19" name="Straight Connector 18"/>
            <p:cNvCxnSpPr/>
            <p:nvPr/>
          </p:nvCxnSpPr>
          <p:spPr bwMode="auto">
            <a:xfrm flipH="1">
              <a:off x="7772400" y="3733800"/>
              <a:ext cx="912360" cy="609600"/>
            </a:xfrm>
            <a:prstGeom prst="line">
              <a:avLst/>
            </a:prstGeom>
            <a:solidFill>
              <a:schemeClr val="accent1"/>
            </a:solidFill>
            <a:ln w="38100" cap="flat" cmpd="sng" algn="ctr">
              <a:solidFill>
                <a:srgbClr val="00B050"/>
              </a:solidFill>
              <a:prstDash val="solid"/>
              <a:round/>
              <a:headEnd type="none" w="med" len="med"/>
              <a:tailEnd type="none" w="med" len="med"/>
            </a:ln>
            <a:effectLst/>
          </p:spPr>
        </p:cxnSp>
        <p:cxnSp>
          <p:nvCxnSpPr>
            <p:cNvPr id="27" name="Straight Connector 26"/>
            <p:cNvCxnSpPr/>
            <p:nvPr/>
          </p:nvCxnSpPr>
          <p:spPr bwMode="auto">
            <a:xfrm>
              <a:off x="7772400" y="3733800"/>
              <a:ext cx="911339" cy="609600"/>
            </a:xfrm>
            <a:prstGeom prst="line">
              <a:avLst/>
            </a:prstGeom>
            <a:solidFill>
              <a:schemeClr val="accent1"/>
            </a:solidFill>
            <a:ln w="38100" cap="flat" cmpd="sng" algn="ctr">
              <a:solidFill>
                <a:srgbClr val="00B050"/>
              </a:solidFill>
              <a:prstDash val="solid"/>
              <a:round/>
              <a:headEnd type="none" w="med" len="med"/>
              <a:tailEnd type="none" w="med" len="med"/>
            </a:ln>
            <a:effectLst/>
          </p:spPr>
        </p:cxnSp>
      </p:grpSp>
    </p:spTree>
    <p:extLst>
      <p:ext uri="{BB962C8B-B14F-4D97-AF65-F5344CB8AC3E}">
        <p14:creationId xmlns:p14="http://schemas.microsoft.com/office/powerpoint/2010/main" val="338763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33400" y="3851031"/>
            <a:ext cx="4953000" cy="416169"/>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4" name="Title 3"/>
          <p:cNvSpPr>
            <a:spLocks noGrp="1"/>
          </p:cNvSpPr>
          <p:nvPr>
            <p:ph type="title"/>
          </p:nvPr>
        </p:nvSpPr>
        <p:spPr/>
        <p:txBody>
          <a:bodyPr/>
          <a:lstStyle/>
          <a:p>
            <a:r>
              <a:rPr lang="en-US" dirty="0" smtClean="0"/>
              <a:t>Remember: ‘Biomedical Informatics’</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
        <p:nvSpPr>
          <p:cNvPr id="3" name="Slide Number Placeholder 2"/>
          <p:cNvSpPr>
            <a:spLocks noGrp="1"/>
          </p:cNvSpPr>
          <p:nvPr>
            <p:ph type="sldNum" sz="quarter" idx="4294967295"/>
          </p:nvPr>
        </p:nvSpPr>
        <p:spPr/>
        <p:txBody>
          <a:bodyPr/>
          <a:lstStyle/>
          <a:p>
            <a:fld id="{7C5DB68A-9D44-4073-920F-D08D647C06A7}" type="slidenum">
              <a:rPr lang="en-US" smtClean="0"/>
              <a:t>63</a:t>
            </a:fld>
            <a:endParaRPr lang="en-US" dirty="0"/>
          </a:p>
        </p:txBody>
      </p:sp>
    </p:spTree>
    <p:extLst>
      <p:ext uri="{BB962C8B-B14F-4D97-AF65-F5344CB8AC3E}">
        <p14:creationId xmlns:p14="http://schemas.microsoft.com/office/powerpoint/2010/main" val="2383318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3" name="Slide Number Placeholder 2"/>
          <p:cNvSpPr>
            <a:spLocks noGrp="1"/>
          </p:cNvSpPr>
          <p:nvPr>
            <p:ph type="sldNum" sz="quarter" idx="10"/>
          </p:nvPr>
        </p:nvSpPr>
        <p:spPr/>
        <p:txBody>
          <a:bodyPr/>
          <a:lstStyle/>
          <a:p>
            <a:fld id="{F41BC1FE-425B-4D41-9768-47500E60C2C6}" type="slidenum">
              <a:rPr lang="en-US" altLang="en-US" smtClean="0"/>
              <a:pPr/>
              <a:t>64</a:t>
            </a:fld>
            <a:endParaRPr lang="en-US" altLang="en-US"/>
          </a:p>
        </p:txBody>
      </p:sp>
    </p:spTree>
    <p:extLst>
      <p:ext uri="{BB962C8B-B14F-4D97-AF65-F5344CB8AC3E}">
        <p14:creationId xmlns:p14="http://schemas.microsoft.com/office/powerpoint/2010/main" val="21469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65</a:t>
            </a:fld>
            <a:endParaRPr lang="en-US" altLang="en-US"/>
          </a:p>
        </p:txBody>
      </p:sp>
    </p:spTree>
    <p:extLst>
      <p:ext uri="{BB962C8B-B14F-4D97-AF65-F5344CB8AC3E}">
        <p14:creationId xmlns:p14="http://schemas.microsoft.com/office/powerpoint/2010/main" val="31420397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66</a:t>
            </a:fld>
            <a:endParaRPr lang="en-US" altLang="en-US"/>
          </a:p>
        </p:txBody>
      </p:sp>
    </p:spTree>
    <p:extLst>
      <p:ext uri="{BB962C8B-B14F-4D97-AF65-F5344CB8AC3E}">
        <p14:creationId xmlns:p14="http://schemas.microsoft.com/office/powerpoint/2010/main" val="3229014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 name="Group 31"/>
          <p:cNvGrpSpPr>
            <a:grpSpLocks/>
          </p:cNvGrpSpPr>
          <p:nvPr/>
        </p:nvGrpSpPr>
        <p:grpSpPr bwMode="auto">
          <a:xfrm>
            <a:off x="914400" y="3962401"/>
            <a:ext cx="8077201" cy="2366963"/>
            <a:chOff x="576" y="2496"/>
            <a:chExt cx="5088" cy="1491"/>
          </a:xfrm>
        </p:grpSpPr>
        <p:grpSp>
          <p:nvGrpSpPr>
            <p:cNvPr id="9223" name="Group 29"/>
            <p:cNvGrpSpPr>
              <a:grpSpLocks/>
            </p:cNvGrpSpPr>
            <p:nvPr/>
          </p:nvGrpSpPr>
          <p:grpSpPr bwMode="auto">
            <a:xfrm>
              <a:off x="576" y="3120"/>
              <a:ext cx="5088" cy="867"/>
              <a:chOff x="576" y="3120"/>
              <a:chExt cx="5088" cy="867"/>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713" y="3696"/>
                <a:ext cx="33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smtClean="0">
                    <a:solidFill>
                      <a:schemeClr val="bg1"/>
                    </a:solidFill>
                  </a:rPr>
                  <a:t>What </a:t>
                </a:r>
                <a:r>
                  <a:rPr lang="nl-BE" altLang="en-US" dirty="0">
                    <a:solidFill>
                      <a:schemeClr val="bg1"/>
                    </a:solidFill>
                  </a:rPr>
                  <a:t>is there on the side of the 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67</a:t>
            </a:fld>
            <a:endParaRPr lang="en-US" altLang="en-US"/>
          </a:p>
        </p:txBody>
      </p:sp>
      <p:sp>
        <p:nvSpPr>
          <p:cNvPr id="4" name="Rectangle 3"/>
          <p:cNvSpPr/>
          <p:nvPr/>
        </p:nvSpPr>
        <p:spPr>
          <a:xfrm>
            <a:off x="7400986" y="5739825"/>
            <a:ext cx="1438214" cy="584775"/>
          </a:xfrm>
          <a:prstGeom prst="rect">
            <a:avLst/>
          </a:prstGeom>
        </p:spPr>
        <p:txBody>
          <a:bodyPr wrap="none">
            <a:spAutoFit/>
          </a:bodyPr>
          <a:lstStyle/>
          <a:p>
            <a:pPr eaLnBrk="1" hangingPunct="1"/>
            <a:r>
              <a:rPr lang="nl-BE" altLang="en-US" dirty="0">
                <a:solidFill>
                  <a:srgbClr val="FFFF00"/>
                </a:solidFill>
              </a:rPr>
              <a:t>Reality</a:t>
            </a:r>
          </a:p>
        </p:txBody>
      </p:sp>
      <p:sp>
        <p:nvSpPr>
          <p:cNvPr id="5" name="Rectangle 4"/>
          <p:cNvSpPr/>
          <p:nvPr/>
        </p:nvSpPr>
        <p:spPr>
          <a:xfrm>
            <a:off x="5994574" y="3304779"/>
            <a:ext cx="2844626" cy="584775"/>
          </a:xfrm>
          <a:prstGeom prst="rect">
            <a:avLst/>
          </a:prstGeom>
        </p:spPr>
        <p:txBody>
          <a:bodyPr wrap="none">
            <a:spAutoFit/>
          </a:bodyPr>
          <a:lstStyle/>
          <a:p>
            <a:pPr eaLnBrk="1" hangingPunct="1"/>
            <a:r>
              <a:rPr lang="nl-BE" altLang="en-US" dirty="0" smtClean="0">
                <a:solidFill>
                  <a:srgbClr val="FFFF00"/>
                </a:solidFill>
              </a:rPr>
              <a:t>Representation</a:t>
            </a:r>
            <a:endParaRPr lang="nl-BE" altLang="en-US" dirty="0">
              <a:solidFill>
                <a:srgbClr val="FFFF00"/>
              </a:solidFill>
            </a:endParaRPr>
          </a:p>
        </p:txBody>
      </p:sp>
    </p:spTree>
    <p:extLst>
      <p:ext uri="{BB962C8B-B14F-4D97-AF65-F5344CB8AC3E}">
        <p14:creationId xmlns:p14="http://schemas.microsoft.com/office/powerpoint/2010/main" val="86844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15" name="Slide Number Placeholder 14"/>
          <p:cNvSpPr>
            <a:spLocks noGrp="1"/>
          </p:cNvSpPr>
          <p:nvPr>
            <p:ph type="sldNum" sz="quarter" idx="3"/>
          </p:nvPr>
        </p:nvSpPr>
        <p:spPr/>
        <p:txBody>
          <a:bodyPr/>
          <a:lstStyle/>
          <a:p>
            <a:fld id="{7C5DB68A-9D44-4073-920F-D08D647C06A7}" type="slidenum">
              <a:rPr lang="en-US" smtClean="0"/>
              <a:t>68</a:t>
            </a:fld>
            <a:endParaRPr lang="en-US" dirty="0"/>
          </a:p>
        </p:txBody>
      </p:sp>
    </p:spTree>
    <p:extLst>
      <p:ext uri="{BB962C8B-B14F-4D97-AF65-F5344CB8AC3E}">
        <p14:creationId xmlns:p14="http://schemas.microsoft.com/office/powerpoint/2010/main" val="5924672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69</a:t>
            </a:fld>
            <a:endParaRPr lang="en-US" altLang="en-US"/>
          </a:p>
        </p:txBody>
      </p:sp>
    </p:spTree>
    <p:extLst>
      <p:ext uri="{BB962C8B-B14F-4D97-AF65-F5344CB8AC3E}">
        <p14:creationId xmlns:p14="http://schemas.microsoft.com/office/powerpoint/2010/main" val="2769391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41044"/>
            <a:ext cx="5328948" cy="6177970"/>
            <a:chOff x="0" y="641044"/>
            <a:chExt cx="5328948" cy="6177970"/>
          </a:xfrm>
        </p:grpSpPr>
        <p:pic>
          <p:nvPicPr>
            <p:cNvPr id="4" name="Picture 3"/>
            <p:cNvPicPr>
              <a:picLocks noChangeAspect="1"/>
            </p:cNvPicPr>
            <p:nvPr/>
          </p:nvPicPr>
          <p:blipFill>
            <a:blip r:embed="rId2"/>
            <a:stretch>
              <a:fillRect/>
            </a:stretch>
          </p:blipFill>
          <p:spPr>
            <a:xfrm>
              <a:off x="0" y="641044"/>
              <a:ext cx="5328948" cy="4211963"/>
            </a:xfrm>
            <a:prstGeom prst="rect">
              <a:avLst/>
            </a:prstGeom>
          </p:spPr>
        </p:pic>
        <p:sp>
          <p:nvSpPr>
            <p:cNvPr id="7" name="Rectangle 6"/>
            <p:cNvSpPr/>
            <p:nvPr/>
          </p:nvSpPr>
          <p:spPr>
            <a:xfrm>
              <a:off x="416574" y="5434019"/>
              <a:ext cx="3200400" cy="1384995"/>
            </a:xfrm>
            <a:prstGeom prst="rect">
              <a:avLst/>
            </a:prstGeom>
          </p:spPr>
          <p:txBody>
            <a:bodyPr wrap="square">
              <a:spAutoFit/>
            </a:bodyPr>
            <a:lstStyle/>
            <a:p>
              <a:r>
                <a:rPr lang="en-US" sz="1400" dirty="0">
                  <a:solidFill>
                    <a:schemeClr val="bg1"/>
                  </a:solidFill>
                </a:rPr>
                <a:t>Martin A </a:t>
              </a:r>
              <a:r>
                <a:rPr lang="en-US" sz="1400" dirty="0" err="1" smtClean="0">
                  <a:solidFill>
                    <a:schemeClr val="bg1"/>
                  </a:solidFill>
                </a:rPr>
                <a:t>Makary</a:t>
              </a:r>
              <a:r>
                <a:rPr lang="en-US" sz="1400" dirty="0" smtClean="0">
                  <a:solidFill>
                    <a:schemeClr val="bg1"/>
                  </a:solidFill>
                </a:rPr>
                <a:t> &amp; Michael </a:t>
              </a:r>
              <a:r>
                <a:rPr lang="en-US" sz="1400" dirty="0">
                  <a:solidFill>
                    <a:schemeClr val="bg1"/>
                  </a:solidFill>
                </a:rPr>
                <a:t>Daniel</a:t>
              </a:r>
            </a:p>
            <a:p>
              <a:r>
                <a:rPr lang="en-US" sz="1400" i="1" dirty="0" smtClean="0">
                  <a:solidFill>
                    <a:schemeClr val="bg1"/>
                  </a:solidFill>
                </a:rPr>
                <a:t>Medical </a:t>
              </a:r>
              <a:r>
                <a:rPr lang="en-US" sz="1400" i="1" dirty="0">
                  <a:solidFill>
                    <a:schemeClr val="bg1"/>
                  </a:solidFill>
                </a:rPr>
                <a:t>error—the third leading cause of death in the US</a:t>
              </a:r>
            </a:p>
            <a:p>
              <a:r>
                <a:rPr lang="en-US" sz="1400" i="1" dirty="0">
                  <a:solidFill>
                    <a:schemeClr val="bg1"/>
                  </a:solidFill>
                </a:rPr>
                <a:t>BMJ 2016; 353 </a:t>
              </a:r>
              <a:r>
                <a:rPr lang="en-US" sz="1400" i="1" dirty="0" err="1">
                  <a:solidFill>
                    <a:schemeClr val="bg1"/>
                  </a:solidFill>
                </a:rPr>
                <a:t>doi</a:t>
              </a:r>
              <a:r>
                <a:rPr lang="en-US" sz="1400" i="1" dirty="0">
                  <a:solidFill>
                    <a:schemeClr val="bg1"/>
                  </a:solidFill>
                </a:rPr>
                <a:t>: </a:t>
              </a:r>
              <a:r>
                <a:rPr lang="en-US" sz="1400" i="1" dirty="0">
                  <a:solidFill>
                    <a:schemeClr val="bg1"/>
                  </a:solidFill>
                  <a:hlinkClick r:id="rId3"/>
                </a:rPr>
                <a:t>https://doi.org/10.1136/bmj.i2139</a:t>
              </a:r>
              <a:r>
                <a:rPr lang="en-US" sz="1400" i="1" dirty="0">
                  <a:solidFill>
                    <a:schemeClr val="bg1"/>
                  </a:solidFill>
                </a:rPr>
                <a:t> (Published 03 May 2016) </a:t>
              </a:r>
              <a:endParaRPr lang="en-US" sz="1400" dirty="0">
                <a:solidFill>
                  <a:schemeClr val="bg1"/>
                </a:solidFill>
              </a:endParaRPr>
            </a:p>
          </p:txBody>
        </p:sp>
        <p:sp>
          <p:nvSpPr>
            <p:cNvPr id="8" name="Down Arrow 7"/>
            <p:cNvSpPr/>
            <p:nvPr/>
          </p:nvSpPr>
          <p:spPr bwMode="auto">
            <a:xfrm flipV="1">
              <a:off x="1864374" y="4906170"/>
              <a:ext cx="304800"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2" name="Title 1"/>
          <p:cNvSpPr>
            <a:spLocks noGrp="1"/>
          </p:cNvSpPr>
          <p:nvPr>
            <p:ph type="title"/>
          </p:nvPr>
        </p:nvSpPr>
        <p:spPr>
          <a:xfrm>
            <a:off x="5638800" y="533400"/>
            <a:ext cx="3276600" cy="762000"/>
          </a:xfrm>
        </p:spPr>
        <p:txBody>
          <a:bodyPr/>
          <a:lstStyle/>
          <a:p>
            <a:r>
              <a:rPr lang="en-US" dirty="0" smtClean="0"/>
              <a:t>US causes of death</a:t>
            </a:r>
            <a:endParaRPr lang="en-US" dirty="0"/>
          </a:p>
        </p:txBody>
      </p:sp>
      <p:grpSp>
        <p:nvGrpSpPr>
          <p:cNvPr id="13" name="Group 12"/>
          <p:cNvGrpSpPr/>
          <p:nvPr/>
        </p:nvGrpSpPr>
        <p:grpSpPr>
          <a:xfrm>
            <a:off x="3886200" y="1748135"/>
            <a:ext cx="5257800" cy="5079739"/>
            <a:chOff x="3886200" y="1748135"/>
            <a:chExt cx="5257800" cy="5079739"/>
          </a:xfrm>
        </p:grpSpPr>
        <p:pic>
          <p:nvPicPr>
            <p:cNvPr id="5" name="Picture 4"/>
            <p:cNvPicPr>
              <a:picLocks noChangeAspect="1"/>
            </p:cNvPicPr>
            <p:nvPr/>
          </p:nvPicPr>
          <p:blipFill>
            <a:blip r:embed="rId4"/>
            <a:stretch>
              <a:fillRect/>
            </a:stretch>
          </p:blipFill>
          <p:spPr>
            <a:xfrm>
              <a:off x="3886200" y="2430923"/>
              <a:ext cx="5257800" cy="4396951"/>
            </a:xfrm>
            <a:prstGeom prst="rect">
              <a:avLst/>
            </a:prstGeom>
          </p:spPr>
        </p:pic>
        <p:sp>
          <p:nvSpPr>
            <p:cNvPr id="6" name="Down Arrow 5"/>
            <p:cNvSpPr/>
            <p:nvPr/>
          </p:nvSpPr>
          <p:spPr bwMode="auto">
            <a:xfrm>
              <a:off x="5562600" y="1752600"/>
              <a:ext cx="304800"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TextBox 11"/>
            <p:cNvSpPr txBox="1"/>
            <p:nvPr/>
          </p:nvSpPr>
          <p:spPr>
            <a:xfrm>
              <a:off x="5791200" y="1748135"/>
              <a:ext cx="853119" cy="461665"/>
            </a:xfrm>
            <a:prstGeom prst="rect">
              <a:avLst/>
            </a:prstGeom>
            <a:noFill/>
          </p:spPr>
          <p:txBody>
            <a:bodyPr wrap="none" rtlCol="0">
              <a:spAutoFit/>
            </a:bodyPr>
            <a:lstStyle/>
            <a:p>
              <a:r>
                <a:rPr lang="en-US" sz="2400" dirty="0" smtClean="0">
                  <a:solidFill>
                    <a:schemeClr val="bg1"/>
                  </a:solidFill>
                </a:rPr>
                <a:t>CDC</a:t>
              </a:r>
              <a:endParaRPr lang="en-US" sz="2400" dirty="0">
                <a:solidFill>
                  <a:schemeClr val="bg1"/>
                </a:solidFill>
              </a:endParaRPr>
            </a:p>
          </p:txBody>
        </p:sp>
      </p:grpSp>
      <p:sp>
        <p:nvSpPr>
          <p:cNvPr id="14" name="Rectangle 13"/>
          <p:cNvSpPr/>
          <p:nvPr/>
        </p:nvSpPr>
        <p:spPr bwMode="auto">
          <a:xfrm>
            <a:off x="304800" y="1424765"/>
            <a:ext cx="3200400" cy="366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7</a:t>
            </a:fld>
            <a:endParaRPr lang="en-US" dirty="0"/>
          </a:p>
        </p:txBody>
      </p:sp>
    </p:spTree>
    <p:extLst>
      <p:ext uri="{BB962C8B-B14F-4D97-AF65-F5344CB8AC3E}">
        <p14:creationId xmlns:p14="http://schemas.microsoft.com/office/powerpoint/2010/main" val="204393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741738"/>
            <a:ext cx="7410450" cy="2049463"/>
            <a:chOff x="672" y="2357"/>
            <a:chExt cx="4668" cy="1291"/>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80" y="2357"/>
              <a:ext cx="3360" cy="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our</a:t>
              </a:r>
              <a:r>
                <a:rPr lang="nl-BE" altLang="en-US" sz="2000" b="0" dirty="0">
                  <a:solidFill>
                    <a:schemeClr val="bg1"/>
                  </a:solidFill>
                </a:rPr>
                <a:t> data </a:t>
              </a:r>
              <a:r>
                <a:rPr lang="nl-BE" altLang="en-US" sz="2000" b="0" dirty="0" err="1" smtClean="0">
                  <a:solidFill>
                    <a:schemeClr val="bg1"/>
                  </a:solidFill>
                </a:rPr>
                <a:t>correspond</a:t>
              </a:r>
              <a:r>
                <a:rPr lang="nl-BE" altLang="en-US" sz="2000" b="0" dirty="0" smtClean="0">
                  <a:solidFill>
                    <a:schemeClr val="bg1"/>
                  </a:solidFill>
                </a:rPr>
                <a:t> </a:t>
              </a:r>
              <a:r>
                <a:rPr lang="nl-BE" altLang="en-US" sz="2000" b="0" dirty="0" err="1">
                  <a:solidFill>
                    <a:schemeClr val="bg1"/>
                  </a:solidFill>
                </a:rPr>
                <a:t>with</a:t>
              </a:r>
              <a:r>
                <a:rPr lang="nl-BE" altLang="en-US" sz="2000" b="0" dirty="0">
                  <a:solidFill>
                    <a:schemeClr val="bg1"/>
                  </a:solidFill>
                </a:rPr>
                <a:t> </a:t>
              </a:r>
              <a:r>
                <a:rPr lang="nl-BE" altLang="en-US" sz="2000" b="0" dirty="0" err="1">
                  <a:solidFill>
                    <a:schemeClr val="bg1"/>
                  </a:solidFill>
                </a:rPr>
                <a:t>something</a:t>
              </a:r>
              <a:r>
                <a:rPr lang="nl-BE" altLang="en-US" sz="2000" b="0" dirty="0">
                  <a:solidFill>
                    <a:schemeClr val="bg1"/>
                  </a:solidFill>
                </a:rPr>
                <a:t> out </a:t>
              </a:r>
              <a:r>
                <a:rPr lang="nl-BE" altLang="en-US" sz="2000" b="0" dirty="0" err="1">
                  <a:solidFill>
                    <a:schemeClr val="bg1"/>
                  </a:solidFill>
                </a:rPr>
                <a:t>there</a:t>
              </a:r>
              <a:r>
                <a:rPr lang="nl-BE" altLang="en-US" sz="2000" b="0" dirty="0">
                  <a:solidFill>
                    <a:schemeClr val="bg1"/>
                  </a:solidFill>
                </a:rPr>
                <a:t> in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t>
              </a:r>
            </a:p>
            <a:p>
              <a:pPr algn="l" eaLnBrk="1" hangingPunct="1">
                <a:buFontTx/>
                <a:buChar char="•"/>
              </a:pPr>
              <a:endParaRPr lang="nl-BE" altLang="en-US" sz="2000" dirty="0">
                <a:solidFill>
                  <a:schemeClr val="bg1"/>
                </a:solidFill>
              </a:endParaRPr>
            </a:p>
            <a:p>
              <a:pPr algn="l" eaLnBrk="1" hangingPunct="1">
                <a:buFontTx/>
                <a:buChar char="•"/>
              </a:pPr>
              <a:r>
                <a:rPr lang="nl-BE" altLang="en-US" sz="2000" b="0" dirty="0" err="1">
                  <a:solidFill>
                    <a:schemeClr val="bg1"/>
                  </a:solidFill>
                </a:rPr>
                <a:t>What</a:t>
              </a:r>
              <a:r>
                <a:rPr lang="nl-BE" altLang="en-US" sz="2000" b="0" dirty="0">
                  <a:solidFill>
                    <a:schemeClr val="bg1"/>
                  </a:solidFill>
                </a:rPr>
                <a:t> </a:t>
              </a:r>
              <a:r>
                <a:rPr lang="nl-BE" altLang="en-US" sz="2000" b="0" dirty="0" err="1" smtClean="0">
                  <a:solidFill>
                    <a:schemeClr val="bg1"/>
                  </a:solidFill>
                </a:rPr>
                <a:t>parts</a:t>
              </a:r>
              <a:r>
                <a:rPr lang="nl-BE" altLang="en-US" sz="2000" b="0" dirty="0" smtClean="0">
                  <a:solidFill>
                    <a:schemeClr val="bg1"/>
                  </a:solidFill>
                </a:rPr>
                <a:t> </a:t>
              </a:r>
              <a:r>
                <a:rPr lang="nl-BE" altLang="en-US" sz="2000" b="0" dirty="0">
                  <a:solidFill>
                    <a:schemeClr val="bg1"/>
                  </a:solidFill>
                </a:rPr>
                <a:t>of </a:t>
              </a:r>
              <a:r>
                <a:rPr lang="nl-BE" altLang="en-US" sz="2000" b="0" dirty="0" err="1">
                  <a:solidFill>
                    <a:schemeClr val="bg1"/>
                  </a:solidFill>
                </a:rPr>
                <a:t>reality</a:t>
              </a:r>
              <a:r>
                <a:rPr lang="nl-BE" altLang="en-US" sz="2000" b="0" dirty="0">
                  <a:solidFill>
                    <a:schemeClr val="bg1"/>
                  </a:solidFill>
                </a:rPr>
                <a:t> </a:t>
              </a:r>
              <a:r>
                <a:rPr lang="nl-BE" altLang="en-US" sz="2000" b="0" dirty="0" smtClean="0">
                  <a:solidFill>
                    <a:schemeClr val="bg1"/>
                  </a:solidFill>
                </a:rPr>
                <a:t>are </a:t>
              </a:r>
              <a:r>
                <a:rPr lang="nl-BE" altLang="en-US" sz="2000" b="0" dirty="0" err="1">
                  <a:solidFill>
                    <a:schemeClr val="bg1"/>
                  </a:solidFill>
                </a:rPr>
                <a:t>not</a:t>
              </a:r>
              <a:r>
                <a:rPr lang="nl-BE" altLang="en-US" sz="2000" b="0" dirty="0">
                  <a:solidFill>
                    <a:schemeClr val="bg1"/>
                  </a:solidFill>
                </a:rPr>
                <a:t> </a:t>
              </a:r>
              <a:r>
                <a:rPr lang="nl-BE" altLang="en-US" sz="2000" b="0" dirty="0" err="1">
                  <a:solidFill>
                    <a:schemeClr val="bg1"/>
                  </a:solidFill>
                </a:rPr>
                <a:t>captured</a:t>
              </a:r>
              <a:r>
                <a:rPr lang="nl-BE" altLang="en-US" sz="2000" b="0" dirty="0">
                  <a:solidFill>
                    <a:schemeClr val="bg1"/>
                  </a:solidFill>
                </a:rPr>
                <a:t> </a:t>
              </a:r>
              <a:r>
                <a:rPr lang="nl-BE" altLang="en-US" sz="2000" b="0" dirty="0" err="1">
                  <a:solidFill>
                    <a:schemeClr val="bg1"/>
                  </a:solidFill>
                </a:rPr>
                <a:t>by</a:t>
              </a:r>
              <a:r>
                <a:rPr lang="nl-BE" altLang="en-US" sz="2000" b="0" dirty="0">
                  <a:solidFill>
                    <a:schemeClr val="bg1"/>
                  </a:solidFill>
                </a:rPr>
                <a:t> </a:t>
              </a:r>
              <a:r>
                <a:rPr lang="nl-BE" altLang="en-US" sz="2000" b="0" dirty="0" err="1">
                  <a:solidFill>
                    <a:schemeClr val="bg1"/>
                  </a:solidFill>
                </a:rPr>
                <a:t>our</a:t>
              </a:r>
              <a:r>
                <a:rPr lang="nl-BE" altLang="en-US" sz="2000" b="0" dirty="0">
                  <a:solidFill>
                    <a:schemeClr val="bg1"/>
                  </a:solidFill>
                </a:rPr>
                <a:t> data, but </a:t>
              </a:r>
              <a:r>
                <a:rPr lang="nl-BE" altLang="en-US" sz="2000" b="0" dirty="0" err="1">
                  <a:solidFill>
                    <a:schemeClr val="bg1"/>
                  </a:solidFill>
                </a:rPr>
                <a:t>should</a:t>
              </a:r>
              <a:r>
                <a:rPr lang="nl-BE" altLang="en-US" sz="2000" b="0" dirty="0">
                  <a:solidFill>
                    <a:schemeClr val="bg1"/>
                  </a:solidFill>
                </a:rPr>
                <a:t> </a:t>
              </a:r>
              <a:r>
                <a:rPr lang="nl-BE" altLang="en-US" sz="2000" b="0" dirty="0" err="1">
                  <a:solidFill>
                    <a:schemeClr val="bg1"/>
                  </a:solidFill>
                </a:rPr>
                <a:t>because</a:t>
              </a:r>
              <a:r>
                <a:rPr lang="nl-BE" altLang="en-US" sz="2000" b="0" dirty="0">
                  <a:solidFill>
                    <a:schemeClr val="bg1"/>
                  </a:solidFill>
                </a:rPr>
                <a:t> </a:t>
              </a:r>
              <a:r>
                <a:rPr lang="nl-BE" altLang="en-US" sz="2000" b="0" dirty="0" err="1" smtClean="0">
                  <a:solidFill>
                    <a:schemeClr val="bg1"/>
                  </a:solidFill>
                </a:rPr>
                <a:t>they</a:t>
              </a:r>
              <a:r>
                <a:rPr lang="nl-BE" altLang="en-US" sz="2000" b="0" dirty="0" smtClean="0">
                  <a:solidFill>
                    <a:schemeClr val="bg1"/>
                  </a:solidFill>
                </a:rPr>
                <a:t> are </a:t>
              </a:r>
              <a:r>
                <a:rPr lang="nl-BE" altLang="en-US" sz="2000" b="0" dirty="0">
                  <a:solidFill>
                    <a:schemeClr val="bg1"/>
                  </a:solidFill>
                </a:rPr>
                <a:t>relevant ?</a:t>
              </a:r>
              <a:endParaRPr lang="en-GB" altLang="en-US" sz="2000" b="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18" name="Rectangle 17"/>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9"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rgbClr val="1FE115"/>
                </a:solidFill>
              </a:rPr>
              <a:t>Ontology</a:t>
            </a:r>
            <a:endParaRPr lang="en-US" altLang="en-US" dirty="0">
              <a:solidFill>
                <a:srgbClr val="1FE115"/>
              </a:solidFill>
            </a:endParaRPr>
          </a:p>
        </p:txBody>
      </p:sp>
      <p:sp>
        <p:nvSpPr>
          <p:cNvPr id="3" name="Slide Number Placeholder 2"/>
          <p:cNvSpPr>
            <a:spLocks noGrp="1"/>
          </p:cNvSpPr>
          <p:nvPr>
            <p:ph type="sldNum" sz="quarter" idx="10"/>
          </p:nvPr>
        </p:nvSpPr>
        <p:spPr/>
        <p:txBody>
          <a:bodyPr/>
          <a:lstStyle/>
          <a:p>
            <a:fld id="{F41BC1FE-425B-4D41-9768-47500E60C2C6}" type="slidenum">
              <a:rPr lang="en-US" altLang="en-US" smtClean="0"/>
              <a:pPr/>
              <a:t>70</a:t>
            </a:fld>
            <a:endParaRPr lang="en-US" altLang="en-US"/>
          </a:p>
        </p:txBody>
      </p:sp>
    </p:spTree>
    <p:extLst>
      <p:ext uri="{BB962C8B-B14F-4D97-AF65-F5344CB8AC3E}">
        <p14:creationId xmlns:p14="http://schemas.microsoft.com/office/powerpoint/2010/main" val="4242114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dirty="0" smtClean="0"/>
              <a:t>Generalization: data generation and use</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verify</a:t>
              </a:r>
            </a:p>
          </p:txBody>
        </p:sp>
      </p:gr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08"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15" name="Slide Number Placeholder 14"/>
          <p:cNvSpPr>
            <a:spLocks noGrp="1"/>
          </p:cNvSpPr>
          <p:nvPr>
            <p:ph type="sldNum" sz="quarter" idx="3"/>
          </p:nvPr>
        </p:nvSpPr>
        <p:spPr/>
        <p:txBody>
          <a:bodyPr/>
          <a:lstStyle/>
          <a:p>
            <a:fld id="{7C5DB68A-9D44-4073-920F-D08D647C06A7}" type="slidenum">
              <a:rPr lang="en-US" smtClean="0"/>
              <a:t>71</a:t>
            </a:fld>
            <a:endParaRPr lang="en-US" dirty="0"/>
          </a:p>
        </p:txBody>
      </p:sp>
    </p:spTree>
    <p:extLst>
      <p:ext uri="{BB962C8B-B14F-4D97-AF65-F5344CB8AC3E}">
        <p14:creationId xmlns:p14="http://schemas.microsoft.com/office/powerpoint/2010/main" val="148963600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Grp="1" noChangeArrowheads="1"/>
          </p:cNvSpPr>
          <p:nvPr>
            <p:ph type="title"/>
          </p:nvPr>
        </p:nvSpPr>
        <p:spPr/>
        <p:txBody>
          <a:bodyPr/>
          <a:lstStyle/>
          <a:p>
            <a:pPr eaLnBrk="1" hangingPunct="1"/>
            <a:r>
              <a:rPr lang="en-US" sz="2400" dirty="0" smtClean="0"/>
              <a:t>Reality as benchmark for data organization and representation</a:t>
            </a:r>
          </a:p>
        </p:txBody>
      </p:sp>
      <p:grpSp>
        <p:nvGrpSpPr>
          <p:cNvPr id="2" name="Group 3"/>
          <p:cNvGrpSpPr>
            <a:grpSpLocks/>
          </p:cNvGrpSpPr>
          <p:nvPr/>
        </p:nvGrpSpPr>
        <p:grpSpPr bwMode="auto">
          <a:xfrm>
            <a:off x="4006850" y="2090738"/>
            <a:ext cx="1077913" cy="1262062"/>
            <a:chOff x="3170" y="2938"/>
            <a:chExt cx="679" cy="795"/>
          </a:xfrm>
        </p:grpSpPr>
        <p:sp>
          <p:nvSpPr>
            <p:cNvPr id="7444" name="Oval 4"/>
            <p:cNvSpPr>
              <a:spLocks noChangeArrowheads="1"/>
            </p:cNvSpPr>
            <p:nvPr/>
          </p:nvSpPr>
          <p:spPr bwMode="auto">
            <a:xfrm flipH="1">
              <a:off x="3170" y="300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5" name="Oval 5"/>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6" name="Oval 6"/>
            <p:cNvSpPr>
              <a:spLocks noChangeArrowheads="1"/>
            </p:cNvSpPr>
            <p:nvPr/>
          </p:nvSpPr>
          <p:spPr bwMode="auto">
            <a:xfrm flipH="1">
              <a:off x="3412"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7" name="Oval 7"/>
            <p:cNvSpPr>
              <a:spLocks noChangeArrowheads="1"/>
            </p:cNvSpPr>
            <p:nvPr/>
          </p:nvSpPr>
          <p:spPr bwMode="auto">
            <a:xfrm flipH="1">
              <a:off x="3218"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8" name="Oval 8"/>
            <p:cNvSpPr>
              <a:spLocks noChangeArrowheads="1"/>
            </p:cNvSpPr>
            <p:nvPr/>
          </p:nvSpPr>
          <p:spPr bwMode="auto">
            <a:xfrm flipH="1">
              <a:off x="3558"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49" name="Oval 9"/>
            <p:cNvSpPr>
              <a:spLocks noChangeArrowheads="1"/>
            </p:cNvSpPr>
            <p:nvPr/>
          </p:nvSpPr>
          <p:spPr bwMode="auto">
            <a:xfrm flipH="1">
              <a:off x="3655"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0" name="Oval 10"/>
            <p:cNvSpPr>
              <a:spLocks noChangeArrowheads="1"/>
            </p:cNvSpPr>
            <p:nvPr/>
          </p:nvSpPr>
          <p:spPr bwMode="auto">
            <a:xfrm flipH="1">
              <a:off x="3461"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1" name="Oval 11"/>
            <p:cNvSpPr>
              <a:spLocks noChangeArrowheads="1"/>
            </p:cNvSpPr>
            <p:nvPr/>
          </p:nvSpPr>
          <p:spPr bwMode="auto">
            <a:xfrm flipH="1">
              <a:off x="3558" y="305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2" name="Oval 12"/>
            <p:cNvSpPr>
              <a:spLocks noChangeArrowheads="1"/>
            </p:cNvSpPr>
            <p:nvPr/>
          </p:nvSpPr>
          <p:spPr bwMode="auto">
            <a:xfrm flipH="1">
              <a:off x="3267" y="310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3" name="Oval 13"/>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4" name="Oval 14"/>
            <p:cNvSpPr>
              <a:spLocks noChangeArrowheads="1"/>
            </p:cNvSpPr>
            <p:nvPr/>
          </p:nvSpPr>
          <p:spPr bwMode="auto">
            <a:xfrm flipH="1">
              <a:off x="3509"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5" name="Oval 15"/>
            <p:cNvSpPr>
              <a:spLocks noChangeArrowheads="1"/>
            </p:cNvSpPr>
            <p:nvPr/>
          </p:nvSpPr>
          <p:spPr bwMode="auto">
            <a:xfrm flipH="1">
              <a:off x="3315" y="339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6" name="Oval 16"/>
            <p:cNvSpPr>
              <a:spLocks noChangeArrowheads="1"/>
            </p:cNvSpPr>
            <p:nvPr/>
          </p:nvSpPr>
          <p:spPr bwMode="auto">
            <a:xfrm flipH="1">
              <a:off x="3655"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7" name="Oval 17"/>
            <p:cNvSpPr>
              <a:spLocks noChangeArrowheads="1"/>
            </p:cNvSpPr>
            <p:nvPr/>
          </p:nvSpPr>
          <p:spPr bwMode="auto">
            <a:xfrm flipH="1">
              <a:off x="3655" y="3442"/>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8" name="Oval 18"/>
            <p:cNvSpPr>
              <a:spLocks noChangeArrowheads="1"/>
            </p:cNvSpPr>
            <p:nvPr/>
          </p:nvSpPr>
          <p:spPr bwMode="auto">
            <a:xfrm flipH="1">
              <a:off x="3266"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59" name="Oval 19"/>
            <p:cNvSpPr>
              <a:spLocks noChangeArrowheads="1"/>
            </p:cNvSpPr>
            <p:nvPr/>
          </p:nvSpPr>
          <p:spPr bwMode="auto">
            <a:xfrm flipH="1">
              <a:off x="3655" y="315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0" name="Oval 20"/>
            <p:cNvSpPr>
              <a:spLocks noChangeArrowheads="1"/>
            </p:cNvSpPr>
            <p:nvPr/>
          </p:nvSpPr>
          <p:spPr bwMode="auto">
            <a:xfrm flipH="1">
              <a:off x="3364" y="3200"/>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1" name="Oval 21"/>
            <p:cNvSpPr>
              <a:spLocks noChangeArrowheads="1"/>
            </p:cNvSpPr>
            <p:nvPr/>
          </p:nvSpPr>
          <p:spPr bwMode="auto">
            <a:xfrm flipH="1">
              <a:off x="3461" y="329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2" name="Oval 22"/>
            <p:cNvSpPr>
              <a:spLocks noChangeArrowheads="1"/>
            </p:cNvSpPr>
            <p:nvPr/>
          </p:nvSpPr>
          <p:spPr bwMode="auto">
            <a:xfrm flipH="1">
              <a:off x="3606" y="334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3" name="Oval 23"/>
            <p:cNvSpPr>
              <a:spLocks noChangeArrowheads="1"/>
            </p:cNvSpPr>
            <p:nvPr/>
          </p:nvSpPr>
          <p:spPr bwMode="auto">
            <a:xfrm flipH="1">
              <a:off x="3412" y="3491"/>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4" name="Oval 24"/>
            <p:cNvSpPr>
              <a:spLocks noChangeArrowheads="1"/>
            </p:cNvSpPr>
            <p:nvPr/>
          </p:nvSpPr>
          <p:spPr bwMode="auto">
            <a:xfrm flipH="1">
              <a:off x="3752" y="363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5" name="Oval 25"/>
            <p:cNvSpPr>
              <a:spLocks noChangeArrowheads="1"/>
            </p:cNvSpPr>
            <p:nvPr/>
          </p:nvSpPr>
          <p:spPr bwMode="auto">
            <a:xfrm flipH="1">
              <a:off x="3752" y="353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6" name="Oval 26"/>
            <p:cNvSpPr>
              <a:spLocks noChangeArrowheads="1"/>
            </p:cNvSpPr>
            <p:nvPr/>
          </p:nvSpPr>
          <p:spPr bwMode="auto">
            <a:xfrm flipH="1">
              <a:off x="3655" y="358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7" name="Oval 27"/>
            <p:cNvSpPr>
              <a:spLocks noChangeArrowheads="1"/>
            </p:cNvSpPr>
            <p:nvPr/>
          </p:nvSpPr>
          <p:spPr bwMode="auto">
            <a:xfrm flipH="1">
              <a:off x="3752" y="324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8" name="Oval 28"/>
            <p:cNvSpPr>
              <a:spLocks noChangeArrowheads="1"/>
            </p:cNvSpPr>
            <p:nvPr/>
          </p:nvSpPr>
          <p:spPr bwMode="auto">
            <a:xfrm flipH="1">
              <a:off x="3315" y="2938"/>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69" name="Oval 29"/>
            <p:cNvSpPr>
              <a:spLocks noChangeArrowheads="1"/>
            </p:cNvSpPr>
            <p:nvPr/>
          </p:nvSpPr>
          <p:spPr bwMode="auto">
            <a:xfrm flipH="1">
              <a:off x="3412" y="3035"/>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0" name="Oval 30"/>
            <p:cNvSpPr>
              <a:spLocks noChangeArrowheads="1"/>
            </p:cNvSpPr>
            <p:nvPr/>
          </p:nvSpPr>
          <p:spPr bwMode="auto">
            <a:xfrm flipH="1">
              <a:off x="3557" y="3083"/>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1" name="Oval 31"/>
            <p:cNvSpPr>
              <a:spLocks noChangeArrowheads="1"/>
            </p:cNvSpPr>
            <p:nvPr/>
          </p:nvSpPr>
          <p:spPr bwMode="auto">
            <a:xfrm flipH="1">
              <a:off x="3363" y="3229"/>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2" name="Oval 32"/>
            <p:cNvSpPr>
              <a:spLocks noChangeArrowheads="1"/>
            </p:cNvSpPr>
            <p:nvPr/>
          </p:nvSpPr>
          <p:spPr bwMode="auto">
            <a:xfrm flipH="1">
              <a:off x="3703" y="3374"/>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3" name="Oval 33"/>
            <p:cNvSpPr>
              <a:spLocks noChangeArrowheads="1"/>
            </p:cNvSpPr>
            <p:nvPr/>
          </p:nvSpPr>
          <p:spPr bwMode="auto">
            <a:xfrm flipH="1">
              <a:off x="3703" y="3277"/>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4" name="Oval 34"/>
            <p:cNvSpPr>
              <a:spLocks noChangeArrowheads="1"/>
            </p:cNvSpPr>
            <p:nvPr/>
          </p:nvSpPr>
          <p:spPr bwMode="auto">
            <a:xfrm flipH="1">
              <a:off x="3606" y="3326"/>
              <a:ext cx="97" cy="97"/>
            </a:xfrm>
            <a:prstGeom prst="ellipse">
              <a:avLst/>
            </a:prstGeom>
            <a:solidFill>
              <a:srgbClr val="FF9933"/>
            </a:solidFill>
            <a:ln w="9525">
              <a:solidFill>
                <a:schemeClr val="bg1"/>
              </a:solidFill>
              <a:round/>
              <a:headEnd/>
              <a:tailEnd/>
            </a:ln>
          </p:spPr>
          <p:txBody>
            <a:bodyPr wrap="none" anchor="ctr"/>
            <a:lstStyle/>
            <a:p>
              <a:endParaRPr lang="en-US"/>
            </a:p>
          </p:txBody>
        </p:sp>
        <p:sp>
          <p:nvSpPr>
            <p:cNvPr id="7475" name="Oval 35"/>
            <p:cNvSpPr>
              <a:spLocks noChangeArrowheads="1"/>
            </p:cNvSpPr>
            <p:nvPr/>
          </p:nvSpPr>
          <p:spPr bwMode="auto">
            <a:xfrm flipH="1">
              <a:off x="3703" y="2986"/>
              <a:ext cx="97" cy="97"/>
            </a:xfrm>
            <a:prstGeom prst="ellipse">
              <a:avLst/>
            </a:prstGeom>
            <a:solidFill>
              <a:srgbClr val="FF9933"/>
            </a:solidFill>
            <a:ln w="9525">
              <a:solidFill>
                <a:schemeClr val="bg1"/>
              </a:solidFill>
              <a:round/>
              <a:headEnd/>
              <a:tailEnd/>
            </a:ln>
          </p:spPr>
          <p:txBody>
            <a:bodyPr wrap="none" anchor="ctr"/>
            <a:lstStyle/>
            <a:p>
              <a:endParaRPr lang="en-US"/>
            </a:p>
          </p:txBody>
        </p:sp>
      </p:grpSp>
      <p:sp>
        <p:nvSpPr>
          <p:cNvPr id="1055780" name="Text Box 36"/>
          <p:cNvSpPr txBox="1">
            <a:spLocks noChangeArrowheads="1"/>
          </p:cNvSpPr>
          <p:nvPr/>
        </p:nvSpPr>
        <p:spPr bwMode="auto">
          <a:xfrm>
            <a:off x="685800" y="3413125"/>
            <a:ext cx="1727200" cy="701675"/>
          </a:xfrm>
          <a:prstGeom prst="rect">
            <a:avLst/>
          </a:prstGeom>
          <a:noFill/>
          <a:ln w="9525">
            <a:noFill/>
            <a:miter lim="800000"/>
            <a:headEnd/>
            <a:tailEnd/>
          </a:ln>
        </p:spPr>
        <p:txBody>
          <a:bodyPr wrap="none">
            <a:spAutoFit/>
          </a:bodyPr>
          <a:lstStyle/>
          <a:p>
            <a:r>
              <a:rPr lang="en-US" sz="2000">
                <a:solidFill>
                  <a:schemeClr val="bg1"/>
                </a:solidFill>
              </a:rPr>
              <a:t>observation &amp;</a:t>
            </a:r>
          </a:p>
          <a:p>
            <a:r>
              <a:rPr lang="en-US" sz="2000">
                <a:solidFill>
                  <a:schemeClr val="bg1"/>
                </a:solidFill>
              </a:rPr>
              <a:t>measurement</a:t>
            </a:r>
          </a:p>
        </p:txBody>
      </p:sp>
      <p:grpSp>
        <p:nvGrpSpPr>
          <p:cNvPr id="3" name="Group 37"/>
          <p:cNvGrpSpPr>
            <a:grpSpLocks/>
          </p:cNvGrpSpPr>
          <p:nvPr/>
        </p:nvGrpSpPr>
        <p:grpSpPr bwMode="auto">
          <a:xfrm>
            <a:off x="5057775" y="1916113"/>
            <a:ext cx="3849688" cy="1187450"/>
            <a:chOff x="3186" y="1207"/>
            <a:chExt cx="2425" cy="748"/>
          </a:xfrm>
        </p:grpSpPr>
        <p:sp>
          <p:nvSpPr>
            <p:cNvPr id="7408" name="AutoShape 38"/>
            <p:cNvSpPr>
              <a:spLocks noChangeArrowheads="1"/>
            </p:cNvSpPr>
            <p:nvPr/>
          </p:nvSpPr>
          <p:spPr bwMode="auto">
            <a:xfrm>
              <a:off x="4136" y="1301"/>
              <a:ext cx="1475" cy="654"/>
            </a:xfrm>
            <a:prstGeom prst="cube">
              <a:avLst>
                <a:gd name="adj" fmla="val 75843"/>
              </a:avLst>
            </a:prstGeom>
            <a:noFill/>
            <a:ln w="9525">
              <a:solidFill>
                <a:schemeClr val="bg1"/>
              </a:solidFill>
              <a:miter lim="800000"/>
              <a:headEnd/>
              <a:tailEnd/>
            </a:ln>
          </p:spPr>
          <p:txBody>
            <a:bodyPr wrap="none" anchor="ctr"/>
            <a:lstStyle/>
            <a:p>
              <a:endParaRPr lang="en-US"/>
            </a:p>
          </p:txBody>
        </p:sp>
        <p:grpSp>
          <p:nvGrpSpPr>
            <p:cNvPr id="4" name="Group 39"/>
            <p:cNvGrpSpPr>
              <a:grpSpLocks/>
            </p:cNvGrpSpPr>
            <p:nvPr/>
          </p:nvGrpSpPr>
          <p:grpSpPr bwMode="auto">
            <a:xfrm>
              <a:off x="4308" y="1360"/>
              <a:ext cx="1233" cy="468"/>
              <a:chOff x="3968" y="1662"/>
              <a:chExt cx="1233" cy="748"/>
            </a:xfrm>
          </p:grpSpPr>
          <p:sp>
            <p:nvSpPr>
              <p:cNvPr id="7412" name="Oval 40"/>
              <p:cNvSpPr>
                <a:spLocks noChangeArrowheads="1"/>
              </p:cNvSpPr>
              <p:nvPr/>
            </p:nvSpPr>
            <p:spPr bwMode="auto">
              <a:xfrm flipH="1">
                <a:off x="4017" y="1857"/>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3" name="Oval 41"/>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4" name="Oval 42"/>
              <p:cNvSpPr>
                <a:spLocks noChangeArrowheads="1"/>
              </p:cNvSpPr>
              <p:nvPr/>
            </p:nvSpPr>
            <p:spPr bwMode="auto">
              <a:xfrm flipH="1">
                <a:off x="4356"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5" name="Oval 43"/>
              <p:cNvSpPr>
                <a:spLocks noChangeArrowheads="1"/>
              </p:cNvSpPr>
              <p:nvPr/>
            </p:nvSpPr>
            <p:spPr bwMode="auto">
              <a:xfrm flipH="1">
                <a:off x="4162" y="198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6" name="Oval 44"/>
              <p:cNvSpPr>
                <a:spLocks noChangeArrowheads="1"/>
              </p:cNvSpPr>
              <p:nvPr/>
            </p:nvSpPr>
            <p:spPr bwMode="auto">
              <a:xfrm flipH="1">
                <a:off x="4355"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7" name="Oval 45"/>
              <p:cNvSpPr>
                <a:spLocks noChangeArrowheads="1"/>
              </p:cNvSpPr>
              <p:nvPr/>
            </p:nvSpPr>
            <p:spPr bwMode="auto">
              <a:xfrm flipH="1">
                <a:off x="4599"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8" name="Oval 46"/>
              <p:cNvSpPr>
                <a:spLocks noChangeArrowheads="1"/>
              </p:cNvSpPr>
              <p:nvPr/>
            </p:nvSpPr>
            <p:spPr bwMode="auto">
              <a:xfrm flipH="1">
                <a:off x="4405"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19" name="Oval 47"/>
              <p:cNvSpPr>
                <a:spLocks noChangeArrowheads="1"/>
              </p:cNvSpPr>
              <p:nvPr/>
            </p:nvSpPr>
            <p:spPr bwMode="auto">
              <a:xfrm flipH="1">
                <a:off x="4550" y="17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0" name="Oval 48"/>
              <p:cNvSpPr>
                <a:spLocks noChangeArrowheads="1"/>
              </p:cNvSpPr>
              <p:nvPr/>
            </p:nvSpPr>
            <p:spPr bwMode="auto">
              <a:xfrm flipH="1">
                <a:off x="4211" y="182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1" name="Oval 49"/>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2" name="Oval 50"/>
              <p:cNvSpPr>
                <a:spLocks noChangeArrowheads="1"/>
              </p:cNvSpPr>
              <p:nvPr/>
            </p:nvSpPr>
            <p:spPr bwMode="auto">
              <a:xfrm flipH="1">
                <a:off x="4453" y="197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3" name="Oval 51"/>
              <p:cNvSpPr>
                <a:spLocks noChangeArrowheads="1"/>
              </p:cNvSpPr>
              <p:nvPr/>
            </p:nvSpPr>
            <p:spPr bwMode="auto">
              <a:xfrm flipH="1">
                <a:off x="4259" y="211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4" name="Oval 52"/>
              <p:cNvSpPr>
                <a:spLocks noChangeArrowheads="1"/>
              </p:cNvSpPr>
              <p:nvPr/>
            </p:nvSpPr>
            <p:spPr bwMode="auto">
              <a:xfrm flipH="1">
                <a:off x="4599" y="2264"/>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5" name="Oval 53"/>
              <p:cNvSpPr>
                <a:spLocks noChangeArrowheads="1"/>
              </p:cNvSpPr>
              <p:nvPr/>
            </p:nvSpPr>
            <p:spPr bwMode="auto">
              <a:xfrm flipH="1">
                <a:off x="4550" y="219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6" name="Oval 54"/>
              <p:cNvSpPr>
                <a:spLocks noChangeArrowheads="1"/>
              </p:cNvSpPr>
              <p:nvPr/>
            </p:nvSpPr>
            <p:spPr bwMode="auto">
              <a:xfrm flipH="1">
                <a:off x="3968" y="217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7" name="Oval 55"/>
              <p:cNvSpPr>
                <a:spLocks noChangeArrowheads="1"/>
              </p:cNvSpPr>
              <p:nvPr/>
            </p:nvSpPr>
            <p:spPr bwMode="auto">
              <a:xfrm flipH="1">
                <a:off x="4599" y="187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8" name="Oval 56"/>
              <p:cNvSpPr>
                <a:spLocks noChangeArrowheads="1"/>
              </p:cNvSpPr>
              <p:nvPr/>
            </p:nvSpPr>
            <p:spPr bwMode="auto">
              <a:xfrm flipH="1">
                <a:off x="4308" y="1925"/>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29" name="Oval 57"/>
              <p:cNvSpPr>
                <a:spLocks noChangeArrowheads="1"/>
              </p:cNvSpPr>
              <p:nvPr/>
            </p:nvSpPr>
            <p:spPr bwMode="auto">
              <a:xfrm flipH="1">
                <a:off x="4405" y="202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0" name="Oval 58"/>
              <p:cNvSpPr>
                <a:spLocks noChangeArrowheads="1"/>
              </p:cNvSpPr>
              <p:nvPr/>
            </p:nvSpPr>
            <p:spPr bwMode="auto">
              <a:xfrm flipH="1">
                <a:off x="4550" y="20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1" name="Oval 59"/>
              <p:cNvSpPr>
                <a:spLocks noChangeArrowheads="1"/>
              </p:cNvSpPr>
              <p:nvPr/>
            </p:nvSpPr>
            <p:spPr bwMode="auto">
              <a:xfrm flipH="1">
                <a:off x="4162" y="222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2" name="Oval 60"/>
              <p:cNvSpPr>
                <a:spLocks noChangeArrowheads="1"/>
              </p:cNvSpPr>
              <p:nvPr/>
            </p:nvSpPr>
            <p:spPr bwMode="auto">
              <a:xfrm flipH="1">
                <a:off x="5104" y="188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3" name="Oval 61"/>
              <p:cNvSpPr>
                <a:spLocks noChangeArrowheads="1"/>
              </p:cNvSpPr>
              <p:nvPr/>
            </p:nvSpPr>
            <p:spPr bwMode="auto">
              <a:xfrm flipH="1">
                <a:off x="4890" y="212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4" name="Oval 62"/>
              <p:cNvSpPr>
                <a:spLocks noChangeArrowheads="1"/>
              </p:cNvSpPr>
              <p:nvPr/>
            </p:nvSpPr>
            <p:spPr bwMode="auto">
              <a:xfrm flipH="1">
                <a:off x="4599" y="2313"/>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5" name="Oval 63"/>
              <p:cNvSpPr>
                <a:spLocks noChangeArrowheads="1"/>
              </p:cNvSpPr>
              <p:nvPr/>
            </p:nvSpPr>
            <p:spPr bwMode="auto">
              <a:xfrm flipH="1">
                <a:off x="4890" y="1838"/>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6" name="Oval 64"/>
              <p:cNvSpPr>
                <a:spLocks noChangeArrowheads="1"/>
              </p:cNvSpPr>
              <p:nvPr/>
            </p:nvSpPr>
            <p:spPr bwMode="auto">
              <a:xfrm flipH="1">
                <a:off x="4259" y="169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7" name="Oval 65"/>
              <p:cNvSpPr>
                <a:spLocks noChangeArrowheads="1"/>
              </p:cNvSpPr>
              <p:nvPr/>
            </p:nvSpPr>
            <p:spPr bwMode="auto">
              <a:xfrm flipH="1">
                <a:off x="4452" y="1770"/>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8" name="Oval 66"/>
              <p:cNvSpPr>
                <a:spLocks noChangeArrowheads="1"/>
              </p:cNvSpPr>
              <p:nvPr/>
            </p:nvSpPr>
            <p:spPr bwMode="auto">
              <a:xfrm flipH="1">
                <a:off x="4744" y="176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39" name="Oval 67"/>
              <p:cNvSpPr>
                <a:spLocks noChangeArrowheads="1"/>
              </p:cNvSpPr>
              <p:nvPr/>
            </p:nvSpPr>
            <p:spPr bwMode="auto">
              <a:xfrm flipH="1">
                <a:off x="4017" y="2012"/>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0" name="Oval 68"/>
              <p:cNvSpPr>
                <a:spLocks noChangeArrowheads="1"/>
              </p:cNvSpPr>
              <p:nvPr/>
            </p:nvSpPr>
            <p:spPr bwMode="auto">
              <a:xfrm flipH="1">
                <a:off x="4647" y="2099"/>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1" name="Oval 69"/>
              <p:cNvSpPr>
                <a:spLocks noChangeArrowheads="1"/>
              </p:cNvSpPr>
              <p:nvPr/>
            </p:nvSpPr>
            <p:spPr bwMode="auto">
              <a:xfrm flipH="1">
                <a:off x="4793" y="1916"/>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2" name="Oval 70"/>
              <p:cNvSpPr>
                <a:spLocks noChangeArrowheads="1"/>
              </p:cNvSpPr>
              <p:nvPr/>
            </p:nvSpPr>
            <p:spPr bwMode="auto">
              <a:xfrm flipH="1">
                <a:off x="4550" y="2051"/>
                <a:ext cx="97" cy="97"/>
              </a:xfrm>
              <a:prstGeom prst="ellipse">
                <a:avLst/>
              </a:prstGeom>
              <a:solidFill>
                <a:srgbClr val="FF3300"/>
              </a:solidFill>
              <a:ln w="9525">
                <a:solidFill>
                  <a:schemeClr val="bg1"/>
                </a:solidFill>
                <a:round/>
                <a:headEnd/>
                <a:tailEnd/>
              </a:ln>
            </p:spPr>
            <p:txBody>
              <a:bodyPr wrap="none" anchor="ctr"/>
              <a:lstStyle/>
              <a:p>
                <a:endParaRPr lang="en-US"/>
              </a:p>
            </p:txBody>
          </p:sp>
          <p:sp>
            <p:nvSpPr>
              <p:cNvPr id="7443" name="Oval 71"/>
              <p:cNvSpPr>
                <a:spLocks noChangeArrowheads="1"/>
              </p:cNvSpPr>
              <p:nvPr/>
            </p:nvSpPr>
            <p:spPr bwMode="auto">
              <a:xfrm flipH="1">
                <a:off x="4696" y="1662"/>
                <a:ext cx="97" cy="97"/>
              </a:xfrm>
              <a:prstGeom prst="ellipse">
                <a:avLst/>
              </a:prstGeom>
              <a:solidFill>
                <a:srgbClr val="FF3300"/>
              </a:solidFill>
              <a:ln w="9525">
                <a:solidFill>
                  <a:schemeClr val="bg1"/>
                </a:solidFill>
                <a:round/>
                <a:headEnd/>
                <a:tailEnd/>
              </a:ln>
            </p:spPr>
            <p:txBody>
              <a:bodyPr wrap="none" anchor="ctr"/>
              <a:lstStyle/>
              <a:p>
                <a:endParaRPr lang="en-US"/>
              </a:p>
            </p:txBody>
          </p:sp>
        </p:grpSp>
        <p:sp>
          <p:nvSpPr>
            <p:cNvPr id="7410" name="AutoShape 72"/>
            <p:cNvSpPr>
              <a:spLocks noChangeArrowheads="1"/>
            </p:cNvSpPr>
            <p:nvPr/>
          </p:nvSpPr>
          <p:spPr bwMode="auto">
            <a:xfrm>
              <a:off x="3411" y="1635"/>
              <a:ext cx="629" cy="311"/>
            </a:xfrm>
            <a:prstGeom prst="rightArrow">
              <a:avLst>
                <a:gd name="adj1" fmla="val 50000"/>
                <a:gd name="adj2" fmla="val 50563"/>
              </a:avLst>
            </a:prstGeom>
            <a:gradFill rotWithShape="1">
              <a:gsLst>
                <a:gs pos="0">
                  <a:srgbClr val="FF9933"/>
                </a:gs>
                <a:gs pos="100000">
                  <a:srgbClr val="FF3300"/>
                </a:gs>
              </a:gsLst>
              <a:lin ang="0" scaled="1"/>
            </a:gradFill>
            <a:ln w="9525">
              <a:noFill/>
              <a:miter lim="800000"/>
              <a:headEnd/>
              <a:tailEnd/>
            </a:ln>
          </p:spPr>
          <p:txBody>
            <a:bodyPr wrap="none" anchor="ctr"/>
            <a:lstStyle/>
            <a:p>
              <a:endParaRPr lang="en-US"/>
            </a:p>
          </p:txBody>
        </p:sp>
        <p:sp>
          <p:nvSpPr>
            <p:cNvPr id="7411" name="Text Box 73"/>
            <p:cNvSpPr txBox="1">
              <a:spLocks noChangeArrowheads="1"/>
            </p:cNvSpPr>
            <p:nvPr/>
          </p:nvSpPr>
          <p:spPr bwMode="auto">
            <a:xfrm>
              <a:off x="3186" y="1207"/>
              <a:ext cx="977" cy="442"/>
            </a:xfrm>
            <a:prstGeom prst="rect">
              <a:avLst/>
            </a:prstGeom>
            <a:noFill/>
            <a:ln w="9525">
              <a:noFill/>
              <a:miter lim="800000"/>
              <a:headEnd/>
              <a:tailEnd/>
            </a:ln>
          </p:spPr>
          <p:txBody>
            <a:bodyPr wrap="none">
              <a:spAutoFit/>
            </a:bodyPr>
            <a:lstStyle/>
            <a:p>
              <a:r>
                <a:rPr lang="en-US" sz="2000">
                  <a:solidFill>
                    <a:schemeClr val="bg1"/>
                  </a:solidFill>
                </a:rPr>
                <a:t>data</a:t>
              </a:r>
            </a:p>
            <a:p>
              <a:r>
                <a:rPr lang="en-US" sz="2000">
                  <a:solidFill>
                    <a:schemeClr val="bg1"/>
                  </a:solidFill>
                </a:rPr>
                <a:t>organization</a:t>
              </a:r>
            </a:p>
          </p:txBody>
        </p:sp>
      </p:grpSp>
      <p:grpSp>
        <p:nvGrpSpPr>
          <p:cNvPr id="5" name="Group 74"/>
          <p:cNvGrpSpPr>
            <a:grpSpLocks/>
          </p:cNvGrpSpPr>
          <p:nvPr/>
        </p:nvGrpSpPr>
        <p:grpSpPr bwMode="auto">
          <a:xfrm>
            <a:off x="6992938" y="3044825"/>
            <a:ext cx="2149475" cy="1670050"/>
            <a:chOff x="4405" y="1918"/>
            <a:chExt cx="1354" cy="1052"/>
          </a:xfrm>
        </p:grpSpPr>
        <p:grpSp>
          <p:nvGrpSpPr>
            <p:cNvPr id="6" name="Group 75"/>
            <p:cNvGrpSpPr>
              <a:grpSpLocks/>
            </p:cNvGrpSpPr>
            <p:nvPr/>
          </p:nvGrpSpPr>
          <p:grpSpPr bwMode="auto">
            <a:xfrm>
              <a:off x="4405" y="2498"/>
              <a:ext cx="746" cy="472"/>
              <a:chOff x="4136" y="2679"/>
              <a:chExt cx="1191" cy="943"/>
            </a:xfrm>
          </p:grpSpPr>
          <p:sp>
            <p:nvSpPr>
              <p:cNvPr id="7395" name="AutoShape 76"/>
              <p:cNvSpPr>
                <a:spLocks noChangeArrowheads="1"/>
              </p:cNvSpPr>
              <p:nvPr/>
            </p:nvSpPr>
            <p:spPr bwMode="auto">
              <a:xfrm>
                <a:off x="4226" y="2955"/>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6" name="AutoShape 77"/>
              <p:cNvSpPr>
                <a:spLocks noChangeArrowheads="1"/>
              </p:cNvSpPr>
              <p:nvPr/>
            </p:nvSpPr>
            <p:spPr bwMode="auto">
              <a:xfrm>
                <a:off x="4307"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7" name="AutoShape 78"/>
              <p:cNvSpPr>
                <a:spLocks noChangeArrowheads="1"/>
              </p:cNvSpPr>
              <p:nvPr/>
            </p:nvSpPr>
            <p:spPr bwMode="auto">
              <a:xfrm>
                <a:off x="4436"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8" name="AutoShape 79"/>
              <p:cNvSpPr>
                <a:spLocks noChangeArrowheads="1"/>
              </p:cNvSpPr>
              <p:nvPr/>
            </p:nvSpPr>
            <p:spPr bwMode="auto">
              <a:xfrm>
                <a:off x="4711" y="3456"/>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399" name="AutoShape 80"/>
              <p:cNvSpPr>
                <a:spLocks noChangeArrowheads="1"/>
              </p:cNvSpPr>
              <p:nvPr/>
            </p:nvSpPr>
            <p:spPr bwMode="auto">
              <a:xfrm>
                <a:off x="4889" y="3201"/>
                <a:ext cx="162" cy="96"/>
              </a:xfrm>
              <a:prstGeom prst="roundRect">
                <a:avLst>
                  <a:gd name="adj" fmla="val 50000"/>
                </a:avLst>
              </a:prstGeom>
              <a:solidFill>
                <a:schemeClr val="hlink"/>
              </a:solidFill>
              <a:ln w="9525">
                <a:noFill/>
                <a:round/>
                <a:headEnd/>
                <a:tailEnd/>
              </a:ln>
            </p:spPr>
            <p:txBody>
              <a:bodyPr wrap="none" anchor="ctr"/>
              <a:lstStyle/>
              <a:p>
                <a:endParaRPr lang="en-US"/>
              </a:p>
            </p:txBody>
          </p:sp>
          <p:sp>
            <p:nvSpPr>
              <p:cNvPr id="7400" name="AutoShape 81"/>
              <p:cNvSpPr>
                <a:spLocks noChangeArrowheads="1"/>
              </p:cNvSpPr>
              <p:nvPr/>
            </p:nvSpPr>
            <p:spPr bwMode="auto">
              <a:xfrm>
                <a:off x="4645" y="3021"/>
                <a:ext cx="162" cy="96"/>
              </a:xfrm>
              <a:prstGeom prst="roundRect">
                <a:avLst>
                  <a:gd name="adj" fmla="val 50000"/>
                </a:avLst>
              </a:prstGeom>
              <a:solidFill>
                <a:schemeClr val="hlink"/>
              </a:solidFill>
              <a:ln w="9525">
                <a:noFill/>
                <a:round/>
                <a:headEnd/>
                <a:tailEnd/>
              </a:ln>
            </p:spPr>
            <p:txBody>
              <a:bodyPr wrap="none" anchor="ctr"/>
              <a:lstStyle/>
              <a:p>
                <a:endParaRPr lang="en-US"/>
              </a:p>
            </p:txBody>
          </p:sp>
          <p:cxnSp>
            <p:nvCxnSpPr>
              <p:cNvPr id="7401" name="AutoShape 82"/>
              <p:cNvCxnSpPr>
                <a:cxnSpLocks noChangeShapeType="1"/>
                <a:stCxn id="7395" idx="2"/>
                <a:endCxn id="7397" idx="0"/>
              </p:cNvCxnSpPr>
              <p:nvPr/>
            </p:nvCxnSpPr>
            <p:spPr bwMode="auto">
              <a:xfrm>
                <a:off x="4307" y="3051"/>
                <a:ext cx="210" cy="150"/>
              </a:xfrm>
              <a:prstGeom prst="straightConnector1">
                <a:avLst/>
              </a:prstGeom>
              <a:noFill/>
              <a:ln w="9525">
                <a:solidFill>
                  <a:schemeClr val="bg1"/>
                </a:solidFill>
                <a:round/>
                <a:headEnd/>
                <a:tailEnd/>
              </a:ln>
            </p:spPr>
          </p:cxnSp>
          <p:cxnSp>
            <p:nvCxnSpPr>
              <p:cNvPr id="7402" name="AutoShape 83"/>
              <p:cNvCxnSpPr>
                <a:cxnSpLocks noChangeShapeType="1"/>
                <a:stCxn id="7400" idx="2"/>
                <a:endCxn id="7397" idx="0"/>
              </p:cNvCxnSpPr>
              <p:nvPr/>
            </p:nvCxnSpPr>
            <p:spPr bwMode="auto">
              <a:xfrm flipH="1">
                <a:off x="4517" y="3117"/>
                <a:ext cx="209" cy="84"/>
              </a:xfrm>
              <a:prstGeom prst="straightConnector1">
                <a:avLst/>
              </a:prstGeom>
              <a:noFill/>
              <a:ln w="9525">
                <a:solidFill>
                  <a:schemeClr val="bg1"/>
                </a:solidFill>
                <a:round/>
                <a:headEnd/>
                <a:tailEnd/>
              </a:ln>
            </p:spPr>
          </p:cxnSp>
          <p:cxnSp>
            <p:nvCxnSpPr>
              <p:cNvPr id="7403" name="AutoShape 84"/>
              <p:cNvCxnSpPr>
                <a:cxnSpLocks noChangeShapeType="1"/>
                <a:stCxn id="7398" idx="0"/>
                <a:endCxn id="7397" idx="2"/>
              </p:cNvCxnSpPr>
              <p:nvPr/>
            </p:nvCxnSpPr>
            <p:spPr bwMode="auto">
              <a:xfrm flipH="1" flipV="1">
                <a:off x="4517" y="3297"/>
                <a:ext cx="275" cy="159"/>
              </a:xfrm>
              <a:prstGeom prst="straightConnector1">
                <a:avLst/>
              </a:prstGeom>
              <a:noFill/>
              <a:ln w="9525">
                <a:solidFill>
                  <a:schemeClr val="bg1"/>
                </a:solidFill>
                <a:round/>
                <a:headEnd/>
                <a:tailEnd/>
              </a:ln>
            </p:spPr>
          </p:cxnSp>
          <p:cxnSp>
            <p:nvCxnSpPr>
              <p:cNvPr id="7404" name="AutoShape 85"/>
              <p:cNvCxnSpPr>
                <a:cxnSpLocks noChangeShapeType="1"/>
                <a:stCxn id="7396" idx="0"/>
                <a:endCxn id="7395" idx="2"/>
              </p:cNvCxnSpPr>
              <p:nvPr/>
            </p:nvCxnSpPr>
            <p:spPr bwMode="auto">
              <a:xfrm flipH="1" flipV="1">
                <a:off x="4307" y="3051"/>
                <a:ext cx="81" cy="405"/>
              </a:xfrm>
              <a:prstGeom prst="straightConnector1">
                <a:avLst/>
              </a:prstGeom>
              <a:noFill/>
              <a:ln w="9525">
                <a:solidFill>
                  <a:schemeClr val="bg1"/>
                </a:solidFill>
                <a:round/>
                <a:headEnd/>
                <a:tailEnd/>
              </a:ln>
            </p:spPr>
          </p:cxnSp>
          <p:cxnSp>
            <p:nvCxnSpPr>
              <p:cNvPr id="7405" name="AutoShape 86"/>
              <p:cNvCxnSpPr>
                <a:cxnSpLocks noChangeShapeType="1"/>
                <a:stCxn id="7398" idx="0"/>
                <a:endCxn id="7400" idx="2"/>
              </p:cNvCxnSpPr>
              <p:nvPr/>
            </p:nvCxnSpPr>
            <p:spPr bwMode="auto">
              <a:xfrm flipH="1" flipV="1">
                <a:off x="4726" y="3117"/>
                <a:ext cx="66" cy="339"/>
              </a:xfrm>
              <a:prstGeom prst="straightConnector1">
                <a:avLst/>
              </a:prstGeom>
              <a:noFill/>
              <a:ln w="9525">
                <a:solidFill>
                  <a:schemeClr val="bg1"/>
                </a:solidFill>
                <a:round/>
                <a:headEnd/>
                <a:tailEnd/>
              </a:ln>
            </p:spPr>
          </p:cxnSp>
          <p:cxnSp>
            <p:nvCxnSpPr>
              <p:cNvPr id="7406" name="AutoShape 87"/>
              <p:cNvCxnSpPr>
                <a:cxnSpLocks noChangeShapeType="1"/>
                <a:stCxn id="7399" idx="0"/>
                <a:endCxn id="7400" idx="3"/>
              </p:cNvCxnSpPr>
              <p:nvPr/>
            </p:nvCxnSpPr>
            <p:spPr bwMode="auto">
              <a:xfrm flipH="1" flipV="1">
                <a:off x="4807" y="3069"/>
                <a:ext cx="163" cy="132"/>
              </a:xfrm>
              <a:prstGeom prst="straightConnector1">
                <a:avLst/>
              </a:prstGeom>
              <a:noFill/>
              <a:ln w="9525">
                <a:solidFill>
                  <a:schemeClr val="bg1"/>
                </a:solidFill>
                <a:round/>
                <a:headEnd/>
                <a:tailEnd/>
              </a:ln>
            </p:spPr>
          </p:cxnSp>
          <p:sp>
            <p:nvSpPr>
              <p:cNvPr id="7407" name="AutoShape 88"/>
              <p:cNvSpPr>
                <a:spLocks noChangeArrowheads="1"/>
              </p:cNvSpPr>
              <p:nvPr/>
            </p:nvSpPr>
            <p:spPr bwMode="auto">
              <a:xfrm>
                <a:off x="4136" y="2679"/>
                <a:ext cx="1191" cy="943"/>
              </a:xfrm>
              <a:prstGeom prst="cube">
                <a:avLst>
                  <a:gd name="adj" fmla="val 25000"/>
                </a:avLst>
              </a:prstGeom>
              <a:noFill/>
              <a:ln w="9525">
                <a:solidFill>
                  <a:schemeClr val="bg1"/>
                </a:solidFill>
                <a:miter lim="800000"/>
                <a:headEnd/>
                <a:tailEnd/>
              </a:ln>
            </p:spPr>
            <p:txBody>
              <a:bodyPr wrap="none" anchor="ctr"/>
              <a:lstStyle/>
              <a:p>
                <a:endParaRPr lang="en-US"/>
              </a:p>
            </p:txBody>
          </p:sp>
        </p:grpSp>
        <p:sp>
          <p:nvSpPr>
            <p:cNvPr id="7393" name="AutoShape 89"/>
            <p:cNvSpPr>
              <a:spLocks noChangeArrowheads="1"/>
            </p:cNvSpPr>
            <p:nvPr/>
          </p:nvSpPr>
          <p:spPr bwMode="auto">
            <a:xfrm rot="5400000">
              <a:off x="4499" y="2087"/>
              <a:ext cx="455" cy="311"/>
            </a:xfrm>
            <a:prstGeom prst="rightArrow">
              <a:avLst>
                <a:gd name="adj1" fmla="val 50000"/>
                <a:gd name="adj2" fmla="val 36576"/>
              </a:avLst>
            </a:prstGeom>
            <a:gradFill rotWithShape="1">
              <a:gsLst>
                <a:gs pos="0">
                  <a:srgbClr val="FF3300"/>
                </a:gs>
                <a:gs pos="100000">
                  <a:schemeClr val="hlink"/>
                </a:gs>
              </a:gsLst>
              <a:lin ang="0" scaled="1"/>
            </a:gradFill>
            <a:ln w="9525">
              <a:noFill/>
              <a:miter lim="800000"/>
              <a:headEnd/>
              <a:tailEnd/>
            </a:ln>
          </p:spPr>
          <p:txBody>
            <a:bodyPr wrap="none" anchor="ctr"/>
            <a:lstStyle/>
            <a:p>
              <a:endParaRPr lang="en-US"/>
            </a:p>
          </p:txBody>
        </p:sp>
        <p:sp>
          <p:nvSpPr>
            <p:cNvPr id="7394" name="Text Box 90"/>
            <p:cNvSpPr txBox="1">
              <a:spLocks noChangeArrowheads="1"/>
            </p:cNvSpPr>
            <p:nvPr/>
          </p:nvSpPr>
          <p:spPr bwMode="auto">
            <a:xfrm>
              <a:off x="4770" y="1918"/>
              <a:ext cx="989" cy="442"/>
            </a:xfrm>
            <a:prstGeom prst="rect">
              <a:avLst/>
            </a:prstGeom>
            <a:noFill/>
            <a:ln w="9525">
              <a:noFill/>
              <a:miter lim="800000"/>
              <a:headEnd/>
              <a:tailEnd/>
            </a:ln>
          </p:spPr>
          <p:txBody>
            <a:bodyPr>
              <a:spAutoFit/>
            </a:bodyPr>
            <a:lstStyle/>
            <a:p>
              <a:r>
                <a:rPr lang="en-US" sz="2000">
                  <a:solidFill>
                    <a:schemeClr val="bg1"/>
                  </a:solidFill>
                </a:rPr>
                <a:t>model development</a:t>
              </a:r>
            </a:p>
          </p:txBody>
        </p:sp>
      </p:grpSp>
      <p:grpSp>
        <p:nvGrpSpPr>
          <p:cNvPr id="7" name="Group 91"/>
          <p:cNvGrpSpPr>
            <a:grpSpLocks/>
          </p:cNvGrpSpPr>
          <p:nvPr/>
        </p:nvGrpSpPr>
        <p:grpSpPr bwMode="auto">
          <a:xfrm>
            <a:off x="6661150" y="4738688"/>
            <a:ext cx="2482850" cy="2098675"/>
            <a:chOff x="4196" y="2985"/>
            <a:chExt cx="1564" cy="1322"/>
          </a:xfrm>
        </p:grpSpPr>
        <p:grpSp>
          <p:nvGrpSpPr>
            <p:cNvPr id="8" name="Group 92"/>
            <p:cNvGrpSpPr>
              <a:grpSpLocks/>
            </p:cNvGrpSpPr>
            <p:nvPr/>
          </p:nvGrpSpPr>
          <p:grpSpPr bwMode="auto">
            <a:xfrm>
              <a:off x="4739" y="3600"/>
              <a:ext cx="464" cy="406"/>
              <a:chOff x="2745" y="3092"/>
              <a:chExt cx="464" cy="406"/>
            </a:xfrm>
          </p:grpSpPr>
          <p:sp>
            <p:nvSpPr>
              <p:cNvPr id="7367" name="AutoShape 9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68" name="AutoShape 9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9" name="AutoShape 9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0" name="AutoShape 9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1" name="AutoShape 9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2" name="AutoShape 9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73" name="AutoShape 9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74" name="AutoShape 100"/>
              <p:cNvCxnSpPr>
                <a:cxnSpLocks noChangeShapeType="1"/>
                <a:stCxn id="7368" idx="2"/>
                <a:endCxn id="7370" idx="0"/>
              </p:cNvCxnSpPr>
              <p:nvPr/>
            </p:nvCxnSpPr>
            <p:spPr bwMode="auto">
              <a:xfrm>
                <a:off x="2838" y="3214"/>
                <a:ext cx="75" cy="23"/>
              </a:xfrm>
              <a:prstGeom prst="straightConnector1">
                <a:avLst/>
              </a:prstGeom>
              <a:noFill/>
              <a:ln w="9525">
                <a:solidFill>
                  <a:schemeClr val="bg1"/>
                </a:solidFill>
                <a:round/>
                <a:headEnd/>
                <a:tailEnd/>
              </a:ln>
            </p:spPr>
          </p:cxnSp>
          <p:cxnSp>
            <p:nvCxnSpPr>
              <p:cNvPr id="7375" name="AutoShape 101"/>
              <p:cNvCxnSpPr>
                <a:cxnSpLocks noChangeShapeType="1"/>
                <a:stCxn id="7373" idx="2"/>
                <a:endCxn id="73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76" name="AutoShape 102"/>
              <p:cNvCxnSpPr>
                <a:cxnSpLocks noChangeShapeType="1"/>
                <a:stCxn id="7371" idx="0"/>
                <a:endCxn id="73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77" name="AutoShape 103"/>
              <p:cNvCxnSpPr>
                <a:cxnSpLocks noChangeShapeType="1"/>
                <a:stCxn id="7369" idx="0"/>
                <a:endCxn id="73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78" name="AutoShape 104"/>
              <p:cNvCxnSpPr>
                <a:cxnSpLocks noChangeShapeType="1"/>
                <a:stCxn id="7371" idx="0"/>
                <a:endCxn id="73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79" name="AutoShape 105"/>
              <p:cNvCxnSpPr>
                <a:cxnSpLocks noChangeShapeType="1"/>
                <a:stCxn id="7372" idx="0"/>
                <a:endCxn id="7373" idx="3"/>
              </p:cNvCxnSpPr>
              <p:nvPr/>
            </p:nvCxnSpPr>
            <p:spPr bwMode="auto">
              <a:xfrm flipV="1">
                <a:off x="3058" y="3180"/>
                <a:ext cx="0" cy="115"/>
              </a:xfrm>
              <a:prstGeom prst="straightConnector1">
                <a:avLst/>
              </a:prstGeom>
              <a:noFill/>
              <a:ln w="9525">
                <a:solidFill>
                  <a:schemeClr val="bg1"/>
                </a:solidFill>
                <a:round/>
                <a:headEnd/>
                <a:tailEnd/>
              </a:ln>
            </p:spPr>
          </p:cxnSp>
          <p:sp>
            <p:nvSpPr>
              <p:cNvPr id="7380" name="AutoShape 10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1" name="AutoShape 10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2" name="AutoShape 10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3" name="AutoShape 10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4" name="AutoShape 11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85" name="AutoShape 11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86" name="AutoShape 112"/>
              <p:cNvCxnSpPr>
                <a:cxnSpLocks noChangeShapeType="1"/>
                <a:stCxn id="7380" idx="2"/>
                <a:endCxn id="73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87" name="AutoShape 113"/>
              <p:cNvCxnSpPr>
                <a:cxnSpLocks noChangeShapeType="1"/>
                <a:stCxn id="7385" idx="2"/>
                <a:endCxn id="73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88" name="AutoShape 114"/>
              <p:cNvCxnSpPr>
                <a:cxnSpLocks noChangeShapeType="1"/>
                <a:stCxn id="7383" idx="0"/>
                <a:endCxn id="73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89" name="AutoShape 115"/>
              <p:cNvCxnSpPr>
                <a:cxnSpLocks noChangeShapeType="1"/>
                <a:stCxn id="7381" idx="0"/>
                <a:endCxn id="73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90" name="AutoShape 116"/>
              <p:cNvCxnSpPr>
                <a:cxnSpLocks noChangeShapeType="1"/>
                <a:stCxn id="7383" idx="0"/>
                <a:endCxn id="73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91" name="AutoShape 117"/>
              <p:cNvCxnSpPr>
                <a:cxnSpLocks noChangeShapeType="1"/>
                <a:stCxn id="7384" idx="0"/>
                <a:endCxn id="73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9" name="Group 118"/>
            <p:cNvGrpSpPr>
              <a:grpSpLocks/>
            </p:cNvGrpSpPr>
            <p:nvPr/>
          </p:nvGrpSpPr>
          <p:grpSpPr bwMode="auto">
            <a:xfrm>
              <a:off x="4410" y="3522"/>
              <a:ext cx="464" cy="406"/>
              <a:chOff x="2745" y="3092"/>
              <a:chExt cx="464" cy="406"/>
            </a:xfrm>
          </p:grpSpPr>
          <p:sp>
            <p:nvSpPr>
              <p:cNvPr id="7342" name="AutoShape 11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43" name="AutoShape 12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4" name="AutoShape 12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5" name="AutoShape 12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6" name="AutoShape 12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7" name="AutoShape 12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48" name="AutoShape 12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49" name="AutoShape 126"/>
              <p:cNvCxnSpPr>
                <a:cxnSpLocks noChangeShapeType="1"/>
                <a:stCxn id="7343" idx="2"/>
                <a:endCxn id="7345" idx="0"/>
              </p:cNvCxnSpPr>
              <p:nvPr/>
            </p:nvCxnSpPr>
            <p:spPr bwMode="auto">
              <a:xfrm>
                <a:off x="2838" y="3214"/>
                <a:ext cx="75" cy="23"/>
              </a:xfrm>
              <a:prstGeom prst="straightConnector1">
                <a:avLst/>
              </a:prstGeom>
              <a:noFill/>
              <a:ln w="9525">
                <a:solidFill>
                  <a:schemeClr val="bg1"/>
                </a:solidFill>
                <a:round/>
                <a:headEnd/>
                <a:tailEnd/>
              </a:ln>
            </p:spPr>
          </p:cxnSp>
          <p:cxnSp>
            <p:nvCxnSpPr>
              <p:cNvPr id="7350" name="AutoShape 127"/>
              <p:cNvCxnSpPr>
                <a:cxnSpLocks noChangeShapeType="1"/>
                <a:stCxn id="7348" idx="2"/>
                <a:endCxn id="73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51" name="AutoShape 128"/>
              <p:cNvCxnSpPr>
                <a:cxnSpLocks noChangeShapeType="1"/>
                <a:stCxn id="7346" idx="0"/>
                <a:endCxn id="73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52" name="AutoShape 129"/>
              <p:cNvCxnSpPr>
                <a:cxnSpLocks noChangeShapeType="1"/>
                <a:stCxn id="7344" idx="0"/>
                <a:endCxn id="73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53" name="AutoShape 130"/>
              <p:cNvCxnSpPr>
                <a:cxnSpLocks noChangeShapeType="1"/>
                <a:stCxn id="7346" idx="0"/>
                <a:endCxn id="73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54" name="AutoShape 131"/>
              <p:cNvCxnSpPr>
                <a:cxnSpLocks noChangeShapeType="1"/>
                <a:stCxn id="7347" idx="0"/>
                <a:endCxn id="7348" idx="3"/>
              </p:cNvCxnSpPr>
              <p:nvPr/>
            </p:nvCxnSpPr>
            <p:spPr bwMode="auto">
              <a:xfrm flipV="1">
                <a:off x="3058" y="3180"/>
                <a:ext cx="0" cy="115"/>
              </a:xfrm>
              <a:prstGeom prst="straightConnector1">
                <a:avLst/>
              </a:prstGeom>
              <a:noFill/>
              <a:ln w="9525">
                <a:solidFill>
                  <a:schemeClr val="bg1"/>
                </a:solidFill>
                <a:round/>
                <a:headEnd/>
                <a:tailEnd/>
              </a:ln>
            </p:spPr>
          </p:cxnSp>
          <p:sp>
            <p:nvSpPr>
              <p:cNvPr id="7355" name="AutoShape 13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6" name="AutoShape 13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7" name="AutoShape 13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8" name="AutoShape 13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59" name="AutoShape 13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60" name="AutoShape 13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61" name="AutoShape 138"/>
              <p:cNvCxnSpPr>
                <a:cxnSpLocks noChangeShapeType="1"/>
                <a:stCxn id="7355" idx="2"/>
                <a:endCxn id="73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62" name="AutoShape 139"/>
              <p:cNvCxnSpPr>
                <a:cxnSpLocks noChangeShapeType="1"/>
                <a:stCxn id="7360" idx="2"/>
                <a:endCxn id="73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63" name="AutoShape 140"/>
              <p:cNvCxnSpPr>
                <a:cxnSpLocks noChangeShapeType="1"/>
                <a:stCxn id="7358" idx="0"/>
                <a:endCxn id="73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64" name="AutoShape 141"/>
              <p:cNvCxnSpPr>
                <a:cxnSpLocks noChangeShapeType="1"/>
                <a:stCxn id="7356" idx="0"/>
                <a:endCxn id="73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65" name="AutoShape 142"/>
              <p:cNvCxnSpPr>
                <a:cxnSpLocks noChangeShapeType="1"/>
                <a:stCxn id="7358" idx="0"/>
                <a:endCxn id="73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66" name="AutoShape 143"/>
              <p:cNvCxnSpPr>
                <a:cxnSpLocks noChangeShapeType="1"/>
                <a:stCxn id="7359" idx="0"/>
                <a:endCxn id="73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0" name="Group 144"/>
            <p:cNvGrpSpPr>
              <a:grpSpLocks/>
            </p:cNvGrpSpPr>
            <p:nvPr/>
          </p:nvGrpSpPr>
          <p:grpSpPr bwMode="auto">
            <a:xfrm>
              <a:off x="4507" y="3619"/>
              <a:ext cx="464" cy="387"/>
              <a:chOff x="2745" y="3092"/>
              <a:chExt cx="464" cy="406"/>
            </a:xfrm>
          </p:grpSpPr>
          <p:sp>
            <p:nvSpPr>
              <p:cNvPr id="7317" name="AutoShape 145"/>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318" name="AutoShape 146"/>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9" name="AutoShape 147"/>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0" name="AutoShape 148"/>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1" name="AutoShape 149"/>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2" name="AutoShape 150"/>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23" name="AutoShape 151"/>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24" name="AutoShape 152"/>
              <p:cNvCxnSpPr>
                <a:cxnSpLocks noChangeShapeType="1"/>
                <a:stCxn id="7318" idx="2"/>
                <a:endCxn id="7320" idx="0"/>
              </p:cNvCxnSpPr>
              <p:nvPr/>
            </p:nvCxnSpPr>
            <p:spPr bwMode="auto">
              <a:xfrm>
                <a:off x="2838" y="3214"/>
                <a:ext cx="75" cy="23"/>
              </a:xfrm>
              <a:prstGeom prst="straightConnector1">
                <a:avLst/>
              </a:prstGeom>
              <a:noFill/>
              <a:ln w="9525">
                <a:solidFill>
                  <a:schemeClr val="bg1"/>
                </a:solidFill>
                <a:round/>
                <a:headEnd/>
                <a:tailEnd/>
              </a:ln>
            </p:spPr>
          </p:cxnSp>
          <p:cxnSp>
            <p:nvCxnSpPr>
              <p:cNvPr id="7325" name="AutoShape 153"/>
              <p:cNvCxnSpPr>
                <a:cxnSpLocks noChangeShapeType="1"/>
                <a:stCxn id="7323" idx="2"/>
                <a:endCxn id="73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26" name="AutoShape 154"/>
              <p:cNvCxnSpPr>
                <a:cxnSpLocks noChangeShapeType="1"/>
                <a:stCxn id="7321" idx="0"/>
                <a:endCxn id="73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27" name="AutoShape 155"/>
              <p:cNvCxnSpPr>
                <a:cxnSpLocks noChangeShapeType="1"/>
                <a:stCxn id="7319" idx="0"/>
                <a:endCxn id="73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28" name="AutoShape 156"/>
              <p:cNvCxnSpPr>
                <a:cxnSpLocks noChangeShapeType="1"/>
                <a:stCxn id="7321" idx="0"/>
                <a:endCxn id="73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29" name="AutoShape 157"/>
              <p:cNvCxnSpPr>
                <a:cxnSpLocks noChangeShapeType="1"/>
                <a:stCxn id="7322" idx="0"/>
                <a:endCxn id="7323" idx="3"/>
              </p:cNvCxnSpPr>
              <p:nvPr/>
            </p:nvCxnSpPr>
            <p:spPr bwMode="auto">
              <a:xfrm flipV="1">
                <a:off x="3058" y="3180"/>
                <a:ext cx="0" cy="115"/>
              </a:xfrm>
              <a:prstGeom prst="straightConnector1">
                <a:avLst/>
              </a:prstGeom>
              <a:noFill/>
              <a:ln w="9525">
                <a:solidFill>
                  <a:schemeClr val="bg1"/>
                </a:solidFill>
                <a:round/>
                <a:headEnd/>
                <a:tailEnd/>
              </a:ln>
            </p:spPr>
          </p:cxnSp>
          <p:sp>
            <p:nvSpPr>
              <p:cNvPr id="7330" name="AutoShape 158"/>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1" name="AutoShape 159"/>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2" name="AutoShape 160"/>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3" name="AutoShape 161"/>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4" name="AutoShape 162"/>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35" name="AutoShape 163"/>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36" name="AutoShape 164"/>
              <p:cNvCxnSpPr>
                <a:cxnSpLocks noChangeShapeType="1"/>
                <a:stCxn id="7330" idx="2"/>
                <a:endCxn id="73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37" name="AutoShape 165"/>
              <p:cNvCxnSpPr>
                <a:cxnSpLocks noChangeShapeType="1"/>
                <a:stCxn id="7335" idx="2"/>
                <a:endCxn id="73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38" name="AutoShape 166"/>
              <p:cNvCxnSpPr>
                <a:cxnSpLocks noChangeShapeType="1"/>
                <a:stCxn id="7333" idx="0"/>
                <a:endCxn id="73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39" name="AutoShape 167"/>
              <p:cNvCxnSpPr>
                <a:cxnSpLocks noChangeShapeType="1"/>
                <a:stCxn id="7331" idx="0"/>
                <a:endCxn id="73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40" name="AutoShape 168"/>
              <p:cNvCxnSpPr>
                <a:cxnSpLocks noChangeShapeType="1"/>
                <a:stCxn id="7333" idx="0"/>
                <a:endCxn id="73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41" name="AutoShape 169"/>
              <p:cNvCxnSpPr>
                <a:cxnSpLocks noChangeShapeType="1"/>
                <a:stCxn id="7334" idx="0"/>
                <a:endCxn id="733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1" name="Group 170"/>
            <p:cNvGrpSpPr>
              <a:grpSpLocks/>
            </p:cNvGrpSpPr>
            <p:nvPr/>
          </p:nvGrpSpPr>
          <p:grpSpPr bwMode="auto">
            <a:xfrm>
              <a:off x="4196" y="3750"/>
              <a:ext cx="464" cy="406"/>
              <a:chOff x="2745" y="3092"/>
              <a:chExt cx="464" cy="406"/>
            </a:xfrm>
          </p:grpSpPr>
          <p:sp>
            <p:nvSpPr>
              <p:cNvPr id="7292" name="AutoShape 171"/>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93" name="AutoShape 172"/>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4" name="AutoShape 173"/>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5" name="AutoShape 174"/>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6" name="AutoShape 175"/>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7" name="AutoShape 176"/>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98" name="AutoShape 177"/>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99" name="AutoShape 178"/>
              <p:cNvCxnSpPr>
                <a:cxnSpLocks noChangeShapeType="1"/>
                <a:stCxn id="7293" idx="2"/>
                <a:endCxn id="7295" idx="0"/>
              </p:cNvCxnSpPr>
              <p:nvPr/>
            </p:nvCxnSpPr>
            <p:spPr bwMode="auto">
              <a:xfrm>
                <a:off x="2838" y="3214"/>
                <a:ext cx="75" cy="23"/>
              </a:xfrm>
              <a:prstGeom prst="straightConnector1">
                <a:avLst/>
              </a:prstGeom>
              <a:noFill/>
              <a:ln w="9525">
                <a:solidFill>
                  <a:schemeClr val="bg1"/>
                </a:solidFill>
                <a:round/>
                <a:headEnd/>
                <a:tailEnd/>
              </a:ln>
            </p:spPr>
          </p:cxnSp>
          <p:cxnSp>
            <p:nvCxnSpPr>
              <p:cNvPr id="7300" name="AutoShape 179"/>
              <p:cNvCxnSpPr>
                <a:cxnSpLocks noChangeShapeType="1"/>
                <a:stCxn id="7298" idx="2"/>
                <a:endCxn id="729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301" name="AutoShape 180"/>
              <p:cNvCxnSpPr>
                <a:cxnSpLocks noChangeShapeType="1"/>
                <a:stCxn id="7296" idx="0"/>
                <a:endCxn id="729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302" name="AutoShape 181"/>
              <p:cNvCxnSpPr>
                <a:cxnSpLocks noChangeShapeType="1"/>
                <a:stCxn id="7294" idx="0"/>
                <a:endCxn id="729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303" name="AutoShape 182"/>
              <p:cNvCxnSpPr>
                <a:cxnSpLocks noChangeShapeType="1"/>
                <a:stCxn id="7296" idx="0"/>
                <a:endCxn id="729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304" name="AutoShape 183"/>
              <p:cNvCxnSpPr>
                <a:cxnSpLocks noChangeShapeType="1"/>
                <a:stCxn id="7297" idx="0"/>
                <a:endCxn id="7298" idx="3"/>
              </p:cNvCxnSpPr>
              <p:nvPr/>
            </p:nvCxnSpPr>
            <p:spPr bwMode="auto">
              <a:xfrm flipV="1">
                <a:off x="3058" y="3180"/>
                <a:ext cx="0" cy="115"/>
              </a:xfrm>
              <a:prstGeom prst="straightConnector1">
                <a:avLst/>
              </a:prstGeom>
              <a:noFill/>
              <a:ln w="9525">
                <a:solidFill>
                  <a:schemeClr val="bg1"/>
                </a:solidFill>
                <a:round/>
                <a:headEnd/>
                <a:tailEnd/>
              </a:ln>
            </p:spPr>
          </p:cxnSp>
          <p:sp>
            <p:nvSpPr>
              <p:cNvPr id="7305" name="AutoShape 184"/>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6" name="AutoShape 185"/>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7" name="AutoShape 186"/>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8" name="AutoShape 187"/>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09" name="AutoShape 188"/>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310" name="AutoShape 189"/>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311" name="AutoShape 190"/>
              <p:cNvCxnSpPr>
                <a:cxnSpLocks noChangeShapeType="1"/>
                <a:stCxn id="7305" idx="2"/>
                <a:endCxn id="730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312" name="AutoShape 191"/>
              <p:cNvCxnSpPr>
                <a:cxnSpLocks noChangeShapeType="1"/>
                <a:stCxn id="7310" idx="2"/>
                <a:endCxn id="730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313" name="AutoShape 192"/>
              <p:cNvCxnSpPr>
                <a:cxnSpLocks noChangeShapeType="1"/>
                <a:stCxn id="7308" idx="0"/>
                <a:endCxn id="730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314" name="AutoShape 193"/>
              <p:cNvCxnSpPr>
                <a:cxnSpLocks noChangeShapeType="1"/>
                <a:stCxn id="7306" idx="0"/>
                <a:endCxn id="730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315" name="AutoShape 194"/>
              <p:cNvCxnSpPr>
                <a:cxnSpLocks noChangeShapeType="1"/>
                <a:stCxn id="7308" idx="0"/>
                <a:endCxn id="731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316" name="AutoShape 195"/>
              <p:cNvCxnSpPr>
                <a:cxnSpLocks noChangeShapeType="1"/>
                <a:stCxn id="7309" idx="0"/>
                <a:endCxn id="731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2" name="Group 196"/>
            <p:cNvGrpSpPr>
              <a:grpSpLocks/>
            </p:cNvGrpSpPr>
            <p:nvPr/>
          </p:nvGrpSpPr>
          <p:grpSpPr bwMode="auto">
            <a:xfrm>
              <a:off x="4464" y="3563"/>
              <a:ext cx="464" cy="406"/>
              <a:chOff x="2745" y="3092"/>
              <a:chExt cx="464" cy="406"/>
            </a:xfrm>
          </p:grpSpPr>
          <p:sp>
            <p:nvSpPr>
              <p:cNvPr id="7267" name="AutoShape 197"/>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68" name="AutoShape 198"/>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9" name="AutoShape 199"/>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0" name="AutoShape 200"/>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1" name="AutoShape 201"/>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2" name="AutoShape 202"/>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73" name="AutoShape 203"/>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74" name="AutoShape 204"/>
              <p:cNvCxnSpPr>
                <a:cxnSpLocks noChangeShapeType="1"/>
                <a:stCxn id="7268" idx="2"/>
                <a:endCxn id="7270" idx="0"/>
              </p:cNvCxnSpPr>
              <p:nvPr/>
            </p:nvCxnSpPr>
            <p:spPr bwMode="auto">
              <a:xfrm>
                <a:off x="2838" y="3214"/>
                <a:ext cx="75" cy="23"/>
              </a:xfrm>
              <a:prstGeom prst="straightConnector1">
                <a:avLst/>
              </a:prstGeom>
              <a:noFill/>
              <a:ln w="9525">
                <a:solidFill>
                  <a:schemeClr val="bg1"/>
                </a:solidFill>
                <a:round/>
                <a:headEnd/>
                <a:tailEnd/>
              </a:ln>
            </p:spPr>
          </p:cxnSp>
          <p:cxnSp>
            <p:nvCxnSpPr>
              <p:cNvPr id="7275" name="AutoShape 205"/>
              <p:cNvCxnSpPr>
                <a:cxnSpLocks noChangeShapeType="1"/>
                <a:stCxn id="7273" idx="2"/>
                <a:endCxn id="727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76" name="AutoShape 206"/>
              <p:cNvCxnSpPr>
                <a:cxnSpLocks noChangeShapeType="1"/>
                <a:stCxn id="7271" idx="0"/>
                <a:endCxn id="727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77" name="AutoShape 207"/>
              <p:cNvCxnSpPr>
                <a:cxnSpLocks noChangeShapeType="1"/>
                <a:stCxn id="7269" idx="0"/>
                <a:endCxn id="726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78" name="AutoShape 208"/>
              <p:cNvCxnSpPr>
                <a:cxnSpLocks noChangeShapeType="1"/>
                <a:stCxn id="7271" idx="0"/>
                <a:endCxn id="727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79" name="AutoShape 209"/>
              <p:cNvCxnSpPr>
                <a:cxnSpLocks noChangeShapeType="1"/>
                <a:stCxn id="7272" idx="0"/>
                <a:endCxn id="7273" idx="3"/>
              </p:cNvCxnSpPr>
              <p:nvPr/>
            </p:nvCxnSpPr>
            <p:spPr bwMode="auto">
              <a:xfrm flipV="1">
                <a:off x="3058" y="3180"/>
                <a:ext cx="0" cy="115"/>
              </a:xfrm>
              <a:prstGeom prst="straightConnector1">
                <a:avLst/>
              </a:prstGeom>
              <a:noFill/>
              <a:ln w="9525">
                <a:solidFill>
                  <a:schemeClr val="bg1"/>
                </a:solidFill>
                <a:round/>
                <a:headEnd/>
                <a:tailEnd/>
              </a:ln>
            </p:spPr>
          </p:cxnSp>
          <p:sp>
            <p:nvSpPr>
              <p:cNvPr id="7280" name="AutoShape 210"/>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1" name="AutoShape 211"/>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2" name="AutoShape 212"/>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3" name="AutoShape 213"/>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4" name="AutoShape 214"/>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85" name="AutoShape 215"/>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86" name="AutoShape 216"/>
              <p:cNvCxnSpPr>
                <a:cxnSpLocks noChangeShapeType="1"/>
                <a:stCxn id="7280" idx="2"/>
                <a:endCxn id="728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87" name="AutoShape 217"/>
              <p:cNvCxnSpPr>
                <a:cxnSpLocks noChangeShapeType="1"/>
                <a:stCxn id="7285" idx="2"/>
                <a:endCxn id="728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88" name="AutoShape 218"/>
              <p:cNvCxnSpPr>
                <a:cxnSpLocks noChangeShapeType="1"/>
                <a:stCxn id="7283" idx="0"/>
                <a:endCxn id="728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89" name="AutoShape 219"/>
              <p:cNvCxnSpPr>
                <a:cxnSpLocks noChangeShapeType="1"/>
                <a:stCxn id="7281" idx="0"/>
                <a:endCxn id="728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90" name="AutoShape 220"/>
              <p:cNvCxnSpPr>
                <a:cxnSpLocks noChangeShapeType="1"/>
                <a:stCxn id="7283" idx="0"/>
                <a:endCxn id="728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91" name="AutoShape 221"/>
              <p:cNvCxnSpPr>
                <a:cxnSpLocks noChangeShapeType="1"/>
                <a:stCxn id="7284" idx="0"/>
                <a:endCxn id="7285"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3" name="Group 222"/>
            <p:cNvGrpSpPr>
              <a:grpSpLocks/>
            </p:cNvGrpSpPr>
            <p:nvPr/>
          </p:nvGrpSpPr>
          <p:grpSpPr bwMode="auto">
            <a:xfrm>
              <a:off x="4761" y="3768"/>
              <a:ext cx="464" cy="406"/>
              <a:chOff x="2745" y="3092"/>
              <a:chExt cx="464" cy="406"/>
            </a:xfrm>
          </p:grpSpPr>
          <p:sp>
            <p:nvSpPr>
              <p:cNvPr id="7242" name="AutoShape 223"/>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43" name="AutoShape 224"/>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4" name="AutoShape 225"/>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5" name="AutoShape 226"/>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6" name="AutoShape 227"/>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7" name="AutoShape 228"/>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48" name="AutoShape 229"/>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49" name="AutoShape 230"/>
              <p:cNvCxnSpPr>
                <a:cxnSpLocks noChangeShapeType="1"/>
                <a:stCxn id="7243" idx="2"/>
                <a:endCxn id="7245" idx="0"/>
              </p:cNvCxnSpPr>
              <p:nvPr/>
            </p:nvCxnSpPr>
            <p:spPr bwMode="auto">
              <a:xfrm>
                <a:off x="2838" y="3214"/>
                <a:ext cx="75" cy="23"/>
              </a:xfrm>
              <a:prstGeom prst="straightConnector1">
                <a:avLst/>
              </a:prstGeom>
              <a:noFill/>
              <a:ln w="9525">
                <a:solidFill>
                  <a:schemeClr val="bg1"/>
                </a:solidFill>
                <a:round/>
                <a:headEnd/>
                <a:tailEnd/>
              </a:ln>
            </p:spPr>
          </p:cxnSp>
          <p:cxnSp>
            <p:nvCxnSpPr>
              <p:cNvPr id="7250" name="AutoShape 231"/>
              <p:cNvCxnSpPr>
                <a:cxnSpLocks noChangeShapeType="1"/>
                <a:stCxn id="7248" idx="2"/>
                <a:endCxn id="7245"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51" name="AutoShape 232"/>
              <p:cNvCxnSpPr>
                <a:cxnSpLocks noChangeShapeType="1"/>
                <a:stCxn id="7246" idx="0"/>
                <a:endCxn id="7245"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52" name="AutoShape 233"/>
              <p:cNvCxnSpPr>
                <a:cxnSpLocks noChangeShapeType="1"/>
                <a:stCxn id="7244" idx="0"/>
                <a:endCxn id="7243"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53" name="AutoShape 234"/>
              <p:cNvCxnSpPr>
                <a:cxnSpLocks noChangeShapeType="1"/>
                <a:stCxn id="7246" idx="0"/>
                <a:endCxn id="7248"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54" name="AutoShape 235"/>
              <p:cNvCxnSpPr>
                <a:cxnSpLocks noChangeShapeType="1"/>
                <a:stCxn id="7247" idx="0"/>
                <a:endCxn id="7248" idx="3"/>
              </p:cNvCxnSpPr>
              <p:nvPr/>
            </p:nvCxnSpPr>
            <p:spPr bwMode="auto">
              <a:xfrm flipV="1">
                <a:off x="3058" y="3180"/>
                <a:ext cx="0" cy="115"/>
              </a:xfrm>
              <a:prstGeom prst="straightConnector1">
                <a:avLst/>
              </a:prstGeom>
              <a:noFill/>
              <a:ln w="9525">
                <a:solidFill>
                  <a:schemeClr val="bg1"/>
                </a:solidFill>
                <a:round/>
                <a:headEnd/>
                <a:tailEnd/>
              </a:ln>
            </p:spPr>
          </p:cxnSp>
          <p:sp>
            <p:nvSpPr>
              <p:cNvPr id="7255" name="AutoShape 236"/>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6" name="AutoShape 237"/>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7" name="AutoShape 238"/>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8" name="AutoShape 239"/>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59" name="AutoShape 240"/>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60" name="AutoShape 241"/>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61" name="AutoShape 242"/>
              <p:cNvCxnSpPr>
                <a:cxnSpLocks noChangeShapeType="1"/>
                <a:stCxn id="7255" idx="2"/>
                <a:endCxn id="7257"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62" name="AutoShape 243"/>
              <p:cNvCxnSpPr>
                <a:cxnSpLocks noChangeShapeType="1"/>
                <a:stCxn id="7260" idx="2"/>
                <a:endCxn id="7257"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63" name="AutoShape 244"/>
              <p:cNvCxnSpPr>
                <a:cxnSpLocks noChangeShapeType="1"/>
                <a:stCxn id="7258" idx="0"/>
                <a:endCxn id="7257"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64" name="AutoShape 245"/>
              <p:cNvCxnSpPr>
                <a:cxnSpLocks noChangeShapeType="1"/>
                <a:stCxn id="7256" idx="0"/>
                <a:endCxn id="7255"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65" name="AutoShape 246"/>
              <p:cNvCxnSpPr>
                <a:cxnSpLocks noChangeShapeType="1"/>
                <a:stCxn id="7258" idx="0"/>
                <a:endCxn id="7260"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66" name="AutoShape 247"/>
              <p:cNvCxnSpPr>
                <a:cxnSpLocks noChangeShapeType="1"/>
                <a:stCxn id="7259" idx="0"/>
                <a:endCxn id="7260" idx="3"/>
              </p:cNvCxnSpPr>
              <p:nvPr/>
            </p:nvCxnSpPr>
            <p:spPr bwMode="auto">
              <a:xfrm flipV="1">
                <a:off x="3128" y="3235"/>
                <a:ext cx="0" cy="103"/>
              </a:xfrm>
              <a:prstGeom prst="straightConnector1">
                <a:avLst/>
              </a:prstGeom>
              <a:noFill/>
              <a:ln w="9525">
                <a:solidFill>
                  <a:schemeClr val="bg1"/>
                </a:solidFill>
                <a:round/>
                <a:headEnd/>
                <a:tailEnd/>
              </a:ln>
            </p:spPr>
          </p:cxnSp>
        </p:grpSp>
        <p:grpSp>
          <p:nvGrpSpPr>
            <p:cNvPr id="14" name="Group 248"/>
            <p:cNvGrpSpPr>
              <a:grpSpLocks/>
            </p:cNvGrpSpPr>
            <p:nvPr/>
          </p:nvGrpSpPr>
          <p:grpSpPr bwMode="auto">
            <a:xfrm>
              <a:off x="4475" y="3901"/>
              <a:ext cx="464" cy="406"/>
              <a:chOff x="2745" y="3092"/>
              <a:chExt cx="464" cy="406"/>
            </a:xfrm>
          </p:grpSpPr>
          <p:sp>
            <p:nvSpPr>
              <p:cNvPr id="7217" name="AutoShape 249"/>
              <p:cNvSpPr>
                <a:spLocks noChangeArrowheads="1"/>
              </p:cNvSpPr>
              <p:nvPr/>
            </p:nvSpPr>
            <p:spPr bwMode="auto">
              <a:xfrm>
                <a:off x="2745" y="3092"/>
                <a:ext cx="464" cy="406"/>
              </a:xfrm>
              <a:prstGeom prst="cube">
                <a:avLst>
                  <a:gd name="adj" fmla="val 25000"/>
                </a:avLst>
              </a:prstGeom>
              <a:gradFill rotWithShape="1">
                <a:gsLst>
                  <a:gs pos="0">
                    <a:schemeClr val="accent2"/>
                  </a:gs>
                  <a:gs pos="100000">
                    <a:schemeClr val="hlink"/>
                  </a:gs>
                </a:gsLst>
                <a:lin ang="5400000" scaled="1"/>
              </a:gradFill>
              <a:ln w="9525">
                <a:solidFill>
                  <a:schemeClr val="bg1"/>
                </a:solidFill>
                <a:miter lim="800000"/>
                <a:headEnd/>
                <a:tailEnd/>
              </a:ln>
            </p:spPr>
            <p:txBody>
              <a:bodyPr wrap="none" anchor="ctr"/>
              <a:lstStyle/>
              <a:p>
                <a:endParaRPr lang="en-US"/>
              </a:p>
            </p:txBody>
          </p:sp>
          <p:sp>
            <p:nvSpPr>
              <p:cNvPr id="7218" name="AutoShape 250"/>
              <p:cNvSpPr>
                <a:spLocks noChangeArrowheads="1"/>
              </p:cNvSpPr>
              <p:nvPr/>
            </p:nvSpPr>
            <p:spPr bwMode="auto">
              <a:xfrm>
                <a:off x="2806" y="3173"/>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19" name="AutoShape 251"/>
              <p:cNvSpPr>
                <a:spLocks noChangeArrowheads="1"/>
              </p:cNvSpPr>
              <p:nvPr/>
            </p:nvSpPr>
            <p:spPr bwMode="auto">
              <a:xfrm>
                <a:off x="2863" y="3315"/>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0" name="AutoShape 252"/>
              <p:cNvSpPr>
                <a:spLocks noChangeArrowheads="1"/>
              </p:cNvSpPr>
              <p:nvPr/>
            </p:nvSpPr>
            <p:spPr bwMode="auto">
              <a:xfrm>
                <a:off x="2882" y="3237"/>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1" name="AutoShape 253"/>
              <p:cNvSpPr>
                <a:spLocks noChangeArrowheads="1"/>
              </p:cNvSpPr>
              <p:nvPr/>
            </p:nvSpPr>
            <p:spPr bwMode="auto">
              <a:xfrm>
                <a:off x="2951" y="3336"/>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2" name="AutoShape 254"/>
              <p:cNvSpPr>
                <a:spLocks noChangeArrowheads="1"/>
              </p:cNvSpPr>
              <p:nvPr/>
            </p:nvSpPr>
            <p:spPr bwMode="auto">
              <a:xfrm>
                <a:off x="3027" y="3295"/>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23" name="AutoShape 255"/>
              <p:cNvSpPr>
                <a:spLocks noChangeArrowheads="1"/>
              </p:cNvSpPr>
              <p:nvPr/>
            </p:nvSpPr>
            <p:spPr bwMode="auto">
              <a:xfrm>
                <a:off x="2995" y="3159"/>
                <a:ext cx="63" cy="42"/>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24" name="AutoShape 256"/>
              <p:cNvCxnSpPr>
                <a:cxnSpLocks noChangeShapeType="1"/>
                <a:stCxn id="7218" idx="2"/>
                <a:endCxn id="7220" idx="0"/>
              </p:cNvCxnSpPr>
              <p:nvPr/>
            </p:nvCxnSpPr>
            <p:spPr bwMode="auto">
              <a:xfrm>
                <a:off x="2838" y="3214"/>
                <a:ext cx="75" cy="23"/>
              </a:xfrm>
              <a:prstGeom prst="straightConnector1">
                <a:avLst/>
              </a:prstGeom>
              <a:noFill/>
              <a:ln w="9525">
                <a:solidFill>
                  <a:schemeClr val="bg1"/>
                </a:solidFill>
                <a:round/>
                <a:headEnd/>
                <a:tailEnd/>
              </a:ln>
            </p:spPr>
          </p:cxnSp>
          <p:cxnSp>
            <p:nvCxnSpPr>
              <p:cNvPr id="7225" name="AutoShape 257"/>
              <p:cNvCxnSpPr>
                <a:cxnSpLocks noChangeShapeType="1"/>
                <a:stCxn id="7223" idx="2"/>
                <a:endCxn id="7220" idx="0"/>
              </p:cNvCxnSpPr>
              <p:nvPr/>
            </p:nvCxnSpPr>
            <p:spPr bwMode="auto">
              <a:xfrm flipH="1">
                <a:off x="2913" y="3201"/>
                <a:ext cx="114" cy="36"/>
              </a:xfrm>
              <a:prstGeom prst="straightConnector1">
                <a:avLst/>
              </a:prstGeom>
              <a:noFill/>
              <a:ln w="9525">
                <a:solidFill>
                  <a:schemeClr val="bg1"/>
                </a:solidFill>
                <a:round/>
                <a:headEnd/>
                <a:tailEnd/>
              </a:ln>
            </p:spPr>
          </p:cxnSp>
          <p:cxnSp>
            <p:nvCxnSpPr>
              <p:cNvPr id="7226" name="AutoShape 258"/>
              <p:cNvCxnSpPr>
                <a:cxnSpLocks noChangeShapeType="1"/>
                <a:stCxn id="7221" idx="0"/>
                <a:endCxn id="7220" idx="2"/>
              </p:cNvCxnSpPr>
              <p:nvPr/>
            </p:nvCxnSpPr>
            <p:spPr bwMode="auto">
              <a:xfrm flipH="1" flipV="1">
                <a:off x="2913" y="3278"/>
                <a:ext cx="70" cy="58"/>
              </a:xfrm>
              <a:prstGeom prst="straightConnector1">
                <a:avLst/>
              </a:prstGeom>
              <a:noFill/>
              <a:ln w="9525">
                <a:solidFill>
                  <a:schemeClr val="bg1"/>
                </a:solidFill>
                <a:round/>
                <a:headEnd/>
                <a:tailEnd/>
              </a:ln>
            </p:spPr>
          </p:cxnSp>
          <p:cxnSp>
            <p:nvCxnSpPr>
              <p:cNvPr id="7227" name="AutoShape 259"/>
              <p:cNvCxnSpPr>
                <a:cxnSpLocks noChangeShapeType="1"/>
                <a:stCxn id="7219" idx="0"/>
                <a:endCxn id="7218" idx="2"/>
              </p:cNvCxnSpPr>
              <p:nvPr/>
            </p:nvCxnSpPr>
            <p:spPr bwMode="auto">
              <a:xfrm flipH="1" flipV="1">
                <a:off x="2838" y="3214"/>
                <a:ext cx="57" cy="101"/>
              </a:xfrm>
              <a:prstGeom prst="straightConnector1">
                <a:avLst/>
              </a:prstGeom>
              <a:noFill/>
              <a:ln w="9525">
                <a:solidFill>
                  <a:schemeClr val="bg1"/>
                </a:solidFill>
                <a:round/>
                <a:headEnd/>
                <a:tailEnd/>
              </a:ln>
            </p:spPr>
          </p:cxnSp>
          <p:cxnSp>
            <p:nvCxnSpPr>
              <p:cNvPr id="7228" name="AutoShape 260"/>
              <p:cNvCxnSpPr>
                <a:cxnSpLocks noChangeShapeType="1"/>
                <a:stCxn id="7221" idx="0"/>
                <a:endCxn id="7223" idx="2"/>
              </p:cNvCxnSpPr>
              <p:nvPr/>
            </p:nvCxnSpPr>
            <p:spPr bwMode="auto">
              <a:xfrm flipV="1">
                <a:off x="2983" y="3201"/>
                <a:ext cx="44" cy="135"/>
              </a:xfrm>
              <a:prstGeom prst="straightConnector1">
                <a:avLst/>
              </a:prstGeom>
              <a:noFill/>
              <a:ln w="9525">
                <a:solidFill>
                  <a:schemeClr val="bg1"/>
                </a:solidFill>
                <a:round/>
                <a:headEnd/>
                <a:tailEnd/>
              </a:ln>
            </p:spPr>
          </p:cxnSp>
          <p:cxnSp>
            <p:nvCxnSpPr>
              <p:cNvPr id="7229" name="AutoShape 261"/>
              <p:cNvCxnSpPr>
                <a:cxnSpLocks noChangeShapeType="1"/>
                <a:stCxn id="7222" idx="0"/>
                <a:endCxn id="7223" idx="3"/>
              </p:cNvCxnSpPr>
              <p:nvPr/>
            </p:nvCxnSpPr>
            <p:spPr bwMode="auto">
              <a:xfrm flipV="1">
                <a:off x="3058" y="3180"/>
                <a:ext cx="0" cy="115"/>
              </a:xfrm>
              <a:prstGeom prst="straightConnector1">
                <a:avLst/>
              </a:prstGeom>
              <a:noFill/>
              <a:ln w="9525">
                <a:solidFill>
                  <a:schemeClr val="bg1"/>
                </a:solidFill>
                <a:round/>
                <a:headEnd/>
                <a:tailEnd/>
              </a:ln>
            </p:spPr>
          </p:cxnSp>
          <p:sp>
            <p:nvSpPr>
              <p:cNvPr id="7230" name="AutoShape 262"/>
              <p:cNvSpPr>
                <a:spLocks noChangeArrowheads="1"/>
              </p:cNvSpPr>
              <p:nvPr/>
            </p:nvSpPr>
            <p:spPr bwMode="auto">
              <a:xfrm>
                <a:off x="2901" y="3172"/>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1" name="AutoShape 263"/>
              <p:cNvSpPr>
                <a:spLocks noChangeArrowheads="1"/>
              </p:cNvSpPr>
              <p:nvPr/>
            </p:nvSpPr>
            <p:spPr bwMode="auto">
              <a:xfrm>
                <a:off x="2869" y="338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2" name="AutoShape 264"/>
              <p:cNvSpPr>
                <a:spLocks noChangeArrowheads="1"/>
              </p:cNvSpPr>
              <p:nvPr/>
            </p:nvSpPr>
            <p:spPr bwMode="auto">
              <a:xfrm>
                <a:off x="2781" y="327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3" name="AutoShape 265"/>
              <p:cNvSpPr>
                <a:spLocks noChangeArrowheads="1"/>
              </p:cNvSpPr>
              <p:nvPr/>
            </p:nvSpPr>
            <p:spPr bwMode="auto">
              <a:xfrm>
                <a:off x="2983" y="3399"/>
                <a:ext cx="63" cy="41"/>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4" name="AutoShape 266"/>
              <p:cNvSpPr>
                <a:spLocks noChangeArrowheads="1"/>
              </p:cNvSpPr>
              <p:nvPr/>
            </p:nvSpPr>
            <p:spPr bwMode="auto">
              <a:xfrm>
                <a:off x="3096" y="3338"/>
                <a:ext cx="63" cy="42"/>
              </a:xfrm>
              <a:prstGeom prst="roundRect">
                <a:avLst>
                  <a:gd name="adj" fmla="val 50000"/>
                </a:avLst>
              </a:prstGeom>
              <a:solidFill>
                <a:srgbClr val="FFFF99"/>
              </a:solidFill>
              <a:ln w="9525">
                <a:noFill/>
                <a:round/>
                <a:headEnd/>
                <a:tailEnd/>
              </a:ln>
            </p:spPr>
            <p:txBody>
              <a:bodyPr wrap="none" anchor="ctr"/>
              <a:lstStyle/>
              <a:p>
                <a:endParaRPr lang="en-US"/>
              </a:p>
            </p:txBody>
          </p:sp>
          <p:sp>
            <p:nvSpPr>
              <p:cNvPr id="7235" name="AutoShape 267"/>
              <p:cNvSpPr>
                <a:spLocks noChangeArrowheads="1"/>
              </p:cNvSpPr>
              <p:nvPr/>
            </p:nvSpPr>
            <p:spPr bwMode="auto">
              <a:xfrm>
                <a:off x="3064" y="3214"/>
                <a:ext cx="64" cy="41"/>
              </a:xfrm>
              <a:prstGeom prst="roundRect">
                <a:avLst>
                  <a:gd name="adj" fmla="val 50000"/>
                </a:avLst>
              </a:prstGeom>
              <a:solidFill>
                <a:srgbClr val="FFFF99"/>
              </a:solidFill>
              <a:ln w="9525">
                <a:noFill/>
                <a:round/>
                <a:headEnd/>
                <a:tailEnd/>
              </a:ln>
            </p:spPr>
            <p:txBody>
              <a:bodyPr wrap="none" anchor="ctr"/>
              <a:lstStyle/>
              <a:p>
                <a:endParaRPr lang="en-US"/>
              </a:p>
            </p:txBody>
          </p:sp>
          <p:cxnSp>
            <p:nvCxnSpPr>
              <p:cNvPr id="7236" name="AutoShape 268"/>
              <p:cNvCxnSpPr>
                <a:cxnSpLocks noChangeShapeType="1"/>
                <a:stCxn id="7230" idx="2"/>
                <a:endCxn id="7232" idx="0"/>
              </p:cNvCxnSpPr>
              <p:nvPr/>
            </p:nvCxnSpPr>
            <p:spPr bwMode="auto">
              <a:xfrm flipH="1">
                <a:off x="2812" y="3213"/>
                <a:ext cx="120" cy="65"/>
              </a:xfrm>
              <a:prstGeom prst="straightConnector1">
                <a:avLst/>
              </a:prstGeom>
              <a:noFill/>
              <a:ln w="9525">
                <a:solidFill>
                  <a:schemeClr val="bg1"/>
                </a:solidFill>
                <a:round/>
                <a:headEnd/>
                <a:tailEnd/>
              </a:ln>
            </p:spPr>
          </p:cxnSp>
          <p:cxnSp>
            <p:nvCxnSpPr>
              <p:cNvPr id="7237" name="AutoShape 269"/>
              <p:cNvCxnSpPr>
                <a:cxnSpLocks noChangeShapeType="1"/>
                <a:stCxn id="7235" idx="2"/>
                <a:endCxn id="7232" idx="0"/>
              </p:cNvCxnSpPr>
              <p:nvPr/>
            </p:nvCxnSpPr>
            <p:spPr bwMode="auto">
              <a:xfrm flipH="1">
                <a:off x="2812" y="3255"/>
                <a:ext cx="284" cy="23"/>
              </a:xfrm>
              <a:prstGeom prst="straightConnector1">
                <a:avLst/>
              </a:prstGeom>
              <a:noFill/>
              <a:ln w="9525">
                <a:solidFill>
                  <a:schemeClr val="bg1"/>
                </a:solidFill>
                <a:round/>
                <a:headEnd/>
                <a:tailEnd/>
              </a:ln>
            </p:spPr>
          </p:cxnSp>
          <p:cxnSp>
            <p:nvCxnSpPr>
              <p:cNvPr id="7238" name="AutoShape 270"/>
              <p:cNvCxnSpPr>
                <a:cxnSpLocks noChangeShapeType="1"/>
                <a:stCxn id="7233" idx="0"/>
                <a:endCxn id="7232" idx="2"/>
              </p:cNvCxnSpPr>
              <p:nvPr/>
            </p:nvCxnSpPr>
            <p:spPr bwMode="auto">
              <a:xfrm flipH="1" flipV="1">
                <a:off x="2812" y="3320"/>
                <a:ext cx="202" cy="79"/>
              </a:xfrm>
              <a:prstGeom prst="straightConnector1">
                <a:avLst/>
              </a:prstGeom>
              <a:noFill/>
              <a:ln w="9525">
                <a:solidFill>
                  <a:schemeClr val="bg1"/>
                </a:solidFill>
                <a:round/>
                <a:headEnd/>
                <a:tailEnd/>
              </a:ln>
            </p:spPr>
          </p:cxnSp>
          <p:cxnSp>
            <p:nvCxnSpPr>
              <p:cNvPr id="7239" name="AutoShape 271"/>
              <p:cNvCxnSpPr>
                <a:cxnSpLocks noChangeShapeType="1"/>
                <a:stCxn id="7231" idx="0"/>
                <a:endCxn id="7230" idx="2"/>
              </p:cNvCxnSpPr>
              <p:nvPr/>
            </p:nvCxnSpPr>
            <p:spPr bwMode="auto">
              <a:xfrm flipV="1">
                <a:off x="2901" y="3213"/>
                <a:ext cx="31" cy="175"/>
              </a:xfrm>
              <a:prstGeom prst="straightConnector1">
                <a:avLst/>
              </a:prstGeom>
              <a:noFill/>
              <a:ln w="9525">
                <a:solidFill>
                  <a:schemeClr val="bg1"/>
                </a:solidFill>
                <a:round/>
                <a:headEnd/>
                <a:tailEnd/>
              </a:ln>
            </p:spPr>
          </p:cxnSp>
          <p:cxnSp>
            <p:nvCxnSpPr>
              <p:cNvPr id="7240" name="AutoShape 272"/>
              <p:cNvCxnSpPr>
                <a:cxnSpLocks noChangeShapeType="1"/>
                <a:stCxn id="7233" idx="0"/>
                <a:endCxn id="7235" idx="2"/>
              </p:cNvCxnSpPr>
              <p:nvPr/>
            </p:nvCxnSpPr>
            <p:spPr bwMode="auto">
              <a:xfrm flipV="1">
                <a:off x="3014" y="3255"/>
                <a:ext cx="82" cy="144"/>
              </a:xfrm>
              <a:prstGeom prst="straightConnector1">
                <a:avLst/>
              </a:prstGeom>
              <a:noFill/>
              <a:ln w="9525">
                <a:solidFill>
                  <a:schemeClr val="bg1"/>
                </a:solidFill>
                <a:round/>
                <a:headEnd/>
                <a:tailEnd/>
              </a:ln>
            </p:spPr>
          </p:cxnSp>
          <p:cxnSp>
            <p:nvCxnSpPr>
              <p:cNvPr id="7241" name="AutoShape 273"/>
              <p:cNvCxnSpPr>
                <a:cxnSpLocks noChangeShapeType="1"/>
                <a:stCxn id="7234" idx="0"/>
                <a:endCxn id="7235" idx="3"/>
              </p:cNvCxnSpPr>
              <p:nvPr/>
            </p:nvCxnSpPr>
            <p:spPr bwMode="auto">
              <a:xfrm flipV="1">
                <a:off x="3128" y="3235"/>
                <a:ext cx="0" cy="103"/>
              </a:xfrm>
              <a:prstGeom prst="straightConnector1">
                <a:avLst/>
              </a:prstGeom>
              <a:noFill/>
              <a:ln w="9525">
                <a:solidFill>
                  <a:schemeClr val="bg1"/>
                </a:solidFill>
                <a:round/>
                <a:headEnd/>
                <a:tailEnd/>
              </a:ln>
            </p:spPr>
          </p:cxnSp>
        </p:grpSp>
        <p:sp>
          <p:nvSpPr>
            <p:cNvPr id="7213" name="AutoShape 274"/>
            <p:cNvSpPr>
              <a:spLocks noChangeArrowheads="1"/>
            </p:cNvSpPr>
            <p:nvPr/>
          </p:nvSpPr>
          <p:spPr bwMode="auto">
            <a:xfrm rot="5400000">
              <a:off x="4872" y="3086"/>
              <a:ext cx="462" cy="311"/>
            </a:xfrm>
            <a:prstGeom prst="rightArrow">
              <a:avLst>
                <a:gd name="adj1" fmla="val 50000"/>
                <a:gd name="adj2" fmla="val 37138"/>
              </a:avLst>
            </a:prstGeom>
            <a:gradFill rotWithShape="1">
              <a:gsLst>
                <a:gs pos="0">
                  <a:schemeClr val="hlink"/>
                </a:gs>
                <a:gs pos="100000">
                  <a:srgbClr val="FFFF99"/>
                </a:gs>
              </a:gsLst>
              <a:lin ang="0" scaled="1"/>
            </a:gradFill>
            <a:ln w="9525">
              <a:noFill/>
              <a:miter lim="800000"/>
              <a:headEnd/>
              <a:tailEnd/>
            </a:ln>
          </p:spPr>
          <p:txBody>
            <a:bodyPr wrap="none" anchor="ctr"/>
            <a:lstStyle/>
            <a:p>
              <a:r>
                <a:rPr lang="en-US" sz="2000"/>
                <a:t>use</a:t>
              </a:r>
            </a:p>
          </p:txBody>
        </p:sp>
        <p:sp>
          <p:nvSpPr>
            <p:cNvPr id="7214" name="AutoShape 275"/>
            <p:cNvSpPr>
              <a:spLocks noChangeArrowheads="1"/>
            </p:cNvSpPr>
            <p:nvPr/>
          </p:nvSpPr>
          <p:spPr bwMode="auto">
            <a:xfrm rot="-5400000">
              <a:off x="4258" y="3060"/>
              <a:ext cx="462" cy="311"/>
            </a:xfrm>
            <a:prstGeom prst="rightArrow">
              <a:avLst>
                <a:gd name="adj1" fmla="val 50000"/>
                <a:gd name="adj2" fmla="val 37138"/>
              </a:avLst>
            </a:prstGeom>
            <a:gradFill rotWithShape="1">
              <a:gsLst>
                <a:gs pos="0">
                  <a:srgbClr val="FFFF99"/>
                </a:gs>
                <a:gs pos="100000">
                  <a:schemeClr val="hlink"/>
                </a:gs>
              </a:gsLst>
              <a:lin ang="0" scaled="1"/>
            </a:gradFill>
            <a:ln w="9525">
              <a:noFill/>
              <a:miter lim="800000"/>
              <a:headEnd/>
              <a:tailEnd/>
            </a:ln>
          </p:spPr>
          <p:txBody>
            <a:bodyPr rot="10800000" wrap="none" anchor="ctr"/>
            <a:lstStyle/>
            <a:p>
              <a:r>
                <a:rPr lang="en-US" sz="2000"/>
                <a:t>add</a:t>
              </a:r>
            </a:p>
          </p:txBody>
        </p:sp>
        <p:sp>
          <p:nvSpPr>
            <p:cNvPr id="7215" name="Text Box 276"/>
            <p:cNvSpPr txBox="1">
              <a:spLocks noChangeArrowheads="1"/>
            </p:cNvSpPr>
            <p:nvPr/>
          </p:nvSpPr>
          <p:spPr bwMode="auto">
            <a:xfrm>
              <a:off x="5156" y="3413"/>
              <a:ext cx="604" cy="404"/>
            </a:xfrm>
            <a:prstGeom prst="rect">
              <a:avLst/>
            </a:prstGeom>
            <a:noFill/>
            <a:ln w="9525">
              <a:noFill/>
              <a:miter lim="800000"/>
              <a:headEnd/>
              <a:tailEnd/>
            </a:ln>
          </p:spPr>
          <p:txBody>
            <a:bodyPr wrap="none">
              <a:spAutoFit/>
            </a:bodyPr>
            <a:lstStyle/>
            <a:p>
              <a:r>
                <a:rPr lang="en-US" sz="1800">
                  <a:solidFill>
                    <a:srgbClr val="FFFF99"/>
                  </a:solidFill>
                </a:rPr>
                <a:t>Generic</a:t>
              </a:r>
            </a:p>
            <a:p>
              <a:r>
                <a:rPr lang="en-US" sz="1800">
                  <a:solidFill>
                    <a:srgbClr val="FFFF99"/>
                  </a:solidFill>
                </a:rPr>
                <a:t>beliefs</a:t>
              </a:r>
            </a:p>
          </p:txBody>
        </p:sp>
        <p:sp>
          <p:nvSpPr>
            <p:cNvPr id="7216" name="AutoShape 277"/>
            <p:cNvSpPr>
              <a:spLocks noChangeArrowheads="1"/>
            </p:cNvSpPr>
            <p:nvPr/>
          </p:nvSpPr>
          <p:spPr bwMode="auto">
            <a:xfrm rot="-5400000">
              <a:off x="4560" y="3070"/>
              <a:ext cx="481" cy="311"/>
            </a:xfrm>
            <a:prstGeom prst="leftRightArrow">
              <a:avLst>
                <a:gd name="adj1" fmla="val 49843"/>
                <a:gd name="adj2" fmla="val 35895"/>
              </a:avLst>
            </a:prstGeom>
            <a:gradFill rotWithShape="1">
              <a:gsLst>
                <a:gs pos="0">
                  <a:srgbClr val="FFFF00"/>
                </a:gs>
                <a:gs pos="100000">
                  <a:schemeClr val="hlink"/>
                </a:gs>
              </a:gsLst>
              <a:lin ang="0" scaled="1"/>
            </a:gradFill>
            <a:ln w="9525">
              <a:noFill/>
              <a:miter lim="800000"/>
              <a:headEnd/>
              <a:tailEnd/>
            </a:ln>
          </p:spPr>
          <p:txBody>
            <a:bodyPr rot="10800000" wrap="none" anchor="ctr"/>
            <a:lstStyle/>
            <a:p>
              <a:r>
                <a:rPr lang="en-US" sz="2000" dirty="0"/>
                <a:t>verify</a:t>
              </a:r>
            </a:p>
          </p:txBody>
        </p:sp>
      </p:grpSp>
      <p:sp>
        <p:nvSpPr>
          <p:cNvPr id="7204" name="Text Box 279"/>
          <p:cNvSpPr txBox="1">
            <a:spLocks noChangeArrowheads="1"/>
          </p:cNvSpPr>
          <p:nvPr/>
        </p:nvSpPr>
        <p:spPr bwMode="auto">
          <a:xfrm>
            <a:off x="4343400" y="3429000"/>
            <a:ext cx="1161686" cy="762000"/>
          </a:xfrm>
          <a:prstGeom prst="rect">
            <a:avLst/>
          </a:prstGeom>
          <a:noFill/>
          <a:ln w="9525">
            <a:noFill/>
            <a:miter lim="800000"/>
            <a:headEnd/>
            <a:tailEnd/>
          </a:ln>
        </p:spPr>
        <p:txBody>
          <a:bodyPr wrap="none">
            <a:spAutoFit/>
          </a:bodyPr>
          <a:lstStyle/>
          <a:p>
            <a:r>
              <a:rPr lang="en-US" sz="2000" dirty="0">
                <a:solidFill>
                  <a:schemeClr val="bg1"/>
                </a:solidFill>
              </a:rPr>
              <a:t>further R&amp;D</a:t>
            </a:r>
          </a:p>
          <a:p>
            <a:r>
              <a:rPr lang="en-US" sz="1200" dirty="0">
                <a:solidFill>
                  <a:schemeClr val="bg1"/>
                </a:solidFill>
              </a:rPr>
              <a:t>(instrument and</a:t>
            </a:r>
          </a:p>
          <a:p>
            <a:r>
              <a:rPr lang="en-US" sz="1200" dirty="0">
                <a:solidFill>
                  <a:schemeClr val="bg1"/>
                </a:solidFill>
              </a:rPr>
              <a:t>study optimization)</a:t>
            </a:r>
          </a:p>
        </p:txBody>
      </p:sp>
      <p:sp>
        <p:nvSpPr>
          <p:cNvPr id="7205" name="AutoShape 280"/>
          <p:cNvSpPr>
            <a:spLocks noChangeArrowheads="1"/>
          </p:cNvSpPr>
          <p:nvPr/>
        </p:nvSpPr>
        <p:spPr bwMode="auto">
          <a:xfrm rot="10800000">
            <a:off x="3849688" y="4165600"/>
            <a:ext cx="2187575" cy="493713"/>
          </a:xfrm>
          <a:prstGeom prst="rightArrow">
            <a:avLst>
              <a:gd name="adj1" fmla="val 46630"/>
              <a:gd name="adj2" fmla="val 57245"/>
            </a:avLst>
          </a:prstGeom>
          <a:gradFill rotWithShape="1">
            <a:gsLst>
              <a:gs pos="0">
                <a:schemeClr val="hlink"/>
              </a:gs>
              <a:gs pos="100000">
                <a:srgbClr val="000066"/>
              </a:gs>
            </a:gsLst>
            <a:lin ang="0" scaled="1"/>
          </a:gradFill>
          <a:ln w="9525">
            <a:noFill/>
            <a:miter lim="800000"/>
            <a:headEnd/>
            <a:tailEnd/>
          </a:ln>
        </p:spPr>
        <p:txBody>
          <a:bodyPr wrap="none" anchor="ctr"/>
          <a:lstStyle/>
          <a:p>
            <a:endParaRPr lang="en-US"/>
          </a:p>
        </p:txBody>
      </p:sp>
      <p:grpSp>
        <p:nvGrpSpPr>
          <p:cNvPr id="16" name="Group 281"/>
          <p:cNvGrpSpPr>
            <a:grpSpLocks/>
          </p:cNvGrpSpPr>
          <p:nvPr/>
        </p:nvGrpSpPr>
        <p:grpSpPr bwMode="auto">
          <a:xfrm>
            <a:off x="2913063" y="5713413"/>
            <a:ext cx="3189287" cy="792162"/>
            <a:chOff x="1835" y="3599"/>
            <a:chExt cx="2309" cy="499"/>
          </a:xfrm>
        </p:grpSpPr>
        <p:sp>
          <p:nvSpPr>
            <p:cNvPr id="7202" name="AutoShape 282"/>
            <p:cNvSpPr>
              <a:spLocks noChangeArrowheads="1"/>
            </p:cNvSpPr>
            <p:nvPr/>
          </p:nvSpPr>
          <p:spPr bwMode="auto">
            <a:xfrm rot="10800000">
              <a:off x="1835" y="3599"/>
              <a:ext cx="2309" cy="311"/>
            </a:xfrm>
            <a:prstGeom prst="rightArrow">
              <a:avLst>
                <a:gd name="adj1" fmla="val 46630"/>
                <a:gd name="adj2" fmla="val 68951"/>
              </a:avLst>
            </a:prstGeom>
            <a:gradFill rotWithShape="1">
              <a:gsLst>
                <a:gs pos="0">
                  <a:srgbClr val="FFFF99"/>
                </a:gs>
                <a:gs pos="100000">
                  <a:schemeClr val="accent1"/>
                </a:gs>
              </a:gsLst>
              <a:lin ang="0" scaled="1"/>
            </a:gradFill>
            <a:ln w="9525">
              <a:noFill/>
              <a:miter lim="800000"/>
              <a:headEnd/>
              <a:tailEnd/>
            </a:ln>
          </p:spPr>
          <p:txBody>
            <a:bodyPr wrap="none" anchor="ctr"/>
            <a:lstStyle/>
            <a:p>
              <a:endParaRPr lang="en-US"/>
            </a:p>
          </p:txBody>
        </p:sp>
        <p:sp>
          <p:nvSpPr>
            <p:cNvPr id="7203" name="Text Box 283"/>
            <p:cNvSpPr txBox="1">
              <a:spLocks noChangeArrowheads="1"/>
            </p:cNvSpPr>
            <p:nvPr/>
          </p:nvSpPr>
          <p:spPr bwMode="auto">
            <a:xfrm>
              <a:off x="2682" y="3848"/>
              <a:ext cx="879" cy="250"/>
            </a:xfrm>
            <a:prstGeom prst="rect">
              <a:avLst/>
            </a:prstGeom>
            <a:noFill/>
            <a:ln w="9525">
              <a:noFill/>
              <a:miter lim="800000"/>
              <a:headEnd/>
              <a:tailEnd/>
            </a:ln>
          </p:spPr>
          <p:txBody>
            <a:bodyPr wrap="none">
              <a:spAutoFit/>
            </a:bodyPr>
            <a:lstStyle/>
            <a:p>
              <a:r>
                <a:rPr lang="en-US" sz="2000">
                  <a:solidFill>
                    <a:schemeClr val="bg1"/>
                  </a:solidFill>
                </a:rPr>
                <a:t>application</a:t>
              </a:r>
            </a:p>
          </p:txBody>
        </p:sp>
      </p:grpSp>
      <p:grpSp>
        <p:nvGrpSpPr>
          <p:cNvPr id="17" name="Group 284"/>
          <p:cNvGrpSpPr>
            <a:grpSpLocks/>
          </p:cNvGrpSpPr>
          <p:nvPr/>
        </p:nvGrpSpPr>
        <p:grpSpPr bwMode="auto">
          <a:xfrm>
            <a:off x="255588" y="3905250"/>
            <a:ext cx="2743200" cy="2743200"/>
            <a:chOff x="161" y="2460"/>
            <a:chExt cx="1728" cy="1728"/>
          </a:xfrm>
        </p:grpSpPr>
        <p:pic>
          <p:nvPicPr>
            <p:cNvPr id="7200" name="Picture 285" descr="globe"/>
            <p:cNvPicPr>
              <a:picLocks noChangeAspect="1" noChangeArrowheads="1"/>
            </p:cNvPicPr>
            <p:nvPr/>
          </p:nvPicPr>
          <p:blipFill>
            <a:blip r:embed="rId3" cstate="print"/>
            <a:srcRect/>
            <a:stretch>
              <a:fillRect/>
            </a:stretch>
          </p:blipFill>
          <p:spPr bwMode="auto">
            <a:xfrm>
              <a:off x="161" y="2460"/>
              <a:ext cx="1728" cy="1728"/>
            </a:xfrm>
            <a:prstGeom prst="rect">
              <a:avLst/>
            </a:prstGeom>
            <a:noFill/>
            <a:ln w="9525">
              <a:noFill/>
              <a:miter lim="800000"/>
              <a:headEnd/>
              <a:tailEnd/>
            </a:ln>
          </p:spPr>
        </p:pic>
        <p:sp>
          <p:nvSpPr>
            <p:cNvPr id="7201"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grpSp>
        <p:nvGrpSpPr>
          <p:cNvPr id="18" name="Group 287"/>
          <p:cNvGrpSpPr>
            <a:grpSpLocks/>
          </p:cNvGrpSpPr>
          <p:nvPr/>
        </p:nvGrpSpPr>
        <p:grpSpPr bwMode="auto">
          <a:xfrm>
            <a:off x="254000" y="3911600"/>
            <a:ext cx="2743200" cy="2743200"/>
            <a:chOff x="1332" y="1845"/>
            <a:chExt cx="1728" cy="1728"/>
          </a:xfrm>
        </p:grpSpPr>
        <p:pic>
          <p:nvPicPr>
            <p:cNvPr id="7198" name="Picture 288" descr="globe"/>
            <p:cNvPicPr>
              <a:picLocks noChangeAspect="1" noChangeArrowheads="1"/>
            </p:cNvPicPr>
            <p:nvPr/>
          </p:nvPicPr>
          <p:blipFill>
            <a:blip r:embed="rId3" cstate="print"/>
            <a:srcRect/>
            <a:stretch>
              <a:fillRect/>
            </a:stretch>
          </p:blipFill>
          <p:spPr bwMode="auto">
            <a:xfrm>
              <a:off x="1332" y="1845"/>
              <a:ext cx="1728" cy="1728"/>
            </a:xfrm>
            <a:prstGeom prst="rect">
              <a:avLst/>
            </a:prstGeom>
            <a:noFill/>
            <a:ln w="9525">
              <a:noFill/>
              <a:miter lim="800000"/>
              <a:headEnd/>
              <a:tailEnd/>
            </a:ln>
          </p:spPr>
        </p:pic>
        <p:sp>
          <p:nvSpPr>
            <p:cNvPr id="7199" name="Freeform 289"/>
            <p:cNvSpPr>
              <a:spLocks/>
            </p:cNvSpPr>
            <p:nvPr/>
          </p:nvSpPr>
          <p:spPr bwMode="auto">
            <a:xfrm>
              <a:off x="1428" y="1918"/>
              <a:ext cx="1475" cy="1579"/>
            </a:xfrm>
            <a:custGeom>
              <a:avLst/>
              <a:gdLst>
                <a:gd name="T0" fmla="*/ 1472 w 1475"/>
                <a:gd name="T1" fmla="*/ 494 h 1579"/>
                <a:gd name="T2" fmla="*/ 77 w 1475"/>
                <a:gd name="T3" fmla="*/ 1076 h 1579"/>
                <a:gd name="T4" fmla="*/ 60 w 1475"/>
                <a:gd name="T5" fmla="*/ 1032 h 1579"/>
                <a:gd name="T6" fmla="*/ 38 w 1475"/>
                <a:gd name="T7" fmla="*/ 939 h 1579"/>
                <a:gd name="T8" fmla="*/ 22 w 1475"/>
                <a:gd name="T9" fmla="*/ 890 h 1579"/>
                <a:gd name="T10" fmla="*/ 77 w 1475"/>
                <a:gd name="T11" fmla="*/ 467 h 1579"/>
                <a:gd name="T12" fmla="*/ 115 w 1475"/>
                <a:gd name="T13" fmla="*/ 407 h 1579"/>
                <a:gd name="T14" fmla="*/ 142 w 1475"/>
                <a:gd name="T15" fmla="*/ 357 h 1579"/>
                <a:gd name="T16" fmla="*/ 170 w 1475"/>
                <a:gd name="T17" fmla="*/ 324 h 1579"/>
                <a:gd name="T18" fmla="*/ 208 w 1475"/>
                <a:gd name="T19" fmla="*/ 253 h 1579"/>
                <a:gd name="T20" fmla="*/ 258 w 1475"/>
                <a:gd name="T21" fmla="*/ 220 h 1579"/>
                <a:gd name="T22" fmla="*/ 324 w 1475"/>
                <a:gd name="T23" fmla="*/ 165 h 1579"/>
                <a:gd name="T24" fmla="*/ 367 w 1475"/>
                <a:gd name="T25" fmla="*/ 122 h 1579"/>
                <a:gd name="T26" fmla="*/ 499 w 1475"/>
                <a:gd name="T27" fmla="*/ 56 h 1579"/>
                <a:gd name="T28" fmla="*/ 548 w 1475"/>
                <a:gd name="T29" fmla="*/ 34 h 1579"/>
                <a:gd name="T30" fmla="*/ 1097 w 1475"/>
                <a:gd name="T31" fmla="*/ 61 h 1579"/>
                <a:gd name="T32" fmla="*/ 1163 w 1475"/>
                <a:gd name="T33" fmla="*/ 116 h 1579"/>
                <a:gd name="T34" fmla="*/ 1174 w 1475"/>
                <a:gd name="T35" fmla="*/ 132 h 1579"/>
                <a:gd name="T36" fmla="*/ 1256 w 1475"/>
                <a:gd name="T37" fmla="*/ 165 h 1579"/>
                <a:gd name="T38" fmla="*/ 1322 w 1475"/>
                <a:gd name="T39" fmla="*/ 215 h 1579"/>
                <a:gd name="T40" fmla="*/ 1366 w 1475"/>
                <a:gd name="T41" fmla="*/ 259 h 1579"/>
                <a:gd name="T42" fmla="*/ 1410 w 1475"/>
                <a:gd name="T43" fmla="*/ 368 h 1579"/>
                <a:gd name="T44" fmla="*/ 1448 w 1475"/>
                <a:gd name="T45" fmla="*/ 445 h 1579"/>
                <a:gd name="T46" fmla="*/ 1454 w 1475"/>
                <a:gd name="T47" fmla="*/ 500 h 1579"/>
                <a:gd name="T48" fmla="*/ 1470 w 1475"/>
                <a:gd name="T49" fmla="*/ 511 h 1579"/>
                <a:gd name="T50" fmla="*/ 1472 w 1475"/>
                <a:gd name="T51" fmla="*/ 494 h 157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5"/>
                <a:gd name="T79" fmla="*/ 0 h 1579"/>
                <a:gd name="T80" fmla="*/ 1475 w 1475"/>
                <a:gd name="T81" fmla="*/ 1579 h 157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5" h="1579">
                  <a:moveTo>
                    <a:pt x="1472" y="494"/>
                  </a:moveTo>
                  <a:cubicBezTo>
                    <a:pt x="1009" y="694"/>
                    <a:pt x="57" y="1579"/>
                    <a:pt x="77" y="1076"/>
                  </a:cubicBezTo>
                  <a:cubicBezTo>
                    <a:pt x="78" y="1055"/>
                    <a:pt x="70" y="1047"/>
                    <a:pt x="60" y="1032"/>
                  </a:cubicBezTo>
                  <a:cubicBezTo>
                    <a:pt x="50" y="1000"/>
                    <a:pt x="58" y="967"/>
                    <a:pt x="38" y="939"/>
                  </a:cubicBezTo>
                  <a:cubicBezTo>
                    <a:pt x="33" y="922"/>
                    <a:pt x="27" y="906"/>
                    <a:pt x="22" y="890"/>
                  </a:cubicBezTo>
                  <a:cubicBezTo>
                    <a:pt x="25" y="759"/>
                    <a:pt x="0" y="587"/>
                    <a:pt x="77" y="467"/>
                  </a:cubicBezTo>
                  <a:cubicBezTo>
                    <a:pt x="85" y="440"/>
                    <a:pt x="91" y="423"/>
                    <a:pt x="115" y="407"/>
                  </a:cubicBezTo>
                  <a:cubicBezTo>
                    <a:pt x="125" y="391"/>
                    <a:pt x="130" y="371"/>
                    <a:pt x="142" y="357"/>
                  </a:cubicBezTo>
                  <a:cubicBezTo>
                    <a:pt x="183" y="307"/>
                    <a:pt x="138" y="373"/>
                    <a:pt x="170" y="324"/>
                  </a:cubicBezTo>
                  <a:cubicBezTo>
                    <a:pt x="176" y="297"/>
                    <a:pt x="187" y="272"/>
                    <a:pt x="208" y="253"/>
                  </a:cubicBezTo>
                  <a:cubicBezTo>
                    <a:pt x="223" y="240"/>
                    <a:pt x="244" y="234"/>
                    <a:pt x="258" y="220"/>
                  </a:cubicBezTo>
                  <a:cubicBezTo>
                    <a:pt x="300" y="178"/>
                    <a:pt x="278" y="196"/>
                    <a:pt x="324" y="165"/>
                  </a:cubicBezTo>
                  <a:cubicBezTo>
                    <a:pt x="343" y="153"/>
                    <a:pt x="348" y="134"/>
                    <a:pt x="367" y="122"/>
                  </a:cubicBezTo>
                  <a:cubicBezTo>
                    <a:pt x="393" y="81"/>
                    <a:pt x="455" y="71"/>
                    <a:pt x="499" y="56"/>
                  </a:cubicBezTo>
                  <a:cubicBezTo>
                    <a:pt x="517" y="50"/>
                    <a:pt x="530" y="40"/>
                    <a:pt x="548" y="34"/>
                  </a:cubicBezTo>
                  <a:cubicBezTo>
                    <a:pt x="892" y="38"/>
                    <a:pt x="902" y="0"/>
                    <a:pt x="1097" y="61"/>
                  </a:cubicBezTo>
                  <a:cubicBezTo>
                    <a:pt x="1123" y="78"/>
                    <a:pt x="1143" y="93"/>
                    <a:pt x="1163" y="116"/>
                  </a:cubicBezTo>
                  <a:cubicBezTo>
                    <a:pt x="1167" y="121"/>
                    <a:pt x="1169" y="128"/>
                    <a:pt x="1174" y="132"/>
                  </a:cubicBezTo>
                  <a:cubicBezTo>
                    <a:pt x="1195" y="149"/>
                    <a:pt x="1230" y="157"/>
                    <a:pt x="1256" y="165"/>
                  </a:cubicBezTo>
                  <a:cubicBezTo>
                    <a:pt x="1281" y="181"/>
                    <a:pt x="1294" y="205"/>
                    <a:pt x="1322" y="215"/>
                  </a:cubicBezTo>
                  <a:cubicBezTo>
                    <a:pt x="1335" y="234"/>
                    <a:pt x="1347" y="247"/>
                    <a:pt x="1366" y="259"/>
                  </a:cubicBezTo>
                  <a:cubicBezTo>
                    <a:pt x="1389" y="292"/>
                    <a:pt x="1387" y="335"/>
                    <a:pt x="1410" y="368"/>
                  </a:cubicBezTo>
                  <a:cubicBezTo>
                    <a:pt x="1415" y="398"/>
                    <a:pt x="1422" y="427"/>
                    <a:pt x="1448" y="445"/>
                  </a:cubicBezTo>
                  <a:cubicBezTo>
                    <a:pt x="1450" y="463"/>
                    <a:pt x="1448" y="483"/>
                    <a:pt x="1454" y="500"/>
                  </a:cubicBezTo>
                  <a:cubicBezTo>
                    <a:pt x="1456" y="506"/>
                    <a:pt x="1464" y="513"/>
                    <a:pt x="1470" y="511"/>
                  </a:cubicBezTo>
                  <a:cubicBezTo>
                    <a:pt x="1475" y="509"/>
                    <a:pt x="1471" y="500"/>
                    <a:pt x="1472" y="494"/>
                  </a:cubicBezTo>
                  <a:close/>
                </a:path>
              </a:pathLst>
            </a:custGeom>
            <a:solidFill>
              <a:srgbClr val="B2B2B2">
                <a:alpha val="50195"/>
              </a:srgbClr>
            </a:solidFill>
            <a:ln w="9525" cap="flat" cmpd="sng">
              <a:noFill/>
              <a:prstDash val="solid"/>
              <a:round/>
              <a:headEnd/>
              <a:tailEnd/>
            </a:ln>
          </p:spPr>
          <p:txBody>
            <a:bodyPr anchor="ctr"/>
            <a:lstStyle/>
            <a:p>
              <a:endParaRPr lang="en-US"/>
            </a:p>
          </p:txBody>
        </p:sp>
      </p:grpSp>
      <p:sp>
        <p:nvSpPr>
          <p:cNvPr id="1056034" name="AutoShape 290"/>
          <p:cNvSpPr>
            <a:spLocks noChangeArrowheads="1"/>
          </p:cNvSpPr>
          <p:nvPr/>
        </p:nvSpPr>
        <p:spPr bwMode="auto">
          <a:xfrm rot="-2434525">
            <a:off x="1944688" y="3862388"/>
            <a:ext cx="1322387" cy="606425"/>
          </a:xfrm>
          <a:prstGeom prst="rightArrow">
            <a:avLst>
              <a:gd name="adj1" fmla="val 50000"/>
              <a:gd name="adj2" fmla="val 54516"/>
            </a:avLst>
          </a:prstGeom>
          <a:gradFill rotWithShape="1">
            <a:gsLst>
              <a:gs pos="0">
                <a:schemeClr val="accent1"/>
              </a:gs>
              <a:gs pos="100000">
                <a:srgbClr val="FF9933"/>
              </a:gs>
            </a:gsLst>
            <a:lin ang="0" scaled="1"/>
          </a:gradFill>
          <a:ln w="9525">
            <a:noFill/>
            <a:miter lim="800000"/>
            <a:headEnd/>
            <a:tailEnd/>
          </a:ln>
        </p:spPr>
        <p:txBody>
          <a:bodyPr wrap="none" anchor="ctr"/>
          <a:lstStyle/>
          <a:p>
            <a:endParaRPr lang="en-US"/>
          </a:p>
        </p:txBody>
      </p:sp>
      <p:grpSp>
        <p:nvGrpSpPr>
          <p:cNvPr id="19" name="Group 291"/>
          <p:cNvGrpSpPr>
            <a:grpSpLocks/>
          </p:cNvGrpSpPr>
          <p:nvPr/>
        </p:nvGrpSpPr>
        <p:grpSpPr bwMode="auto">
          <a:xfrm rot="-7712767">
            <a:off x="1909763" y="3219450"/>
            <a:ext cx="2590800" cy="914400"/>
            <a:chOff x="2688" y="2640"/>
            <a:chExt cx="1632" cy="576"/>
          </a:xfrm>
        </p:grpSpPr>
        <p:sp>
          <p:nvSpPr>
            <p:cNvPr id="7187" name="AutoShape 292"/>
            <p:cNvSpPr>
              <a:spLocks noChangeArrowheads="1"/>
            </p:cNvSpPr>
            <p:nvPr/>
          </p:nvSpPr>
          <p:spPr bwMode="auto">
            <a:xfrm>
              <a:off x="2688" y="2640"/>
              <a:ext cx="1632"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solidFill>
            <a:ln w="9525">
              <a:solidFill>
                <a:schemeClr val="bg1"/>
              </a:solidFill>
              <a:miter lim="800000"/>
              <a:headEnd/>
              <a:tailEnd/>
            </a:ln>
          </p:spPr>
          <p:txBody>
            <a:bodyPr wrap="none" anchor="ctr"/>
            <a:lstStyle/>
            <a:p>
              <a:endParaRPr lang="en-US"/>
            </a:p>
          </p:txBody>
        </p:sp>
        <p:sp>
          <p:nvSpPr>
            <p:cNvPr id="7188" name="Line 293"/>
            <p:cNvSpPr>
              <a:spLocks noChangeShapeType="1"/>
            </p:cNvSpPr>
            <p:nvPr/>
          </p:nvSpPr>
          <p:spPr bwMode="auto">
            <a:xfrm>
              <a:off x="2880" y="2640"/>
              <a:ext cx="288" cy="576"/>
            </a:xfrm>
            <a:prstGeom prst="line">
              <a:avLst/>
            </a:prstGeom>
            <a:noFill/>
            <a:ln w="9525">
              <a:solidFill>
                <a:schemeClr val="bg1"/>
              </a:solidFill>
              <a:round/>
              <a:headEnd/>
              <a:tailEnd/>
            </a:ln>
          </p:spPr>
          <p:txBody>
            <a:bodyPr anchor="ctr"/>
            <a:lstStyle/>
            <a:p>
              <a:endParaRPr lang="en-US"/>
            </a:p>
          </p:txBody>
        </p:sp>
        <p:sp>
          <p:nvSpPr>
            <p:cNvPr id="7189" name="Line 294"/>
            <p:cNvSpPr>
              <a:spLocks noChangeShapeType="1"/>
            </p:cNvSpPr>
            <p:nvPr/>
          </p:nvSpPr>
          <p:spPr bwMode="auto">
            <a:xfrm>
              <a:off x="3120" y="2640"/>
              <a:ext cx="144" cy="576"/>
            </a:xfrm>
            <a:prstGeom prst="line">
              <a:avLst/>
            </a:prstGeom>
            <a:noFill/>
            <a:ln w="9525">
              <a:solidFill>
                <a:schemeClr val="bg1"/>
              </a:solidFill>
              <a:round/>
              <a:headEnd/>
              <a:tailEnd/>
            </a:ln>
          </p:spPr>
          <p:txBody>
            <a:bodyPr anchor="ctr"/>
            <a:lstStyle/>
            <a:p>
              <a:endParaRPr lang="en-US"/>
            </a:p>
          </p:txBody>
        </p:sp>
        <p:sp>
          <p:nvSpPr>
            <p:cNvPr id="7190" name="Line 295"/>
            <p:cNvSpPr>
              <a:spLocks noChangeShapeType="1"/>
            </p:cNvSpPr>
            <p:nvPr/>
          </p:nvSpPr>
          <p:spPr bwMode="auto">
            <a:xfrm>
              <a:off x="3312" y="2640"/>
              <a:ext cx="48" cy="576"/>
            </a:xfrm>
            <a:prstGeom prst="line">
              <a:avLst/>
            </a:prstGeom>
            <a:noFill/>
            <a:ln w="9525">
              <a:solidFill>
                <a:schemeClr val="bg1"/>
              </a:solidFill>
              <a:round/>
              <a:headEnd/>
              <a:tailEnd/>
            </a:ln>
          </p:spPr>
          <p:txBody>
            <a:bodyPr anchor="ctr"/>
            <a:lstStyle/>
            <a:p>
              <a:endParaRPr lang="en-US"/>
            </a:p>
          </p:txBody>
        </p:sp>
        <p:sp>
          <p:nvSpPr>
            <p:cNvPr id="7191" name="Line 296"/>
            <p:cNvSpPr>
              <a:spLocks noChangeShapeType="1"/>
            </p:cNvSpPr>
            <p:nvPr/>
          </p:nvSpPr>
          <p:spPr bwMode="auto">
            <a:xfrm>
              <a:off x="3456" y="2640"/>
              <a:ext cx="0" cy="576"/>
            </a:xfrm>
            <a:prstGeom prst="line">
              <a:avLst/>
            </a:prstGeom>
            <a:noFill/>
            <a:ln w="9525">
              <a:solidFill>
                <a:schemeClr val="bg1"/>
              </a:solidFill>
              <a:round/>
              <a:headEnd/>
              <a:tailEnd/>
            </a:ln>
          </p:spPr>
          <p:txBody>
            <a:bodyPr anchor="ctr"/>
            <a:lstStyle/>
            <a:p>
              <a:endParaRPr lang="en-US"/>
            </a:p>
          </p:txBody>
        </p:sp>
        <p:sp>
          <p:nvSpPr>
            <p:cNvPr id="7192" name="Line 297"/>
            <p:cNvSpPr>
              <a:spLocks noChangeShapeType="1"/>
            </p:cNvSpPr>
            <p:nvPr/>
          </p:nvSpPr>
          <p:spPr bwMode="auto">
            <a:xfrm flipV="1">
              <a:off x="3552" y="2640"/>
              <a:ext cx="144" cy="576"/>
            </a:xfrm>
            <a:prstGeom prst="line">
              <a:avLst/>
            </a:prstGeom>
            <a:noFill/>
            <a:ln w="9525">
              <a:solidFill>
                <a:schemeClr val="bg1"/>
              </a:solidFill>
              <a:round/>
              <a:headEnd/>
              <a:tailEnd/>
            </a:ln>
          </p:spPr>
          <p:txBody>
            <a:bodyPr anchor="ctr"/>
            <a:lstStyle/>
            <a:p>
              <a:endParaRPr lang="en-US"/>
            </a:p>
          </p:txBody>
        </p:sp>
        <p:sp>
          <p:nvSpPr>
            <p:cNvPr id="7193" name="Line 298"/>
            <p:cNvSpPr>
              <a:spLocks noChangeShapeType="1"/>
            </p:cNvSpPr>
            <p:nvPr/>
          </p:nvSpPr>
          <p:spPr bwMode="auto">
            <a:xfrm flipV="1">
              <a:off x="3648" y="2640"/>
              <a:ext cx="192" cy="576"/>
            </a:xfrm>
            <a:prstGeom prst="line">
              <a:avLst/>
            </a:prstGeom>
            <a:noFill/>
            <a:ln w="9525">
              <a:solidFill>
                <a:schemeClr val="bg1"/>
              </a:solidFill>
              <a:round/>
              <a:headEnd/>
              <a:tailEnd/>
            </a:ln>
          </p:spPr>
          <p:txBody>
            <a:bodyPr anchor="ctr"/>
            <a:lstStyle/>
            <a:p>
              <a:endParaRPr lang="en-US"/>
            </a:p>
          </p:txBody>
        </p:sp>
        <p:sp>
          <p:nvSpPr>
            <p:cNvPr id="7194" name="Line 299"/>
            <p:cNvSpPr>
              <a:spLocks noChangeShapeType="1"/>
            </p:cNvSpPr>
            <p:nvPr/>
          </p:nvSpPr>
          <p:spPr bwMode="auto">
            <a:xfrm flipV="1">
              <a:off x="3792" y="2640"/>
              <a:ext cx="288" cy="576"/>
            </a:xfrm>
            <a:prstGeom prst="line">
              <a:avLst/>
            </a:prstGeom>
            <a:noFill/>
            <a:ln w="9525">
              <a:solidFill>
                <a:schemeClr val="bg1"/>
              </a:solidFill>
              <a:round/>
              <a:headEnd/>
              <a:tailEnd/>
            </a:ln>
          </p:spPr>
          <p:txBody>
            <a:bodyPr anchor="ctr"/>
            <a:lstStyle/>
            <a:p>
              <a:endParaRPr lang="en-US"/>
            </a:p>
          </p:txBody>
        </p:sp>
        <p:sp>
          <p:nvSpPr>
            <p:cNvPr id="7195" name="Line 300"/>
            <p:cNvSpPr>
              <a:spLocks noChangeShapeType="1"/>
            </p:cNvSpPr>
            <p:nvPr/>
          </p:nvSpPr>
          <p:spPr bwMode="auto">
            <a:xfrm>
              <a:off x="2790" y="2784"/>
              <a:ext cx="1434" cy="0"/>
            </a:xfrm>
            <a:prstGeom prst="line">
              <a:avLst/>
            </a:prstGeom>
            <a:noFill/>
            <a:ln w="9525">
              <a:solidFill>
                <a:schemeClr val="bg1"/>
              </a:solidFill>
              <a:round/>
              <a:headEnd/>
              <a:tailEnd/>
            </a:ln>
          </p:spPr>
          <p:txBody>
            <a:bodyPr anchor="ctr"/>
            <a:lstStyle/>
            <a:p>
              <a:endParaRPr lang="en-US"/>
            </a:p>
          </p:txBody>
        </p:sp>
        <p:sp>
          <p:nvSpPr>
            <p:cNvPr id="7196" name="Line 301"/>
            <p:cNvSpPr>
              <a:spLocks noChangeShapeType="1"/>
            </p:cNvSpPr>
            <p:nvPr/>
          </p:nvSpPr>
          <p:spPr bwMode="auto">
            <a:xfrm>
              <a:off x="2892" y="2928"/>
              <a:ext cx="1236" cy="0"/>
            </a:xfrm>
            <a:prstGeom prst="line">
              <a:avLst/>
            </a:prstGeom>
            <a:noFill/>
            <a:ln w="9525">
              <a:solidFill>
                <a:schemeClr val="bg1"/>
              </a:solidFill>
              <a:round/>
              <a:headEnd/>
              <a:tailEnd/>
            </a:ln>
          </p:spPr>
          <p:txBody>
            <a:bodyPr anchor="ctr"/>
            <a:lstStyle/>
            <a:p>
              <a:endParaRPr lang="en-US"/>
            </a:p>
          </p:txBody>
        </p:sp>
        <p:sp>
          <p:nvSpPr>
            <p:cNvPr id="7197" name="Line 302"/>
            <p:cNvSpPr>
              <a:spLocks noChangeShapeType="1"/>
            </p:cNvSpPr>
            <p:nvPr/>
          </p:nvSpPr>
          <p:spPr bwMode="auto">
            <a:xfrm>
              <a:off x="2992" y="3072"/>
              <a:ext cx="1025" cy="0"/>
            </a:xfrm>
            <a:prstGeom prst="line">
              <a:avLst/>
            </a:prstGeom>
            <a:noFill/>
            <a:ln w="9525">
              <a:solidFill>
                <a:schemeClr val="bg1"/>
              </a:solidFill>
              <a:round/>
              <a:headEnd/>
              <a:tailEnd/>
            </a:ln>
          </p:spPr>
          <p:txBody>
            <a:bodyPr anchor="ctr"/>
            <a:lstStyle/>
            <a:p>
              <a:endParaRPr lang="en-US"/>
            </a:p>
          </p:txBody>
        </p:sp>
      </p:grpSp>
      <p:sp>
        <p:nvSpPr>
          <p:cNvPr id="1056047" name="AutoShape 303"/>
          <p:cNvSpPr>
            <a:spLocks noChangeArrowheads="1"/>
          </p:cNvSpPr>
          <p:nvPr/>
        </p:nvSpPr>
        <p:spPr bwMode="auto">
          <a:xfrm rot="-2435325">
            <a:off x="3243263" y="2963863"/>
            <a:ext cx="844550" cy="536575"/>
          </a:xfrm>
          <a:prstGeom prst="rightArrow">
            <a:avLst>
              <a:gd name="adj1" fmla="val 54574"/>
              <a:gd name="adj2" fmla="val 41222"/>
            </a:avLst>
          </a:prstGeom>
          <a:gradFill rotWithShape="1">
            <a:gsLst>
              <a:gs pos="0">
                <a:srgbClr val="FF9933"/>
              </a:gs>
              <a:gs pos="100000">
                <a:srgbClr val="764718"/>
              </a:gs>
            </a:gsLst>
            <a:lin ang="0" scaled="1"/>
          </a:gradFill>
          <a:ln w="9525">
            <a:noFill/>
            <a:miter lim="800000"/>
            <a:headEnd/>
            <a:tailEnd/>
          </a:ln>
        </p:spPr>
        <p:txBody>
          <a:bodyPr wrap="none" anchor="ctr"/>
          <a:lstStyle/>
          <a:p>
            <a:endParaRPr lang="en-US"/>
          </a:p>
        </p:txBody>
      </p:sp>
      <p:grpSp>
        <p:nvGrpSpPr>
          <p:cNvPr id="20" name="Group 304"/>
          <p:cNvGrpSpPr>
            <a:grpSpLocks/>
          </p:cNvGrpSpPr>
          <p:nvPr/>
        </p:nvGrpSpPr>
        <p:grpSpPr bwMode="auto">
          <a:xfrm>
            <a:off x="606425" y="4727575"/>
            <a:ext cx="1836738" cy="1127125"/>
            <a:chOff x="382" y="2978"/>
            <a:chExt cx="1157" cy="710"/>
          </a:xfrm>
        </p:grpSpPr>
        <p:sp>
          <p:nvSpPr>
            <p:cNvPr id="7185" name="AutoShape 305"/>
            <p:cNvSpPr>
              <a:spLocks noChangeArrowheads="1"/>
            </p:cNvSpPr>
            <p:nvPr/>
          </p:nvSpPr>
          <p:spPr bwMode="auto">
            <a:xfrm rot="4039054">
              <a:off x="1027" y="3176"/>
              <a:ext cx="710" cy="314"/>
            </a:xfrm>
            <a:prstGeom prst="leftRightArrow">
              <a:avLst>
                <a:gd name="adj1" fmla="val 50000"/>
                <a:gd name="adj2" fmla="val 45223"/>
              </a:avLst>
            </a:prstGeom>
            <a:solidFill>
              <a:srgbClr val="000000">
                <a:alpha val="79999"/>
              </a:srgbClr>
            </a:solidFill>
            <a:ln w="9525">
              <a:noFill/>
              <a:miter lim="800000"/>
              <a:headEnd/>
              <a:tailEnd/>
            </a:ln>
          </p:spPr>
          <p:txBody>
            <a:bodyPr wrap="none" anchor="ctr"/>
            <a:lstStyle/>
            <a:p>
              <a:endParaRPr lang="en-US"/>
            </a:p>
          </p:txBody>
        </p:sp>
        <p:sp>
          <p:nvSpPr>
            <p:cNvPr id="7186" name="AutoShape 306"/>
            <p:cNvSpPr>
              <a:spLocks noChangeArrowheads="1"/>
            </p:cNvSpPr>
            <p:nvPr/>
          </p:nvSpPr>
          <p:spPr bwMode="auto">
            <a:xfrm>
              <a:off x="382" y="3186"/>
              <a:ext cx="732" cy="479"/>
            </a:xfrm>
            <a:prstGeom prst="roundRect">
              <a:avLst>
                <a:gd name="adj" fmla="val 16667"/>
              </a:avLst>
            </a:prstGeom>
            <a:solidFill>
              <a:srgbClr val="000000">
                <a:alpha val="76862"/>
              </a:srgbClr>
            </a:solidFill>
            <a:ln w="9525">
              <a:noFill/>
              <a:round/>
              <a:headEnd/>
              <a:tailEnd/>
            </a:ln>
          </p:spPr>
          <p:txBody>
            <a:bodyPr lIns="0" tIns="0" rIns="0" bIns="0">
              <a:spAutoFit/>
            </a:bodyPr>
            <a:lstStyle/>
            <a:p>
              <a:pPr>
                <a:lnSpc>
                  <a:spcPct val="90000"/>
                </a:lnSpc>
              </a:pPr>
              <a:r>
                <a:rPr lang="el-GR">
                  <a:solidFill>
                    <a:schemeClr val="bg1"/>
                  </a:solidFill>
                  <a:cs typeface="Times New Roman" pitchFamily="18" charset="0"/>
                </a:rPr>
                <a:t>Δ</a:t>
              </a:r>
              <a:r>
                <a:rPr lang="nl-BE">
                  <a:solidFill>
                    <a:schemeClr val="bg1"/>
                  </a:solidFill>
                  <a:cs typeface="Times New Roman" pitchFamily="18" charset="0"/>
                </a:rPr>
                <a:t> </a:t>
              </a:r>
              <a:r>
                <a:rPr lang="en-US" sz="1800">
                  <a:solidFill>
                    <a:schemeClr val="bg1"/>
                  </a:solidFill>
                </a:rPr>
                <a:t>= outcome</a:t>
              </a:r>
            </a:p>
          </p:txBody>
        </p:sp>
      </p:grpSp>
      <p:sp>
        <p:nvSpPr>
          <p:cNvPr id="309" name="Left Brace 308"/>
          <p:cNvSpPr>
            <a:spLocks/>
          </p:cNvSpPr>
          <p:nvPr/>
        </p:nvSpPr>
        <p:spPr bwMode="auto">
          <a:xfrm>
            <a:off x="6018213" y="3844925"/>
            <a:ext cx="541337" cy="2900363"/>
          </a:xfrm>
          <a:prstGeom prst="leftBrace">
            <a:avLst>
              <a:gd name="adj1" fmla="val 58291"/>
              <a:gd name="adj2" fmla="val 46463"/>
            </a:avLst>
          </a:prstGeom>
          <a:noFill/>
          <a:ln w="38100" algn="ctr">
            <a:solidFill>
              <a:schemeClr val="bg1"/>
            </a:solidFill>
            <a:round/>
            <a:headEnd/>
            <a:tailEnd/>
          </a:ln>
        </p:spPr>
        <p:txBody>
          <a:bodyPr wrap="none" anchor="ctr"/>
          <a:lstStyle/>
          <a:p>
            <a:endParaRPr lang="en-US"/>
          </a:p>
        </p:txBody>
      </p:sp>
      <p:sp>
        <p:nvSpPr>
          <p:cNvPr id="310" name="AutoShape 280"/>
          <p:cNvSpPr>
            <a:spLocks noChangeArrowheads="1"/>
          </p:cNvSpPr>
          <p:nvPr/>
        </p:nvSpPr>
        <p:spPr bwMode="auto">
          <a:xfrm rot="17685397">
            <a:off x="4688432" y="3982086"/>
            <a:ext cx="2206118"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1" name="AutoShape 280"/>
          <p:cNvSpPr>
            <a:spLocks noChangeArrowheads="1"/>
          </p:cNvSpPr>
          <p:nvPr/>
        </p:nvSpPr>
        <p:spPr bwMode="auto">
          <a:xfrm rot="19056791">
            <a:off x="5019581" y="4074467"/>
            <a:ext cx="2512982" cy="493713"/>
          </a:xfrm>
          <a:prstGeom prst="rightArrow">
            <a:avLst>
              <a:gd name="adj1" fmla="val 46630"/>
              <a:gd name="adj2" fmla="val 57245"/>
            </a:avLst>
          </a:prstGeom>
          <a:gradFill>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2" name="AutoShape 280"/>
          <p:cNvSpPr>
            <a:spLocks noChangeArrowheads="1"/>
          </p:cNvSpPr>
          <p:nvPr/>
        </p:nvSpPr>
        <p:spPr bwMode="auto">
          <a:xfrm rot="1384625">
            <a:off x="5217606" y="5154638"/>
            <a:ext cx="1518447" cy="493713"/>
          </a:xfrm>
          <a:prstGeom prst="rightArrow">
            <a:avLst>
              <a:gd name="adj1" fmla="val 46630"/>
              <a:gd name="adj2" fmla="val 57245"/>
            </a:avLst>
          </a:prstGeom>
          <a:gradFill rotWithShape="1">
            <a:gsLst>
              <a:gs pos="0">
                <a:srgbClr val="FF3399"/>
              </a:gs>
              <a:gs pos="25000">
                <a:srgbClr val="FF6633"/>
              </a:gs>
              <a:gs pos="50000">
                <a:srgbClr val="FFFF00"/>
              </a:gs>
              <a:gs pos="75000">
                <a:srgbClr val="01A78F"/>
              </a:gs>
              <a:gs pos="100000">
                <a:srgbClr val="3366FF"/>
              </a:gs>
            </a:gsLst>
            <a:lin ang="0" scaled="0"/>
          </a:gradFill>
          <a:ln w="9525">
            <a:noFill/>
            <a:miter lim="800000"/>
            <a:headEnd/>
            <a:tailEnd/>
          </a:ln>
        </p:spPr>
        <p:txBody>
          <a:bodyPr wrap="none" anchor="ctr"/>
          <a:lstStyle/>
          <a:p>
            <a:endParaRPr lang="en-US"/>
          </a:p>
        </p:txBody>
      </p:sp>
      <p:sp>
        <p:nvSpPr>
          <p:cNvPr id="314" name="Rectangle 313"/>
          <p:cNvSpPr/>
          <p:nvPr/>
        </p:nvSpPr>
        <p:spPr bwMode="auto">
          <a:xfrm rot="10800000" flipV="1">
            <a:off x="2971800" y="5018809"/>
            <a:ext cx="2514600" cy="304800"/>
          </a:xfrm>
          <a:prstGeom prst="rect">
            <a:avLst/>
          </a:prstGeom>
          <a:gradFill>
            <a:gsLst>
              <a:gs pos="0">
                <a:srgbClr val="FF3399"/>
              </a:gs>
              <a:gs pos="25000">
                <a:srgbClr val="FF6633"/>
              </a:gs>
              <a:gs pos="50000">
                <a:srgbClr val="FFFF00"/>
              </a:gs>
              <a:gs pos="75000">
                <a:srgbClr val="01A78F"/>
              </a:gs>
              <a:gs pos="100000">
                <a:srgbClr val="3366FF"/>
              </a:gs>
            </a:gsLst>
            <a:lin ang="0" scaled="0"/>
          </a:gradFill>
          <a:ln w="9525" cap="flat" cmpd="sng" algn="ctr">
            <a:noFill/>
            <a:prstDash val="solid"/>
            <a:round/>
            <a:headEnd type="none" w="med" len="med"/>
            <a:tailEnd type="triangl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rgbClr val="000066"/>
              </a:solidFill>
              <a:effectLst/>
              <a:latin typeface="Times New Roman" pitchFamily="18" charset="0"/>
            </a:endParaRPr>
          </a:p>
        </p:txBody>
      </p:sp>
      <p:sp>
        <p:nvSpPr>
          <p:cNvPr id="15" name="Slide Number Placeholder 14"/>
          <p:cNvSpPr>
            <a:spLocks noGrp="1"/>
          </p:cNvSpPr>
          <p:nvPr>
            <p:ph type="sldNum" sz="quarter" idx="3"/>
          </p:nvPr>
        </p:nvSpPr>
        <p:spPr/>
        <p:txBody>
          <a:bodyPr/>
          <a:lstStyle/>
          <a:p>
            <a:fld id="{7C5DB68A-9D44-4073-920F-D08D647C06A7}" type="slidenum">
              <a:rPr lang="en-US" smtClean="0"/>
              <a:t>72</a:t>
            </a:fld>
            <a:endParaRPr lang="en-US" dirty="0"/>
          </a:p>
        </p:txBody>
      </p:sp>
    </p:spTree>
    <p:extLst>
      <p:ext uri="{BB962C8B-B14F-4D97-AF65-F5344CB8AC3E}">
        <p14:creationId xmlns:p14="http://schemas.microsoft.com/office/powerpoint/2010/main" val="98391854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altLang="en-US" dirty="0" smtClean="0"/>
              <a:t>Realism-based Ontology (RBO)</a:t>
            </a:r>
          </a:p>
        </p:txBody>
      </p:sp>
      <p:sp>
        <p:nvSpPr>
          <p:cNvPr id="11267" name="Content Placeholder 23"/>
          <p:cNvSpPr>
            <a:spLocks noGrp="1"/>
          </p:cNvSpPr>
          <p:nvPr>
            <p:ph idx="1"/>
          </p:nvPr>
        </p:nvSpPr>
        <p:spPr>
          <a:xfrm>
            <a:off x="228600" y="3200400"/>
            <a:ext cx="2667000" cy="3167062"/>
          </a:xfrm>
        </p:spPr>
        <p:txBody>
          <a:bodyPr/>
          <a:lstStyle/>
          <a:p>
            <a:pPr marL="233363" indent="-233363"/>
            <a:r>
              <a:rPr lang="en-US" altLang="en-US" sz="2400" dirty="0" smtClean="0">
                <a:solidFill>
                  <a:srgbClr val="FFFF00"/>
                </a:solidFill>
                <a:latin typeface="+mn-lt"/>
              </a:rPr>
              <a:t>Referents</a:t>
            </a:r>
          </a:p>
          <a:p>
            <a:pPr marL="401638" lvl="1" indent="-233363"/>
            <a:r>
              <a:rPr lang="en-US" altLang="en-US" sz="1600" dirty="0" smtClean="0"/>
              <a:t>are (meta-) physically the way they are,</a:t>
            </a:r>
          </a:p>
          <a:p>
            <a:pPr marL="401638" lvl="1" indent="-233363"/>
            <a:r>
              <a:rPr lang="en-US" altLang="en-US" sz="1600" dirty="0" smtClean="0"/>
              <a:t>relate to each other in an objective way,</a:t>
            </a:r>
          </a:p>
          <a:p>
            <a:pPr marL="401638" lvl="1" indent="-233363"/>
            <a:r>
              <a:rPr lang="en-US" altLang="en-US" sz="1600" dirty="0" smtClean="0"/>
              <a:t>follow ‘laws of nature’.</a:t>
            </a:r>
          </a:p>
        </p:txBody>
      </p:sp>
      <p:sp>
        <p:nvSpPr>
          <p:cNvPr id="25" name="Content Placeholder 24"/>
          <p:cNvSpPr>
            <a:spLocks noGrp="1"/>
          </p:cNvSpPr>
          <p:nvPr>
            <p:ph sz="half" idx="4294967295"/>
          </p:nvPr>
        </p:nvSpPr>
        <p:spPr>
          <a:xfrm>
            <a:off x="5775325" y="3200400"/>
            <a:ext cx="3368675" cy="3282950"/>
          </a:xfrm>
          <a:prstGeom prst="rect">
            <a:avLst/>
          </a:prstGeom>
        </p:spPr>
        <p:txBody>
          <a:bodyPr/>
          <a:lstStyle/>
          <a:p>
            <a:pPr marL="569913" indent="-280988"/>
            <a:r>
              <a:rPr lang="en-US" altLang="en-US" sz="2400" dirty="0" smtClean="0">
                <a:solidFill>
                  <a:srgbClr val="FFFF00"/>
                </a:solidFill>
              </a:rPr>
              <a:t>References</a:t>
            </a:r>
          </a:p>
          <a:p>
            <a:pPr marL="457200" lvl="1" indent="-223838"/>
            <a:r>
              <a:rPr lang="en-US" altLang="en-US" sz="1600" dirty="0" smtClean="0"/>
              <a:t>follow, ideally, the syntactic-semantic conventions of some representation language,</a:t>
            </a:r>
          </a:p>
          <a:p>
            <a:pPr marL="457200" lvl="1" indent="-223838"/>
            <a:r>
              <a:rPr lang="en-US" altLang="en-US" sz="1600" dirty="0" smtClean="0"/>
              <a:t>are restricted by the expressivity of that language,</a:t>
            </a:r>
          </a:p>
          <a:p>
            <a:pPr marL="457200" lvl="1" indent="-223838"/>
            <a:r>
              <a:rPr lang="en-US" altLang="en-US" sz="1600" dirty="0" smtClean="0"/>
              <a:t>reference collections need to come, for correct interpretation, with documentation outside the representation.</a:t>
            </a:r>
          </a:p>
        </p:txBody>
      </p:sp>
      <p:grpSp>
        <p:nvGrpSpPr>
          <p:cNvPr id="11269" name="Group 28"/>
          <p:cNvGrpSpPr>
            <a:grpSpLocks/>
          </p:cNvGrpSpPr>
          <p:nvPr/>
        </p:nvGrpSpPr>
        <p:grpSpPr bwMode="auto">
          <a:xfrm>
            <a:off x="177800" y="1752600"/>
            <a:ext cx="8742363" cy="1366838"/>
            <a:chOff x="177283" y="2057400"/>
            <a:chExt cx="8742782" cy="1366935"/>
          </a:xfrm>
        </p:grpSpPr>
        <p:pic>
          <p:nvPicPr>
            <p:cNvPr id="11272" name="Picture 29" descr="sk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26" name="Content Placeholder 24"/>
          <p:cNvSpPr txBox="1">
            <a:spLocks/>
          </p:cNvSpPr>
          <p:nvPr/>
        </p:nvSpPr>
        <p:spPr bwMode="auto">
          <a:xfrm>
            <a:off x="2827338" y="3200400"/>
            <a:ext cx="3051175" cy="3282950"/>
          </a:xfrm>
          <a:prstGeom prst="rect">
            <a:avLst/>
          </a:prstGeom>
          <a:noFill/>
          <a:ln w="9525">
            <a:noFill/>
            <a:miter lim="800000"/>
            <a:headEnd/>
            <a:tailEnd/>
          </a:ln>
        </p:spPr>
        <p:txBody>
          <a:bodyPr/>
          <a:lstStyle/>
          <a:p>
            <a:pPr algn="l" eaLnBrk="0" hangingPunct="0">
              <a:spcBef>
                <a:spcPct val="20000"/>
              </a:spcBef>
              <a:defRPr/>
            </a:pPr>
            <a:r>
              <a:rPr lang="en-US" sz="2400" b="0" kern="0" dirty="0">
                <a:solidFill>
                  <a:srgbClr val="FFFF00"/>
                </a:solidFill>
                <a:latin typeface="+mn-lt"/>
              </a:rPr>
              <a:t>Window on reality</a:t>
            </a:r>
          </a:p>
          <a:p>
            <a:pPr marL="401638" lvl="1" indent="-233363" algn="l" eaLnBrk="0" hangingPunct="0">
              <a:spcBef>
                <a:spcPct val="20000"/>
              </a:spcBef>
              <a:defRPr/>
            </a:pPr>
            <a:r>
              <a:rPr lang="en-US" sz="1600" b="0" kern="0" dirty="0">
                <a:solidFill>
                  <a:srgbClr val="EBE6FC"/>
                </a:solidFill>
                <a:latin typeface="+mn-lt"/>
              </a:rPr>
              <a:t>restricted by:</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what is physically and technically observable,</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what is measured and what we think is measured,</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established knowledge and ‘laws of nature’.</a:t>
            </a:r>
          </a:p>
        </p:txBody>
      </p:sp>
      <p:sp>
        <p:nvSpPr>
          <p:cNvPr id="2" name="Slide Number Placeholder 1"/>
          <p:cNvSpPr>
            <a:spLocks noGrp="1"/>
          </p:cNvSpPr>
          <p:nvPr>
            <p:ph type="sldNum" sz="quarter" idx="3"/>
          </p:nvPr>
        </p:nvSpPr>
        <p:spPr/>
        <p:txBody>
          <a:bodyPr/>
          <a:lstStyle/>
          <a:p>
            <a:fld id="{7C5DB68A-9D44-4073-920F-D08D647C06A7}" type="slidenum">
              <a:rPr lang="en-US" smtClean="0"/>
              <a:t>73</a:t>
            </a:fld>
            <a:endParaRPr lang="en-US" dirty="0"/>
          </a:p>
        </p:txBody>
      </p:sp>
    </p:spTree>
    <p:extLst>
      <p:ext uri="{BB962C8B-B14F-4D97-AF65-F5344CB8AC3E}">
        <p14:creationId xmlns:p14="http://schemas.microsoft.com/office/powerpoint/2010/main" val="1122319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P spid="2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Biomedical Informatics</a:t>
            </a:r>
            <a:endParaRPr lang="en-US" sz="2800" b="1" dirty="0"/>
          </a:p>
        </p:txBody>
      </p:sp>
      <p:graphicFrame>
        <p:nvGraphicFramePr>
          <p:cNvPr id="5" name="Content Placeholder 4"/>
          <p:cNvGraphicFramePr>
            <a:graphicFrameLocks noGrp="1"/>
          </p:cNvGraphicFramePr>
          <p:nvPr>
            <p:ph idx="1"/>
          </p:nvPr>
        </p:nvGraphicFramePr>
        <p:xfrm>
          <a:off x="228600" y="1524000"/>
          <a:ext cx="8686800" cy="47650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956886155"/>
                    </a:ext>
                  </a:extLst>
                </a:gridCol>
                <a:gridCol w="160020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310640">
                  <a:extLst>
                    <a:ext uri="{9D8B030D-6E8A-4147-A177-3AD203B41FA5}">
                      <a16:colId xmlns:a16="http://schemas.microsoft.com/office/drawing/2014/main" val="3941396346"/>
                    </a:ext>
                  </a:extLst>
                </a:gridCol>
                <a:gridCol w="1737360">
                  <a:extLst>
                    <a:ext uri="{9D8B030D-6E8A-4147-A177-3AD203B41FA5}">
                      <a16:colId xmlns:a16="http://schemas.microsoft.com/office/drawing/2014/main" val="350723972"/>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r>
                        <a:rPr lang="en-US" dirty="0" smtClean="0">
                          <a:solidFill>
                            <a:schemeClr val="bg1"/>
                          </a:solidFill>
                        </a:rPr>
                        <a:t>Inter-disciplinary</a:t>
                      </a:r>
                      <a:endParaRPr lang="en-US" dirty="0">
                        <a:solidFill>
                          <a:schemeClr val="bg1"/>
                        </a:solidFill>
                      </a:endParaRPr>
                    </a:p>
                  </a:txBody>
                  <a:tcPr>
                    <a:noFill/>
                  </a:tcPr>
                </a:tc>
                <a:tc>
                  <a:txBody>
                    <a:bodyPr/>
                    <a:lstStyle/>
                    <a:p>
                      <a:r>
                        <a:rPr lang="en-US" dirty="0" smtClean="0">
                          <a:solidFill>
                            <a:schemeClr val="bg1"/>
                          </a:solidFill>
                        </a:rPr>
                        <a:t>Data,</a:t>
                      </a:r>
                      <a:r>
                        <a:rPr lang="en-US" baseline="0" dirty="0" smtClean="0">
                          <a:solidFill>
                            <a:schemeClr val="bg1"/>
                          </a:solidFill>
                        </a:rPr>
                        <a:t> Information, Knowledge</a:t>
                      </a:r>
                      <a:endParaRPr lang="en-US" dirty="0">
                        <a:solidFill>
                          <a:schemeClr val="bg1"/>
                        </a:solidFill>
                      </a:endParaRPr>
                    </a:p>
                  </a:txBody>
                  <a:tcPr>
                    <a:noFill/>
                  </a:tcPr>
                </a:tc>
                <a:tc>
                  <a:txBody>
                    <a:bodyPr/>
                    <a:lstStyle/>
                    <a:p>
                      <a:r>
                        <a:rPr lang="en-US" dirty="0" smtClean="0">
                          <a:solidFill>
                            <a:schemeClr val="bg1"/>
                          </a:solidFill>
                        </a:rPr>
                        <a:t>Science,</a:t>
                      </a:r>
                    </a:p>
                    <a:p>
                      <a:r>
                        <a:rPr lang="en-US" dirty="0" smtClean="0">
                          <a:solidFill>
                            <a:schemeClr val="bg1"/>
                          </a:solidFill>
                        </a:rPr>
                        <a:t>Problem Solving,</a:t>
                      </a:r>
                    </a:p>
                    <a:p>
                      <a:r>
                        <a:rPr lang="en-US" dirty="0" smtClean="0">
                          <a:solidFill>
                            <a:schemeClr val="bg1"/>
                          </a:solidFill>
                        </a:rPr>
                        <a:t>Decision Making</a:t>
                      </a:r>
                      <a:endParaRPr lang="en-US" dirty="0">
                        <a:solidFill>
                          <a:schemeClr val="bg1"/>
                        </a:solidFill>
                      </a:endParaRPr>
                    </a:p>
                  </a:txBody>
                  <a:tcPr>
                    <a:noFill/>
                  </a:tcPr>
                </a:tc>
                <a:tc>
                  <a:txBody>
                    <a:bodyPr/>
                    <a:lstStyle/>
                    <a:p>
                      <a:r>
                        <a:rPr lang="en-US" dirty="0" smtClean="0">
                          <a:solidFill>
                            <a:schemeClr val="bg1"/>
                          </a:solidFill>
                        </a:rPr>
                        <a:t>Improving Health</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74</a:t>
            </a:fld>
            <a:endParaRPr lang="en-US" dirty="0"/>
          </a:p>
        </p:txBody>
      </p:sp>
      <p:cxnSp>
        <p:nvCxnSpPr>
          <p:cNvPr id="7" name="Straight Connector 6"/>
          <p:cNvCxnSpPr/>
          <p:nvPr/>
        </p:nvCxnSpPr>
        <p:spPr bwMode="auto">
          <a:xfrm>
            <a:off x="2438400" y="990600"/>
            <a:ext cx="64770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438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3" name="Rectangle 2"/>
          <p:cNvSpPr/>
          <p:nvPr/>
        </p:nvSpPr>
        <p:spPr bwMode="auto">
          <a:xfrm>
            <a:off x="2438400" y="2971800"/>
            <a:ext cx="6477000" cy="33172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3600" u="sng" dirty="0" smtClean="0">
                <a:solidFill>
                  <a:schemeClr val="tx1"/>
                </a:solidFill>
                <a:latin typeface="Times" pitchFamily="122" charset="0"/>
              </a:rPr>
              <a:t>Success rests on 4 essential distinctions!</a:t>
            </a:r>
          </a:p>
          <a:p>
            <a:pPr marL="0" marR="0" indent="0" algn="l" defTabSz="914400" rtl="0" eaLnBrk="0" fontAlgn="base" latinLnBrk="0" hangingPunct="0">
              <a:lnSpc>
                <a:spcPct val="100000"/>
              </a:lnSpc>
              <a:spcBef>
                <a:spcPts val="600"/>
              </a:spcBef>
              <a:spcAft>
                <a:spcPct val="0"/>
              </a:spcAft>
              <a:buClrTx/>
              <a:buSzTx/>
              <a:buFontTx/>
              <a:buNone/>
              <a:tabLst>
                <a:tab pos="2400300" algn="l"/>
              </a:tabLst>
            </a:pPr>
            <a:r>
              <a:rPr lang="en-US" b="0" dirty="0" smtClean="0">
                <a:solidFill>
                  <a:schemeClr val="tx1"/>
                </a:solidFill>
                <a:latin typeface="Times" pitchFamily="122" charset="0"/>
              </a:rPr>
              <a:t>    ‘ontology’	</a:t>
            </a:r>
            <a:r>
              <a:rPr lang="en-US" b="0" dirty="0" smtClean="0">
                <a:solidFill>
                  <a:schemeClr val="tx1"/>
                </a:solidFill>
                <a:latin typeface="Times" pitchFamily="122" charset="0"/>
                <a:sym typeface="Wingdings" panose="05000000000000000000" pitchFamily="2" charset="2"/>
              </a:rPr>
              <a:t>   ‘an ontology’</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reality 	   representation</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kumimoji="0" lang="en-US" b="0" i="0" u="none" strike="noStrike" cap="none" normalizeH="0" baseline="0" dirty="0" smtClean="0">
                <a:ln>
                  <a:noFill/>
                </a:ln>
                <a:solidFill>
                  <a:schemeClr val="tx1"/>
                </a:solidFill>
                <a:effectLst/>
                <a:latin typeface="Times" pitchFamily="122" charset="0"/>
                <a:sym typeface="Wingdings" panose="05000000000000000000" pitchFamily="2" charset="2"/>
              </a:rPr>
              <a:t>    particulars	   universals</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continuants	   </a:t>
            </a:r>
            <a:r>
              <a:rPr lang="en-US" b="0" dirty="0" err="1" smtClean="0">
                <a:solidFill>
                  <a:schemeClr val="tx1"/>
                </a:solidFill>
                <a:latin typeface="Times" pitchFamily="122" charset="0"/>
                <a:sym typeface="Wingdings" panose="05000000000000000000" pitchFamily="2" charset="2"/>
              </a:rPr>
              <a:t>occurrents</a:t>
            </a:r>
            <a:endParaRPr kumimoji="0" lang="en-US" b="0" i="0" u="none" strike="noStrike" cap="none" normalizeH="0" baseline="0" dirty="0">
              <a:ln>
                <a:noFill/>
              </a:ln>
              <a:solidFill>
                <a:schemeClr val="tx1"/>
              </a:solidFill>
              <a:effectLst/>
              <a:latin typeface="Times" pitchFamily="122" charset="0"/>
            </a:endParaRPr>
          </a:p>
        </p:txBody>
      </p:sp>
      <p:sp>
        <p:nvSpPr>
          <p:cNvPr id="6" name="Rectangle 5"/>
          <p:cNvSpPr/>
          <p:nvPr/>
        </p:nvSpPr>
        <p:spPr bwMode="auto">
          <a:xfrm>
            <a:off x="2604792" y="5152055"/>
            <a:ext cx="5562600" cy="533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406874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2" name="Title 1"/>
          <p:cNvSpPr>
            <a:spLocks noGrp="1"/>
          </p:cNvSpPr>
          <p:nvPr>
            <p:ph type="title"/>
          </p:nvPr>
        </p:nvSpPr>
        <p:spPr/>
        <p:txBody>
          <a:bodyPr/>
          <a:lstStyle/>
          <a:p>
            <a:r>
              <a:rPr lang="en-US" dirty="0"/>
              <a:t>Types versus particulars</a:t>
            </a:r>
          </a:p>
        </p:txBody>
      </p:sp>
      <p:graphicFrame>
        <p:nvGraphicFramePr>
          <p:cNvPr id="10" name="Table 9"/>
          <p:cNvGraphicFramePr>
            <a:graphicFrameLocks noGrp="1"/>
          </p:cNvGraphicFramePr>
          <p:nvPr>
            <p:extLst>
              <p:ext uri="{D42A27DB-BD31-4B8C-83A1-F6EECF244321}">
                <p14:modId xmlns:p14="http://schemas.microsoft.com/office/powerpoint/2010/main" val="1150994694"/>
              </p:ext>
            </p:extLst>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endParaRPr lang="en-US" sz="3200" dirty="0"/>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smtClean="0">
                        <a:solidFill>
                          <a:schemeClr val="bg1"/>
                        </a:solidFill>
                      </a:endParaRPr>
                    </a:p>
                    <a:p>
                      <a:r>
                        <a:rPr lang="en-US" sz="3200" b="1" dirty="0" smtClean="0">
                          <a:solidFill>
                            <a:schemeClr val="bg1"/>
                          </a:solidFill>
                        </a:rPr>
                        <a:t>Types</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a:solidFill>
                          <a:schemeClr val="bg1"/>
                        </a:solidFill>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a:solidFill>
                          <a:schemeClr val="bg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r>
                        <a:rPr lang="en-US" sz="2400" b="1" dirty="0" smtClean="0">
                          <a:solidFill>
                            <a:schemeClr val="bg1"/>
                          </a:solidFill>
                        </a:rPr>
                        <a:t>Particulars</a:t>
                      </a:r>
                      <a:r>
                        <a:rPr lang="en-US" sz="3200" b="1" dirty="0" smtClean="0">
                          <a:solidFill>
                            <a:schemeClr val="bg1"/>
                          </a:solidFill>
                        </a:rPr>
                        <a:t> </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2800" dirty="0">
                        <a:solidFill>
                          <a:schemeClr val="tx1"/>
                        </a:solidFill>
                      </a:endParaRP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7" name="Straight Connector 6"/>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5" name="Rectangle 4"/>
          <p:cNvSpPr/>
          <p:nvPr/>
        </p:nvSpPr>
        <p:spPr>
          <a:xfrm>
            <a:off x="2200275" y="2313653"/>
            <a:ext cx="6771640" cy="1569660"/>
          </a:xfrm>
          <a:prstGeom prst="rect">
            <a:avLst/>
          </a:prstGeom>
        </p:spPr>
        <p:txBody>
          <a:bodyPr wrap="square">
            <a:spAutoFit/>
          </a:bodyPr>
          <a:lstStyle/>
          <a:p>
            <a:r>
              <a:rPr lang="en-US" b="0" dirty="0" smtClean="0">
                <a:solidFill>
                  <a:schemeClr val="bg1"/>
                </a:solidFill>
                <a:ea typeface="Times New Roman" panose="02020603050405020304" pitchFamily="18" charset="0"/>
              </a:rPr>
              <a:t>counterparts </a:t>
            </a:r>
            <a:r>
              <a:rPr lang="en-US" b="0" dirty="0">
                <a:solidFill>
                  <a:schemeClr val="bg1"/>
                </a:solidFill>
                <a:ea typeface="Times New Roman" panose="02020603050405020304" pitchFamily="18" charset="0"/>
              </a:rPr>
              <a:t>in reality of (some of) </a:t>
            </a:r>
            <a:endParaRPr lang="en-US" b="0" dirty="0" smtClean="0">
              <a:solidFill>
                <a:schemeClr val="bg1"/>
              </a:solidFill>
              <a:ea typeface="Times New Roman" panose="02020603050405020304" pitchFamily="18" charset="0"/>
            </a:endParaRPr>
          </a:p>
          <a:p>
            <a:r>
              <a:rPr lang="en-US" b="0" dirty="0" smtClean="0">
                <a:solidFill>
                  <a:schemeClr val="bg1"/>
                </a:solidFill>
                <a:ea typeface="Times New Roman" panose="02020603050405020304" pitchFamily="18" charset="0"/>
              </a:rPr>
              <a:t>the </a:t>
            </a:r>
            <a:r>
              <a:rPr lang="en-US" b="0" dirty="0">
                <a:solidFill>
                  <a:schemeClr val="bg1"/>
                </a:solidFill>
                <a:ea typeface="Times New Roman" panose="02020603050405020304" pitchFamily="18" charset="0"/>
              </a:rPr>
              <a:t>general terms used in the formulation of scientific </a:t>
            </a:r>
            <a:r>
              <a:rPr lang="en-US" b="0" dirty="0" smtClean="0">
                <a:solidFill>
                  <a:schemeClr val="bg1"/>
                </a:solidFill>
                <a:ea typeface="Times New Roman" panose="02020603050405020304" pitchFamily="18" charset="0"/>
              </a:rPr>
              <a:t>theories </a:t>
            </a:r>
            <a:endParaRPr lang="en-US" b="0" dirty="0">
              <a:solidFill>
                <a:schemeClr val="bg1"/>
              </a:solidFill>
            </a:endParaRPr>
          </a:p>
        </p:txBody>
      </p:sp>
      <p:sp>
        <p:nvSpPr>
          <p:cNvPr id="6" name="Rectangle 5"/>
          <p:cNvSpPr/>
          <p:nvPr/>
        </p:nvSpPr>
        <p:spPr>
          <a:xfrm>
            <a:off x="2356717" y="4698682"/>
            <a:ext cx="6700923" cy="1569660"/>
          </a:xfrm>
          <a:prstGeom prst="rect">
            <a:avLst/>
          </a:prstGeom>
        </p:spPr>
        <p:txBody>
          <a:bodyPr wrap="square">
            <a:spAutoFit/>
          </a:bodyPr>
          <a:lstStyle/>
          <a:p>
            <a:r>
              <a:rPr lang="en-US" b="0" dirty="0" smtClean="0">
                <a:solidFill>
                  <a:schemeClr val="bg1"/>
                </a:solidFill>
                <a:ea typeface="Times New Roman" panose="02020603050405020304" pitchFamily="18" charset="0"/>
              </a:rPr>
              <a:t>concrete </a:t>
            </a:r>
            <a:r>
              <a:rPr lang="en-US" b="0" dirty="0">
                <a:solidFill>
                  <a:schemeClr val="bg1"/>
                </a:solidFill>
                <a:ea typeface="Times New Roman" panose="02020603050405020304" pitchFamily="18" charset="0"/>
              </a:rPr>
              <a:t>individual entities </a:t>
            </a:r>
            <a:endParaRPr lang="en-US" b="0" dirty="0" smtClean="0">
              <a:solidFill>
                <a:schemeClr val="bg1"/>
              </a:solidFill>
              <a:ea typeface="Times New Roman" panose="02020603050405020304" pitchFamily="18" charset="0"/>
            </a:endParaRPr>
          </a:p>
          <a:p>
            <a:r>
              <a:rPr lang="en-US" b="0" dirty="0" smtClean="0">
                <a:solidFill>
                  <a:schemeClr val="bg1"/>
                </a:solidFill>
                <a:ea typeface="Times New Roman" panose="02020603050405020304" pitchFamily="18" charset="0"/>
              </a:rPr>
              <a:t>(</a:t>
            </a:r>
            <a:r>
              <a:rPr lang="en-US" b="0" dirty="0">
                <a:solidFill>
                  <a:schemeClr val="bg1"/>
                </a:solidFill>
                <a:ea typeface="Times New Roman" panose="02020603050405020304" pitchFamily="18" charset="0"/>
              </a:rPr>
              <a:t>entities that exist in space and time and that exist only once)</a:t>
            </a:r>
            <a:endParaRPr lang="en-US" b="0" dirty="0">
              <a:solidFill>
                <a:schemeClr val="bg1"/>
              </a:solidFill>
            </a:endParaRPr>
          </a:p>
        </p:txBody>
      </p:sp>
      <p:sp>
        <p:nvSpPr>
          <p:cNvPr id="12" name="Rectangle 11"/>
          <p:cNvSpPr/>
          <p:nvPr/>
        </p:nvSpPr>
        <p:spPr>
          <a:xfrm>
            <a:off x="86361" y="6520190"/>
            <a:ext cx="8981439" cy="261610"/>
          </a:xfrm>
          <a:prstGeom prst="rect">
            <a:avLst/>
          </a:prstGeom>
        </p:spPr>
        <p:txBody>
          <a:bodyPr wrap="square">
            <a:spAutoFit/>
          </a:bodyPr>
          <a:lstStyle/>
          <a:p>
            <a:pPr algn="r"/>
            <a:r>
              <a:rPr lang="en-US" sz="1100" b="0" dirty="0">
                <a:solidFill>
                  <a:schemeClr val="bg1"/>
                </a:solidFill>
              </a:rPr>
              <a:t>Smith B, Ceusters W. Ontological Realism as a Methodology for Coordinated Evolution of Scientific Ontologies. Applied Ontology, 2010;5(3-4):139-188. </a:t>
            </a:r>
          </a:p>
        </p:txBody>
      </p:sp>
      <p:sp>
        <p:nvSpPr>
          <p:cNvPr id="3" name="Slide Number Placeholder 2"/>
          <p:cNvSpPr>
            <a:spLocks noGrp="1"/>
          </p:cNvSpPr>
          <p:nvPr>
            <p:ph type="sldNum" sz="quarter" idx="3"/>
          </p:nvPr>
        </p:nvSpPr>
        <p:spPr/>
        <p:txBody>
          <a:bodyPr/>
          <a:lstStyle/>
          <a:p>
            <a:fld id="{7C5DB68A-9D44-4073-920F-D08D647C06A7}" type="slidenum">
              <a:rPr lang="en-US" smtClean="0"/>
              <a:t>75</a:t>
            </a:fld>
            <a:endParaRPr lang="en-US" dirty="0"/>
          </a:p>
        </p:txBody>
      </p:sp>
    </p:spTree>
    <p:extLst>
      <p:ext uri="{BB962C8B-B14F-4D97-AF65-F5344CB8AC3E}">
        <p14:creationId xmlns:p14="http://schemas.microsoft.com/office/powerpoint/2010/main" val="33472922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‘concepts’</a:t>
            </a:r>
          </a:p>
          <a:p>
            <a:pPr>
              <a:buFont typeface="Arial" panose="020B0604020202020204" pitchFamily="34" charset="0"/>
              <a:buChar char="•"/>
            </a:pPr>
            <a:r>
              <a:rPr lang="en-US" dirty="0" smtClean="0"/>
              <a:t>‘kinds’</a:t>
            </a:r>
          </a:p>
          <a:p>
            <a:pPr>
              <a:buFont typeface="Arial" panose="020B0604020202020204" pitchFamily="34" charset="0"/>
              <a:buChar char="•"/>
            </a:pPr>
            <a:r>
              <a:rPr lang="en-US" dirty="0" smtClean="0"/>
              <a:t>‘universals’</a:t>
            </a:r>
          </a:p>
          <a:p>
            <a:pPr>
              <a:buFont typeface="Arial" panose="020B0604020202020204" pitchFamily="34" charset="0"/>
              <a:buChar char="•"/>
            </a:pPr>
            <a:r>
              <a:rPr lang="en-US" dirty="0" smtClean="0"/>
              <a:t>‘categories’</a:t>
            </a:r>
          </a:p>
          <a:p>
            <a:pPr>
              <a:buFont typeface="Arial" panose="020B0604020202020204" pitchFamily="34" charset="0"/>
              <a:buChar char="•"/>
            </a:pPr>
            <a:r>
              <a:rPr lang="en-US" dirty="0" smtClean="0"/>
              <a:t>‘classes’</a:t>
            </a:r>
          </a:p>
          <a:p>
            <a:pPr>
              <a:buFont typeface="Arial" panose="020B0604020202020204" pitchFamily="34" charset="0"/>
              <a:buChar char="•"/>
            </a:pPr>
            <a:r>
              <a:rPr lang="en-US" dirty="0" smtClean="0"/>
              <a:t>‘prototypes’</a:t>
            </a:r>
          </a:p>
          <a:p>
            <a:pPr>
              <a:buFont typeface="Arial" panose="020B0604020202020204" pitchFamily="34" charset="0"/>
              <a:buChar char="•"/>
            </a:pPr>
            <a:r>
              <a:rPr lang="en-US" dirty="0" smtClean="0"/>
              <a:t>…</a:t>
            </a:r>
          </a:p>
          <a:p>
            <a:pPr>
              <a:buFont typeface="Arial" panose="020B0604020202020204" pitchFamily="34" charset="0"/>
              <a:buChar char="•"/>
            </a:pPr>
            <a:endParaRPr lang="en-US" dirty="0"/>
          </a:p>
          <a:p>
            <a:pPr>
              <a:buFont typeface="Arial" panose="020B0604020202020204" pitchFamily="34" charset="0"/>
              <a:buChar char="•"/>
            </a:pPr>
            <a:r>
              <a:rPr lang="en-US" dirty="0" smtClean="0"/>
              <a:t>In realism-based ontology:</a:t>
            </a:r>
          </a:p>
          <a:p>
            <a:pPr lvl="1">
              <a:buFont typeface="Arial" panose="020B0604020202020204" pitchFamily="34" charset="0"/>
              <a:buChar char="•"/>
            </a:pPr>
            <a:r>
              <a:rPr lang="en-US" dirty="0" smtClean="0"/>
              <a:t>Universals:		human being</a:t>
            </a:r>
          </a:p>
          <a:p>
            <a:pPr lvl="1">
              <a:buFont typeface="Arial" panose="020B0604020202020204" pitchFamily="34" charset="0"/>
              <a:buChar char="•"/>
            </a:pPr>
            <a:r>
              <a:rPr lang="en-US" dirty="0" smtClean="0"/>
              <a:t>Defined classes:	human being in Buffalo	</a:t>
            </a:r>
            <a:endParaRPr lang="en-US" dirty="0"/>
          </a:p>
        </p:txBody>
      </p:sp>
      <p:sp>
        <p:nvSpPr>
          <p:cNvPr id="4" name="Slide Number Placeholder 3"/>
          <p:cNvSpPr>
            <a:spLocks noGrp="1"/>
          </p:cNvSpPr>
          <p:nvPr>
            <p:ph type="sldNum" sz="quarter" idx="3"/>
          </p:nvPr>
        </p:nvSpPr>
        <p:spPr/>
        <p:txBody>
          <a:bodyPr/>
          <a:lstStyle/>
          <a:p>
            <a:fld id="{7C5DB68A-9D44-4073-920F-D08D647C06A7}" type="slidenum">
              <a:rPr lang="en-US" smtClean="0"/>
              <a:t>76</a:t>
            </a:fld>
            <a:endParaRPr lang="en-US" dirty="0"/>
          </a:p>
        </p:txBody>
      </p:sp>
    </p:spTree>
    <p:extLst>
      <p:ext uri="{BB962C8B-B14F-4D97-AF65-F5344CB8AC3E}">
        <p14:creationId xmlns:p14="http://schemas.microsoft.com/office/powerpoint/2010/main" val="16283145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versus particulars</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4" name="Picture 2" descr="https://encrypted-tbn3.gstatic.com/images?q=tbn:ANd9GcTM-GIh25fYhqb2R2H0pZamjtqZC32MYyKcK9hPdMORwzrD7ATcvCXhhD62">
            <a:hlinkClick r:id="rId3"/>
          </p:cNvPr>
          <p:cNvPicPr>
            <a:picLocks noChangeAspect="1" noChangeArrowheads="1"/>
          </p:cNvPicPr>
          <p:nvPr/>
        </p:nvPicPr>
        <p:blipFill>
          <a:blip r:embed="rId4" cstate="print"/>
          <a:srcRect/>
          <a:stretch>
            <a:fillRect/>
          </a:stretch>
        </p:blipFill>
        <p:spPr bwMode="auto">
          <a:xfrm>
            <a:off x="381000" y="4619625"/>
            <a:ext cx="1152525" cy="1533525"/>
          </a:xfrm>
          <a:prstGeom prst="rect">
            <a:avLst/>
          </a:prstGeom>
          <a:noFill/>
        </p:spPr>
      </p:pic>
      <p:pic>
        <p:nvPicPr>
          <p:cNvPr id="269316" name="Picture 4" descr="https://encrypted-tbn1.gstatic.com/images?q=tbn:ANd9GcREsxmdyg7ikvB64eCQMTaZfXmFYQ45ue49r6dHMn72KqdM0E9vrH_O-Gg">
            <a:hlinkClick r:id="rId5"/>
          </p:cNvPr>
          <p:cNvPicPr>
            <a:picLocks noChangeAspect="1" noChangeArrowheads="1"/>
          </p:cNvPicPr>
          <p:nvPr/>
        </p:nvPicPr>
        <p:blipFill>
          <a:blip r:embed="rId6" cstate="print"/>
          <a:srcRect/>
          <a:stretch>
            <a:fillRect/>
          </a:stretch>
        </p:blipFill>
        <p:spPr bwMode="auto">
          <a:xfrm>
            <a:off x="2195512" y="4595812"/>
            <a:ext cx="1114425" cy="1581150"/>
          </a:xfrm>
          <a:prstGeom prst="rect">
            <a:avLst/>
          </a:prstGeom>
          <a:noFill/>
        </p:spPr>
      </p:pic>
      <p:pic>
        <p:nvPicPr>
          <p:cNvPr id="269318" name="Picture 6" descr="https://encrypted-tbn3.gstatic.com/images?q=tbn:ANd9GcREGJl3rKpefAnc50aGAh0v4K95nJIZrFDWotLNoKlGhj3GcV7U2HlACQXE">
            <a:hlinkClick r:id="rId7"/>
          </p:cNvPr>
          <p:cNvPicPr>
            <a:picLocks noChangeAspect="1" noChangeArrowheads="1"/>
          </p:cNvPicPr>
          <p:nvPr/>
        </p:nvPicPr>
        <p:blipFill>
          <a:blip r:embed="rId8" cstate="print"/>
          <a:srcRect/>
          <a:stretch>
            <a:fillRect/>
          </a:stretch>
        </p:blipFill>
        <p:spPr bwMode="auto">
          <a:xfrm>
            <a:off x="3971924" y="4572000"/>
            <a:ext cx="1085850" cy="1628775"/>
          </a:xfrm>
          <a:prstGeom prst="rect">
            <a:avLst/>
          </a:prstGeom>
          <a:noFill/>
        </p:spPr>
      </p:pic>
      <p:pic>
        <p:nvPicPr>
          <p:cNvPr id="269320" name="Picture 8" descr="https://encrypted-tbn2.gstatic.com/images?q=tbn:ANd9GcR2RsdemFj41FjhNR6d2koWQJoQHCSjFDadDc2ZY0fYAZ-NEIiaxbAkTas">
            <a:hlinkClick r:id="rId9"/>
          </p:cNvPr>
          <p:cNvPicPr>
            <a:picLocks noChangeAspect="1" noChangeArrowheads="1"/>
          </p:cNvPicPr>
          <p:nvPr/>
        </p:nvPicPr>
        <p:blipFill>
          <a:blip r:embed="rId10" cstate="print"/>
          <a:srcRect/>
          <a:stretch>
            <a:fillRect/>
          </a:stretch>
        </p:blipFill>
        <p:spPr bwMode="auto">
          <a:xfrm>
            <a:off x="5719762" y="4629150"/>
            <a:ext cx="1162050" cy="1514475"/>
          </a:xfrm>
          <a:prstGeom prst="rect">
            <a:avLst/>
          </a:prstGeom>
          <a:noFill/>
        </p:spPr>
      </p:pic>
      <p:pic>
        <p:nvPicPr>
          <p:cNvPr id="269322" name="Picture 10" descr="https://encrypted-tbn2.gstatic.com/images?q=tbn:ANd9GcR25xibVdlSSSW8NwWFWbLRPKZicAuGjcrQPZ1H0Hlc0OJUw_-4fuCxEyw">
            <a:hlinkClick r:id="rId11"/>
          </p:cNvPr>
          <p:cNvPicPr>
            <a:picLocks noChangeAspect="1" noChangeArrowheads="1"/>
          </p:cNvPicPr>
          <p:nvPr/>
        </p:nvPicPr>
        <p:blipFill>
          <a:blip r:embed="rId12" cstate="print"/>
          <a:srcRect/>
          <a:stretch>
            <a:fillRect/>
          </a:stretch>
        </p:blipFill>
        <p:spPr bwMode="auto">
          <a:xfrm>
            <a:off x="7543800" y="4600575"/>
            <a:ext cx="1123950" cy="1571625"/>
          </a:xfrm>
          <a:prstGeom prst="rect">
            <a:avLst/>
          </a:prstGeom>
          <a:noFill/>
        </p:spPr>
      </p:pic>
      <p:cxnSp>
        <p:nvCxnSpPr>
          <p:cNvPr id="12" name="Straight Arrow Connector 11"/>
          <p:cNvCxnSpPr>
            <a:stCxn id="269314" idx="0"/>
            <a:endCxn id="17" idx="2"/>
          </p:cNvCxnSpPr>
          <p:nvPr/>
        </p:nvCxnSpPr>
        <p:spPr bwMode="auto">
          <a:xfrm flipV="1">
            <a:off x="957263" y="2718375"/>
            <a:ext cx="3614384" cy="1901250"/>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269316" idx="0"/>
            <a:endCxn id="17" idx="2"/>
          </p:cNvCxnSpPr>
          <p:nvPr/>
        </p:nvCxnSpPr>
        <p:spPr bwMode="auto">
          <a:xfrm flipV="1">
            <a:off x="2752725" y="2718375"/>
            <a:ext cx="1818922" cy="1877437"/>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7" idx="2"/>
          </p:cNvCxnSpPr>
          <p:nvPr/>
        </p:nvCxnSpPr>
        <p:spPr bwMode="auto">
          <a:xfrm flipV="1">
            <a:off x="4514849" y="2718375"/>
            <a:ext cx="56798" cy="1853625"/>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20" idx="0"/>
            <a:endCxn id="17" idx="2"/>
          </p:cNvCxnSpPr>
          <p:nvPr/>
        </p:nvCxnSpPr>
        <p:spPr bwMode="auto">
          <a:xfrm flipH="1" flipV="1">
            <a:off x="4571647" y="2718375"/>
            <a:ext cx="1729140" cy="1910775"/>
          </a:xfrm>
          <a:prstGeom prst="straightConnector1">
            <a:avLst/>
          </a:prstGeom>
          <a:noFill/>
          <a:ln w="38100" cap="flat" cmpd="sng" algn="ctr">
            <a:solidFill>
              <a:schemeClr val="bg1"/>
            </a:solidFill>
            <a:prstDash val="solid"/>
            <a:round/>
            <a:headEnd type="none" w="med" len="med"/>
            <a:tailEnd type="arrow"/>
          </a:ln>
          <a:effectLst/>
        </p:spPr>
      </p:cxnSp>
      <p:cxnSp>
        <p:nvCxnSpPr>
          <p:cNvPr id="16" name="Straight Arrow Connector 15"/>
          <p:cNvCxnSpPr>
            <a:stCxn id="269322" idx="0"/>
            <a:endCxn id="17" idx="2"/>
          </p:cNvCxnSpPr>
          <p:nvPr/>
        </p:nvCxnSpPr>
        <p:spPr bwMode="auto">
          <a:xfrm flipH="1" flipV="1">
            <a:off x="4571647" y="2718375"/>
            <a:ext cx="3534128" cy="1882200"/>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3289084" y="2133600"/>
            <a:ext cx="2565126" cy="584775"/>
          </a:xfrm>
          <a:prstGeom prst="rect">
            <a:avLst/>
          </a:prstGeom>
          <a:noFill/>
        </p:spPr>
        <p:txBody>
          <a:bodyPr wrap="none" rtlCol="0">
            <a:spAutoFit/>
          </a:bodyPr>
          <a:lstStyle/>
          <a:p>
            <a:r>
              <a:rPr lang="en-US" dirty="0" smtClean="0">
                <a:solidFill>
                  <a:srgbClr val="FFFF00"/>
                </a:solidFill>
              </a:rPr>
              <a:t>Human being</a:t>
            </a:r>
            <a:endParaRPr lang="en-US" dirty="0">
              <a:solidFill>
                <a:srgbClr val="FFFF00"/>
              </a:solidFill>
            </a:endParaRPr>
          </a:p>
        </p:txBody>
      </p:sp>
      <p:sp>
        <p:nvSpPr>
          <p:cNvPr id="28" name="TextBox 27"/>
          <p:cNvSpPr txBox="1"/>
          <p:nvPr/>
        </p:nvSpPr>
        <p:spPr>
          <a:xfrm>
            <a:off x="522437" y="2869912"/>
            <a:ext cx="2680541" cy="584775"/>
          </a:xfrm>
          <a:prstGeom prst="rect">
            <a:avLst/>
          </a:prstGeom>
          <a:noFill/>
        </p:spPr>
        <p:txBody>
          <a:bodyPr wrap="none" rtlCol="0">
            <a:spAutoFit/>
          </a:bodyPr>
          <a:lstStyle/>
          <a:p>
            <a:r>
              <a:rPr lang="en-US" i="1" dirty="0" smtClean="0">
                <a:solidFill>
                  <a:schemeClr val="bg1"/>
                </a:solidFill>
              </a:rPr>
              <a:t>instance of at t</a:t>
            </a:r>
            <a:endParaRPr lang="en-US" i="1" dirty="0">
              <a:solidFill>
                <a:schemeClr val="bg1"/>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spTree>
    <p:extLst>
      <p:ext uri="{BB962C8B-B14F-4D97-AF65-F5344CB8AC3E}">
        <p14:creationId xmlns:p14="http://schemas.microsoft.com/office/powerpoint/2010/main" val="19218801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Instances are the objects of classification …</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8" name="Picture 6" descr="https://encrypted-tbn3.gstatic.com/images?q=tbn:ANd9GcREGJl3rKpefAnc50aGAh0v4K95nJIZrFDWotLNoKlGhj3GcV7U2HlACQXE">
            <a:hlinkClick r:id="rId3"/>
          </p:cNvPr>
          <p:cNvPicPr>
            <a:picLocks noChangeAspect="1" noChangeArrowheads="1"/>
          </p:cNvPicPr>
          <p:nvPr/>
        </p:nvPicPr>
        <p:blipFill>
          <a:blip r:embed="rId4" cstate="print"/>
          <a:srcRect/>
          <a:stretch>
            <a:fillRect/>
          </a:stretch>
        </p:blipFill>
        <p:spPr bwMode="auto">
          <a:xfrm>
            <a:off x="3971924" y="4572000"/>
            <a:ext cx="1085850" cy="1628775"/>
          </a:xfrm>
          <a:prstGeom prst="rect">
            <a:avLst/>
          </a:prstGeom>
          <a:noFill/>
        </p:spPr>
      </p:pic>
      <p:cxnSp>
        <p:nvCxnSpPr>
          <p:cNvPr id="12" name="Straight Arrow Connector 11"/>
          <p:cNvCxnSpPr>
            <a:stCxn id="269318" idx="0"/>
            <a:endCxn id="18" idx="2"/>
          </p:cNvCxnSpPr>
          <p:nvPr/>
        </p:nvCxnSpPr>
        <p:spPr bwMode="auto">
          <a:xfrm flipH="1" flipV="1">
            <a:off x="3203887" y="2844463"/>
            <a:ext cx="1310962" cy="1727537"/>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endCxn id="17" idx="2"/>
          </p:cNvCxnSpPr>
          <p:nvPr/>
        </p:nvCxnSpPr>
        <p:spPr bwMode="auto">
          <a:xfrm flipH="1" flipV="1">
            <a:off x="1706660" y="3550800"/>
            <a:ext cx="2801629" cy="1035488"/>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9" idx="2"/>
          </p:cNvCxnSpPr>
          <p:nvPr/>
        </p:nvCxnSpPr>
        <p:spPr bwMode="auto">
          <a:xfrm flipV="1">
            <a:off x="4514849" y="2259688"/>
            <a:ext cx="542926" cy="2312312"/>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18" idx="0"/>
            <a:endCxn id="20" idx="2"/>
          </p:cNvCxnSpPr>
          <p:nvPr/>
        </p:nvCxnSpPr>
        <p:spPr bwMode="auto">
          <a:xfrm flipV="1">
            <a:off x="4514849" y="1802198"/>
            <a:ext cx="2652112" cy="2769802"/>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424097" y="2966025"/>
            <a:ext cx="2565126" cy="584775"/>
          </a:xfrm>
          <a:prstGeom prst="rect">
            <a:avLst/>
          </a:prstGeom>
          <a:noFill/>
        </p:spPr>
        <p:txBody>
          <a:bodyPr wrap="none" rtlCol="0">
            <a:spAutoFit/>
          </a:bodyPr>
          <a:lstStyle/>
          <a:p>
            <a:r>
              <a:rPr lang="en-US" dirty="0" smtClean="0">
                <a:solidFill>
                  <a:srgbClr val="FFFF00"/>
                </a:solidFill>
              </a:rPr>
              <a:t>Human being</a:t>
            </a:r>
            <a:endParaRPr lang="en-US" dirty="0">
              <a:solidFill>
                <a:srgbClr val="FFFF00"/>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sp>
        <p:nvSpPr>
          <p:cNvPr id="18" name="TextBox 17"/>
          <p:cNvSpPr txBox="1"/>
          <p:nvPr/>
        </p:nvSpPr>
        <p:spPr>
          <a:xfrm>
            <a:off x="2314060" y="2259688"/>
            <a:ext cx="1779654" cy="584775"/>
          </a:xfrm>
          <a:prstGeom prst="rect">
            <a:avLst/>
          </a:prstGeom>
          <a:noFill/>
        </p:spPr>
        <p:txBody>
          <a:bodyPr wrap="none" rtlCol="0">
            <a:spAutoFit/>
          </a:bodyPr>
          <a:lstStyle/>
          <a:p>
            <a:r>
              <a:rPr lang="en-US" dirty="0" smtClean="0">
                <a:solidFill>
                  <a:srgbClr val="FFFF00"/>
                </a:solidFill>
              </a:rPr>
              <a:t>Mammal</a:t>
            </a:r>
            <a:endParaRPr lang="en-US" dirty="0">
              <a:solidFill>
                <a:srgbClr val="FFFF00"/>
              </a:solidFill>
            </a:endParaRPr>
          </a:p>
        </p:txBody>
      </p:sp>
      <p:sp>
        <p:nvSpPr>
          <p:cNvPr id="19" name="TextBox 18"/>
          <p:cNvSpPr txBox="1"/>
          <p:nvPr/>
        </p:nvSpPr>
        <p:spPr>
          <a:xfrm>
            <a:off x="4026499" y="1674913"/>
            <a:ext cx="2062552" cy="584775"/>
          </a:xfrm>
          <a:prstGeom prst="rect">
            <a:avLst/>
          </a:prstGeom>
          <a:noFill/>
        </p:spPr>
        <p:txBody>
          <a:bodyPr wrap="none" rtlCol="0">
            <a:spAutoFit/>
          </a:bodyPr>
          <a:lstStyle/>
          <a:p>
            <a:r>
              <a:rPr lang="en-US" dirty="0" smtClean="0">
                <a:solidFill>
                  <a:srgbClr val="FFFF00"/>
                </a:solidFill>
              </a:rPr>
              <a:t>Vertebrate</a:t>
            </a:r>
            <a:endParaRPr lang="en-US" dirty="0">
              <a:solidFill>
                <a:srgbClr val="FFFF00"/>
              </a:solidFill>
            </a:endParaRPr>
          </a:p>
        </p:txBody>
      </p:sp>
      <p:sp>
        <p:nvSpPr>
          <p:cNvPr id="20" name="TextBox 19"/>
          <p:cNvSpPr txBox="1"/>
          <p:nvPr/>
        </p:nvSpPr>
        <p:spPr>
          <a:xfrm>
            <a:off x="6196983" y="1217423"/>
            <a:ext cx="1939955" cy="584775"/>
          </a:xfrm>
          <a:prstGeom prst="rect">
            <a:avLst/>
          </a:prstGeom>
          <a:noFill/>
        </p:spPr>
        <p:txBody>
          <a:bodyPr wrap="none" rtlCol="0">
            <a:spAutoFit/>
          </a:bodyPr>
          <a:lstStyle/>
          <a:p>
            <a:r>
              <a:rPr lang="en-US" dirty="0" smtClean="0">
                <a:solidFill>
                  <a:srgbClr val="FFFF00"/>
                </a:solidFill>
              </a:rPr>
              <a:t>Organism</a:t>
            </a:r>
            <a:endParaRPr lang="en-US" dirty="0">
              <a:solidFill>
                <a:srgbClr val="FFFF00"/>
              </a:solidFill>
            </a:endParaRPr>
          </a:p>
        </p:txBody>
      </p:sp>
      <p:sp>
        <p:nvSpPr>
          <p:cNvPr id="27" name="TextBox 26"/>
          <p:cNvSpPr txBox="1"/>
          <p:nvPr/>
        </p:nvSpPr>
        <p:spPr>
          <a:xfrm>
            <a:off x="5263213" y="4148722"/>
            <a:ext cx="2680541" cy="584775"/>
          </a:xfrm>
          <a:prstGeom prst="rect">
            <a:avLst/>
          </a:prstGeom>
          <a:noFill/>
        </p:spPr>
        <p:txBody>
          <a:bodyPr wrap="none" rtlCol="0">
            <a:spAutoFit/>
          </a:bodyPr>
          <a:lstStyle/>
          <a:p>
            <a:r>
              <a:rPr lang="en-US" i="1" dirty="0" smtClean="0">
                <a:solidFill>
                  <a:schemeClr val="bg1"/>
                </a:solidFill>
              </a:rPr>
              <a:t>instance of at t</a:t>
            </a:r>
            <a:endParaRPr lang="en-US" i="1" dirty="0">
              <a:solidFill>
                <a:schemeClr val="bg1"/>
              </a:solidFill>
            </a:endParaRPr>
          </a:p>
        </p:txBody>
      </p:sp>
      <p:cxnSp>
        <p:nvCxnSpPr>
          <p:cNvPr id="29" name="Straight Arrow Connector 28"/>
          <p:cNvCxnSpPr>
            <a:stCxn id="17" idx="0"/>
            <a:endCxn id="18" idx="1"/>
          </p:cNvCxnSpPr>
          <p:nvPr/>
        </p:nvCxnSpPr>
        <p:spPr bwMode="auto">
          <a:xfrm flipV="1">
            <a:off x="1706660" y="2552076"/>
            <a:ext cx="607400" cy="413949"/>
          </a:xfrm>
          <a:prstGeom prst="straightConnector1">
            <a:avLst/>
          </a:prstGeom>
          <a:noFill/>
          <a:ln w="38100" cap="flat" cmpd="sng" algn="ctr">
            <a:solidFill>
              <a:srgbClr val="FFFF00"/>
            </a:solidFill>
            <a:prstDash val="solid"/>
            <a:round/>
            <a:headEnd type="none" w="med" len="med"/>
            <a:tailEnd type="arrow"/>
          </a:ln>
          <a:effectLst/>
        </p:spPr>
      </p:cxnSp>
      <p:cxnSp>
        <p:nvCxnSpPr>
          <p:cNvPr id="32" name="Straight Arrow Connector 31"/>
          <p:cNvCxnSpPr>
            <a:stCxn id="18" idx="0"/>
            <a:endCxn id="19" idx="1"/>
          </p:cNvCxnSpPr>
          <p:nvPr/>
        </p:nvCxnSpPr>
        <p:spPr bwMode="auto">
          <a:xfrm flipV="1">
            <a:off x="3203887" y="1967301"/>
            <a:ext cx="822612" cy="292387"/>
          </a:xfrm>
          <a:prstGeom prst="straightConnector1">
            <a:avLst/>
          </a:prstGeom>
          <a:noFill/>
          <a:ln w="38100" cap="flat" cmpd="sng" algn="ctr">
            <a:solidFill>
              <a:srgbClr val="FFFF00"/>
            </a:solidFill>
            <a:prstDash val="solid"/>
            <a:round/>
            <a:headEnd type="none" w="med" len="med"/>
            <a:tailEnd type="arrow"/>
          </a:ln>
          <a:effectLst/>
        </p:spPr>
      </p:cxnSp>
      <p:cxnSp>
        <p:nvCxnSpPr>
          <p:cNvPr id="34" name="Straight Arrow Connector 33"/>
          <p:cNvCxnSpPr>
            <a:stCxn id="19" idx="0"/>
            <a:endCxn id="20" idx="1"/>
          </p:cNvCxnSpPr>
          <p:nvPr/>
        </p:nvCxnSpPr>
        <p:spPr bwMode="auto">
          <a:xfrm flipV="1">
            <a:off x="5057775" y="1509811"/>
            <a:ext cx="1139208" cy="165102"/>
          </a:xfrm>
          <a:prstGeom prst="straightConnector1">
            <a:avLst/>
          </a:prstGeom>
          <a:noFill/>
          <a:ln w="38100" cap="flat" cmpd="sng" algn="ctr">
            <a:solidFill>
              <a:srgbClr val="FFFF00"/>
            </a:solidFill>
            <a:prstDash val="solid"/>
            <a:round/>
            <a:headEnd type="none" w="med" len="med"/>
            <a:tailEnd type="arrow"/>
          </a:ln>
          <a:effectLst/>
        </p:spPr>
      </p:cxnSp>
      <p:sp>
        <p:nvSpPr>
          <p:cNvPr id="37" name="TextBox 36"/>
          <p:cNvSpPr txBox="1"/>
          <p:nvPr/>
        </p:nvSpPr>
        <p:spPr>
          <a:xfrm>
            <a:off x="1314834" y="2218153"/>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8" name="TextBox 37"/>
          <p:cNvSpPr txBox="1"/>
          <p:nvPr/>
        </p:nvSpPr>
        <p:spPr>
          <a:xfrm>
            <a:off x="2951229" y="1520250"/>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9" name="TextBox 38"/>
          <p:cNvSpPr txBox="1"/>
          <p:nvPr/>
        </p:nvSpPr>
        <p:spPr>
          <a:xfrm>
            <a:off x="5176941" y="1114523"/>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Tree>
    <p:extLst>
      <p:ext uri="{BB962C8B-B14F-4D97-AF65-F5344CB8AC3E}">
        <p14:creationId xmlns:p14="http://schemas.microsoft.com/office/powerpoint/2010/main" val="14218335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AutoShape 2"/>
          <p:cNvSpPr>
            <a:spLocks noGrp="1" noChangeArrowheads="1"/>
          </p:cNvSpPr>
          <p:nvPr>
            <p:ph type="title"/>
          </p:nvPr>
        </p:nvSpPr>
        <p:spPr/>
        <p:txBody>
          <a:bodyPr/>
          <a:lstStyle/>
          <a:p>
            <a:r>
              <a:rPr lang="nl-BE" altLang="en-US" dirty="0" smtClean="0"/>
              <a:t>… unlike Haslam’s ‘</a:t>
            </a:r>
            <a:r>
              <a:rPr lang="nl-BE" altLang="en-US" i="1" dirty="0" smtClean="0"/>
              <a:t>Kinds of Kinds</a:t>
            </a:r>
            <a:r>
              <a:rPr lang="nl-BE" altLang="en-US" dirty="0" smtClean="0"/>
              <a:t>’</a:t>
            </a:r>
            <a:endParaRPr lang="en-US" altLang="en-US" dirty="0" smtClean="0"/>
          </a:p>
        </p:txBody>
      </p:sp>
      <p:sp>
        <p:nvSpPr>
          <p:cNvPr id="468996" name="Text Box 4"/>
          <p:cNvSpPr txBox="1">
            <a:spLocks noChangeArrowheads="1"/>
          </p:cNvSpPr>
          <p:nvPr/>
        </p:nvSpPr>
        <p:spPr bwMode="auto">
          <a:xfrm>
            <a:off x="84138" y="1524000"/>
            <a:ext cx="6327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Non-arbitrary basis for drawing a categorical distinction</a:t>
            </a:r>
            <a:endParaRPr lang="en-US" altLang="en-US" sz="2000">
              <a:solidFill>
                <a:schemeClr val="bg1"/>
              </a:solidFill>
            </a:endParaRPr>
          </a:p>
        </p:txBody>
      </p:sp>
      <p:sp>
        <p:nvSpPr>
          <p:cNvPr id="468998" name="Text Box 6"/>
          <p:cNvSpPr txBox="1">
            <a:spLocks noChangeArrowheads="1"/>
          </p:cNvSpPr>
          <p:nvPr/>
        </p:nvSpPr>
        <p:spPr bwMode="auto">
          <a:xfrm>
            <a:off x="1722438" y="2590800"/>
            <a:ext cx="4332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This basis is an objective discontinuity</a:t>
            </a:r>
            <a:endParaRPr lang="en-US" altLang="en-US" sz="2000">
              <a:solidFill>
                <a:schemeClr val="bg1"/>
              </a:solidFill>
            </a:endParaRPr>
          </a:p>
        </p:txBody>
      </p:sp>
      <p:sp>
        <p:nvSpPr>
          <p:cNvPr id="469007" name="Text Box 15"/>
          <p:cNvSpPr txBox="1">
            <a:spLocks noChangeArrowheads="1"/>
          </p:cNvSpPr>
          <p:nvPr/>
        </p:nvSpPr>
        <p:spPr bwMode="auto">
          <a:xfrm>
            <a:off x="2822575" y="3657600"/>
            <a:ext cx="4251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The discontinuity is sharp and binary</a:t>
            </a:r>
            <a:endParaRPr lang="en-US" altLang="en-US" sz="2000">
              <a:solidFill>
                <a:schemeClr val="bg1"/>
              </a:solidFill>
            </a:endParaRPr>
          </a:p>
        </p:txBody>
      </p:sp>
      <p:sp>
        <p:nvSpPr>
          <p:cNvPr id="469012" name="Text Box 20"/>
          <p:cNvSpPr txBox="1">
            <a:spLocks noChangeArrowheads="1"/>
          </p:cNvSpPr>
          <p:nvPr/>
        </p:nvSpPr>
        <p:spPr bwMode="auto">
          <a:xfrm>
            <a:off x="3887788" y="4724400"/>
            <a:ext cx="52562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The discontinuity is constituted by an ‘essence’</a:t>
            </a:r>
            <a:endParaRPr lang="en-US" altLang="en-US" sz="2000">
              <a:solidFill>
                <a:schemeClr val="bg1"/>
              </a:solidFill>
            </a:endParaRPr>
          </a:p>
        </p:txBody>
      </p:sp>
      <p:grpSp>
        <p:nvGrpSpPr>
          <p:cNvPr id="2" name="Group 37"/>
          <p:cNvGrpSpPr>
            <a:grpSpLocks/>
          </p:cNvGrpSpPr>
          <p:nvPr/>
        </p:nvGrpSpPr>
        <p:grpSpPr bwMode="auto">
          <a:xfrm>
            <a:off x="52388" y="1905000"/>
            <a:ext cx="2298700" cy="1246188"/>
            <a:chOff x="33" y="1440"/>
            <a:chExt cx="1448" cy="785"/>
          </a:xfrm>
        </p:grpSpPr>
        <p:grpSp>
          <p:nvGrpSpPr>
            <p:cNvPr id="100385" name="Group 10"/>
            <p:cNvGrpSpPr>
              <a:grpSpLocks/>
            </p:cNvGrpSpPr>
            <p:nvPr/>
          </p:nvGrpSpPr>
          <p:grpSpPr bwMode="auto">
            <a:xfrm>
              <a:off x="480" y="1440"/>
              <a:ext cx="1001" cy="480"/>
              <a:chOff x="480" y="1536"/>
              <a:chExt cx="1001" cy="480"/>
            </a:xfrm>
          </p:grpSpPr>
          <p:sp>
            <p:nvSpPr>
              <p:cNvPr id="100387" name="Text Box 5"/>
              <p:cNvSpPr txBox="1">
                <a:spLocks noChangeArrowheads="1"/>
              </p:cNvSpPr>
              <p:nvPr/>
            </p:nvSpPr>
            <p:spPr bwMode="auto">
              <a:xfrm>
                <a:off x="480" y="1536"/>
                <a:ext cx="1001" cy="25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No           Yes</a:t>
                </a:r>
                <a:endParaRPr lang="en-US" altLang="en-US" sz="2000">
                  <a:solidFill>
                    <a:schemeClr val="bg1"/>
                  </a:solidFill>
                </a:endParaRPr>
              </a:p>
            </p:txBody>
          </p:sp>
          <p:sp>
            <p:nvSpPr>
              <p:cNvPr id="100388" name="AutoShape 8"/>
              <p:cNvSpPr>
                <a:spLocks noChangeArrowheads="1"/>
              </p:cNvSpPr>
              <p:nvPr/>
            </p:nvSpPr>
            <p:spPr bwMode="auto">
              <a:xfrm>
                <a:off x="528"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sp>
            <p:nvSpPr>
              <p:cNvPr id="100389" name="AutoShape 9"/>
              <p:cNvSpPr>
                <a:spLocks noChangeArrowheads="1"/>
              </p:cNvSpPr>
              <p:nvPr/>
            </p:nvSpPr>
            <p:spPr bwMode="auto">
              <a:xfrm>
                <a:off x="1200"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grpSp>
        <p:sp>
          <p:nvSpPr>
            <p:cNvPr id="100386" name="Text Box 25"/>
            <p:cNvSpPr txBox="1">
              <a:spLocks noChangeArrowheads="1"/>
            </p:cNvSpPr>
            <p:nvPr/>
          </p:nvSpPr>
          <p:spPr bwMode="auto">
            <a:xfrm>
              <a:off x="33" y="1937"/>
              <a:ext cx="87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400" i="1">
                  <a:solidFill>
                    <a:srgbClr val="FFFF00"/>
                  </a:solidFill>
                </a:rPr>
                <a:t>Non-kind</a:t>
              </a:r>
              <a:endParaRPr lang="en-US" altLang="en-US" sz="2400" i="1">
                <a:solidFill>
                  <a:srgbClr val="FFFF00"/>
                </a:solidFill>
              </a:endParaRPr>
            </a:p>
          </p:txBody>
        </p:sp>
      </p:grpSp>
      <p:grpSp>
        <p:nvGrpSpPr>
          <p:cNvPr id="4" name="Group 38"/>
          <p:cNvGrpSpPr>
            <a:grpSpLocks/>
          </p:cNvGrpSpPr>
          <p:nvPr/>
        </p:nvGrpSpPr>
        <p:grpSpPr bwMode="auto">
          <a:xfrm>
            <a:off x="381000" y="2971800"/>
            <a:ext cx="3113088" cy="1295400"/>
            <a:chOff x="240" y="2112"/>
            <a:chExt cx="1961" cy="816"/>
          </a:xfrm>
        </p:grpSpPr>
        <p:grpSp>
          <p:nvGrpSpPr>
            <p:cNvPr id="100380" name="Group 11"/>
            <p:cNvGrpSpPr>
              <a:grpSpLocks/>
            </p:cNvGrpSpPr>
            <p:nvPr/>
          </p:nvGrpSpPr>
          <p:grpSpPr bwMode="auto">
            <a:xfrm>
              <a:off x="1200" y="2112"/>
              <a:ext cx="1001" cy="480"/>
              <a:chOff x="480" y="1536"/>
              <a:chExt cx="1001" cy="480"/>
            </a:xfrm>
          </p:grpSpPr>
          <p:sp>
            <p:nvSpPr>
              <p:cNvPr id="100382" name="Text Box 12"/>
              <p:cNvSpPr txBox="1">
                <a:spLocks noChangeArrowheads="1"/>
              </p:cNvSpPr>
              <p:nvPr/>
            </p:nvSpPr>
            <p:spPr bwMode="auto">
              <a:xfrm>
                <a:off x="480" y="1536"/>
                <a:ext cx="1001" cy="25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No           Yes</a:t>
                </a:r>
                <a:endParaRPr lang="en-US" altLang="en-US" sz="2000">
                  <a:solidFill>
                    <a:schemeClr val="bg1"/>
                  </a:solidFill>
                </a:endParaRPr>
              </a:p>
            </p:txBody>
          </p:sp>
          <p:sp>
            <p:nvSpPr>
              <p:cNvPr id="100383" name="AutoShape 13"/>
              <p:cNvSpPr>
                <a:spLocks noChangeArrowheads="1"/>
              </p:cNvSpPr>
              <p:nvPr/>
            </p:nvSpPr>
            <p:spPr bwMode="auto">
              <a:xfrm>
                <a:off x="528"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sp>
            <p:nvSpPr>
              <p:cNvPr id="100384" name="AutoShape 14"/>
              <p:cNvSpPr>
                <a:spLocks noChangeArrowheads="1"/>
              </p:cNvSpPr>
              <p:nvPr/>
            </p:nvSpPr>
            <p:spPr bwMode="auto">
              <a:xfrm>
                <a:off x="1200"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grpSp>
        <p:sp>
          <p:nvSpPr>
            <p:cNvPr id="100381" name="Text Box 26"/>
            <p:cNvSpPr txBox="1">
              <a:spLocks noChangeArrowheads="1"/>
            </p:cNvSpPr>
            <p:nvPr/>
          </p:nvSpPr>
          <p:spPr bwMode="auto">
            <a:xfrm>
              <a:off x="240" y="2640"/>
              <a:ext cx="122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400" i="1">
                  <a:solidFill>
                    <a:srgbClr val="FFFF00"/>
                  </a:solidFill>
                </a:rPr>
                <a:t>Practical kind</a:t>
              </a:r>
              <a:endParaRPr lang="en-US" altLang="en-US" sz="2400" i="1">
                <a:solidFill>
                  <a:srgbClr val="FFFF00"/>
                </a:solidFill>
              </a:endParaRPr>
            </a:p>
          </p:txBody>
        </p:sp>
      </p:grpSp>
      <p:grpSp>
        <p:nvGrpSpPr>
          <p:cNvPr id="6" name="Group 39"/>
          <p:cNvGrpSpPr>
            <a:grpSpLocks/>
          </p:cNvGrpSpPr>
          <p:nvPr/>
        </p:nvGrpSpPr>
        <p:grpSpPr bwMode="auto">
          <a:xfrm>
            <a:off x="1981200" y="4038600"/>
            <a:ext cx="2732088" cy="1219200"/>
            <a:chOff x="1248" y="2784"/>
            <a:chExt cx="1721" cy="768"/>
          </a:xfrm>
        </p:grpSpPr>
        <p:grpSp>
          <p:nvGrpSpPr>
            <p:cNvPr id="100375" name="Group 16"/>
            <p:cNvGrpSpPr>
              <a:grpSpLocks/>
            </p:cNvGrpSpPr>
            <p:nvPr/>
          </p:nvGrpSpPr>
          <p:grpSpPr bwMode="auto">
            <a:xfrm>
              <a:off x="1968" y="2784"/>
              <a:ext cx="1001" cy="480"/>
              <a:chOff x="480" y="1536"/>
              <a:chExt cx="1001" cy="480"/>
            </a:xfrm>
          </p:grpSpPr>
          <p:sp>
            <p:nvSpPr>
              <p:cNvPr id="100377" name="Text Box 17"/>
              <p:cNvSpPr txBox="1">
                <a:spLocks noChangeArrowheads="1"/>
              </p:cNvSpPr>
              <p:nvPr/>
            </p:nvSpPr>
            <p:spPr bwMode="auto">
              <a:xfrm>
                <a:off x="480" y="1536"/>
                <a:ext cx="1001" cy="25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No           Yes</a:t>
                </a:r>
                <a:endParaRPr lang="en-US" altLang="en-US" sz="2000">
                  <a:solidFill>
                    <a:schemeClr val="bg1"/>
                  </a:solidFill>
                </a:endParaRPr>
              </a:p>
            </p:txBody>
          </p:sp>
          <p:sp>
            <p:nvSpPr>
              <p:cNvPr id="100378" name="AutoShape 18"/>
              <p:cNvSpPr>
                <a:spLocks noChangeArrowheads="1"/>
              </p:cNvSpPr>
              <p:nvPr/>
            </p:nvSpPr>
            <p:spPr bwMode="auto">
              <a:xfrm>
                <a:off x="528"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sp>
            <p:nvSpPr>
              <p:cNvPr id="100379" name="AutoShape 19"/>
              <p:cNvSpPr>
                <a:spLocks noChangeArrowheads="1"/>
              </p:cNvSpPr>
              <p:nvPr/>
            </p:nvSpPr>
            <p:spPr bwMode="auto">
              <a:xfrm>
                <a:off x="1200"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grpSp>
        <p:sp>
          <p:nvSpPr>
            <p:cNvPr id="100376" name="Text Box 27"/>
            <p:cNvSpPr txBox="1">
              <a:spLocks noChangeArrowheads="1"/>
            </p:cNvSpPr>
            <p:nvPr/>
          </p:nvSpPr>
          <p:spPr bwMode="auto">
            <a:xfrm>
              <a:off x="1248" y="3264"/>
              <a:ext cx="9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400" i="1">
                  <a:solidFill>
                    <a:srgbClr val="FFFF00"/>
                  </a:solidFill>
                </a:rPr>
                <a:t>Fuzzy kind</a:t>
              </a:r>
              <a:endParaRPr lang="en-US" altLang="en-US" sz="2400" i="1">
                <a:solidFill>
                  <a:srgbClr val="FFFF00"/>
                </a:solidFill>
              </a:endParaRPr>
            </a:p>
          </p:txBody>
        </p:sp>
      </p:grpSp>
      <p:grpSp>
        <p:nvGrpSpPr>
          <p:cNvPr id="8" name="Group 40"/>
          <p:cNvGrpSpPr>
            <a:grpSpLocks/>
          </p:cNvGrpSpPr>
          <p:nvPr/>
        </p:nvGrpSpPr>
        <p:grpSpPr bwMode="auto">
          <a:xfrm>
            <a:off x="2743200" y="5105400"/>
            <a:ext cx="3113088" cy="1143000"/>
            <a:chOff x="1728" y="3456"/>
            <a:chExt cx="1961" cy="720"/>
          </a:xfrm>
        </p:grpSpPr>
        <p:grpSp>
          <p:nvGrpSpPr>
            <p:cNvPr id="100370" name="Group 21"/>
            <p:cNvGrpSpPr>
              <a:grpSpLocks/>
            </p:cNvGrpSpPr>
            <p:nvPr/>
          </p:nvGrpSpPr>
          <p:grpSpPr bwMode="auto">
            <a:xfrm>
              <a:off x="2688" y="3456"/>
              <a:ext cx="1001" cy="480"/>
              <a:chOff x="480" y="1536"/>
              <a:chExt cx="1001" cy="480"/>
            </a:xfrm>
          </p:grpSpPr>
          <p:sp>
            <p:nvSpPr>
              <p:cNvPr id="100372" name="Text Box 22"/>
              <p:cNvSpPr txBox="1">
                <a:spLocks noChangeArrowheads="1"/>
              </p:cNvSpPr>
              <p:nvPr/>
            </p:nvSpPr>
            <p:spPr bwMode="auto">
              <a:xfrm>
                <a:off x="480" y="1536"/>
                <a:ext cx="1001" cy="25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000">
                    <a:solidFill>
                      <a:schemeClr val="bg1"/>
                    </a:solidFill>
                  </a:rPr>
                  <a:t>No           Yes</a:t>
                </a:r>
                <a:endParaRPr lang="en-US" altLang="en-US" sz="2000">
                  <a:solidFill>
                    <a:schemeClr val="bg1"/>
                  </a:solidFill>
                </a:endParaRPr>
              </a:p>
            </p:txBody>
          </p:sp>
          <p:sp>
            <p:nvSpPr>
              <p:cNvPr id="100373" name="AutoShape 23"/>
              <p:cNvSpPr>
                <a:spLocks noChangeArrowheads="1"/>
              </p:cNvSpPr>
              <p:nvPr/>
            </p:nvSpPr>
            <p:spPr bwMode="auto">
              <a:xfrm>
                <a:off x="528"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sp>
            <p:nvSpPr>
              <p:cNvPr id="100374" name="AutoShape 24"/>
              <p:cNvSpPr>
                <a:spLocks noChangeArrowheads="1"/>
              </p:cNvSpPr>
              <p:nvPr/>
            </p:nvSpPr>
            <p:spPr bwMode="auto">
              <a:xfrm>
                <a:off x="1200" y="1824"/>
                <a:ext cx="192" cy="192"/>
              </a:xfrm>
              <a:prstGeom prst="downArrow">
                <a:avLst>
                  <a:gd name="adj1" fmla="val 50000"/>
                  <a:gd name="adj2" fmla="val 25000"/>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endParaRPr lang="en-US" altLang="en-US"/>
              </a:p>
            </p:txBody>
          </p:sp>
        </p:grpSp>
        <p:sp>
          <p:nvSpPr>
            <p:cNvPr id="100371" name="Text Box 28"/>
            <p:cNvSpPr txBox="1">
              <a:spLocks noChangeArrowheads="1"/>
            </p:cNvSpPr>
            <p:nvPr/>
          </p:nvSpPr>
          <p:spPr bwMode="auto">
            <a:xfrm>
              <a:off x="1728" y="3888"/>
              <a:ext cx="116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400" i="1">
                  <a:solidFill>
                    <a:srgbClr val="FFFF00"/>
                  </a:solidFill>
                </a:rPr>
                <a:t>Discrete kind</a:t>
              </a:r>
              <a:endParaRPr lang="en-US" altLang="en-US" sz="2400" i="1">
                <a:solidFill>
                  <a:srgbClr val="FFFF00"/>
                </a:solidFill>
              </a:endParaRPr>
            </a:p>
          </p:txBody>
        </p:sp>
      </p:grpSp>
      <p:sp>
        <p:nvSpPr>
          <p:cNvPr id="469021" name="Text Box 29"/>
          <p:cNvSpPr txBox="1">
            <a:spLocks noChangeArrowheads="1"/>
          </p:cNvSpPr>
          <p:nvPr/>
        </p:nvSpPr>
        <p:spPr bwMode="auto">
          <a:xfrm>
            <a:off x="5257800" y="5791200"/>
            <a:ext cx="1801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eaLnBrk="1" hangingPunct="1"/>
            <a:r>
              <a:rPr lang="nl-BE" altLang="en-US" sz="2400" i="1">
                <a:solidFill>
                  <a:srgbClr val="FFFF00"/>
                </a:solidFill>
              </a:rPr>
              <a:t>Natural kind</a:t>
            </a:r>
            <a:endParaRPr lang="en-US" altLang="en-US" sz="2400" i="1">
              <a:solidFill>
                <a:srgbClr val="FFFF00"/>
              </a:solidFill>
            </a:endParaRPr>
          </a:p>
        </p:txBody>
      </p:sp>
      <p:sp>
        <p:nvSpPr>
          <p:cNvPr id="100364" name="Rectangle 30"/>
          <p:cNvSpPr>
            <a:spLocks noChangeArrowheads="1"/>
          </p:cNvSpPr>
          <p:nvPr/>
        </p:nvSpPr>
        <p:spPr bwMode="auto">
          <a:xfrm>
            <a:off x="6629400" y="1905000"/>
            <a:ext cx="2514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algn="r" eaLnBrk="1" hangingPunct="1"/>
            <a:r>
              <a:rPr lang="en-US" altLang="en-US" sz="1400" b="0">
                <a:solidFill>
                  <a:schemeClr val="bg1"/>
                </a:solidFill>
              </a:rPr>
              <a:t>Haslam N. Kinds of Kinds: A Conceptual Taxonomy of Psychiatric Categories. Philosophy, Psychiatry, &amp; Psychology, 9 (2002), 203-218</a:t>
            </a:r>
          </a:p>
        </p:txBody>
      </p:sp>
      <p:sp>
        <p:nvSpPr>
          <p:cNvPr id="469024" name="Text Box 32"/>
          <p:cNvSpPr txBox="1">
            <a:spLocks noChangeArrowheads="1"/>
          </p:cNvSpPr>
          <p:nvPr/>
        </p:nvSpPr>
        <p:spPr bwMode="auto">
          <a:xfrm>
            <a:off x="0" y="3048000"/>
            <a:ext cx="1633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algn="l" eaLnBrk="1" hangingPunct="1"/>
            <a:r>
              <a:rPr lang="nl-BE" altLang="en-US" sz="2000">
                <a:solidFill>
                  <a:srgbClr val="93B1C5"/>
                </a:solidFill>
              </a:rPr>
              <a:t>‘severity’</a:t>
            </a:r>
          </a:p>
          <a:p>
            <a:pPr algn="l" eaLnBrk="1" hangingPunct="1"/>
            <a:r>
              <a:rPr lang="nl-BE" altLang="en-US" sz="2000">
                <a:solidFill>
                  <a:srgbClr val="93B1C5"/>
                </a:solidFill>
              </a:rPr>
              <a:t>‘neuroticism’</a:t>
            </a:r>
            <a:endParaRPr lang="en-US" altLang="en-US" sz="2000">
              <a:solidFill>
                <a:srgbClr val="93B1C5"/>
              </a:solidFill>
            </a:endParaRPr>
          </a:p>
        </p:txBody>
      </p:sp>
      <p:sp>
        <p:nvSpPr>
          <p:cNvPr id="469025" name="Text Box 33"/>
          <p:cNvSpPr txBox="1">
            <a:spLocks noChangeArrowheads="1"/>
          </p:cNvSpPr>
          <p:nvPr/>
        </p:nvSpPr>
        <p:spPr bwMode="auto">
          <a:xfrm>
            <a:off x="0" y="4114800"/>
            <a:ext cx="27400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algn="l" eaLnBrk="1" hangingPunct="1"/>
            <a:r>
              <a:rPr lang="nl-BE" altLang="en-US" sz="2000">
                <a:solidFill>
                  <a:srgbClr val="93B1C5"/>
                </a:solidFill>
              </a:rPr>
              <a:t>‘essential hypertension’</a:t>
            </a:r>
          </a:p>
          <a:p>
            <a:pPr algn="l" eaLnBrk="1" hangingPunct="1"/>
            <a:r>
              <a:rPr lang="nl-BE" altLang="en-US" sz="2000">
                <a:solidFill>
                  <a:srgbClr val="93B1C5"/>
                </a:solidFill>
              </a:rPr>
              <a:t>‘depression’</a:t>
            </a:r>
            <a:endParaRPr lang="en-US" altLang="en-US" sz="2000">
              <a:solidFill>
                <a:srgbClr val="93B1C5"/>
              </a:solidFill>
            </a:endParaRPr>
          </a:p>
        </p:txBody>
      </p:sp>
      <p:sp>
        <p:nvSpPr>
          <p:cNvPr id="469026" name="Text Box 34"/>
          <p:cNvSpPr txBox="1">
            <a:spLocks noChangeArrowheads="1"/>
          </p:cNvSpPr>
          <p:nvPr/>
        </p:nvSpPr>
        <p:spPr bwMode="auto">
          <a:xfrm>
            <a:off x="685800" y="5105400"/>
            <a:ext cx="276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algn="l" eaLnBrk="1" hangingPunct="1"/>
            <a:r>
              <a:rPr lang="nl-BE" altLang="en-US" sz="2000">
                <a:solidFill>
                  <a:srgbClr val="93B1C5"/>
                </a:solidFill>
              </a:rPr>
              <a:t>‘borderline personality’</a:t>
            </a:r>
          </a:p>
        </p:txBody>
      </p:sp>
      <p:sp>
        <p:nvSpPr>
          <p:cNvPr id="469027" name="Text Box 35"/>
          <p:cNvSpPr txBox="1">
            <a:spLocks noChangeArrowheads="1"/>
          </p:cNvSpPr>
          <p:nvPr/>
        </p:nvSpPr>
        <p:spPr bwMode="auto">
          <a:xfrm>
            <a:off x="2819400" y="6080125"/>
            <a:ext cx="1662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algn="l" eaLnBrk="1" hangingPunct="1"/>
            <a:r>
              <a:rPr lang="nl-BE" altLang="en-US" sz="2000">
                <a:solidFill>
                  <a:srgbClr val="93B1C5"/>
                </a:solidFill>
              </a:rPr>
              <a:t>‘melancholia’</a:t>
            </a:r>
          </a:p>
        </p:txBody>
      </p:sp>
      <p:sp>
        <p:nvSpPr>
          <p:cNvPr id="469028" name="Text Box 36"/>
          <p:cNvSpPr txBox="1">
            <a:spLocks noChangeArrowheads="1"/>
          </p:cNvSpPr>
          <p:nvPr/>
        </p:nvSpPr>
        <p:spPr bwMode="auto">
          <a:xfrm>
            <a:off x="5334000" y="6080125"/>
            <a:ext cx="245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rgbClr val="000066"/>
                </a:solidFill>
                <a:latin typeface="Times New Roman" panose="02020603050405020304" pitchFamily="18" charset="0"/>
              </a:defRPr>
            </a:lvl1pPr>
            <a:lvl2pPr marL="742950" indent="-285750" eaLnBrk="0" hangingPunct="0">
              <a:defRPr sz="3200" b="1">
                <a:solidFill>
                  <a:srgbClr val="000066"/>
                </a:solidFill>
                <a:latin typeface="Times New Roman" panose="02020603050405020304" pitchFamily="18" charset="0"/>
              </a:defRPr>
            </a:lvl2pPr>
            <a:lvl3pPr marL="1143000" indent="-228600" eaLnBrk="0" hangingPunct="0">
              <a:defRPr sz="3200" b="1">
                <a:solidFill>
                  <a:srgbClr val="000066"/>
                </a:solidFill>
                <a:latin typeface="Times New Roman" panose="02020603050405020304" pitchFamily="18" charset="0"/>
              </a:defRPr>
            </a:lvl3pPr>
            <a:lvl4pPr marL="1600200" indent="-228600" eaLnBrk="0" hangingPunct="0">
              <a:defRPr sz="3200" b="1">
                <a:solidFill>
                  <a:srgbClr val="000066"/>
                </a:solidFill>
                <a:latin typeface="Times New Roman" panose="02020603050405020304" pitchFamily="18" charset="0"/>
              </a:defRPr>
            </a:lvl4pPr>
            <a:lvl5pPr marL="2057400" indent="-228600" eaLnBrk="0" hangingPunct="0">
              <a:defRPr sz="3200" b="1">
                <a:solidFill>
                  <a:srgbClr val="000066"/>
                </a:solidFill>
                <a:latin typeface="Times New Roman" panose="02020603050405020304" pitchFamily="18" charset="0"/>
              </a:defRPr>
            </a:lvl5pPr>
            <a:lvl6pPr marL="2514600" indent="-228600" algn="ctr" eaLnBrk="0" fontAlgn="base" hangingPunct="0">
              <a:spcBef>
                <a:spcPct val="0"/>
              </a:spcBef>
              <a:spcAft>
                <a:spcPct val="0"/>
              </a:spcAft>
              <a:defRPr sz="3200" b="1">
                <a:solidFill>
                  <a:srgbClr val="000066"/>
                </a:solidFill>
                <a:latin typeface="Times New Roman" panose="02020603050405020304" pitchFamily="18" charset="0"/>
              </a:defRPr>
            </a:lvl6pPr>
            <a:lvl7pPr marL="2971800" indent="-228600" algn="ctr" eaLnBrk="0" fontAlgn="base" hangingPunct="0">
              <a:spcBef>
                <a:spcPct val="0"/>
              </a:spcBef>
              <a:spcAft>
                <a:spcPct val="0"/>
              </a:spcAft>
              <a:defRPr sz="3200" b="1">
                <a:solidFill>
                  <a:srgbClr val="000066"/>
                </a:solidFill>
                <a:latin typeface="Times New Roman" panose="02020603050405020304" pitchFamily="18" charset="0"/>
              </a:defRPr>
            </a:lvl7pPr>
            <a:lvl8pPr marL="3429000" indent="-228600" algn="ctr" eaLnBrk="0" fontAlgn="base" hangingPunct="0">
              <a:spcBef>
                <a:spcPct val="0"/>
              </a:spcBef>
              <a:spcAft>
                <a:spcPct val="0"/>
              </a:spcAft>
              <a:defRPr sz="3200" b="1">
                <a:solidFill>
                  <a:srgbClr val="000066"/>
                </a:solidFill>
                <a:latin typeface="Times New Roman" panose="02020603050405020304" pitchFamily="18" charset="0"/>
              </a:defRPr>
            </a:lvl8pPr>
            <a:lvl9pPr marL="3886200" indent="-228600" algn="ctr" eaLnBrk="0" fontAlgn="base" hangingPunct="0">
              <a:spcBef>
                <a:spcPct val="0"/>
              </a:spcBef>
              <a:spcAft>
                <a:spcPct val="0"/>
              </a:spcAft>
              <a:defRPr sz="3200" b="1">
                <a:solidFill>
                  <a:srgbClr val="000066"/>
                </a:solidFill>
                <a:latin typeface="Times New Roman" panose="02020603050405020304" pitchFamily="18" charset="0"/>
              </a:defRPr>
            </a:lvl9pPr>
          </a:lstStyle>
          <a:p>
            <a:pPr algn="l" eaLnBrk="1" hangingPunct="1"/>
            <a:r>
              <a:rPr lang="nl-BE" altLang="en-US" sz="2000">
                <a:solidFill>
                  <a:srgbClr val="93B1C5"/>
                </a:solidFill>
              </a:rPr>
              <a:t>‘Williams syndrome’</a:t>
            </a:r>
          </a:p>
        </p:txBody>
      </p:sp>
    </p:spTree>
    <p:extLst>
      <p:ext uri="{BB962C8B-B14F-4D97-AF65-F5344CB8AC3E}">
        <p14:creationId xmlns:p14="http://schemas.microsoft.com/office/powerpoint/2010/main" val="2365524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medical errors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Flaws in clinical reasoning</a:t>
            </a:r>
          </a:p>
          <a:p>
            <a:pPr>
              <a:buFont typeface="Arial" panose="020B0604020202020204" pitchFamily="34" charset="0"/>
              <a:buChar char="•"/>
            </a:pPr>
            <a:r>
              <a:rPr lang="en-US" dirty="0" smtClean="0"/>
              <a:t>Clinical reasoning is based on ‘dual processing model’</a:t>
            </a:r>
            <a:endParaRPr lang="en-US" dirty="0"/>
          </a:p>
          <a:p>
            <a:pPr lvl="1">
              <a:buFont typeface="Arial" panose="020B0604020202020204" pitchFamily="34" charset="0"/>
              <a:buChar char="•"/>
            </a:pPr>
            <a:r>
              <a:rPr lang="en-US" dirty="0" smtClean="0"/>
              <a:t>rapid, intuitive </a:t>
            </a:r>
            <a:r>
              <a:rPr lang="en-US" dirty="0"/>
              <a:t>component (Type 1</a:t>
            </a:r>
            <a:r>
              <a:rPr lang="en-US" dirty="0" smtClean="0"/>
              <a:t>),</a:t>
            </a:r>
          </a:p>
          <a:p>
            <a:pPr lvl="1">
              <a:buFont typeface="Arial" panose="020B0604020202020204" pitchFamily="34" charset="0"/>
              <a:buChar char="•"/>
            </a:pPr>
            <a:r>
              <a:rPr lang="en-US" dirty="0" smtClean="0"/>
              <a:t>slower</a:t>
            </a:r>
            <a:r>
              <a:rPr lang="en-US" dirty="0"/>
              <a:t>, logical and analytical </a:t>
            </a:r>
            <a:r>
              <a:rPr lang="en-US" dirty="0" smtClean="0"/>
              <a:t>component (Type </a:t>
            </a:r>
            <a:r>
              <a:rPr lang="en-US" dirty="0"/>
              <a:t>2</a:t>
            </a:r>
            <a:r>
              <a:rPr lang="en-US" dirty="0" smtClean="0"/>
              <a:t>).</a:t>
            </a:r>
          </a:p>
          <a:p>
            <a:pPr>
              <a:buFont typeface="Arial" panose="020B0604020202020204" pitchFamily="34" charset="0"/>
              <a:buChar char="•"/>
            </a:pPr>
            <a:r>
              <a:rPr lang="en-US" dirty="0" smtClean="0"/>
              <a:t>Errors in type 1 might come from the </a:t>
            </a:r>
            <a:r>
              <a:rPr lang="en-US" dirty="0"/>
              <a:t>associative nature of memory</a:t>
            </a:r>
            <a:r>
              <a:rPr lang="en-US" dirty="0" smtClean="0"/>
              <a:t>, which </a:t>
            </a:r>
            <a:r>
              <a:rPr lang="en-US" dirty="0"/>
              <a:t>can lead to cognitive biases</a:t>
            </a:r>
            <a:r>
              <a:rPr lang="en-US" dirty="0" smtClean="0"/>
              <a:t>.</a:t>
            </a:r>
          </a:p>
        </p:txBody>
      </p:sp>
      <p:sp>
        <p:nvSpPr>
          <p:cNvPr id="4" name="Rectangle 3"/>
          <p:cNvSpPr/>
          <p:nvPr/>
        </p:nvSpPr>
        <p:spPr>
          <a:xfrm>
            <a:off x="1361440" y="6078696"/>
            <a:ext cx="7772400" cy="738664"/>
          </a:xfrm>
          <a:prstGeom prst="rect">
            <a:avLst/>
          </a:prstGeom>
        </p:spPr>
        <p:txBody>
          <a:bodyPr wrap="square">
            <a:spAutoFit/>
          </a:bodyPr>
          <a:lstStyle/>
          <a:p>
            <a:pPr algn="r"/>
            <a:r>
              <a:rPr lang="en-US" sz="1400" b="0" dirty="0">
                <a:solidFill>
                  <a:schemeClr val="bg1"/>
                </a:solidFill>
              </a:rPr>
              <a:t>Norman GR, Monteiro SD, </a:t>
            </a:r>
            <a:r>
              <a:rPr lang="en-US" sz="1400" b="0" dirty="0" err="1">
                <a:solidFill>
                  <a:schemeClr val="bg1"/>
                </a:solidFill>
              </a:rPr>
              <a:t>Sherbino</a:t>
            </a:r>
            <a:r>
              <a:rPr lang="en-US" sz="1400" b="0" dirty="0">
                <a:solidFill>
                  <a:schemeClr val="bg1"/>
                </a:solidFill>
              </a:rPr>
              <a:t> J, </a:t>
            </a:r>
            <a:r>
              <a:rPr lang="en-US" sz="1400" b="0" dirty="0" err="1">
                <a:solidFill>
                  <a:schemeClr val="bg1"/>
                </a:solidFill>
              </a:rPr>
              <a:t>Ilgen</a:t>
            </a:r>
            <a:r>
              <a:rPr lang="en-US" sz="1400" b="0" dirty="0">
                <a:solidFill>
                  <a:schemeClr val="bg1"/>
                </a:solidFill>
              </a:rPr>
              <a:t> JS, Schmidt HG, </a:t>
            </a:r>
            <a:r>
              <a:rPr lang="en-US" sz="1400" b="0" dirty="0" err="1">
                <a:solidFill>
                  <a:schemeClr val="bg1"/>
                </a:solidFill>
              </a:rPr>
              <a:t>Mamede</a:t>
            </a:r>
            <a:r>
              <a:rPr lang="en-US" sz="1400" b="0" dirty="0">
                <a:solidFill>
                  <a:schemeClr val="bg1"/>
                </a:solidFill>
              </a:rPr>
              <a:t> </a:t>
            </a:r>
            <a:r>
              <a:rPr lang="en-US" sz="1400" b="0" dirty="0" smtClean="0">
                <a:solidFill>
                  <a:schemeClr val="bg1"/>
                </a:solidFill>
              </a:rPr>
              <a:t>S.</a:t>
            </a:r>
          </a:p>
          <a:p>
            <a:pPr algn="r"/>
            <a:r>
              <a:rPr lang="en-US" sz="1400" b="0" dirty="0" smtClean="0">
                <a:solidFill>
                  <a:schemeClr val="bg1"/>
                </a:solidFill>
              </a:rPr>
              <a:t>The </a:t>
            </a:r>
            <a:r>
              <a:rPr lang="en-US" sz="1400" b="0" dirty="0">
                <a:solidFill>
                  <a:schemeClr val="bg1"/>
                </a:solidFill>
              </a:rPr>
              <a:t>causes of errors in clinical reasoning: cognitive biases, knowledge deficits, and dual process thinking</a:t>
            </a:r>
            <a:r>
              <a:rPr lang="en-US" sz="1400" b="0" dirty="0" smtClean="0">
                <a:solidFill>
                  <a:schemeClr val="bg1"/>
                </a:solidFill>
              </a:rPr>
              <a:t>.</a:t>
            </a:r>
          </a:p>
          <a:p>
            <a:pPr algn="r"/>
            <a:r>
              <a:rPr lang="en-US" sz="1400" b="0" dirty="0" smtClean="0">
                <a:solidFill>
                  <a:schemeClr val="bg1"/>
                </a:solidFill>
              </a:rPr>
              <a:t> </a:t>
            </a:r>
            <a:r>
              <a:rPr lang="en-US" sz="1400" b="0" dirty="0" err="1">
                <a:solidFill>
                  <a:schemeClr val="bg1"/>
                </a:solidFill>
              </a:rPr>
              <a:t>Acad</a:t>
            </a:r>
            <a:r>
              <a:rPr lang="en-US" sz="1400" b="0" dirty="0">
                <a:solidFill>
                  <a:schemeClr val="bg1"/>
                </a:solidFill>
              </a:rPr>
              <a:t> Med. 2017;92(1):23–30.</a:t>
            </a:r>
          </a:p>
        </p:txBody>
      </p:sp>
      <p:sp>
        <p:nvSpPr>
          <p:cNvPr id="5" name="Slide Number Placeholder 4"/>
          <p:cNvSpPr>
            <a:spLocks noGrp="1"/>
          </p:cNvSpPr>
          <p:nvPr>
            <p:ph type="sldNum" sz="quarter" idx="3"/>
          </p:nvPr>
        </p:nvSpPr>
        <p:spPr/>
        <p:txBody>
          <a:bodyPr/>
          <a:lstStyle/>
          <a:p>
            <a:fld id="{7C5DB68A-9D44-4073-920F-D08D647C06A7}" type="slidenum">
              <a:rPr lang="en-US" smtClean="0"/>
              <a:t>8</a:t>
            </a:fld>
            <a:endParaRPr lang="en-US" dirty="0"/>
          </a:p>
        </p:txBody>
      </p:sp>
    </p:spTree>
    <p:extLst>
      <p:ext uri="{BB962C8B-B14F-4D97-AF65-F5344CB8AC3E}">
        <p14:creationId xmlns:p14="http://schemas.microsoft.com/office/powerpoint/2010/main" val="42435036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Instances are the objects of classification …</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8" name="Picture 6" descr="https://encrypted-tbn3.gstatic.com/images?q=tbn:ANd9GcREGJl3rKpefAnc50aGAh0v4K95nJIZrFDWotLNoKlGhj3GcV7U2HlACQXE">
            <a:hlinkClick r:id="rId3"/>
          </p:cNvPr>
          <p:cNvPicPr>
            <a:picLocks noChangeAspect="1" noChangeArrowheads="1"/>
          </p:cNvPicPr>
          <p:nvPr/>
        </p:nvPicPr>
        <p:blipFill>
          <a:blip r:embed="rId4" cstate="print"/>
          <a:srcRect/>
          <a:stretch>
            <a:fillRect/>
          </a:stretch>
        </p:blipFill>
        <p:spPr bwMode="auto">
          <a:xfrm>
            <a:off x="3971924" y="4572000"/>
            <a:ext cx="1085850" cy="1628775"/>
          </a:xfrm>
          <a:prstGeom prst="rect">
            <a:avLst/>
          </a:prstGeom>
          <a:noFill/>
        </p:spPr>
      </p:pic>
      <p:cxnSp>
        <p:nvCxnSpPr>
          <p:cNvPr id="12" name="Straight Arrow Connector 11"/>
          <p:cNvCxnSpPr>
            <a:stCxn id="269318" idx="0"/>
            <a:endCxn id="18" idx="2"/>
          </p:cNvCxnSpPr>
          <p:nvPr/>
        </p:nvCxnSpPr>
        <p:spPr bwMode="auto">
          <a:xfrm flipH="1" flipV="1">
            <a:off x="3203887" y="2844463"/>
            <a:ext cx="1310962" cy="1727537"/>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endCxn id="17" idx="2"/>
          </p:cNvCxnSpPr>
          <p:nvPr/>
        </p:nvCxnSpPr>
        <p:spPr bwMode="auto">
          <a:xfrm flipH="1" flipV="1">
            <a:off x="1706660" y="3550800"/>
            <a:ext cx="2801629" cy="1035488"/>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9" idx="2"/>
          </p:cNvCxnSpPr>
          <p:nvPr/>
        </p:nvCxnSpPr>
        <p:spPr bwMode="auto">
          <a:xfrm flipV="1">
            <a:off x="4514849" y="2259688"/>
            <a:ext cx="542926" cy="2312312"/>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18" idx="0"/>
            <a:endCxn id="20" idx="2"/>
          </p:cNvCxnSpPr>
          <p:nvPr/>
        </p:nvCxnSpPr>
        <p:spPr bwMode="auto">
          <a:xfrm flipV="1">
            <a:off x="4514849" y="1802198"/>
            <a:ext cx="2652112" cy="2769802"/>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424097" y="2966025"/>
            <a:ext cx="2565126" cy="584775"/>
          </a:xfrm>
          <a:prstGeom prst="rect">
            <a:avLst/>
          </a:prstGeom>
          <a:noFill/>
        </p:spPr>
        <p:txBody>
          <a:bodyPr wrap="none" rtlCol="0">
            <a:spAutoFit/>
          </a:bodyPr>
          <a:lstStyle/>
          <a:p>
            <a:r>
              <a:rPr lang="en-US" dirty="0" smtClean="0">
                <a:solidFill>
                  <a:srgbClr val="FFFF00"/>
                </a:solidFill>
              </a:rPr>
              <a:t>Human being</a:t>
            </a:r>
            <a:endParaRPr lang="en-US" dirty="0">
              <a:solidFill>
                <a:srgbClr val="FFFF00"/>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non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sp>
        <p:nvSpPr>
          <p:cNvPr id="18" name="TextBox 17"/>
          <p:cNvSpPr txBox="1"/>
          <p:nvPr/>
        </p:nvSpPr>
        <p:spPr>
          <a:xfrm>
            <a:off x="2314060" y="2259688"/>
            <a:ext cx="1779654" cy="584775"/>
          </a:xfrm>
          <a:prstGeom prst="rect">
            <a:avLst/>
          </a:prstGeom>
          <a:noFill/>
        </p:spPr>
        <p:txBody>
          <a:bodyPr wrap="none" rtlCol="0">
            <a:spAutoFit/>
          </a:bodyPr>
          <a:lstStyle/>
          <a:p>
            <a:r>
              <a:rPr lang="en-US" dirty="0" smtClean="0">
                <a:solidFill>
                  <a:srgbClr val="FFFF00"/>
                </a:solidFill>
              </a:rPr>
              <a:t>Mammal</a:t>
            </a:r>
            <a:endParaRPr lang="en-US" dirty="0">
              <a:solidFill>
                <a:srgbClr val="FFFF00"/>
              </a:solidFill>
            </a:endParaRPr>
          </a:p>
        </p:txBody>
      </p:sp>
      <p:sp>
        <p:nvSpPr>
          <p:cNvPr id="19" name="TextBox 18"/>
          <p:cNvSpPr txBox="1"/>
          <p:nvPr/>
        </p:nvSpPr>
        <p:spPr>
          <a:xfrm>
            <a:off x="4026499" y="1674913"/>
            <a:ext cx="2062552" cy="584775"/>
          </a:xfrm>
          <a:prstGeom prst="rect">
            <a:avLst/>
          </a:prstGeom>
          <a:noFill/>
        </p:spPr>
        <p:txBody>
          <a:bodyPr wrap="none" rtlCol="0">
            <a:spAutoFit/>
          </a:bodyPr>
          <a:lstStyle/>
          <a:p>
            <a:r>
              <a:rPr lang="en-US" dirty="0" smtClean="0">
                <a:solidFill>
                  <a:srgbClr val="FFFF00"/>
                </a:solidFill>
              </a:rPr>
              <a:t>Vertebrate</a:t>
            </a:r>
            <a:endParaRPr lang="en-US" dirty="0">
              <a:solidFill>
                <a:srgbClr val="FFFF00"/>
              </a:solidFill>
            </a:endParaRPr>
          </a:p>
        </p:txBody>
      </p:sp>
      <p:sp>
        <p:nvSpPr>
          <p:cNvPr id="20" name="TextBox 19"/>
          <p:cNvSpPr txBox="1"/>
          <p:nvPr/>
        </p:nvSpPr>
        <p:spPr>
          <a:xfrm>
            <a:off x="6196983" y="1217423"/>
            <a:ext cx="1939955" cy="584775"/>
          </a:xfrm>
          <a:prstGeom prst="rect">
            <a:avLst/>
          </a:prstGeom>
          <a:noFill/>
        </p:spPr>
        <p:txBody>
          <a:bodyPr wrap="none" rtlCol="0">
            <a:spAutoFit/>
          </a:bodyPr>
          <a:lstStyle/>
          <a:p>
            <a:r>
              <a:rPr lang="en-US" dirty="0" smtClean="0">
                <a:solidFill>
                  <a:srgbClr val="FFFF00"/>
                </a:solidFill>
              </a:rPr>
              <a:t>Organism</a:t>
            </a:r>
            <a:endParaRPr lang="en-US" dirty="0">
              <a:solidFill>
                <a:srgbClr val="FFFF00"/>
              </a:solidFill>
            </a:endParaRPr>
          </a:p>
        </p:txBody>
      </p:sp>
      <p:sp>
        <p:nvSpPr>
          <p:cNvPr id="27" name="TextBox 26"/>
          <p:cNvSpPr txBox="1"/>
          <p:nvPr/>
        </p:nvSpPr>
        <p:spPr>
          <a:xfrm>
            <a:off x="5263213" y="4148722"/>
            <a:ext cx="2680541" cy="584775"/>
          </a:xfrm>
          <a:prstGeom prst="rect">
            <a:avLst/>
          </a:prstGeom>
          <a:noFill/>
        </p:spPr>
        <p:txBody>
          <a:bodyPr wrap="none" rtlCol="0">
            <a:spAutoFit/>
          </a:bodyPr>
          <a:lstStyle/>
          <a:p>
            <a:r>
              <a:rPr lang="en-US" i="1" dirty="0" smtClean="0">
                <a:solidFill>
                  <a:schemeClr val="bg1"/>
                </a:solidFill>
              </a:rPr>
              <a:t>instance of at t</a:t>
            </a:r>
            <a:endParaRPr lang="en-US" i="1" dirty="0">
              <a:solidFill>
                <a:schemeClr val="bg1"/>
              </a:solidFill>
            </a:endParaRPr>
          </a:p>
        </p:txBody>
      </p:sp>
      <p:cxnSp>
        <p:nvCxnSpPr>
          <p:cNvPr id="29" name="Straight Arrow Connector 28"/>
          <p:cNvCxnSpPr>
            <a:stCxn id="17" idx="0"/>
            <a:endCxn id="18" idx="1"/>
          </p:cNvCxnSpPr>
          <p:nvPr/>
        </p:nvCxnSpPr>
        <p:spPr bwMode="auto">
          <a:xfrm flipV="1">
            <a:off x="1706660" y="2552076"/>
            <a:ext cx="607400" cy="413949"/>
          </a:xfrm>
          <a:prstGeom prst="straightConnector1">
            <a:avLst/>
          </a:prstGeom>
          <a:noFill/>
          <a:ln w="38100" cap="flat" cmpd="sng" algn="ctr">
            <a:solidFill>
              <a:srgbClr val="FFFF00"/>
            </a:solidFill>
            <a:prstDash val="solid"/>
            <a:round/>
            <a:headEnd type="none" w="med" len="med"/>
            <a:tailEnd type="arrow"/>
          </a:ln>
          <a:effectLst/>
        </p:spPr>
      </p:cxnSp>
      <p:cxnSp>
        <p:nvCxnSpPr>
          <p:cNvPr id="32" name="Straight Arrow Connector 31"/>
          <p:cNvCxnSpPr>
            <a:stCxn id="18" idx="0"/>
            <a:endCxn id="19" idx="1"/>
          </p:cNvCxnSpPr>
          <p:nvPr/>
        </p:nvCxnSpPr>
        <p:spPr bwMode="auto">
          <a:xfrm flipV="1">
            <a:off x="3203887" y="1967301"/>
            <a:ext cx="822612" cy="292387"/>
          </a:xfrm>
          <a:prstGeom prst="straightConnector1">
            <a:avLst/>
          </a:prstGeom>
          <a:noFill/>
          <a:ln w="38100" cap="flat" cmpd="sng" algn="ctr">
            <a:solidFill>
              <a:srgbClr val="FFFF00"/>
            </a:solidFill>
            <a:prstDash val="solid"/>
            <a:round/>
            <a:headEnd type="none" w="med" len="med"/>
            <a:tailEnd type="arrow"/>
          </a:ln>
          <a:effectLst/>
        </p:spPr>
      </p:cxnSp>
      <p:cxnSp>
        <p:nvCxnSpPr>
          <p:cNvPr id="34" name="Straight Arrow Connector 33"/>
          <p:cNvCxnSpPr>
            <a:stCxn id="19" idx="0"/>
            <a:endCxn id="20" idx="1"/>
          </p:cNvCxnSpPr>
          <p:nvPr/>
        </p:nvCxnSpPr>
        <p:spPr bwMode="auto">
          <a:xfrm flipV="1">
            <a:off x="5057775" y="1509811"/>
            <a:ext cx="1139208" cy="165102"/>
          </a:xfrm>
          <a:prstGeom prst="straightConnector1">
            <a:avLst/>
          </a:prstGeom>
          <a:noFill/>
          <a:ln w="38100" cap="flat" cmpd="sng" algn="ctr">
            <a:solidFill>
              <a:srgbClr val="FFFF00"/>
            </a:solidFill>
            <a:prstDash val="solid"/>
            <a:round/>
            <a:headEnd type="none" w="med" len="med"/>
            <a:tailEnd type="arrow"/>
          </a:ln>
          <a:effectLst/>
        </p:spPr>
      </p:cxnSp>
      <p:sp>
        <p:nvSpPr>
          <p:cNvPr id="37" name="TextBox 36"/>
          <p:cNvSpPr txBox="1"/>
          <p:nvPr/>
        </p:nvSpPr>
        <p:spPr>
          <a:xfrm>
            <a:off x="1314834" y="2218153"/>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8" name="TextBox 37"/>
          <p:cNvSpPr txBox="1"/>
          <p:nvPr/>
        </p:nvSpPr>
        <p:spPr>
          <a:xfrm>
            <a:off x="2951229" y="1520250"/>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9" name="TextBox 38"/>
          <p:cNvSpPr txBox="1"/>
          <p:nvPr/>
        </p:nvSpPr>
        <p:spPr>
          <a:xfrm>
            <a:off x="5176941" y="1114523"/>
            <a:ext cx="663964" cy="584775"/>
          </a:xfrm>
          <a:prstGeom prst="rect">
            <a:avLst/>
          </a:prstGeom>
          <a:noFill/>
        </p:spPr>
        <p:txBody>
          <a:bodyPr wrap="none" rtlCol="0">
            <a:spAutoFit/>
          </a:bodyPr>
          <a:lstStyle/>
          <a:p>
            <a:r>
              <a:rPr lang="en-US" i="1" dirty="0" err="1" smtClean="0">
                <a:solidFill>
                  <a:srgbClr val="FFFF00"/>
                </a:solidFill>
              </a:rPr>
              <a:t>isa</a:t>
            </a:r>
            <a:endParaRPr lang="en-US" i="1" dirty="0">
              <a:solidFill>
                <a:srgbClr val="FFFF00"/>
              </a:solidFill>
            </a:endParaRPr>
          </a:p>
        </p:txBody>
      </p:sp>
      <p:sp>
        <p:nvSpPr>
          <p:cNvPr id="3" name="Oval 2"/>
          <p:cNvSpPr/>
          <p:nvPr/>
        </p:nvSpPr>
        <p:spPr bwMode="auto">
          <a:xfrm rot="1934683">
            <a:off x="528389" y="2003501"/>
            <a:ext cx="5200592" cy="3528628"/>
          </a:xfrm>
          <a:prstGeom prst="ellipse">
            <a:avLst/>
          </a:prstGeom>
          <a:noFill/>
          <a:ln w="38100"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6" name="Group 5"/>
          <p:cNvGrpSpPr/>
          <p:nvPr/>
        </p:nvGrpSpPr>
        <p:grpSpPr>
          <a:xfrm>
            <a:off x="1930148" y="2869495"/>
            <a:ext cx="1560104" cy="768661"/>
            <a:chOff x="1930148" y="2869495"/>
            <a:chExt cx="1560104" cy="768661"/>
          </a:xfrm>
          <a:solidFill>
            <a:srgbClr val="1FE115"/>
          </a:solidFill>
        </p:grpSpPr>
        <p:sp>
          <p:nvSpPr>
            <p:cNvPr id="5" name="Bent Arrow 4"/>
            <p:cNvSpPr/>
            <p:nvPr/>
          </p:nvSpPr>
          <p:spPr bwMode="auto">
            <a:xfrm rot="13306324">
              <a:off x="2112149" y="2869495"/>
              <a:ext cx="1378103" cy="551588"/>
            </a:xfrm>
            <a:prstGeom prst="bentArrow">
              <a:avLst/>
            </a:prstGeom>
            <a:grpFill/>
            <a:ln w="952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5" name="Bent Arrow 24"/>
            <p:cNvSpPr/>
            <p:nvPr/>
          </p:nvSpPr>
          <p:spPr bwMode="auto">
            <a:xfrm rot="13308581" flipV="1">
              <a:off x="1930148" y="3086568"/>
              <a:ext cx="1378103" cy="551588"/>
            </a:xfrm>
            <a:prstGeom prst="bentArrow">
              <a:avLst/>
            </a:prstGeom>
            <a:grpFill/>
            <a:ln w="952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418349156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Biomedical Informatics</a:t>
            </a:r>
            <a:endParaRPr lang="en-US" sz="2800" b="1" dirty="0"/>
          </a:p>
        </p:txBody>
      </p:sp>
      <p:graphicFrame>
        <p:nvGraphicFramePr>
          <p:cNvPr id="5" name="Content Placeholder 4"/>
          <p:cNvGraphicFramePr>
            <a:graphicFrameLocks noGrp="1"/>
          </p:cNvGraphicFramePr>
          <p:nvPr>
            <p:ph idx="1"/>
          </p:nvPr>
        </p:nvGraphicFramePr>
        <p:xfrm>
          <a:off x="228600" y="1524000"/>
          <a:ext cx="8686800" cy="47650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956886155"/>
                    </a:ext>
                  </a:extLst>
                </a:gridCol>
                <a:gridCol w="160020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310640">
                  <a:extLst>
                    <a:ext uri="{9D8B030D-6E8A-4147-A177-3AD203B41FA5}">
                      <a16:colId xmlns:a16="http://schemas.microsoft.com/office/drawing/2014/main" val="3941396346"/>
                    </a:ext>
                  </a:extLst>
                </a:gridCol>
                <a:gridCol w="1737360">
                  <a:extLst>
                    <a:ext uri="{9D8B030D-6E8A-4147-A177-3AD203B41FA5}">
                      <a16:colId xmlns:a16="http://schemas.microsoft.com/office/drawing/2014/main" val="350723972"/>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r>
                        <a:rPr lang="en-US" dirty="0" smtClean="0">
                          <a:solidFill>
                            <a:schemeClr val="bg1"/>
                          </a:solidFill>
                        </a:rPr>
                        <a:t>Inter-disciplinary</a:t>
                      </a:r>
                      <a:endParaRPr lang="en-US" dirty="0">
                        <a:solidFill>
                          <a:schemeClr val="bg1"/>
                        </a:solidFill>
                      </a:endParaRPr>
                    </a:p>
                  </a:txBody>
                  <a:tcPr>
                    <a:noFill/>
                  </a:tcPr>
                </a:tc>
                <a:tc>
                  <a:txBody>
                    <a:bodyPr/>
                    <a:lstStyle/>
                    <a:p>
                      <a:r>
                        <a:rPr lang="en-US" dirty="0" smtClean="0">
                          <a:solidFill>
                            <a:schemeClr val="bg1"/>
                          </a:solidFill>
                        </a:rPr>
                        <a:t>Data,</a:t>
                      </a:r>
                      <a:r>
                        <a:rPr lang="en-US" baseline="0" dirty="0" smtClean="0">
                          <a:solidFill>
                            <a:schemeClr val="bg1"/>
                          </a:solidFill>
                        </a:rPr>
                        <a:t> Information, Knowledge</a:t>
                      </a:r>
                      <a:endParaRPr lang="en-US" dirty="0">
                        <a:solidFill>
                          <a:schemeClr val="bg1"/>
                        </a:solidFill>
                      </a:endParaRPr>
                    </a:p>
                  </a:txBody>
                  <a:tcPr>
                    <a:noFill/>
                  </a:tcPr>
                </a:tc>
                <a:tc>
                  <a:txBody>
                    <a:bodyPr/>
                    <a:lstStyle/>
                    <a:p>
                      <a:r>
                        <a:rPr lang="en-US" dirty="0" smtClean="0">
                          <a:solidFill>
                            <a:schemeClr val="bg1"/>
                          </a:solidFill>
                        </a:rPr>
                        <a:t>Science,</a:t>
                      </a:r>
                    </a:p>
                    <a:p>
                      <a:r>
                        <a:rPr lang="en-US" dirty="0" smtClean="0">
                          <a:solidFill>
                            <a:schemeClr val="bg1"/>
                          </a:solidFill>
                        </a:rPr>
                        <a:t>Problem Solving,</a:t>
                      </a:r>
                    </a:p>
                    <a:p>
                      <a:r>
                        <a:rPr lang="en-US" dirty="0" smtClean="0">
                          <a:solidFill>
                            <a:schemeClr val="bg1"/>
                          </a:solidFill>
                        </a:rPr>
                        <a:t>Decision Making</a:t>
                      </a:r>
                      <a:endParaRPr lang="en-US" dirty="0">
                        <a:solidFill>
                          <a:schemeClr val="bg1"/>
                        </a:solidFill>
                      </a:endParaRPr>
                    </a:p>
                  </a:txBody>
                  <a:tcPr>
                    <a:noFill/>
                  </a:tcPr>
                </a:tc>
                <a:tc>
                  <a:txBody>
                    <a:bodyPr/>
                    <a:lstStyle/>
                    <a:p>
                      <a:r>
                        <a:rPr lang="en-US" dirty="0" smtClean="0">
                          <a:solidFill>
                            <a:schemeClr val="bg1"/>
                          </a:solidFill>
                        </a:rPr>
                        <a:t>Improving Health</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81</a:t>
            </a:fld>
            <a:endParaRPr lang="en-US" dirty="0"/>
          </a:p>
        </p:txBody>
      </p:sp>
      <p:cxnSp>
        <p:nvCxnSpPr>
          <p:cNvPr id="7" name="Straight Connector 6"/>
          <p:cNvCxnSpPr/>
          <p:nvPr/>
        </p:nvCxnSpPr>
        <p:spPr bwMode="auto">
          <a:xfrm>
            <a:off x="2438400" y="990600"/>
            <a:ext cx="647700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438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3" name="Rectangle 2"/>
          <p:cNvSpPr/>
          <p:nvPr/>
        </p:nvSpPr>
        <p:spPr bwMode="auto">
          <a:xfrm>
            <a:off x="2438400" y="2971800"/>
            <a:ext cx="6477000" cy="331724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sz="3600" u="sng" dirty="0" smtClean="0">
                <a:solidFill>
                  <a:schemeClr val="tx1"/>
                </a:solidFill>
                <a:latin typeface="Times" pitchFamily="122" charset="0"/>
              </a:rPr>
              <a:t>Success rests on 4 essential distinctions!</a:t>
            </a:r>
          </a:p>
          <a:p>
            <a:pPr marL="0" marR="0" indent="0" algn="l" defTabSz="914400" rtl="0" eaLnBrk="0" fontAlgn="base" latinLnBrk="0" hangingPunct="0">
              <a:lnSpc>
                <a:spcPct val="100000"/>
              </a:lnSpc>
              <a:spcBef>
                <a:spcPts val="600"/>
              </a:spcBef>
              <a:spcAft>
                <a:spcPct val="0"/>
              </a:spcAft>
              <a:buClrTx/>
              <a:buSzTx/>
              <a:buFontTx/>
              <a:buNone/>
              <a:tabLst>
                <a:tab pos="2400300" algn="l"/>
              </a:tabLst>
            </a:pPr>
            <a:r>
              <a:rPr lang="en-US" b="0" dirty="0" smtClean="0">
                <a:solidFill>
                  <a:schemeClr val="tx1"/>
                </a:solidFill>
                <a:latin typeface="Times" pitchFamily="122" charset="0"/>
              </a:rPr>
              <a:t>    ‘ontology’	</a:t>
            </a:r>
            <a:r>
              <a:rPr lang="en-US" b="0" dirty="0" smtClean="0">
                <a:solidFill>
                  <a:schemeClr val="tx1"/>
                </a:solidFill>
                <a:latin typeface="Times" pitchFamily="122" charset="0"/>
                <a:sym typeface="Wingdings" panose="05000000000000000000" pitchFamily="2" charset="2"/>
              </a:rPr>
              <a:t>   ‘an ontology’</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reality 	   representation</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kumimoji="0" lang="en-US" b="0" i="0" u="none" strike="noStrike" cap="none" normalizeH="0" baseline="0" dirty="0" smtClean="0">
                <a:ln>
                  <a:noFill/>
                </a:ln>
                <a:solidFill>
                  <a:schemeClr val="tx1"/>
                </a:solidFill>
                <a:effectLst/>
                <a:latin typeface="Times" pitchFamily="122" charset="0"/>
                <a:sym typeface="Wingdings" panose="05000000000000000000" pitchFamily="2" charset="2"/>
              </a:rPr>
              <a:t>    particulars	   universals</a:t>
            </a:r>
          </a:p>
          <a:p>
            <a:pPr marL="0" marR="0" indent="0" algn="l" defTabSz="914400" rtl="0" eaLnBrk="0" fontAlgn="base" latinLnBrk="0" hangingPunct="0">
              <a:lnSpc>
                <a:spcPct val="100000"/>
              </a:lnSpc>
              <a:spcBef>
                <a:spcPct val="0"/>
              </a:spcBef>
              <a:spcAft>
                <a:spcPct val="0"/>
              </a:spcAft>
              <a:buClrTx/>
              <a:buSzTx/>
              <a:buFontTx/>
              <a:buNone/>
              <a:tabLst>
                <a:tab pos="2400300" algn="l"/>
              </a:tabLst>
            </a:pPr>
            <a:r>
              <a:rPr lang="en-US" b="0" dirty="0" smtClean="0">
                <a:solidFill>
                  <a:schemeClr val="tx1"/>
                </a:solidFill>
                <a:latin typeface="Times" pitchFamily="122" charset="0"/>
                <a:sym typeface="Wingdings" panose="05000000000000000000" pitchFamily="2" charset="2"/>
              </a:rPr>
              <a:t>  continuants	   </a:t>
            </a:r>
            <a:r>
              <a:rPr lang="en-US" b="0" dirty="0" err="1" smtClean="0">
                <a:solidFill>
                  <a:schemeClr val="tx1"/>
                </a:solidFill>
                <a:latin typeface="Times" pitchFamily="122" charset="0"/>
                <a:sym typeface="Wingdings" panose="05000000000000000000" pitchFamily="2" charset="2"/>
              </a:rPr>
              <a:t>occurrents</a:t>
            </a:r>
            <a:endParaRPr kumimoji="0" lang="en-US" b="0" i="0" u="none" strike="noStrike" cap="none" normalizeH="0" baseline="0" dirty="0">
              <a:ln>
                <a:noFill/>
              </a:ln>
              <a:solidFill>
                <a:schemeClr val="tx1"/>
              </a:solidFill>
              <a:effectLst/>
              <a:latin typeface="Times" pitchFamily="122" charset="0"/>
            </a:endParaRPr>
          </a:p>
        </p:txBody>
      </p:sp>
      <p:sp>
        <p:nvSpPr>
          <p:cNvPr id="6" name="Rectangle 5"/>
          <p:cNvSpPr/>
          <p:nvPr/>
        </p:nvSpPr>
        <p:spPr bwMode="auto">
          <a:xfrm>
            <a:off x="2604792" y="5648131"/>
            <a:ext cx="5320008" cy="53340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9363949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Continuants </a:t>
            </a:r>
            <a:r>
              <a:rPr lang="en-US" dirty="0" smtClean="0">
                <a:sym typeface="Wingdings" panose="05000000000000000000" pitchFamily="2" charset="2"/>
              </a:rPr>
              <a:t> </a:t>
            </a:r>
            <a:r>
              <a:rPr lang="en-US" dirty="0" err="1" smtClean="0">
                <a:sym typeface="Wingdings" panose="05000000000000000000" pitchFamily="2" charset="2"/>
              </a:rPr>
              <a:t>Occurrents</a:t>
            </a:r>
            <a:endParaRPr lang="en-US" dirty="0"/>
          </a:p>
        </p:txBody>
      </p:sp>
      <p:graphicFrame>
        <p:nvGraphicFramePr>
          <p:cNvPr id="10" name="Table 9"/>
          <p:cNvGraphicFramePr>
            <a:graphicFrameLocks noGrp="1"/>
          </p:cNvGraphicFramePr>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smtClean="0"/>
                        <a:t>Continuant</a:t>
                      </a:r>
                      <a:endParaRPr lang="en-US" sz="3200"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smtClean="0"/>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smtClean="0">
                        <a:solidFill>
                          <a:schemeClr val="bg1"/>
                        </a:solidFill>
                      </a:endParaRPr>
                    </a:p>
                    <a:p>
                      <a:endParaRPr lang="en-US" sz="3200" b="1" dirty="0">
                        <a:solidFill>
                          <a:schemeClr val="bg1"/>
                        </a:solidFill>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endParaRPr lang="en-US" sz="3200" b="1" dirty="0">
                        <a:solidFill>
                          <a:schemeClr val="bg1"/>
                        </a:solidFill>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280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2321560" y="2362200"/>
            <a:ext cx="673608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27" name="Straight Connector 26"/>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2" name="TextBox 31"/>
          <p:cNvSpPr txBox="1"/>
          <p:nvPr/>
        </p:nvSpPr>
        <p:spPr>
          <a:xfrm>
            <a:off x="10270834" y="1295400"/>
            <a:ext cx="184731" cy="584775"/>
          </a:xfrm>
          <a:prstGeom prst="rect">
            <a:avLst/>
          </a:prstGeom>
          <a:noFill/>
        </p:spPr>
        <p:txBody>
          <a:bodyPr wrap="none" rtlCol="0">
            <a:spAutoFit/>
          </a:bodyPr>
          <a:lstStyle/>
          <a:p>
            <a:endParaRPr lang="en-US" dirty="0"/>
          </a:p>
        </p:txBody>
      </p:sp>
      <p:sp>
        <p:nvSpPr>
          <p:cNvPr id="33" name="Rectangle 32"/>
          <p:cNvSpPr/>
          <p:nvPr/>
        </p:nvSpPr>
        <p:spPr>
          <a:xfrm>
            <a:off x="2343150" y="2644170"/>
            <a:ext cx="3124200" cy="2554545"/>
          </a:xfrm>
          <a:prstGeom prst="rect">
            <a:avLst/>
          </a:prstGeom>
        </p:spPr>
        <p:txBody>
          <a:bodyPr wrap="square">
            <a:spAutoFit/>
          </a:bodyPr>
          <a:lstStyle/>
          <a:p>
            <a:r>
              <a:rPr lang="en-US" dirty="0">
                <a:solidFill>
                  <a:schemeClr val="bg1"/>
                </a:solidFill>
              </a:rPr>
              <a:t>Entities that at any time they exist, </a:t>
            </a:r>
          </a:p>
          <a:p>
            <a:r>
              <a:rPr lang="en-US" dirty="0" smtClean="0">
                <a:solidFill>
                  <a:schemeClr val="bg1"/>
                </a:solidFill>
              </a:rPr>
              <a:t>exist </a:t>
            </a:r>
          </a:p>
          <a:p>
            <a:r>
              <a:rPr lang="en-US" i="1" u="sng" dirty="0" smtClean="0">
                <a:solidFill>
                  <a:schemeClr val="bg1"/>
                </a:solidFill>
              </a:rPr>
              <a:t>in total</a:t>
            </a:r>
            <a:endParaRPr lang="en-US" dirty="0">
              <a:solidFill>
                <a:schemeClr val="bg1"/>
              </a:solidFill>
            </a:endParaRPr>
          </a:p>
        </p:txBody>
      </p:sp>
      <p:sp>
        <p:nvSpPr>
          <p:cNvPr id="34" name="Rectangle 33"/>
          <p:cNvSpPr/>
          <p:nvPr/>
        </p:nvSpPr>
        <p:spPr>
          <a:xfrm>
            <a:off x="5753100" y="2638425"/>
            <a:ext cx="3124200" cy="2554545"/>
          </a:xfrm>
          <a:prstGeom prst="rect">
            <a:avLst/>
          </a:prstGeom>
        </p:spPr>
        <p:txBody>
          <a:bodyPr wrap="square">
            <a:spAutoFit/>
          </a:bodyPr>
          <a:lstStyle/>
          <a:p>
            <a:r>
              <a:rPr lang="en-US" dirty="0">
                <a:solidFill>
                  <a:schemeClr val="bg1"/>
                </a:solidFill>
              </a:rPr>
              <a:t>Entities that at any time they exist, </a:t>
            </a:r>
          </a:p>
          <a:p>
            <a:r>
              <a:rPr lang="en-US" dirty="0" smtClean="0">
                <a:solidFill>
                  <a:schemeClr val="bg1"/>
                </a:solidFill>
              </a:rPr>
              <a:t>exist only </a:t>
            </a:r>
          </a:p>
          <a:p>
            <a:r>
              <a:rPr lang="en-US" i="1" u="sng" dirty="0" smtClean="0">
                <a:solidFill>
                  <a:schemeClr val="bg1"/>
                </a:solidFill>
              </a:rPr>
              <a:t>partially</a:t>
            </a:r>
            <a:endParaRPr lang="en-US" dirty="0">
              <a:solidFill>
                <a:schemeClr val="bg1"/>
              </a:solidFill>
            </a:endParaRPr>
          </a:p>
        </p:txBody>
      </p:sp>
      <p:sp>
        <p:nvSpPr>
          <p:cNvPr id="35" name="Rectangle 34"/>
          <p:cNvSpPr/>
          <p:nvPr/>
        </p:nvSpPr>
        <p:spPr>
          <a:xfrm>
            <a:off x="86361" y="6520190"/>
            <a:ext cx="8981439" cy="261610"/>
          </a:xfrm>
          <a:prstGeom prst="rect">
            <a:avLst/>
          </a:prstGeom>
        </p:spPr>
        <p:txBody>
          <a:bodyPr wrap="square">
            <a:spAutoFit/>
          </a:bodyPr>
          <a:lstStyle/>
          <a:p>
            <a:pPr algn="r"/>
            <a:r>
              <a:rPr lang="en-US" sz="1100" b="0" dirty="0">
                <a:solidFill>
                  <a:schemeClr val="bg1"/>
                </a:solidFill>
              </a:rPr>
              <a:t>Smith B, Ceusters W. Ontological Realism as a Methodology for Coordinated Evolution of Scientific Ontologies. Applied Ontology, 2010;5(3-4):139-188. </a:t>
            </a:r>
          </a:p>
        </p:txBody>
      </p:sp>
      <p:sp>
        <p:nvSpPr>
          <p:cNvPr id="3" name="Slide Number Placeholder 2"/>
          <p:cNvSpPr>
            <a:spLocks noGrp="1"/>
          </p:cNvSpPr>
          <p:nvPr>
            <p:ph type="sldNum" sz="quarter" idx="3"/>
          </p:nvPr>
        </p:nvSpPr>
        <p:spPr/>
        <p:txBody>
          <a:bodyPr/>
          <a:lstStyle/>
          <a:p>
            <a:fld id="{7C5DB68A-9D44-4073-920F-D08D647C06A7}" type="slidenum">
              <a:rPr lang="en-US" smtClean="0"/>
              <a:t>82</a:t>
            </a:fld>
            <a:endParaRPr lang="en-US" dirty="0"/>
          </a:p>
        </p:txBody>
      </p:sp>
    </p:spTree>
    <p:extLst>
      <p:ext uri="{BB962C8B-B14F-4D97-AF65-F5344CB8AC3E}">
        <p14:creationId xmlns:p14="http://schemas.microsoft.com/office/powerpoint/2010/main" val="246670714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324600" y="5334000"/>
            <a:ext cx="1981200" cy="990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2514600" y="5334000"/>
            <a:ext cx="2895600" cy="990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ounded Rectangle 11"/>
          <p:cNvSpPr/>
          <p:nvPr/>
        </p:nvSpPr>
        <p:spPr bwMode="auto">
          <a:xfrm>
            <a:off x="5867400" y="2667000"/>
            <a:ext cx="28956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ounded Rectangle 10"/>
          <p:cNvSpPr/>
          <p:nvPr/>
        </p:nvSpPr>
        <p:spPr bwMode="auto">
          <a:xfrm>
            <a:off x="2819400" y="2667000"/>
            <a:ext cx="21336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smtClean="0"/>
              <a:t>An ontological square</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633555100"/>
              </p:ext>
            </p:extLst>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smtClean="0"/>
                        <a:t>Continuant</a:t>
                      </a:r>
                      <a:endParaRPr lang="en-US" sz="3200"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smtClean="0"/>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smtClean="0">
                        <a:solidFill>
                          <a:schemeClr val="bg1"/>
                        </a:solidFill>
                      </a:endParaRPr>
                    </a:p>
                    <a:p>
                      <a:r>
                        <a:rPr lang="en-US" sz="3200" b="1" dirty="0" smtClean="0">
                          <a:solidFill>
                            <a:schemeClr val="bg1"/>
                          </a:solidFill>
                        </a:rPr>
                        <a:t>Types</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r>
                        <a:rPr lang="en-US" sz="3200" dirty="0" smtClean="0">
                          <a:solidFill>
                            <a:schemeClr val="bg1"/>
                          </a:solidFill>
                        </a:rPr>
                        <a:t>Tooth</a:t>
                      </a:r>
                    </a:p>
                    <a:p>
                      <a:pPr algn="ctr"/>
                      <a:endParaRPr lang="en-US" sz="3200" dirty="0" smtClean="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r>
                        <a:rPr lang="en-US" sz="3200" dirty="0" smtClean="0">
                          <a:solidFill>
                            <a:schemeClr val="bg1"/>
                          </a:solidFill>
                        </a:rPr>
                        <a:t>Teeth grinding</a:t>
                      </a: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r>
                        <a:rPr lang="en-US" sz="2400" b="1" dirty="0" smtClean="0">
                          <a:solidFill>
                            <a:schemeClr val="bg1"/>
                          </a:solidFill>
                        </a:rPr>
                        <a:t>Particulars</a:t>
                      </a:r>
                      <a:r>
                        <a:rPr lang="en-US" sz="3200" b="1" dirty="0" smtClean="0">
                          <a:solidFill>
                            <a:schemeClr val="bg1"/>
                          </a:solidFill>
                        </a:rPr>
                        <a:t> </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r>
                        <a:rPr lang="en-US" sz="2800" dirty="0" smtClean="0">
                          <a:solidFill>
                            <a:schemeClr val="tx1"/>
                          </a:solidFill>
                        </a:rPr>
                        <a:t>My left</a:t>
                      </a:r>
                      <a:r>
                        <a:rPr lang="en-US" sz="2800" baseline="0" dirty="0" smtClean="0">
                          <a:solidFill>
                            <a:schemeClr val="tx1"/>
                          </a:solidFill>
                        </a:rPr>
                        <a:t> maxillary first molar</a:t>
                      </a:r>
                      <a:endParaRPr lang="en-US" sz="2800" dirty="0">
                        <a:solidFill>
                          <a:schemeClr val="tx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r>
                        <a:rPr lang="en-US" sz="2800" dirty="0" smtClean="0">
                          <a:solidFill>
                            <a:schemeClr val="tx1"/>
                          </a:solidFill>
                        </a:rPr>
                        <a:t>My teeth</a:t>
                      </a:r>
                    </a:p>
                    <a:p>
                      <a:pPr algn="ctr"/>
                      <a:r>
                        <a:rPr lang="en-US" sz="2800" dirty="0" smtClean="0">
                          <a:solidFill>
                            <a:schemeClr val="tx1"/>
                          </a:solidFill>
                        </a:rPr>
                        <a:t>grinding</a:t>
                      </a:r>
                      <a:endParaRPr lang="en-US" sz="280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 name="Slide Number Placeholder 2"/>
          <p:cNvSpPr>
            <a:spLocks noGrp="1"/>
          </p:cNvSpPr>
          <p:nvPr>
            <p:ph type="sldNum" sz="quarter" idx="3"/>
          </p:nvPr>
        </p:nvSpPr>
        <p:spPr/>
        <p:txBody>
          <a:bodyPr/>
          <a:lstStyle/>
          <a:p>
            <a:fld id="{7C5DB68A-9D44-4073-920F-D08D647C06A7}" type="slidenum">
              <a:rPr lang="en-US" smtClean="0"/>
              <a:t>83</a:t>
            </a:fld>
            <a:endParaRPr lang="en-US" dirty="0"/>
          </a:p>
        </p:txBody>
      </p:sp>
    </p:spTree>
    <p:extLst>
      <p:ext uri="{BB962C8B-B14F-4D97-AF65-F5344CB8AC3E}">
        <p14:creationId xmlns:p14="http://schemas.microsoft.com/office/powerpoint/2010/main" val="25711284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324600" y="5334000"/>
            <a:ext cx="1981200" cy="990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Rectangle 12"/>
          <p:cNvSpPr/>
          <p:nvPr/>
        </p:nvSpPr>
        <p:spPr bwMode="auto">
          <a:xfrm>
            <a:off x="2514600" y="5334000"/>
            <a:ext cx="2895600" cy="990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Rounded Rectangle 11"/>
          <p:cNvSpPr/>
          <p:nvPr/>
        </p:nvSpPr>
        <p:spPr bwMode="auto">
          <a:xfrm>
            <a:off x="5867400" y="2667000"/>
            <a:ext cx="28956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1" name="Rounded Rectangle 10"/>
          <p:cNvSpPr/>
          <p:nvPr/>
        </p:nvSpPr>
        <p:spPr bwMode="auto">
          <a:xfrm>
            <a:off x="2819400" y="2667000"/>
            <a:ext cx="2133600" cy="8382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p:txBody>
          <a:bodyPr/>
          <a:lstStyle/>
          <a:p>
            <a:r>
              <a:rPr lang="en-US" dirty="0"/>
              <a:t>An ontological square</a:t>
            </a:r>
          </a:p>
        </p:txBody>
      </p:sp>
      <p:graphicFrame>
        <p:nvGraphicFramePr>
          <p:cNvPr id="10" name="Table 9"/>
          <p:cNvGraphicFramePr>
            <a:graphicFrameLocks noGrp="1"/>
          </p:cNvGraphicFramePr>
          <p:nvPr/>
        </p:nvGraphicFramePr>
        <p:xfrm>
          <a:off x="76200" y="1752600"/>
          <a:ext cx="8991600" cy="466344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3311358">
                  <a:extLst>
                    <a:ext uri="{9D8B030D-6E8A-4147-A177-3AD203B41FA5}">
                      <a16:colId xmlns:a16="http://schemas.microsoft.com/office/drawing/2014/main" val="20001"/>
                    </a:ext>
                  </a:extLst>
                </a:gridCol>
                <a:gridCol w="3470442">
                  <a:extLst>
                    <a:ext uri="{9D8B030D-6E8A-4147-A177-3AD203B41FA5}">
                      <a16:colId xmlns:a16="http://schemas.microsoft.com/office/drawing/2014/main" val="20002"/>
                    </a:ext>
                  </a:extLst>
                </a:gridCol>
              </a:tblGrid>
              <a:tr h="370840">
                <a:tc>
                  <a:txBody>
                    <a:bodyPr/>
                    <a:lstStyle/>
                    <a:p>
                      <a:endParaRPr lang="en-US" sz="3200"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smtClean="0"/>
                        <a:t>Continuant</a:t>
                      </a:r>
                      <a:endParaRPr lang="en-US" sz="3200"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smtClean="0"/>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endParaRPr lang="en-US" sz="3200" dirty="0" smtClean="0">
                        <a:solidFill>
                          <a:schemeClr val="bg1"/>
                        </a:solidFill>
                      </a:endParaRPr>
                    </a:p>
                    <a:p>
                      <a:r>
                        <a:rPr lang="en-US" sz="3200" b="1" dirty="0" smtClean="0">
                          <a:solidFill>
                            <a:schemeClr val="bg1"/>
                          </a:solidFill>
                        </a:rPr>
                        <a:t>Types</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r>
                        <a:rPr lang="en-US" sz="3200" dirty="0" smtClean="0">
                          <a:solidFill>
                            <a:schemeClr val="bg1"/>
                          </a:solidFill>
                        </a:rPr>
                        <a:t>Tooth</a:t>
                      </a:r>
                    </a:p>
                    <a:p>
                      <a:pPr algn="ctr"/>
                      <a:endParaRPr lang="en-US" sz="3200" dirty="0" smtClean="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r>
                        <a:rPr lang="en-US" sz="3200" dirty="0" smtClean="0">
                          <a:solidFill>
                            <a:schemeClr val="bg1"/>
                          </a:solidFill>
                        </a:rPr>
                        <a:t>Teeth grinding</a:t>
                      </a:r>
                      <a:endParaRPr lang="en-US" sz="3200"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endParaRPr lang="en-US" sz="3200" dirty="0" smtClean="0">
                        <a:solidFill>
                          <a:schemeClr val="bg1"/>
                        </a:solidFill>
                      </a:endParaRPr>
                    </a:p>
                    <a:p>
                      <a:endParaRPr lang="en-US" sz="3200" dirty="0" smtClean="0">
                        <a:solidFill>
                          <a:schemeClr val="bg1"/>
                        </a:solidFill>
                      </a:endParaRPr>
                    </a:p>
                    <a:p>
                      <a:endParaRPr lang="en-US" sz="3200" dirty="0" smtClean="0">
                        <a:solidFill>
                          <a:schemeClr val="bg1"/>
                        </a:solidFill>
                      </a:endParaRPr>
                    </a:p>
                    <a:p>
                      <a:r>
                        <a:rPr lang="en-US" sz="2400" b="1" dirty="0" smtClean="0">
                          <a:solidFill>
                            <a:schemeClr val="bg1"/>
                          </a:solidFill>
                        </a:rPr>
                        <a:t>Particulars</a:t>
                      </a:r>
                      <a:r>
                        <a:rPr lang="en-US" sz="3200" b="1" dirty="0" smtClean="0">
                          <a:solidFill>
                            <a:schemeClr val="bg1"/>
                          </a:solidFill>
                        </a:rPr>
                        <a:t> </a:t>
                      </a:r>
                      <a:endParaRPr lang="en-US" sz="3200" b="1" dirty="0">
                        <a:solidFill>
                          <a:schemeClr val="bg1"/>
                        </a:solidFill>
                      </a:endParaRPr>
                    </a:p>
                  </a:txBody>
                  <a:tcPr>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r>
                        <a:rPr lang="en-US" sz="2800" dirty="0" smtClean="0">
                          <a:solidFill>
                            <a:schemeClr val="tx1"/>
                          </a:solidFill>
                        </a:rPr>
                        <a:t>My left</a:t>
                      </a:r>
                      <a:r>
                        <a:rPr lang="en-US" sz="2800" baseline="0" dirty="0" smtClean="0">
                          <a:solidFill>
                            <a:schemeClr val="tx1"/>
                          </a:solidFill>
                        </a:rPr>
                        <a:t> maxillary first molar</a:t>
                      </a:r>
                      <a:endParaRPr lang="en-US" sz="2800" dirty="0">
                        <a:solidFill>
                          <a:schemeClr val="tx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r>
                        <a:rPr lang="en-US" sz="2800" dirty="0" smtClean="0">
                          <a:solidFill>
                            <a:schemeClr val="tx1"/>
                          </a:solidFill>
                        </a:rPr>
                        <a:t>My teeth</a:t>
                      </a:r>
                    </a:p>
                    <a:p>
                      <a:pPr algn="ctr"/>
                      <a:r>
                        <a:rPr lang="en-US" sz="2800" dirty="0" smtClean="0">
                          <a:solidFill>
                            <a:schemeClr val="tx1"/>
                          </a:solidFill>
                        </a:rPr>
                        <a:t>grinding</a:t>
                      </a:r>
                      <a:endParaRPr lang="en-US" sz="280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16" name="Straight Arrow Connector 15"/>
          <p:cNvCxnSpPr/>
          <p:nvPr/>
        </p:nvCxnSpPr>
        <p:spPr bwMode="auto">
          <a:xfrm flipV="1">
            <a:off x="3962400" y="3505200"/>
            <a:ext cx="0" cy="18288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17" name="Straight Arrow Connector 16"/>
          <p:cNvCxnSpPr/>
          <p:nvPr/>
        </p:nvCxnSpPr>
        <p:spPr bwMode="auto">
          <a:xfrm flipV="1">
            <a:off x="7315200" y="3505200"/>
            <a:ext cx="0" cy="18288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8" name="TextBox 17"/>
          <p:cNvSpPr txBox="1"/>
          <p:nvPr/>
        </p:nvSpPr>
        <p:spPr>
          <a:xfrm>
            <a:off x="2341880" y="4028182"/>
            <a:ext cx="1770035" cy="1077218"/>
          </a:xfrm>
          <a:prstGeom prst="rect">
            <a:avLst/>
          </a:prstGeom>
          <a:noFill/>
        </p:spPr>
        <p:txBody>
          <a:bodyPr wrap="none" rtlCol="0">
            <a:spAutoFit/>
          </a:bodyPr>
          <a:lstStyle/>
          <a:p>
            <a:r>
              <a:rPr lang="en-US" dirty="0" smtClean="0">
                <a:solidFill>
                  <a:schemeClr val="bg1"/>
                </a:solidFill>
              </a:rPr>
              <a:t>Instance </a:t>
            </a:r>
          </a:p>
          <a:p>
            <a:r>
              <a:rPr lang="en-US" dirty="0" smtClean="0">
                <a:solidFill>
                  <a:schemeClr val="bg1"/>
                </a:solidFill>
              </a:rPr>
              <a:t>of </a:t>
            </a:r>
            <a:r>
              <a:rPr lang="en-US" i="1" u="sng" dirty="0" smtClean="0">
                <a:solidFill>
                  <a:schemeClr val="bg1"/>
                </a:solidFill>
              </a:rPr>
              <a:t>at t</a:t>
            </a:r>
            <a:endParaRPr lang="en-US" i="1" u="sng" dirty="0">
              <a:solidFill>
                <a:schemeClr val="bg1"/>
              </a:solidFill>
            </a:endParaRPr>
          </a:p>
        </p:txBody>
      </p:sp>
      <p:sp>
        <p:nvSpPr>
          <p:cNvPr id="19" name="TextBox 18"/>
          <p:cNvSpPr txBox="1"/>
          <p:nvPr/>
        </p:nvSpPr>
        <p:spPr>
          <a:xfrm>
            <a:off x="5669476" y="4028182"/>
            <a:ext cx="1770035" cy="1077218"/>
          </a:xfrm>
          <a:prstGeom prst="rect">
            <a:avLst/>
          </a:prstGeom>
          <a:noFill/>
        </p:spPr>
        <p:txBody>
          <a:bodyPr wrap="none" rtlCol="0">
            <a:spAutoFit/>
          </a:bodyPr>
          <a:lstStyle/>
          <a:p>
            <a:r>
              <a:rPr lang="en-US" dirty="0" smtClean="0">
                <a:solidFill>
                  <a:schemeClr val="bg1"/>
                </a:solidFill>
              </a:rPr>
              <a:t>Instance </a:t>
            </a:r>
          </a:p>
          <a:p>
            <a:r>
              <a:rPr lang="en-US" dirty="0" smtClean="0">
                <a:solidFill>
                  <a:schemeClr val="bg1"/>
                </a:solidFill>
              </a:rPr>
              <a:t>of</a:t>
            </a:r>
          </a:p>
        </p:txBody>
      </p:sp>
      <p:cxnSp>
        <p:nvCxnSpPr>
          <p:cNvPr id="26" name="Straight Connector 25"/>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15" name="Straight Connector 14"/>
          <p:cNvCxnSpPr/>
          <p:nvPr/>
        </p:nvCxnSpPr>
        <p:spPr bwMode="auto">
          <a:xfrm flipH="1">
            <a:off x="86360" y="3962400"/>
            <a:ext cx="8981440"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H="1">
            <a:off x="2283057" y="1752600"/>
            <a:ext cx="9928" cy="466344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3" name="Slide Number Placeholder 2"/>
          <p:cNvSpPr>
            <a:spLocks noGrp="1"/>
          </p:cNvSpPr>
          <p:nvPr>
            <p:ph type="sldNum" sz="quarter" idx="3"/>
          </p:nvPr>
        </p:nvSpPr>
        <p:spPr/>
        <p:txBody>
          <a:bodyPr/>
          <a:lstStyle/>
          <a:p>
            <a:fld id="{7C5DB68A-9D44-4073-920F-D08D647C06A7}" type="slidenum">
              <a:rPr lang="en-US" smtClean="0"/>
              <a:t>84</a:t>
            </a:fld>
            <a:endParaRPr lang="en-US" dirty="0"/>
          </a:p>
        </p:txBody>
      </p:sp>
    </p:spTree>
    <p:extLst>
      <p:ext uri="{BB962C8B-B14F-4D97-AF65-F5344CB8AC3E}">
        <p14:creationId xmlns:p14="http://schemas.microsoft.com/office/powerpoint/2010/main" val="362891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yet seemingly hard to grasp …</a:t>
            </a:r>
            <a:endParaRPr lang="en-US" dirty="0"/>
          </a:p>
        </p:txBody>
      </p:sp>
      <p:sp>
        <p:nvSpPr>
          <p:cNvPr id="3" name="Content Placeholder 2"/>
          <p:cNvSpPr>
            <a:spLocks noGrp="1"/>
          </p:cNvSpPr>
          <p:nvPr>
            <p:ph idx="1"/>
          </p:nvPr>
        </p:nvSpPr>
        <p:spPr/>
        <p:txBody>
          <a:bodyPr/>
          <a:lstStyle/>
          <a:p>
            <a:endParaRPr lang="en-US" dirty="0"/>
          </a:p>
        </p:txBody>
      </p:sp>
      <p:grpSp>
        <p:nvGrpSpPr>
          <p:cNvPr id="12" name="Group 11"/>
          <p:cNvGrpSpPr/>
          <p:nvPr/>
        </p:nvGrpSpPr>
        <p:grpSpPr>
          <a:xfrm>
            <a:off x="0" y="1524000"/>
            <a:ext cx="9144000" cy="1943273"/>
            <a:chOff x="0" y="2933527"/>
            <a:chExt cx="9144000" cy="1943273"/>
          </a:xfrm>
        </p:grpSpPr>
        <p:sp>
          <p:nvSpPr>
            <p:cNvPr id="11" name="Rectangle 10"/>
            <p:cNvSpPr/>
            <p:nvPr/>
          </p:nvSpPr>
          <p:spPr bwMode="auto">
            <a:xfrm>
              <a:off x="0" y="2933527"/>
              <a:ext cx="9144000" cy="194327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0" name="Group 9"/>
            <p:cNvGrpSpPr/>
            <p:nvPr/>
          </p:nvGrpSpPr>
          <p:grpSpPr>
            <a:xfrm>
              <a:off x="0" y="2933527"/>
              <a:ext cx="9144000" cy="1857548"/>
              <a:chOff x="0" y="2933527"/>
              <a:chExt cx="9144000" cy="1857548"/>
            </a:xfrm>
          </p:grpSpPr>
          <p:pic>
            <p:nvPicPr>
              <p:cNvPr id="4" name="Picture 3"/>
              <p:cNvPicPr>
                <a:picLocks noChangeAspect="1"/>
              </p:cNvPicPr>
              <p:nvPr/>
            </p:nvPicPr>
            <p:blipFill>
              <a:blip r:embed="rId2"/>
              <a:stretch>
                <a:fillRect/>
              </a:stretch>
            </p:blipFill>
            <p:spPr>
              <a:xfrm>
                <a:off x="0" y="2933527"/>
                <a:ext cx="9144000" cy="990946"/>
              </a:xfrm>
              <a:prstGeom prst="rect">
                <a:avLst/>
              </a:prstGeom>
            </p:spPr>
          </p:pic>
          <p:pic>
            <p:nvPicPr>
              <p:cNvPr id="5" name="Picture 4"/>
              <p:cNvPicPr>
                <a:picLocks noChangeAspect="1"/>
              </p:cNvPicPr>
              <p:nvPr/>
            </p:nvPicPr>
            <p:blipFill>
              <a:blip r:embed="rId3"/>
              <a:stretch>
                <a:fillRect/>
              </a:stretch>
            </p:blipFill>
            <p:spPr>
              <a:xfrm>
                <a:off x="4962525" y="3502561"/>
                <a:ext cx="2595562" cy="383639"/>
              </a:xfrm>
              <a:prstGeom prst="rect">
                <a:avLst/>
              </a:prstGeom>
            </p:spPr>
          </p:pic>
          <p:pic>
            <p:nvPicPr>
              <p:cNvPr id="6" name="Picture 5"/>
              <p:cNvPicPr>
                <a:picLocks noChangeAspect="1"/>
              </p:cNvPicPr>
              <p:nvPr/>
            </p:nvPicPr>
            <p:blipFill>
              <a:blip r:embed="rId4"/>
              <a:stretch>
                <a:fillRect/>
              </a:stretch>
            </p:blipFill>
            <p:spPr>
              <a:xfrm>
                <a:off x="304800" y="3924300"/>
                <a:ext cx="7048500" cy="335211"/>
              </a:xfrm>
              <a:prstGeom prst="rect">
                <a:avLst/>
              </a:prstGeom>
            </p:spPr>
          </p:pic>
          <p:pic>
            <p:nvPicPr>
              <p:cNvPr id="7" name="Picture 6"/>
              <p:cNvPicPr>
                <a:picLocks noChangeAspect="1"/>
              </p:cNvPicPr>
              <p:nvPr/>
            </p:nvPicPr>
            <p:blipFill>
              <a:blip r:embed="rId5"/>
              <a:stretch>
                <a:fillRect/>
              </a:stretch>
            </p:blipFill>
            <p:spPr>
              <a:xfrm>
                <a:off x="7331556" y="3929150"/>
                <a:ext cx="1431443" cy="298972"/>
              </a:xfrm>
              <a:prstGeom prst="rect">
                <a:avLst/>
              </a:prstGeom>
            </p:spPr>
          </p:pic>
          <p:pic>
            <p:nvPicPr>
              <p:cNvPr id="8" name="Picture 7"/>
              <p:cNvPicPr>
                <a:picLocks noChangeAspect="1"/>
              </p:cNvPicPr>
              <p:nvPr/>
            </p:nvPicPr>
            <p:blipFill>
              <a:blip r:embed="rId6"/>
              <a:stretch>
                <a:fillRect/>
              </a:stretch>
            </p:blipFill>
            <p:spPr>
              <a:xfrm>
                <a:off x="304800" y="4257675"/>
                <a:ext cx="6086475" cy="533400"/>
              </a:xfrm>
              <a:prstGeom prst="rect">
                <a:avLst/>
              </a:prstGeom>
            </p:spPr>
          </p:pic>
          <p:sp>
            <p:nvSpPr>
              <p:cNvPr id="9" name="TextBox 8"/>
              <p:cNvSpPr txBox="1"/>
              <p:nvPr/>
            </p:nvSpPr>
            <p:spPr>
              <a:xfrm>
                <a:off x="3228065" y="2959298"/>
                <a:ext cx="2783134" cy="292388"/>
              </a:xfrm>
              <a:prstGeom prst="rect">
                <a:avLst/>
              </a:prstGeom>
              <a:noFill/>
            </p:spPr>
            <p:txBody>
              <a:bodyPr wrap="none" rtlCol="0">
                <a:spAutoFit/>
              </a:bodyPr>
              <a:lstStyle/>
              <a:p>
                <a:r>
                  <a:rPr lang="en-US" sz="1300" b="0" dirty="0" smtClean="0">
                    <a:solidFill>
                      <a:schemeClr val="tx1"/>
                    </a:solidFill>
                    <a:latin typeface="AVGmdBU" panose="02000600000000000000" pitchFamily="2" charset="-128"/>
                    <a:ea typeface="AVGmdBU" panose="02000600000000000000" pitchFamily="2" charset="-128"/>
                  </a:rPr>
                  <a:t>Methods </a:t>
                </a:r>
                <a:r>
                  <a:rPr lang="en-US" sz="1300" b="0" dirty="0" err="1" smtClean="0">
                    <a:solidFill>
                      <a:schemeClr val="tx1"/>
                    </a:solidFill>
                    <a:latin typeface="AVGmdBU" panose="02000600000000000000" pitchFamily="2" charset="-128"/>
                    <a:ea typeface="AVGmdBU" panose="02000600000000000000" pitchFamily="2" charset="-128"/>
                  </a:rPr>
                  <a:t>Inf</a:t>
                </a:r>
                <a:r>
                  <a:rPr lang="en-US" sz="1300" b="0" dirty="0" smtClean="0">
                    <a:solidFill>
                      <a:schemeClr val="tx1"/>
                    </a:solidFill>
                    <a:latin typeface="AVGmdBU" panose="02000600000000000000" pitchFamily="2" charset="-128"/>
                    <a:ea typeface="AVGmdBU" panose="02000600000000000000" pitchFamily="2" charset="-128"/>
                  </a:rPr>
                  <a:t> Med 2011; 50: 203-216</a:t>
                </a:r>
                <a:endParaRPr lang="en-US" sz="1300" b="0" dirty="0">
                  <a:solidFill>
                    <a:schemeClr val="tx1"/>
                  </a:solidFill>
                  <a:latin typeface="AVGmdBU" panose="02000600000000000000" pitchFamily="2" charset="-128"/>
                  <a:ea typeface="AVGmdBU" panose="02000600000000000000" pitchFamily="2" charset="-128"/>
                </a:endParaRPr>
              </a:p>
            </p:txBody>
          </p:sp>
        </p:grpSp>
      </p:grpSp>
      <p:pic>
        <p:nvPicPr>
          <p:cNvPr id="13" name="Picture 12"/>
          <p:cNvPicPr>
            <a:picLocks noChangeAspect="1"/>
          </p:cNvPicPr>
          <p:nvPr/>
        </p:nvPicPr>
        <p:blipFill>
          <a:blip r:embed="rId7"/>
          <a:stretch>
            <a:fillRect/>
          </a:stretch>
        </p:blipFill>
        <p:spPr>
          <a:xfrm>
            <a:off x="0" y="3460938"/>
            <a:ext cx="9191632" cy="3375546"/>
          </a:xfrm>
          <a:prstGeom prst="rect">
            <a:avLst/>
          </a:prstGeom>
        </p:spPr>
      </p:pic>
      <p:sp>
        <p:nvSpPr>
          <p:cNvPr id="15" name="Rectangle 14"/>
          <p:cNvSpPr/>
          <p:nvPr/>
        </p:nvSpPr>
        <p:spPr bwMode="auto">
          <a:xfrm>
            <a:off x="0" y="3460938"/>
            <a:ext cx="1981200" cy="64867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nvGrpSpPr>
          <p:cNvPr id="17" name="Group 16"/>
          <p:cNvGrpSpPr/>
          <p:nvPr/>
        </p:nvGrpSpPr>
        <p:grpSpPr>
          <a:xfrm>
            <a:off x="63213" y="3471319"/>
            <a:ext cx="1841787" cy="529896"/>
            <a:chOff x="63213" y="3604669"/>
            <a:chExt cx="1841787" cy="529896"/>
          </a:xfrm>
        </p:grpSpPr>
        <p:sp>
          <p:nvSpPr>
            <p:cNvPr id="14" name="TextBox 13"/>
            <p:cNvSpPr txBox="1"/>
            <p:nvPr/>
          </p:nvSpPr>
          <p:spPr>
            <a:xfrm>
              <a:off x="63213" y="3604669"/>
              <a:ext cx="1354858" cy="461665"/>
            </a:xfrm>
            <a:prstGeom prst="rect">
              <a:avLst/>
            </a:prstGeom>
            <a:noFill/>
          </p:spPr>
          <p:txBody>
            <a:bodyPr wrap="none" rtlCol="0">
              <a:spAutoFit/>
            </a:bodyPr>
            <a:lstStyle/>
            <a:p>
              <a:r>
                <a:rPr lang="en-US" sz="2400" dirty="0" smtClean="0">
                  <a:solidFill>
                    <a:srgbClr val="FF0000"/>
                  </a:solidFill>
                </a:rPr>
                <a:t>Page 205</a:t>
              </a:r>
              <a:endParaRPr lang="en-US" sz="2400" dirty="0">
                <a:solidFill>
                  <a:srgbClr val="FF0000"/>
                </a:solidFill>
              </a:endParaRPr>
            </a:p>
          </p:txBody>
        </p:sp>
        <p:sp>
          <p:nvSpPr>
            <p:cNvPr id="16" name="Right Arrow 15"/>
            <p:cNvSpPr/>
            <p:nvPr/>
          </p:nvSpPr>
          <p:spPr bwMode="auto">
            <a:xfrm>
              <a:off x="152400" y="4023890"/>
              <a:ext cx="1752600" cy="110675"/>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18" name="Slide Number Placeholder 17"/>
          <p:cNvSpPr>
            <a:spLocks noGrp="1"/>
          </p:cNvSpPr>
          <p:nvPr>
            <p:ph type="sldNum" sz="quarter" idx="3"/>
          </p:nvPr>
        </p:nvSpPr>
        <p:spPr/>
        <p:txBody>
          <a:bodyPr/>
          <a:lstStyle/>
          <a:p>
            <a:fld id="{7C5DB68A-9D44-4073-920F-D08D647C06A7}" type="slidenum">
              <a:rPr lang="en-US" smtClean="0"/>
              <a:t>85</a:t>
            </a:fld>
            <a:endParaRPr lang="en-US" dirty="0"/>
          </a:p>
        </p:txBody>
      </p:sp>
    </p:spTree>
    <p:extLst>
      <p:ext uri="{BB962C8B-B14F-4D97-AF65-F5344CB8AC3E}">
        <p14:creationId xmlns:p14="http://schemas.microsoft.com/office/powerpoint/2010/main" val="38297668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could the distinction account for it ?</a:t>
            </a:r>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641610416"/>
              </p:ext>
            </p:extLst>
          </p:nvPr>
        </p:nvGraphicFramePr>
        <p:xfrm>
          <a:off x="2771774" y="1752600"/>
          <a:ext cx="6296025" cy="4907280"/>
        </p:xfrm>
        <a:graphic>
          <a:graphicData uri="http://schemas.openxmlformats.org/drawingml/2006/table">
            <a:tbl>
              <a:tblPr firstRow="1" bandRow="1">
                <a:tableStyleId>{5C22544A-7EE6-4342-B048-85BDC9FD1C3A}</a:tableStyleId>
              </a:tblPr>
              <a:tblGrid>
                <a:gridCol w="3019426">
                  <a:extLst>
                    <a:ext uri="{9D8B030D-6E8A-4147-A177-3AD203B41FA5}">
                      <a16:colId xmlns:a16="http://schemas.microsoft.com/office/drawing/2014/main" val="20000"/>
                    </a:ext>
                  </a:extLst>
                </a:gridCol>
                <a:gridCol w="3276599">
                  <a:extLst>
                    <a:ext uri="{9D8B030D-6E8A-4147-A177-3AD203B41FA5}">
                      <a16:colId xmlns:a16="http://schemas.microsoft.com/office/drawing/2014/main" val="20001"/>
                    </a:ext>
                  </a:extLst>
                </a:gridCol>
              </a:tblGrid>
              <a:tr h="370840">
                <a:tc>
                  <a:txBody>
                    <a:bodyPr/>
                    <a:lstStyle/>
                    <a:p>
                      <a:pPr algn="ctr"/>
                      <a:r>
                        <a:rPr lang="en-US" sz="3200" dirty="0" smtClean="0"/>
                        <a:t>Continuant</a:t>
                      </a:r>
                      <a:endParaRPr lang="en-US" sz="3200" dirty="0"/>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tc>
                  <a:txBody>
                    <a:bodyPr/>
                    <a:lstStyle/>
                    <a:p>
                      <a:pPr algn="ctr"/>
                      <a:r>
                        <a:rPr lang="en-US" sz="3200" dirty="0" err="1" smtClean="0"/>
                        <a:t>Occurrent</a:t>
                      </a:r>
                      <a:endParaRPr lang="en-US" sz="3200"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a:solidFill>
                          <a:schemeClr val="bg1"/>
                        </a:solidFill>
                      </a:endParaRPr>
                    </a:p>
                  </a:txBody>
                  <a:tcPr>
                    <a:lnL w="12700" cmpd="sng">
                      <a:noFill/>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smtClean="0">
                        <a:solidFill>
                          <a:schemeClr val="bg1"/>
                        </a:solidFill>
                      </a:endParaRPr>
                    </a:p>
                    <a:p>
                      <a:pPr algn="ctr"/>
                      <a:endParaRPr lang="en-US" sz="3200" dirty="0" smtClean="0">
                        <a:solidFill>
                          <a:schemeClr val="bg1"/>
                        </a:solidFill>
                      </a:endParaRPr>
                    </a:p>
                    <a:p>
                      <a:pPr algn="ctr"/>
                      <a:endParaRPr lang="en-US" sz="1600" dirty="0" smtClean="0">
                        <a:solidFill>
                          <a:schemeClr val="bg1"/>
                        </a:solidFill>
                      </a:endParaRPr>
                    </a:p>
                    <a:p>
                      <a:pPr algn="ctr"/>
                      <a:endParaRPr lang="en-US" sz="3200" dirty="0" smtClean="0">
                        <a:solidFill>
                          <a:schemeClr val="bg1"/>
                        </a:solidFill>
                      </a:endParaRPr>
                    </a:p>
                  </a:txBody>
                  <a:tcPr>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3200" dirty="0" smtClean="0">
                        <a:solidFill>
                          <a:schemeClr val="bg1"/>
                        </a:solidFill>
                      </a:endParaRPr>
                    </a:p>
                    <a:p>
                      <a:pPr algn="ctr"/>
                      <a:endParaRPr lang="en-US" sz="3200" dirty="0" smtClean="0">
                        <a:solidFill>
                          <a:schemeClr val="bg1"/>
                        </a:solidFill>
                      </a:endParaRPr>
                    </a:p>
                    <a:p>
                      <a:pPr algn="ctr"/>
                      <a:endParaRPr lang="en-US" sz="2800" dirty="0">
                        <a:solidFill>
                          <a:schemeClr val="tx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cxnSp>
        <p:nvCxnSpPr>
          <p:cNvPr id="26" name="Straight Connector 25"/>
          <p:cNvCxnSpPr/>
          <p:nvPr/>
        </p:nvCxnSpPr>
        <p:spPr bwMode="auto">
          <a:xfrm flipH="1">
            <a:off x="2771774" y="2362200"/>
            <a:ext cx="6285866"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flipH="1">
            <a:off x="2771774" y="1752600"/>
            <a:ext cx="1" cy="60960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21" name="Rounded Rectangle 20"/>
          <p:cNvSpPr/>
          <p:nvPr/>
        </p:nvSpPr>
        <p:spPr bwMode="auto">
          <a:xfrm>
            <a:off x="6498748" y="4953000"/>
            <a:ext cx="2097088" cy="1192529"/>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Reversible Process</a:t>
            </a:r>
            <a:endParaRPr kumimoji="0" lang="en-US" b="0" i="0" u="none" strike="noStrike" cap="none" normalizeH="0" baseline="0" dirty="0">
              <a:ln>
                <a:noFill/>
              </a:ln>
              <a:solidFill>
                <a:schemeClr val="bg1"/>
              </a:solidFill>
              <a:effectLst/>
              <a:latin typeface="Times" pitchFamily="122" charset="0"/>
            </a:endParaRPr>
          </a:p>
        </p:txBody>
      </p:sp>
      <p:sp>
        <p:nvSpPr>
          <p:cNvPr id="22" name="Rounded Rectangle 21"/>
          <p:cNvSpPr/>
          <p:nvPr/>
        </p:nvSpPr>
        <p:spPr bwMode="auto">
          <a:xfrm>
            <a:off x="6400800" y="2748973"/>
            <a:ext cx="2195036" cy="1230629"/>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Irreversible Process</a:t>
            </a:r>
            <a:endParaRPr kumimoji="0" lang="en-US" b="0" i="0" u="none" strike="noStrike" cap="none" normalizeH="0" baseline="0" dirty="0">
              <a:ln>
                <a:noFill/>
              </a:ln>
              <a:solidFill>
                <a:schemeClr val="bg1"/>
              </a:solidFill>
              <a:effectLst/>
              <a:latin typeface="Times" pitchFamily="122" charset="0"/>
            </a:endParaRPr>
          </a:p>
        </p:txBody>
      </p:sp>
      <p:sp>
        <p:nvSpPr>
          <p:cNvPr id="5" name="Rectangle 4"/>
          <p:cNvSpPr/>
          <p:nvPr/>
        </p:nvSpPr>
        <p:spPr>
          <a:xfrm>
            <a:off x="320198" y="2748973"/>
            <a:ext cx="5166201" cy="2554545"/>
          </a:xfrm>
          <a:prstGeom prst="rect">
            <a:avLst/>
          </a:prstGeom>
        </p:spPr>
        <p:txBody>
          <a:bodyPr wrap="square">
            <a:spAutoFit/>
          </a:bodyPr>
          <a:lstStyle/>
          <a:p>
            <a:pPr algn="l"/>
            <a:r>
              <a:rPr lang="en-US" b="0" i="1" dirty="0" smtClean="0">
                <a:solidFill>
                  <a:schemeClr val="bg1"/>
                </a:solidFill>
                <a:latin typeface="Minion-Regular"/>
              </a:rPr>
              <a:t>‘the </a:t>
            </a:r>
            <a:r>
              <a:rPr lang="en-US" b="0" i="1" dirty="0">
                <a:solidFill>
                  <a:schemeClr val="bg1"/>
                </a:solidFill>
                <a:latin typeface="Minion-Regular"/>
              </a:rPr>
              <a:t>distinction between</a:t>
            </a:r>
          </a:p>
          <a:p>
            <a:pPr algn="l"/>
            <a:r>
              <a:rPr lang="en-US" b="0" i="1" dirty="0">
                <a:solidFill>
                  <a:schemeClr val="bg1"/>
                </a:solidFill>
                <a:latin typeface="Minion-Regular"/>
              </a:rPr>
              <a:t>continuants and </a:t>
            </a:r>
            <a:r>
              <a:rPr lang="en-US" b="0" i="1" dirty="0" err="1">
                <a:solidFill>
                  <a:schemeClr val="bg1"/>
                </a:solidFill>
                <a:latin typeface="Minion-Regular"/>
              </a:rPr>
              <a:t>occurrents</a:t>
            </a:r>
            <a:r>
              <a:rPr lang="en-US" b="0" i="1" dirty="0">
                <a:solidFill>
                  <a:schemeClr val="bg1"/>
                </a:solidFill>
                <a:latin typeface="Minion-Regular"/>
              </a:rPr>
              <a:t> does </a:t>
            </a:r>
            <a:r>
              <a:rPr lang="en-US" b="0" i="1" dirty="0" smtClean="0">
                <a:solidFill>
                  <a:schemeClr val="bg1"/>
                </a:solidFill>
                <a:latin typeface="Minion-Regular"/>
              </a:rPr>
              <a:t>not account </a:t>
            </a:r>
            <a:r>
              <a:rPr lang="en-US" b="0" i="1" dirty="0">
                <a:solidFill>
                  <a:schemeClr val="bg1"/>
                </a:solidFill>
                <a:latin typeface="Minion-Regular"/>
              </a:rPr>
              <a:t>for the contrast between reversible</a:t>
            </a:r>
          </a:p>
          <a:p>
            <a:pPr algn="l"/>
            <a:r>
              <a:rPr lang="en-US" b="0" i="1" dirty="0">
                <a:solidFill>
                  <a:schemeClr val="bg1"/>
                </a:solidFill>
                <a:latin typeface="Minion-Regular"/>
              </a:rPr>
              <a:t>and irreversible </a:t>
            </a:r>
            <a:r>
              <a:rPr lang="en-US" b="0" i="1" dirty="0" smtClean="0">
                <a:solidFill>
                  <a:schemeClr val="bg1"/>
                </a:solidFill>
                <a:latin typeface="Minion-Regular"/>
              </a:rPr>
              <a:t>processes’</a:t>
            </a:r>
            <a:endParaRPr lang="en-US" i="1" dirty="0">
              <a:solidFill>
                <a:schemeClr val="bg1"/>
              </a:solidFill>
            </a:endParaRPr>
          </a:p>
        </p:txBody>
      </p:sp>
      <p:sp>
        <p:nvSpPr>
          <p:cNvPr id="7" name="Rectangle 6"/>
          <p:cNvSpPr/>
          <p:nvPr/>
        </p:nvSpPr>
        <p:spPr>
          <a:xfrm>
            <a:off x="152400" y="5422106"/>
            <a:ext cx="5410200" cy="954107"/>
          </a:xfrm>
          <a:prstGeom prst="rect">
            <a:avLst/>
          </a:prstGeom>
        </p:spPr>
        <p:txBody>
          <a:bodyPr wrap="square">
            <a:spAutoFit/>
          </a:bodyPr>
          <a:lstStyle/>
          <a:p>
            <a:pPr algn="r"/>
            <a:r>
              <a:rPr lang="en-US" sz="1400" dirty="0" err="1">
                <a:solidFill>
                  <a:schemeClr val="bg1"/>
                </a:solidFill>
                <a:ea typeface="Times New Roman" panose="02020603050405020304" pitchFamily="18" charset="0"/>
              </a:rPr>
              <a:t>Maojo</a:t>
            </a:r>
            <a:r>
              <a:rPr lang="en-US" sz="1400" dirty="0">
                <a:solidFill>
                  <a:schemeClr val="bg1"/>
                </a:solidFill>
                <a:ea typeface="Times New Roman" panose="02020603050405020304" pitchFamily="18" charset="0"/>
              </a:rPr>
              <a:t> V, Crespo J, Garcia-</a:t>
            </a:r>
            <a:r>
              <a:rPr lang="en-US" sz="1400" dirty="0" err="1">
                <a:solidFill>
                  <a:schemeClr val="bg1"/>
                </a:solidFill>
                <a:ea typeface="Times New Roman" panose="02020603050405020304" pitchFamily="18" charset="0"/>
              </a:rPr>
              <a:t>Remesal</a:t>
            </a:r>
            <a:r>
              <a:rPr lang="en-US" sz="1400" dirty="0">
                <a:solidFill>
                  <a:schemeClr val="bg1"/>
                </a:solidFill>
                <a:ea typeface="Times New Roman" panose="02020603050405020304" pitchFamily="18" charset="0"/>
              </a:rPr>
              <a:t> M, de la </a:t>
            </a:r>
            <a:r>
              <a:rPr lang="en-US" sz="1400" dirty="0" err="1">
                <a:solidFill>
                  <a:schemeClr val="bg1"/>
                </a:solidFill>
                <a:ea typeface="Times New Roman" panose="02020603050405020304" pitchFamily="18" charset="0"/>
              </a:rPr>
              <a:t>Iglesia</a:t>
            </a:r>
            <a:r>
              <a:rPr lang="en-US" sz="1400" dirty="0">
                <a:solidFill>
                  <a:schemeClr val="bg1"/>
                </a:solidFill>
                <a:ea typeface="Times New Roman" panose="02020603050405020304" pitchFamily="18" charset="0"/>
              </a:rPr>
              <a:t> D, Pérez-Rey D, </a:t>
            </a:r>
            <a:r>
              <a:rPr lang="en-US" sz="1400" dirty="0" err="1">
                <a:solidFill>
                  <a:schemeClr val="bg1"/>
                </a:solidFill>
                <a:ea typeface="Times New Roman" panose="02020603050405020304" pitchFamily="18" charset="0"/>
              </a:rPr>
              <a:t>Kulikowski</a:t>
            </a:r>
            <a:r>
              <a:rPr lang="en-US" sz="1400" dirty="0">
                <a:solidFill>
                  <a:schemeClr val="bg1"/>
                </a:solidFill>
                <a:ea typeface="Times New Roman" panose="02020603050405020304" pitchFamily="18" charset="0"/>
              </a:rPr>
              <a:t> C. </a:t>
            </a:r>
            <a:endParaRPr lang="en-US" sz="1400" dirty="0" smtClean="0">
              <a:solidFill>
                <a:schemeClr val="bg1"/>
              </a:solidFill>
              <a:ea typeface="Times New Roman" panose="02020603050405020304" pitchFamily="18" charset="0"/>
            </a:endParaRPr>
          </a:p>
          <a:p>
            <a:pPr algn="r"/>
            <a:r>
              <a:rPr lang="en-US" sz="1400" dirty="0" smtClean="0">
                <a:solidFill>
                  <a:schemeClr val="bg1"/>
                </a:solidFill>
                <a:ea typeface="Times New Roman" panose="02020603050405020304" pitchFamily="18" charset="0"/>
              </a:rPr>
              <a:t>Biomedical </a:t>
            </a:r>
            <a:r>
              <a:rPr lang="en-US" sz="1400" dirty="0">
                <a:solidFill>
                  <a:schemeClr val="bg1"/>
                </a:solidFill>
                <a:ea typeface="Times New Roman" panose="02020603050405020304" pitchFamily="18" charset="0"/>
              </a:rPr>
              <a:t>Ontologies: Toward scientific debate. </a:t>
            </a:r>
            <a:endParaRPr lang="en-US" sz="1400" dirty="0" smtClean="0">
              <a:solidFill>
                <a:schemeClr val="bg1"/>
              </a:solidFill>
              <a:ea typeface="Times New Roman" panose="02020603050405020304" pitchFamily="18" charset="0"/>
            </a:endParaRPr>
          </a:p>
          <a:p>
            <a:pPr algn="r"/>
            <a:r>
              <a:rPr lang="de-DE" sz="1400" dirty="0" smtClean="0">
                <a:solidFill>
                  <a:schemeClr val="bg1"/>
                </a:solidFill>
                <a:ea typeface="Times New Roman" panose="02020603050405020304" pitchFamily="18" charset="0"/>
              </a:rPr>
              <a:t>Methods </a:t>
            </a:r>
            <a:r>
              <a:rPr lang="de-DE" sz="1400" dirty="0">
                <a:solidFill>
                  <a:schemeClr val="bg1"/>
                </a:solidFill>
                <a:ea typeface="Times New Roman" panose="02020603050405020304" pitchFamily="18" charset="0"/>
              </a:rPr>
              <a:t>Inf Med 2011; 50 (3</a:t>
            </a:r>
            <a:r>
              <a:rPr lang="de-DE" sz="1400" dirty="0" smtClean="0">
                <a:solidFill>
                  <a:schemeClr val="bg1"/>
                </a:solidFill>
                <a:ea typeface="Times New Roman" panose="02020603050405020304" pitchFamily="18" charset="0"/>
              </a:rPr>
              <a:t>):203-216. </a:t>
            </a:r>
            <a:endParaRPr lang="en-US" sz="1400" dirty="0">
              <a:solidFill>
                <a:schemeClr val="bg1"/>
              </a:solidFill>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86</a:t>
            </a:fld>
            <a:endParaRPr lang="en-US" dirty="0"/>
          </a:p>
        </p:txBody>
      </p:sp>
    </p:spTree>
    <p:extLst>
      <p:ext uri="{BB962C8B-B14F-4D97-AF65-F5344CB8AC3E}">
        <p14:creationId xmlns:p14="http://schemas.microsoft.com/office/powerpoint/2010/main" val="9051489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100" dirty="0" smtClean="0"/>
              <a:t>Isa definition differs for continuants and processes</a:t>
            </a:r>
            <a:endParaRPr lang="en-US" sz="31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i="1" dirty="0"/>
              <a:t>c</a:t>
            </a:r>
            <a:r>
              <a:rPr lang="en-US" dirty="0"/>
              <a:t> </a:t>
            </a:r>
            <a:r>
              <a:rPr lang="en-US" b="1" dirty="0" err="1"/>
              <a:t>instance_of</a:t>
            </a:r>
            <a:r>
              <a:rPr lang="en-US" dirty="0"/>
              <a:t> </a:t>
            </a:r>
            <a:r>
              <a:rPr lang="en-US" i="1" dirty="0"/>
              <a:t>C</a:t>
            </a:r>
            <a:r>
              <a:rPr lang="en-US" dirty="0"/>
              <a:t> </a:t>
            </a:r>
            <a:r>
              <a:rPr lang="en-US" b="1" dirty="0"/>
              <a:t>at</a:t>
            </a:r>
            <a:r>
              <a:rPr lang="en-US" dirty="0"/>
              <a:t> </a:t>
            </a:r>
            <a:r>
              <a:rPr lang="en-US" i="1" dirty="0"/>
              <a:t>t</a:t>
            </a:r>
            <a:r>
              <a:rPr lang="en-US" dirty="0"/>
              <a:t> - a primitive relation between a continuant instance and a class which it instantiates at a specific time</a:t>
            </a:r>
          </a:p>
          <a:p>
            <a:pPr>
              <a:buFont typeface="Arial" panose="020B0604020202020204" pitchFamily="34" charset="0"/>
              <a:buChar char="•"/>
            </a:pPr>
            <a:r>
              <a:rPr lang="en-US" i="1" dirty="0"/>
              <a:t>C </a:t>
            </a:r>
            <a:r>
              <a:rPr lang="en-US" i="1" dirty="0" err="1"/>
              <a:t>is_a</a:t>
            </a:r>
            <a:r>
              <a:rPr lang="en-US" i="1" dirty="0"/>
              <a:t> C</a:t>
            </a:r>
            <a:r>
              <a:rPr lang="en-US" baseline="-25000" dirty="0"/>
              <a:t>1</a:t>
            </a:r>
            <a:r>
              <a:rPr lang="en-US" dirty="0"/>
              <a:t> = [definition] for all </a:t>
            </a:r>
            <a:r>
              <a:rPr lang="en-US" i="1" dirty="0"/>
              <a:t>c</a:t>
            </a:r>
            <a:r>
              <a:rPr lang="en-US" dirty="0"/>
              <a:t>, </a:t>
            </a:r>
            <a:r>
              <a:rPr lang="en-US" i="1" dirty="0"/>
              <a:t>t</a:t>
            </a:r>
            <a:r>
              <a:rPr lang="en-US" dirty="0"/>
              <a:t>, if </a:t>
            </a:r>
            <a:r>
              <a:rPr lang="en-US" i="1" dirty="0"/>
              <a:t>c</a:t>
            </a:r>
            <a:r>
              <a:rPr lang="en-US" dirty="0"/>
              <a:t> </a:t>
            </a:r>
            <a:r>
              <a:rPr lang="en-US" b="1" dirty="0" err="1"/>
              <a:t>instance_of</a:t>
            </a:r>
            <a:r>
              <a:rPr lang="en-US" dirty="0"/>
              <a:t> </a:t>
            </a:r>
            <a:r>
              <a:rPr lang="en-US" i="1" dirty="0"/>
              <a:t>C</a:t>
            </a:r>
            <a:r>
              <a:rPr lang="en-US" dirty="0"/>
              <a:t> </a:t>
            </a:r>
            <a:r>
              <a:rPr lang="en-US" b="1" dirty="0"/>
              <a:t>at</a:t>
            </a:r>
            <a:r>
              <a:rPr lang="en-US" dirty="0"/>
              <a:t> </a:t>
            </a:r>
            <a:r>
              <a:rPr lang="en-US" i="1" dirty="0"/>
              <a:t>t</a:t>
            </a:r>
            <a:r>
              <a:rPr lang="en-US" dirty="0"/>
              <a:t> then </a:t>
            </a:r>
            <a:r>
              <a:rPr lang="en-US" i="1" dirty="0"/>
              <a:t>c</a:t>
            </a:r>
            <a:r>
              <a:rPr lang="en-US" dirty="0"/>
              <a:t> </a:t>
            </a:r>
            <a:r>
              <a:rPr lang="en-US" b="1" dirty="0" err="1"/>
              <a:t>instance_of</a:t>
            </a:r>
            <a:r>
              <a:rPr lang="en-US" dirty="0"/>
              <a:t> </a:t>
            </a:r>
            <a:r>
              <a:rPr lang="en-US" i="1" dirty="0"/>
              <a:t>C</a:t>
            </a:r>
            <a:r>
              <a:rPr lang="en-US" baseline="-25000" dirty="0"/>
              <a:t>1</a:t>
            </a:r>
            <a:r>
              <a:rPr lang="en-US" dirty="0"/>
              <a:t> </a:t>
            </a:r>
            <a:r>
              <a:rPr lang="en-US" b="1" dirty="0"/>
              <a:t>at</a:t>
            </a:r>
            <a:r>
              <a:rPr lang="en-US" dirty="0"/>
              <a:t> </a:t>
            </a:r>
            <a:r>
              <a:rPr lang="en-US" i="1" dirty="0"/>
              <a:t>t</a:t>
            </a:r>
            <a:r>
              <a:rPr lang="en-US" dirty="0" smtClean="0"/>
              <a:t>.</a:t>
            </a:r>
          </a:p>
          <a:p>
            <a:pPr>
              <a:buFont typeface="Arial" panose="020B0604020202020204" pitchFamily="34" charset="0"/>
              <a:buChar char="•"/>
            </a:pPr>
            <a:endParaRPr lang="en-US" dirty="0"/>
          </a:p>
          <a:p>
            <a:pPr>
              <a:buFont typeface="Arial" panose="020B0604020202020204" pitchFamily="34" charset="0"/>
              <a:buChar char="•"/>
            </a:pPr>
            <a:r>
              <a:rPr lang="en-US" i="1" dirty="0" smtClean="0"/>
              <a:t>p</a:t>
            </a:r>
            <a:r>
              <a:rPr lang="en-US" dirty="0" smtClean="0"/>
              <a:t> </a:t>
            </a:r>
            <a:r>
              <a:rPr lang="en-US" b="1" dirty="0" err="1"/>
              <a:t>instance_of</a:t>
            </a:r>
            <a:r>
              <a:rPr lang="en-US" dirty="0"/>
              <a:t> </a:t>
            </a:r>
            <a:r>
              <a:rPr lang="en-US" i="1" dirty="0"/>
              <a:t>P</a:t>
            </a:r>
            <a:r>
              <a:rPr lang="en-US" dirty="0"/>
              <a:t> - a primitive relation between a process instance and a class which it instantiates holding independently of time</a:t>
            </a:r>
          </a:p>
          <a:p>
            <a:pPr>
              <a:buFont typeface="Arial" panose="020B0604020202020204" pitchFamily="34" charset="0"/>
              <a:buChar char="•"/>
            </a:pPr>
            <a:r>
              <a:rPr lang="en-US" i="1" dirty="0" smtClean="0"/>
              <a:t>P </a:t>
            </a:r>
            <a:r>
              <a:rPr lang="en-US" i="1" dirty="0" err="1"/>
              <a:t>is_a</a:t>
            </a:r>
            <a:r>
              <a:rPr lang="en-US" i="1" dirty="0"/>
              <a:t> P</a:t>
            </a:r>
            <a:r>
              <a:rPr lang="en-US" baseline="-25000" dirty="0"/>
              <a:t>1</a:t>
            </a:r>
            <a:r>
              <a:rPr lang="en-US" dirty="0"/>
              <a:t> = [definition] for all </a:t>
            </a:r>
            <a:r>
              <a:rPr lang="en-US" i="1" dirty="0"/>
              <a:t>p</a:t>
            </a:r>
            <a:r>
              <a:rPr lang="en-US" dirty="0"/>
              <a:t>, if </a:t>
            </a:r>
            <a:r>
              <a:rPr lang="en-US" i="1" dirty="0"/>
              <a:t>p</a:t>
            </a:r>
            <a:r>
              <a:rPr lang="en-US" dirty="0"/>
              <a:t> </a:t>
            </a:r>
            <a:r>
              <a:rPr lang="en-US" b="1" dirty="0" err="1"/>
              <a:t>instance_of</a:t>
            </a:r>
            <a:r>
              <a:rPr lang="en-US" dirty="0"/>
              <a:t> </a:t>
            </a:r>
            <a:r>
              <a:rPr lang="en-US" i="1" dirty="0"/>
              <a:t>P</a:t>
            </a:r>
            <a:r>
              <a:rPr lang="en-US" dirty="0"/>
              <a:t> then </a:t>
            </a:r>
            <a:r>
              <a:rPr lang="en-US" i="1" dirty="0"/>
              <a:t>p</a:t>
            </a:r>
            <a:r>
              <a:rPr lang="en-US" dirty="0"/>
              <a:t> </a:t>
            </a:r>
            <a:r>
              <a:rPr lang="en-US" b="1" dirty="0" err="1"/>
              <a:t>instance_of</a:t>
            </a:r>
            <a:r>
              <a:rPr lang="en-US" dirty="0"/>
              <a:t> </a:t>
            </a:r>
            <a:r>
              <a:rPr lang="en-US" i="1" dirty="0"/>
              <a:t>P</a:t>
            </a:r>
            <a:r>
              <a:rPr lang="en-US" baseline="-25000" dirty="0"/>
              <a:t>1</a:t>
            </a:r>
            <a:r>
              <a:rPr lang="en-US" dirty="0"/>
              <a:t>.</a:t>
            </a:r>
          </a:p>
          <a:p>
            <a:pPr>
              <a:buFont typeface="Arial" panose="020B0604020202020204" pitchFamily="34" charset="0"/>
              <a:buChar char="•"/>
            </a:pPr>
            <a:endParaRPr lang="en-US" dirty="0"/>
          </a:p>
        </p:txBody>
      </p:sp>
      <p:sp>
        <p:nvSpPr>
          <p:cNvPr id="4" name="Rectangle 3"/>
          <p:cNvSpPr/>
          <p:nvPr/>
        </p:nvSpPr>
        <p:spPr bwMode="auto">
          <a:xfrm>
            <a:off x="152400" y="1676400"/>
            <a:ext cx="8763000" cy="2057400"/>
          </a:xfrm>
          <a:prstGeom prst="rect">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Rectangle 4"/>
          <p:cNvSpPr/>
          <p:nvPr/>
        </p:nvSpPr>
        <p:spPr bwMode="auto">
          <a:xfrm>
            <a:off x="152400" y="4114800"/>
            <a:ext cx="8763000" cy="2057400"/>
          </a:xfrm>
          <a:prstGeom prst="rect">
            <a:avLst/>
          </a:prstGeom>
          <a:no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ectangle 5"/>
          <p:cNvSpPr/>
          <p:nvPr/>
        </p:nvSpPr>
        <p:spPr>
          <a:xfrm>
            <a:off x="1066800" y="6258580"/>
            <a:ext cx="7924800" cy="523220"/>
          </a:xfrm>
          <a:prstGeom prst="rect">
            <a:avLst/>
          </a:prstGeom>
        </p:spPr>
        <p:txBody>
          <a:bodyPr wrap="square">
            <a:spAutoFit/>
          </a:bodyPr>
          <a:lstStyle/>
          <a:p>
            <a:pPr algn="r"/>
            <a:r>
              <a:rPr lang="en-US" sz="1400" dirty="0">
                <a:solidFill>
                  <a:schemeClr val="bg1"/>
                </a:solidFill>
              </a:rPr>
              <a:t>Smith B, Ceusters W, </a:t>
            </a:r>
            <a:r>
              <a:rPr lang="en-US" sz="1400" dirty="0" err="1">
                <a:solidFill>
                  <a:schemeClr val="bg1"/>
                </a:solidFill>
              </a:rPr>
              <a:t>Klagges</a:t>
            </a:r>
            <a:r>
              <a:rPr lang="en-US" sz="1400" dirty="0">
                <a:solidFill>
                  <a:schemeClr val="bg1"/>
                </a:solidFill>
              </a:rPr>
              <a:t> B, Koehler J, Kumar A, Lomax J, </a:t>
            </a:r>
            <a:r>
              <a:rPr lang="en-US" sz="1400" dirty="0" err="1">
                <a:solidFill>
                  <a:schemeClr val="bg1"/>
                </a:solidFill>
              </a:rPr>
              <a:t>Mungall</a:t>
            </a:r>
            <a:r>
              <a:rPr lang="en-US" sz="1400" dirty="0">
                <a:solidFill>
                  <a:schemeClr val="bg1"/>
                </a:solidFill>
              </a:rPr>
              <a:t> C, </a:t>
            </a:r>
            <a:r>
              <a:rPr lang="en-US" sz="1400" dirty="0" err="1">
                <a:solidFill>
                  <a:schemeClr val="bg1"/>
                </a:solidFill>
              </a:rPr>
              <a:t>Neuhaus</a:t>
            </a:r>
            <a:r>
              <a:rPr lang="en-US" sz="1400" dirty="0">
                <a:solidFill>
                  <a:schemeClr val="bg1"/>
                </a:solidFill>
              </a:rPr>
              <a:t> F, Rector A, </a:t>
            </a:r>
            <a:r>
              <a:rPr lang="en-US" sz="1400" dirty="0" err="1">
                <a:solidFill>
                  <a:schemeClr val="bg1"/>
                </a:solidFill>
              </a:rPr>
              <a:t>Rosse</a:t>
            </a:r>
            <a:r>
              <a:rPr lang="en-US" sz="1400" dirty="0">
                <a:solidFill>
                  <a:schemeClr val="bg1"/>
                </a:solidFill>
              </a:rPr>
              <a:t> C. Relations in biomedical ontologies, Genome Biology 2005, 6:R46.</a:t>
            </a:r>
          </a:p>
        </p:txBody>
      </p:sp>
      <p:sp>
        <p:nvSpPr>
          <p:cNvPr id="7" name="Slide Number Placeholder 6"/>
          <p:cNvSpPr>
            <a:spLocks noGrp="1"/>
          </p:cNvSpPr>
          <p:nvPr>
            <p:ph type="sldNum" sz="quarter" idx="3"/>
          </p:nvPr>
        </p:nvSpPr>
        <p:spPr/>
        <p:txBody>
          <a:bodyPr/>
          <a:lstStyle/>
          <a:p>
            <a:fld id="{7C5DB68A-9D44-4073-920F-D08D647C06A7}" type="slidenum">
              <a:rPr lang="en-US" smtClean="0"/>
              <a:t>87</a:t>
            </a:fld>
            <a:endParaRPr lang="en-US" dirty="0"/>
          </a:p>
        </p:txBody>
      </p:sp>
    </p:spTree>
    <p:extLst>
      <p:ext uri="{BB962C8B-B14F-4D97-AF65-F5344CB8AC3E}">
        <p14:creationId xmlns:p14="http://schemas.microsoft.com/office/powerpoint/2010/main" val="56252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6248400" y="5257800"/>
            <a:ext cx="2133600" cy="1143000"/>
          </a:xfrm>
          <a:prstGeom prst="rect">
            <a:avLst/>
          </a:prstGeom>
          <a:solidFill>
            <a:srgbClr val="FF0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6324600" y="5334000"/>
            <a:ext cx="1981200" cy="990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22" charset="0"/>
              </a:rPr>
              <a:t>My teeth grinding</a:t>
            </a:r>
            <a:endParaRPr kumimoji="0" lang="en-US" sz="2800" b="0" i="0" u="none" strike="noStrike" cap="none" normalizeH="0" baseline="0" dirty="0">
              <a:ln>
                <a:noFill/>
              </a:ln>
              <a:solidFill>
                <a:schemeClr val="tx1"/>
              </a:solidFill>
              <a:effectLst/>
              <a:latin typeface="Times" pitchFamily="122" charset="0"/>
            </a:endParaRPr>
          </a:p>
        </p:txBody>
      </p:sp>
      <p:sp>
        <p:nvSpPr>
          <p:cNvPr id="12" name="Rounded Rectangle 11"/>
          <p:cNvSpPr/>
          <p:nvPr/>
        </p:nvSpPr>
        <p:spPr bwMode="auto">
          <a:xfrm>
            <a:off x="5867400" y="2667000"/>
            <a:ext cx="28956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Teeth grinding</a:t>
            </a:r>
            <a:endParaRPr kumimoji="0" lang="en-US" b="0" i="0" u="none" strike="noStrike" cap="none" normalizeH="0" baseline="0" dirty="0">
              <a:ln>
                <a:noFill/>
              </a:ln>
              <a:solidFill>
                <a:schemeClr val="bg1"/>
              </a:solidFill>
              <a:effectLst/>
              <a:latin typeface="Times" pitchFamily="122" charset="0"/>
            </a:endParaRPr>
          </a:p>
        </p:txBody>
      </p:sp>
      <p:sp>
        <p:nvSpPr>
          <p:cNvPr id="2" name="Title 1"/>
          <p:cNvSpPr>
            <a:spLocks noGrp="1"/>
          </p:cNvSpPr>
          <p:nvPr>
            <p:ph type="title"/>
          </p:nvPr>
        </p:nvSpPr>
        <p:spPr>
          <a:xfrm>
            <a:off x="0" y="762000"/>
            <a:ext cx="9144000" cy="762000"/>
          </a:xfrm>
        </p:spPr>
        <p:txBody>
          <a:bodyPr/>
          <a:lstStyle/>
          <a:p>
            <a:r>
              <a:rPr lang="en-US" sz="3500" dirty="0" smtClean="0"/>
              <a:t>Be careful with naming </a:t>
            </a:r>
            <a:r>
              <a:rPr lang="en-US" sz="3500" u="sng" dirty="0" err="1" smtClean="0"/>
              <a:t>occurrent</a:t>
            </a:r>
            <a:r>
              <a:rPr lang="en-US" sz="3500" dirty="0" smtClean="0"/>
              <a:t> particulars!</a:t>
            </a:r>
            <a:endParaRPr lang="en-US" sz="3500" dirty="0"/>
          </a:p>
        </p:txBody>
      </p:sp>
      <p:sp>
        <p:nvSpPr>
          <p:cNvPr id="5" name="Content Placeholder 4"/>
          <p:cNvSpPr>
            <a:spLocks noGrp="1"/>
          </p:cNvSpPr>
          <p:nvPr>
            <p:ph idx="1"/>
          </p:nvPr>
        </p:nvSpPr>
        <p:spPr>
          <a:xfrm>
            <a:off x="228600" y="1905000"/>
            <a:ext cx="4823236" cy="4724400"/>
          </a:xfrm>
        </p:spPr>
        <p:txBody>
          <a:bodyPr/>
          <a:lstStyle/>
          <a:p>
            <a:pPr marL="0" indent="0"/>
            <a:r>
              <a:rPr lang="en-US" dirty="0" smtClean="0"/>
              <a:t>Which teeth grinding am I referring to?</a:t>
            </a:r>
          </a:p>
          <a:p>
            <a:r>
              <a:rPr lang="en-US" dirty="0" smtClean="0"/>
              <a:t>Yesterdays?  </a:t>
            </a:r>
          </a:p>
          <a:p>
            <a:r>
              <a:rPr lang="en-US" dirty="0" smtClean="0"/>
              <a:t>This one?</a:t>
            </a:r>
            <a:endParaRPr lang="en-US" dirty="0"/>
          </a:p>
        </p:txBody>
      </p:sp>
      <p:cxnSp>
        <p:nvCxnSpPr>
          <p:cNvPr id="17" name="Straight Arrow Connector 16"/>
          <p:cNvCxnSpPr>
            <a:stCxn id="14" idx="0"/>
            <a:endCxn id="12" idx="2"/>
          </p:cNvCxnSpPr>
          <p:nvPr/>
        </p:nvCxnSpPr>
        <p:spPr bwMode="auto">
          <a:xfrm flipV="1">
            <a:off x="7315200" y="3352800"/>
            <a:ext cx="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19" name="TextBox 18"/>
          <p:cNvSpPr txBox="1"/>
          <p:nvPr/>
        </p:nvSpPr>
        <p:spPr>
          <a:xfrm>
            <a:off x="7315200" y="4041010"/>
            <a:ext cx="1374094" cy="830997"/>
          </a:xfrm>
          <a:prstGeom prst="rect">
            <a:avLst/>
          </a:prstGeom>
          <a:noFill/>
        </p:spPr>
        <p:txBody>
          <a:bodyPr wrap="none" rtlCol="0">
            <a:spAutoFit/>
          </a:bodyPr>
          <a:lstStyle/>
          <a:p>
            <a:r>
              <a:rPr lang="en-US" sz="2400" dirty="0" smtClean="0">
                <a:solidFill>
                  <a:schemeClr val="bg1"/>
                </a:solidFill>
              </a:rPr>
              <a:t>Instance </a:t>
            </a:r>
          </a:p>
          <a:p>
            <a:r>
              <a:rPr lang="en-US" sz="2400" dirty="0" smtClean="0">
                <a:solidFill>
                  <a:schemeClr val="bg1"/>
                </a:solidFill>
              </a:rPr>
              <a:t>of</a:t>
            </a:r>
          </a:p>
        </p:txBody>
      </p:sp>
      <p:sp>
        <p:nvSpPr>
          <p:cNvPr id="4" name="Rectangle 3"/>
          <p:cNvSpPr/>
          <p:nvPr/>
        </p:nvSpPr>
        <p:spPr>
          <a:xfrm>
            <a:off x="5938090" y="1517021"/>
            <a:ext cx="2161746" cy="584775"/>
          </a:xfrm>
          <a:prstGeom prst="rect">
            <a:avLst/>
          </a:prstGeom>
        </p:spPr>
        <p:txBody>
          <a:bodyPr wrap="none">
            <a:spAutoFit/>
          </a:bodyPr>
          <a:lstStyle/>
          <a:p>
            <a:r>
              <a:rPr lang="en-US" dirty="0" err="1" smtClean="0">
                <a:solidFill>
                  <a:schemeClr val="bg1"/>
                </a:solidFill>
              </a:rPr>
              <a:t>Occurrents</a:t>
            </a:r>
            <a:endParaRPr lang="en-US" dirty="0">
              <a:solidFill>
                <a:schemeClr val="bg1"/>
              </a:solidFill>
            </a:endParaRPr>
          </a:p>
        </p:txBody>
      </p:sp>
      <p:sp>
        <p:nvSpPr>
          <p:cNvPr id="3" name="Slide Number Placeholder 2"/>
          <p:cNvSpPr>
            <a:spLocks noGrp="1"/>
          </p:cNvSpPr>
          <p:nvPr>
            <p:ph type="sldNum" sz="quarter" idx="3"/>
          </p:nvPr>
        </p:nvSpPr>
        <p:spPr/>
        <p:txBody>
          <a:bodyPr/>
          <a:lstStyle/>
          <a:p>
            <a:fld id="{7C5DB68A-9D44-4073-920F-D08D647C06A7}" type="slidenum">
              <a:rPr lang="en-US" smtClean="0"/>
              <a:t>88</a:t>
            </a:fld>
            <a:endParaRPr lang="en-US" dirty="0"/>
          </a:p>
        </p:txBody>
      </p:sp>
    </p:spTree>
    <p:extLst>
      <p:ext uri="{BB962C8B-B14F-4D97-AF65-F5344CB8AC3E}">
        <p14:creationId xmlns:p14="http://schemas.microsoft.com/office/powerpoint/2010/main" val="38498255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096000" y="5334000"/>
            <a:ext cx="6858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22" charset="0"/>
              </a:rPr>
              <a:t>#1</a:t>
            </a:r>
            <a:endParaRPr kumimoji="0" lang="en-US" sz="2800" b="0" i="0" u="none" strike="noStrike" cap="none" normalizeH="0" baseline="0" dirty="0">
              <a:ln>
                <a:noFill/>
              </a:ln>
              <a:solidFill>
                <a:schemeClr val="tx1"/>
              </a:solidFill>
              <a:effectLst/>
              <a:latin typeface="Times" pitchFamily="122" charset="0"/>
            </a:endParaRPr>
          </a:p>
        </p:txBody>
      </p:sp>
      <p:sp>
        <p:nvSpPr>
          <p:cNvPr id="12" name="Rounded Rectangle 11"/>
          <p:cNvSpPr/>
          <p:nvPr/>
        </p:nvSpPr>
        <p:spPr bwMode="auto">
          <a:xfrm>
            <a:off x="5867400" y="2667000"/>
            <a:ext cx="28956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Teeth grinding</a:t>
            </a:r>
            <a:endParaRPr kumimoji="0" lang="en-US" b="0" i="0" u="none" strike="noStrike" cap="none" normalizeH="0" baseline="0" dirty="0">
              <a:ln>
                <a:noFill/>
              </a:ln>
              <a:solidFill>
                <a:schemeClr val="bg1"/>
              </a:solidFill>
              <a:effectLst/>
              <a:latin typeface="Times" pitchFamily="122" charset="0"/>
            </a:endParaRPr>
          </a:p>
        </p:txBody>
      </p:sp>
      <p:sp>
        <p:nvSpPr>
          <p:cNvPr id="2" name="Title 1"/>
          <p:cNvSpPr>
            <a:spLocks noGrp="1"/>
          </p:cNvSpPr>
          <p:nvPr>
            <p:ph type="title"/>
          </p:nvPr>
        </p:nvSpPr>
        <p:spPr>
          <a:xfrm>
            <a:off x="0" y="762000"/>
            <a:ext cx="9144000" cy="762000"/>
          </a:xfrm>
        </p:spPr>
        <p:txBody>
          <a:bodyPr/>
          <a:lstStyle/>
          <a:p>
            <a:r>
              <a:rPr lang="en-US" sz="3400" dirty="0" smtClean="0"/>
              <a:t>Therefor: use instance unique identifiers (IUI)</a:t>
            </a:r>
            <a:endParaRPr lang="en-US" sz="3400" dirty="0"/>
          </a:p>
        </p:txBody>
      </p:sp>
      <p:sp>
        <p:nvSpPr>
          <p:cNvPr id="4" name="Rectangle 3"/>
          <p:cNvSpPr/>
          <p:nvPr/>
        </p:nvSpPr>
        <p:spPr>
          <a:xfrm>
            <a:off x="5938090" y="1517021"/>
            <a:ext cx="2161746" cy="584775"/>
          </a:xfrm>
          <a:prstGeom prst="rect">
            <a:avLst/>
          </a:prstGeom>
        </p:spPr>
        <p:txBody>
          <a:bodyPr wrap="none">
            <a:spAutoFit/>
          </a:bodyPr>
          <a:lstStyle/>
          <a:p>
            <a:r>
              <a:rPr lang="en-US" dirty="0" err="1" smtClean="0">
                <a:solidFill>
                  <a:schemeClr val="bg1"/>
                </a:solidFill>
              </a:rPr>
              <a:t>Occurrents</a:t>
            </a:r>
            <a:endParaRPr lang="en-US" dirty="0">
              <a:solidFill>
                <a:schemeClr val="bg1"/>
              </a:solidFill>
            </a:endParaRPr>
          </a:p>
        </p:txBody>
      </p:sp>
      <p:cxnSp>
        <p:nvCxnSpPr>
          <p:cNvPr id="9" name="Straight Connector 8"/>
          <p:cNvCxnSpPr/>
          <p:nvPr/>
        </p:nvCxnSpPr>
        <p:spPr bwMode="auto">
          <a:xfrm>
            <a:off x="5638800" y="1752600"/>
            <a:ext cx="23611" cy="495300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1" name="Rectangle 10"/>
          <p:cNvSpPr/>
          <p:nvPr/>
        </p:nvSpPr>
        <p:spPr>
          <a:xfrm>
            <a:off x="990600" y="1548825"/>
            <a:ext cx="2348721" cy="584775"/>
          </a:xfrm>
          <a:prstGeom prst="rect">
            <a:avLst/>
          </a:prstGeom>
        </p:spPr>
        <p:txBody>
          <a:bodyPr wrap="none">
            <a:spAutoFit/>
          </a:bodyPr>
          <a:lstStyle/>
          <a:p>
            <a:r>
              <a:rPr lang="en-US" dirty="0" smtClean="0">
                <a:solidFill>
                  <a:schemeClr val="bg1"/>
                </a:solidFill>
              </a:rPr>
              <a:t>Continuants</a:t>
            </a:r>
            <a:endParaRPr lang="en-US" dirty="0">
              <a:solidFill>
                <a:schemeClr val="bg1"/>
              </a:solidFill>
            </a:endParaRPr>
          </a:p>
        </p:txBody>
      </p:sp>
      <p:cxnSp>
        <p:nvCxnSpPr>
          <p:cNvPr id="13" name="Straight Connector 12"/>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5" name="Rectangle 14"/>
          <p:cNvSpPr/>
          <p:nvPr/>
        </p:nvSpPr>
        <p:spPr bwMode="auto">
          <a:xfrm>
            <a:off x="3305175" y="5334000"/>
            <a:ext cx="1981200" cy="1371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a:solidFill>
                  <a:schemeClr val="tx1"/>
                </a:solidFill>
                <a:latin typeface="Times" pitchFamily="122" charset="0"/>
              </a:rPr>
              <a:t>My left maxillary first molar</a:t>
            </a:r>
          </a:p>
        </p:txBody>
      </p:sp>
      <p:sp>
        <p:nvSpPr>
          <p:cNvPr id="16" name="Rounded Rectangle 15"/>
          <p:cNvSpPr/>
          <p:nvPr/>
        </p:nvSpPr>
        <p:spPr bwMode="auto">
          <a:xfrm>
            <a:off x="3581400" y="2667000"/>
            <a:ext cx="13716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Tooth</a:t>
            </a:r>
            <a:endParaRPr kumimoji="0" lang="en-US" b="0" i="0" u="none" strike="noStrike" cap="none" normalizeH="0" baseline="0" dirty="0">
              <a:ln>
                <a:noFill/>
              </a:ln>
              <a:solidFill>
                <a:schemeClr val="bg1"/>
              </a:solidFill>
              <a:effectLst/>
              <a:latin typeface="Times" pitchFamily="122" charset="0"/>
            </a:endParaRPr>
          </a:p>
        </p:txBody>
      </p:sp>
      <p:cxnSp>
        <p:nvCxnSpPr>
          <p:cNvPr id="18" name="Straight Arrow Connector 17"/>
          <p:cNvCxnSpPr>
            <a:stCxn id="14" idx="0"/>
            <a:endCxn id="12" idx="2"/>
          </p:cNvCxnSpPr>
          <p:nvPr/>
        </p:nvCxnSpPr>
        <p:spPr bwMode="auto">
          <a:xfrm flipV="1">
            <a:off x="6438900" y="3352800"/>
            <a:ext cx="87630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20" name="Straight Arrow Connector 19"/>
          <p:cNvCxnSpPr/>
          <p:nvPr/>
        </p:nvCxnSpPr>
        <p:spPr bwMode="auto">
          <a:xfrm flipV="1">
            <a:off x="4267200" y="3352800"/>
            <a:ext cx="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3" name="TextBox 22"/>
          <p:cNvSpPr txBox="1"/>
          <p:nvPr/>
        </p:nvSpPr>
        <p:spPr>
          <a:xfrm>
            <a:off x="6741206" y="4429125"/>
            <a:ext cx="1374094" cy="830997"/>
          </a:xfrm>
          <a:prstGeom prst="rect">
            <a:avLst/>
          </a:prstGeom>
          <a:noFill/>
        </p:spPr>
        <p:txBody>
          <a:bodyPr wrap="none" rtlCol="0">
            <a:spAutoFit/>
          </a:bodyPr>
          <a:lstStyle/>
          <a:p>
            <a:r>
              <a:rPr lang="en-US" sz="2400" dirty="0" smtClean="0">
                <a:solidFill>
                  <a:schemeClr val="bg1"/>
                </a:solidFill>
              </a:rPr>
              <a:t>Instance </a:t>
            </a:r>
          </a:p>
          <a:p>
            <a:r>
              <a:rPr lang="en-US" sz="2400" dirty="0" smtClean="0">
                <a:solidFill>
                  <a:schemeClr val="bg1"/>
                </a:solidFill>
              </a:rPr>
              <a:t>of</a:t>
            </a:r>
          </a:p>
        </p:txBody>
      </p:sp>
      <p:sp>
        <p:nvSpPr>
          <p:cNvPr id="24" name="TextBox 23"/>
          <p:cNvSpPr txBox="1"/>
          <p:nvPr/>
        </p:nvSpPr>
        <p:spPr>
          <a:xfrm>
            <a:off x="4208252" y="4013626"/>
            <a:ext cx="1441421" cy="1200329"/>
          </a:xfrm>
          <a:prstGeom prst="rect">
            <a:avLst/>
          </a:prstGeom>
          <a:noFill/>
        </p:spPr>
        <p:txBody>
          <a:bodyPr wrap="none" rtlCol="0">
            <a:spAutoFit/>
          </a:bodyPr>
          <a:lstStyle/>
          <a:p>
            <a:r>
              <a:rPr lang="en-US" sz="2400" dirty="0" smtClean="0">
                <a:solidFill>
                  <a:schemeClr val="bg1"/>
                </a:solidFill>
              </a:rPr>
              <a:t>Instance </a:t>
            </a:r>
          </a:p>
          <a:p>
            <a:r>
              <a:rPr lang="en-US" sz="2400" dirty="0">
                <a:solidFill>
                  <a:schemeClr val="bg1"/>
                </a:solidFill>
              </a:rPr>
              <a:t>o</a:t>
            </a:r>
            <a:r>
              <a:rPr lang="en-US" sz="2400" dirty="0" smtClean="0">
                <a:solidFill>
                  <a:schemeClr val="bg1"/>
                </a:solidFill>
              </a:rPr>
              <a:t>f</a:t>
            </a:r>
          </a:p>
          <a:p>
            <a:r>
              <a:rPr lang="en-US" sz="2400" dirty="0">
                <a:solidFill>
                  <a:schemeClr val="bg1"/>
                </a:solidFill>
              </a:rPr>
              <a:t>a</a:t>
            </a:r>
            <a:r>
              <a:rPr lang="en-US" sz="2400" dirty="0" smtClean="0">
                <a:solidFill>
                  <a:schemeClr val="bg1"/>
                </a:solidFill>
              </a:rPr>
              <a:t>t t1 &amp; t2</a:t>
            </a:r>
          </a:p>
        </p:txBody>
      </p:sp>
      <p:sp>
        <p:nvSpPr>
          <p:cNvPr id="26" name="Rectangle 25"/>
          <p:cNvSpPr/>
          <p:nvPr/>
        </p:nvSpPr>
        <p:spPr bwMode="auto">
          <a:xfrm>
            <a:off x="8077200" y="5334000"/>
            <a:ext cx="6858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22" charset="0"/>
              </a:rPr>
              <a:t>#2</a:t>
            </a:r>
            <a:endParaRPr kumimoji="0" lang="en-US" sz="2800" b="0" i="0" u="none" strike="noStrike" cap="none" normalizeH="0" baseline="0" dirty="0">
              <a:ln>
                <a:noFill/>
              </a:ln>
              <a:solidFill>
                <a:schemeClr val="tx1"/>
              </a:solidFill>
              <a:effectLst/>
              <a:latin typeface="Times" pitchFamily="122" charset="0"/>
            </a:endParaRPr>
          </a:p>
        </p:txBody>
      </p:sp>
      <p:cxnSp>
        <p:nvCxnSpPr>
          <p:cNvPr id="27" name="Straight Arrow Connector 26"/>
          <p:cNvCxnSpPr>
            <a:stCxn id="26" idx="0"/>
            <a:endCxn id="12" idx="2"/>
          </p:cNvCxnSpPr>
          <p:nvPr/>
        </p:nvCxnSpPr>
        <p:spPr bwMode="auto">
          <a:xfrm flipH="1" flipV="1">
            <a:off x="7315200" y="3352800"/>
            <a:ext cx="110490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31" name="Elbow Connector 30"/>
          <p:cNvCxnSpPr>
            <a:stCxn id="15" idx="3"/>
            <a:endCxn id="14" idx="2"/>
          </p:cNvCxnSpPr>
          <p:nvPr/>
        </p:nvCxnSpPr>
        <p:spPr bwMode="auto">
          <a:xfrm flipV="1">
            <a:off x="5286375" y="5791200"/>
            <a:ext cx="1152525" cy="228600"/>
          </a:xfrm>
          <a:prstGeom prst="bentConnector2">
            <a:avLst/>
          </a:prstGeom>
          <a:solidFill>
            <a:schemeClr val="accent1"/>
          </a:solidFill>
          <a:ln w="38100" cap="flat" cmpd="sng" algn="ctr">
            <a:solidFill>
              <a:schemeClr val="bg1"/>
            </a:solidFill>
            <a:prstDash val="solid"/>
            <a:round/>
            <a:headEnd type="none" w="med" len="med"/>
            <a:tailEnd type="triangle"/>
          </a:ln>
          <a:effectLst/>
        </p:spPr>
      </p:cxnSp>
      <p:cxnSp>
        <p:nvCxnSpPr>
          <p:cNvPr id="32" name="Elbow Connector 31"/>
          <p:cNvCxnSpPr>
            <a:endCxn id="26" idx="2"/>
          </p:cNvCxnSpPr>
          <p:nvPr/>
        </p:nvCxnSpPr>
        <p:spPr bwMode="auto">
          <a:xfrm flipV="1">
            <a:off x="5276850" y="5791200"/>
            <a:ext cx="3143250" cy="647699"/>
          </a:xfrm>
          <a:prstGeom prst="bentConnector2">
            <a:avLst/>
          </a:prstGeom>
          <a:solidFill>
            <a:schemeClr val="accent1"/>
          </a:solidFill>
          <a:ln w="38100" cap="flat" cmpd="sng" algn="ctr">
            <a:solidFill>
              <a:schemeClr val="bg1"/>
            </a:solidFill>
            <a:prstDash val="solid"/>
            <a:round/>
            <a:headEnd type="none" w="med" len="med"/>
            <a:tailEnd type="triangle"/>
          </a:ln>
          <a:effectLst/>
        </p:spPr>
      </p:cxnSp>
      <p:sp>
        <p:nvSpPr>
          <p:cNvPr id="34" name="TextBox 33"/>
          <p:cNvSpPr txBox="1"/>
          <p:nvPr/>
        </p:nvSpPr>
        <p:spPr>
          <a:xfrm>
            <a:off x="5410200" y="6019800"/>
            <a:ext cx="3733800" cy="461665"/>
          </a:xfrm>
          <a:prstGeom prst="rect">
            <a:avLst/>
          </a:prstGeom>
          <a:noFill/>
        </p:spPr>
        <p:txBody>
          <a:bodyPr wrap="square" rtlCol="0">
            <a:spAutoFit/>
          </a:bodyPr>
          <a:lstStyle/>
          <a:p>
            <a:r>
              <a:rPr lang="en-US" sz="2400" dirty="0" smtClean="0">
                <a:solidFill>
                  <a:schemeClr val="bg1"/>
                </a:solidFill>
              </a:rPr>
              <a:t>Participant in</a:t>
            </a:r>
          </a:p>
        </p:txBody>
      </p:sp>
      <p:sp>
        <p:nvSpPr>
          <p:cNvPr id="35" name="TextBox 34"/>
          <p:cNvSpPr txBox="1"/>
          <p:nvPr/>
        </p:nvSpPr>
        <p:spPr>
          <a:xfrm>
            <a:off x="6410325" y="5674668"/>
            <a:ext cx="876300" cy="461665"/>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t t1</a:t>
            </a:r>
          </a:p>
        </p:txBody>
      </p:sp>
      <p:sp>
        <p:nvSpPr>
          <p:cNvPr id="36" name="TextBox 35"/>
          <p:cNvSpPr txBox="1"/>
          <p:nvPr/>
        </p:nvSpPr>
        <p:spPr>
          <a:xfrm>
            <a:off x="8353425" y="5674668"/>
            <a:ext cx="876300" cy="461665"/>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t t2</a:t>
            </a:r>
          </a:p>
        </p:txBody>
      </p:sp>
      <p:sp>
        <p:nvSpPr>
          <p:cNvPr id="3" name="Slide Number Placeholder 2"/>
          <p:cNvSpPr>
            <a:spLocks noGrp="1"/>
          </p:cNvSpPr>
          <p:nvPr>
            <p:ph type="sldNum" sz="quarter" idx="3"/>
          </p:nvPr>
        </p:nvSpPr>
        <p:spPr/>
        <p:txBody>
          <a:bodyPr/>
          <a:lstStyle/>
          <a:p>
            <a:fld id="{7C5DB68A-9D44-4073-920F-D08D647C06A7}" type="slidenum">
              <a:rPr lang="en-US" smtClean="0"/>
              <a:t>89</a:t>
            </a:fld>
            <a:endParaRPr lang="en-US" dirty="0"/>
          </a:p>
        </p:txBody>
      </p:sp>
    </p:spTree>
    <p:extLst>
      <p:ext uri="{BB962C8B-B14F-4D97-AF65-F5344CB8AC3E}">
        <p14:creationId xmlns:p14="http://schemas.microsoft.com/office/powerpoint/2010/main" val="426418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right)">
                                      <p:cBhvr>
                                        <p:cTn id="16" dur="500"/>
                                        <p:tgtEl>
                                          <p:spTgt spid="35"/>
                                        </p:tgtEl>
                                      </p:cBhvr>
                                    </p:animEffect>
                                  </p:childTnLst>
                                </p:cTn>
                              </p:par>
                              <p:par>
                                <p:cTn id="17" presetID="22" presetClass="entr" presetSubtype="2"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right)">
                                      <p:cBhvr>
                                        <p:cTn id="19" dur="500"/>
                                        <p:tgtEl>
                                          <p:spTgt spid="31"/>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right)">
                                      <p:cBhvr>
                                        <p:cTn id="25" dur="500"/>
                                        <p:tgtEl>
                                          <p:spTgt spid="36"/>
                                        </p:tgtEl>
                                      </p:cBhvr>
                                    </p:animEffect>
                                  </p:childTnLst>
                                </p:cTn>
                              </p:par>
                              <p:par>
                                <p:cTn id="26" presetID="22" presetClass="entr" presetSubtype="2"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right)">
                                      <p:cBhvr>
                                        <p:cTn id="28" dur="500"/>
                                        <p:tgtEl>
                                          <p:spTgt spid="32"/>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4" grpId="0"/>
      <p:bldP spid="34"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medical errors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solidFill>
                  <a:schemeClr val="accent2">
                    <a:lumMod val="60000"/>
                    <a:lumOff val="40000"/>
                  </a:schemeClr>
                </a:solidFill>
              </a:rPr>
              <a:t>Flaws in clinical reasoning</a:t>
            </a:r>
          </a:p>
          <a:p>
            <a:pPr>
              <a:buFont typeface="Arial" panose="020B0604020202020204" pitchFamily="34" charset="0"/>
              <a:buChar char="•"/>
            </a:pPr>
            <a:r>
              <a:rPr lang="en-US" dirty="0" smtClean="0">
                <a:solidFill>
                  <a:schemeClr val="accent2">
                    <a:lumMod val="60000"/>
                    <a:lumOff val="40000"/>
                  </a:schemeClr>
                </a:solidFill>
              </a:rPr>
              <a:t>Clinical reasoning is based on ‘dual processing model’</a:t>
            </a:r>
            <a:endParaRPr lang="en-US" dirty="0">
              <a:solidFill>
                <a:schemeClr val="accent2">
                  <a:lumMod val="60000"/>
                  <a:lumOff val="40000"/>
                </a:schemeClr>
              </a:solidFill>
            </a:endParaRPr>
          </a:p>
          <a:p>
            <a:pPr lvl="1">
              <a:buFont typeface="Arial" panose="020B0604020202020204" pitchFamily="34" charset="0"/>
              <a:buChar char="•"/>
            </a:pPr>
            <a:r>
              <a:rPr lang="en-US" dirty="0" smtClean="0">
                <a:solidFill>
                  <a:schemeClr val="accent2">
                    <a:lumMod val="60000"/>
                    <a:lumOff val="40000"/>
                  </a:schemeClr>
                </a:solidFill>
              </a:rPr>
              <a:t>rapid, intuitive </a:t>
            </a:r>
            <a:r>
              <a:rPr lang="en-US" dirty="0">
                <a:solidFill>
                  <a:schemeClr val="accent2">
                    <a:lumMod val="60000"/>
                    <a:lumOff val="40000"/>
                  </a:schemeClr>
                </a:solidFill>
              </a:rPr>
              <a:t>component (Type 1</a:t>
            </a:r>
            <a:r>
              <a:rPr lang="en-US" dirty="0" smtClean="0">
                <a:solidFill>
                  <a:schemeClr val="accent2">
                    <a:lumMod val="60000"/>
                    <a:lumOff val="40000"/>
                  </a:schemeClr>
                </a:solidFill>
              </a:rPr>
              <a:t>),</a:t>
            </a:r>
          </a:p>
          <a:p>
            <a:pPr lvl="1">
              <a:buFont typeface="Arial" panose="020B0604020202020204" pitchFamily="34" charset="0"/>
              <a:buChar char="•"/>
            </a:pPr>
            <a:r>
              <a:rPr lang="en-US" dirty="0" smtClean="0">
                <a:solidFill>
                  <a:schemeClr val="accent2">
                    <a:lumMod val="60000"/>
                    <a:lumOff val="40000"/>
                  </a:schemeClr>
                </a:solidFill>
              </a:rPr>
              <a:t>slower</a:t>
            </a:r>
            <a:r>
              <a:rPr lang="en-US" dirty="0">
                <a:solidFill>
                  <a:schemeClr val="accent2">
                    <a:lumMod val="60000"/>
                    <a:lumOff val="40000"/>
                  </a:schemeClr>
                </a:solidFill>
              </a:rPr>
              <a:t>, logical and analytical </a:t>
            </a:r>
            <a:r>
              <a:rPr lang="en-US" dirty="0" smtClean="0">
                <a:solidFill>
                  <a:schemeClr val="accent2">
                    <a:lumMod val="60000"/>
                    <a:lumOff val="40000"/>
                  </a:schemeClr>
                </a:solidFill>
              </a:rPr>
              <a:t>component (Type </a:t>
            </a:r>
            <a:r>
              <a:rPr lang="en-US" dirty="0">
                <a:solidFill>
                  <a:schemeClr val="accent2">
                    <a:lumMod val="60000"/>
                    <a:lumOff val="40000"/>
                  </a:schemeClr>
                </a:solidFill>
              </a:rPr>
              <a:t>2</a:t>
            </a:r>
            <a:r>
              <a:rPr lang="en-US" dirty="0" smtClean="0">
                <a:solidFill>
                  <a:schemeClr val="accent2">
                    <a:lumMod val="60000"/>
                    <a:lumOff val="40000"/>
                  </a:schemeClr>
                </a:solidFill>
              </a:rPr>
              <a:t>).</a:t>
            </a:r>
          </a:p>
          <a:p>
            <a:pPr>
              <a:buFont typeface="Arial" panose="020B0604020202020204" pitchFamily="34" charset="0"/>
              <a:buChar char="•"/>
            </a:pPr>
            <a:r>
              <a:rPr lang="en-US" dirty="0" smtClean="0">
                <a:solidFill>
                  <a:schemeClr val="accent2">
                    <a:lumMod val="60000"/>
                    <a:lumOff val="40000"/>
                  </a:schemeClr>
                </a:solidFill>
              </a:rPr>
              <a:t>Errors in type 1 might come from the </a:t>
            </a:r>
            <a:r>
              <a:rPr lang="en-US" dirty="0">
                <a:solidFill>
                  <a:schemeClr val="accent2">
                    <a:lumMod val="60000"/>
                    <a:lumOff val="40000"/>
                  </a:schemeClr>
                </a:solidFill>
              </a:rPr>
              <a:t>associative nature of memory</a:t>
            </a:r>
            <a:r>
              <a:rPr lang="en-US" dirty="0" smtClean="0">
                <a:solidFill>
                  <a:schemeClr val="accent2">
                    <a:lumMod val="60000"/>
                    <a:lumOff val="40000"/>
                  </a:schemeClr>
                </a:solidFill>
              </a:rPr>
              <a:t>, which </a:t>
            </a:r>
            <a:r>
              <a:rPr lang="en-US" dirty="0">
                <a:solidFill>
                  <a:schemeClr val="accent2">
                    <a:lumMod val="60000"/>
                    <a:lumOff val="40000"/>
                  </a:schemeClr>
                </a:solidFill>
              </a:rPr>
              <a:t>can lead to cognitive biases</a:t>
            </a:r>
            <a:r>
              <a:rPr lang="en-US" dirty="0" smtClean="0">
                <a:solidFill>
                  <a:schemeClr val="accent2">
                    <a:lumMod val="60000"/>
                    <a:lumOff val="40000"/>
                  </a:schemeClr>
                </a:solidFill>
              </a:rPr>
              <a:t>.</a:t>
            </a:r>
          </a:p>
          <a:p>
            <a:pPr>
              <a:buFont typeface="Arial" panose="020B0604020202020204" pitchFamily="34" charset="0"/>
              <a:buChar char="•"/>
            </a:pPr>
            <a:r>
              <a:rPr lang="en-US" dirty="0" smtClean="0"/>
              <a:t>Errors in type 2 may </a:t>
            </a:r>
            <a:r>
              <a:rPr lang="en-US" dirty="0"/>
              <a:t>result from the limited </a:t>
            </a:r>
            <a:r>
              <a:rPr lang="en-US" dirty="0" smtClean="0"/>
              <a:t>capacity of </a:t>
            </a:r>
            <a:r>
              <a:rPr lang="en-US" dirty="0"/>
              <a:t>working </a:t>
            </a:r>
            <a:r>
              <a:rPr lang="en-US" dirty="0" smtClean="0"/>
              <a:t>memory.</a:t>
            </a:r>
          </a:p>
          <a:p>
            <a:pPr>
              <a:buFont typeface="Arial" panose="020B0604020202020204" pitchFamily="34" charset="0"/>
              <a:buChar char="•"/>
            </a:pPr>
            <a:r>
              <a:rPr lang="en-US" dirty="0" smtClean="0"/>
              <a:t>Strategies to recognize bias [strangely] don’t seem to reduce medical errors. Increasing knowledge does.</a:t>
            </a:r>
          </a:p>
        </p:txBody>
      </p:sp>
      <p:sp>
        <p:nvSpPr>
          <p:cNvPr id="4" name="Rectangle 3"/>
          <p:cNvSpPr/>
          <p:nvPr/>
        </p:nvSpPr>
        <p:spPr>
          <a:xfrm>
            <a:off x="1361440" y="6078696"/>
            <a:ext cx="7772400" cy="738664"/>
          </a:xfrm>
          <a:prstGeom prst="rect">
            <a:avLst/>
          </a:prstGeom>
        </p:spPr>
        <p:txBody>
          <a:bodyPr wrap="square">
            <a:spAutoFit/>
          </a:bodyPr>
          <a:lstStyle/>
          <a:p>
            <a:pPr algn="r"/>
            <a:r>
              <a:rPr lang="en-US" sz="1400" b="0" dirty="0">
                <a:solidFill>
                  <a:schemeClr val="bg1"/>
                </a:solidFill>
              </a:rPr>
              <a:t>Norman GR, Monteiro SD, </a:t>
            </a:r>
            <a:r>
              <a:rPr lang="en-US" sz="1400" b="0" dirty="0" err="1">
                <a:solidFill>
                  <a:schemeClr val="bg1"/>
                </a:solidFill>
              </a:rPr>
              <a:t>Sherbino</a:t>
            </a:r>
            <a:r>
              <a:rPr lang="en-US" sz="1400" b="0" dirty="0">
                <a:solidFill>
                  <a:schemeClr val="bg1"/>
                </a:solidFill>
              </a:rPr>
              <a:t> J, </a:t>
            </a:r>
            <a:r>
              <a:rPr lang="en-US" sz="1400" b="0" dirty="0" err="1">
                <a:solidFill>
                  <a:schemeClr val="bg1"/>
                </a:solidFill>
              </a:rPr>
              <a:t>Ilgen</a:t>
            </a:r>
            <a:r>
              <a:rPr lang="en-US" sz="1400" b="0" dirty="0">
                <a:solidFill>
                  <a:schemeClr val="bg1"/>
                </a:solidFill>
              </a:rPr>
              <a:t> JS, Schmidt HG, </a:t>
            </a:r>
            <a:r>
              <a:rPr lang="en-US" sz="1400" b="0" dirty="0" err="1">
                <a:solidFill>
                  <a:schemeClr val="bg1"/>
                </a:solidFill>
              </a:rPr>
              <a:t>Mamede</a:t>
            </a:r>
            <a:r>
              <a:rPr lang="en-US" sz="1400" b="0" dirty="0">
                <a:solidFill>
                  <a:schemeClr val="bg1"/>
                </a:solidFill>
              </a:rPr>
              <a:t> </a:t>
            </a:r>
            <a:r>
              <a:rPr lang="en-US" sz="1400" b="0" dirty="0" smtClean="0">
                <a:solidFill>
                  <a:schemeClr val="bg1"/>
                </a:solidFill>
              </a:rPr>
              <a:t>S.</a:t>
            </a:r>
          </a:p>
          <a:p>
            <a:pPr algn="r"/>
            <a:r>
              <a:rPr lang="en-US" sz="1400" b="0" dirty="0" smtClean="0">
                <a:solidFill>
                  <a:schemeClr val="bg1"/>
                </a:solidFill>
              </a:rPr>
              <a:t>The </a:t>
            </a:r>
            <a:r>
              <a:rPr lang="en-US" sz="1400" b="0" dirty="0">
                <a:solidFill>
                  <a:schemeClr val="bg1"/>
                </a:solidFill>
              </a:rPr>
              <a:t>causes of errors in clinical reasoning: cognitive biases, knowledge deficits, and dual process thinking</a:t>
            </a:r>
            <a:r>
              <a:rPr lang="en-US" sz="1400" b="0" dirty="0" smtClean="0">
                <a:solidFill>
                  <a:schemeClr val="bg1"/>
                </a:solidFill>
              </a:rPr>
              <a:t>.</a:t>
            </a:r>
          </a:p>
          <a:p>
            <a:pPr algn="r"/>
            <a:r>
              <a:rPr lang="en-US" sz="1400" b="0" dirty="0" smtClean="0">
                <a:solidFill>
                  <a:schemeClr val="bg1"/>
                </a:solidFill>
              </a:rPr>
              <a:t> </a:t>
            </a:r>
            <a:r>
              <a:rPr lang="en-US" sz="1400" b="0" dirty="0" err="1">
                <a:solidFill>
                  <a:schemeClr val="bg1"/>
                </a:solidFill>
              </a:rPr>
              <a:t>Acad</a:t>
            </a:r>
            <a:r>
              <a:rPr lang="en-US" sz="1400" b="0" dirty="0">
                <a:solidFill>
                  <a:schemeClr val="bg1"/>
                </a:solidFill>
              </a:rPr>
              <a:t> Med. 2017;92(1):23–30.</a:t>
            </a:r>
          </a:p>
        </p:txBody>
      </p:sp>
      <p:sp>
        <p:nvSpPr>
          <p:cNvPr id="5" name="Slide Number Placeholder 4"/>
          <p:cNvSpPr>
            <a:spLocks noGrp="1"/>
          </p:cNvSpPr>
          <p:nvPr>
            <p:ph type="sldNum" sz="quarter" idx="3"/>
          </p:nvPr>
        </p:nvSpPr>
        <p:spPr/>
        <p:txBody>
          <a:bodyPr/>
          <a:lstStyle/>
          <a:p>
            <a:fld id="{7C5DB68A-9D44-4073-920F-D08D647C06A7}" type="slidenum">
              <a:rPr lang="en-US" smtClean="0"/>
              <a:t>9</a:t>
            </a:fld>
            <a:endParaRPr lang="en-US" dirty="0"/>
          </a:p>
        </p:txBody>
      </p:sp>
    </p:spTree>
    <p:extLst>
      <p:ext uri="{BB962C8B-B14F-4D97-AF65-F5344CB8AC3E}">
        <p14:creationId xmlns:p14="http://schemas.microsoft.com/office/powerpoint/2010/main" val="339197154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3228975" y="5238749"/>
            <a:ext cx="2133600" cy="1579006"/>
          </a:xfrm>
          <a:prstGeom prst="rect">
            <a:avLst/>
          </a:prstGeom>
          <a:solidFill>
            <a:srgbClr val="FF000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Rectangle 13"/>
          <p:cNvSpPr/>
          <p:nvPr/>
        </p:nvSpPr>
        <p:spPr bwMode="auto">
          <a:xfrm>
            <a:off x="6096000" y="5334000"/>
            <a:ext cx="6858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22" charset="0"/>
              </a:rPr>
              <a:t>#1</a:t>
            </a:r>
            <a:endParaRPr kumimoji="0" lang="en-US" sz="2800" b="0" i="0" u="none" strike="noStrike" cap="none" normalizeH="0" baseline="0" dirty="0">
              <a:ln>
                <a:noFill/>
              </a:ln>
              <a:solidFill>
                <a:schemeClr val="tx1"/>
              </a:solidFill>
              <a:effectLst/>
              <a:latin typeface="Times" pitchFamily="122" charset="0"/>
            </a:endParaRPr>
          </a:p>
        </p:txBody>
      </p:sp>
      <p:sp>
        <p:nvSpPr>
          <p:cNvPr id="12" name="Rounded Rectangle 11"/>
          <p:cNvSpPr/>
          <p:nvPr/>
        </p:nvSpPr>
        <p:spPr bwMode="auto">
          <a:xfrm>
            <a:off x="5867400" y="2667000"/>
            <a:ext cx="28956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Teeth grinding</a:t>
            </a:r>
            <a:endParaRPr kumimoji="0" lang="en-US" b="0" i="0" u="none" strike="noStrike" cap="none" normalizeH="0" baseline="0" dirty="0">
              <a:ln>
                <a:noFill/>
              </a:ln>
              <a:solidFill>
                <a:schemeClr val="bg1"/>
              </a:solidFill>
              <a:effectLst/>
              <a:latin typeface="Times" pitchFamily="122" charset="0"/>
            </a:endParaRPr>
          </a:p>
        </p:txBody>
      </p:sp>
      <p:sp>
        <p:nvSpPr>
          <p:cNvPr id="2" name="Title 1"/>
          <p:cNvSpPr>
            <a:spLocks noGrp="1"/>
          </p:cNvSpPr>
          <p:nvPr>
            <p:ph type="title"/>
          </p:nvPr>
        </p:nvSpPr>
        <p:spPr>
          <a:xfrm>
            <a:off x="0" y="762000"/>
            <a:ext cx="9144000" cy="762000"/>
          </a:xfrm>
        </p:spPr>
        <p:txBody>
          <a:bodyPr/>
          <a:lstStyle/>
          <a:p>
            <a:r>
              <a:rPr lang="en-US" sz="3400" dirty="0"/>
              <a:t>Be careful with naming </a:t>
            </a:r>
            <a:r>
              <a:rPr lang="en-US" sz="3400" u="sng" dirty="0" smtClean="0"/>
              <a:t>continuant</a:t>
            </a:r>
            <a:r>
              <a:rPr lang="en-US" sz="3400" dirty="0" smtClean="0"/>
              <a:t> particulars</a:t>
            </a:r>
            <a:r>
              <a:rPr lang="en-US" sz="3400" dirty="0"/>
              <a:t>!</a:t>
            </a:r>
          </a:p>
        </p:txBody>
      </p:sp>
      <p:sp>
        <p:nvSpPr>
          <p:cNvPr id="4" name="Rectangle 3"/>
          <p:cNvSpPr/>
          <p:nvPr/>
        </p:nvSpPr>
        <p:spPr>
          <a:xfrm>
            <a:off x="5938090" y="1517021"/>
            <a:ext cx="2161746" cy="584775"/>
          </a:xfrm>
          <a:prstGeom prst="rect">
            <a:avLst/>
          </a:prstGeom>
        </p:spPr>
        <p:txBody>
          <a:bodyPr wrap="none">
            <a:spAutoFit/>
          </a:bodyPr>
          <a:lstStyle/>
          <a:p>
            <a:r>
              <a:rPr lang="en-US" dirty="0" err="1" smtClean="0">
                <a:solidFill>
                  <a:schemeClr val="bg1"/>
                </a:solidFill>
              </a:rPr>
              <a:t>Occurrents</a:t>
            </a:r>
            <a:endParaRPr lang="en-US" dirty="0">
              <a:solidFill>
                <a:schemeClr val="bg1"/>
              </a:solidFill>
            </a:endParaRPr>
          </a:p>
        </p:txBody>
      </p:sp>
      <p:cxnSp>
        <p:nvCxnSpPr>
          <p:cNvPr id="9" name="Straight Connector 8"/>
          <p:cNvCxnSpPr/>
          <p:nvPr/>
        </p:nvCxnSpPr>
        <p:spPr bwMode="auto">
          <a:xfrm>
            <a:off x="5638800" y="1752600"/>
            <a:ext cx="23611" cy="495300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1" name="Rectangle 10"/>
          <p:cNvSpPr/>
          <p:nvPr/>
        </p:nvSpPr>
        <p:spPr>
          <a:xfrm>
            <a:off x="990600" y="1548825"/>
            <a:ext cx="2348721" cy="584775"/>
          </a:xfrm>
          <a:prstGeom prst="rect">
            <a:avLst/>
          </a:prstGeom>
        </p:spPr>
        <p:txBody>
          <a:bodyPr wrap="none">
            <a:spAutoFit/>
          </a:bodyPr>
          <a:lstStyle/>
          <a:p>
            <a:r>
              <a:rPr lang="en-US" dirty="0" smtClean="0">
                <a:solidFill>
                  <a:schemeClr val="bg1"/>
                </a:solidFill>
              </a:rPr>
              <a:t>Continuants</a:t>
            </a:r>
            <a:endParaRPr lang="en-US" dirty="0">
              <a:solidFill>
                <a:schemeClr val="bg1"/>
              </a:solidFill>
            </a:endParaRPr>
          </a:p>
        </p:txBody>
      </p:sp>
      <p:cxnSp>
        <p:nvCxnSpPr>
          <p:cNvPr id="13" name="Straight Connector 12"/>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5" name="Rectangle 14"/>
          <p:cNvSpPr/>
          <p:nvPr/>
        </p:nvSpPr>
        <p:spPr bwMode="auto">
          <a:xfrm>
            <a:off x="3305175" y="5334000"/>
            <a:ext cx="1981200" cy="13716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a:solidFill>
                  <a:schemeClr val="tx1"/>
                </a:solidFill>
                <a:latin typeface="Times" pitchFamily="122" charset="0"/>
              </a:rPr>
              <a:t>My left maxillary first molar</a:t>
            </a:r>
          </a:p>
        </p:txBody>
      </p:sp>
      <p:sp>
        <p:nvSpPr>
          <p:cNvPr id="16" name="Rounded Rectangle 15"/>
          <p:cNvSpPr/>
          <p:nvPr/>
        </p:nvSpPr>
        <p:spPr bwMode="auto">
          <a:xfrm>
            <a:off x="3581400" y="2667000"/>
            <a:ext cx="13716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Tooth</a:t>
            </a:r>
            <a:endParaRPr kumimoji="0" lang="en-US" b="0" i="0" u="none" strike="noStrike" cap="none" normalizeH="0" baseline="0" dirty="0">
              <a:ln>
                <a:noFill/>
              </a:ln>
              <a:solidFill>
                <a:schemeClr val="bg1"/>
              </a:solidFill>
              <a:effectLst/>
              <a:latin typeface="Times" pitchFamily="122" charset="0"/>
            </a:endParaRPr>
          </a:p>
        </p:txBody>
      </p:sp>
      <p:cxnSp>
        <p:nvCxnSpPr>
          <p:cNvPr id="18" name="Straight Arrow Connector 17"/>
          <p:cNvCxnSpPr>
            <a:stCxn id="14" idx="0"/>
            <a:endCxn id="12" idx="2"/>
          </p:cNvCxnSpPr>
          <p:nvPr/>
        </p:nvCxnSpPr>
        <p:spPr bwMode="auto">
          <a:xfrm flipV="1">
            <a:off x="6438900" y="3352800"/>
            <a:ext cx="87630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20" name="Straight Arrow Connector 19"/>
          <p:cNvCxnSpPr/>
          <p:nvPr/>
        </p:nvCxnSpPr>
        <p:spPr bwMode="auto">
          <a:xfrm flipV="1">
            <a:off x="4267200" y="3352800"/>
            <a:ext cx="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3" name="TextBox 22"/>
          <p:cNvSpPr txBox="1"/>
          <p:nvPr/>
        </p:nvSpPr>
        <p:spPr>
          <a:xfrm>
            <a:off x="6741206" y="4429125"/>
            <a:ext cx="1374094" cy="830997"/>
          </a:xfrm>
          <a:prstGeom prst="rect">
            <a:avLst/>
          </a:prstGeom>
          <a:noFill/>
        </p:spPr>
        <p:txBody>
          <a:bodyPr wrap="none" rtlCol="0">
            <a:spAutoFit/>
          </a:bodyPr>
          <a:lstStyle/>
          <a:p>
            <a:r>
              <a:rPr lang="en-US" sz="2400" dirty="0" smtClean="0">
                <a:solidFill>
                  <a:schemeClr val="bg1"/>
                </a:solidFill>
              </a:rPr>
              <a:t>Instance </a:t>
            </a:r>
          </a:p>
          <a:p>
            <a:r>
              <a:rPr lang="en-US" sz="2400" dirty="0" smtClean="0">
                <a:solidFill>
                  <a:schemeClr val="bg1"/>
                </a:solidFill>
              </a:rPr>
              <a:t>of</a:t>
            </a:r>
          </a:p>
        </p:txBody>
      </p:sp>
      <p:sp>
        <p:nvSpPr>
          <p:cNvPr id="24" name="TextBox 23"/>
          <p:cNvSpPr txBox="1"/>
          <p:nvPr/>
        </p:nvSpPr>
        <p:spPr>
          <a:xfrm>
            <a:off x="4208252" y="4013626"/>
            <a:ext cx="1441421" cy="1200329"/>
          </a:xfrm>
          <a:prstGeom prst="rect">
            <a:avLst/>
          </a:prstGeom>
          <a:noFill/>
        </p:spPr>
        <p:txBody>
          <a:bodyPr wrap="none" rtlCol="0">
            <a:spAutoFit/>
          </a:bodyPr>
          <a:lstStyle/>
          <a:p>
            <a:r>
              <a:rPr lang="en-US" sz="2400" dirty="0" smtClean="0">
                <a:solidFill>
                  <a:schemeClr val="bg1"/>
                </a:solidFill>
              </a:rPr>
              <a:t>Instance </a:t>
            </a:r>
          </a:p>
          <a:p>
            <a:r>
              <a:rPr lang="en-US" sz="2400" dirty="0">
                <a:solidFill>
                  <a:schemeClr val="bg1"/>
                </a:solidFill>
              </a:rPr>
              <a:t>o</a:t>
            </a:r>
            <a:r>
              <a:rPr lang="en-US" sz="2400" dirty="0" smtClean="0">
                <a:solidFill>
                  <a:schemeClr val="bg1"/>
                </a:solidFill>
              </a:rPr>
              <a:t>f</a:t>
            </a:r>
          </a:p>
          <a:p>
            <a:r>
              <a:rPr lang="en-US" sz="2400" dirty="0">
                <a:solidFill>
                  <a:schemeClr val="bg1"/>
                </a:solidFill>
              </a:rPr>
              <a:t>a</a:t>
            </a:r>
            <a:r>
              <a:rPr lang="en-US" sz="2400" dirty="0" smtClean="0">
                <a:solidFill>
                  <a:schemeClr val="bg1"/>
                </a:solidFill>
              </a:rPr>
              <a:t>t t1 &amp; t2</a:t>
            </a:r>
          </a:p>
        </p:txBody>
      </p:sp>
      <p:sp>
        <p:nvSpPr>
          <p:cNvPr id="26" name="Rectangle 25"/>
          <p:cNvSpPr/>
          <p:nvPr/>
        </p:nvSpPr>
        <p:spPr bwMode="auto">
          <a:xfrm>
            <a:off x="8077200" y="5334000"/>
            <a:ext cx="6858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22" charset="0"/>
              </a:rPr>
              <a:t>#2</a:t>
            </a:r>
            <a:endParaRPr kumimoji="0" lang="en-US" sz="2800" b="0" i="0" u="none" strike="noStrike" cap="none" normalizeH="0" baseline="0" dirty="0">
              <a:ln>
                <a:noFill/>
              </a:ln>
              <a:solidFill>
                <a:schemeClr val="tx1"/>
              </a:solidFill>
              <a:effectLst/>
              <a:latin typeface="Times" pitchFamily="122" charset="0"/>
            </a:endParaRPr>
          </a:p>
        </p:txBody>
      </p:sp>
      <p:cxnSp>
        <p:nvCxnSpPr>
          <p:cNvPr id="27" name="Straight Arrow Connector 26"/>
          <p:cNvCxnSpPr>
            <a:stCxn id="26" idx="0"/>
            <a:endCxn id="12" idx="2"/>
          </p:cNvCxnSpPr>
          <p:nvPr/>
        </p:nvCxnSpPr>
        <p:spPr bwMode="auto">
          <a:xfrm flipH="1" flipV="1">
            <a:off x="7315200" y="3352800"/>
            <a:ext cx="110490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31" name="Elbow Connector 30"/>
          <p:cNvCxnSpPr>
            <a:stCxn id="15" idx="3"/>
            <a:endCxn id="14" idx="2"/>
          </p:cNvCxnSpPr>
          <p:nvPr/>
        </p:nvCxnSpPr>
        <p:spPr bwMode="auto">
          <a:xfrm flipV="1">
            <a:off x="5286375" y="5791200"/>
            <a:ext cx="1152525" cy="228600"/>
          </a:xfrm>
          <a:prstGeom prst="bentConnector2">
            <a:avLst/>
          </a:prstGeom>
          <a:solidFill>
            <a:schemeClr val="accent1"/>
          </a:solidFill>
          <a:ln w="38100" cap="flat" cmpd="sng" algn="ctr">
            <a:solidFill>
              <a:schemeClr val="bg1"/>
            </a:solidFill>
            <a:prstDash val="solid"/>
            <a:round/>
            <a:headEnd type="none" w="med" len="med"/>
            <a:tailEnd type="triangle"/>
          </a:ln>
          <a:effectLst/>
        </p:spPr>
      </p:cxnSp>
      <p:cxnSp>
        <p:nvCxnSpPr>
          <p:cNvPr id="32" name="Elbow Connector 31"/>
          <p:cNvCxnSpPr>
            <a:endCxn id="26" idx="2"/>
          </p:cNvCxnSpPr>
          <p:nvPr/>
        </p:nvCxnSpPr>
        <p:spPr bwMode="auto">
          <a:xfrm flipV="1">
            <a:off x="5276850" y="5791200"/>
            <a:ext cx="3143250" cy="647699"/>
          </a:xfrm>
          <a:prstGeom prst="bentConnector2">
            <a:avLst/>
          </a:prstGeom>
          <a:solidFill>
            <a:schemeClr val="accent1"/>
          </a:solidFill>
          <a:ln w="38100" cap="flat" cmpd="sng" algn="ctr">
            <a:solidFill>
              <a:schemeClr val="bg1"/>
            </a:solidFill>
            <a:prstDash val="solid"/>
            <a:round/>
            <a:headEnd type="none" w="med" len="med"/>
            <a:tailEnd type="triangle"/>
          </a:ln>
          <a:effectLst/>
        </p:spPr>
      </p:cxnSp>
      <p:sp>
        <p:nvSpPr>
          <p:cNvPr id="34" name="TextBox 33"/>
          <p:cNvSpPr txBox="1"/>
          <p:nvPr/>
        </p:nvSpPr>
        <p:spPr>
          <a:xfrm>
            <a:off x="5410200" y="6019800"/>
            <a:ext cx="3733800" cy="461665"/>
          </a:xfrm>
          <a:prstGeom prst="rect">
            <a:avLst/>
          </a:prstGeom>
          <a:noFill/>
        </p:spPr>
        <p:txBody>
          <a:bodyPr wrap="square" rtlCol="0">
            <a:spAutoFit/>
          </a:bodyPr>
          <a:lstStyle/>
          <a:p>
            <a:r>
              <a:rPr lang="en-US" sz="2400" dirty="0" smtClean="0">
                <a:solidFill>
                  <a:schemeClr val="bg1"/>
                </a:solidFill>
              </a:rPr>
              <a:t>Participant in</a:t>
            </a:r>
          </a:p>
        </p:txBody>
      </p:sp>
      <p:sp>
        <p:nvSpPr>
          <p:cNvPr id="35" name="TextBox 34"/>
          <p:cNvSpPr txBox="1"/>
          <p:nvPr/>
        </p:nvSpPr>
        <p:spPr>
          <a:xfrm>
            <a:off x="6410325" y="5674668"/>
            <a:ext cx="876300" cy="461665"/>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t t1</a:t>
            </a:r>
          </a:p>
        </p:txBody>
      </p:sp>
      <p:sp>
        <p:nvSpPr>
          <p:cNvPr id="36" name="TextBox 35"/>
          <p:cNvSpPr txBox="1"/>
          <p:nvPr/>
        </p:nvSpPr>
        <p:spPr>
          <a:xfrm>
            <a:off x="8353425" y="5674668"/>
            <a:ext cx="876300" cy="461665"/>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t t2</a:t>
            </a:r>
          </a:p>
        </p:txBody>
      </p:sp>
      <p:sp>
        <p:nvSpPr>
          <p:cNvPr id="22" name="Rounded Rectangle 21"/>
          <p:cNvSpPr/>
          <p:nvPr/>
        </p:nvSpPr>
        <p:spPr bwMode="auto">
          <a:xfrm>
            <a:off x="1576185" y="2667000"/>
            <a:ext cx="1728989" cy="1066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Piece of enamel</a:t>
            </a:r>
            <a:endParaRPr kumimoji="0" lang="en-US" b="0" i="0" u="none" strike="noStrike" cap="none" normalizeH="0" baseline="0" dirty="0">
              <a:ln>
                <a:noFill/>
              </a:ln>
              <a:solidFill>
                <a:schemeClr val="bg1"/>
              </a:solidFill>
              <a:effectLst/>
              <a:latin typeface="Times" pitchFamily="122" charset="0"/>
            </a:endParaRPr>
          </a:p>
        </p:txBody>
      </p:sp>
      <p:cxnSp>
        <p:nvCxnSpPr>
          <p:cNvPr id="28" name="Elbow Connector 27"/>
          <p:cNvCxnSpPr>
            <a:stCxn id="15" idx="1"/>
            <a:endCxn id="22" idx="2"/>
          </p:cNvCxnSpPr>
          <p:nvPr/>
        </p:nvCxnSpPr>
        <p:spPr bwMode="auto">
          <a:xfrm rot="10800000">
            <a:off x="2440681" y="3733800"/>
            <a:ext cx="864495" cy="2286000"/>
          </a:xfrm>
          <a:prstGeom prst="bentConnector2">
            <a:avLst/>
          </a:prstGeom>
          <a:solidFill>
            <a:schemeClr val="accent1"/>
          </a:solidFill>
          <a:ln w="38100" cap="flat" cmpd="sng" algn="ctr">
            <a:solidFill>
              <a:schemeClr val="bg1"/>
            </a:solidFill>
            <a:prstDash val="solid"/>
            <a:round/>
            <a:headEnd type="none" w="med" len="med"/>
            <a:tailEnd type="triangle"/>
          </a:ln>
          <a:effectLst/>
        </p:spPr>
      </p:cxnSp>
      <p:sp>
        <p:nvSpPr>
          <p:cNvPr id="29" name="TextBox 28"/>
          <p:cNvSpPr txBox="1"/>
          <p:nvPr/>
        </p:nvSpPr>
        <p:spPr>
          <a:xfrm>
            <a:off x="2413340" y="3895634"/>
            <a:ext cx="1374094" cy="1200329"/>
          </a:xfrm>
          <a:prstGeom prst="rect">
            <a:avLst/>
          </a:prstGeom>
          <a:noFill/>
        </p:spPr>
        <p:txBody>
          <a:bodyPr wrap="none" rtlCol="0">
            <a:spAutoFit/>
          </a:bodyPr>
          <a:lstStyle/>
          <a:p>
            <a:r>
              <a:rPr lang="en-US" sz="2400" dirty="0" smtClean="0">
                <a:solidFill>
                  <a:schemeClr val="bg1"/>
                </a:solidFill>
              </a:rPr>
              <a:t>Instance </a:t>
            </a:r>
          </a:p>
          <a:p>
            <a:r>
              <a:rPr lang="en-US" sz="2400" dirty="0">
                <a:solidFill>
                  <a:schemeClr val="bg1"/>
                </a:solidFill>
              </a:rPr>
              <a:t>o</a:t>
            </a:r>
            <a:r>
              <a:rPr lang="en-US" sz="2400" dirty="0" smtClean="0">
                <a:solidFill>
                  <a:schemeClr val="bg1"/>
                </a:solidFill>
              </a:rPr>
              <a:t>f</a:t>
            </a:r>
          </a:p>
          <a:p>
            <a:r>
              <a:rPr lang="en-US" sz="2400" dirty="0">
                <a:solidFill>
                  <a:schemeClr val="bg1"/>
                </a:solidFill>
              </a:rPr>
              <a:t>a</a:t>
            </a:r>
            <a:r>
              <a:rPr lang="en-US" sz="2400" dirty="0" smtClean="0">
                <a:solidFill>
                  <a:schemeClr val="bg1"/>
                </a:solidFill>
              </a:rPr>
              <a:t>t t0</a:t>
            </a:r>
          </a:p>
        </p:txBody>
      </p:sp>
      <p:sp>
        <p:nvSpPr>
          <p:cNvPr id="7" name="TextBox 6"/>
          <p:cNvSpPr txBox="1"/>
          <p:nvPr/>
        </p:nvSpPr>
        <p:spPr>
          <a:xfrm>
            <a:off x="152400" y="3962400"/>
            <a:ext cx="1981201" cy="2677656"/>
          </a:xfrm>
          <a:prstGeom prst="rect">
            <a:avLst/>
          </a:prstGeom>
          <a:solidFill>
            <a:schemeClr val="bg1"/>
          </a:solidFill>
        </p:spPr>
        <p:txBody>
          <a:bodyPr wrap="square" rtlCol="0">
            <a:spAutoFit/>
          </a:bodyPr>
          <a:lstStyle/>
          <a:p>
            <a:r>
              <a:rPr lang="en-US" sz="2400" dirty="0" smtClean="0"/>
              <a:t>Continuants can change whereas </a:t>
            </a:r>
            <a:r>
              <a:rPr lang="en-US" sz="2400" dirty="0" err="1" smtClean="0"/>
              <a:t>occurrents</a:t>
            </a:r>
            <a:r>
              <a:rPr lang="en-US" sz="2400" dirty="0" smtClean="0"/>
              <a:t> never change, because they </a:t>
            </a:r>
            <a:r>
              <a:rPr lang="en-US" sz="2400" i="1" u="sng" dirty="0" smtClean="0"/>
              <a:t>are</a:t>
            </a:r>
            <a:r>
              <a:rPr lang="en-US" sz="2400" dirty="0" smtClean="0"/>
              <a:t> changes.</a:t>
            </a:r>
            <a:endParaRPr lang="en-US" sz="2400" dirty="0"/>
          </a:p>
        </p:txBody>
      </p:sp>
      <p:sp>
        <p:nvSpPr>
          <p:cNvPr id="3" name="Slide Number Placeholder 2"/>
          <p:cNvSpPr>
            <a:spLocks noGrp="1"/>
          </p:cNvSpPr>
          <p:nvPr>
            <p:ph type="sldNum" sz="quarter" idx="3"/>
          </p:nvPr>
        </p:nvSpPr>
        <p:spPr/>
        <p:txBody>
          <a:bodyPr/>
          <a:lstStyle/>
          <a:p>
            <a:fld id="{7C5DB68A-9D44-4073-920F-D08D647C06A7}" type="slidenum">
              <a:rPr lang="en-US" smtClean="0"/>
              <a:t>90</a:t>
            </a:fld>
            <a:endParaRPr lang="en-US" dirty="0"/>
          </a:p>
        </p:txBody>
      </p:sp>
    </p:spTree>
    <p:extLst>
      <p:ext uri="{BB962C8B-B14F-4D97-AF65-F5344CB8AC3E}">
        <p14:creationId xmlns:p14="http://schemas.microsoft.com/office/powerpoint/2010/main" val="19533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6096000" y="5334000"/>
            <a:ext cx="6858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22" charset="0"/>
              </a:rPr>
              <a:t>#1</a:t>
            </a:r>
            <a:endParaRPr kumimoji="0" lang="en-US" sz="2800" b="0" i="0" u="none" strike="noStrike" cap="none" normalizeH="0" baseline="0" dirty="0">
              <a:ln>
                <a:noFill/>
              </a:ln>
              <a:solidFill>
                <a:schemeClr val="tx1"/>
              </a:solidFill>
              <a:effectLst/>
              <a:latin typeface="Times" pitchFamily="122" charset="0"/>
            </a:endParaRPr>
          </a:p>
        </p:txBody>
      </p:sp>
      <p:sp>
        <p:nvSpPr>
          <p:cNvPr id="12" name="Rounded Rectangle 11"/>
          <p:cNvSpPr/>
          <p:nvPr/>
        </p:nvSpPr>
        <p:spPr bwMode="auto">
          <a:xfrm>
            <a:off x="5867400" y="2667000"/>
            <a:ext cx="28956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Teeth grinding</a:t>
            </a:r>
            <a:endParaRPr kumimoji="0" lang="en-US" b="0" i="0" u="none" strike="noStrike" cap="none" normalizeH="0" baseline="0" dirty="0">
              <a:ln>
                <a:noFill/>
              </a:ln>
              <a:solidFill>
                <a:schemeClr val="bg1"/>
              </a:solidFill>
              <a:effectLst/>
              <a:latin typeface="Times" pitchFamily="122" charset="0"/>
            </a:endParaRPr>
          </a:p>
        </p:txBody>
      </p:sp>
      <p:sp>
        <p:nvSpPr>
          <p:cNvPr id="2" name="Title 1"/>
          <p:cNvSpPr>
            <a:spLocks noGrp="1"/>
          </p:cNvSpPr>
          <p:nvPr>
            <p:ph type="title"/>
          </p:nvPr>
        </p:nvSpPr>
        <p:spPr>
          <a:xfrm>
            <a:off x="0" y="762000"/>
            <a:ext cx="9144000" cy="762000"/>
          </a:xfrm>
        </p:spPr>
        <p:txBody>
          <a:bodyPr/>
          <a:lstStyle/>
          <a:p>
            <a:r>
              <a:rPr lang="en-US" sz="3400" dirty="0"/>
              <a:t>Therefor: use instance unique identifiers (IUI)</a:t>
            </a:r>
          </a:p>
        </p:txBody>
      </p:sp>
      <p:sp>
        <p:nvSpPr>
          <p:cNvPr id="4" name="Rectangle 3"/>
          <p:cNvSpPr/>
          <p:nvPr/>
        </p:nvSpPr>
        <p:spPr>
          <a:xfrm>
            <a:off x="5938090" y="1517021"/>
            <a:ext cx="2161746" cy="584775"/>
          </a:xfrm>
          <a:prstGeom prst="rect">
            <a:avLst/>
          </a:prstGeom>
        </p:spPr>
        <p:txBody>
          <a:bodyPr wrap="none">
            <a:spAutoFit/>
          </a:bodyPr>
          <a:lstStyle/>
          <a:p>
            <a:r>
              <a:rPr lang="en-US" dirty="0" err="1" smtClean="0">
                <a:solidFill>
                  <a:schemeClr val="bg1"/>
                </a:solidFill>
              </a:rPr>
              <a:t>Occurrents</a:t>
            </a:r>
            <a:endParaRPr lang="en-US" dirty="0">
              <a:solidFill>
                <a:schemeClr val="bg1"/>
              </a:solidFill>
            </a:endParaRPr>
          </a:p>
        </p:txBody>
      </p:sp>
      <p:cxnSp>
        <p:nvCxnSpPr>
          <p:cNvPr id="9" name="Straight Connector 8"/>
          <p:cNvCxnSpPr/>
          <p:nvPr/>
        </p:nvCxnSpPr>
        <p:spPr bwMode="auto">
          <a:xfrm>
            <a:off x="5638800" y="1752600"/>
            <a:ext cx="23611" cy="495300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1" name="Rectangle 10"/>
          <p:cNvSpPr/>
          <p:nvPr/>
        </p:nvSpPr>
        <p:spPr>
          <a:xfrm>
            <a:off x="990600" y="1548825"/>
            <a:ext cx="2348721" cy="584775"/>
          </a:xfrm>
          <a:prstGeom prst="rect">
            <a:avLst/>
          </a:prstGeom>
        </p:spPr>
        <p:txBody>
          <a:bodyPr wrap="none">
            <a:spAutoFit/>
          </a:bodyPr>
          <a:lstStyle/>
          <a:p>
            <a:r>
              <a:rPr lang="en-US" dirty="0" smtClean="0">
                <a:solidFill>
                  <a:schemeClr val="bg1"/>
                </a:solidFill>
              </a:rPr>
              <a:t>Continuants</a:t>
            </a:r>
            <a:endParaRPr lang="en-US" dirty="0">
              <a:solidFill>
                <a:schemeClr val="bg1"/>
              </a:solidFill>
            </a:endParaRPr>
          </a:p>
        </p:txBody>
      </p:sp>
      <p:cxnSp>
        <p:nvCxnSpPr>
          <p:cNvPr id="13" name="Straight Connector 12"/>
          <p:cNvCxnSpPr/>
          <p:nvPr/>
        </p:nvCxnSpPr>
        <p:spPr bwMode="auto">
          <a:xfrm flipH="1">
            <a:off x="76200" y="2362200"/>
            <a:ext cx="8981440" cy="0"/>
          </a:xfrm>
          <a:prstGeom prst="line">
            <a:avLst/>
          </a:prstGeom>
          <a:solidFill>
            <a:schemeClr val="accent1"/>
          </a:solidFill>
          <a:ln w="12700" cap="flat" cmpd="sng" algn="ctr">
            <a:solidFill>
              <a:schemeClr val="bg1"/>
            </a:solidFill>
            <a:prstDash val="solid"/>
            <a:round/>
            <a:headEnd type="none" w="med" len="med"/>
            <a:tailEnd type="none" w="med" len="med"/>
          </a:ln>
          <a:effectLst/>
        </p:spPr>
      </p:cxnSp>
      <p:sp>
        <p:nvSpPr>
          <p:cNvPr id="15" name="Rectangle 14"/>
          <p:cNvSpPr/>
          <p:nvPr/>
        </p:nvSpPr>
        <p:spPr bwMode="auto">
          <a:xfrm>
            <a:off x="4162424" y="5819684"/>
            <a:ext cx="838201" cy="523966"/>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#3</a:t>
            </a:r>
            <a:endParaRPr lang="en-US" sz="2800" b="0" dirty="0">
              <a:solidFill>
                <a:schemeClr val="tx1"/>
              </a:solidFill>
              <a:latin typeface="Times" pitchFamily="122" charset="0"/>
            </a:endParaRPr>
          </a:p>
        </p:txBody>
      </p:sp>
      <p:sp>
        <p:nvSpPr>
          <p:cNvPr id="16" name="Rounded Rectangle 15"/>
          <p:cNvSpPr/>
          <p:nvPr/>
        </p:nvSpPr>
        <p:spPr bwMode="auto">
          <a:xfrm>
            <a:off x="3881120" y="2529278"/>
            <a:ext cx="1371600" cy="6858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Tooth</a:t>
            </a:r>
            <a:endParaRPr kumimoji="0" lang="en-US" b="0" i="0" u="none" strike="noStrike" cap="none" normalizeH="0" baseline="0" dirty="0">
              <a:ln>
                <a:noFill/>
              </a:ln>
              <a:solidFill>
                <a:schemeClr val="bg1"/>
              </a:solidFill>
              <a:effectLst/>
              <a:latin typeface="Times" pitchFamily="122" charset="0"/>
            </a:endParaRPr>
          </a:p>
        </p:txBody>
      </p:sp>
      <p:cxnSp>
        <p:nvCxnSpPr>
          <p:cNvPr id="18" name="Straight Arrow Connector 17"/>
          <p:cNvCxnSpPr>
            <a:stCxn id="14" idx="0"/>
            <a:endCxn id="12" idx="2"/>
          </p:cNvCxnSpPr>
          <p:nvPr/>
        </p:nvCxnSpPr>
        <p:spPr bwMode="auto">
          <a:xfrm flipV="1">
            <a:off x="6438900" y="3352800"/>
            <a:ext cx="87630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20" name="Straight Arrow Connector 19"/>
          <p:cNvCxnSpPr>
            <a:stCxn id="15" idx="0"/>
            <a:endCxn id="25" idx="2"/>
          </p:cNvCxnSpPr>
          <p:nvPr/>
        </p:nvCxnSpPr>
        <p:spPr bwMode="auto">
          <a:xfrm flipH="1" flipV="1">
            <a:off x="4572000" y="4728593"/>
            <a:ext cx="9525" cy="109109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23" name="TextBox 22"/>
          <p:cNvSpPr txBox="1"/>
          <p:nvPr/>
        </p:nvSpPr>
        <p:spPr>
          <a:xfrm>
            <a:off x="6741206" y="4429125"/>
            <a:ext cx="1374094" cy="830997"/>
          </a:xfrm>
          <a:prstGeom prst="rect">
            <a:avLst/>
          </a:prstGeom>
          <a:noFill/>
        </p:spPr>
        <p:txBody>
          <a:bodyPr wrap="none" rtlCol="0">
            <a:spAutoFit/>
          </a:bodyPr>
          <a:lstStyle/>
          <a:p>
            <a:r>
              <a:rPr lang="en-US" sz="2400" dirty="0" smtClean="0">
                <a:solidFill>
                  <a:schemeClr val="bg1"/>
                </a:solidFill>
              </a:rPr>
              <a:t>Instance </a:t>
            </a:r>
          </a:p>
          <a:p>
            <a:r>
              <a:rPr lang="en-US" sz="2400" dirty="0" smtClean="0">
                <a:solidFill>
                  <a:schemeClr val="bg1"/>
                </a:solidFill>
              </a:rPr>
              <a:t>of</a:t>
            </a:r>
          </a:p>
        </p:txBody>
      </p:sp>
      <p:sp>
        <p:nvSpPr>
          <p:cNvPr id="24" name="TextBox 23"/>
          <p:cNvSpPr txBox="1"/>
          <p:nvPr/>
        </p:nvSpPr>
        <p:spPr>
          <a:xfrm>
            <a:off x="3644559" y="4828995"/>
            <a:ext cx="1860891" cy="830997"/>
          </a:xfrm>
          <a:prstGeom prst="rect">
            <a:avLst/>
          </a:prstGeom>
          <a:noFill/>
        </p:spPr>
        <p:txBody>
          <a:bodyPr wrap="square" rtlCol="0">
            <a:spAutoFit/>
          </a:bodyPr>
          <a:lstStyle/>
          <a:p>
            <a:r>
              <a:rPr lang="en-US" sz="2400" dirty="0" smtClean="0">
                <a:solidFill>
                  <a:schemeClr val="bg1"/>
                </a:solidFill>
              </a:rPr>
              <a:t>Instance of </a:t>
            </a:r>
          </a:p>
          <a:p>
            <a:r>
              <a:rPr lang="en-US" sz="2400" dirty="0">
                <a:solidFill>
                  <a:schemeClr val="bg1"/>
                </a:solidFill>
              </a:rPr>
              <a:t>a</a:t>
            </a:r>
            <a:r>
              <a:rPr lang="en-US" sz="2400" dirty="0" smtClean="0">
                <a:solidFill>
                  <a:schemeClr val="bg1"/>
                </a:solidFill>
              </a:rPr>
              <a:t>t t1 &amp; t2</a:t>
            </a:r>
          </a:p>
        </p:txBody>
      </p:sp>
      <p:sp>
        <p:nvSpPr>
          <p:cNvPr id="26" name="Rectangle 25"/>
          <p:cNvSpPr/>
          <p:nvPr/>
        </p:nvSpPr>
        <p:spPr bwMode="auto">
          <a:xfrm>
            <a:off x="8077200" y="5334000"/>
            <a:ext cx="6858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Times" pitchFamily="122" charset="0"/>
              </a:rPr>
              <a:t>#2</a:t>
            </a:r>
            <a:endParaRPr kumimoji="0" lang="en-US" sz="2800" b="0" i="0" u="none" strike="noStrike" cap="none" normalizeH="0" baseline="0" dirty="0">
              <a:ln>
                <a:noFill/>
              </a:ln>
              <a:solidFill>
                <a:schemeClr val="tx1"/>
              </a:solidFill>
              <a:effectLst/>
              <a:latin typeface="Times" pitchFamily="122" charset="0"/>
            </a:endParaRPr>
          </a:p>
        </p:txBody>
      </p:sp>
      <p:cxnSp>
        <p:nvCxnSpPr>
          <p:cNvPr id="27" name="Straight Arrow Connector 26"/>
          <p:cNvCxnSpPr>
            <a:stCxn id="26" idx="0"/>
            <a:endCxn id="12" idx="2"/>
          </p:cNvCxnSpPr>
          <p:nvPr/>
        </p:nvCxnSpPr>
        <p:spPr bwMode="auto">
          <a:xfrm flipH="1" flipV="1">
            <a:off x="7315200" y="3352800"/>
            <a:ext cx="1104900" cy="1981200"/>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cxnSp>
        <p:nvCxnSpPr>
          <p:cNvPr id="31" name="Elbow Connector 30"/>
          <p:cNvCxnSpPr>
            <a:stCxn id="15" idx="3"/>
            <a:endCxn id="14" idx="2"/>
          </p:cNvCxnSpPr>
          <p:nvPr/>
        </p:nvCxnSpPr>
        <p:spPr bwMode="auto">
          <a:xfrm flipV="1">
            <a:off x="5000625" y="5791200"/>
            <a:ext cx="1438275" cy="290467"/>
          </a:xfrm>
          <a:prstGeom prst="bentConnector2">
            <a:avLst/>
          </a:prstGeom>
          <a:solidFill>
            <a:schemeClr val="accent1"/>
          </a:solidFill>
          <a:ln w="38100" cap="flat" cmpd="sng" algn="ctr">
            <a:solidFill>
              <a:schemeClr val="bg1"/>
            </a:solidFill>
            <a:prstDash val="solid"/>
            <a:round/>
            <a:headEnd type="none" w="med" len="med"/>
            <a:tailEnd type="triangle"/>
          </a:ln>
          <a:effectLst/>
        </p:spPr>
      </p:cxnSp>
      <p:cxnSp>
        <p:nvCxnSpPr>
          <p:cNvPr id="32" name="Elbow Connector 31"/>
          <p:cNvCxnSpPr>
            <a:stCxn id="15" idx="2"/>
            <a:endCxn id="26" idx="2"/>
          </p:cNvCxnSpPr>
          <p:nvPr/>
        </p:nvCxnSpPr>
        <p:spPr bwMode="auto">
          <a:xfrm rot="5400000" flipH="1" flipV="1">
            <a:off x="6224587" y="4148137"/>
            <a:ext cx="552450" cy="3838575"/>
          </a:xfrm>
          <a:prstGeom prst="bentConnector3">
            <a:avLst>
              <a:gd name="adj1" fmla="val -41379"/>
            </a:avLst>
          </a:prstGeom>
          <a:solidFill>
            <a:schemeClr val="accent1"/>
          </a:solidFill>
          <a:ln w="38100" cap="flat" cmpd="sng" algn="ctr">
            <a:solidFill>
              <a:schemeClr val="bg1"/>
            </a:solidFill>
            <a:prstDash val="solid"/>
            <a:round/>
            <a:headEnd type="none" w="med" len="med"/>
            <a:tailEnd type="triangle"/>
          </a:ln>
          <a:effectLst/>
        </p:spPr>
      </p:cxnSp>
      <p:sp>
        <p:nvSpPr>
          <p:cNvPr id="34" name="TextBox 33"/>
          <p:cNvSpPr txBox="1"/>
          <p:nvPr/>
        </p:nvSpPr>
        <p:spPr>
          <a:xfrm>
            <a:off x="5410200" y="6019800"/>
            <a:ext cx="3733800" cy="461665"/>
          </a:xfrm>
          <a:prstGeom prst="rect">
            <a:avLst/>
          </a:prstGeom>
          <a:noFill/>
        </p:spPr>
        <p:txBody>
          <a:bodyPr wrap="square" rtlCol="0">
            <a:spAutoFit/>
          </a:bodyPr>
          <a:lstStyle/>
          <a:p>
            <a:r>
              <a:rPr lang="en-US" sz="2400" dirty="0" smtClean="0">
                <a:solidFill>
                  <a:schemeClr val="bg1"/>
                </a:solidFill>
              </a:rPr>
              <a:t>Participant in</a:t>
            </a:r>
          </a:p>
        </p:txBody>
      </p:sp>
      <p:sp>
        <p:nvSpPr>
          <p:cNvPr id="35" name="TextBox 34"/>
          <p:cNvSpPr txBox="1"/>
          <p:nvPr/>
        </p:nvSpPr>
        <p:spPr>
          <a:xfrm>
            <a:off x="6410325" y="5674668"/>
            <a:ext cx="876300" cy="461665"/>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t t1</a:t>
            </a:r>
          </a:p>
        </p:txBody>
      </p:sp>
      <p:sp>
        <p:nvSpPr>
          <p:cNvPr id="36" name="TextBox 35"/>
          <p:cNvSpPr txBox="1"/>
          <p:nvPr/>
        </p:nvSpPr>
        <p:spPr>
          <a:xfrm>
            <a:off x="8353425" y="5674668"/>
            <a:ext cx="876300" cy="461665"/>
          </a:xfrm>
          <a:prstGeom prst="rect">
            <a:avLst/>
          </a:prstGeom>
          <a:noFill/>
        </p:spPr>
        <p:txBody>
          <a:bodyPr wrap="square" rtlCol="0">
            <a:spAutoFit/>
          </a:bodyPr>
          <a:lstStyle/>
          <a:p>
            <a:r>
              <a:rPr lang="en-US" sz="2400" dirty="0">
                <a:solidFill>
                  <a:schemeClr val="bg1"/>
                </a:solidFill>
              </a:rPr>
              <a:t>a</a:t>
            </a:r>
            <a:r>
              <a:rPr lang="en-US" sz="2400" dirty="0" smtClean="0">
                <a:solidFill>
                  <a:schemeClr val="bg1"/>
                </a:solidFill>
              </a:rPr>
              <a:t>t t2</a:t>
            </a:r>
          </a:p>
        </p:txBody>
      </p:sp>
      <p:sp>
        <p:nvSpPr>
          <p:cNvPr id="22" name="Rounded Rectangle 21"/>
          <p:cNvSpPr/>
          <p:nvPr/>
        </p:nvSpPr>
        <p:spPr bwMode="auto">
          <a:xfrm>
            <a:off x="1776210" y="2514600"/>
            <a:ext cx="1728989" cy="11430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Piece of enamel</a:t>
            </a:r>
            <a:endParaRPr kumimoji="0" lang="en-US" b="0" i="0" u="none" strike="noStrike" cap="none" normalizeH="0" baseline="0" dirty="0">
              <a:ln>
                <a:noFill/>
              </a:ln>
              <a:solidFill>
                <a:schemeClr val="bg1"/>
              </a:solidFill>
              <a:effectLst/>
              <a:latin typeface="Times" pitchFamily="122" charset="0"/>
            </a:endParaRPr>
          </a:p>
        </p:txBody>
      </p:sp>
      <p:cxnSp>
        <p:nvCxnSpPr>
          <p:cNvPr id="28" name="Elbow Connector 27"/>
          <p:cNvCxnSpPr>
            <a:stCxn id="15" idx="1"/>
            <a:endCxn id="22" idx="2"/>
          </p:cNvCxnSpPr>
          <p:nvPr/>
        </p:nvCxnSpPr>
        <p:spPr bwMode="auto">
          <a:xfrm rot="10800000">
            <a:off x="2640706" y="3657601"/>
            <a:ext cx="1521719" cy="2424067"/>
          </a:xfrm>
          <a:prstGeom prst="bentConnector2">
            <a:avLst/>
          </a:prstGeom>
          <a:solidFill>
            <a:schemeClr val="accent1"/>
          </a:solidFill>
          <a:ln w="38100" cap="flat" cmpd="sng" algn="ctr">
            <a:solidFill>
              <a:schemeClr val="bg1"/>
            </a:solidFill>
            <a:prstDash val="solid"/>
            <a:round/>
            <a:headEnd type="none" w="med" len="med"/>
            <a:tailEnd type="triangle"/>
          </a:ln>
          <a:effectLst/>
        </p:spPr>
      </p:cxnSp>
      <p:sp>
        <p:nvSpPr>
          <p:cNvPr id="29" name="TextBox 28"/>
          <p:cNvSpPr txBox="1"/>
          <p:nvPr/>
        </p:nvSpPr>
        <p:spPr>
          <a:xfrm>
            <a:off x="1831560" y="4828994"/>
            <a:ext cx="1630576" cy="830997"/>
          </a:xfrm>
          <a:prstGeom prst="rect">
            <a:avLst/>
          </a:prstGeom>
          <a:noFill/>
        </p:spPr>
        <p:txBody>
          <a:bodyPr wrap="none" rtlCol="0">
            <a:spAutoFit/>
          </a:bodyPr>
          <a:lstStyle/>
          <a:p>
            <a:r>
              <a:rPr lang="en-US" sz="2400" dirty="0" smtClean="0">
                <a:solidFill>
                  <a:schemeClr val="bg1"/>
                </a:solidFill>
              </a:rPr>
              <a:t>Instance of</a:t>
            </a:r>
          </a:p>
          <a:p>
            <a:r>
              <a:rPr lang="en-US" sz="2400" dirty="0">
                <a:solidFill>
                  <a:schemeClr val="bg1"/>
                </a:solidFill>
              </a:rPr>
              <a:t>a</a:t>
            </a:r>
            <a:r>
              <a:rPr lang="en-US" sz="2400" dirty="0" smtClean="0">
                <a:solidFill>
                  <a:schemeClr val="bg1"/>
                </a:solidFill>
              </a:rPr>
              <a:t>t t0</a:t>
            </a:r>
          </a:p>
        </p:txBody>
      </p:sp>
      <p:sp>
        <p:nvSpPr>
          <p:cNvPr id="25" name="Rounded Rectangle 24"/>
          <p:cNvSpPr/>
          <p:nvPr/>
        </p:nvSpPr>
        <p:spPr bwMode="auto">
          <a:xfrm>
            <a:off x="3576637" y="3852474"/>
            <a:ext cx="1990726" cy="876119"/>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400" b="0" dirty="0">
                <a:solidFill>
                  <a:schemeClr val="bg1"/>
                </a:solidFill>
                <a:latin typeface="Times" pitchFamily="122" charset="0"/>
              </a:rPr>
              <a:t>left maxillary first molar</a:t>
            </a:r>
          </a:p>
        </p:txBody>
      </p:sp>
      <p:cxnSp>
        <p:nvCxnSpPr>
          <p:cNvPr id="38" name="Straight Arrow Connector 37"/>
          <p:cNvCxnSpPr>
            <a:stCxn id="25" idx="0"/>
            <a:endCxn id="16" idx="2"/>
          </p:cNvCxnSpPr>
          <p:nvPr/>
        </p:nvCxnSpPr>
        <p:spPr bwMode="auto">
          <a:xfrm flipH="1" flipV="1">
            <a:off x="4566920" y="3215078"/>
            <a:ext cx="5080" cy="637396"/>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42" name="TextBox 41"/>
          <p:cNvSpPr txBox="1"/>
          <p:nvPr/>
        </p:nvSpPr>
        <p:spPr>
          <a:xfrm>
            <a:off x="4574519" y="3290968"/>
            <a:ext cx="543740" cy="461665"/>
          </a:xfrm>
          <a:prstGeom prst="rect">
            <a:avLst/>
          </a:prstGeom>
          <a:noFill/>
        </p:spPr>
        <p:txBody>
          <a:bodyPr wrap="none" rtlCol="0">
            <a:spAutoFit/>
          </a:bodyPr>
          <a:lstStyle/>
          <a:p>
            <a:r>
              <a:rPr lang="en-US" sz="2400" dirty="0" err="1" smtClean="0">
                <a:solidFill>
                  <a:schemeClr val="bg1"/>
                </a:solidFill>
              </a:rPr>
              <a:t>isa</a:t>
            </a:r>
            <a:endParaRPr lang="en-US" sz="2400" dirty="0" smtClean="0">
              <a:solidFill>
                <a:schemeClr val="bg1"/>
              </a:solidFill>
            </a:endParaRPr>
          </a:p>
        </p:txBody>
      </p:sp>
      <p:sp>
        <p:nvSpPr>
          <p:cNvPr id="43" name="Rounded Rectangle 42"/>
          <p:cNvSpPr/>
          <p:nvPr/>
        </p:nvSpPr>
        <p:spPr bwMode="auto">
          <a:xfrm>
            <a:off x="76201" y="2514600"/>
            <a:ext cx="1495020" cy="1143000"/>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US" b="0" dirty="0" smtClean="0">
                <a:solidFill>
                  <a:schemeClr val="bg1"/>
                </a:solidFill>
                <a:latin typeface="Times" pitchFamily="122" charset="0"/>
              </a:rPr>
              <a:t>Human</a:t>
            </a:r>
          </a:p>
          <a:p>
            <a:pPr marL="0" marR="0" indent="0"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bg1"/>
                </a:solidFill>
                <a:effectLst/>
                <a:latin typeface="Times" pitchFamily="122" charset="0"/>
              </a:rPr>
              <a:t>being</a:t>
            </a:r>
            <a:endParaRPr kumimoji="0" lang="en-US" b="0" i="0" u="none" strike="noStrike" cap="none" normalizeH="0" baseline="0" dirty="0">
              <a:ln>
                <a:noFill/>
              </a:ln>
              <a:solidFill>
                <a:schemeClr val="bg1"/>
              </a:solidFill>
              <a:effectLst/>
              <a:latin typeface="Times" pitchFamily="122" charset="0"/>
            </a:endParaRPr>
          </a:p>
        </p:txBody>
      </p:sp>
      <p:sp>
        <p:nvSpPr>
          <p:cNvPr id="44" name="Rectangle 43"/>
          <p:cNvSpPr/>
          <p:nvPr/>
        </p:nvSpPr>
        <p:spPr bwMode="auto">
          <a:xfrm>
            <a:off x="100445" y="5729241"/>
            <a:ext cx="1409066" cy="947783"/>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r>
              <a:rPr lang="en-US" sz="2800" b="0" dirty="0" smtClean="0">
                <a:solidFill>
                  <a:schemeClr val="tx1"/>
                </a:solidFill>
                <a:latin typeface="Times" pitchFamily="122" charset="0"/>
              </a:rPr>
              <a:t>Werner</a:t>
            </a:r>
          </a:p>
          <a:p>
            <a:pPr eaLnBrk="0" hangingPunct="0"/>
            <a:r>
              <a:rPr lang="en-US" sz="2800" b="0" dirty="0" smtClean="0">
                <a:solidFill>
                  <a:schemeClr val="tx1"/>
                </a:solidFill>
                <a:latin typeface="Times" pitchFamily="122" charset="0"/>
              </a:rPr>
              <a:t>Ceusters</a:t>
            </a:r>
            <a:endParaRPr lang="en-US" sz="2800" b="0" dirty="0">
              <a:solidFill>
                <a:schemeClr val="tx1"/>
              </a:solidFill>
              <a:latin typeface="Times" pitchFamily="122" charset="0"/>
            </a:endParaRPr>
          </a:p>
        </p:txBody>
      </p:sp>
      <p:cxnSp>
        <p:nvCxnSpPr>
          <p:cNvPr id="45" name="Straight Arrow Connector 44"/>
          <p:cNvCxnSpPr>
            <a:stCxn id="44" idx="0"/>
            <a:endCxn id="43" idx="2"/>
          </p:cNvCxnSpPr>
          <p:nvPr/>
        </p:nvCxnSpPr>
        <p:spPr bwMode="auto">
          <a:xfrm flipV="1">
            <a:off x="804978" y="3657600"/>
            <a:ext cx="18733" cy="2071641"/>
          </a:xfrm>
          <a:prstGeom prst="straightConnector1">
            <a:avLst/>
          </a:prstGeom>
          <a:solidFill>
            <a:schemeClr val="accent1"/>
          </a:solidFill>
          <a:ln w="38100" cap="flat" cmpd="sng" algn="ctr">
            <a:solidFill>
              <a:schemeClr val="bg1"/>
            </a:solidFill>
            <a:prstDash val="solid"/>
            <a:round/>
            <a:headEnd type="none" w="med" len="med"/>
            <a:tailEnd type="triangle"/>
          </a:ln>
          <a:effectLst/>
        </p:spPr>
      </p:cxnSp>
      <p:sp>
        <p:nvSpPr>
          <p:cNvPr id="54" name="TextBox 53"/>
          <p:cNvSpPr txBox="1"/>
          <p:nvPr/>
        </p:nvSpPr>
        <p:spPr>
          <a:xfrm>
            <a:off x="-3803" y="4824621"/>
            <a:ext cx="1630576" cy="830997"/>
          </a:xfrm>
          <a:prstGeom prst="rect">
            <a:avLst/>
          </a:prstGeom>
          <a:noFill/>
        </p:spPr>
        <p:txBody>
          <a:bodyPr wrap="none" rtlCol="0">
            <a:spAutoFit/>
          </a:bodyPr>
          <a:lstStyle/>
          <a:p>
            <a:r>
              <a:rPr lang="en-US" sz="2400" dirty="0" smtClean="0">
                <a:solidFill>
                  <a:schemeClr val="bg1"/>
                </a:solidFill>
              </a:rPr>
              <a:t>Instance of</a:t>
            </a:r>
          </a:p>
          <a:p>
            <a:r>
              <a:rPr lang="en-US" sz="2400" dirty="0">
                <a:solidFill>
                  <a:schemeClr val="bg1"/>
                </a:solidFill>
              </a:rPr>
              <a:t>a</a:t>
            </a:r>
            <a:r>
              <a:rPr lang="en-US" sz="2400" dirty="0" smtClean="0">
                <a:solidFill>
                  <a:schemeClr val="bg1"/>
                </a:solidFill>
              </a:rPr>
              <a:t>t t0, t1, t2</a:t>
            </a:r>
          </a:p>
        </p:txBody>
      </p:sp>
      <p:cxnSp>
        <p:nvCxnSpPr>
          <p:cNvPr id="55" name="Elbow Connector 54"/>
          <p:cNvCxnSpPr>
            <a:stCxn id="15" idx="2"/>
            <a:endCxn id="44" idx="3"/>
          </p:cNvCxnSpPr>
          <p:nvPr/>
        </p:nvCxnSpPr>
        <p:spPr bwMode="auto">
          <a:xfrm rot="5400000" flipH="1">
            <a:off x="2975259" y="4737385"/>
            <a:ext cx="140517" cy="3072014"/>
          </a:xfrm>
          <a:prstGeom prst="bentConnector4">
            <a:avLst>
              <a:gd name="adj1" fmla="val -162685"/>
              <a:gd name="adj2" fmla="val 87207"/>
            </a:avLst>
          </a:prstGeom>
          <a:solidFill>
            <a:schemeClr val="accent1"/>
          </a:solidFill>
          <a:ln w="38100" cap="flat" cmpd="sng" algn="ctr">
            <a:solidFill>
              <a:schemeClr val="bg1"/>
            </a:solidFill>
            <a:prstDash val="solid"/>
            <a:round/>
            <a:headEnd type="none" w="med" len="med"/>
            <a:tailEnd type="triangle"/>
          </a:ln>
          <a:effectLst/>
        </p:spPr>
      </p:cxnSp>
      <p:sp>
        <p:nvSpPr>
          <p:cNvPr id="60" name="TextBox 59"/>
          <p:cNvSpPr txBox="1"/>
          <p:nvPr/>
        </p:nvSpPr>
        <p:spPr>
          <a:xfrm>
            <a:off x="1905000" y="6105525"/>
            <a:ext cx="2052435" cy="830997"/>
          </a:xfrm>
          <a:prstGeom prst="rect">
            <a:avLst/>
          </a:prstGeom>
          <a:noFill/>
        </p:spPr>
        <p:txBody>
          <a:bodyPr wrap="square" rtlCol="0">
            <a:spAutoFit/>
          </a:bodyPr>
          <a:lstStyle/>
          <a:p>
            <a:r>
              <a:rPr lang="en-US" sz="2400" dirty="0" smtClean="0">
                <a:solidFill>
                  <a:schemeClr val="bg1"/>
                </a:solidFill>
              </a:rPr>
              <a:t>Part of at </a:t>
            </a:r>
          </a:p>
          <a:p>
            <a:r>
              <a:rPr lang="en-US" sz="2400" dirty="0" smtClean="0">
                <a:solidFill>
                  <a:schemeClr val="bg1"/>
                </a:solidFill>
              </a:rPr>
              <a:t>t0, t1, t2</a:t>
            </a:r>
          </a:p>
        </p:txBody>
      </p:sp>
      <p:sp>
        <p:nvSpPr>
          <p:cNvPr id="3" name="Slide Number Placeholder 2"/>
          <p:cNvSpPr>
            <a:spLocks noGrp="1"/>
          </p:cNvSpPr>
          <p:nvPr>
            <p:ph type="sldNum" sz="quarter" idx="3"/>
          </p:nvPr>
        </p:nvSpPr>
        <p:spPr/>
        <p:txBody>
          <a:bodyPr/>
          <a:lstStyle/>
          <a:p>
            <a:fld id="{7C5DB68A-9D44-4073-920F-D08D647C06A7}" type="slidenum">
              <a:rPr lang="en-US" smtClean="0"/>
              <a:t>91</a:t>
            </a:fld>
            <a:endParaRPr lang="en-US" dirty="0"/>
          </a:p>
        </p:txBody>
      </p:sp>
    </p:spTree>
    <p:extLst>
      <p:ext uri="{BB962C8B-B14F-4D97-AF65-F5344CB8AC3E}">
        <p14:creationId xmlns:p14="http://schemas.microsoft.com/office/powerpoint/2010/main" val="165312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wipe(right)">
                                      <p:cBhvr>
                                        <p:cTn id="10" dur="500"/>
                                        <p:tgtEl>
                                          <p:spTgt spid="6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right)">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down)">
                                      <p:cBhvr>
                                        <p:cTn id="18" dur="500"/>
                                        <p:tgtEl>
                                          <p:spTgt spid="54"/>
                                        </p:tgtEl>
                                      </p:cBhvr>
                                    </p:animEffect>
                                  </p:childTnLst>
                                </p:cTn>
                              </p:par>
                              <p:par>
                                <p:cTn id="19" presetID="22" presetClass="entr" presetSubtype="4"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down)">
                                      <p:cBhvr>
                                        <p:cTn id="21" dur="500"/>
                                        <p:tgtEl>
                                          <p:spTgt spid="4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wipe(down)">
                                      <p:cBhvr>
                                        <p:cTn id="2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4" grpId="0"/>
      <p:bldP spid="6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29176076"/>
              </p:ext>
            </p:extLst>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chemeClr val="bg1"/>
                          </a:solidFill>
                        </a:rPr>
                        <a:t>Classification Systems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92</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5676468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23657021"/>
              </p:ext>
            </p:extLst>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rgbClr val="FFFF00"/>
                          </a:solidFill>
                        </a:rPr>
                        <a:t>Classification Systems</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93</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6802412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Shopping for ‘chicken’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3"/>
          </p:nvPr>
        </p:nvSpPr>
        <p:spPr/>
        <p:txBody>
          <a:bodyPr/>
          <a:lstStyle/>
          <a:p>
            <a:fld id="{7C5DB68A-9D44-4073-920F-D08D647C06A7}" type="slidenum">
              <a:rPr lang="en-US" smtClean="0"/>
              <a:t>94</a:t>
            </a:fld>
            <a:endParaRPr lang="en-US" dirty="0"/>
          </a:p>
        </p:txBody>
      </p:sp>
      <p:pic>
        <p:nvPicPr>
          <p:cNvPr id="5" name="Picture 4"/>
          <p:cNvPicPr>
            <a:picLocks noChangeAspect="1"/>
          </p:cNvPicPr>
          <p:nvPr/>
        </p:nvPicPr>
        <p:blipFill>
          <a:blip r:embed="rId2"/>
          <a:stretch>
            <a:fillRect/>
          </a:stretch>
        </p:blipFill>
        <p:spPr>
          <a:xfrm>
            <a:off x="0" y="1676400"/>
            <a:ext cx="9144001" cy="5181600"/>
          </a:xfrm>
          <a:prstGeom prst="rect">
            <a:avLst/>
          </a:prstGeom>
        </p:spPr>
      </p:pic>
    </p:spTree>
    <p:extLst>
      <p:ext uri="{BB962C8B-B14F-4D97-AF65-F5344CB8AC3E}">
        <p14:creationId xmlns:p14="http://schemas.microsoft.com/office/powerpoint/2010/main" val="90867330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622076"/>
            <a:ext cx="9144000" cy="6235923"/>
          </a:xfrm>
          <a:prstGeom prst="rect">
            <a:avLst/>
          </a:prstGeom>
        </p:spPr>
      </p:pic>
      <p:sp>
        <p:nvSpPr>
          <p:cNvPr id="5" name="Oval 4"/>
          <p:cNvSpPr/>
          <p:nvPr/>
        </p:nvSpPr>
        <p:spPr bwMode="auto">
          <a:xfrm>
            <a:off x="5257800" y="990600"/>
            <a:ext cx="2057400" cy="1600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6" name="Picture 5"/>
          <p:cNvPicPr>
            <a:picLocks noChangeAspect="1"/>
          </p:cNvPicPr>
          <p:nvPr/>
        </p:nvPicPr>
        <p:blipFill>
          <a:blip r:embed="rId3"/>
          <a:stretch>
            <a:fillRect/>
          </a:stretch>
        </p:blipFill>
        <p:spPr>
          <a:xfrm>
            <a:off x="73673" y="2011680"/>
            <a:ext cx="5174818" cy="4775781"/>
          </a:xfrm>
          <a:prstGeom prst="rect">
            <a:avLst/>
          </a:prstGeom>
          <a:ln w="57150">
            <a:solidFill>
              <a:srgbClr val="FF0000"/>
            </a:solidFill>
          </a:ln>
        </p:spPr>
      </p:pic>
    </p:spTree>
    <p:extLst>
      <p:ext uri="{BB962C8B-B14F-4D97-AF65-F5344CB8AC3E}">
        <p14:creationId xmlns:p14="http://schemas.microsoft.com/office/powerpoint/2010/main" val="260130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59" y="487680"/>
            <a:ext cx="9138141" cy="6372127"/>
          </a:xfrm>
          <a:prstGeom prst="rect">
            <a:avLst/>
          </a:prstGeom>
        </p:spPr>
      </p:pic>
      <p:sp>
        <p:nvSpPr>
          <p:cNvPr id="5" name="Oval 4"/>
          <p:cNvSpPr/>
          <p:nvPr/>
        </p:nvSpPr>
        <p:spPr bwMode="auto">
          <a:xfrm>
            <a:off x="1600200" y="5029200"/>
            <a:ext cx="2286000" cy="1676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6" name="Picture 5"/>
          <p:cNvPicPr>
            <a:picLocks noChangeAspect="1"/>
          </p:cNvPicPr>
          <p:nvPr/>
        </p:nvPicPr>
        <p:blipFill>
          <a:blip r:embed="rId3"/>
          <a:stretch>
            <a:fillRect/>
          </a:stretch>
        </p:blipFill>
        <p:spPr>
          <a:xfrm>
            <a:off x="2971800" y="152400"/>
            <a:ext cx="6009834" cy="4876800"/>
          </a:xfrm>
          <a:prstGeom prst="rect">
            <a:avLst/>
          </a:prstGeom>
          <a:ln w="57150">
            <a:solidFill>
              <a:srgbClr val="FF0000"/>
            </a:solidFill>
          </a:ln>
        </p:spPr>
      </p:pic>
      <p:sp>
        <p:nvSpPr>
          <p:cNvPr id="7" name="Slide Number Placeholder 6"/>
          <p:cNvSpPr>
            <a:spLocks noGrp="1"/>
          </p:cNvSpPr>
          <p:nvPr>
            <p:ph type="sldNum" sz="quarter" idx="3"/>
          </p:nvPr>
        </p:nvSpPr>
        <p:spPr/>
        <p:txBody>
          <a:bodyPr/>
          <a:lstStyle/>
          <a:p>
            <a:fld id="{7C5DB68A-9D44-4073-920F-D08D647C06A7}" type="slidenum">
              <a:rPr lang="en-US" smtClean="0"/>
              <a:t>96</a:t>
            </a:fld>
            <a:endParaRPr lang="en-US" dirty="0"/>
          </a:p>
        </p:txBody>
      </p:sp>
    </p:spTree>
    <p:extLst>
      <p:ext uri="{BB962C8B-B14F-4D97-AF65-F5344CB8AC3E}">
        <p14:creationId xmlns:p14="http://schemas.microsoft.com/office/powerpoint/2010/main" val="983539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1322387"/>
            <a:ext cx="4762500" cy="3152775"/>
          </a:xfrm>
          <a:prstGeom prst="rect">
            <a:avLst/>
          </a:prstGeom>
        </p:spPr>
      </p:pic>
      <p:sp>
        <p:nvSpPr>
          <p:cNvPr id="16386" name="AutoShape 2"/>
          <p:cNvSpPr>
            <a:spLocks noGrp="1" noChangeArrowheads="1"/>
          </p:cNvSpPr>
          <p:nvPr>
            <p:ph type="title"/>
          </p:nvPr>
        </p:nvSpPr>
        <p:spPr/>
        <p:txBody>
          <a:bodyPr/>
          <a:lstStyle/>
          <a:p>
            <a:pPr eaLnBrk="1" hangingPunct="1"/>
            <a:r>
              <a:rPr lang="nl-BE" altLang="en-US" sz="2800" smtClean="0"/>
              <a:t>Border’s classification of medicine: what’s wrong ?</a:t>
            </a:r>
            <a:endParaRPr lang="nl-NL" altLang="en-US" sz="2800" smtClean="0"/>
          </a:p>
        </p:txBody>
      </p:sp>
      <p:sp>
        <p:nvSpPr>
          <p:cNvPr id="16387" name="Rectangle 3"/>
          <p:cNvSpPr>
            <a:spLocks noGrp="1" noChangeArrowheads="1"/>
          </p:cNvSpPr>
          <p:nvPr>
            <p:ph idx="1"/>
          </p:nvPr>
        </p:nvSpPr>
        <p:spPr/>
        <p:txBody>
          <a:bodyPr/>
          <a:lstStyle/>
          <a:p>
            <a:pPr eaLnBrk="1" hangingPunct="1">
              <a:lnSpc>
                <a:spcPct val="90000"/>
              </a:lnSpc>
            </a:pPr>
            <a:r>
              <a:rPr lang="nl-BE" altLang="en-US" sz="2800" i="1" dirty="0" smtClean="0"/>
              <a:t>Medicine</a:t>
            </a:r>
          </a:p>
          <a:p>
            <a:pPr marL="457200" lvl="1" indent="-223838" eaLnBrk="1" hangingPunct="1">
              <a:lnSpc>
                <a:spcPct val="90000"/>
              </a:lnSpc>
            </a:pPr>
            <a:r>
              <a:rPr lang="nl-BE" altLang="en-US" i="1" dirty="0" smtClean="0"/>
              <a:t>Mental health</a:t>
            </a:r>
          </a:p>
          <a:p>
            <a:pPr marL="457200" lvl="1" indent="-223838" eaLnBrk="1" hangingPunct="1">
              <a:lnSpc>
                <a:spcPct val="90000"/>
              </a:lnSpc>
            </a:pPr>
            <a:r>
              <a:rPr lang="nl-BE" altLang="en-US" i="1" dirty="0" smtClean="0"/>
              <a:t>Internal medicine</a:t>
            </a:r>
          </a:p>
          <a:p>
            <a:pPr marL="746125" lvl="2" indent="-288925" eaLnBrk="1" hangingPunct="1">
              <a:lnSpc>
                <a:spcPct val="90000"/>
              </a:lnSpc>
            </a:pPr>
            <a:r>
              <a:rPr lang="nl-BE" altLang="en-US" sz="2800" i="1" dirty="0" smtClean="0"/>
              <a:t>Endocrinology</a:t>
            </a:r>
          </a:p>
          <a:p>
            <a:pPr marL="858838" lvl="3" indent="-168275" eaLnBrk="1" hangingPunct="1">
              <a:lnSpc>
                <a:spcPct val="90000"/>
              </a:lnSpc>
            </a:pPr>
            <a:r>
              <a:rPr lang="nl-BE" altLang="en-US" sz="2800" i="1" dirty="0" smtClean="0"/>
              <a:t>Oversized endocrinology</a:t>
            </a:r>
          </a:p>
          <a:p>
            <a:pPr marL="746125" lvl="2" indent="-288925" eaLnBrk="1" hangingPunct="1">
              <a:lnSpc>
                <a:spcPct val="90000"/>
              </a:lnSpc>
            </a:pPr>
            <a:r>
              <a:rPr lang="nl-BE" altLang="en-US" sz="2800" i="1" dirty="0" smtClean="0"/>
              <a:t>Gastro-enterology</a:t>
            </a:r>
          </a:p>
          <a:p>
            <a:pPr marL="746125" lvl="2" indent="-288925" eaLnBrk="1" hangingPunct="1">
              <a:lnSpc>
                <a:spcPct val="90000"/>
              </a:lnSpc>
            </a:pPr>
            <a:r>
              <a:rPr lang="nl-BE" altLang="en-US" sz="2800" i="1" dirty="0" smtClean="0"/>
              <a:t>...</a:t>
            </a:r>
          </a:p>
          <a:p>
            <a:pPr marL="457200" lvl="1" indent="-223838" eaLnBrk="1" hangingPunct="1">
              <a:lnSpc>
                <a:spcPct val="90000"/>
              </a:lnSpc>
            </a:pPr>
            <a:r>
              <a:rPr lang="nl-BE" altLang="en-US" i="1" dirty="0" smtClean="0"/>
              <a:t>Pediatrics</a:t>
            </a:r>
          </a:p>
          <a:p>
            <a:pPr marL="457200" lvl="1" indent="-223838" eaLnBrk="1" hangingPunct="1">
              <a:lnSpc>
                <a:spcPct val="90000"/>
              </a:lnSpc>
            </a:pPr>
            <a:r>
              <a:rPr lang="nl-BE" altLang="en-US" i="1" dirty="0" smtClean="0"/>
              <a:t>...</a:t>
            </a:r>
          </a:p>
          <a:p>
            <a:pPr marL="457200" lvl="1" indent="-223838" eaLnBrk="1" hangingPunct="1">
              <a:lnSpc>
                <a:spcPct val="90000"/>
              </a:lnSpc>
            </a:pPr>
            <a:r>
              <a:rPr lang="nl-BE" altLang="en-US" i="1" dirty="0" smtClean="0"/>
              <a:t>Oversized medicine</a:t>
            </a:r>
            <a:endParaRPr lang="nl-NL" altLang="en-US" i="1" dirty="0" smtClean="0"/>
          </a:p>
        </p:txBody>
      </p:sp>
      <p:grpSp>
        <p:nvGrpSpPr>
          <p:cNvPr id="2" name="Group 12"/>
          <p:cNvGrpSpPr>
            <a:grpSpLocks/>
          </p:cNvGrpSpPr>
          <p:nvPr/>
        </p:nvGrpSpPr>
        <p:grpSpPr bwMode="auto">
          <a:xfrm>
            <a:off x="688975" y="3409950"/>
            <a:ext cx="8378825" cy="2733675"/>
            <a:chOff x="297" y="2458"/>
            <a:chExt cx="5326" cy="1722"/>
          </a:xfrm>
        </p:grpSpPr>
        <p:sp>
          <p:nvSpPr>
            <p:cNvPr id="16389" name="Rectangle 4"/>
            <p:cNvSpPr>
              <a:spLocks noChangeArrowheads="1"/>
            </p:cNvSpPr>
            <p:nvPr/>
          </p:nvSpPr>
          <p:spPr bwMode="auto">
            <a:xfrm>
              <a:off x="586" y="2458"/>
              <a:ext cx="2567" cy="291"/>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16390" name="Rectangle 5"/>
            <p:cNvSpPr>
              <a:spLocks noChangeArrowheads="1"/>
            </p:cNvSpPr>
            <p:nvPr/>
          </p:nvSpPr>
          <p:spPr bwMode="auto">
            <a:xfrm>
              <a:off x="297" y="3862"/>
              <a:ext cx="2282" cy="291"/>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16391" name="Text Box 6"/>
            <p:cNvSpPr txBox="1">
              <a:spLocks noChangeArrowheads="1"/>
            </p:cNvSpPr>
            <p:nvPr/>
          </p:nvSpPr>
          <p:spPr bwMode="auto">
            <a:xfrm>
              <a:off x="3482" y="3202"/>
              <a:ext cx="2141"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dirty="0">
                  <a:solidFill>
                    <a:schemeClr val="bg1"/>
                  </a:solidFill>
                </a:rPr>
                <a:t>Refer to the size of the books that do not fit on a normal Border’s Bookshop shelf</a:t>
              </a:r>
            </a:p>
          </p:txBody>
        </p:sp>
        <p:sp>
          <p:nvSpPr>
            <p:cNvPr id="16392" name="Line 8"/>
            <p:cNvSpPr>
              <a:spLocks noChangeShapeType="1"/>
            </p:cNvSpPr>
            <p:nvPr/>
          </p:nvSpPr>
          <p:spPr bwMode="auto">
            <a:xfrm flipH="1" flipV="1">
              <a:off x="2784" y="2806"/>
              <a:ext cx="735" cy="44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3" name="Line 9"/>
            <p:cNvSpPr>
              <a:spLocks noChangeShapeType="1"/>
            </p:cNvSpPr>
            <p:nvPr/>
          </p:nvSpPr>
          <p:spPr bwMode="auto">
            <a:xfrm flipH="1">
              <a:off x="2584" y="3615"/>
              <a:ext cx="924" cy="40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p:cNvSpPr>
              <a:spLocks noChangeShapeType="1"/>
            </p:cNvSpPr>
            <p:nvPr/>
          </p:nvSpPr>
          <p:spPr bwMode="auto">
            <a:xfrm flipV="1">
              <a:off x="634" y="2743"/>
              <a:ext cx="923" cy="6"/>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395" name="Line 11"/>
            <p:cNvSpPr>
              <a:spLocks noChangeShapeType="1"/>
            </p:cNvSpPr>
            <p:nvPr/>
          </p:nvSpPr>
          <p:spPr bwMode="auto">
            <a:xfrm>
              <a:off x="343" y="4102"/>
              <a:ext cx="87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 name="Oval 3"/>
          <p:cNvSpPr/>
          <p:nvPr/>
        </p:nvSpPr>
        <p:spPr bwMode="auto">
          <a:xfrm>
            <a:off x="7010400" y="1524000"/>
            <a:ext cx="1752600" cy="533400"/>
          </a:xfrm>
          <a:prstGeom prst="ellipse">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936600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a:xfrm>
            <a:off x="190818" y="1600200"/>
            <a:ext cx="8686800" cy="762000"/>
          </a:xfrm>
        </p:spPr>
        <p:txBody>
          <a:bodyPr/>
          <a:lstStyle/>
          <a:p>
            <a:pPr eaLnBrk="1" hangingPunct="1"/>
            <a:r>
              <a:rPr lang="en-US" altLang="en-US" dirty="0" smtClean="0"/>
              <a:t>Diabetes Mellitus in MeSH 2008</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433637"/>
            <a:ext cx="45720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3" y="2419350"/>
            <a:ext cx="38957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5"/>
          <p:cNvGrpSpPr>
            <a:grpSpLocks/>
          </p:cNvGrpSpPr>
          <p:nvPr/>
        </p:nvGrpSpPr>
        <p:grpSpPr bwMode="auto">
          <a:xfrm>
            <a:off x="2371725" y="3527425"/>
            <a:ext cx="6408738" cy="2173287"/>
            <a:chOff x="1494" y="2059"/>
            <a:chExt cx="4037" cy="1369"/>
          </a:xfrm>
        </p:grpSpPr>
        <p:sp>
          <p:nvSpPr>
            <p:cNvPr id="31759" name="Rectangle 6"/>
            <p:cNvSpPr>
              <a:spLocks noChangeArrowheads="1"/>
            </p:cNvSpPr>
            <p:nvPr/>
          </p:nvSpPr>
          <p:spPr bwMode="auto">
            <a:xfrm>
              <a:off x="1494" y="2869"/>
              <a:ext cx="1448" cy="131"/>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nvGrpSpPr>
            <p:cNvPr id="31760" name="Group 7"/>
            <p:cNvGrpSpPr>
              <a:grpSpLocks/>
            </p:cNvGrpSpPr>
            <p:nvPr/>
          </p:nvGrpSpPr>
          <p:grpSpPr bwMode="auto">
            <a:xfrm>
              <a:off x="1500" y="2059"/>
              <a:ext cx="4031" cy="1369"/>
              <a:chOff x="1500" y="2059"/>
              <a:chExt cx="4031" cy="1369"/>
            </a:xfrm>
          </p:grpSpPr>
          <p:sp>
            <p:nvSpPr>
              <p:cNvPr id="31761" name="Rectangle 8"/>
              <p:cNvSpPr>
                <a:spLocks noChangeArrowheads="1"/>
              </p:cNvSpPr>
              <p:nvPr/>
            </p:nvSpPr>
            <p:spPr bwMode="auto">
              <a:xfrm>
                <a:off x="1500" y="2059"/>
                <a:ext cx="1448" cy="690"/>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62" name="Rectangle 9"/>
              <p:cNvSpPr>
                <a:spLocks noChangeArrowheads="1"/>
              </p:cNvSpPr>
              <p:nvPr/>
            </p:nvSpPr>
            <p:spPr bwMode="auto">
              <a:xfrm>
                <a:off x="4083" y="2629"/>
                <a:ext cx="1448" cy="799"/>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63" name="Line 10"/>
              <p:cNvSpPr>
                <a:spLocks noChangeShapeType="1"/>
              </p:cNvSpPr>
              <p:nvPr/>
            </p:nvSpPr>
            <p:spPr bwMode="auto">
              <a:xfrm>
                <a:off x="2926" y="2441"/>
                <a:ext cx="1180" cy="376"/>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11"/>
              <p:cNvSpPr>
                <a:spLocks noChangeShapeType="1"/>
              </p:cNvSpPr>
              <p:nvPr/>
            </p:nvSpPr>
            <p:spPr bwMode="auto">
              <a:xfrm>
                <a:off x="2840" y="2937"/>
                <a:ext cx="1284" cy="405"/>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 name="Group 12"/>
          <p:cNvGrpSpPr>
            <a:grpSpLocks/>
          </p:cNvGrpSpPr>
          <p:nvPr/>
        </p:nvGrpSpPr>
        <p:grpSpPr bwMode="auto">
          <a:xfrm>
            <a:off x="3951288" y="3141662"/>
            <a:ext cx="4838700" cy="1282700"/>
            <a:chOff x="2489" y="1816"/>
            <a:chExt cx="3048" cy="808"/>
          </a:xfrm>
        </p:grpSpPr>
        <p:sp>
          <p:nvSpPr>
            <p:cNvPr id="31756" name="Rectangle 13"/>
            <p:cNvSpPr>
              <a:spLocks noChangeArrowheads="1"/>
            </p:cNvSpPr>
            <p:nvPr/>
          </p:nvSpPr>
          <p:spPr bwMode="auto">
            <a:xfrm>
              <a:off x="4089" y="1831"/>
              <a:ext cx="1448" cy="793"/>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57" name="Line 14"/>
            <p:cNvSpPr>
              <a:spLocks noChangeShapeType="1"/>
            </p:cNvSpPr>
            <p:nvPr/>
          </p:nvSpPr>
          <p:spPr bwMode="auto">
            <a:xfrm>
              <a:off x="2726" y="1949"/>
              <a:ext cx="1409" cy="12"/>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8" name="Text Box 15"/>
            <p:cNvSpPr txBox="1">
              <a:spLocks noChangeArrowheads="1"/>
            </p:cNvSpPr>
            <p:nvPr/>
          </p:nvSpPr>
          <p:spPr bwMode="auto">
            <a:xfrm>
              <a:off x="2489" y="181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rgbClr val="FF0000"/>
                  </a:solidFill>
                </a:rPr>
                <a:t>?</a:t>
              </a:r>
            </a:p>
          </p:txBody>
        </p:sp>
      </p:grpSp>
      <p:sp>
        <p:nvSpPr>
          <p:cNvPr id="1787920" name="Text Box 16"/>
          <p:cNvSpPr txBox="1">
            <a:spLocks noChangeArrowheads="1"/>
          </p:cNvSpPr>
          <p:nvPr/>
        </p:nvSpPr>
        <p:spPr bwMode="auto">
          <a:xfrm>
            <a:off x="1589088" y="5792788"/>
            <a:ext cx="6118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chemeClr val="bg1"/>
                </a:solidFill>
              </a:rPr>
              <a:t>Different set of more specific terms when different path from the top is taken.</a:t>
            </a:r>
          </a:p>
        </p:txBody>
      </p:sp>
      <p:grpSp>
        <p:nvGrpSpPr>
          <p:cNvPr id="5" name="Group 17"/>
          <p:cNvGrpSpPr>
            <a:grpSpLocks/>
          </p:cNvGrpSpPr>
          <p:nvPr/>
        </p:nvGrpSpPr>
        <p:grpSpPr bwMode="auto">
          <a:xfrm>
            <a:off x="2363788" y="3711575"/>
            <a:ext cx="6407150" cy="1100137"/>
            <a:chOff x="1489" y="2175"/>
            <a:chExt cx="4036" cy="693"/>
          </a:xfrm>
        </p:grpSpPr>
        <p:sp>
          <p:nvSpPr>
            <p:cNvPr id="31753" name="Rectangle 18"/>
            <p:cNvSpPr>
              <a:spLocks noChangeArrowheads="1"/>
            </p:cNvSpPr>
            <p:nvPr/>
          </p:nvSpPr>
          <p:spPr bwMode="auto">
            <a:xfrm>
              <a:off x="1489" y="2748"/>
              <a:ext cx="1473" cy="120"/>
            </a:xfrm>
            <a:prstGeom prst="rect">
              <a:avLst/>
            </a:prstGeom>
            <a:solidFill>
              <a:srgbClr val="FF99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54" name="Line 19"/>
            <p:cNvSpPr>
              <a:spLocks noChangeShapeType="1"/>
            </p:cNvSpPr>
            <p:nvPr/>
          </p:nvSpPr>
          <p:spPr bwMode="auto">
            <a:xfrm flipV="1">
              <a:off x="2852" y="2208"/>
              <a:ext cx="1468" cy="592"/>
            </a:xfrm>
            <a:prstGeom prst="line">
              <a:avLst/>
            </a:prstGeom>
            <a:noFill/>
            <a:ln w="5715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Rectangle 20"/>
            <p:cNvSpPr>
              <a:spLocks noChangeArrowheads="1"/>
            </p:cNvSpPr>
            <p:nvPr/>
          </p:nvSpPr>
          <p:spPr bwMode="auto">
            <a:xfrm>
              <a:off x="4085" y="2175"/>
              <a:ext cx="1440" cy="120"/>
            </a:xfrm>
            <a:prstGeom prst="rect">
              <a:avLst/>
            </a:prstGeom>
            <a:solidFill>
              <a:srgbClr val="FF99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sp>
        <p:nvSpPr>
          <p:cNvPr id="3" name="Rectangle 2"/>
          <p:cNvSpPr/>
          <p:nvPr/>
        </p:nvSpPr>
        <p:spPr>
          <a:xfrm>
            <a:off x="0" y="626677"/>
            <a:ext cx="9144000" cy="1077218"/>
          </a:xfrm>
          <a:prstGeom prst="rect">
            <a:avLst/>
          </a:prstGeom>
        </p:spPr>
        <p:txBody>
          <a:bodyPr wrap="square">
            <a:spAutoFit/>
          </a:bodyPr>
          <a:lstStyle/>
          <a:p>
            <a:r>
              <a:rPr lang="en-US" altLang="en-US" b="0" dirty="0">
                <a:solidFill>
                  <a:schemeClr val="bg1"/>
                </a:solidFill>
              </a:rPr>
              <a:t>MeSH: </a:t>
            </a:r>
            <a:r>
              <a:rPr lang="en-US" altLang="en-US" b="0" dirty="0" smtClean="0">
                <a:solidFill>
                  <a:schemeClr val="bg1"/>
                </a:solidFill>
              </a:rPr>
              <a:t>not always </a:t>
            </a:r>
            <a:r>
              <a:rPr lang="en-US" altLang="en-US" b="0" dirty="0">
                <a:solidFill>
                  <a:schemeClr val="bg1"/>
                </a:solidFill>
              </a:rPr>
              <a:t>fine for drilling down to find more specific disorders</a:t>
            </a:r>
            <a:endParaRPr lang="en-US" b="0" dirty="0">
              <a:solidFill>
                <a:schemeClr val="bg1"/>
              </a:solidFill>
            </a:endParaRPr>
          </a:p>
        </p:txBody>
      </p:sp>
      <p:sp>
        <p:nvSpPr>
          <p:cNvPr id="6" name="Slide Number Placeholder 5"/>
          <p:cNvSpPr>
            <a:spLocks noGrp="1"/>
          </p:cNvSpPr>
          <p:nvPr>
            <p:ph type="sldNum" sz="quarter" idx="3"/>
          </p:nvPr>
        </p:nvSpPr>
        <p:spPr/>
        <p:txBody>
          <a:bodyPr/>
          <a:lstStyle/>
          <a:p>
            <a:fld id="{7C5DB68A-9D44-4073-920F-D08D647C06A7}" type="slidenum">
              <a:rPr lang="en-US" smtClean="0"/>
              <a:t>98</a:t>
            </a:fld>
            <a:endParaRPr lang="en-US" dirty="0"/>
          </a:p>
        </p:txBody>
      </p:sp>
    </p:spTree>
    <p:extLst>
      <p:ext uri="{BB962C8B-B14F-4D97-AF65-F5344CB8AC3E}">
        <p14:creationId xmlns:p14="http://schemas.microsoft.com/office/powerpoint/2010/main" val="1312876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79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792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990600"/>
            <a:ext cx="6705600" cy="762000"/>
          </a:xfrm>
        </p:spPr>
        <p:txBody>
          <a:bodyPr/>
          <a:lstStyle/>
          <a:p>
            <a:r>
              <a:rPr lang="en-US" sz="2800" b="1" dirty="0" smtClean="0"/>
              <a:t>Important Distinctions</a:t>
            </a:r>
            <a:endParaRPr lang="en-US" sz="2800" b="1" dirty="0"/>
          </a:p>
        </p:txBody>
      </p:sp>
      <p:graphicFrame>
        <p:nvGraphicFramePr>
          <p:cNvPr id="5" name="Content Placeholder 4"/>
          <p:cNvGraphicFramePr>
            <a:graphicFrameLocks noGrp="1"/>
          </p:cNvGraphicFramePr>
          <p:nvPr>
            <p:ph idx="1"/>
          </p:nvPr>
        </p:nvGraphicFramePr>
        <p:xfrm>
          <a:off x="228600" y="1524000"/>
          <a:ext cx="8686800" cy="4135120"/>
        </p:xfrm>
        <a:graphic>
          <a:graphicData uri="http://schemas.openxmlformats.org/drawingml/2006/table">
            <a:tbl>
              <a:tblPr firstRow="1" bandRow="1">
                <a:tableStyleId>{5C22544A-7EE6-4342-B048-85BDC9FD1C3A}</a:tableStyleId>
              </a:tblPr>
              <a:tblGrid>
                <a:gridCol w="2762250">
                  <a:extLst>
                    <a:ext uri="{9D8B030D-6E8A-4147-A177-3AD203B41FA5}">
                      <a16:colId xmlns:a16="http://schemas.microsoft.com/office/drawing/2014/main" val="2956886155"/>
                    </a:ext>
                  </a:extLst>
                </a:gridCol>
                <a:gridCol w="2266950">
                  <a:extLst>
                    <a:ext uri="{9D8B030D-6E8A-4147-A177-3AD203B41FA5}">
                      <a16:colId xmlns:a16="http://schemas.microsoft.com/office/drawing/2014/main" val="3516701770"/>
                    </a:ext>
                  </a:extLst>
                </a:gridCol>
                <a:gridCol w="1828800">
                  <a:extLst>
                    <a:ext uri="{9D8B030D-6E8A-4147-A177-3AD203B41FA5}">
                      <a16:colId xmlns:a16="http://schemas.microsoft.com/office/drawing/2014/main" val="1781910971"/>
                    </a:ext>
                  </a:extLst>
                </a:gridCol>
                <a:gridCol w="1828800">
                  <a:extLst>
                    <a:ext uri="{9D8B030D-6E8A-4147-A177-3AD203B41FA5}">
                      <a16:colId xmlns:a16="http://schemas.microsoft.com/office/drawing/2014/main" val="3941396346"/>
                    </a:ext>
                  </a:extLst>
                </a:gridCol>
              </a:tblGrid>
              <a:tr h="370840">
                <a:tc>
                  <a:txBody>
                    <a:bodyPr/>
                    <a:lstStyle/>
                    <a:p>
                      <a:r>
                        <a:rPr lang="en-US" sz="2800" dirty="0" smtClean="0">
                          <a:solidFill>
                            <a:schemeClr val="bg1"/>
                          </a:solidFill>
                        </a:rPr>
                        <a:t>Realism-based Ontology</a:t>
                      </a:r>
                      <a:endParaRPr lang="en-US" sz="2800" dirty="0">
                        <a:solidFill>
                          <a:schemeClr val="bg1"/>
                        </a:solidFill>
                      </a:endParaRPr>
                    </a:p>
                  </a:txBody>
                  <a:tcPr>
                    <a:noFill/>
                  </a:tcPr>
                </a:tc>
                <a:tc>
                  <a:txBody>
                    <a:bodyPr/>
                    <a:lstStyle/>
                    <a:p>
                      <a:pPr algn="ctr"/>
                      <a:r>
                        <a:rPr lang="en-US" dirty="0" smtClean="0">
                          <a:solidFill>
                            <a:schemeClr val="bg1"/>
                          </a:solidFill>
                        </a:rPr>
                        <a:t>Reality</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Representation</a:t>
                      </a:r>
                      <a:endParaRPr lang="en-US" dirty="0">
                        <a:solidFill>
                          <a:schemeClr val="bg1"/>
                        </a:solidFill>
                      </a:endParaRPr>
                    </a:p>
                  </a:txBody>
                  <a:tcPr>
                    <a:noFill/>
                  </a:tcPr>
                </a:tc>
                <a:tc>
                  <a:txBody>
                    <a:bodyPr/>
                    <a:lstStyle/>
                    <a:p>
                      <a:pPr algn="ctr"/>
                      <a:r>
                        <a:rPr lang="en-US" dirty="0" smtClean="0">
                          <a:solidFill>
                            <a:schemeClr val="bg1"/>
                          </a:solidFill>
                        </a:rPr>
                        <a:t>Particulars</a:t>
                      </a:r>
                    </a:p>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Universals</a:t>
                      </a:r>
                      <a:endParaRPr lang="en-US" dirty="0">
                        <a:solidFill>
                          <a:schemeClr val="bg1"/>
                        </a:solidFill>
                      </a:endParaRPr>
                    </a:p>
                  </a:txBody>
                  <a:tcPr>
                    <a:noFill/>
                  </a:tcPr>
                </a:tc>
                <a:tc>
                  <a:txBody>
                    <a:bodyPr/>
                    <a:lstStyle/>
                    <a:p>
                      <a:pPr algn="ctr"/>
                      <a:r>
                        <a:rPr lang="en-US" dirty="0" smtClean="0">
                          <a:solidFill>
                            <a:schemeClr val="bg1"/>
                          </a:solidFill>
                        </a:rPr>
                        <a:t>Continuants</a:t>
                      </a:r>
                    </a:p>
                    <a:p>
                      <a:pPr algn="ctr"/>
                      <a:endParaRPr lang="en-US" dirty="0" smtClean="0">
                        <a:solidFill>
                          <a:schemeClr val="bg1"/>
                        </a:solidFill>
                      </a:endParaRPr>
                    </a:p>
                    <a:p>
                      <a:pPr algn="ctr"/>
                      <a:endParaRPr lang="en-US" dirty="0" smtClean="0">
                        <a:solidFill>
                          <a:schemeClr val="bg1"/>
                        </a:solidFill>
                      </a:endParaRPr>
                    </a:p>
                    <a:p>
                      <a:pPr algn="ctr"/>
                      <a:r>
                        <a:rPr lang="en-US" dirty="0" err="1" smtClean="0">
                          <a:solidFill>
                            <a:schemeClr val="bg1"/>
                          </a:solidFill>
                        </a:rPr>
                        <a:t>Occurrents</a:t>
                      </a:r>
                      <a:r>
                        <a:rPr lang="en-US" dirty="0" smtClean="0">
                          <a:solidFill>
                            <a:schemeClr val="bg1"/>
                          </a:solidFill>
                        </a:rPr>
                        <a:t> </a:t>
                      </a:r>
                      <a:endParaRPr lang="en-US" dirty="0">
                        <a:solidFill>
                          <a:schemeClr val="bg1"/>
                        </a:solidFill>
                      </a:endParaRPr>
                    </a:p>
                  </a:txBody>
                  <a:tcPr>
                    <a:noFill/>
                  </a:tcPr>
                </a:tc>
                <a:extLst>
                  <a:ext uri="{0D108BD9-81ED-4DB2-BD59-A6C34878D82A}">
                    <a16:rowId xmlns:a16="http://schemas.microsoft.com/office/drawing/2014/main" val="1640654144"/>
                  </a:ext>
                </a:extLst>
              </a:tr>
              <a:tr h="370840">
                <a:tc>
                  <a:txBody>
                    <a:bodyPr/>
                    <a:lstStyle/>
                    <a:p>
                      <a:r>
                        <a:rPr lang="en-US" b="1" dirty="0" smtClean="0">
                          <a:solidFill>
                            <a:schemeClr val="bg1"/>
                          </a:solidFill>
                        </a:rPr>
                        <a:t>Entity identification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3899205800"/>
                  </a:ext>
                </a:extLst>
              </a:tr>
              <a:tr h="370840">
                <a:tc>
                  <a:txBody>
                    <a:bodyPr/>
                    <a:lstStyle/>
                    <a:p>
                      <a:r>
                        <a:rPr lang="en-US" b="1" dirty="0" smtClean="0">
                          <a:solidFill>
                            <a:schemeClr val="bg1"/>
                          </a:solidFill>
                        </a:rPr>
                        <a:t>Terminologies</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263618764"/>
                  </a:ext>
                </a:extLst>
              </a:tr>
              <a:tr h="370840">
                <a:tc>
                  <a:txBody>
                    <a:bodyPr/>
                    <a:lstStyle/>
                    <a:p>
                      <a:r>
                        <a:rPr lang="en-US" b="1" dirty="0" smtClean="0">
                          <a:solidFill>
                            <a:srgbClr val="FFFF00"/>
                          </a:solidFill>
                        </a:rPr>
                        <a:t>Classification Systems</a:t>
                      </a:r>
                      <a:endParaRPr lang="en-US" b="1" dirty="0">
                        <a:solidFill>
                          <a:srgbClr val="FFFF00"/>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1604671993"/>
                  </a:ext>
                </a:extLst>
              </a:tr>
              <a:tr h="370840">
                <a:tc>
                  <a:txBody>
                    <a:bodyPr/>
                    <a:lstStyle/>
                    <a:p>
                      <a:r>
                        <a:rPr lang="en-US" b="1" dirty="0" smtClean="0">
                          <a:solidFill>
                            <a:schemeClr val="bg1"/>
                          </a:solidFill>
                        </a:rPr>
                        <a:t>Semantic Interoperability</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4026713449"/>
                  </a:ext>
                </a:extLst>
              </a:tr>
              <a:tr h="370840">
                <a:tc>
                  <a:txBody>
                    <a:bodyPr/>
                    <a:lstStyle/>
                    <a:p>
                      <a:r>
                        <a:rPr lang="en-US" b="1" dirty="0" smtClean="0">
                          <a:solidFill>
                            <a:schemeClr val="bg1"/>
                          </a:solidFill>
                        </a:rPr>
                        <a:t>Decision Support</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extLst>
                  <a:ext uri="{0D108BD9-81ED-4DB2-BD59-A6C34878D82A}">
                    <a16:rowId xmlns:a16="http://schemas.microsoft.com/office/drawing/2014/main" val="883586800"/>
                  </a:ext>
                </a:extLst>
              </a:tr>
              <a:tr h="370840">
                <a:tc>
                  <a:txBody>
                    <a:bodyPr/>
                    <a:lstStyle/>
                    <a:p>
                      <a:r>
                        <a:rPr lang="en-US" b="1" dirty="0" smtClean="0">
                          <a:solidFill>
                            <a:schemeClr val="bg1"/>
                          </a:solidFill>
                        </a:rPr>
                        <a:t>Education</a:t>
                      </a:r>
                      <a:endParaRPr lang="en-US" b="1" dirty="0">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a:solidFill>
                          <a:schemeClr val="bg1"/>
                        </a:solidFill>
                      </a:endParaRPr>
                    </a:p>
                  </a:txBody>
                  <a:tcPr>
                    <a:noFill/>
                  </a:tcPr>
                </a:tc>
                <a:tc>
                  <a:txBody>
                    <a:bodyPr/>
                    <a:lstStyle/>
                    <a:p>
                      <a:endParaRPr lang="en-US" dirty="0">
                        <a:solidFill>
                          <a:schemeClr val="bg1"/>
                        </a:solidFill>
                      </a:endParaRPr>
                    </a:p>
                  </a:txBody>
                  <a:tcPr>
                    <a:noFill/>
                  </a:tcPr>
                </a:tc>
                <a:extLst>
                  <a:ext uri="{0D108BD9-81ED-4DB2-BD59-A6C34878D82A}">
                    <a16:rowId xmlns:a16="http://schemas.microsoft.com/office/drawing/2014/main" val="1159273313"/>
                  </a:ext>
                </a:extLst>
              </a:tr>
            </a:tbl>
          </a:graphicData>
        </a:graphic>
      </p:graphicFrame>
      <p:sp>
        <p:nvSpPr>
          <p:cNvPr id="4" name="Slide Number Placeholder 3"/>
          <p:cNvSpPr>
            <a:spLocks noGrp="1"/>
          </p:cNvSpPr>
          <p:nvPr>
            <p:ph type="sldNum" sz="quarter" idx="3"/>
          </p:nvPr>
        </p:nvSpPr>
        <p:spPr/>
        <p:txBody>
          <a:bodyPr/>
          <a:lstStyle/>
          <a:p>
            <a:fld id="{7C5DB68A-9D44-4073-920F-D08D647C06A7}" type="slidenum">
              <a:rPr lang="en-US" smtClean="0"/>
              <a:t>99</a:t>
            </a:fld>
            <a:endParaRPr lang="en-US" dirty="0"/>
          </a:p>
        </p:txBody>
      </p:sp>
      <p:cxnSp>
        <p:nvCxnSpPr>
          <p:cNvPr id="7" name="Straight Connector 6"/>
          <p:cNvCxnSpPr/>
          <p:nvPr/>
        </p:nvCxnSpPr>
        <p:spPr bwMode="auto">
          <a:xfrm>
            <a:off x="2981131" y="990600"/>
            <a:ext cx="5934269" cy="0"/>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981131"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cxnSp>
        <p:nvCxnSpPr>
          <p:cNvPr id="11" name="Straight Connector 10"/>
          <p:cNvCxnSpPr/>
          <p:nvPr/>
        </p:nvCxnSpPr>
        <p:spPr bwMode="auto">
          <a:xfrm>
            <a:off x="8915400" y="990600"/>
            <a:ext cx="0" cy="533399"/>
          </a:xfrm>
          <a:prstGeom prst="line">
            <a:avLst/>
          </a:prstGeom>
          <a:solidFill>
            <a:schemeClr val="accent1"/>
          </a:solidFill>
          <a:ln w="9525" cap="flat" cmpd="sng" algn="ctr">
            <a:solidFill>
              <a:schemeClr val="bg1"/>
            </a:solidFill>
            <a:prstDash val="solid"/>
            <a:round/>
            <a:headEnd type="none" w="med" len="med"/>
            <a:tailEnd type="none" w="med" len="med"/>
          </a:ln>
          <a:effectLst/>
        </p:spPr>
      </p:cxnSp>
      <p:sp>
        <p:nvSpPr>
          <p:cNvPr id="10" name="Up-Down Arrow 9"/>
          <p:cNvSpPr/>
          <p:nvPr/>
        </p:nvSpPr>
        <p:spPr bwMode="auto">
          <a:xfrm>
            <a:off x="3981062" y="1886338"/>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Up-Down Arrow 11"/>
          <p:cNvSpPr/>
          <p:nvPr/>
        </p:nvSpPr>
        <p:spPr bwMode="auto">
          <a:xfrm>
            <a:off x="60198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3" name="Up-Down Arrow 12"/>
          <p:cNvSpPr/>
          <p:nvPr/>
        </p:nvSpPr>
        <p:spPr bwMode="auto">
          <a:xfrm>
            <a:off x="7848600" y="1905000"/>
            <a:ext cx="304800" cy="533400"/>
          </a:xfrm>
          <a:prstGeom prst="upDown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893344" y="6197025"/>
            <a:ext cx="6480236" cy="584775"/>
          </a:xfrm>
          <a:prstGeom prst="rect">
            <a:avLst/>
          </a:prstGeom>
          <a:noFill/>
        </p:spPr>
        <p:txBody>
          <a:bodyPr wrap="none" rtlCol="0">
            <a:spAutoFit/>
          </a:bodyPr>
          <a:lstStyle/>
          <a:p>
            <a:r>
              <a:rPr lang="en-US" dirty="0" smtClean="0">
                <a:solidFill>
                  <a:schemeClr val="bg1"/>
                </a:solidFill>
              </a:rPr>
              <a:t>This       goes wrong      without this!</a:t>
            </a:r>
            <a:endParaRPr lang="en-US" dirty="0">
              <a:solidFill>
                <a:schemeClr val="bg1"/>
              </a:solidFill>
            </a:endParaRPr>
          </a:p>
        </p:txBody>
      </p:sp>
      <p:sp>
        <p:nvSpPr>
          <p:cNvPr id="15" name="Left Brace 14"/>
          <p:cNvSpPr/>
          <p:nvPr/>
        </p:nvSpPr>
        <p:spPr bwMode="auto">
          <a:xfrm rot="16200000">
            <a:off x="1404206" y="4615592"/>
            <a:ext cx="401319" cy="2752534"/>
          </a:xfrm>
          <a:prstGeom prst="leftBrace">
            <a:avLst>
              <a:gd name="adj1" fmla="val 57158"/>
              <a:gd name="adj2" fmla="val 45254"/>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6" name="Left Brace 15"/>
          <p:cNvSpPr/>
          <p:nvPr/>
        </p:nvSpPr>
        <p:spPr bwMode="auto">
          <a:xfrm rot="16200000">
            <a:off x="5781041" y="3058159"/>
            <a:ext cx="401319" cy="5867401"/>
          </a:xfrm>
          <a:prstGeom prst="leftBrace">
            <a:avLst>
              <a:gd name="adj1" fmla="val 57158"/>
              <a:gd name="adj2" fmla="val 63860"/>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 name="Smiley Face 2"/>
          <p:cNvSpPr/>
          <p:nvPr/>
        </p:nvSpPr>
        <p:spPr bwMode="auto">
          <a:xfrm>
            <a:off x="3886200" y="3657600"/>
            <a:ext cx="533400" cy="533400"/>
          </a:xfrm>
          <a:prstGeom prst="smileyFace">
            <a:avLst>
              <a:gd name="adj" fmla="val -4653"/>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25149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28560</TotalTime>
  <Words>6542</Words>
  <Application>Microsoft Office PowerPoint</Application>
  <PresentationFormat>On-screen Show (4:3)</PresentationFormat>
  <Paragraphs>1694</Paragraphs>
  <Slides>160</Slides>
  <Notes>26</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160</vt:i4>
      </vt:variant>
    </vt:vector>
  </HeadingPairs>
  <TitlesOfParts>
    <vt:vector size="176" baseType="lpstr">
      <vt:lpstr>AVGmdBU</vt:lpstr>
      <vt:lpstr>Batang</vt:lpstr>
      <vt:lpstr>ＭＳ 明朝</vt:lpstr>
      <vt:lpstr>ＭＳ Ｐゴシック</vt:lpstr>
      <vt:lpstr>Arial</vt:lpstr>
      <vt:lpstr>Georgia</vt:lpstr>
      <vt:lpstr>Helvetica</vt:lpstr>
      <vt:lpstr>Minion-Regular</vt:lpstr>
      <vt:lpstr>Times</vt:lpstr>
      <vt:lpstr>Times New Roman</vt:lpstr>
      <vt:lpstr>Trebuchet MS</vt:lpstr>
      <vt:lpstr>Verdana</vt:lpstr>
      <vt:lpstr>Wingdings</vt:lpstr>
      <vt:lpstr>2014-Indianapolis</vt:lpstr>
      <vt:lpstr>Office Theme</vt:lpstr>
      <vt:lpstr>Photo Editor-foto</vt:lpstr>
      <vt:lpstr>BMI508 / PHI598 – Fall 2018 Biomedical Ontology  Ontology and Information Engineering in the Healthcare Domain  </vt:lpstr>
      <vt:lpstr>Short professional history</vt:lpstr>
      <vt:lpstr>Biomedical Informatics</vt:lpstr>
      <vt:lpstr>Health status US / OECD</vt:lpstr>
      <vt:lpstr>USA compared to OECD</vt:lpstr>
      <vt:lpstr>PowerPoint Presentation</vt:lpstr>
      <vt:lpstr>US causes of death</vt:lpstr>
      <vt:lpstr>Causes of medical errors</vt:lpstr>
      <vt:lpstr>Causes of medical errors</vt:lpstr>
      <vt:lpstr>Biomedical Informatics</vt:lpstr>
      <vt:lpstr>Interdisciplinary Nature of Biomedical Informatics: the main stream view</vt:lpstr>
      <vt:lpstr>Biomedical Informatics</vt:lpstr>
      <vt:lpstr>Electronic health records</vt:lpstr>
      <vt:lpstr>What it tried to solve first</vt:lpstr>
      <vt:lpstr>PowerPoint Presentation</vt:lpstr>
      <vt:lpstr>What it solved next</vt:lpstr>
      <vt:lpstr>Biomedical Informatics</vt:lpstr>
      <vt:lpstr>PowerPoint Presentation</vt:lpstr>
      <vt:lpstr>PowerPoint Presentation</vt:lpstr>
      <vt:lpstr>PowerPoint Presentation</vt:lpstr>
      <vt:lpstr>EHRs: attention to functionality (US)</vt:lpstr>
      <vt:lpstr>PowerPoint Presentation</vt:lpstr>
      <vt:lpstr>PowerPoint Presentation</vt:lpstr>
      <vt:lpstr>PowerPoint Presentation</vt:lpstr>
      <vt:lpstr>Biomedical Informatics to the rescue ?</vt:lpstr>
      <vt:lpstr>Goals of Biomedical Ontology in Healthcare Information Technology (HIT)</vt:lpstr>
      <vt:lpstr>Necessary components for ontologies</vt:lpstr>
      <vt:lpstr>Necessary components for ontologies</vt:lpstr>
      <vt:lpstr>Necessary components for ontologies</vt:lpstr>
      <vt:lpstr>Necessary components for ontologies</vt:lpstr>
      <vt:lpstr>Uses of (biomedical) ontologies</vt:lpstr>
      <vt:lpstr>Using ontologies to annotate data collections </vt:lpstr>
      <vt:lpstr>The positive effects of appropriate annotations</vt:lpstr>
      <vt:lpstr>Uses of (biomedical) ontologies</vt:lpstr>
      <vt:lpstr>Goals of Realism-based Biomedical Ontology in HIT</vt:lpstr>
      <vt:lpstr>Biomedical Informatics</vt:lpstr>
      <vt:lpstr>Biomedical Informatics</vt:lpstr>
      <vt:lpstr>Biomedical Informatics</vt:lpstr>
      <vt:lpstr>‘Ontology’ ?</vt:lpstr>
      <vt:lpstr>Interdisciplinary Nature of Biomedical Informatics: the main stream view</vt:lpstr>
      <vt:lpstr>Interdisciplinary Nature of Biomedical Informatics: UB Department of BMI’s view </vt:lpstr>
      <vt:lpstr>Biomedical Informatics in Perspective</vt:lpstr>
      <vt:lpstr>Biomedical Informatics in Perspective</vt:lpstr>
      <vt:lpstr>Biomedical Informatics in Perspective</vt:lpstr>
      <vt:lpstr>Ontology as representations</vt:lpstr>
      <vt:lpstr>Biomedical Informatics</vt:lpstr>
      <vt:lpstr>Reality  Representation</vt:lpstr>
      <vt:lpstr>Reality  Representation</vt:lpstr>
      <vt:lpstr>Reviewers’ comments</vt:lpstr>
      <vt:lpstr>PowerPoint Presentation</vt:lpstr>
      <vt:lpstr>You think?</vt:lpstr>
      <vt:lpstr>Realist ontology claims:</vt:lpstr>
      <vt:lpstr>Realist ontology</vt:lpstr>
      <vt:lpstr>One reality  distinct veridical perspectives</vt:lpstr>
      <vt:lpstr>Satellite view</vt:lpstr>
      <vt:lpstr>Map</vt:lpstr>
      <vt:lpstr>Map overlay</vt:lpstr>
      <vt:lpstr>Map  Reality </vt:lpstr>
      <vt:lpstr>Reality changes   requires time indexing </vt:lpstr>
      <vt:lpstr>Reality changes</vt:lpstr>
      <vt:lpstr>PowerPoint Presentation</vt:lpstr>
      <vt:lpstr>Veridicality in tokens and types </vt:lpstr>
      <vt:lpstr>Remember: ‘Biomedical Informatics’</vt:lpstr>
      <vt:lpstr>Current mainstream informatics thinking</vt:lpstr>
      <vt:lpstr>Current mainstream informatics thinking</vt:lpstr>
      <vt:lpstr>Current mainstream informatics thinking</vt:lpstr>
      <vt:lpstr>Where do data come from?</vt:lpstr>
      <vt:lpstr>Generalization: data generation and use</vt:lpstr>
      <vt:lpstr>Where do data come from?</vt:lpstr>
      <vt:lpstr>Where do data come from?</vt:lpstr>
      <vt:lpstr>Generalization: data generation and use</vt:lpstr>
      <vt:lpstr>Reality as benchmark for data organization and representation</vt:lpstr>
      <vt:lpstr>Realism-based Ontology (RBO)</vt:lpstr>
      <vt:lpstr>Biomedical Informatics</vt:lpstr>
      <vt:lpstr>Types versus particulars</vt:lpstr>
      <vt:lpstr>‘Types’</vt:lpstr>
      <vt:lpstr>Types versus particulars</vt:lpstr>
      <vt:lpstr>Instances are the objects of classification …</vt:lpstr>
      <vt:lpstr>… unlike Haslam’s ‘Kinds of Kinds’</vt:lpstr>
      <vt:lpstr>Instances are the objects of classification …</vt:lpstr>
      <vt:lpstr>Biomedical Informatics</vt:lpstr>
      <vt:lpstr>Continuants  Occurrents</vt:lpstr>
      <vt:lpstr>An ontological square</vt:lpstr>
      <vt:lpstr>An ontological square</vt:lpstr>
      <vt:lpstr>Simple, yet seemingly hard to grasp …</vt:lpstr>
      <vt:lpstr>How could the distinction account for it ?</vt:lpstr>
      <vt:lpstr>Isa definition differs for continuants and processes</vt:lpstr>
      <vt:lpstr>Be careful with naming occurrent particulars!</vt:lpstr>
      <vt:lpstr>Therefor: use instance unique identifiers (IUI)</vt:lpstr>
      <vt:lpstr>Be careful with naming continuant particulars!</vt:lpstr>
      <vt:lpstr>Therefor: use instance unique identifiers (IUI)</vt:lpstr>
      <vt:lpstr>Important Distinctions</vt:lpstr>
      <vt:lpstr>Important Distinctions</vt:lpstr>
      <vt:lpstr>Shopping for ‘chicken’</vt:lpstr>
      <vt:lpstr>PowerPoint Presentation</vt:lpstr>
      <vt:lpstr>PowerPoint Presentation</vt:lpstr>
      <vt:lpstr>Border’s classification of medicine: what’s wrong ?</vt:lpstr>
      <vt:lpstr>Diabetes Mellitus in MeSH 2008</vt:lpstr>
      <vt:lpstr>Important Distinctions</vt:lpstr>
      <vt:lpstr>MeSH: perhaps fine for drilling down to find more specific disorders</vt:lpstr>
      <vt:lpstr>Don’t use it for coding patients’ diagnoses!</vt:lpstr>
      <vt:lpstr>Important Distinctions</vt:lpstr>
      <vt:lpstr>Neurological disease ontology (NDO)</vt:lpstr>
      <vt:lpstr>Considered to be true in NDO</vt:lpstr>
      <vt:lpstr>Considered to be true in NDO</vt:lpstr>
      <vt:lpstr>Considered to be true in NDO</vt:lpstr>
      <vt:lpstr>Considered to be true in NDO</vt:lpstr>
      <vt:lpstr>Important Distinctions</vt:lpstr>
      <vt:lpstr>Important Distinctions</vt:lpstr>
      <vt:lpstr>Bruxism experts clench their teeth</vt:lpstr>
      <vt:lpstr>Who is fighting who? (alphabetically, first author)</vt:lpstr>
      <vt:lpstr>Proposed definition for Bruxism in P1</vt:lpstr>
      <vt:lpstr>Applying the particular / type distinction</vt:lpstr>
      <vt:lpstr>Applying the particular / type distinction</vt:lpstr>
      <vt:lpstr>Applying the particular / type distinction</vt:lpstr>
      <vt:lpstr>Applying the particular / type distinction</vt:lpstr>
      <vt:lpstr>What about this ?</vt:lpstr>
      <vt:lpstr>Ignoring the particular / type distinction</vt:lpstr>
      <vt:lpstr>Ignoring the particular / type distinction</vt:lpstr>
      <vt:lpstr>Types whose particulars are distributed over a continuum (1)</vt:lpstr>
      <vt:lpstr>Types whose particulars are distributed over a continuum (1)</vt:lpstr>
      <vt:lpstr>Types whose particulars are distributed over a continuum (2)</vt:lpstr>
      <vt:lpstr>Similarly</vt:lpstr>
      <vt:lpstr>Is this possible ?</vt:lpstr>
      <vt:lpstr>No! This would be ignoring the continuant / occurrent distinction !</vt:lpstr>
      <vt:lpstr>Accounting for the occurrent/continuant distinction: occurrents don’t change.</vt:lpstr>
      <vt:lpstr>Important Distinctions</vt:lpstr>
      <vt:lpstr>Analysis conclusion</vt:lpstr>
      <vt:lpstr>Important Distinctions</vt:lpstr>
      <vt:lpstr>SNOMED CT</vt:lpstr>
      <vt:lpstr>Concepts and confusions in SNOMED CT</vt:lpstr>
      <vt:lpstr>Consequence: more confusion</vt:lpstr>
      <vt:lpstr>Inside versus outside an ontology</vt:lpstr>
      <vt:lpstr>Inside versus outside an ontology</vt:lpstr>
      <vt:lpstr>Inside versus outside an ontology</vt:lpstr>
      <vt:lpstr>Inside versus outside an ontology</vt:lpstr>
      <vt:lpstr>SNOMED CT inside versus outside</vt:lpstr>
      <vt:lpstr>SNOMED CT inside versus outside</vt:lpstr>
      <vt:lpstr>Important Distinctions</vt:lpstr>
      <vt:lpstr>Important Distinctions</vt:lpstr>
      <vt:lpstr>Semantic interoperability</vt:lpstr>
      <vt:lpstr>PowerPoint Presentation</vt:lpstr>
      <vt:lpstr>PowerPoint Presentation</vt:lpstr>
      <vt:lpstr>PowerPoint Presentation</vt:lpstr>
      <vt:lpstr>Data aggregation and use</vt:lpstr>
      <vt:lpstr>Data aggregation and use</vt:lpstr>
      <vt:lpstr>Ontology and Referent Tracking: division of labor</vt:lpstr>
      <vt:lpstr>Common Data Models for Secondary Use</vt:lpstr>
      <vt:lpstr>Methodology</vt:lpstr>
      <vt:lpstr>Results</vt:lpstr>
      <vt:lpstr>PERSON table</vt:lpstr>
      <vt:lpstr>Person versus Provider</vt:lpstr>
      <vt:lpstr>Condition-occurrences versus eras</vt:lpstr>
      <vt:lpstr>Conventions</vt:lpstr>
      <vt:lpstr>An erroneous example</vt:lpstr>
      <vt:lpstr>PowerPoint Presentation</vt:lpstr>
      <vt:lpstr>PowerPoint Presentation</vt:lpstr>
      <vt:lpstr>Some suggestions (1) Basic Formal Ontology</vt:lpstr>
      <vt:lpstr>Analysis conclusions</vt:lpstr>
      <vt:lpstr>Important Distinctions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1326</cp:revision>
  <dcterms:created xsi:type="dcterms:W3CDTF">1601-01-01T00:00:00Z</dcterms:created>
  <dcterms:modified xsi:type="dcterms:W3CDTF">2018-09-17T20:50:57Z</dcterms:modified>
</cp:coreProperties>
</file>