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30" r:id="rId2"/>
  </p:sldMasterIdLst>
  <p:notesMasterIdLst>
    <p:notesMasterId r:id="rId60"/>
  </p:notesMasterIdLst>
  <p:sldIdLst>
    <p:sldId id="1369" r:id="rId3"/>
    <p:sldId id="740" r:id="rId4"/>
    <p:sldId id="741" r:id="rId5"/>
    <p:sldId id="742" r:id="rId6"/>
    <p:sldId id="743"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1370" r:id="rId24"/>
    <p:sldId id="760" r:id="rId25"/>
    <p:sldId id="761" r:id="rId26"/>
    <p:sldId id="762" r:id="rId27"/>
    <p:sldId id="763" r:id="rId28"/>
    <p:sldId id="764" r:id="rId29"/>
    <p:sldId id="765" r:id="rId30"/>
    <p:sldId id="766" r:id="rId31"/>
    <p:sldId id="767" r:id="rId32"/>
    <p:sldId id="768" r:id="rId33"/>
    <p:sldId id="769" r:id="rId34"/>
    <p:sldId id="770" r:id="rId35"/>
    <p:sldId id="772" r:id="rId36"/>
    <p:sldId id="773" r:id="rId37"/>
    <p:sldId id="774" r:id="rId38"/>
    <p:sldId id="775" r:id="rId39"/>
    <p:sldId id="776" r:id="rId40"/>
    <p:sldId id="777" r:id="rId41"/>
    <p:sldId id="778" r:id="rId42"/>
    <p:sldId id="779" r:id="rId43"/>
    <p:sldId id="780" r:id="rId44"/>
    <p:sldId id="781" r:id="rId45"/>
    <p:sldId id="782" r:id="rId46"/>
    <p:sldId id="783" r:id="rId47"/>
    <p:sldId id="784" r:id="rId48"/>
    <p:sldId id="785" r:id="rId49"/>
    <p:sldId id="786" r:id="rId50"/>
    <p:sldId id="787" r:id="rId51"/>
    <p:sldId id="788" r:id="rId52"/>
    <p:sldId id="789" r:id="rId53"/>
    <p:sldId id="790" r:id="rId54"/>
    <p:sldId id="791" r:id="rId55"/>
    <p:sldId id="792" r:id="rId56"/>
    <p:sldId id="793" r:id="rId57"/>
    <p:sldId id="794" r:id="rId58"/>
    <p:sldId id="1371"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C00"/>
    <a:srgbClr val="ECD63F"/>
    <a:srgbClr val="F6D5A8"/>
    <a:srgbClr val="BBE0E3"/>
    <a:srgbClr val="FF00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2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4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295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5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B2ECA-4951-4279-96DA-FB1328E2E95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822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09A0C1-66A9-4CEB-ADB2-491F4B137DD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82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312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348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6149FF-E34B-4F34-A508-B5B6A722274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441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4AAC9F-1D9D-4EB5-A787-7C75A4472710}"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030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1D610-2BCD-44FF-AE2B-725CBC72672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414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2</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888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7745B5-7C79-4754-81D0-1F5F538C8DC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695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4017E6-EFFE-4DA0-9BD3-35BB64E8EBDA}"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7325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B20230-B753-4FD3-A09D-233815E2951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043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BDDB7-E5AF-4579-A1DA-4F3341217CD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0504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4D9413-64E0-4705-962E-CFFCED83A91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8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AA509D-B739-4FA0-939D-412576CE4DC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81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A6D89F-BEE4-4BE8-AA64-B4765710CBF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273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1046A2-F9EE-4DCE-AFA2-38E8BB6B30E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549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a:t>Results at t3 reveal 8 configuration patterns</a:t>
            </a:r>
            <a:r>
              <a:rPr lang="en-US" sz="1400" baseline="0"/>
              <a:t> &amp; 7 explanations for the changes unergone by BFO, of which 4 result from our extension of the evaluation schema.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a:t>The last case shows how the introduction of the new NC value allows to give different explanations to the justified absence of some elements in BFO 1.0 and 2.0 at t3.</a:t>
            </a:r>
            <a:endParaRPr lang="fr-CH" sz="140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68688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2114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3CE1EF-B4D5-46D0-8ABF-35BF68CD44D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334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Changes characterized as involving the correction</a:t>
            </a:r>
            <a:r>
              <a:rPr lang="en-US" sz="1400" baseline="0"/>
              <a:t> of</a:t>
            </a:r>
            <a:r>
              <a:rPr lang="en-US" sz="1400"/>
              <a:t> 5 types of errors.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9933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What we can conclude</a:t>
            </a:r>
            <a:r>
              <a:rPr lang="en-GB" baseline="0"/>
              <a:t> from this study.</a:t>
            </a:r>
            <a:endParaRPr lang="en-GB"/>
          </a:p>
          <a:p>
            <a:pPr marL="0" marR="0" indent="0" algn="l" defTabSz="457200" rtl="0" eaLnBrk="1" fontAlgn="auto" latinLnBrk="0" hangingPunct="1">
              <a:lnSpc>
                <a:spcPct val="100000"/>
              </a:lnSpc>
              <a:spcBef>
                <a:spcPts val="0"/>
              </a:spcBef>
              <a:spcAft>
                <a:spcPts val="0"/>
              </a:spcAft>
              <a:buClrTx/>
              <a:buSzTx/>
              <a:buFontTx/>
              <a:buNone/>
              <a:tabLst/>
              <a:defRPr/>
            </a:pPr>
            <a:endParaRPr lang="en-GB"/>
          </a:p>
          <a:p>
            <a:pPr marL="0" marR="0" indent="0" algn="l" defTabSz="457200" rtl="0" eaLnBrk="1" fontAlgn="auto" latinLnBrk="0" hangingPunct="1">
              <a:lnSpc>
                <a:spcPct val="100000"/>
              </a:lnSpc>
              <a:spcBef>
                <a:spcPts val="0"/>
              </a:spcBef>
              <a:spcAft>
                <a:spcPts val="0"/>
              </a:spcAft>
              <a:buClrTx/>
              <a:buSzTx/>
              <a:buFontTx/>
              <a:buNone/>
              <a:tabLst/>
              <a:defRPr/>
            </a:pPr>
            <a:r>
              <a:rPr lang="en-GB"/>
              <a:t>3. Once these quality assessment tables are established for each version, the authors can systematically complement the specifications with more detailed explanations</a:t>
            </a:r>
            <a:r>
              <a:rPr lang="en-US"/>
              <a:t>.</a:t>
            </a:r>
            <a:endParaRPr lang="fr-CH"/>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540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525240-5842-4E84-B16A-E502BF0E9E36}"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947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9F01BB-F943-4827-BDD7-F4146399077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69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1F3C8D-BB78-4CC7-89C2-4097131DB55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218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6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5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882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1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22600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7770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828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463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23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5447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3131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98"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99"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286675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ext Placeholder 2"/>
          <p:cNvSpPr>
            <a:spLocks noGrp="1"/>
          </p:cNvSpPr>
          <p:nvPr>
            <p:ph type="body" sz="half" idx="1"/>
          </p:nvPr>
        </p:nvSpPr>
        <p:spPr>
          <a:xfrm>
            <a:off x="1524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239000" y="6553200"/>
            <a:ext cx="1905000" cy="304800"/>
          </a:xfrm>
          <a:prstGeom prst="rect">
            <a:avLst/>
          </a:prstGeom>
        </p:spPr>
        <p:txBody>
          <a:bodyPr/>
          <a:lstStyle>
            <a:lvl1pPr>
              <a:defRPr/>
            </a:lvl1pPr>
          </a:lstStyle>
          <a:p>
            <a:fld id="{244C59BA-6A7C-45AD-A746-772E6AAD0657}" type="slidenum">
              <a:rPr lang="en-US" altLang="en-US"/>
              <a:pPr/>
              <a:t>‹#›</a:t>
            </a:fld>
            <a:endParaRPr lang="en-US" altLang="en-US"/>
          </a:p>
        </p:txBody>
      </p:sp>
    </p:spTree>
    <p:extLst>
      <p:ext uri="{BB962C8B-B14F-4D97-AF65-F5344CB8AC3E}">
        <p14:creationId xmlns:p14="http://schemas.microsoft.com/office/powerpoint/2010/main" val="26327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H"/>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7A5987-600E-D54D-B054-67531A0D638B}" type="slidenum">
              <a:rPr lang="en-US" smtClean="0"/>
              <a:t>‹#›</a:t>
            </a:fld>
            <a:endParaRPr lang="en-US"/>
          </a:p>
        </p:txBody>
      </p:sp>
      <p:sp>
        <p:nvSpPr>
          <p:cNvPr id="7" name="Date Placeholder 1"/>
          <p:cNvSpPr>
            <a:spLocks noGrp="1"/>
          </p:cNvSpPr>
          <p:nvPr>
            <p:ph type="dt" sz="half" idx="2"/>
          </p:nvPr>
        </p:nvSpPr>
        <p:spPr>
          <a:xfrm>
            <a:off x="457200" y="6356350"/>
            <a:ext cx="6096000" cy="365125"/>
          </a:xfrm>
          <a:prstGeom prst="rect">
            <a:avLst/>
          </a:prstGeom>
        </p:spPr>
        <p:txBody>
          <a:bodyPr anchor="ctr"/>
          <a:lstStyle>
            <a:lvl1pPr>
              <a:defRPr lang="fr-CH" sz="1200" kern="1200" dirty="0" smtClean="0">
                <a:solidFill>
                  <a:schemeClr val="tx1">
                    <a:tint val="75000"/>
                  </a:schemeClr>
                </a:solidFill>
                <a:latin typeface="+mn-lt"/>
                <a:ea typeface="+mn-ea"/>
                <a:cs typeface="+mn-cs"/>
              </a:defRPr>
            </a:lvl1pPr>
          </a:lstStyle>
          <a:p>
            <a:r>
              <a:rPr lang="fr-CH"/>
              <a:t>FOIS 2014 | September 24, 2014 | S. Seppälä, B. Smith and W. Ceusters</a:t>
            </a:r>
          </a:p>
        </p:txBody>
      </p:sp>
    </p:spTree>
    <p:extLst>
      <p:ext uri="{BB962C8B-B14F-4D97-AF65-F5344CB8AC3E}">
        <p14:creationId xmlns:p14="http://schemas.microsoft.com/office/powerpoint/2010/main" val="1049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2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2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4341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124405329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www.sciencedirect.com/science/article/pii/S1532046418300285"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spcBef>
                <a:spcPts val="1200"/>
              </a:spcBef>
            </a:pPr>
            <a:r>
              <a:rPr lang="en-US" sz="2400" dirty="0"/>
              <a:t>BMI508 – Fall 2023</a:t>
            </a:r>
            <a:br>
              <a:rPr lang="en-US" sz="2400" dirty="0"/>
            </a:br>
            <a:r>
              <a:rPr lang="en-US" sz="2400" dirty="0"/>
              <a:t>Introduction to Biomedical Ontology</a:t>
            </a:r>
            <a:br>
              <a:rPr lang="en-US" sz="4400" dirty="0"/>
            </a:br>
            <a:br>
              <a:rPr lang="en-US" sz="1600" dirty="0"/>
            </a:br>
            <a:r>
              <a:rPr lang="en-US" sz="3200" dirty="0"/>
              <a:t>Class 9 – Oct 25, 2023</a:t>
            </a:r>
            <a:br>
              <a:rPr lang="en-US" sz="1800" dirty="0"/>
            </a:br>
            <a:br>
              <a:rPr lang="en-US" sz="1800" dirty="0"/>
            </a:br>
            <a:r>
              <a:rPr lang="en-US" dirty="0"/>
              <a:t>Principles for Change Management in Ontologies </a:t>
            </a:r>
            <a:br>
              <a:rPr lang="en-US" dirty="0"/>
            </a:b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Grp="1" noChangeArrowheads="1"/>
          </p:cNvSpPr>
          <p:nvPr>
            <p:ph type="title"/>
          </p:nvPr>
        </p:nvSpPr>
        <p:spPr/>
        <p:txBody>
          <a:bodyPr/>
          <a:lstStyle/>
          <a:p>
            <a:r>
              <a:rPr lang="nl-BE" altLang="en-US" dirty="0" err="1"/>
              <a:t>What</a:t>
            </a:r>
            <a:r>
              <a:rPr lang="nl-BE" altLang="en-US" dirty="0"/>
              <a:t> </a:t>
            </a:r>
            <a:r>
              <a:rPr lang="nl-BE" altLang="en-US" dirty="0" err="1"/>
              <a:t>influences</a:t>
            </a:r>
            <a:r>
              <a:rPr lang="nl-BE" altLang="en-US" dirty="0"/>
              <a:t> </a:t>
            </a:r>
            <a:r>
              <a:rPr lang="nl-BE" altLang="en-US" dirty="0" err="1"/>
              <a:t>the</a:t>
            </a:r>
            <a:r>
              <a:rPr lang="nl-BE" altLang="en-US" dirty="0"/>
              <a:t> development of </a:t>
            </a:r>
            <a:r>
              <a:rPr lang="nl-BE" altLang="en-US" dirty="0" err="1"/>
              <a:t>ontologies</a:t>
            </a:r>
            <a:r>
              <a:rPr lang="nl-BE" altLang="en-US" dirty="0"/>
              <a:t>?</a:t>
            </a:r>
            <a:endParaRPr lang="en-GB" altLang="en-US" dirty="0"/>
          </a:p>
        </p:txBody>
      </p:sp>
      <p:sp>
        <p:nvSpPr>
          <p:cNvPr id="531459" name="Rectangle 3"/>
          <p:cNvSpPr>
            <a:spLocks noGrp="1" noChangeArrowheads="1"/>
          </p:cNvSpPr>
          <p:nvPr>
            <p:ph idx="1"/>
          </p:nvPr>
        </p:nvSpPr>
        <p:spPr>
          <a:xfrm>
            <a:off x="228600" y="2209800"/>
            <a:ext cx="8686800" cy="4114800"/>
          </a:xfrm>
        </p:spPr>
        <p:txBody>
          <a:bodyPr/>
          <a:lstStyle/>
          <a:p>
            <a:pPr>
              <a:lnSpc>
                <a:spcPct val="90000"/>
              </a:lnSpc>
            </a:pPr>
            <a:r>
              <a:rPr lang="nl-BE" altLang="en-US" b="1" dirty="0"/>
              <a:t>Level of </a:t>
            </a:r>
            <a:r>
              <a:rPr lang="nl-BE" altLang="en-US" b="1" dirty="0" err="1"/>
              <a:t>biomedical</a:t>
            </a:r>
            <a:r>
              <a:rPr lang="nl-BE" altLang="en-US" b="1" dirty="0"/>
              <a:t> </a:t>
            </a:r>
            <a:r>
              <a:rPr lang="nl-BE" altLang="en-US" b="1" dirty="0" err="1"/>
              <a:t>reality</a:t>
            </a:r>
            <a:r>
              <a:rPr lang="nl-BE" altLang="en-US" b="1" dirty="0"/>
              <a:t>:</a:t>
            </a:r>
          </a:p>
          <a:p>
            <a:pPr lvl="1">
              <a:lnSpc>
                <a:spcPct val="90000"/>
              </a:lnSpc>
            </a:pPr>
            <a:r>
              <a:rPr lang="nl-BE" altLang="en-US" dirty="0"/>
              <a:t>Persons, </a:t>
            </a:r>
            <a:r>
              <a:rPr lang="nl-BE" altLang="en-US" dirty="0" err="1"/>
              <a:t>diseases</a:t>
            </a:r>
            <a:r>
              <a:rPr lang="nl-BE" altLang="en-US" dirty="0"/>
              <a:t>, </a:t>
            </a:r>
            <a:r>
              <a:rPr lang="nl-BE" altLang="en-US" dirty="0" err="1"/>
              <a:t>pathological</a:t>
            </a:r>
            <a:r>
              <a:rPr lang="nl-BE" altLang="en-US" dirty="0"/>
              <a:t> </a:t>
            </a:r>
            <a:r>
              <a:rPr lang="nl-BE" altLang="en-US" dirty="0" err="1"/>
              <a:t>structures</a:t>
            </a:r>
            <a:r>
              <a:rPr lang="nl-BE" altLang="en-US" dirty="0"/>
              <a:t> </a:t>
            </a:r>
            <a:r>
              <a:rPr lang="nl-BE" altLang="en-US" dirty="0" err="1"/>
              <a:t>and</a:t>
            </a:r>
            <a:r>
              <a:rPr lang="nl-BE" altLang="en-US" dirty="0"/>
              <a:t> </a:t>
            </a:r>
            <a:r>
              <a:rPr lang="nl-BE" altLang="en-US" dirty="0" err="1"/>
              <a:t>formations</a:t>
            </a:r>
            <a:r>
              <a:rPr lang="nl-BE" altLang="en-US" dirty="0"/>
              <a:t>,... do </a:t>
            </a:r>
            <a:r>
              <a:rPr lang="nl-BE" altLang="en-US" dirty="0" err="1"/>
              <a:t>exist</a:t>
            </a:r>
            <a:r>
              <a:rPr lang="nl-BE" altLang="en-US" dirty="0"/>
              <a:t> as </a:t>
            </a:r>
            <a:r>
              <a:rPr lang="nl-BE" altLang="en-US" dirty="0" err="1"/>
              <a:t>particulars</a:t>
            </a:r>
            <a:r>
              <a:rPr lang="nl-BE" altLang="en-US" dirty="0"/>
              <a:t> (p, d, </a:t>
            </a:r>
            <a:r>
              <a:rPr lang="nl-BE" altLang="en-US" dirty="0" err="1"/>
              <a:t>ps</a:t>
            </a:r>
            <a:r>
              <a:rPr lang="nl-BE" altLang="en-US" dirty="0"/>
              <a:t>, </a:t>
            </a:r>
            <a:r>
              <a:rPr lang="nl-BE" altLang="en-US" dirty="0" err="1"/>
              <a:t>pf</a:t>
            </a:r>
            <a:r>
              <a:rPr lang="nl-BE" altLang="en-US" dirty="0"/>
              <a:t>, ... ) </a:t>
            </a:r>
            <a:r>
              <a:rPr lang="nl-BE" altLang="en-US" dirty="0" err="1"/>
              <a:t>and</a:t>
            </a:r>
            <a:r>
              <a:rPr lang="nl-BE" altLang="en-US" dirty="0"/>
              <a:t> </a:t>
            </a:r>
            <a:r>
              <a:rPr lang="nl-BE" altLang="en-US" dirty="0" err="1"/>
              <a:t>universals</a:t>
            </a:r>
            <a:r>
              <a:rPr lang="nl-BE" altLang="en-US" dirty="0"/>
              <a:t> (P, D, PS, PF, ...), </a:t>
            </a:r>
            <a:r>
              <a:rPr lang="nl-BE" altLang="en-US" dirty="0" err="1"/>
              <a:t>and</a:t>
            </a:r>
            <a:r>
              <a:rPr lang="nl-BE" altLang="en-US" dirty="0"/>
              <a:t> are </a:t>
            </a:r>
            <a:r>
              <a:rPr lang="nl-BE" altLang="en-US" dirty="0" err="1"/>
              <a:t>related</a:t>
            </a:r>
            <a:r>
              <a:rPr lang="nl-BE" altLang="en-US" dirty="0"/>
              <a:t> in </a:t>
            </a:r>
            <a:r>
              <a:rPr lang="nl-BE" altLang="en-US" dirty="0" err="1"/>
              <a:t>specific</a:t>
            </a:r>
            <a:r>
              <a:rPr lang="nl-BE" altLang="en-US" dirty="0"/>
              <a:t> </a:t>
            </a:r>
            <a:r>
              <a:rPr lang="nl-BE" altLang="en-US" dirty="0" err="1"/>
              <a:t>ways</a:t>
            </a:r>
            <a:r>
              <a:rPr lang="nl-BE" altLang="en-US" dirty="0"/>
              <a:t> prior </a:t>
            </a:r>
            <a:r>
              <a:rPr lang="nl-BE" altLang="en-US" dirty="0" err="1"/>
              <a:t>to</a:t>
            </a:r>
            <a:r>
              <a:rPr lang="nl-BE" altLang="en-US" dirty="0"/>
              <a:t> </a:t>
            </a:r>
            <a:r>
              <a:rPr lang="nl-BE" altLang="en-US" dirty="0" err="1"/>
              <a:t>our</a:t>
            </a:r>
            <a:r>
              <a:rPr lang="nl-BE" altLang="en-US" dirty="0"/>
              <a:t> </a:t>
            </a:r>
            <a:r>
              <a:rPr lang="nl-BE" altLang="en-US" dirty="0" err="1"/>
              <a:t>perception</a:t>
            </a:r>
            <a:r>
              <a:rPr lang="nl-BE" altLang="en-US" dirty="0"/>
              <a:t>;</a:t>
            </a:r>
          </a:p>
          <a:p>
            <a:pPr lvl="1">
              <a:lnSpc>
                <a:spcPct val="90000"/>
              </a:lnSpc>
            </a:pPr>
            <a:r>
              <a:rPr lang="nl-BE" altLang="en-US" dirty="0" err="1"/>
              <a:t>Biomedical</a:t>
            </a:r>
            <a:r>
              <a:rPr lang="nl-BE" altLang="en-US" dirty="0"/>
              <a:t> </a:t>
            </a:r>
            <a:r>
              <a:rPr lang="nl-BE" altLang="en-US" dirty="0" err="1"/>
              <a:t>reality</a:t>
            </a:r>
            <a:r>
              <a:rPr lang="nl-BE" altLang="en-US" dirty="0"/>
              <a:t> changes:</a:t>
            </a:r>
          </a:p>
          <a:p>
            <a:pPr lvl="2">
              <a:lnSpc>
                <a:spcPct val="90000"/>
              </a:lnSpc>
            </a:pPr>
            <a:r>
              <a:rPr lang="nl-BE" altLang="en-US" dirty="0"/>
              <a:t>d’s, p’s, ... </a:t>
            </a:r>
            <a:r>
              <a:rPr lang="nl-BE" altLang="en-US" dirty="0" err="1"/>
              <a:t>come</a:t>
            </a:r>
            <a:r>
              <a:rPr lang="nl-BE" altLang="en-US" dirty="0"/>
              <a:t> </a:t>
            </a:r>
            <a:r>
              <a:rPr lang="nl-BE" altLang="en-US" dirty="0" err="1"/>
              <a:t>and</a:t>
            </a:r>
            <a:r>
              <a:rPr lang="nl-BE" altLang="en-US" dirty="0"/>
              <a:t> go; D’s, P’s, ... </a:t>
            </a:r>
          </a:p>
          <a:p>
            <a:pPr lvl="2">
              <a:lnSpc>
                <a:spcPct val="90000"/>
              </a:lnSpc>
            </a:pPr>
            <a:endParaRPr lang="nl-BE" altLang="en-US" dirty="0"/>
          </a:p>
          <a:p>
            <a:pPr>
              <a:lnSpc>
                <a:spcPct val="90000"/>
              </a:lnSpc>
            </a:pPr>
            <a:r>
              <a:rPr lang="nl-BE" altLang="en-US" b="1" dirty="0"/>
              <a:t>Level of </a:t>
            </a:r>
            <a:r>
              <a:rPr lang="nl-BE" altLang="en-US" b="1" dirty="0" err="1"/>
              <a:t>biomedical</a:t>
            </a:r>
            <a:r>
              <a:rPr lang="nl-BE" altLang="en-US" b="1" dirty="0"/>
              <a:t> </a:t>
            </a:r>
            <a:r>
              <a:rPr lang="nl-BE" altLang="en-US" b="1" dirty="0" err="1"/>
              <a:t>science</a:t>
            </a:r>
            <a:r>
              <a:rPr lang="nl-BE" altLang="en-US" b="1" dirty="0"/>
              <a:t> </a:t>
            </a:r>
            <a:r>
              <a:rPr lang="nl-BE" altLang="en-US" b="1" dirty="0" err="1"/>
              <a:t>and</a:t>
            </a:r>
            <a:r>
              <a:rPr lang="nl-BE" altLang="en-US" b="1" dirty="0"/>
              <a:t> case </a:t>
            </a:r>
            <a:r>
              <a:rPr lang="nl-BE" altLang="en-US" b="1" dirty="0" err="1"/>
              <a:t>perception</a:t>
            </a:r>
            <a:r>
              <a:rPr lang="nl-BE" altLang="en-US" b="1" dirty="0"/>
              <a:t>:</a:t>
            </a:r>
          </a:p>
          <a:p>
            <a:pPr lvl="1">
              <a:lnSpc>
                <a:spcPct val="90000"/>
              </a:lnSpc>
            </a:pPr>
            <a:r>
              <a:rPr lang="nl-BE" altLang="en-US" dirty="0" err="1"/>
              <a:t>Mirrors</a:t>
            </a:r>
            <a:r>
              <a:rPr lang="nl-BE" altLang="en-US" dirty="0"/>
              <a:t> </a:t>
            </a:r>
            <a:r>
              <a:rPr lang="nl-BE" altLang="en-US" dirty="0" err="1"/>
              <a:t>reality</a:t>
            </a:r>
            <a:r>
              <a:rPr lang="nl-BE" altLang="en-US" dirty="0"/>
              <a:t> </a:t>
            </a:r>
            <a:r>
              <a:rPr lang="nl-BE" altLang="en-US" dirty="0" err="1"/>
              <a:t>only</a:t>
            </a:r>
            <a:r>
              <a:rPr lang="nl-BE" altLang="en-US" dirty="0"/>
              <a:t> </a:t>
            </a:r>
            <a:r>
              <a:rPr lang="nl-BE" altLang="en-US" dirty="0" err="1"/>
              <a:t>partially</a:t>
            </a:r>
            <a:r>
              <a:rPr lang="nl-BE" altLang="en-US" dirty="0"/>
              <a:t>.</a:t>
            </a:r>
          </a:p>
          <a:p>
            <a:pPr lvl="1">
              <a:lnSpc>
                <a:spcPct val="90000"/>
              </a:lnSpc>
            </a:pPr>
            <a:r>
              <a:rPr lang="nl-BE" altLang="en-US" dirty="0" err="1"/>
              <a:t>Evolves</a:t>
            </a:r>
            <a:r>
              <a:rPr lang="nl-BE" altLang="en-US" dirty="0"/>
              <a:t> over time </a:t>
            </a:r>
            <a:r>
              <a:rPr lang="nl-BE" altLang="en-US" dirty="0" err="1"/>
              <a:t>towards</a:t>
            </a:r>
            <a:r>
              <a:rPr lang="nl-BE" altLang="en-US" dirty="0"/>
              <a:t> </a:t>
            </a:r>
            <a:r>
              <a:rPr lang="nl-BE" altLang="en-US" dirty="0" err="1"/>
              <a:t>better</a:t>
            </a:r>
            <a:r>
              <a:rPr lang="nl-BE" altLang="en-US" dirty="0"/>
              <a:t> </a:t>
            </a:r>
            <a:r>
              <a:rPr lang="nl-BE" altLang="en-US" dirty="0" err="1"/>
              <a:t>understanding</a:t>
            </a:r>
            <a:r>
              <a:rPr lang="nl-BE" altLang="en-US" dirty="0"/>
              <a:t>.</a:t>
            </a:r>
          </a:p>
        </p:txBody>
      </p:sp>
    </p:spTree>
    <p:extLst>
      <p:ext uri="{BB962C8B-B14F-4D97-AF65-F5344CB8AC3E}">
        <p14:creationId xmlns:p14="http://schemas.microsoft.com/office/powerpoint/2010/main" val="894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p:cNvSpPr>
            <a:spLocks noGrp="1" noChangeArrowheads="1"/>
          </p:cNvSpPr>
          <p:nvPr>
            <p:ph idx="1"/>
          </p:nvPr>
        </p:nvSpPr>
        <p:spPr>
          <a:xfrm>
            <a:off x="228600" y="2438400"/>
            <a:ext cx="8686800" cy="4191000"/>
          </a:xfrm>
        </p:spPr>
        <p:txBody>
          <a:bodyPr/>
          <a:lstStyle/>
          <a:p>
            <a:r>
              <a:rPr lang="nl-BE" altLang="en-US" b="1" dirty="0"/>
              <a:t>Level of </a:t>
            </a:r>
            <a:r>
              <a:rPr lang="nl-BE" altLang="en-US" b="1" dirty="0" err="1"/>
              <a:t>concretizations</a:t>
            </a:r>
            <a:r>
              <a:rPr lang="nl-BE" altLang="en-US" b="1" dirty="0"/>
              <a:t>:</a:t>
            </a:r>
          </a:p>
          <a:p>
            <a:pPr lvl="1"/>
            <a:r>
              <a:rPr lang="nl-BE" altLang="en-US" dirty="0" err="1"/>
              <a:t>Mirrors</a:t>
            </a:r>
            <a:r>
              <a:rPr lang="nl-BE" altLang="en-US" dirty="0"/>
              <a:t> </a:t>
            </a:r>
            <a:r>
              <a:rPr lang="nl-BE" altLang="en-US" dirty="0" err="1"/>
              <a:t>biomedical</a:t>
            </a:r>
            <a:r>
              <a:rPr lang="nl-BE" altLang="en-US" dirty="0"/>
              <a:t> </a:t>
            </a:r>
            <a:r>
              <a:rPr lang="nl-BE" altLang="en-US" dirty="0" err="1"/>
              <a:t>science</a:t>
            </a:r>
            <a:r>
              <a:rPr lang="nl-BE" altLang="en-US" dirty="0"/>
              <a:t> </a:t>
            </a:r>
            <a:r>
              <a:rPr lang="nl-BE" altLang="en-US" dirty="0" err="1"/>
              <a:t>and</a:t>
            </a:r>
            <a:r>
              <a:rPr lang="nl-BE" altLang="en-US" dirty="0"/>
              <a:t> case </a:t>
            </a:r>
            <a:r>
              <a:rPr lang="nl-BE" altLang="en-US" dirty="0" err="1"/>
              <a:t>perception</a:t>
            </a:r>
            <a:r>
              <a:rPr lang="nl-BE" altLang="en-US" dirty="0"/>
              <a:t> </a:t>
            </a:r>
            <a:r>
              <a:rPr lang="nl-BE" altLang="en-US" dirty="0" err="1"/>
              <a:t>only</a:t>
            </a:r>
            <a:r>
              <a:rPr lang="nl-BE" altLang="en-US" dirty="0"/>
              <a:t> </a:t>
            </a:r>
            <a:r>
              <a:rPr lang="nl-BE" altLang="en-US" dirty="0" err="1"/>
              <a:t>partially</a:t>
            </a:r>
            <a:r>
              <a:rPr lang="nl-BE" altLang="en-US" dirty="0"/>
              <a:t>:</a:t>
            </a:r>
          </a:p>
          <a:p>
            <a:pPr lvl="2"/>
            <a:r>
              <a:rPr lang="nl-BE" altLang="en-US" dirty="0"/>
              <a:t>Editing mistakes;</a:t>
            </a:r>
          </a:p>
          <a:p>
            <a:pPr lvl="2"/>
            <a:r>
              <a:rPr lang="nl-BE" altLang="en-US" dirty="0" err="1"/>
              <a:t>Leaving</a:t>
            </a:r>
            <a:r>
              <a:rPr lang="nl-BE" altLang="en-US" dirty="0"/>
              <a:t> out </a:t>
            </a:r>
            <a:r>
              <a:rPr lang="nl-BE" altLang="en-US" dirty="0" err="1"/>
              <a:t>diseases</a:t>
            </a:r>
            <a:r>
              <a:rPr lang="nl-BE" altLang="en-US" dirty="0"/>
              <a:t> or </a:t>
            </a:r>
            <a:r>
              <a:rPr lang="nl-BE" altLang="en-US" dirty="0" err="1"/>
              <a:t>pathological</a:t>
            </a:r>
            <a:r>
              <a:rPr lang="nl-BE" altLang="en-US" dirty="0"/>
              <a:t> </a:t>
            </a:r>
            <a:r>
              <a:rPr lang="nl-BE" altLang="en-US" dirty="0" err="1"/>
              <a:t>behaviours</a:t>
            </a:r>
            <a:r>
              <a:rPr lang="nl-BE" altLang="en-US" dirty="0"/>
              <a:t> </a:t>
            </a:r>
            <a:r>
              <a:rPr lang="nl-BE" altLang="en-US" dirty="0" err="1"/>
              <a:t>for</a:t>
            </a:r>
            <a:r>
              <a:rPr lang="nl-BE" altLang="en-US" dirty="0"/>
              <a:t> non-</a:t>
            </a:r>
            <a:r>
              <a:rPr lang="nl-BE" altLang="en-US" dirty="0" err="1"/>
              <a:t>biomedical</a:t>
            </a:r>
            <a:r>
              <a:rPr lang="nl-BE" altLang="en-US" dirty="0"/>
              <a:t> </a:t>
            </a:r>
            <a:r>
              <a:rPr lang="nl-BE" altLang="en-US" dirty="0" err="1"/>
              <a:t>reasons</a:t>
            </a:r>
            <a:r>
              <a:rPr lang="nl-BE" altLang="en-US" dirty="0"/>
              <a:t>:</a:t>
            </a:r>
          </a:p>
          <a:p>
            <a:pPr lvl="3"/>
            <a:r>
              <a:rPr lang="nl-BE" altLang="en-US" dirty="0"/>
              <a:t>Smoking;</a:t>
            </a:r>
          </a:p>
          <a:p>
            <a:pPr lvl="2"/>
            <a:r>
              <a:rPr lang="nl-BE" altLang="en-US" dirty="0" err="1"/>
              <a:t>Adding</a:t>
            </a:r>
            <a:r>
              <a:rPr lang="nl-BE" altLang="en-US" dirty="0"/>
              <a:t> non-</a:t>
            </a:r>
            <a:r>
              <a:rPr lang="nl-BE" altLang="en-US" dirty="0" err="1"/>
              <a:t>pathological</a:t>
            </a:r>
            <a:r>
              <a:rPr lang="nl-BE" altLang="en-US" dirty="0"/>
              <a:t> </a:t>
            </a:r>
            <a:r>
              <a:rPr lang="nl-BE" altLang="en-US" dirty="0" err="1"/>
              <a:t>behaviour</a:t>
            </a:r>
            <a:r>
              <a:rPr lang="nl-BE" altLang="en-US" dirty="0"/>
              <a:t> as a </a:t>
            </a:r>
            <a:r>
              <a:rPr lang="nl-BE" altLang="en-US" dirty="0" err="1"/>
              <a:t>disease</a:t>
            </a:r>
            <a:r>
              <a:rPr lang="nl-BE" altLang="en-US" dirty="0"/>
              <a:t>:</a:t>
            </a:r>
          </a:p>
          <a:p>
            <a:pPr lvl="3"/>
            <a:r>
              <a:rPr lang="nl-BE" altLang="en-US" dirty="0" err="1"/>
              <a:t>Homosexuality</a:t>
            </a:r>
            <a:r>
              <a:rPr lang="nl-BE" altLang="en-US" dirty="0"/>
              <a:t>;</a:t>
            </a:r>
          </a:p>
          <a:p>
            <a:pPr lvl="2"/>
            <a:r>
              <a:rPr lang="nl-BE" altLang="en-US" dirty="0" err="1"/>
              <a:t>Leaving</a:t>
            </a:r>
            <a:r>
              <a:rPr lang="nl-BE" altLang="en-US" dirty="0"/>
              <a:t> out wat is </a:t>
            </a:r>
            <a:r>
              <a:rPr lang="nl-BE" altLang="en-US" dirty="0" err="1"/>
              <a:t>considered</a:t>
            </a:r>
            <a:r>
              <a:rPr lang="nl-BE" altLang="en-US" dirty="0"/>
              <a:t> </a:t>
            </a:r>
            <a:r>
              <a:rPr lang="nl-BE" altLang="en-US" dirty="0" err="1"/>
              <a:t>not</a:t>
            </a:r>
            <a:r>
              <a:rPr lang="nl-BE" altLang="en-US" dirty="0"/>
              <a:t> relevant.</a:t>
            </a:r>
          </a:p>
        </p:txBody>
      </p:sp>
    </p:spTree>
    <p:extLst>
      <p:ext uri="{BB962C8B-B14F-4D97-AF65-F5344CB8AC3E}">
        <p14:creationId xmlns:p14="http://schemas.microsoft.com/office/powerpoint/2010/main" val="2238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48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lvl="1">
              <a:buFont typeface="Arial" panose="020B0604020202020204" pitchFamily="34" charset="0"/>
              <a:buChar char="•"/>
            </a:pPr>
            <a:endParaRPr lang="en-US" sz="2000" dirty="0"/>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121452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92303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9154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a:p>
            <a:pPr lvl="1">
              <a:buFont typeface="Arial" panose="020B0604020202020204" pitchFamily="34" charset="0"/>
              <a:buChar char="•"/>
            </a:pPr>
            <a:r>
              <a:rPr lang="en-US" sz="1800" dirty="0">
                <a:solidFill>
                  <a:srgbClr val="92D050"/>
                </a:solidFill>
              </a:rPr>
              <a:t>(1) the coming into existence of some particular as an instance of U1,</a:t>
            </a:r>
          </a:p>
          <a:p>
            <a:pPr lvl="1">
              <a:buFont typeface="Arial" panose="020B0604020202020204" pitchFamily="34" charset="0"/>
              <a:buChar char="•"/>
            </a:pPr>
            <a:r>
              <a:rPr lang="en-US" sz="1800" dirty="0">
                <a:solidFill>
                  <a:srgbClr val="92D050"/>
                </a:solidFill>
              </a:rPr>
              <a:t>(2) either that particular becoming an instance of U2, OR the coming into existence of a third particular as an instance of U2.</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20382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651267" name="Line 3"/>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68" name="Text Box 4"/>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1269" name="Text Box 5"/>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1270" name="Text Box 6"/>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O-#1</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
        <p:nvSpPr>
          <p:cNvPr id="651280" name="Text Box 16"/>
          <p:cNvSpPr txBox="1">
            <a:spLocks noChangeArrowheads="1"/>
          </p:cNvSpPr>
          <p:nvPr/>
        </p:nvSpPr>
        <p:spPr bwMode="auto">
          <a:xfrm>
            <a:off x="0" y="4796135"/>
            <a:ext cx="2028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CCFF"/>
                </a:solidFill>
                <a:effectLst/>
                <a:uLnTx/>
                <a:uFillTx/>
                <a:latin typeface="Times" charset="0"/>
                <a:ea typeface="+mn-ea"/>
                <a:cs typeface="+mn-cs"/>
              </a:rPr>
              <a:t>Representation</a:t>
            </a:r>
          </a:p>
        </p:txBody>
      </p:sp>
      <p:sp>
        <p:nvSpPr>
          <p:cNvPr id="651281" name="Line 17"/>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2" name="Line 18"/>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3" name="Text Box 19"/>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1284" name="Line 20"/>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651285" name="AutoShape 21"/>
          <p:cNvCxnSpPr>
            <a:cxnSpLocks noChangeShapeType="1"/>
            <a:stCxn id="651269" idx="3"/>
            <a:endCxn id="651275" idx="3"/>
          </p:cNvCxnSpPr>
          <p:nvPr/>
        </p:nvCxnSpPr>
        <p:spPr bwMode="auto">
          <a:xfrm flipV="1">
            <a:off x="8077200" y="2870200"/>
            <a:ext cx="533400" cy="1676400"/>
          </a:xfrm>
          <a:prstGeom prst="bentConnector3">
            <a:avLst>
              <a:gd name="adj1" fmla="val 14285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p:cNvCxnSpPr>
            <a:cxnSpLocks noChangeShapeType="1"/>
            <a:stCxn id="651270" idx="3"/>
            <a:endCxn id="651274" idx="3"/>
          </p:cNvCxnSpPr>
          <p:nvPr/>
        </p:nvCxnSpPr>
        <p:spPr bwMode="auto">
          <a:xfrm flipV="1">
            <a:off x="8610600" y="2413000"/>
            <a:ext cx="12700" cy="2590800"/>
          </a:xfrm>
          <a:prstGeom prst="bentConnector3">
            <a:avLst>
              <a:gd name="adj1" fmla="val 2963638"/>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9" name="Text Box 25"/>
          <p:cNvSpPr txBox="1">
            <a:spLocks noChangeArrowheads="1"/>
          </p:cNvSpPr>
          <p:nvPr/>
        </p:nvSpPr>
        <p:spPr bwMode="auto">
          <a:xfrm>
            <a:off x="990600" y="5638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‘denotes’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what constitutes the </a:t>
            </a:r>
            <a:r>
              <a:rPr kumimoji="0" lang="en-US" altLang="en-US" sz="2400" b="0" i="1" u="sng" strike="noStrike" kern="1200" cap="none" spc="0" normalizeH="0" baseline="0" noProof="0" dirty="0">
                <a:ln>
                  <a:noFill/>
                </a:ln>
                <a:solidFill>
                  <a:srgbClr val="FFFFFF"/>
                </a:solidFill>
                <a:effectLst/>
                <a:uLnTx/>
                <a:uFillTx/>
                <a:latin typeface="Times" charset="0"/>
                <a:ea typeface="+mn-ea"/>
                <a:cs typeface="+mn-cs"/>
              </a:rPr>
              <a:t>meaning</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of representational units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 Therefore: O-#0 is meaningless </a:t>
            </a:r>
          </a:p>
        </p:txBody>
      </p:sp>
    </p:spTree>
    <p:extLst>
      <p:ext uri="{BB962C8B-B14F-4D97-AF65-F5344CB8AC3E}">
        <p14:creationId xmlns:p14="http://schemas.microsoft.com/office/powerpoint/2010/main" val="302950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altLang="en-US" sz="3200" dirty="0"/>
              <a:t>Reality versus representations, both in evolution</a:t>
            </a:r>
            <a:endParaRPr lang="en-US" sz="3200" dirty="0"/>
          </a:p>
        </p:txBody>
      </p:sp>
      <p:sp>
        <p:nvSpPr>
          <p:cNvPr id="3" name="Content Placeholder 2"/>
          <p:cNvSpPr>
            <a:spLocks noGrp="1"/>
          </p:cNvSpPr>
          <p:nvPr>
            <p:ph idx="1"/>
          </p:nvPr>
        </p:nvSpPr>
        <p:spPr>
          <a:xfrm>
            <a:off x="76200" y="3886200"/>
            <a:ext cx="9067800" cy="2743200"/>
          </a:xfrm>
        </p:spPr>
        <p:txBody>
          <a:bodyPr/>
          <a:lstStyle/>
          <a:p>
            <a:pPr>
              <a:buFont typeface="Arial" panose="020B0604020202020204" pitchFamily="34" charset="0"/>
              <a:buChar char="•"/>
            </a:pPr>
            <a:r>
              <a:rPr lang="en-US" dirty="0"/>
              <a:t>‘</a:t>
            </a:r>
            <a:r>
              <a:rPr lang="en-US" i="1" dirty="0"/>
              <a:t>Representation</a:t>
            </a:r>
            <a:r>
              <a:rPr lang="en-US" dirty="0"/>
              <a:t>’: </a:t>
            </a:r>
          </a:p>
          <a:p>
            <a:pPr lvl="1">
              <a:buFont typeface="Arial" panose="020B0604020202020204" pitchFamily="34" charset="0"/>
              <a:buChar char="•"/>
            </a:pPr>
            <a:r>
              <a:rPr lang="en-US" dirty="0"/>
              <a:t>can be beliefs (B) and communicated representations (CR);</a:t>
            </a:r>
          </a:p>
          <a:p>
            <a:pPr lvl="1">
              <a:buFont typeface="Arial" panose="020B0604020202020204" pitchFamily="34" charset="0"/>
              <a:buChar char="•"/>
            </a:pPr>
            <a:r>
              <a:rPr lang="en-US" dirty="0" err="1"/>
              <a:t>Bs</a:t>
            </a:r>
            <a:r>
              <a:rPr lang="en-US" dirty="0"/>
              <a:t> and CRs usually don’t contradict each other;</a:t>
            </a:r>
          </a:p>
          <a:p>
            <a:pPr lvl="2">
              <a:buFont typeface="Arial" panose="020B0604020202020204" pitchFamily="34" charset="0"/>
              <a:buChar char="•"/>
            </a:pPr>
            <a:r>
              <a:rPr lang="en-US" dirty="0"/>
              <a:t>some exceptions: lying, deception, priorities in updates, …</a:t>
            </a:r>
          </a:p>
          <a:p>
            <a:pPr>
              <a:buFont typeface="Arial" panose="020B0604020202020204" pitchFamily="34" charset="0"/>
              <a:buChar char="•"/>
            </a:pPr>
            <a:r>
              <a:rPr lang="en-US" dirty="0"/>
              <a:t>Schema shows the case for universals and instantiations, but the phases are equally valid for configurations and axioms.</a:t>
            </a:r>
          </a:p>
        </p:txBody>
      </p:sp>
      <p:pic>
        <p:nvPicPr>
          <p:cNvPr id="4" name="Picture 3"/>
          <p:cNvPicPr>
            <a:picLocks noChangeAspect="1"/>
          </p:cNvPicPr>
          <p:nvPr/>
        </p:nvPicPr>
        <p:blipFill>
          <a:blip r:embed="rId2"/>
          <a:stretch>
            <a:fillRect/>
          </a:stretch>
        </p:blipFill>
        <p:spPr>
          <a:xfrm>
            <a:off x="1714500" y="1676400"/>
            <a:ext cx="5715000" cy="2158356"/>
          </a:xfrm>
          <a:prstGeom prst="rect">
            <a:avLst/>
          </a:prstGeom>
        </p:spPr>
      </p:pic>
    </p:spTree>
    <p:extLst>
      <p:ext uri="{BB962C8B-B14F-4D97-AF65-F5344CB8AC3E}">
        <p14:creationId xmlns:p14="http://schemas.microsoft.com/office/powerpoint/2010/main" val="185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65331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1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331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331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331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332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332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332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332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333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2" name="Group 1"/>
          <p:cNvGrpSpPr/>
          <p:nvPr/>
        </p:nvGrpSpPr>
        <p:grpSpPr>
          <a:xfrm>
            <a:off x="533400" y="5486400"/>
            <a:ext cx="8077200" cy="1143000"/>
            <a:chOff x="533400" y="5486400"/>
            <a:chExt cx="8077200" cy="1143000"/>
          </a:xfrm>
        </p:grpSpPr>
        <p:sp>
          <p:nvSpPr>
            <p:cNvPr id="653351" name="Line 39"/>
            <p:cNvSpPr>
              <a:spLocks noChangeShapeType="1"/>
            </p:cNvSpPr>
            <p:nvPr/>
          </p:nvSpPr>
          <p:spPr bwMode="auto">
            <a:xfrm>
              <a:off x="7391400" y="54864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4" name="Line 42"/>
            <p:cNvSpPr>
              <a:spLocks noChangeShapeType="1"/>
            </p:cNvSpPr>
            <p:nvPr/>
          </p:nvSpPr>
          <p:spPr bwMode="auto">
            <a:xfrm>
              <a:off x="17526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5" name="Line 43"/>
            <p:cNvSpPr>
              <a:spLocks noChangeShapeType="1"/>
            </p:cNvSpPr>
            <p:nvPr/>
          </p:nvSpPr>
          <p:spPr bwMode="auto">
            <a:xfrm>
              <a:off x="6553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6" name="Line 44"/>
            <p:cNvSpPr>
              <a:spLocks noChangeShapeType="1"/>
            </p:cNvSpPr>
            <p:nvPr/>
          </p:nvSpPr>
          <p:spPr bwMode="auto">
            <a:xfrm>
              <a:off x="8077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8" name="Line 46"/>
            <p:cNvSpPr>
              <a:spLocks noChangeShapeType="1"/>
            </p:cNvSpPr>
            <p:nvPr/>
          </p:nvSpPr>
          <p:spPr bwMode="auto">
            <a:xfrm>
              <a:off x="3429000" y="6019800"/>
              <a:ext cx="0" cy="609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0" name="Line 48"/>
            <p:cNvSpPr>
              <a:spLocks noChangeShapeType="1"/>
            </p:cNvSpPr>
            <p:nvPr/>
          </p:nvSpPr>
          <p:spPr bwMode="auto">
            <a:xfrm>
              <a:off x="53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1" name="Line 49"/>
            <p:cNvSpPr>
              <a:spLocks noChangeShapeType="1"/>
            </p:cNvSpPr>
            <p:nvPr/>
          </p:nvSpPr>
          <p:spPr bwMode="auto">
            <a:xfrm>
              <a:off x="2743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2" name="Line 50"/>
            <p:cNvSpPr>
              <a:spLocks noChangeShapeType="1"/>
            </p:cNvSpPr>
            <p:nvPr/>
          </p:nvSpPr>
          <p:spPr bwMode="auto">
            <a:xfrm>
              <a:off x="1981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3" name="Line 51"/>
            <p:cNvSpPr>
              <a:spLocks noChangeShapeType="1"/>
            </p:cNvSpPr>
            <p:nvPr/>
          </p:nvSpPr>
          <p:spPr bwMode="auto">
            <a:xfrm>
              <a:off x="434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5" name="Line 53"/>
            <p:cNvSpPr>
              <a:spLocks noChangeShapeType="1"/>
            </p:cNvSpPr>
            <p:nvPr/>
          </p:nvSpPr>
          <p:spPr bwMode="auto">
            <a:xfrm>
              <a:off x="3657600" y="6019800"/>
              <a:ext cx="0" cy="6096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7" name="Line 55"/>
            <p:cNvSpPr>
              <a:spLocks noChangeShapeType="1"/>
            </p:cNvSpPr>
            <p:nvPr/>
          </p:nvSpPr>
          <p:spPr bwMode="auto">
            <a:xfrm>
              <a:off x="34290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8" name="Line 56"/>
            <p:cNvSpPr>
              <a:spLocks noChangeShapeType="1"/>
            </p:cNvSpPr>
            <p:nvPr/>
          </p:nvSpPr>
          <p:spPr bwMode="auto">
            <a:xfrm>
              <a:off x="5791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0" name="Line 58"/>
            <p:cNvSpPr>
              <a:spLocks noChangeShapeType="1"/>
            </p:cNvSpPr>
            <p:nvPr/>
          </p:nvSpPr>
          <p:spPr bwMode="auto">
            <a:xfrm>
              <a:off x="48768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1" name="Line 59"/>
            <p:cNvSpPr>
              <a:spLocks noChangeShapeType="1"/>
            </p:cNvSpPr>
            <p:nvPr/>
          </p:nvSpPr>
          <p:spPr bwMode="auto">
            <a:xfrm>
              <a:off x="3124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2" name="Line 60"/>
            <p:cNvSpPr>
              <a:spLocks noChangeShapeType="1"/>
            </p:cNvSpPr>
            <p:nvPr/>
          </p:nvSpPr>
          <p:spPr bwMode="auto">
            <a:xfrm>
              <a:off x="36576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3" name="Line 61"/>
            <p:cNvSpPr>
              <a:spLocks noChangeShapeType="1"/>
            </p:cNvSpPr>
            <p:nvPr/>
          </p:nvSpPr>
          <p:spPr bwMode="auto">
            <a:xfrm>
              <a:off x="39624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4" name="Line 62"/>
            <p:cNvSpPr>
              <a:spLocks noChangeShapeType="1"/>
            </p:cNvSpPr>
            <p:nvPr/>
          </p:nvSpPr>
          <p:spPr bwMode="auto">
            <a:xfrm>
              <a:off x="86106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17924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2" name="Content Placeholder 1"/>
          <p:cNvSpPr>
            <a:spLocks noGrp="1"/>
          </p:cNvSpPr>
          <p:nvPr>
            <p:ph idx="1"/>
          </p:nvPr>
        </p:nvSpPr>
        <p:spPr>
          <a:xfrm>
            <a:off x="1828800" y="4345712"/>
            <a:ext cx="7010400" cy="2209800"/>
          </a:xfrm>
        </p:spPr>
        <p:txBody>
          <a:bodyPr/>
          <a:lstStyle/>
          <a:p>
            <a:pPr>
              <a:spcAft>
                <a:spcPts val="700"/>
              </a:spcAft>
            </a:pPr>
            <a:r>
              <a:rPr lang="en-US" dirty="0"/>
              <a:t>Discovery</a:t>
            </a:r>
          </a:p>
          <a:p>
            <a:pPr>
              <a:spcAft>
                <a:spcPts val="700"/>
              </a:spcAft>
            </a:pPr>
            <a:r>
              <a:rPr lang="en-US" dirty="0"/>
              <a:t>Being lucky</a:t>
            </a:r>
          </a:p>
          <a:p>
            <a:pPr>
              <a:spcAft>
                <a:spcPts val="700"/>
              </a:spcAft>
            </a:pPr>
            <a:r>
              <a:rPr lang="en-US" dirty="0"/>
              <a:t>Misrepresentation</a:t>
            </a:r>
          </a:p>
          <a:p>
            <a:pPr>
              <a:spcAft>
                <a:spcPts val="700"/>
              </a:spcAft>
            </a:pPr>
            <a:r>
              <a:rPr lang="en-US" dirty="0"/>
              <a:t>Being ignorant</a:t>
            </a:r>
          </a:p>
        </p:txBody>
      </p:sp>
      <p:pic>
        <p:nvPicPr>
          <p:cNvPr id="3" name="Picture 2"/>
          <p:cNvPicPr>
            <a:picLocks noChangeAspect="1"/>
          </p:cNvPicPr>
          <p:nvPr/>
        </p:nvPicPr>
        <p:blipFill>
          <a:blip r:embed="rId3"/>
          <a:stretch>
            <a:fillRect/>
          </a:stretch>
        </p:blipFill>
        <p:spPr>
          <a:xfrm>
            <a:off x="1447800" y="1780308"/>
            <a:ext cx="6419609" cy="2133601"/>
          </a:xfrm>
          <a:prstGeom prst="rect">
            <a:avLst/>
          </a:prstGeom>
        </p:spPr>
      </p:pic>
      <p:grpSp>
        <p:nvGrpSpPr>
          <p:cNvPr id="4" name="Group 3"/>
          <p:cNvGrpSpPr/>
          <p:nvPr/>
        </p:nvGrpSpPr>
        <p:grpSpPr>
          <a:xfrm rot="5400000">
            <a:off x="381000" y="4800600"/>
            <a:ext cx="1600200" cy="1143000"/>
            <a:chOff x="381000" y="4572000"/>
            <a:chExt cx="1600200" cy="1143000"/>
          </a:xfrm>
        </p:grpSpPr>
        <p:sp>
          <p:nvSpPr>
            <p:cNvPr id="53" name="Line 59"/>
            <p:cNvSpPr>
              <a:spLocks noChangeShapeType="1"/>
            </p:cNvSpPr>
            <p:nvPr/>
          </p:nvSpPr>
          <p:spPr bwMode="auto">
            <a:xfrm>
              <a:off x="381000" y="45720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4" name="Line 39"/>
            <p:cNvSpPr>
              <a:spLocks noChangeShapeType="1"/>
            </p:cNvSpPr>
            <p:nvPr/>
          </p:nvSpPr>
          <p:spPr bwMode="auto">
            <a:xfrm>
              <a:off x="914400" y="45720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5" name="Line 42"/>
            <p:cNvSpPr>
              <a:spLocks noChangeShapeType="1"/>
            </p:cNvSpPr>
            <p:nvPr/>
          </p:nvSpPr>
          <p:spPr bwMode="auto">
            <a:xfrm>
              <a:off x="1454727" y="45720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6" name="Line 49"/>
            <p:cNvSpPr>
              <a:spLocks noChangeShapeType="1"/>
            </p:cNvSpPr>
            <p:nvPr/>
          </p:nvSpPr>
          <p:spPr bwMode="auto">
            <a:xfrm>
              <a:off x="1981200" y="45720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
        <p:nvSpPr>
          <p:cNvPr id="5" name="TextBox 4">
            <a:extLst>
              <a:ext uri="{FF2B5EF4-FFF2-40B4-BE49-F238E27FC236}">
                <a16:creationId xmlns:a16="http://schemas.microsoft.com/office/drawing/2014/main" id="{EFAB34A7-9A3F-4DD7-A6BF-8E987DF871FC}"/>
              </a:ext>
            </a:extLst>
          </p:cNvPr>
          <p:cNvSpPr txBox="1"/>
          <p:nvPr/>
        </p:nvSpPr>
        <p:spPr>
          <a:xfrm>
            <a:off x="1981200" y="4191000"/>
            <a:ext cx="184731" cy="461665"/>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362AA7C4-FA9C-45F3-A7F2-7745996D80CD}"/>
              </a:ext>
            </a:extLst>
          </p:cNvPr>
          <p:cNvSpPr txBox="1"/>
          <p:nvPr/>
        </p:nvSpPr>
        <p:spPr>
          <a:xfrm>
            <a:off x="1447801" y="3913909"/>
            <a:ext cx="6419608" cy="461665"/>
          </a:xfrm>
          <a:prstGeom prst="rect">
            <a:avLst/>
          </a:prstGeom>
          <a:solidFill>
            <a:srgbClr val="E59C00"/>
          </a:solidFill>
        </p:spPr>
        <p:txBody>
          <a:bodyPr wrap="square" rtlCol="0">
            <a:spAutoFit/>
          </a:bodyPr>
          <a:lstStyle/>
          <a:p>
            <a:r>
              <a:rPr lang="en-US" dirty="0">
                <a:solidFill>
                  <a:schemeClr val="bg1"/>
                </a:solidFill>
                <a:highlight>
                  <a:srgbClr val="E59C00"/>
                </a:highlight>
              </a:rPr>
              <a:t>What sort of milestones do the arrows represent?</a:t>
            </a:r>
          </a:p>
        </p:txBody>
      </p:sp>
      <p:sp>
        <p:nvSpPr>
          <p:cNvPr id="8" name="Rectangle 7">
            <a:extLst>
              <a:ext uri="{FF2B5EF4-FFF2-40B4-BE49-F238E27FC236}">
                <a16:creationId xmlns:a16="http://schemas.microsoft.com/office/drawing/2014/main" id="{9ACFD04E-847B-4017-A5E3-4D22051EDDB9}"/>
              </a:ext>
            </a:extLst>
          </p:cNvPr>
          <p:cNvSpPr/>
          <p:nvPr/>
        </p:nvSpPr>
        <p:spPr bwMode="auto">
          <a:xfrm>
            <a:off x="1447800" y="3352800"/>
            <a:ext cx="6419609" cy="561062"/>
          </a:xfrm>
          <a:prstGeom prst="rect">
            <a:avLst/>
          </a:prstGeom>
          <a:noFill/>
          <a:ln w="38100" cap="flat" cmpd="sng" algn="ctr">
            <a:solidFill>
              <a:srgbClr val="E59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Connector: Elbow 9">
            <a:extLst>
              <a:ext uri="{FF2B5EF4-FFF2-40B4-BE49-F238E27FC236}">
                <a16:creationId xmlns:a16="http://schemas.microsoft.com/office/drawing/2014/main" id="{234DF8C8-58E8-4B17-94D6-0F0A23B5D261}"/>
              </a:ext>
            </a:extLst>
          </p:cNvPr>
          <p:cNvCxnSpPr>
            <a:stCxn id="8" idx="1"/>
          </p:cNvCxnSpPr>
          <p:nvPr/>
        </p:nvCxnSpPr>
        <p:spPr bwMode="auto">
          <a:xfrm rot="10800000" flipV="1">
            <a:off x="914400" y="3633330"/>
            <a:ext cx="533400" cy="557669"/>
          </a:xfrm>
          <a:prstGeom prst="bentConnector2">
            <a:avLst/>
          </a:prstGeom>
          <a:solidFill>
            <a:schemeClr val="accent1"/>
          </a:solidFill>
          <a:ln w="38100" cap="flat" cmpd="sng" algn="ctr">
            <a:solidFill>
              <a:srgbClr val="E59C00"/>
            </a:solidFill>
            <a:prstDash val="solid"/>
            <a:round/>
            <a:headEnd type="none" w="med" len="med"/>
            <a:tailEnd type="triangle"/>
          </a:ln>
          <a:effectLst/>
        </p:spPr>
      </p:cxnSp>
      <p:sp>
        <p:nvSpPr>
          <p:cNvPr id="11" name="TextBox 10">
            <a:extLst>
              <a:ext uri="{FF2B5EF4-FFF2-40B4-BE49-F238E27FC236}">
                <a16:creationId xmlns:a16="http://schemas.microsoft.com/office/drawing/2014/main" id="{F50EF1CA-6F5C-4991-B49B-88725D1B8999}"/>
              </a:ext>
            </a:extLst>
          </p:cNvPr>
          <p:cNvSpPr txBox="1"/>
          <p:nvPr/>
        </p:nvSpPr>
        <p:spPr>
          <a:xfrm>
            <a:off x="4953000" y="4631115"/>
            <a:ext cx="3781425" cy="1569660"/>
          </a:xfrm>
          <a:prstGeom prst="rect">
            <a:avLst/>
          </a:prstGeom>
          <a:noFill/>
        </p:spPr>
        <p:txBody>
          <a:bodyPr wrap="square" rtlCol="0">
            <a:spAutoFit/>
          </a:bodyPr>
          <a:lstStyle/>
          <a:p>
            <a:r>
              <a:rPr lang="en-US" sz="1600" dirty="0">
                <a:solidFill>
                  <a:schemeClr val="bg1"/>
                </a:solidFill>
              </a:rPr>
              <a:t>Note: do not confuse the red arrows:</a:t>
            </a:r>
          </a:p>
          <a:p>
            <a:pPr marL="285750" indent="-285750">
              <a:buFont typeface="Arial" panose="020B0604020202020204" pitchFamily="34" charset="0"/>
              <a:buChar char="•"/>
            </a:pPr>
            <a:r>
              <a:rPr lang="en-US" sz="1600" dirty="0">
                <a:solidFill>
                  <a:schemeClr val="bg1"/>
                </a:solidFill>
              </a:rPr>
              <a:t>In ‘reality’ portion: instantiation</a:t>
            </a:r>
          </a:p>
          <a:p>
            <a:pPr marL="285750" indent="-285750">
              <a:buFont typeface="Arial" panose="020B0604020202020204" pitchFamily="34" charset="0"/>
              <a:buChar char="•"/>
            </a:pPr>
            <a:r>
              <a:rPr lang="en-US" sz="1600" dirty="0">
                <a:solidFill>
                  <a:schemeClr val="bg1"/>
                </a:solidFill>
              </a:rPr>
              <a:t>In ‘representation’ portion: assertion of instantiation</a:t>
            </a:r>
          </a:p>
          <a:p>
            <a:pPr marL="285750" indent="-285750">
              <a:buFont typeface="Arial" panose="020B0604020202020204" pitchFamily="34" charset="0"/>
              <a:buChar char="•"/>
            </a:pPr>
            <a:r>
              <a:rPr lang="en-US" sz="1600" dirty="0">
                <a:solidFill>
                  <a:schemeClr val="bg1"/>
                </a:solidFill>
              </a:rPr>
              <a:t>At the bottom: milestones</a:t>
            </a:r>
          </a:p>
          <a:p>
            <a:endParaRPr lang="en-US" sz="1600" dirty="0">
              <a:solidFill>
                <a:schemeClr val="bg1"/>
              </a:solidFill>
            </a:endParaRPr>
          </a:p>
        </p:txBody>
      </p:sp>
    </p:spTree>
    <p:extLst>
      <p:ext uri="{BB962C8B-B14F-4D97-AF65-F5344CB8AC3E}">
        <p14:creationId xmlns:p14="http://schemas.microsoft.com/office/powerpoint/2010/main" val="22601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AutoShape 2"/>
          <p:cNvSpPr>
            <a:spLocks noGrp="1" noChangeArrowheads="1"/>
          </p:cNvSpPr>
          <p:nvPr>
            <p:ph type="title"/>
          </p:nvPr>
        </p:nvSpPr>
        <p:spPr>
          <a:xfrm>
            <a:off x="0" y="762000"/>
            <a:ext cx="9144000" cy="762000"/>
          </a:xfrm>
        </p:spPr>
        <p:txBody>
          <a:bodyPr/>
          <a:lstStyle/>
          <a:p>
            <a:r>
              <a:rPr lang="en-US" altLang="en-US" sz="3200" dirty="0"/>
              <a:t>Representation versus reality in </a:t>
            </a:r>
            <a:r>
              <a:rPr lang="en-US" altLang="en-US" sz="3200" dirty="0">
                <a:solidFill>
                  <a:srgbClr val="FFFF00"/>
                </a:solidFill>
              </a:rPr>
              <a:t>ontologies</a:t>
            </a:r>
          </a:p>
        </p:txBody>
      </p:sp>
      <p:sp>
        <p:nvSpPr>
          <p:cNvPr id="7403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7403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7403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7403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7403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7403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7403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7403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7403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8" name="Rectangle 36"/>
          <p:cNvSpPr>
            <a:spLocks noChangeArrowheads="1"/>
          </p:cNvSpPr>
          <p:nvPr/>
        </p:nvSpPr>
        <p:spPr bwMode="auto">
          <a:xfrm>
            <a:off x="533400" y="2057400"/>
            <a:ext cx="1219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9" name="Text Box 37"/>
          <p:cNvSpPr txBox="1">
            <a:spLocks noChangeArrowheads="1"/>
          </p:cNvSpPr>
          <p:nvPr/>
        </p:nvSpPr>
        <p:spPr bwMode="auto">
          <a:xfrm>
            <a:off x="0" y="5486400"/>
            <a:ext cx="9144000" cy="83099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Total ignorance. A disease already exists, but unnoticed thus far (e.g. </a:t>
            </a:r>
            <a:r>
              <a:rPr kumimoji="0" lang="en-US" altLang="en-US" sz="2400" b="0" i="1" u="none" strike="noStrike" kern="1200" cap="none" spc="0" normalizeH="0" baseline="0" noProof="0" dirty="0">
                <a:ln>
                  <a:noFill/>
                </a:ln>
                <a:solidFill>
                  <a:srgbClr val="FFFFFF"/>
                </a:solidFill>
                <a:effectLst/>
                <a:uLnTx/>
                <a:uFillTx/>
                <a:latin typeface="Times" charset="0"/>
                <a:ea typeface="+mn-ea"/>
                <a:cs typeface="+mn-cs"/>
              </a:rPr>
              <a:t>AIDS</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a:t>
            </a:r>
          </a:p>
        </p:txBody>
      </p:sp>
    </p:spTree>
    <p:extLst>
      <p:ext uri="{BB962C8B-B14F-4D97-AF65-F5344CB8AC3E}">
        <p14:creationId xmlns:p14="http://schemas.microsoft.com/office/powerpoint/2010/main" val="117757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Ontological Realism claims about reality:</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an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31764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536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536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536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536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536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537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537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537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537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6" name="Rectangle 36"/>
          <p:cNvSpPr>
            <a:spLocks noChangeArrowheads="1"/>
          </p:cNvSpPr>
          <p:nvPr/>
        </p:nvSpPr>
        <p:spPr bwMode="auto">
          <a:xfrm>
            <a:off x="1752600" y="2057400"/>
            <a:ext cx="2286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7" name="Text Box 37"/>
          <p:cNvSpPr txBox="1">
            <a:spLocks noChangeArrowheads="1"/>
          </p:cNvSpPr>
          <p:nvPr/>
        </p:nvSpPr>
        <p:spPr bwMode="auto">
          <a:xfrm>
            <a:off x="0" y="5562600"/>
            <a:ext cx="9144000" cy="1066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False belief in the existence of a type, e.g. ‘</a:t>
            </a:r>
            <a:r>
              <a:rPr kumimoji="0" lang="en-US" altLang="en-US" sz="2400" b="0" i="1" u="none" strike="noStrike" kern="1200" cap="none" spc="0" normalizeH="0" baseline="0" noProof="0">
                <a:ln>
                  <a:noFill/>
                </a:ln>
                <a:solidFill>
                  <a:srgbClr val="FFFFFF"/>
                </a:solidFill>
                <a:effectLst/>
                <a:uLnTx/>
                <a:uFillTx/>
                <a:latin typeface="Times" charset="0"/>
                <a:ea typeface="+mn-ea"/>
                <a:cs typeface="+mn-cs"/>
              </a:rPr>
              <a:t>diabolic possession</a:t>
            </a: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a:t>
            </a:r>
          </a:p>
        </p:txBody>
      </p:sp>
    </p:spTree>
    <p:extLst>
      <p:ext uri="{BB962C8B-B14F-4D97-AF65-F5344CB8AC3E}">
        <p14:creationId xmlns:p14="http://schemas.microsoft.com/office/powerpoint/2010/main" val="1904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1981200" y="2057400"/>
            <a:ext cx="7620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The coming into existence of a new universal remains unnoticed: </a:t>
            </a:r>
            <a:r>
              <a:rPr lang="en-US" altLang="en-US" sz="2800" i="1" dirty="0">
                <a:solidFill>
                  <a:srgbClr val="FFFFFF"/>
                </a:solidFill>
              </a:rPr>
              <a:t>Covid-19</a:t>
            </a:r>
            <a:r>
              <a:rPr lang="en-US" altLang="en-US" sz="2800" dirty="0">
                <a:solidFill>
                  <a:srgbClr val="FFFFFF"/>
                </a:solidFill>
              </a:rPr>
              <a:t> </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existed before being discovered.</a:t>
            </a:r>
          </a:p>
        </p:txBody>
      </p:sp>
    </p:spTree>
    <p:extLst>
      <p:ext uri="{BB962C8B-B14F-4D97-AF65-F5344CB8AC3E}">
        <p14:creationId xmlns:p14="http://schemas.microsoft.com/office/powerpoint/2010/main" val="16750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EHR</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2667000" y="2057400"/>
            <a:ext cx="152397"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5410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Some patient develops </a:t>
            </a:r>
            <a:r>
              <a:rPr lang="en-US" altLang="en-US" sz="2800" i="1" dirty="0">
                <a:solidFill>
                  <a:srgbClr val="FFFFFF"/>
                </a:solidFill>
              </a:rPr>
              <a:t>AIDS</a:t>
            </a:r>
            <a:r>
              <a:rPr lang="en-US" altLang="en-US" sz="2800" dirty="0">
                <a:solidFill>
                  <a:srgbClr val="FFFFFF"/>
                </a:solidFill>
              </a:rPr>
              <a:t> but nobody notices (pre-clinical phase)</a:t>
            </a:r>
            <a:endParaRPr kumimoji="0" lang="en-US" altLang="en-US" sz="2800" b="0" i="0" u="none" strike="noStrike" kern="1200" cap="none" spc="0" normalizeH="0" baseline="0" noProof="0" dirty="0">
              <a:ln>
                <a:noFill/>
              </a:ln>
              <a:solidFill>
                <a:srgbClr val="FFFFFF"/>
              </a:solidFill>
              <a:effectLst/>
              <a:uLnTx/>
              <a:uFillTx/>
              <a:latin typeface="Times" charset="0"/>
              <a:ea typeface="+mn-ea"/>
              <a:cs typeface="+mn-cs"/>
            </a:endParaRPr>
          </a:p>
        </p:txBody>
      </p:sp>
    </p:spTree>
    <p:extLst>
      <p:ext uri="{BB962C8B-B14F-4D97-AF65-F5344CB8AC3E}">
        <p14:creationId xmlns:p14="http://schemas.microsoft.com/office/powerpoint/2010/main" val="11030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150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0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150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151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151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151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151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151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152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152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0" name="Rectangle 36"/>
          <p:cNvSpPr>
            <a:spLocks noChangeArrowheads="1"/>
          </p:cNvSpPr>
          <p:nvPr/>
        </p:nvSpPr>
        <p:spPr bwMode="auto">
          <a:xfrm>
            <a:off x="3124200" y="2057400"/>
            <a:ext cx="3048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 advance in science: the existence of U1 is acknowledged.</a:t>
            </a:r>
          </a:p>
        </p:txBody>
      </p:sp>
    </p:spTree>
    <p:extLst>
      <p:ext uri="{BB962C8B-B14F-4D97-AF65-F5344CB8AC3E}">
        <p14:creationId xmlns:p14="http://schemas.microsoft.com/office/powerpoint/2010/main" val="1444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an EHR</a:t>
            </a:r>
            <a:endParaRPr lang="en-US" altLang="en-US" sz="3200" dirty="0"/>
          </a:p>
        </p:txBody>
      </p:sp>
      <p:sp>
        <p:nvSpPr>
          <p:cNvPr id="6635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35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35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35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35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35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35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35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35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8" name="Rectangle 36"/>
          <p:cNvSpPr>
            <a:spLocks noChangeArrowheads="1"/>
          </p:cNvSpPr>
          <p:nvPr/>
        </p:nvSpPr>
        <p:spPr bwMode="auto">
          <a:xfrm>
            <a:off x="3429000" y="2057400"/>
            <a:ext cx="2286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9" name="Text Box 37"/>
          <p:cNvSpPr txBox="1">
            <a:spLocks noChangeArrowheads="1"/>
          </p:cNvSpPr>
          <p:nvPr/>
        </p:nvSpPr>
        <p:spPr bwMode="auto">
          <a:xfrm>
            <a:off x="0" y="5484813"/>
            <a:ext cx="9144000" cy="12827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The existence of John Doe’s aberrant behavior is acknowledged, </a:t>
            </a:r>
            <a:r>
              <a:rPr kumimoji="0" lang="en-US" altLang="en-US" sz="2600" b="0" i="1" u="sng" strike="noStrike" kern="1200" cap="none" spc="0" normalizeH="0" baseline="0" noProof="0">
                <a:ln>
                  <a:noFill/>
                </a:ln>
                <a:solidFill>
                  <a:srgbClr val="FFFFFF"/>
                </a:solidFill>
                <a:effectLst/>
                <a:uLnTx/>
                <a:uFillTx/>
                <a:latin typeface="Times" charset="0"/>
                <a:ea typeface="+mn-ea"/>
                <a:cs typeface="+mn-cs"/>
              </a:rPr>
              <a:t>however</a:t>
            </a: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 believed to be an instance of what in reality is a fantasy: diabolic possession.</a:t>
            </a:r>
          </a:p>
        </p:txBody>
      </p:sp>
    </p:spTree>
    <p:extLst>
      <p:ext uri="{BB962C8B-B14F-4D97-AF65-F5344CB8AC3E}">
        <p14:creationId xmlns:p14="http://schemas.microsoft.com/office/powerpoint/2010/main" val="6669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560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560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560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560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560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561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561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561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561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6" name="Rectangle 36"/>
          <p:cNvSpPr>
            <a:spLocks noChangeArrowheads="1"/>
          </p:cNvSpPr>
          <p:nvPr/>
        </p:nvSpPr>
        <p:spPr bwMode="auto">
          <a:xfrm>
            <a:off x="3657600" y="2057400"/>
            <a:ext cx="3048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7" name="Text Box 37"/>
          <p:cNvSpPr txBox="1">
            <a:spLocks noChangeArrowheads="1"/>
          </p:cNvSpPr>
          <p:nvPr/>
        </p:nvSpPr>
        <p:spPr bwMode="auto">
          <a:xfrm>
            <a:off x="0" y="5484813"/>
            <a:ext cx="9144000" cy="13731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Another advance in science: the false belief O-#0 is rightfully abandoned, necessitating therefore to reconsider of what p3 must be believed to be an instance of.</a:t>
            </a:r>
          </a:p>
        </p:txBody>
      </p:sp>
    </p:spTree>
    <p:extLst>
      <p:ext uri="{BB962C8B-B14F-4D97-AF65-F5344CB8AC3E}">
        <p14:creationId xmlns:p14="http://schemas.microsoft.com/office/powerpoint/2010/main" val="22373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174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4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174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175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175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175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175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175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176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176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0" name="Rectangle 36"/>
          <p:cNvSpPr>
            <a:spLocks noChangeArrowheads="1"/>
          </p:cNvSpPr>
          <p:nvPr/>
        </p:nvSpPr>
        <p:spPr bwMode="auto">
          <a:xfrm>
            <a:off x="4876800" y="2057400"/>
            <a:ext cx="9144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Advance in science: “AIDS” is discovered as a new disease entity.</a:t>
            </a:r>
          </a:p>
        </p:txBody>
      </p:sp>
    </p:spTree>
    <p:extLst>
      <p:ext uri="{BB962C8B-B14F-4D97-AF65-F5344CB8AC3E}">
        <p14:creationId xmlns:p14="http://schemas.microsoft.com/office/powerpoint/2010/main" val="10842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9939"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0"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9941"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9942"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9943"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9944"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5"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6"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7"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9948"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9949"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9952"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3"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4"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9955"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6"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7"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8"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9"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0"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1"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2"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3"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4"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5"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6"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7"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8"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9"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0"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1"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2" name="Rectangle 36"/>
          <p:cNvSpPr>
            <a:spLocks noChangeArrowheads="1"/>
          </p:cNvSpPr>
          <p:nvPr/>
        </p:nvSpPr>
        <p:spPr bwMode="auto">
          <a:xfrm>
            <a:off x="8077200" y="2057400"/>
            <a:ext cx="5334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3"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For ‘utilitarian’ reasons, lobbyists succeed in </a:t>
            </a:r>
            <a:r>
              <a:rPr kumimoji="0" lang="en-US" altLang="en-US" sz="2800" b="0" i="1" u="none" strike="noStrike" kern="1200" cap="none" spc="0" normalizeH="0" baseline="0" noProof="0" dirty="0">
                <a:ln>
                  <a:noFill/>
                </a:ln>
                <a:solidFill>
                  <a:srgbClr val="FFFFFF"/>
                </a:solidFill>
                <a:effectLst/>
                <a:uLnTx/>
                <a:uFillTx/>
                <a:latin typeface="Times" charset="0"/>
                <a:ea typeface="+mn-ea"/>
                <a:cs typeface="+mn-cs"/>
              </a:rPr>
              <a:t>smoking</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to be removed from an ontology as risk factor for cancer. </a:t>
            </a:r>
          </a:p>
        </p:txBody>
      </p:sp>
    </p:spTree>
    <p:extLst>
      <p:ext uri="{BB962C8B-B14F-4D97-AF65-F5344CB8AC3E}">
        <p14:creationId xmlns:p14="http://schemas.microsoft.com/office/powerpoint/2010/main" val="14373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5647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j-lt"/>
              </a:rPr>
              <a:t>                                                                   </a:t>
            </a:r>
          </a:p>
          <a:p>
            <a:r>
              <a:rPr lang="en-US" dirty="0">
                <a:latin typeface="+mj-lt"/>
              </a:rPr>
              <a:t>                                  </a:t>
            </a:r>
          </a:p>
          <a:p>
            <a:r>
              <a:rPr lang="en-US" dirty="0">
                <a:latin typeface="+mn-lt"/>
              </a:rPr>
              <a:t> </a:t>
            </a:r>
          </a:p>
          <a:p>
            <a:r>
              <a:rPr lang="en-US" dirty="0">
                <a:latin typeface="+mn-lt"/>
              </a:rPr>
              <a:t> </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8644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spTree>
    <p:extLst>
      <p:ext uri="{BB962C8B-B14F-4D97-AF65-F5344CB8AC3E}">
        <p14:creationId xmlns:p14="http://schemas.microsoft.com/office/powerpoint/2010/main" val="7287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endParaRPr lang="en-US" dirty="0">
              <a:latin typeface="+mn-lt"/>
            </a:endParaRP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1981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5672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O-#2   &amp;   O-#1</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2872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229600" cy="2743200"/>
          </a:xfrm>
        </p:spPr>
        <p:txBody>
          <a:bodyPr/>
          <a:lstStyle/>
          <a:p>
            <a:r>
              <a:rPr lang="en-US" dirty="0">
                <a:latin typeface="+mn-lt"/>
              </a:rPr>
              <a:t>                                                                O-#1 </a:t>
            </a:r>
            <a:endParaRPr lang="en-US" dirty="0">
              <a:solidFill>
                <a:srgbClr val="00B0F0"/>
              </a:solidFill>
              <a:latin typeface="+mn-lt"/>
            </a:endParaRPr>
          </a:p>
          <a:p>
            <a:r>
              <a:rPr lang="en-US" dirty="0">
                <a:latin typeface="+mn-lt"/>
              </a:rPr>
              <a:t>                                 O-#2   &amp;   O-#1</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Line 42"/>
          <p:cNvSpPr>
            <a:spLocks noChangeShapeType="1"/>
          </p:cNvSpPr>
          <p:nvPr/>
        </p:nvSpPr>
        <p:spPr bwMode="auto">
          <a:xfrm>
            <a:off x="5715000" y="2972956"/>
            <a:ext cx="0" cy="11418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V6</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6451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dirty="0"/>
              <a:t>Sorts of changes in ontologies:</a:t>
            </a:r>
            <a:br>
              <a:rPr lang="en-US" altLang="en-US" dirty="0"/>
            </a:br>
            <a:r>
              <a:rPr lang="en-US" altLang="en-US" dirty="0"/>
              <a:t>the simplistic main view</a:t>
            </a:r>
            <a:endParaRPr lang="en-GB" altLang="en-US" dirty="0"/>
          </a:p>
        </p:txBody>
      </p:sp>
      <p:sp>
        <p:nvSpPr>
          <p:cNvPr id="12291" name="Rectangle 3"/>
          <p:cNvSpPr>
            <a:spLocks noGrp="1" noChangeArrowheads="1"/>
          </p:cNvSpPr>
          <p:nvPr>
            <p:ph idx="1"/>
          </p:nvPr>
        </p:nvSpPr>
        <p:spPr>
          <a:xfrm>
            <a:off x="228600" y="2057400"/>
            <a:ext cx="8686800" cy="4572000"/>
          </a:xfrm>
        </p:spPr>
        <p:txBody>
          <a:bodyPr/>
          <a:lstStyle/>
          <a:p>
            <a:pPr eaLnBrk="1" hangingPunct="1"/>
            <a:r>
              <a:rPr lang="en-US" altLang="en-US" sz="2800" i="1" dirty="0"/>
              <a:t>Ontology versions exhibit differences of the following sorts:</a:t>
            </a:r>
          </a:p>
          <a:p>
            <a:pPr eaLnBrk="1" hangingPunct="1"/>
            <a:endParaRPr lang="en-US" altLang="en-US" sz="1200" i="1" dirty="0"/>
          </a:p>
          <a:p>
            <a:pPr lvl="1" eaLnBrk="1" hangingPunct="1">
              <a:lnSpc>
                <a:spcPct val="80000"/>
              </a:lnSpc>
            </a:pPr>
            <a:r>
              <a:rPr lang="en-GB" altLang="en-US" sz="2400" i="1" dirty="0"/>
              <a:t>Add a subtree</a:t>
            </a:r>
          </a:p>
          <a:p>
            <a:pPr lvl="1" eaLnBrk="1" hangingPunct="1">
              <a:lnSpc>
                <a:spcPct val="80000"/>
              </a:lnSpc>
            </a:pPr>
            <a:r>
              <a:rPr lang="en-GB" altLang="en-US" sz="2400" i="1" dirty="0"/>
              <a:t>Delete a subtree</a:t>
            </a:r>
          </a:p>
          <a:p>
            <a:pPr lvl="1" eaLnBrk="1" hangingPunct="1">
              <a:lnSpc>
                <a:spcPct val="80000"/>
              </a:lnSpc>
            </a:pPr>
            <a:r>
              <a:rPr lang="en-GB" altLang="en-US" sz="2400" i="1" dirty="0"/>
              <a:t>Move a subtree to a different location </a:t>
            </a:r>
          </a:p>
          <a:p>
            <a:pPr lvl="1" eaLnBrk="1" hangingPunct="1">
              <a:lnSpc>
                <a:spcPct val="80000"/>
              </a:lnSpc>
            </a:pPr>
            <a:r>
              <a:rPr lang="en-GB" altLang="en-US" sz="2400" i="1" dirty="0"/>
              <a:t>Move a set of sibling classes to a different location</a:t>
            </a:r>
          </a:p>
          <a:p>
            <a:pPr lvl="1" eaLnBrk="1" hangingPunct="1">
              <a:lnSpc>
                <a:spcPct val="80000"/>
              </a:lnSpc>
            </a:pPr>
            <a:r>
              <a:rPr lang="en-GB" altLang="en-US" sz="2400" i="1" dirty="0"/>
              <a:t>Create a new abstraction and move a set of siblings down in a class hierarchy, creating a new superclass.</a:t>
            </a:r>
          </a:p>
          <a:p>
            <a:pPr lvl="1" eaLnBrk="1" hangingPunct="1">
              <a:lnSpc>
                <a:spcPct val="80000"/>
              </a:lnSpc>
            </a:pPr>
            <a:r>
              <a:rPr lang="en-GB" altLang="en-US" sz="2400" i="1" dirty="0"/>
              <a:t>Delete a class, moving its subclasses to become subclasses of its superclass.</a:t>
            </a:r>
          </a:p>
          <a:p>
            <a:pPr lvl="1" eaLnBrk="1" hangingPunct="1">
              <a:lnSpc>
                <a:spcPct val="80000"/>
              </a:lnSpc>
            </a:pPr>
            <a:r>
              <a:rPr lang="en-GB" altLang="en-US" sz="2400" i="1" dirty="0"/>
              <a:t>Split a class </a:t>
            </a:r>
          </a:p>
          <a:p>
            <a:pPr lvl="1" eaLnBrk="1" hangingPunct="1">
              <a:lnSpc>
                <a:spcPct val="80000"/>
              </a:lnSpc>
            </a:pPr>
            <a:r>
              <a:rPr lang="en-GB" altLang="en-US" sz="2400" i="1" dirty="0"/>
              <a:t>Merge classes</a:t>
            </a:r>
            <a:endParaRPr lang="en-US" altLang="en-US" sz="2400" i="1" dirty="0"/>
          </a:p>
        </p:txBody>
      </p:sp>
      <p:sp>
        <p:nvSpPr>
          <p:cNvPr id="12292" name="Rectangle 4"/>
          <p:cNvSpPr>
            <a:spLocks noChangeArrowheads="1"/>
          </p:cNvSpPr>
          <p:nvPr/>
        </p:nvSpPr>
        <p:spPr bwMode="auto">
          <a:xfrm>
            <a:off x="4267200" y="6135469"/>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Noy</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N.F.,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Kunnatur</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 Klein, M., and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Musen</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M.A. Tracking changes during ontology evolution. In Proceeding of the 3rd International Semantic Web Conference (ISWC2004), Hiroshima, Japan, November 2004.</a:t>
            </a:r>
          </a:p>
        </p:txBody>
      </p:sp>
      <p:sp>
        <p:nvSpPr>
          <p:cNvPr id="5" name="TextBox 4"/>
          <p:cNvSpPr txBox="1">
            <a:spLocks noChangeArrowheads="1"/>
          </p:cNvSpPr>
          <p:nvPr/>
        </p:nvSpPr>
        <p:spPr bwMode="auto">
          <a:xfrm>
            <a:off x="3695700" y="2750403"/>
            <a:ext cx="50673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These distinctions don’t tell us the motivations behind the changes </a:t>
            </a:r>
          </a:p>
        </p:txBody>
      </p:sp>
    </p:spTree>
    <p:extLst>
      <p:ext uri="{BB962C8B-B14F-4D97-AF65-F5344CB8AC3E}">
        <p14:creationId xmlns:p14="http://schemas.microsoft.com/office/powerpoint/2010/main" val="17945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ltLang="en-US"/>
              <a:t>An “optimal” ontology (1)</a:t>
            </a:r>
          </a:p>
        </p:txBody>
      </p:sp>
      <p:sp>
        <p:nvSpPr>
          <p:cNvPr id="681987" name="Rectangle 3"/>
          <p:cNvSpPr>
            <a:spLocks noGrp="1" noChangeArrowheads="1"/>
          </p:cNvSpPr>
          <p:nvPr>
            <p:ph idx="1"/>
          </p:nvPr>
        </p:nvSpPr>
        <p:spPr/>
        <p:txBody>
          <a:bodyPr/>
          <a:lstStyle/>
          <a:p>
            <a:r>
              <a:rPr lang="nl-NL" altLang="en-US" sz="2800" dirty="0" err="1"/>
              <a:t>Because</a:t>
            </a:r>
            <a:r>
              <a:rPr lang="nl-NL" altLang="en-US" sz="2800" dirty="0"/>
              <a:t> </a:t>
            </a:r>
            <a:r>
              <a:rPr lang="nl-NL" altLang="en-US" sz="2800" dirty="0" err="1"/>
              <a:t>ontologies</a:t>
            </a:r>
            <a:r>
              <a:rPr lang="nl-NL" altLang="en-US" sz="2800" dirty="0"/>
              <a:t>, as </a:t>
            </a:r>
            <a:r>
              <a:rPr lang="nl-NL" altLang="en-US" sz="2800" dirty="0" err="1"/>
              <a:t>conceived</a:t>
            </a:r>
            <a:r>
              <a:rPr lang="nl-NL" altLang="en-US" sz="2800" dirty="0"/>
              <a:t> on realist </a:t>
            </a:r>
            <a:r>
              <a:rPr lang="nl-NL" altLang="en-US" sz="2800" dirty="0" err="1"/>
              <a:t>terms</a:t>
            </a:r>
            <a:r>
              <a:rPr lang="nl-NL" altLang="en-US" sz="2800" dirty="0"/>
              <a:t>, </a:t>
            </a:r>
          </a:p>
          <a:p>
            <a:pPr lvl="1"/>
            <a:r>
              <a:rPr lang="nl-NL" altLang="en-US" sz="2400" dirty="0"/>
              <a:t>are </a:t>
            </a:r>
            <a:r>
              <a:rPr lang="nl-NL" altLang="en-US" sz="2400" dirty="0" err="1"/>
              <a:t>artifacts</a:t>
            </a:r>
            <a:r>
              <a:rPr lang="nl-NL" altLang="en-US" sz="2400" dirty="0"/>
              <a:t> </a:t>
            </a:r>
            <a:r>
              <a:rPr lang="nl-NL" altLang="en-US" sz="2400" dirty="0" err="1"/>
              <a:t>created</a:t>
            </a:r>
            <a:r>
              <a:rPr lang="nl-NL" altLang="en-US" sz="2400" dirty="0"/>
              <a:t> </a:t>
            </a:r>
            <a:r>
              <a:rPr lang="nl-NL" altLang="en-US" sz="2400" dirty="0" err="1"/>
              <a:t>for</a:t>
            </a:r>
            <a:r>
              <a:rPr lang="nl-NL" altLang="en-US" sz="2400" dirty="0"/>
              <a:t> </a:t>
            </a:r>
            <a:r>
              <a:rPr lang="nl-NL" altLang="en-US" sz="2400" dirty="0" err="1"/>
              <a:t>some</a:t>
            </a:r>
            <a:r>
              <a:rPr lang="nl-NL" altLang="en-US" sz="2400" dirty="0"/>
              <a:t> </a:t>
            </a:r>
            <a:r>
              <a:rPr lang="nl-NL" altLang="en-US" sz="2400" b="1" u="sng" dirty="0" err="1"/>
              <a:t>purpose</a:t>
            </a:r>
            <a:r>
              <a:rPr lang="nl-NL" altLang="en-US" sz="2400" dirty="0"/>
              <a:t> (e.g. </a:t>
            </a:r>
            <a:r>
              <a:rPr lang="nl-NL" altLang="en-US" sz="2400" dirty="0" err="1"/>
              <a:t>to</a:t>
            </a:r>
            <a:r>
              <a:rPr lang="nl-NL" altLang="en-US" sz="2400" dirty="0"/>
              <a:t> serve as </a:t>
            </a:r>
            <a:r>
              <a:rPr lang="nl-NL" altLang="en-US" sz="2400" dirty="0" err="1"/>
              <a:t>controlled</a:t>
            </a:r>
            <a:r>
              <a:rPr lang="nl-NL" altLang="en-US" sz="2400" dirty="0"/>
              <a:t> </a:t>
            </a:r>
            <a:r>
              <a:rPr lang="nl-NL" altLang="en-US" sz="2400" dirty="0" err="1"/>
              <a:t>vocabulary</a:t>
            </a:r>
            <a:r>
              <a:rPr lang="nl-NL" altLang="en-US" sz="2400" dirty="0"/>
              <a:t>, or </a:t>
            </a:r>
            <a:r>
              <a:rPr lang="nl-NL" altLang="en-US" sz="2400" dirty="0" err="1"/>
              <a:t>to</a:t>
            </a:r>
            <a:r>
              <a:rPr lang="nl-NL" altLang="en-US" sz="2400" dirty="0"/>
              <a:t> </a:t>
            </a:r>
            <a:r>
              <a:rPr lang="nl-NL" altLang="en-US" sz="2400" dirty="0" err="1"/>
              <a:t>provide</a:t>
            </a:r>
            <a:r>
              <a:rPr lang="nl-NL" altLang="en-US" sz="2400" dirty="0"/>
              <a:t> domain </a:t>
            </a:r>
            <a:r>
              <a:rPr lang="nl-NL" altLang="en-US" sz="2400" dirty="0" err="1"/>
              <a:t>knowledge</a:t>
            </a:r>
            <a:r>
              <a:rPr lang="nl-NL" altLang="en-US" sz="2400" dirty="0"/>
              <a:t> </a:t>
            </a:r>
            <a:r>
              <a:rPr lang="nl-NL" altLang="en-US" sz="2400" dirty="0" err="1"/>
              <a:t>to</a:t>
            </a:r>
            <a:r>
              <a:rPr lang="nl-NL" altLang="en-US" sz="2400" dirty="0"/>
              <a:t> a software </a:t>
            </a:r>
            <a:r>
              <a:rPr lang="nl-NL" altLang="en-US" sz="2400" dirty="0" err="1"/>
              <a:t>application</a:t>
            </a:r>
            <a:r>
              <a:rPr lang="nl-NL" altLang="en-US" sz="2400" dirty="0"/>
              <a:t>), </a:t>
            </a:r>
          </a:p>
          <a:p>
            <a:pPr lvl="1"/>
            <a:r>
              <a:rPr lang="nl-NL" altLang="en-US" sz="2400" dirty="0"/>
              <a:t>are at </a:t>
            </a:r>
            <a:r>
              <a:rPr lang="nl-NL" altLang="en-US" sz="2400" dirty="0" err="1"/>
              <a:t>the</a:t>
            </a:r>
            <a:r>
              <a:rPr lang="nl-NL" altLang="en-US" sz="2400" dirty="0"/>
              <a:t> </a:t>
            </a:r>
            <a:r>
              <a:rPr lang="nl-NL" altLang="en-US" sz="2400" dirty="0" err="1"/>
              <a:t>same</a:t>
            </a:r>
            <a:r>
              <a:rPr lang="nl-NL" altLang="en-US" sz="2400" dirty="0"/>
              <a:t> time </a:t>
            </a:r>
            <a:r>
              <a:rPr lang="nl-NL" altLang="en-US" sz="2400" dirty="0" err="1"/>
              <a:t>intended</a:t>
            </a:r>
            <a:r>
              <a:rPr lang="nl-NL" altLang="en-US" sz="2400" dirty="0"/>
              <a:t> </a:t>
            </a:r>
            <a:r>
              <a:rPr lang="nl-NL" altLang="en-US" sz="2400" dirty="0" err="1"/>
              <a:t>to</a:t>
            </a:r>
            <a:r>
              <a:rPr lang="nl-NL" altLang="en-US" sz="2400" dirty="0"/>
              <a:t> </a:t>
            </a:r>
            <a:r>
              <a:rPr lang="nl-NL" altLang="en-US" sz="2400" b="1" u="sng" dirty="0" err="1"/>
              <a:t>mirror</a:t>
            </a:r>
            <a:r>
              <a:rPr lang="nl-NL" altLang="en-US" sz="2400" b="1" u="sng" dirty="0"/>
              <a:t> </a:t>
            </a:r>
            <a:r>
              <a:rPr lang="nl-NL" altLang="en-US" sz="2400" b="1" u="sng" dirty="0" err="1"/>
              <a:t>reality</a:t>
            </a:r>
            <a:r>
              <a:rPr lang="nl-NL" altLang="en-US" sz="2400" b="1" u="sng" dirty="0"/>
              <a:t>,</a:t>
            </a:r>
            <a:r>
              <a:rPr lang="nl-NL" altLang="en-US" sz="2400" dirty="0"/>
              <a:t> </a:t>
            </a:r>
          </a:p>
          <a:p>
            <a:pPr lvl="1"/>
            <a:r>
              <a:rPr lang="nl-NL" altLang="en-US" sz="2400" dirty="0" err="1"/>
              <a:t>should</a:t>
            </a:r>
            <a:r>
              <a:rPr lang="nl-NL" altLang="en-US" sz="2400" dirty="0"/>
              <a:t> </a:t>
            </a:r>
            <a:r>
              <a:rPr lang="nl-NL" altLang="en-US" sz="2400" dirty="0" err="1"/>
              <a:t>allow</a:t>
            </a:r>
            <a:r>
              <a:rPr lang="nl-NL" altLang="en-US" sz="2400" dirty="0"/>
              <a:t> </a:t>
            </a:r>
            <a:r>
              <a:rPr lang="nl-NL" altLang="en-US" sz="2400" b="1" u="sng" dirty="0" err="1"/>
              <a:t>reasoning</a:t>
            </a:r>
            <a:r>
              <a:rPr lang="nl-NL" altLang="en-US" sz="2400" b="1" u="sng" dirty="0"/>
              <a:t> </a:t>
            </a:r>
            <a:r>
              <a:rPr lang="nl-NL" altLang="en-US" sz="2400" b="1" u="sng" dirty="0" err="1"/>
              <a:t>which</a:t>
            </a:r>
            <a:r>
              <a:rPr lang="nl-NL" altLang="en-US" sz="2400" b="1" u="sng" dirty="0"/>
              <a:t> is </a:t>
            </a:r>
            <a:r>
              <a:rPr lang="nl-NL" altLang="en-US" sz="2400" b="1" u="sng" dirty="0" err="1"/>
              <a:t>efficient</a:t>
            </a:r>
            <a:r>
              <a:rPr lang="nl-NL" altLang="en-US" sz="2400" dirty="0"/>
              <a:t> </a:t>
            </a:r>
            <a:r>
              <a:rPr lang="nl-NL" altLang="en-US" sz="2400" dirty="0" err="1"/>
              <a:t>from</a:t>
            </a:r>
            <a:r>
              <a:rPr lang="nl-NL" altLang="en-US" sz="2400" dirty="0"/>
              <a:t> a </a:t>
            </a:r>
            <a:r>
              <a:rPr lang="nl-NL" altLang="en-US" sz="2400" dirty="0" err="1"/>
              <a:t>computational</a:t>
            </a:r>
            <a:r>
              <a:rPr lang="nl-NL" altLang="en-US" sz="2400" dirty="0"/>
              <a:t> point of view, </a:t>
            </a:r>
          </a:p>
          <a:p>
            <a:r>
              <a:rPr lang="nl-NL" altLang="en-US" sz="2800" dirty="0"/>
              <a:t>we </a:t>
            </a:r>
            <a:r>
              <a:rPr lang="nl-NL" altLang="en-US" sz="2800" dirty="0" err="1"/>
              <a:t>argue</a:t>
            </a:r>
            <a:r>
              <a:rPr lang="nl-NL" altLang="en-US" sz="2800" dirty="0"/>
              <a:t> </a:t>
            </a:r>
            <a:r>
              <a:rPr lang="nl-NL" altLang="en-US" sz="2800" dirty="0" err="1"/>
              <a:t>that</a:t>
            </a:r>
            <a:r>
              <a:rPr lang="nl-NL" altLang="en-US" sz="2800" dirty="0"/>
              <a:t> </a:t>
            </a:r>
            <a:r>
              <a:rPr lang="nl-NL" altLang="en-US" sz="2800" b="1" dirty="0" err="1"/>
              <a:t>an</a:t>
            </a:r>
            <a:r>
              <a:rPr lang="nl-NL" altLang="en-US" sz="2800" b="1" dirty="0"/>
              <a:t> </a:t>
            </a:r>
            <a:r>
              <a:rPr lang="nl-NL" altLang="en-US" sz="2800" b="1" dirty="0" err="1"/>
              <a:t>optimal</a:t>
            </a:r>
            <a:r>
              <a:rPr lang="nl-NL" altLang="en-US" sz="2800" b="1" dirty="0"/>
              <a:t> </a:t>
            </a:r>
            <a:r>
              <a:rPr lang="nl-NL" altLang="en-US" sz="2800" b="1" dirty="0" err="1"/>
              <a:t>ontology</a:t>
            </a:r>
            <a:r>
              <a:rPr lang="nl-NL" altLang="en-US" sz="2800" b="1" dirty="0"/>
              <a:t> </a:t>
            </a:r>
            <a:r>
              <a:rPr lang="nl-NL" altLang="en-US" sz="2800" b="1" dirty="0" err="1"/>
              <a:t>should</a:t>
            </a:r>
            <a:r>
              <a:rPr lang="nl-NL" altLang="en-US" sz="2800" b="1" dirty="0"/>
              <a:t> </a:t>
            </a:r>
            <a:r>
              <a:rPr lang="nl-NL" altLang="en-US" sz="2800" b="1" dirty="0" err="1"/>
              <a:t>constitute</a:t>
            </a:r>
            <a:r>
              <a:rPr lang="nl-NL" altLang="en-US" sz="2800" b="1" dirty="0"/>
              <a:t> a </a:t>
            </a:r>
            <a:r>
              <a:rPr lang="nl-NL" altLang="en-US" sz="2800" b="1" dirty="0" err="1"/>
              <a:t>representation</a:t>
            </a:r>
            <a:r>
              <a:rPr lang="nl-NL" altLang="en-US" sz="2800" b="1" dirty="0"/>
              <a:t> of </a:t>
            </a:r>
            <a:r>
              <a:rPr lang="nl-NL" altLang="en-US" sz="2800" b="1" i="1" dirty="0" err="1"/>
              <a:t>all</a:t>
            </a:r>
            <a:r>
              <a:rPr lang="nl-NL" altLang="en-US" sz="2800" b="1" i="1" dirty="0"/>
              <a:t> </a:t>
            </a:r>
            <a:r>
              <a:rPr lang="nl-NL" altLang="en-US" sz="2800" b="1" i="1" dirty="0" err="1"/>
              <a:t>and</a:t>
            </a:r>
            <a:r>
              <a:rPr lang="nl-NL" altLang="en-US" sz="2800" b="1" i="1" dirty="0"/>
              <a:t> </a:t>
            </a:r>
            <a:r>
              <a:rPr lang="nl-NL" altLang="en-US" sz="2800" b="1" i="1" dirty="0" err="1"/>
              <a:t>only</a:t>
            </a:r>
            <a:r>
              <a:rPr lang="nl-NL" altLang="en-US" sz="2800" b="1" i="1" dirty="0"/>
              <a:t> </a:t>
            </a:r>
            <a:r>
              <a:rPr lang="nl-NL" altLang="en-US" sz="2800" b="1" i="1" dirty="0" err="1"/>
              <a:t>those</a:t>
            </a:r>
            <a:r>
              <a:rPr lang="nl-NL" altLang="en-US" sz="2800" b="1" i="1" dirty="0"/>
              <a:t> </a:t>
            </a:r>
            <a:r>
              <a:rPr lang="nl-NL" altLang="en-US" sz="2800" b="1" i="1" dirty="0" err="1"/>
              <a:t>portions</a:t>
            </a:r>
            <a:r>
              <a:rPr lang="nl-NL" altLang="en-US" sz="2800" b="1" i="1" dirty="0"/>
              <a:t> of </a:t>
            </a:r>
            <a:r>
              <a:rPr lang="nl-NL" altLang="en-US" sz="2800" b="1" i="1" dirty="0" err="1"/>
              <a:t>reality</a:t>
            </a:r>
            <a:r>
              <a:rPr lang="nl-NL" altLang="en-US" sz="2800" b="1" i="1" dirty="0"/>
              <a:t> </a:t>
            </a:r>
            <a:r>
              <a:rPr lang="nl-NL" altLang="en-US" sz="2800" b="1" i="1" dirty="0" err="1"/>
              <a:t>that</a:t>
            </a:r>
            <a:r>
              <a:rPr lang="nl-NL" altLang="en-US" sz="2800" b="1" i="1" dirty="0"/>
              <a:t> are relevant </a:t>
            </a:r>
            <a:r>
              <a:rPr lang="nl-NL" altLang="en-US" sz="2800" b="1" i="1" dirty="0" err="1"/>
              <a:t>for</a:t>
            </a:r>
            <a:r>
              <a:rPr lang="nl-NL" altLang="en-US" sz="2800" b="1" i="1" dirty="0"/>
              <a:t> </a:t>
            </a:r>
            <a:r>
              <a:rPr lang="nl-NL" altLang="en-US" sz="2800" b="1" i="1" dirty="0" err="1"/>
              <a:t>its</a:t>
            </a:r>
            <a:r>
              <a:rPr lang="nl-NL" altLang="en-US" sz="2800" b="1" i="1" dirty="0"/>
              <a:t> </a:t>
            </a:r>
            <a:r>
              <a:rPr lang="nl-NL" altLang="en-US" sz="2800" b="1" i="1" dirty="0" err="1"/>
              <a:t>purpose</a:t>
            </a:r>
            <a:r>
              <a:rPr lang="nl-NL" altLang="en-US" sz="2800" dirty="0"/>
              <a:t>. </a:t>
            </a:r>
            <a:endParaRPr lang="en-US" altLang="en-US" sz="2800" dirty="0"/>
          </a:p>
        </p:txBody>
      </p:sp>
    </p:spTree>
    <p:extLst>
      <p:ext uri="{BB962C8B-B14F-4D97-AF65-F5344CB8AC3E}">
        <p14:creationId xmlns:p14="http://schemas.microsoft.com/office/powerpoint/2010/main" val="922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19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ltLang="en-US" dirty="0"/>
              <a:t>An “optimal” ontology (2)</a:t>
            </a:r>
          </a:p>
        </p:txBody>
      </p:sp>
      <p:sp>
        <p:nvSpPr>
          <p:cNvPr id="684035" name="Rectangle 3"/>
          <p:cNvSpPr>
            <a:spLocks noGrp="1" noChangeArrowheads="1"/>
          </p:cNvSpPr>
          <p:nvPr>
            <p:ph idx="1"/>
          </p:nvPr>
        </p:nvSpPr>
        <p:spPr/>
        <p:txBody>
          <a:bodyPr/>
          <a:lstStyle/>
          <a:p>
            <a:r>
              <a:rPr lang="nl-NL" altLang="en-US" dirty="0" err="1"/>
              <a:t>Each</a:t>
            </a:r>
            <a:r>
              <a:rPr lang="nl-NL" altLang="en-US" dirty="0"/>
              <a:t> term in </a:t>
            </a:r>
            <a:r>
              <a:rPr lang="nl-NL" altLang="en-US" dirty="0" err="1"/>
              <a:t>such</a:t>
            </a:r>
            <a:r>
              <a:rPr lang="nl-NL" altLang="en-US" dirty="0"/>
              <a:t> </a:t>
            </a:r>
            <a:r>
              <a:rPr lang="nl-NL" altLang="en-US" dirty="0" err="1"/>
              <a:t>an</a:t>
            </a:r>
            <a:r>
              <a:rPr lang="nl-NL" altLang="en-US" dirty="0"/>
              <a:t> </a:t>
            </a:r>
            <a:r>
              <a:rPr lang="nl-NL" altLang="en-US" dirty="0" err="1"/>
              <a:t>ontology</a:t>
            </a:r>
            <a:r>
              <a:rPr lang="nl-NL" altLang="en-US" dirty="0"/>
              <a:t> </a:t>
            </a:r>
            <a:r>
              <a:rPr lang="nl-NL" altLang="en-US" dirty="0" err="1"/>
              <a:t>would</a:t>
            </a:r>
            <a:r>
              <a:rPr lang="nl-NL" altLang="en-US" dirty="0"/>
              <a:t> </a:t>
            </a:r>
            <a:r>
              <a:rPr lang="nl-NL" altLang="en-US" dirty="0" err="1"/>
              <a:t>designate</a:t>
            </a:r>
            <a:r>
              <a:rPr lang="nl-NL" altLang="en-US" dirty="0"/>
              <a:t> </a:t>
            </a:r>
          </a:p>
          <a:p>
            <a:pPr lvl="1"/>
            <a:r>
              <a:rPr lang="nl-NL" altLang="en-US" dirty="0"/>
              <a:t>(1) a single </a:t>
            </a:r>
            <a:r>
              <a:rPr lang="nl-NL" altLang="en-US" dirty="0" err="1"/>
              <a:t>portion</a:t>
            </a:r>
            <a:r>
              <a:rPr lang="nl-NL" altLang="en-US" dirty="0"/>
              <a:t> of </a:t>
            </a:r>
            <a:r>
              <a:rPr lang="nl-NL" altLang="en-US" dirty="0" err="1"/>
              <a:t>reality</a:t>
            </a:r>
            <a:r>
              <a:rPr lang="nl-NL" altLang="en-US" dirty="0"/>
              <a:t> (POR), </a:t>
            </a:r>
            <a:r>
              <a:rPr lang="nl-NL" altLang="en-US" dirty="0" err="1"/>
              <a:t>which</a:t>
            </a:r>
            <a:r>
              <a:rPr lang="nl-NL" altLang="en-US" dirty="0"/>
              <a:t> is </a:t>
            </a:r>
          </a:p>
          <a:p>
            <a:pPr lvl="1"/>
            <a:r>
              <a:rPr lang="nl-NL" altLang="en-US" dirty="0"/>
              <a:t>(2) relevant </a:t>
            </a:r>
            <a:r>
              <a:rPr lang="nl-NL" altLang="en-US" dirty="0" err="1"/>
              <a:t>to</a:t>
            </a:r>
            <a:r>
              <a:rPr lang="nl-NL" altLang="en-US" dirty="0"/>
              <a:t> </a:t>
            </a:r>
            <a:r>
              <a:rPr lang="nl-NL" altLang="en-US" dirty="0" err="1"/>
              <a:t>the</a:t>
            </a:r>
            <a:r>
              <a:rPr lang="nl-NL" altLang="en-US" dirty="0"/>
              <a:t> </a:t>
            </a:r>
            <a:r>
              <a:rPr lang="nl-NL" altLang="en-US" dirty="0" err="1"/>
              <a:t>purposes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and</a:t>
            </a:r>
            <a:r>
              <a:rPr lang="nl-NL" altLang="en-US" dirty="0"/>
              <a:t> </a:t>
            </a:r>
            <a:r>
              <a:rPr lang="nl-NL" altLang="en-US" dirty="0" err="1"/>
              <a:t>such</a:t>
            </a:r>
            <a:r>
              <a:rPr lang="nl-NL" altLang="en-US" dirty="0"/>
              <a:t> </a:t>
            </a:r>
            <a:r>
              <a:rPr lang="nl-NL" altLang="en-US" dirty="0" err="1"/>
              <a:t>that</a:t>
            </a:r>
            <a:r>
              <a:rPr lang="nl-NL" altLang="en-US" dirty="0"/>
              <a:t> </a:t>
            </a:r>
          </a:p>
          <a:p>
            <a:pPr lvl="1"/>
            <a:r>
              <a:rPr lang="nl-NL" altLang="en-US" dirty="0"/>
              <a:t>(3) </a:t>
            </a:r>
            <a:r>
              <a:rPr lang="nl-NL" altLang="en-US" dirty="0" err="1"/>
              <a:t>the</a:t>
            </a:r>
            <a:r>
              <a:rPr lang="nl-NL" altLang="en-US" dirty="0"/>
              <a:t> </a:t>
            </a:r>
            <a:r>
              <a:rPr lang="nl-NL" altLang="en-US" dirty="0" err="1"/>
              <a:t>authors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intended</a:t>
            </a:r>
            <a:r>
              <a:rPr lang="nl-NL" altLang="en-US" dirty="0"/>
              <a:t> </a:t>
            </a:r>
            <a:r>
              <a:rPr lang="nl-NL" altLang="en-US" dirty="0" err="1"/>
              <a:t>to</a:t>
            </a:r>
            <a:r>
              <a:rPr lang="nl-NL" altLang="en-US" dirty="0"/>
              <a:t> </a:t>
            </a:r>
            <a:r>
              <a:rPr lang="nl-NL" altLang="en-US" dirty="0" err="1"/>
              <a:t>use</a:t>
            </a:r>
            <a:r>
              <a:rPr lang="nl-NL" altLang="en-US" dirty="0"/>
              <a:t> </a:t>
            </a:r>
            <a:r>
              <a:rPr lang="nl-NL" altLang="en-US" dirty="0" err="1"/>
              <a:t>this</a:t>
            </a:r>
            <a:r>
              <a:rPr lang="nl-NL" altLang="en-US" dirty="0"/>
              <a:t> term </a:t>
            </a:r>
            <a:r>
              <a:rPr lang="nl-NL" altLang="en-US" dirty="0" err="1"/>
              <a:t>to</a:t>
            </a:r>
            <a:r>
              <a:rPr lang="nl-NL" altLang="en-US" dirty="0"/>
              <a:t> </a:t>
            </a:r>
            <a:r>
              <a:rPr lang="nl-NL" altLang="en-US" dirty="0" err="1"/>
              <a:t>designate</a:t>
            </a:r>
            <a:r>
              <a:rPr lang="nl-NL" altLang="en-US" dirty="0"/>
              <a:t> </a:t>
            </a:r>
            <a:r>
              <a:rPr lang="nl-NL" altLang="en-US" dirty="0" err="1"/>
              <a:t>this</a:t>
            </a:r>
            <a:r>
              <a:rPr lang="nl-NL" altLang="en-US" dirty="0"/>
              <a:t> POR, </a:t>
            </a:r>
            <a:r>
              <a:rPr lang="nl-NL" altLang="en-US" dirty="0" err="1"/>
              <a:t>and</a:t>
            </a:r>
            <a:endParaRPr lang="nl-NL" altLang="en-US" dirty="0"/>
          </a:p>
          <a:p>
            <a:pPr lvl="1"/>
            <a:r>
              <a:rPr lang="nl-NL" altLang="en-US" dirty="0"/>
              <a:t>(4)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a:t>
            </a:r>
            <a:r>
              <a:rPr lang="nl-NL" altLang="en-US" dirty="0" err="1"/>
              <a:t>PORs</a:t>
            </a:r>
            <a:r>
              <a:rPr lang="nl-NL" altLang="en-US" dirty="0"/>
              <a:t> </a:t>
            </a:r>
            <a:r>
              <a:rPr lang="nl-NL" altLang="en-US" dirty="0" err="1"/>
              <a:t>objectively</a:t>
            </a:r>
            <a:r>
              <a:rPr lang="nl-NL" altLang="en-US" dirty="0"/>
              <a:t> relevant </a:t>
            </a:r>
            <a:r>
              <a:rPr lang="nl-NL" altLang="en-US" dirty="0" err="1"/>
              <a:t>to</a:t>
            </a:r>
            <a:r>
              <a:rPr lang="nl-NL" altLang="en-US" dirty="0"/>
              <a:t> these </a:t>
            </a:r>
            <a:r>
              <a:rPr lang="nl-NL" altLang="en-US" dirty="0" err="1"/>
              <a:t>purposes</a:t>
            </a:r>
            <a:r>
              <a:rPr lang="nl-NL" altLang="en-US" dirty="0"/>
              <a:t> </a:t>
            </a:r>
            <a:r>
              <a:rPr lang="nl-NL" altLang="en-US" dirty="0" err="1"/>
              <a:t>that</a:t>
            </a:r>
            <a:r>
              <a:rPr lang="nl-NL" altLang="en-US" dirty="0"/>
              <a:t> are </a:t>
            </a:r>
            <a:r>
              <a:rPr lang="nl-NL" altLang="en-US" dirty="0" err="1"/>
              <a:t>not</a:t>
            </a:r>
            <a:r>
              <a:rPr lang="nl-NL" altLang="en-US" dirty="0"/>
              <a:t> </a:t>
            </a:r>
            <a:r>
              <a:rPr lang="nl-NL" altLang="en-US" dirty="0" err="1"/>
              <a:t>referred</a:t>
            </a:r>
            <a:r>
              <a:rPr lang="nl-NL" altLang="en-US" dirty="0"/>
              <a:t> </a:t>
            </a:r>
            <a:r>
              <a:rPr lang="nl-NL" altLang="en-US" dirty="0" err="1"/>
              <a:t>to</a:t>
            </a:r>
            <a:r>
              <a:rPr lang="nl-NL" altLang="en-US" dirty="0"/>
              <a:t> in </a:t>
            </a:r>
            <a:r>
              <a:rPr lang="nl-NL" altLang="en-US" dirty="0" err="1"/>
              <a:t>the</a:t>
            </a:r>
            <a:r>
              <a:rPr lang="nl-NL" altLang="en-US" dirty="0"/>
              <a:t> </a:t>
            </a:r>
            <a:r>
              <a:rPr lang="nl-NL" altLang="en-US" dirty="0" err="1"/>
              <a:t>ontology</a:t>
            </a:r>
            <a:endParaRPr lang="nl-NL" altLang="en-US" dirty="0"/>
          </a:p>
          <a:p>
            <a:pPr lvl="1"/>
            <a:r>
              <a:rPr lang="nl-NL" altLang="en-US" dirty="0"/>
              <a:t>(5)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relevant </a:t>
            </a:r>
            <a:r>
              <a:rPr lang="nl-NL" altLang="en-US" dirty="0" err="1"/>
              <a:t>PORs</a:t>
            </a:r>
            <a:r>
              <a:rPr lang="nl-NL" altLang="en-US" dirty="0"/>
              <a:t> </a:t>
            </a:r>
            <a:r>
              <a:rPr lang="nl-NL" altLang="en-US" dirty="0" err="1"/>
              <a:t>designated</a:t>
            </a:r>
            <a:r>
              <a:rPr lang="nl-NL" altLang="en-US" dirty="0"/>
              <a:t> more </a:t>
            </a:r>
            <a:r>
              <a:rPr lang="nl-NL" altLang="en-US" dirty="0" err="1"/>
              <a:t>than</a:t>
            </a:r>
            <a:r>
              <a:rPr lang="nl-NL" altLang="en-US" dirty="0"/>
              <a:t> </a:t>
            </a:r>
            <a:r>
              <a:rPr lang="nl-NL" altLang="en-US" dirty="0" err="1"/>
              <a:t>once</a:t>
            </a:r>
            <a:r>
              <a:rPr lang="nl-NL" altLang="en-US" dirty="0"/>
              <a:t>.</a:t>
            </a:r>
            <a:r>
              <a:rPr lang="en-GB" altLang="en-US" dirty="0"/>
              <a:t> </a:t>
            </a:r>
            <a:endParaRPr lang="en-US" altLang="en-US" dirty="0"/>
          </a:p>
        </p:txBody>
      </p:sp>
    </p:spTree>
    <p:extLst>
      <p:ext uri="{BB962C8B-B14F-4D97-AF65-F5344CB8AC3E}">
        <p14:creationId xmlns:p14="http://schemas.microsoft.com/office/powerpoint/2010/main" val="344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40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40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ltLang="en-US"/>
              <a:t>But things may go wrong …</a:t>
            </a:r>
          </a:p>
        </p:txBody>
      </p:sp>
      <p:sp>
        <p:nvSpPr>
          <p:cNvPr id="686083" name="Rectangle 3"/>
          <p:cNvSpPr>
            <a:spLocks noGrp="1" noChangeArrowheads="1"/>
          </p:cNvSpPr>
          <p:nvPr>
            <p:ph idx="1"/>
          </p:nvPr>
        </p:nvSpPr>
        <p:spPr/>
        <p:txBody>
          <a:bodyPr/>
          <a:lstStyle/>
          <a:p>
            <a:pPr>
              <a:buFont typeface="Arial" panose="020B0604020202020204" pitchFamily="34" charset="0"/>
              <a:buChar char="•"/>
            </a:pPr>
            <a:r>
              <a:rPr lang="en-US" altLang="en-US" b="1" i="1" u="sng" dirty="0"/>
              <a:t>assertion errors</a:t>
            </a:r>
            <a:r>
              <a:rPr lang="en-US" altLang="en-US" b="1" u="sng" dirty="0"/>
              <a:t>:</a:t>
            </a:r>
            <a:r>
              <a:rPr lang="en-US" altLang="en-US" dirty="0"/>
              <a:t> </a:t>
            </a:r>
          </a:p>
          <a:p>
            <a:pPr lvl="1">
              <a:buFont typeface="Arial" panose="020B0604020202020204" pitchFamily="34" charset="0"/>
              <a:buChar char="•"/>
            </a:pPr>
            <a:r>
              <a:rPr lang="en-US" altLang="en-US" dirty="0"/>
              <a:t>ontology developers may be in error as to what is the case in their target domain;</a:t>
            </a:r>
          </a:p>
          <a:p>
            <a:pPr>
              <a:buFont typeface="Arial" panose="020B0604020202020204" pitchFamily="34" charset="0"/>
              <a:buChar char="•"/>
            </a:pPr>
            <a:r>
              <a:rPr lang="en-US" altLang="en-US" b="1" i="1" u="sng" dirty="0"/>
              <a:t>relevance errors</a:t>
            </a:r>
            <a:r>
              <a:rPr lang="en-US" altLang="en-US" b="1" u="sng" dirty="0"/>
              <a:t>:</a:t>
            </a:r>
            <a:r>
              <a:rPr lang="en-US" altLang="en-US" dirty="0"/>
              <a:t> </a:t>
            </a:r>
          </a:p>
          <a:p>
            <a:pPr lvl="1">
              <a:buFont typeface="Arial" panose="020B0604020202020204" pitchFamily="34" charset="0"/>
              <a:buChar char="•"/>
            </a:pPr>
            <a:r>
              <a:rPr lang="en-US" altLang="en-US" dirty="0"/>
              <a:t>they may be in error as to what is objectively relevant to a given purpose;</a:t>
            </a:r>
          </a:p>
          <a:p>
            <a:pPr>
              <a:buFont typeface="Arial" panose="020B0604020202020204" pitchFamily="34" charset="0"/>
              <a:buChar char="•"/>
            </a:pPr>
            <a:r>
              <a:rPr lang="en-US" altLang="en-US" b="1" i="1" u="sng" dirty="0"/>
              <a:t>encoding errors</a:t>
            </a:r>
            <a:r>
              <a:rPr lang="en-US" altLang="en-US" b="1" u="sng" dirty="0"/>
              <a:t>:</a:t>
            </a:r>
            <a:r>
              <a:rPr lang="en-US" altLang="en-US" dirty="0"/>
              <a:t> </a:t>
            </a:r>
          </a:p>
          <a:p>
            <a:pPr lvl="1">
              <a:buFont typeface="Arial" panose="020B0604020202020204" pitchFamily="34" charset="0"/>
              <a:buChar char="•"/>
            </a:pPr>
            <a:r>
              <a:rPr lang="en-US" altLang="en-US" dirty="0"/>
              <a:t>they may not successfully translate their underlying cognitive representations, so that particular representational units fail to point to the intended PORs.</a:t>
            </a:r>
          </a:p>
        </p:txBody>
      </p:sp>
    </p:spTree>
    <p:extLst>
      <p:ext uri="{BB962C8B-B14F-4D97-AF65-F5344CB8AC3E}">
        <p14:creationId xmlns:p14="http://schemas.microsoft.com/office/powerpoint/2010/main" val="37944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Grp="1" noChangeArrowheads="1"/>
          </p:cNvSpPr>
          <p:nvPr>
            <p:ph type="title"/>
          </p:nvPr>
        </p:nvSpPr>
        <p:spPr/>
        <p:txBody>
          <a:bodyPr/>
          <a:lstStyle/>
          <a:p>
            <a:r>
              <a:rPr lang="nl-BE" altLang="en-US"/>
              <a:t>Key requirement for versioning</a:t>
            </a:r>
            <a:endParaRPr lang="en-US" altLang="en-US"/>
          </a:p>
        </p:txBody>
      </p:sp>
      <p:sp>
        <p:nvSpPr>
          <p:cNvPr id="688131" name="Rectangle 3"/>
          <p:cNvSpPr>
            <a:spLocks noGrp="1" noChangeArrowheads="1"/>
          </p:cNvSpPr>
          <p:nvPr>
            <p:ph idx="1"/>
          </p:nvPr>
        </p:nvSpPr>
        <p:spPr/>
        <p:txBody>
          <a:bodyPr/>
          <a:lstStyle/>
          <a:p>
            <a:pPr algn="ctr">
              <a:lnSpc>
                <a:spcPct val="90000"/>
              </a:lnSpc>
              <a:buFontTx/>
              <a:buNone/>
            </a:pPr>
            <a:r>
              <a:rPr lang="nl-BE" altLang="en-US" sz="4800" dirty="0" err="1"/>
              <a:t>Any</a:t>
            </a:r>
            <a:r>
              <a:rPr lang="nl-BE" altLang="en-US" sz="4800" dirty="0"/>
              <a:t> change in </a:t>
            </a:r>
            <a:r>
              <a:rPr lang="nl-BE" altLang="en-US" sz="4800" dirty="0" err="1"/>
              <a:t>an</a:t>
            </a:r>
            <a:r>
              <a:rPr lang="nl-BE" altLang="en-US" sz="4800" dirty="0"/>
              <a:t> </a:t>
            </a:r>
            <a:r>
              <a:rPr lang="nl-BE" altLang="en-US" sz="4800" dirty="0" err="1"/>
              <a:t>ontology</a:t>
            </a:r>
            <a:r>
              <a:rPr lang="nl-BE" altLang="en-US" sz="4800" dirty="0"/>
              <a:t> or data </a:t>
            </a:r>
            <a:r>
              <a:rPr lang="nl-BE" altLang="en-US" sz="4800" dirty="0" err="1"/>
              <a:t>repository</a:t>
            </a:r>
            <a:r>
              <a:rPr lang="nl-BE" altLang="en-US" sz="4800" dirty="0"/>
              <a:t> </a:t>
            </a:r>
            <a:r>
              <a:rPr lang="nl-BE" altLang="en-US" sz="4800" dirty="0" err="1"/>
              <a:t>should</a:t>
            </a:r>
            <a:r>
              <a:rPr lang="nl-BE" altLang="en-US" sz="4800" dirty="0"/>
              <a:t> </a:t>
            </a:r>
            <a:r>
              <a:rPr lang="nl-BE" altLang="en-US" sz="4800" dirty="0" err="1"/>
              <a:t>be</a:t>
            </a:r>
            <a:r>
              <a:rPr lang="nl-BE" altLang="en-US" sz="4800" dirty="0"/>
              <a:t> </a:t>
            </a:r>
            <a:r>
              <a:rPr lang="nl-BE" altLang="en-US" sz="4800" dirty="0" err="1"/>
              <a:t>associated</a:t>
            </a:r>
            <a:r>
              <a:rPr lang="nl-BE" altLang="en-US" sz="4800" dirty="0"/>
              <a:t> </a:t>
            </a:r>
            <a:r>
              <a:rPr lang="nl-BE" altLang="en-US" sz="4800" dirty="0" err="1"/>
              <a:t>with</a:t>
            </a:r>
            <a:r>
              <a:rPr lang="nl-BE" altLang="en-US" sz="4800" dirty="0"/>
              <a:t> </a:t>
            </a:r>
            <a:r>
              <a:rPr lang="nl-BE" altLang="en-US" sz="4800" dirty="0" err="1"/>
              <a:t>the</a:t>
            </a:r>
            <a:r>
              <a:rPr lang="nl-BE" altLang="en-US" sz="4800" dirty="0"/>
              <a:t> </a:t>
            </a:r>
            <a:r>
              <a:rPr lang="nl-BE" altLang="en-US" sz="4800" dirty="0" err="1"/>
              <a:t>reason</a:t>
            </a:r>
            <a:r>
              <a:rPr lang="nl-BE" altLang="en-US" sz="4800" dirty="0"/>
              <a:t> </a:t>
            </a:r>
            <a:r>
              <a:rPr lang="nl-BE" altLang="en-US" sz="4800" dirty="0" err="1"/>
              <a:t>for</a:t>
            </a:r>
            <a:r>
              <a:rPr lang="nl-BE" altLang="en-US" sz="4800" dirty="0"/>
              <a:t> </a:t>
            </a:r>
            <a:r>
              <a:rPr lang="nl-BE" altLang="en-US" sz="4800" dirty="0" err="1"/>
              <a:t>that</a:t>
            </a:r>
            <a:r>
              <a:rPr lang="nl-BE" altLang="en-US" sz="4800" dirty="0"/>
              <a:t> change </a:t>
            </a:r>
            <a:r>
              <a:rPr lang="nl-BE" altLang="en-US" sz="4800" dirty="0" err="1"/>
              <a:t>to</a:t>
            </a:r>
            <a:r>
              <a:rPr lang="nl-BE" altLang="en-US" sz="4800" dirty="0"/>
              <a:t> </a:t>
            </a:r>
            <a:r>
              <a:rPr lang="nl-BE" altLang="en-US" sz="4800" dirty="0" err="1"/>
              <a:t>be</a:t>
            </a:r>
            <a:r>
              <a:rPr lang="nl-BE" altLang="en-US" sz="4800" dirty="0"/>
              <a:t> </a:t>
            </a:r>
            <a:r>
              <a:rPr lang="nl-BE" altLang="en-US" sz="4800" dirty="0" err="1"/>
              <a:t>able</a:t>
            </a:r>
            <a:r>
              <a:rPr lang="nl-BE" altLang="en-US" sz="4800" dirty="0"/>
              <a:t> </a:t>
            </a:r>
            <a:r>
              <a:rPr lang="nl-BE" altLang="en-US" sz="4800" dirty="0" err="1"/>
              <a:t>to</a:t>
            </a:r>
            <a:r>
              <a:rPr lang="nl-BE" altLang="en-US" sz="4800" dirty="0"/>
              <a:t> </a:t>
            </a:r>
            <a:r>
              <a:rPr lang="nl-BE" altLang="en-US" sz="4800" dirty="0" err="1"/>
              <a:t>assess</a:t>
            </a:r>
            <a:r>
              <a:rPr lang="nl-BE" altLang="en-US" sz="4800" dirty="0"/>
              <a:t> later </a:t>
            </a:r>
            <a:r>
              <a:rPr lang="nl-BE" altLang="en-US" sz="4800" dirty="0" err="1"/>
              <a:t>what</a:t>
            </a:r>
            <a:r>
              <a:rPr lang="nl-BE" altLang="en-US" sz="4800" dirty="0"/>
              <a:t> kind of </a:t>
            </a:r>
            <a:r>
              <a:rPr lang="nl-BE" altLang="en-US" sz="4800" dirty="0" err="1"/>
              <a:t>mistake</a:t>
            </a:r>
            <a:r>
              <a:rPr lang="nl-BE" altLang="en-US" sz="4800" dirty="0"/>
              <a:t> has been made !</a:t>
            </a:r>
            <a:endParaRPr lang="en-US" altLang="en-US" sz="4800" dirty="0"/>
          </a:p>
        </p:txBody>
      </p:sp>
    </p:spTree>
    <p:extLst>
      <p:ext uri="{BB962C8B-B14F-4D97-AF65-F5344CB8AC3E}">
        <p14:creationId xmlns:p14="http://schemas.microsoft.com/office/powerpoint/2010/main" val="716853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 – reality correspondence types</a:t>
            </a:r>
          </a:p>
        </p:txBody>
      </p:sp>
      <p:sp>
        <p:nvSpPr>
          <p:cNvPr id="3" name="Content Placeholder 2"/>
          <p:cNvSpPr>
            <a:spLocks noGrp="1"/>
          </p:cNvSpPr>
          <p:nvPr>
            <p:ph idx="1"/>
          </p:nvPr>
        </p:nvSpPr>
        <p:spPr>
          <a:xfrm>
            <a:off x="152400" y="1674088"/>
            <a:ext cx="3810000" cy="4477327"/>
          </a:xfrm>
        </p:spPr>
        <p:txBody>
          <a:bodyPr/>
          <a:lstStyle/>
          <a:p>
            <a:pPr algn="ctr"/>
            <a:r>
              <a:rPr lang="en-US" sz="1800" b="1" u="sng" dirty="0"/>
              <a:t>1</a:t>
            </a:r>
            <a:r>
              <a:rPr lang="en-US" sz="1800" b="1" u="sng" baseline="30000" dirty="0"/>
              <a:t>st</a:t>
            </a:r>
            <a:r>
              <a:rPr lang="en-US" sz="1800" b="1" u="sng" dirty="0"/>
              <a:t> version (2006)</a:t>
            </a:r>
            <a:r>
              <a:rPr lang="en-US" sz="1800" dirty="0"/>
              <a:t>:</a:t>
            </a:r>
          </a:p>
          <a:p>
            <a:pPr indent="-1588"/>
            <a:r>
              <a:rPr lang="en-US" sz="1800" dirty="0"/>
              <a:t>Ceusters W, Smith B. </a:t>
            </a:r>
            <a:r>
              <a:rPr lang="en-US" sz="1800" b="1" i="1" dirty="0"/>
              <a:t>A Realism-Based Approach to the Evolution of Biomedical Ontologies</a:t>
            </a:r>
            <a:r>
              <a:rPr lang="en-US" sz="1800" dirty="0"/>
              <a:t>. Proceedings of AMIA 2006, Washington DC, 2006;:121-125.</a:t>
            </a:r>
          </a:p>
          <a:p>
            <a:pPr indent="-1588"/>
            <a:endParaRPr lang="en-US" sz="1800" dirty="0"/>
          </a:p>
          <a:p>
            <a:endParaRPr lang="en-US" sz="1800" dirty="0"/>
          </a:p>
          <a:p>
            <a:pPr algn="ctr"/>
            <a:r>
              <a:rPr lang="en-US" sz="1800" b="1" u="sng" dirty="0"/>
              <a:t>1</a:t>
            </a:r>
            <a:r>
              <a:rPr lang="en-US" sz="1800" b="1" u="sng" baseline="30000" dirty="0"/>
              <a:t>st</a:t>
            </a:r>
            <a:r>
              <a:rPr lang="en-US" sz="1800" b="1" u="sng" dirty="0"/>
              <a:t> revision (2009)</a:t>
            </a:r>
            <a:r>
              <a:rPr lang="en-US" sz="1800" dirty="0"/>
              <a:t>:</a:t>
            </a:r>
          </a:p>
          <a:p>
            <a:pPr indent="-1588"/>
            <a:r>
              <a:rPr lang="en-US" sz="1800" dirty="0"/>
              <a:t>Ceusters W. </a:t>
            </a:r>
            <a:r>
              <a:rPr lang="en-US" sz="1800" b="1" i="1" dirty="0"/>
              <a:t>Applying Evolutionary Terminology Auditing to the Gene Ontology</a:t>
            </a:r>
            <a:r>
              <a:rPr lang="en-US" sz="1800" dirty="0"/>
              <a:t>. Journal of Biomedical Informatics 2009;42:518–529.</a:t>
            </a:r>
          </a:p>
        </p:txBody>
      </p:sp>
      <p:pic>
        <p:nvPicPr>
          <p:cNvPr id="4" name="Picture 3"/>
          <p:cNvPicPr>
            <a:picLocks noChangeAspect="1"/>
          </p:cNvPicPr>
          <p:nvPr/>
        </p:nvPicPr>
        <p:blipFill>
          <a:blip r:embed="rId2"/>
          <a:stretch>
            <a:fillRect/>
          </a:stretch>
        </p:blipFill>
        <p:spPr>
          <a:xfrm>
            <a:off x="4800600" y="1542473"/>
            <a:ext cx="3332018" cy="2437554"/>
          </a:xfrm>
          <a:prstGeom prst="rect">
            <a:avLst/>
          </a:prstGeom>
        </p:spPr>
      </p:pic>
      <p:sp>
        <p:nvSpPr>
          <p:cNvPr id="5" name="Content Placeholder 2"/>
          <p:cNvSpPr txBox="1">
            <a:spLocks/>
          </p:cNvSpPr>
          <p:nvPr/>
        </p:nvSpPr>
        <p:spPr>
          <a:xfrm>
            <a:off x="3962400" y="4133273"/>
            <a:ext cx="5181600" cy="2362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0" fontAlgn="base" latinLnBrk="0" hangingPunct="0">
              <a:lnSpc>
                <a:spcPct val="100000"/>
              </a:lnSpc>
              <a:spcBef>
                <a:spcPct val="20000"/>
              </a:spcBef>
              <a:spcAft>
                <a:spcPct val="0"/>
              </a:spcAft>
              <a:buClr>
                <a:srgbClr val="FFFFFF"/>
              </a:buClr>
              <a:buSzTx/>
              <a:buFontTx/>
              <a:buNone/>
              <a:tabLst/>
              <a:defRPr/>
            </a:pP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2</a:t>
            </a:r>
            <a:r>
              <a:rPr kumimoji="0" lang="en-US" sz="1800" b="1" i="0" u="sng" strike="noStrike" kern="0" cap="none" spc="0" normalizeH="0" baseline="30000" noProof="0" dirty="0">
                <a:ln>
                  <a:noFill/>
                </a:ln>
                <a:solidFill>
                  <a:srgbClr val="FFFFFF"/>
                </a:solidFill>
                <a:effectLst/>
                <a:uLnTx/>
                <a:uFillTx/>
                <a:latin typeface="Trebuchet MS"/>
                <a:ea typeface="ＭＳ Ｐゴシック" pitchFamily="122" charset="-128"/>
              </a:rPr>
              <a:t>nd</a:t>
            </a: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 revision (2014)</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a:t>
            </a:r>
          </a:p>
          <a:p>
            <a:pPr marL="55563"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US" sz="1800" b="0" i="0" u="none" strike="noStrike" kern="0" cap="none" spc="0" normalizeH="0" baseline="0" noProof="0" dirty="0" err="1">
                <a:ln>
                  <a:noFill/>
                </a:ln>
                <a:solidFill>
                  <a:srgbClr val="FFFFFF"/>
                </a:solidFill>
                <a:effectLst/>
                <a:uLnTx/>
                <a:uFillTx/>
                <a:latin typeface="Trebuchet MS"/>
                <a:ea typeface="ＭＳ Ｐゴシック" pitchFamily="122" charset="-128"/>
              </a:rPr>
              <a:t>Seppãlã</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S, Smith B, Ceusters W. </a:t>
            </a:r>
            <a:r>
              <a:rPr kumimoji="0" lang="en-US" sz="1800" b="1" i="1" u="none" strike="noStrike" kern="0" cap="none" spc="0" normalizeH="0" baseline="0" noProof="0" dirty="0">
                <a:ln>
                  <a:noFill/>
                </a:ln>
                <a:solidFill>
                  <a:srgbClr val="FFFFFF"/>
                </a:solidFill>
                <a:effectLst/>
                <a:uLnTx/>
                <a:uFillTx/>
                <a:latin typeface="Trebuchet MS"/>
                <a:ea typeface="ＭＳ Ｐゴシック" pitchFamily="122" charset="-128"/>
              </a:rPr>
              <a:t>Applying the realism-based ontology versioning method for tracking changes in the Basic Formal Ontology</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Formal Ontology in Information Systems. Proceedings of the Eight International Conference (FOIS 2014), Amsterdam: IOS Press, 2014;:227-240.</a:t>
            </a:r>
          </a:p>
        </p:txBody>
      </p:sp>
    </p:spTree>
    <p:extLst>
      <p:ext uri="{BB962C8B-B14F-4D97-AF65-F5344CB8AC3E}">
        <p14:creationId xmlns:p14="http://schemas.microsoft.com/office/powerpoint/2010/main" val="54377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2971800"/>
            <a:ext cx="3886200" cy="3561589"/>
          </a:xfrm>
        </p:spPr>
      </p:pic>
      <p:pic>
        <p:nvPicPr>
          <p:cNvPr id="10" name="Picture 9"/>
          <p:cNvPicPr>
            <a:picLocks noChangeAspect="1"/>
          </p:cNvPicPr>
          <p:nvPr/>
        </p:nvPicPr>
        <p:blipFill>
          <a:blip r:embed="rId3"/>
          <a:stretch>
            <a:fillRect/>
          </a:stretch>
        </p:blipFill>
        <p:spPr>
          <a:xfrm>
            <a:off x="5162407" y="3124200"/>
            <a:ext cx="3619786" cy="2228850"/>
          </a:xfrm>
          <a:prstGeom prst="rect">
            <a:avLst/>
          </a:prstGeom>
        </p:spPr>
      </p:pic>
      <p:pic>
        <p:nvPicPr>
          <p:cNvPr id="11" name="Picture 10"/>
          <p:cNvPicPr>
            <a:picLocks noChangeAspect="1"/>
          </p:cNvPicPr>
          <p:nvPr/>
        </p:nvPicPr>
        <p:blipFill>
          <a:blip r:embed="rId3"/>
          <a:stretch>
            <a:fillRect/>
          </a:stretch>
        </p:blipFill>
        <p:spPr>
          <a:xfrm>
            <a:off x="533400" y="3124200"/>
            <a:ext cx="3619786" cy="2228850"/>
          </a:xfrm>
          <a:prstGeom prst="rect">
            <a:avLst/>
          </a:prstGeo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607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extLst/>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Reality</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OE: Objective existence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OE: Objective 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2286000" marR="0" lvl="5"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Representation</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BE: Author’s belief in existence</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BR: Author’s belief in relevance</a:t>
            </a:r>
          </a:p>
          <a:p>
            <a:pPr marL="2286000" marR="0" lvl="5"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IE: Author’s intended encoding</a:t>
            </a: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TR: Type of reference</a:t>
            </a:r>
          </a:p>
        </p:txBody>
      </p:sp>
    </p:spTree>
    <p:extLst>
      <p:ext uri="{BB962C8B-B14F-4D97-AF65-F5344CB8AC3E}">
        <p14:creationId xmlns:p14="http://schemas.microsoft.com/office/powerpoint/2010/main" val="298315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P</a:t>
            </a:r>
            <a:r>
              <a:rPr kumimoji="0" lang="en-GB" sz="2000" b="0" i="0" u="none" strike="noStrike" kern="1200" cap="none" spc="0" normalizeH="0" baseline="0" noProof="0" dirty="0">
                <a:ln>
                  <a:noFill/>
                </a:ln>
                <a:solidFill>
                  <a:srgbClr val="000000"/>
                </a:solidFill>
                <a:effectLst/>
                <a:uLnTx/>
                <a:uFillTx/>
                <a:latin typeface="Georgia"/>
                <a:ea typeface="+mn-ea"/>
                <a:cs typeface="+mn-cs"/>
              </a:rPr>
              <a:t>: present in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A</a:t>
            </a:r>
            <a:r>
              <a:rPr kumimoji="0" lang="en-GB" sz="2000" b="0" i="0" u="none" strike="noStrike" kern="1200" cap="none" spc="0" normalizeH="0" baseline="0" noProof="0" dirty="0">
                <a:ln>
                  <a:noFill/>
                </a:ln>
                <a:solidFill>
                  <a:srgbClr val="000000"/>
                </a:solidFill>
                <a:effectLst/>
                <a:uLnTx/>
                <a:uFillTx/>
                <a:latin typeface="Georgia"/>
                <a:ea typeface="+mn-ea"/>
                <a:cs typeface="+mn-cs"/>
              </a:rPr>
              <a:t>: absent from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absent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absent</a:t>
            </a:r>
            <a:endParaRPr kumimoji="0" lang="en-US" sz="2000" b="0" i="0" u="none" strike="noStrike" kern="1200" cap="none" spc="0" normalizeH="0" baseline="0" noProof="0" dirty="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84921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266700" marR="0" lvl="0" indent="0" algn="ctr" defTabSz="914400" rtl="0" eaLnBrk="0" fontAlgn="base" latinLnBrk="0" hangingPunct="0">
              <a:lnSpc>
                <a:spcPct val="12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eorgia"/>
                <a:ea typeface="+mn-ea"/>
                <a:cs typeface="+mn-cs"/>
              </a:rPr>
              <a:t>1+4+12+5=</a:t>
            </a:r>
            <a:r>
              <a:rPr kumimoji="0" lang="en-US" sz="2000" b="1" i="0" u="none" strike="noStrike" kern="1200" cap="none" spc="0" normalizeH="0" baseline="0" noProof="0" dirty="0">
                <a:ln>
                  <a:noFill/>
                </a:ln>
                <a:solidFill>
                  <a:srgbClr val="000000"/>
                </a:solidFill>
                <a:effectLst/>
                <a:uLnTx/>
                <a:uFillTx/>
                <a:latin typeface="Georgia"/>
                <a:ea typeface="+mn-ea"/>
                <a:cs typeface="+mn-cs"/>
              </a:rPr>
              <a:t>22</a:t>
            </a:r>
            <a:r>
              <a:rPr kumimoji="0" lang="en-US" sz="2000" b="0" i="0" u="none" strike="noStrike" kern="1200" cap="none" spc="0" normalizeH="0" baseline="0" noProof="0" dirty="0">
                <a:ln>
                  <a:noFill/>
                </a:ln>
                <a:solidFill>
                  <a:srgbClr val="000000"/>
                </a:solidFill>
                <a:effectLst/>
                <a:uLnTx/>
                <a:uFillTx/>
                <a:latin typeface="Georgia"/>
                <a:ea typeface="+mn-ea"/>
                <a:cs typeface="+mn-cs"/>
              </a:rPr>
              <a:t> possible configurations based on (</a:t>
            </a:r>
            <a:r>
              <a:rPr kumimoji="0" lang="en-US" sz="2000" b="0" i="0" u="none" strike="noStrike" kern="1200" cap="none" spc="0" normalizeH="0" baseline="0" noProof="0" dirty="0" err="1">
                <a:ln>
                  <a:noFill/>
                </a:ln>
                <a:solidFill>
                  <a:srgbClr val="000000"/>
                </a:solidFill>
                <a:effectLst/>
                <a:uLnTx/>
                <a:uFillTx/>
                <a:latin typeface="Georgia"/>
                <a:ea typeface="+mn-ea"/>
                <a:cs typeface="+mn-cs"/>
              </a:rPr>
              <a:t>mis</a:t>
            </a:r>
            <a:r>
              <a:rPr kumimoji="0" lang="en-US" sz="2000" b="0" i="0" u="none" strike="noStrike" kern="1200" cap="none" spc="0" normalizeH="0" baseline="0" noProof="0" dirty="0">
                <a:ln>
                  <a:noFill/>
                </a:ln>
                <a:solidFill>
                  <a:srgbClr val="000000"/>
                </a:solidFill>
                <a:effectLst/>
                <a:uLnTx/>
                <a:uFillTx/>
                <a:latin typeface="Georgia"/>
                <a:ea typeface="+mn-ea"/>
                <a:cs typeface="+mn-cs"/>
              </a:rPr>
              <a:t>)matches between reality, beliefs, and encodings</a:t>
            </a: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827698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Times" charset="0"/>
                <a:ea typeface="+mn-ea"/>
                <a:cs typeface="+mn-cs"/>
              </a:rPr>
              <a:t> OE/BE value pairs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Y/Y:    correct assertion of the existence of a POR;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    lack of awareness of a POR,  reflecting an assertion error;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    correct assertion that some putative POR does not exist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N/Y:    the false belief that some  putative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Y/NC: not considering that some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N/NC: not considering that some putative POR does not exist.</a:t>
            </a:r>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32109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   |  G5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Rectangle 4"/>
          <p:cNvSpPr/>
          <p:nvPr/>
        </p:nvSpPr>
        <p:spPr bwMode="auto">
          <a:xfrm>
            <a:off x="1600200" y="609600"/>
            <a:ext cx="2286000" cy="4953000"/>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Rounded Rectangle 9"/>
          <p:cNvSpPr/>
          <p:nvPr/>
        </p:nvSpPr>
        <p:spPr bwMode="auto">
          <a:xfrm>
            <a:off x="1600200" y="609600"/>
            <a:ext cx="2286000" cy="6220968"/>
          </a:xfrm>
          <a:prstGeom prst="roundRect">
            <a:avLst>
              <a:gd name="adj" fmla="val 0"/>
            </a:avLst>
          </a:prstGeom>
          <a:solidFill>
            <a:srgbClr val="99CCFF">
              <a:alpha val="60000"/>
            </a:srgbClr>
          </a:solidFill>
          <a:ln w="381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Ignoring reality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Only 9 configurations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Distinctions lost:</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Justified versus unjustified absences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Correct representation versus one case of unjustified presence</a:t>
            </a:r>
          </a:p>
        </p:txBody>
      </p:sp>
      <p:sp>
        <p:nvSpPr>
          <p:cNvPr id="7" name="Rounded Rectangle 6"/>
          <p:cNvSpPr/>
          <p:nvPr/>
        </p:nvSpPr>
        <p:spPr bwMode="auto">
          <a:xfrm>
            <a:off x="838200" y="1524000"/>
            <a:ext cx="762000" cy="5334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662412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a:t>
            </a:r>
            <a:r>
              <a:rPr kumimoji="0" lang="en-US" sz="1800" b="1" i="0" u="sng" strike="noStrike" kern="1200" cap="none" spc="0" normalizeH="0" baseline="0" noProof="0" dirty="0" err="1">
                <a:ln>
                  <a:noFill/>
                </a:ln>
                <a:solidFill>
                  <a:srgbClr val="000000"/>
                </a:solidFill>
                <a:effectLst/>
                <a:uLnTx/>
                <a:uFillTx/>
                <a:latin typeface="Times" charset="0"/>
                <a:ea typeface="+mn-ea"/>
                <a:cs typeface="+mn-cs"/>
              </a:rPr>
              <a:t>na</a:t>
            </a:r>
            <a:r>
              <a:rPr kumimoji="0" lang="en-US" sz="1800" b="1" i="0" u="sng" strike="noStrike" kern="1200" cap="none" spc="0" normalizeH="0" baseline="0" noProof="0" dirty="0">
                <a:ln>
                  <a:noFill/>
                </a:ln>
                <a:solidFill>
                  <a:srgbClr val="000000"/>
                </a:solidFill>
                <a:effectLst/>
                <a:uLnTx/>
                <a:uFillTx/>
                <a:latin typeface="Times" charset="0"/>
                <a:ea typeface="+mn-ea"/>
                <a:cs typeface="+mn-cs"/>
              </a:rPr>
              <a:t>’ =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there is no POR of a specific sort,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does not believe in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did not consider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nc</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existence of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believed relevance is either negative or not applicable, encoding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1</a:t>
              </a: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2</a:t>
              </a: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3</a:t>
              </a: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4</a:t>
              </a:r>
            </a:p>
          </p:txBody>
        </p:sp>
      </p:grpSp>
    </p:spTree>
    <p:extLst>
      <p:ext uri="{BB962C8B-B14F-4D97-AF65-F5344CB8AC3E}">
        <p14:creationId xmlns:p14="http://schemas.microsoft.com/office/powerpoint/2010/main" val="42595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Modes of reference: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5" name="Table 4"/>
          <p:cNvGraphicFramePr>
            <a:graphicFrameLocks noGrp="1"/>
          </p:cNvGraphicFramePr>
          <p:nvPr>
            <p:extLst/>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962399">
                  <a:extLst>
                    <a:ext uri="{9D8B030D-6E8A-4147-A177-3AD203B41FA5}">
                      <a16:colId xmlns:a16="http://schemas.microsoft.com/office/drawing/2014/main" val="20001"/>
                    </a:ext>
                  </a:extLst>
                </a:gridCol>
              </a:tblGrid>
              <a:tr h="370840">
                <a:tc>
                  <a:txBody>
                    <a:bodyPr/>
                    <a:lstStyle/>
                    <a:p>
                      <a:pPr marL="0" marR="0" indent="0" algn="l">
                        <a:spcBef>
                          <a:spcPts val="0"/>
                        </a:spcBef>
                        <a:spcAft>
                          <a:spcPts val="0"/>
                        </a:spcAft>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a:solidFill>
                            <a:schemeClr val="tx1"/>
                          </a:solidFill>
                        </a:rPr>
                        <a:t>: faithful</a:t>
                      </a:r>
                      <a:r>
                        <a:rPr lang="en-US" b="0" baseline="0" dirty="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no referent exist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reference</a:t>
                      </a:r>
                      <a:r>
                        <a:rPr lang="en-US" b="0" baseline="0" dirty="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redundant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ambiguous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3930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10" name="Rounded Rectangle 9"/>
          <p:cNvSpPr/>
          <p:nvPr/>
        </p:nvSpPr>
        <p:spPr bwMode="auto">
          <a:xfrm>
            <a:off x="8686799" y="710184"/>
            <a:ext cx="381002"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925703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104900" y="3757660"/>
            <a:ext cx="6667500" cy="1200329"/>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 POR ceases to exist, but ontology is not updated:  P+1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9" y="274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Down Arrow 4"/>
          <p:cNvSpPr/>
          <p:nvPr/>
        </p:nvSpPr>
        <p:spPr bwMode="auto">
          <a:xfrm>
            <a:off x="304800" y="1831109"/>
            <a:ext cx="152400" cy="91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107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that: </a:t>
            </a:r>
          </a:p>
          <a:p>
            <a:pPr lvl="1">
              <a:spcBef>
                <a:spcPts val="400"/>
              </a:spcBef>
            </a:pPr>
            <a:r>
              <a:rPr lang="en-GB" altLang="en-US" sz="2400" dirty="0"/>
              <a:t>all included representational units are of the P+1 type, and, </a:t>
            </a:r>
          </a:p>
          <a:p>
            <a:pPr lvl="1">
              <a:spcBef>
                <a:spcPts val="400"/>
              </a:spcBef>
            </a:pPr>
            <a:r>
              <a:rPr lang="en-GB" altLang="en-US" sz="2400" dirty="0"/>
              <a:t>all they are aware of, but not included, of A+1 </a:t>
            </a:r>
            <a:r>
              <a:rPr lang="en-GB" altLang="en-US" dirty="0"/>
              <a:t>…</a:t>
            </a:r>
            <a:r>
              <a:rPr lang="en-GB" altLang="en-US" sz="2400" dirty="0"/>
              <a:t> A+4.</a:t>
            </a:r>
          </a:p>
          <a:p>
            <a:pPr marL="457200" indent="-457200">
              <a:buFont typeface="Arial" panose="020B0604020202020204" pitchFamily="34" charset="0"/>
              <a:buChar char="•"/>
            </a:pPr>
            <a:r>
              <a:rPr lang="en-GB" altLang="en-US" sz="2800" dirty="0"/>
              <a:t>If they become aware of a mistake, they make a change under the assumption that their changes are also towards the P+1, A+1, … A+4 cases.</a:t>
            </a:r>
          </a:p>
          <a:p>
            <a:pPr marL="457200" indent="-457200">
              <a:buFont typeface="Arial" panose="020B0604020202020204" pitchFamily="34" charset="0"/>
              <a:buChar char="•"/>
            </a:pPr>
            <a:r>
              <a:rPr lang="en-US" altLang="en-US" sz="2800" dirty="0"/>
              <a:t>Thus at that time, they know:</a:t>
            </a:r>
          </a:p>
          <a:p>
            <a:pPr marL="857250" lvl="1" indent="-457200">
              <a:spcBef>
                <a:spcPts val="400"/>
              </a:spcBef>
              <a:buFont typeface="Arial" panose="020B0604020202020204" pitchFamily="34" charset="0"/>
              <a:buChar char="•"/>
            </a:pPr>
            <a:r>
              <a:rPr lang="en-US" altLang="en-US" dirty="0"/>
              <a:t>of what configuration type the previous entry must have been under the belief what the current configuration is, and,</a:t>
            </a:r>
          </a:p>
          <a:p>
            <a:pPr marL="857250" lvl="1" indent="-457200">
              <a:spcBef>
                <a:spcPts val="400"/>
              </a:spcBef>
              <a:buFont typeface="Arial" panose="020B0604020202020204" pitchFamily="34" charset="0"/>
              <a:buChar char="•"/>
            </a:pPr>
            <a:r>
              <a:rPr lang="en-US" altLang="en-US" dirty="0"/>
              <a:t>the reason for the change. </a:t>
            </a:r>
          </a:p>
        </p:txBody>
      </p:sp>
    </p:spTree>
    <p:extLst>
      <p:ext uri="{BB962C8B-B14F-4D97-AF65-F5344CB8AC3E}">
        <p14:creationId xmlns:p14="http://schemas.microsoft.com/office/powerpoint/2010/main" val="11853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http://plato.stanford.edu/entries/scientific-realism/#WhaSciRea</a:t>
            </a:r>
          </a:p>
        </p:txBody>
      </p:sp>
    </p:spTree>
    <p:extLst>
      <p:ext uri="{BB962C8B-B14F-4D97-AF65-F5344CB8AC3E}">
        <p14:creationId xmlns:p14="http://schemas.microsoft.com/office/powerpoint/2010/main" val="2938715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The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Higg’s</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boson was discovered and added to the ontology: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A-5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861212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a:t>Post-hoc application of </a:t>
            </a:r>
            <a:br>
              <a:rPr lang="en-US" dirty="0"/>
            </a:br>
            <a:r>
              <a:rPr lang="en-US" dirty="0"/>
              <a:t>realism-based ontology management</a:t>
            </a:r>
            <a:br>
              <a:rPr lang="en-US" dirty="0"/>
            </a:br>
            <a:r>
              <a:rPr lang="en-US" dirty="0"/>
              <a:t>to the Basic Formal Ontology</a:t>
            </a:r>
          </a:p>
        </p:txBody>
      </p:sp>
      <p:sp>
        <p:nvSpPr>
          <p:cNvPr id="5" name="Subtitle 4"/>
          <p:cNvSpPr>
            <a:spLocks noGrp="1"/>
          </p:cNvSpPr>
          <p:nvPr>
            <p:ph type="subTitle" idx="1"/>
          </p:nvPr>
        </p:nvSpPr>
        <p:spPr>
          <a:xfrm>
            <a:off x="1143000" y="3889375"/>
            <a:ext cx="6629400" cy="1752600"/>
          </a:xfrm>
        </p:spPr>
        <p:txBody>
          <a:bodyPr/>
          <a:lstStyle/>
          <a:p>
            <a:r>
              <a:rPr lang="en-US" sz="2000" dirty="0" err="1"/>
              <a:t>Seppãlã</a:t>
            </a:r>
            <a:r>
              <a:rPr lang="en-US" sz="2000" dirty="0"/>
              <a:t> S, Smith B, Ceusters W. </a:t>
            </a:r>
          </a:p>
          <a:p>
            <a:r>
              <a:rPr lang="en-US" sz="2000" dirty="0"/>
              <a:t>Applying the realism-based ontology versioning method for tracking changes in the Basic Formal Ontology. </a:t>
            </a:r>
          </a:p>
          <a:p>
            <a:r>
              <a:rPr lang="en-US" sz="2000" dirty="0"/>
              <a:t>Formal Ontology in Information Systems. Proceedings of the Eight International Conference (FOIS 2014), Amsterdam: IOS Press, 227-240.</a:t>
            </a:r>
          </a:p>
          <a:p>
            <a:endParaRPr lang="en-US" sz="2000" dirty="0"/>
          </a:p>
        </p:txBody>
      </p:sp>
    </p:spTree>
    <p:extLst>
      <p:ext uri="{BB962C8B-B14F-4D97-AF65-F5344CB8AC3E}">
        <p14:creationId xmlns:p14="http://schemas.microsoft.com/office/powerpoint/2010/main" val="2759182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Qualitative Versioning Method</a:t>
            </a:r>
          </a:p>
        </p:txBody>
      </p:sp>
      <p:sp>
        <p:nvSpPr>
          <p:cNvPr id="3" name="Vertical Text Placeholder 2"/>
          <p:cNvSpPr>
            <a:spLocks noGrp="1"/>
          </p:cNvSpPr>
          <p:nvPr>
            <p:ph idx="1"/>
          </p:nvPr>
        </p:nvSpPr>
        <p:spPr/>
        <p:txBody>
          <a:bodyPr>
            <a:normAutofit/>
          </a:bodyPr>
          <a:lstStyle/>
          <a:p>
            <a:r>
              <a:rPr lang="en-US" dirty="0"/>
              <a:t>Considers representational elements (REs): </a:t>
            </a:r>
          </a:p>
          <a:p>
            <a:pPr lvl="1"/>
            <a:r>
              <a:rPr lang="en-US" dirty="0"/>
              <a:t>Representational units (RUs) </a:t>
            </a:r>
            <a:r>
              <a:rPr lang="en-US" sz="2600" dirty="0"/>
              <a:t>(e.g. categories);</a:t>
            </a:r>
            <a:r>
              <a:rPr lang="en-US" sz="2600" dirty="0">
                <a:solidFill>
                  <a:srgbClr val="7F7F7F"/>
                </a:solidFill>
              </a:rPr>
              <a:t> </a:t>
            </a:r>
            <a:endParaRPr lang="en-US" dirty="0">
              <a:solidFill>
                <a:srgbClr val="7F7F7F"/>
              </a:solidFill>
            </a:endParaRPr>
          </a:p>
          <a:p>
            <a:pPr lvl="1"/>
            <a:r>
              <a:rPr lang="en-US" dirty="0"/>
              <a:t>Representational configurations (RCs): </a:t>
            </a:r>
            <a:br>
              <a:rPr lang="en-US" dirty="0"/>
            </a:br>
            <a:r>
              <a:rPr lang="en-US" sz="2400" dirty="0">
                <a:latin typeface="Wingdings"/>
                <a:ea typeface="Wingdings"/>
                <a:cs typeface="Wingdings"/>
                <a:sym typeface="Wingdings"/>
              </a:rPr>
              <a:t></a:t>
            </a:r>
            <a:r>
              <a:rPr lang="en-US" dirty="0"/>
              <a:t> ‘entity type + relation + entity type’ triples</a:t>
            </a:r>
            <a:br>
              <a:rPr lang="en-US" dirty="0"/>
            </a:br>
            <a:r>
              <a:rPr lang="en-US" dirty="0"/>
              <a:t>     (e.g. ‘process </a:t>
            </a:r>
            <a:r>
              <a:rPr lang="en-US" dirty="0" err="1"/>
              <a:t>is_a</a:t>
            </a:r>
            <a:r>
              <a:rPr lang="en-US" dirty="0"/>
              <a:t> </a:t>
            </a:r>
            <a:r>
              <a:rPr lang="en-US" dirty="0" err="1"/>
              <a:t>occurrent</a:t>
            </a:r>
            <a:r>
              <a:rPr lang="en-US" dirty="0"/>
              <a:t>’). </a:t>
            </a:r>
          </a:p>
          <a:p>
            <a:r>
              <a:rPr lang="en-US" dirty="0"/>
              <a:t>Keeps track of changes: </a:t>
            </a:r>
          </a:p>
          <a:p>
            <a:pPr lvl="1"/>
            <a:r>
              <a:rPr lang="en-US" dirty="0"/>
              <a:t>Between successive versions of the ontology;</a:t>
            </a:r>
          </a:p>
          <a:p>
            <a:pPr lvl="1"/>
            <a:r>
              <a:rPr lang="en-US" dirty="0"/>
              <a:t>By tagging each RE in the earlier version as a </a:t>
            </a:r>
            <a:r>
              <a:rPr lang="en-US" i="1" dirty="0"/>
              <a:t>match</a:t>
            </a:r>
            <a:r>
              <a:rPr lang="en-US" dirty="0"/>
              <a:t> or </a:t>
            </a:r>
            <a:r>
              <a:rPr lang="en-US" i="1" dirty="0"/>
              <a:t>mismatch</a:t>
            </a:r>
            <a:r>
              <a:rPr lang="en-US" dirty="0"/>
              <a:t> with the corresponding POR/latest version;</a:t>
            </a:r>
          </a:p>
          <a:p>
            <a:pPr lvl="1"/>
            <a:r>
              <a:rPr lang="en-US" dirty="0"/>
              <a:t>Changes explained by 22 configurations based on </a:t>
            </a:r>
            <a:br>
              <a:rPr lang="en-US" dirty="0"/>
            </a:br>
            <a:r>
              <a:rPr lang="en-US" dirty="0"/>
              <a:t>6 types of errors.</a:t>
            </a:r>
          </a:p>
        </p:txBody>
      </p:sp>
      <p:sp>
        <p:nvSpPr>
          <p:cNvPr id="7" name="Rectangle 6"/>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745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0" y="23091"/>
            <a:ext cx="3429000" cy="762000"/>
          </a:xfrm>
        </p:spPr>
        <p:txBody>
          <a:bodyPr/>
          <a:lstStyle/>
          <a:p>
            <a:r>
              <a:rPr lang="en-US" sz="3500" dirty="0"/>
              <a:t>Changes in BFO</a:t>
            </a:r>
          </a:p>
        </p:txBody>
      </p:sp>
      <p:graphicFrame>
        <p:nvGraphicFramePr>
          <p:cNvPr id="6" name="Table 5"/>
          <p:cNvGraphicFramePr>
            <a:graphicFrameLocks noGrp="1"/>
          </p:cNvGraphicFramePr>
          <p:nvPr>
            <p:extLst/>
          </p:nvPr>
        </p:nvGraphicFramePr>
        <p:xfrm>
          <a:off x="0" y="609599"/>
          <a:ext cx="9144000" cy="5786735"/>
        </p:xfrm>
        <a:graphic>
          <a:graphicData uri="http://schemas.openxmlformats.org/drawingml/2006/table">
            <a:tbl>
              <a:tblPr firstRow="1" bandRow="1">
                <a:tableStyleId>{2D5ABB26-0587-4C30-8999-92F81FD0307C}</a:tableStyleId>
              </a:tblPr>
              <a:tblGrid>
                <a:gridCol w="778305">
                  <a:extLst>
                    <a:ext uri="{9D8B030D-6E8A-4147-A177-3AD203B41FA5}">
                      <a16:colId xmlns:a16="http://schemas.microsoft.com/office/drawing/2014/main" val="20000"/>
                    </a:ext>
                  </a:extLst>
                </a:gridCol>
                <a:gridCol w="1604940">
                  <a:extLst>
                    <a:ext uri="{9D8B030D-6E8A-4147-A177-3AD203B41FA5}">
                      <a16:colId xmlns:a16="http://schemas.microsoft.com/office/drawing/2014/main" val="20001"/>
                    </a:ext>
                  </a:extLst>
                </a:gridCol>
                <a:gridCol w="6760755">
                  <a:extLst>
                    <a:ext uri="{9D8B030D-6E8A-4147-A177-3AD203B41FA5}">
                      <a16:colId xmlns:a16="http://schemas.microsoft.com/office/drawing/2014/main" val="20002"/>
                    </a:ext>
                  </a:extLst>
                </a:gridCol>
              </a:tblGrid>
              <a:tr h="599637">
                <a:tc>
                  <a:txBody>
                    <a:bodyPr/>
                    <a:lstStyle/>
                    <a:p>
                      <a:pPr marL="0" indent="0" algn="ctr">
                        <a:spcBef>
                          <a:spcPts val="2400"/>
                        </a:spcBef>
                        <a:spcAft>
                          <a:spcPts val="1200"/>
                        </a:spcAft>
                      </a:pPr>
                      <a:r>
                        <a:rPr lang="fr-CH" sz="1700" b="1" kern="1600" dirty="0">
                          <a:effectLst/>
                          <a:latin typeface="+mn-lt"/>
                          <a:cs typeface="Arial"/>
                        </a:rPr>
                        <a:t># of </a:t>
                      </a:r>
                      <a:r>
                        <a:rPr lang="fr-CH" sz="1700" b="1" kern="1600" dirty="0" err="1">
                          <a:effectLst/>
                          <a:latin typeface="+mn-lt"/>
                          <a:cs typeface="Arial"/>
                        </a:rPr>
                        <a:t>REs</a:t>
                      </a:r>
                      <a:endParaRPr lang="fr-CH" sz="1700" b="1" kern="1600" dirty="0">
                        <a:effectLst/>
                        <a:latin typeface="+mn-lt"/>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0" indent="0" algn="ctr">
                        <a:spcBef>
                          <a:spcPts val="2400"/>
                        </a:spcBef>
                        <a:spcAft>
                          <a:spcPts val="1200"/>
                        </a:spcAft>
                      </a:pPr>
                      <a:r>
                        <a:rPr lang="en-US" sz="1700" b="1" kern="1600">
                          <a:effectLst/>
                        </a:rPr>
                        <a:t>Configuration patterns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lgn="ctr">
                        <a:spcBef>
                          <a:spcPts val="2400"/>
                        </a:spcBef>
                        <a:spcAft>
                          <a:spcPts val="1200"/>
                        </a:spcAft>
                      </a:pPr>
                      <a:r>
                        <a:rPr lang="en-US" sz="1700" b="1" kern="1600">
                          <a:effectLst/>
                        </a:rPr>
                        <a:t>Explanations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7244">
                <a:tc>
                  <a:txBody>
                    <a:bodyPr/>
                    <a:lstStyle/>
                    <a:p>
                      <a:pPr marL="88900" indent="-88900" algn="ctr">
                        <a:spcBef>
                          <a:spcPts val="2400"/>
                        </a:spcBef>
                        <a:spcAft>
                          <a:spcPts val="1200"/>
                        </a:spcAft>
                      </a:pPr>
                      <a:r>
                        <a:rPr lang="fr-CH" sz="1700" b="0" kern="1600">
                          <a:effectLst/>
                          <a:latin typeface="+mn-lt"/>
                          <a:cs typeface="Arial"/>
                        </a:rPr>
                        <a:t>81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8900" indent="-88900">
                        <a:spcBef>
                          <a:spcPts val="2400"/>
                        </a:spcBef>
                        <a:spcAft>
                          <a:spcPts val="1200"/>
                        </a:spcAft>
                      </a:pPr>
                      <a:r>
                        <a:rPr lang="en-US" sz="1700" kern="1600">
                          <a:effectLst/>
                        </a:rPr>
                        <a:t>P+1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dirty="0">
                          <a:effectLst/>
                        </a:rPr>
                        <a:t>No changes </a:t>
                      </a:r>
                      <a:r>
                        <a:rPr lang="en-US" sz="1700" kern="1600" dirty="0">
                          <a:solidFill>
                            <a:schemeClr val="bg1">
                              <a:lumMod val="50000"/>
                            </a:schemeClr>
                          </a:solidFill>
                          <a:effectLst/>
                        </a:rPr>
                        <a:t>(e.g.</a:t>
                      </a:r>
                      <a:r>
                        <a:rPr lang="en-US" sz="1700" kern="1600" baseline="0" dirty="0">
                          <a:solidFill>
                            <a:schemeClr val="bg1">
                              <a:lumMod val="50000"/>
                            </a:schemeClr>
                          </a:solidFill>
                          <a:effectLst/>
                        </a:rPr>
                        <a:t> </a:t>
                      </a:r>
                      <a:r>
                        <a:rPr lang="en-US" sz="1700" kern="1600" dirty="0">
                          <a:solidFill>
                            <a:schemeClr val="bg1">
                              <a:lumMod val="50000"/>
                            </a:schemeClr>
                          </a:solidFill>
                          <a:effectLst/>
                        </a:rPr>
                        <a:t>‘continuant</a:t>
                      </a:r>
                      <a:r>
                        <a:rPr lang="en-US" sz="1700" kern="1600" baseline="0" dirty="0">
                          <a:solidFill>
                            <a:schemeClr val="bg1">
                              <a:lumMod val="50000"/>
                            </a:schemeClr>
                          </a:solidFill>
                          <a:effectLst/>
                        </a:rPr>
                        <a:t>’, ‘realizable entity’)</a:t>
                      </a:r>
                      <a:endParaRPr lang="fr-CH" sz="1700" b="1" kern="1600" dirty="0">
                        <a:solidFill>
                          <a:schemeClr val="bg1">
                            <a:lumMod val="50000"/>
                          </a:schemeClr>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5865">
                <a:tc>
                  <a:txBody>
                    <a:bodyPr/>
                    <a:lstStyle/>
                    <a:p>
                      <a:pPr marL="288290" indent="-288290" algn="ctr">
                        <a:spcBef>
                          <a:spcPts val="2400"/>
                        </a:spcBef>
                        <a:spcAft>
                          <a:spcPts val="1200"/>
                        </a:spcAft>
                      </a:pPr>
                      <a:r>
                        <a:rPr lang="fr-CH" sz="1700" b="0" kern="1600">
                          <a:solidFill>
                            <a:schemeClr val="tx1"/>
                          </a:solidFill>
                          <a:effectLst/>
                          <a:latin typeface="+mn-lt"/>
                          <a:ea typeface="+mn-ea"/>
                          <a:cs typeface="Arial"/>
                        </a:rPr>
                        <a:t>46</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 A–5</a:t>
                      </a:r>
                      <a:r>
                        <a:rPr lang="en-US" sz="1700" kern="1600">
                          <a:effectLst/>
                        </a:rPr>
                        <a:t>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chemeClr val="tx2"/>
                          </a:solidFill>
                          <a:effectLst/>
                        </a:rPr>
                        <a:t>not considered</a:t>
                      </a:r>
                      <a:r>
                        <a:rPr lang="en-US" sz="1700" b="1" kern="1600">
                          <a:effectLst/>
                        </a:rPr>
                        <a:t>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the last version</a:t>
                      </a:r>
                      <a:r>
                        <a:rPr lang="en-US" sz="1700" kern="1600">
                          <a:solidFill>
                            <a:srgbClr val="7F7F7F"/>
                          </a:solidFill>
                          <a:effectLst/>
                        </a:rPr>
                        <a:t> (e.g.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a:t>
                      </a:r>
                      <a:endParaRPr lang="fr-CH" sz="1700" b="1" kern="1600">
                        <a:solidFill>
                          <a:srgbClr val="7F7F7F"/>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5865">
                <a:tc>
                  <a:txBody>
                    <a:bodyPr/>
                    <a:lstStyle/>
                    <a:p>
                      <a:pPr marL="288290" indent="-288290" algn="ctr">
                        <a:spcBef>
                          <a:spcPts val="2400"/>
                        </a:spcBef>
                        <a:spcAft>
                          <a:spcPts val="1200"/>
                        </a:spcAft>
                      </a:pPr>
                      <a:r>
                        <a:rPr lang="fr-CH" sz="1700" b="0" kern="1600">
                          <a:effectLst/>
                          <a:latin typeface="+mn-lt"/>
                          <a:cs typeface="Arial"/>
                        </a:rPr>
                        <a:t>40</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P–6 P–6 A+2</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previously considered objectively relevant are now considered not relevant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‘BFO1-process</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5865">
                <a:tc>
                  <a:txBody>
                    <a:bodyPr/>
                    <a:lstStyle/>
                    <a:p>
                      <a:pPr marL="288290" indent="-288290" algn="ctr">
                        <a:spcBef>
                          <a:spcPts val="2400"/>
                        </a:spcBef>
                        <a:spcAft>
                          <a:spcPts val="1200"/>
                        </a:spcAft>
                      </a:pPr>
                      <a:r>
                        <a:rPr lang="fr-CH" sz="1700" b="0" kern="1600">
                          <a:effectLst/>
                          <a:latin typeface="+mn-lt"/>
                          <a:cs typeface="Arial"/>
                        </a:rPr>
                        <a:t>13</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A–1 A–1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not believed to be relevant were introduced in the last version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‘material entity</a:t>
                      </a:r>
                      <a:r>
                        <a:rPr lang="en-US" sz="1700" kern="1600" baseline="0">
                          <a:solidFill>
                            <a:srgbClr val="7F7F7F"/>
                          </a:solidFill>
                          <a:effectLst/>
                        </a:rPr>
                        <a:t>’, </a:t>
                      </a:r>
                      <a:r>
                        <a:rPr lang="en-US" sz="1700" kern="1600">
                          <a:solidFill>
                            <a:srgbClr val="7F7F7F"/>
                          </a:solidFill>
                          <a:effectLst/>
                        </a:rPr>
                        <a:t>‘immaterial entity</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48798">
                <a:tc>
                  <a:txBody>
                    <a:bodyPr/>
                    <a:lstStyle/>
                    <a:p>
                      <a:pPr marL="288290" indent="-288290" algn="ctr">
                        <a:spcBef>
                          <a:spcPts val="2400"/>
                        </a:spcBef>
                        <a:spcAft>
                          <a:spcPts val="1200"/>
                        </a:spcAft>
                      </a:pPr>
                      <a:r>
                        <a:rPr lang="fr-CH" sz="1700" b="0" kern="1600">
                          <a:effectLst/>
                          <a:latin typeface="+mn-lt"/>
                          <a:cs typeface="Arial"/>
                        </a:rPr>
                        <a:t>12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accent3">
                              <a:lumMod val="75000"/>
                            </a:schemeClr>
                          </a:solidFill>
                          <a:effectLst/>
                        </a:rPr>
                        <a:t>P–12 P–12 </a:t>
                      </a:r>
                      <a:r>
                        <a:rPr lang="en-US" sz="1700" kern="1600">
                          <a:effectLst/>
                        </a:rPr>
                        <a:t>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a:t>
                      </a:r>
                      <a:r>
                        <a:rPr lang="en-US" sz="1700" b="1" kern="1600">
                          <a:solidFill>
                            <a:schemeClr val="accent3">
                              <a:lumMod val="75000"/>
                            </a:schemeClr>
                          </a:solidFill>
                          <a:effectLst/>
                        </a:rPr>
                        <a:t>referred ambiguously </a:t>
                      </a:r>
                      <a:r>
                        <a:rPr lang="en-US" sz="1700" kern="1600">
                          <a:effectLst/>
                        </a:rPr>
                        <a:t>were </a:t>
                      </a:r>
                      <a:r>
                        <a:rPr lang="en-US" sz="1700" b="1" kern="1600">
                          <a:solidFill>
                            <a:srgbClr val="77933C"/>
                          </a:solidFill>
                          <a:effectLst/>
                        </a:rPr>
                        <a:t>deleted</a:t>
                      </a:r>
                      <a:r>
                        <a:rPr lang="en-US" sz="1700" kern="1600">
                          <a:solidFill>
                            <a:srgbClr val="77933C"/>
                          </a:solidFill>
                          <a:effectLst/>
                        </a:rPr>
                        <a:t> </a:t>
                      </a:r>
                      <a:r>
                        <a:rPr lang="en-US" sz="1700" kern="1600">
                          <a:effectLst/>
                        </a:rPr>
                        <a:t>in the latest version because the POR does in fact not objectively exist </a:t>
                      </a:r>
                      <a:r>
                        <a:rPr lang="en-US" sz="1700" kern="1600">
                          <a:solidFill>
                            <a:srgbClr val="7F7F7F"/>
                          </a:solidFill>
                          <a:effectLst/>
                        </a:rPr>
                        <a:t>(e.g.</a:t>
                      </a:r>
                      <a:r>
                        <a:rPr lang="en-US" sz="1700" kern="1600" baseline="0">
                          <a:solidFill>
                            <a:srgbClr val="7F7F7F"/>
                          </a:solidFill>
                          <a:effectLst/>
                        </a:rPr>
                        <a:t> dependent </a:t>
                      </a:r>
                      <a:r>
                        <a:rPr lang="en-US" sz="1700" kern="1600">
                          <a:solidFill>
                            <a:srgbClr val="7F7F7F"/>
                          </a:solidFill>
                          <a:effectLst/>
                        </a:rPr>
                        <a:t>continuant</a:t>
                      </a:r>
                      <a:r>
                        <a:rPr lang="en-US" sz="1700" kern="1600" baseline="0">
                          <a:solidFill>
                            <a:srgbClr val="7F7F7F"/>
                          </a:solidFill>
                          <a:effectLst/>
                        </a:rPr>
                        <a:t>’, ‘realizable entity is_a dependent </a:t>
                      </a:r>
                      <a:r>
                        <a:rPr lang="en-US" sz="1700" kern="1600">
                          <a:solidFill>
                            <a:srgbClr val="7F7F7F"/>
                          </a:solidFill>
                          <a:effectLst/>
                        </a:rPr>
                        <a:t>continuant</a:t>
                      </a:r>
                      <a:r>
                        <a:rPr lang="en-US" sz="1700" kern="1600" baseline="0">
                          <a:solidFill>
                            <a:srgbClr val="7F7F7F"/>
                          </a:solidFill>
                          <a:effectLst/>
                        </a:rPr>
                        <a:t>’ )</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5865">
                <a:tc>
                  <a:txBody>
                    <a:bodyPr/>
                    <a:lstStyle/>
                    <a:p>
                      <a:pPr marL="288290" indent="-288290" algn="ctr">
                        <a:spcBef>
                          <a:spcPts val="2400"/>
                        </a:spcBef>
                        <a:spcAft>
                          <a:spcPts val="1200"/>
                        </a:spcAft>
                      </a:pPr>
                      <a:r>
                        <a:rPr lang="fr-CH" sz="1700" b="0" kern="1600">
                          <a:effectLst/>
                          <a:latin typeface="+mn-lt"/>
                          <a:cs typeface="Arial"/>
                        </a:rPr>
                        <a:t>11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a:t>
                      </a:r>
                      <a:r>
                        <a:rPr lang="en-US" sz="1700" kern="1600">
                          <a:effectLst/>
                        </a:rPr>
                        <a:t>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rgbClr val="1F497D"/>
                          </a:solidFill>
                          <a:effectLst/>
                        </a:rPr>
                        <a:t>not considered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newer versions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 is_a immaterial entity’)</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48798">
                <a:tc>
                  <a:txBody>
                    <a:bodyPr/>
                    <a:lstStyle/>
                    <a:p>
                      <a:pPr marL="288290" indent="-288290" algn="ctr">
                        <a:spcBef>
                          <a:spcPts val="2400"/>
                        </a:spcBef>
                        <a:spcAft>
                          <a:spcPts val="1200"/>
                        </a:spcAft>
                      </a:pPr>
                      <a:r>
                        <a:rPr lang="fr-CH" sz="1700" b="0" kern="1600">
                          <a:effectLst/>
                          <a:latin typeface="+mn-lt"/>
                          <a:cs typeface="Arial"/>
                        </a:rPr>
                        <a:t>5</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P–1 P–1 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were deleted in the latest version because the POR does in fact not objectively exist and the REs did not refer to anything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‘processual context</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48798">
                <a:tc>
                  <a:txBody>
                    <a:bodyPr/>
                    <a:lstStyle/>
                    <a:p>
                      <a:pPr marL="288290" indent="-288290" algn="ctr">
                        <a:spcBef>
                          <a:spcPts val="2400"/>
                        </a:spcBef>
                        <a:spcAft>
                          <a:spcPts val="1200"/>
                        </a:spcAft>
                      </a:pPr>
                      <a:r>
                        <a:rPr lang="fr-CH" sz="1700" b="0" kern="1600" dirty="0">
                          <a:effectLst/>
                          <a:latin typeface="+mn-lt"/>
                          <a:cs typeface="Arial"/>
                        </a:rPr>
                        <a:t>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dirty="0">
                          <a:solidFill>
                            <a:schemeClr val="tx2"/>
                          </a:solidFill>
                          <a:effectLst/>
                        </a:rPr>
                        <a:t>A+4</a:t>
                      </a:r>
                      <a:r>
                        <a:rPr lang="en-US" sz="1700" b="0" kern="1600" dirty="0">
                          <a:solidFill>
                            <a:schemeClr val="tx2"/>
                          </a:solidFill>
                          <a:effectLst/>
                        </a:rPr>
                        <a:t> </a:t>
                      </a:r>
                      <a:r>
                        <a:rPr lang="en-US" sz="1700" b="0" kern="1600" dirty="0">
                          <a:effectLst/>
                        </a:rPr>
                        <a:t>P–12 </a:t>
                      </a:r>
                      <a:r>
                        <a:rPr lang="en-US" sz="1700" b="1" kern="1600" dirty="0">
                          <a:solidFill>
                            <a:schemeClr val="accent2"/>
                          </a:solidFill>
                          <a:effectLst/>
                        </a:rPr>
                        <a:t>A+1</a:t>
                      </a:r>
                      <a:endParaRPr lang="fr-CH" sz="1700" b="1" kern="1600" dirty="0">
                        <a:solidFill>
                          <a:schemeClr val="accent2"/>
                        </a:solidFill>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b="0" kern="1600" dirty="0">
                          <a:effectLst/>
                        </a:rPr>
                        <a:t>REs that were </a:t>
                      </a:r>
                      <a:r>
                        <a:rPr lang="en-US" sz="1700" b="1" kern="1600" dirty="0">
                          <a:solidFill>
                            <a:schemeClr val="tx2"/>
                          </a:solidFill>
                          <a:effectLst/>
                        </a:rPr>
                        <a:t>not considered</a:t>
                      </a:r>
                      <a:r>
                        <a:rPr lang="en-US" sz="1700" b="1" kern="1600" dirty="0">
                          <a:effectLst/>
                        </a:rPr>
                        <a:t> </a:t>
                      </a:r>
                      <a:r>
                        <a:rPr lang="en-US" sz="1700" b="0" kern="1600" dirty="0">
                          <a:effectLst/>
                        </a:rPr>
                        <a:t>at all were </a:t>
                      </a:r>
                      <a:r>
                        <a:rPr lang="en-US" sz="1700" b="1" kern="1600" dirty="0">
                          <a:solidFill>
                            <a:schemeClr val="tx2"/>
                          </a:solidFill>
                          <a:effectLst/>
                          <a:latin typeface="+mn-lt"/>
                          <a:ea typeface="+mn-ea"/>
                          <a:cs typeface="+mn-cs"/>
                        </a:rPr>
                        <a:t>introduced</a:t>
                      </a:r>
                      <a:r>
                        <a:rPr lang="en-US" sz="1700" b="0" kern="1600" dirty="0">
                          <a:effectLst/>
                        </a:rPr>
                        <a:t> in a newer version and subsequently </a:t>
                      </a:r>
                      <a:r>
                        <a:rPr lang="en-US" sz="1700" b="1" kern="1600" dirty="0">
                          <a:solidFill>
                            <a:schemeClr val="accent2"/>
                          </a:solidFill>
                          <a:effectLst/>
                        </a:rPr>
                        <a:t>deleted because</a:t>
                      </a:r>
                      <a:r>
                        <a:rPr lang="en-US" sz="1700" b="0" kern="1600" dirty="0">
                          <a:effectLst/>
                        </a:rPr>
                        <a:t> the POR did in fact </a:t>
                      </a:r>
                      <a:r>
                        <a:rPr lang="en-US" sz="1700" b="1" kern="1600" dirty="0">
                          <a:solidFill>
                            <a:schemeClr val="accent2"/>
                          </a:solidFill>
                          <a:effectLst/>
                        </a:rPr>
                        <a:t>not objectively exist </a:t>
                      </a:r>
                      <a:r>
                        <a:rPr lang="en-US" sz="1700" b="0" kern="1600" dirty="0">
                          <a:solidFill>
                            <a:srgbClr val="7F7F7F"/>
                          </a:solidFill>
                          <a:effectLst/>
                        </a:rPr>
                        <a:t>(e.g.</a:t>
                      </a:r>
                      <a:r>
                        <a:rPr lang="en-US" sz="1700" b="0" kern="1600" baseline="0" dirty="0">
                          <a:solidFill>
                            <a:srgbClr val="7F7F7F"/>
                          </a:solidFill>
                          <a:effectLst/>
                        </a:rPr>
                        <a:t> </a:t>
                      </a:r>
                      <a:r>
                        <a:rPr lang="en-US" sz="1700" b="0" kern="1600" dirty="0">
                          <a:solidFill>
                            <a:srgbClr val="7F7F7F"/>
                          </a:solidFill>
                          <a:effectLst/>
                        </a:rPr>
                        <a:t>‘GDC </a:t>
                      </a:r>
                      <a:r>
                        <a:rPr lang="en-US" sz="1700" b="0" kern="1600" dirty="0" err="1">
                          <a:solidFill>
                            <a:srgbClr val="7F7F7F"/>
                          </a:solidFill>
                          <a:effectLst/>
                        </a:rPr>
                        <a:t>is_a</a:t>
                      </a:r>
                      <a:r>
                        <a:rPr lang="en-US" sz="1700" b="0" kern="1600" dirty="0">
                          <a:solidFill>
                            <a:srgbClr val="7F7F7F"/>
                          </a:solidFill>
                          <a:effectLst/>
                        </a:rPr>
                        <a:t> dependent continuant</a:t>
                      </a:r>
                      <a:r>
                        <a:rPr lang="en-US" sz="1700" b="0" kern="1600" baseline="0" dirty="0">
                          <a:solidFill>
                            <a:srgbClr val="7F7F7F"/>
                          </a:solidFill>
                          <a:effectLst/>
                        </a:rPr>
                        <a:t>’)</a:t>
                      </a:r>
                      <a:endParaRPr lang="fr-CH" sz="1700" b="0" kern="1600" dirty="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2" name="Rectangle 11"/>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082703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for determining the configurations</a:t>
            </a:r>
          </a:p>
        </p:txBody>
      </p:sp>
      <p:sp>
        <p:nvSpPr>
          <p:cNvPr id="3" name="Vertical Text Placeholder 2"/>
          <p:cNvSpPr>
            <a:spLocks noGrp="1"/>
          </p:cNvSpPr>
          <p:nvPr>
            <p:ph idx="1"/>
          </p:nvPr>
        </p:nvSpPr>
        <p:spPr>
          <a:xfrm>
            <a:off x="228600" y="1447800"/>
            <a:ext cx="8686800" cy="4953000"/>
          </a:xfrm>
        </p:spPr>
        <p:txBody>
          <a:bodyPr>
            <a:noAutofit/>
          </a:bodyPr>
          <a:lstStyle/>
          <a:p>
            <a:pPr>
              <a:buFont typeface="Arial" panose="020B0604020202020204" pitchFamily="34" charset="0"/>
              <a:buChar char="•"/>
            </a:pPr>
            <a:r>
              <a:rPr lang="en-US" sz="2400" u="sng" dirty="0">
                <a:latin typeface="+mn-lt"/>
              </a:rPr>
              <a:t>Principle of Consistency with Established Science </a:t>
            </a:r>
          </a:p>
          <a:p>
            <a:pPr marL="457200" lvl="1" indent="0">
              <a:buNone/>
            </a:pPr>
            <a:r>
              <a:rPr lang="en-US" sz="2000" dirty="0">
                <a:latin typeface="+mn-lt"/>
                <a:ea typeface="Wingdings"/>
                <a:cs typeface="Wingdings"/>
                <a:sym typeface="Wingdings"/>
              </a:rPr>
              <a:t></a:t>
            </a:r>
            <a:r>
              <a:rPr lang="en-US" sz="2000" dirty="0">
                <a:latin typeface="+mn-lt"/>
              </a:rPr>
              <a:t> Assumes the latest version of BFO is most faithful to reality.</a:t>
            </a:r>
          </a:p>
          <a:p>
            <a:pPr>
              <a:buFont typeface="Arial" panose="020B0604020202020204" pitchFamily="34" charset="0"/>
              <a:buChar char="•"/>
            </a:pPr>
            <a:r>
              <a:rPr lang="en-US" sz="2400" u="sng" dirty="0">
                <a:latin typeface="+mn-lt"/>
              </a:rPr>
              <a:t>Reference Ontology Principle</a:t>
            </a:r>
            <a:r>
              <a:rPr lang="en-US" sz="2400"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include only general terms denoting universals in reality and assertions of relations between their instances.</a:t>
            </a:r>
          </a:p>
          <a:p>
            <a:pPr>
              <a:buFont typeface="Arial" panose="020B0604020202020204" pitchFamily="34" charset="0"/>
              <a:buChar char="•"/>
            </a:pPr>
            <a:r>
              <a:rPr lang="en-US" sz="2400" u="sng" dirty="0">
                <a:latin typeface="+mn-lt"/>
              </a:rPr>
              <a:t>Principle of </a:t>
            </a:r>
            <a:r>
              <a:rPr lang="en-US" sz="2400" u="sng" dirty="0" err="1">
                <a:latin typeface="+mn-lt"/>
              </a:rPr>
              <a:t>Obsoletion</a:t>
            </a:r>
            <a:r>
              <a:rPr lang="en-US" sz="24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Do obsolete terms that fail in designation.</a:t>
            </a:r>
          </a:p>
          <a:p>
            <a:pPr>
              <a:buFont typeface="Arial" panose="020B0604020202020204" pitchFamily="34" charset="0"/>
              <a:buChar char="•"/>
            </a:pPr>
            <a:r>
              <a:rPr lang="en-US" sz="2400" u="sng" dirty="0">
                <a:latin typeface="+mn-lt"/>
              </a:rPr>
              <a:t>Principle of Inertia of Existence </a:t>
            </a:r>
          </a:p>
          <a:p>
            <a:pPr marL="457200" lvl="1" indent="0">
              <a:buNone/>
            </a:pPr>
            <a:r>
              <a:rPr lang="en-US" sz="2000" dirty="0">
                <a:latin typeface="+mn-lt"/>
                <a:ea typeface="Wingdings"/>
                <a:cs typeface="Wingdings"/>
                <a:sym typeface="Wingdings"/>
              </a:rPr>
              <a:t></a:t>
            </a:r>
            <a:r>
              <a:rPr lang="en-US" sz="2000" dirty="0">
                <a:latin typeface="+mn-lt"/>
              </a:rPr>
              <a:t> entities in the latest version of BFO have always existed, exist now and will always exist in the future (OE).</a:t>
            </a:r>
          </a:p>
          <a:p>
            <a:pPr>
              <a:buFont typeface="Arial" panose="020B0604020202020204" pitchFamily="34" charset="0"/>
              <a:buChar char="•"/>
            </a:pPr>
            <a:r>
              <a:rPr lang="en-US" sz="2400" u="sng" dirty="0">
                <a:latin typeface="+mn-lt"/>
              </a:rPr>
              <a:t>Principle of Inertia of Relevance</a:t>
            </a:r>
            <a:r>
              <a:rPr lang="en-US" sz="28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entities marked as OR in the latest version of BFO have been relevant throughout their entire existence.</a:t>
            </a:r>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4530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Explanations of Changes</a:t>
            </a:r>
          </a:p>
        </p:txBody>
      </p:sp>
      <p:sp>
        <p:nvSpPr>
          <p:cNvPr id="7" name="Vertical Text Placeholder 6"/>
          <p:cNvSpPr>
            <a:spLocks noGrp="1"/>
          </p:cNvSpPr>
          <p:nvPr>
            <p:ph idx="1"/>
          </p:nvPr>
        </p:nvSpPr>
        <p:spPr>
          <a:xfrm>
            <a:off x="228600" y="1524000"/>
            <a:ext cx="8686800" cy="4953000"/>
          </a:xfrm>
        </p:spPr>
        <p:txBody>
          <a:bodyPr>
            <a:normAutofit fontScale="92500" lnSpcReduction="10000"/>
          </a:bodyPr>
          <a:lstStyle/>
          <a:p>
            <a:pPr marL="0" indent="0">
              <a:buNone/>
            </a:pPr>
            <a:r>
              <a:rPr lang="en-US" sz="3300" dirty="0"/>
              <a:t>Based on 6 types of errors:</a:t>
            </a:r>
          </a:p>
          <a:p>
            <a:pPr marL="452438" indent="-452438">
              <a:buFont typeface="+mj-lt"/>
              <a:buAutoNum type="arabicPeriod"/>
            </a:pPr>
            <a:r>
              <a:rPr lang="en-US" sz="2800" b="1" u="sng" dirty="0"/>
              <a:t>Assertion errors</a:t>
            </a:r>
            <a:r>
              <a:rPr lang="en-US" sz="2800" dirty="0"/>
              <a:t>: </a:t>
            </a:r>
            <a:r>
              <a:rPr lang="en-US" dirty="0"/>
              <a:t>the previous version wrongly asserted the existence of some portion of reality (POR).</a:t>
            </a:r>
          </a:p>
          <a:p>
            <a:pPr marL="452438" indent="-452438">
              <a:buFont typeface="+mj-lt"/>
              <a:buAutoNum type="arabicPeriod"/>
              <a:tabLst>
                <a:tab pos="452438" algn="l"/>
              </a:tabLst>
            </a:pPr>
            <a:r>
              <a:rPr lang="en-US" sz="2800" b="1" u="sng" dirty="0"/>
              <a:t>Relevance errors</a:t>
            </a:r>
            <a:r>
              <a:rPr lang="en-US" sz="2800" dirty="0"/>
              <a:t>: </a:t>
            </a:r>
            <a:r>
              <a:rPr lang="en-US" dirty="0"/>
              <a:t>the previous version wrongly considered some POR to be objectively relevant to the purposes of the ontology.</a:t>
            </a:r>
          </a:p>
          <a:p>
            <a:pPr marL="452438" indent="-452438">
              <a:buFont typeface="+mj-lt"/>
              <a:buAutoNum type="arabicPeriod"/>
              <a:tabLst>
                <a:tab pos="452438" algn="l"/>
              </a:tabLst>
            </a:pPr>
            <a:r>
              <a:rPr lang="en-US" sz="2800" b="1" u="sng" dirty="0"/>
              <a:t>Omission errors</a:t>
            </a:r>
            <a:r>
              <a:rPr lang="en-US" sz="2800" dirty="0"/>
              <a:t>: </a:t>
            </a:r>
            <a:r>
              <a:rPr lang="en-US" sz="2200" dirty="0"/>
              <a:t>a relevant POR failed to be represented.</a:t>
            </a:r>
          </a:p>
          <a:p>
            <a:pPr marL="452438" indent="-452438">
              <a:buFont typeface="+mj-lt"/>
              <a:buAutoNum type="arabicPeriod"/>
              <a:tabLst>
                <a:tab pos="452438" algn="l"/>
              </a:tabLst>
            </a:pPr>
            <a:r>
              <a:rPr lang="en-US" sz="2800" b="1" u="sng" dirty="0"/>
              <a:t>Encoding errors</a:t>
            </a:r>
            <a:r>
              <a:rPr lang="en-US" sz="2800" dirty="0"/>
              <a:t>: </a:t>
            </a:r>
            <a:r>
              <a:rPr lang="en-US" sz="2200" dirty="0"/>
              <a:t>some term in the previous version failed to refer to the intended POR due to encoding errors, such as spelling mistakes.</a:t>
            </a:r>
          </a:p>
          <a:p>
            <a:pPr marL="452438" indent="-452438">
              <a:buFont typeface="+mj-lt"/>
              <a:buAutoNum type="arabicPeriod"/>
              <a:tabLst>
                <a:tab pos="452438" algn="l"/>
              </a:tabLst>
            </a:pPr>
            <a:r>
              <a:rPr lang="en-US" sz="2800" b="1" u="sng" dirty="0"/>
              <a:t>Redundancy errors</a:t>
            </a:r>
            <a:r>
              <a:rPr lang="en-US" sz="2800" dirty="0"/>
              <a:t>: </a:t>
            </a:r>
            <a:r>
              <a:rPr lang="en-US" sz="2200" dirty="0"/>
              <a:t>two or more distinct terms in a previous version referred to the same POR.</a:t>
            </a:r>
          </a:p>
          <a:p>
            <a:pPr marL="452438" indent="-452438">
              <a:buFont typeface="+mj-lt"/>
              <a:buAutoNum type="arabicPeriod"/>
              <a:tabLst>
                <a:tab pos="452438" algn="l"/>
              </a:tabLst>
            </a:pPr>
            <a:r>
              <a:rPr lang="en-US" sz="2800" b="1" u="sng" dirty="0"/>
              <a:t>Ambiguity error</a:t>
            </a:r>
            <a:r>
              <a:rPr lang="en-US" sz="2800" dirty="0"/>
              <a:t>: </a:t>
            </a:r>
            <a:r>
              <a:rPr lang="en-US" sz="2200" dirty="0"/>
              <a:t>one RE denotes more than one POR.</a:t>
            </a:r>
          </a:p>
        </p:txBody>
      </p:sp>
      <p:sp>
        <p:nvSpPr>
          <p:cNvPr id="8" name="Rectangle 7"/>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074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Vertical Text Placeholder 2"/>
          <p:cNvSpPr>
            <a:spLocks noGrp="1"/>
          </p:cNvSpPr>
          <p:nvPr>
            <p:ph idx="1"/>
          </p:nvPr>
        </p:nvSpPr>
        <p:spPr/>
        <p:txBody>
          <a:bodyPr>
            <a:normAutofit fontScale="92500"/>
          </a:bodyPr>
          <a:lstStyle/>
          <a:p>
            <a:pPr marL="457200" indent="-457200">
              <a:lnSpc>
                <a:spcPct val="110000"/>
              </a:lnSpc>
              <a:buFont typeface="Arial" panose="020B0604020202020204" pitchFamily="34" charset="0"/>
              <a:buChar char="•"/>
            </a:pPr>
            <a:r>
              <a:rPr lang="en-GB" sz="2800" dirty="0"/>
              <a:t>Identifying the motivations for changes (assigning the right configuration) is hard to do </a:t>
            </a:r>
            <a:r>
              <a:rPr lang="en-GB" sz="2800" i="1" dirty="0"/>
              <a:t>a posteriori.</a:t>
            </a:r>
            <a:endParaRPr lang="fr-CH" sz="2800" dirty="0"/>
          </a:p>
          <a:p>
            <a:pPr marL="457200" indent="-457200">
              <a:lnSpc>
                <a:spcPct val="110000"/>
              </a:lnSpc>
              <a:buFont typeface="Arial" panose="020B0604020202020204" pitchFamily="34" charset="0"/>
              <a:buChar char="•"/>
            </a:pPr>
            <a:r>
              <a:rPr lang="en-GB" sz="2800" dirty="0"/>
              <a:t>For a reliable assessment of the successive versions of an ontology, the method should be applied:</a:t>
            </a:r>
            <a:endParaRPr lang="fr-CH" sz="2800" dirty="0"/>
          </a:p>
          <a:p>
            <a:pPr lvl="1">
              <a:lnSpc>
                <a:spcPct val="110000"/>
              </a:lnSpc>
            </a:pPr>
            <a:r>
              <a:rPr lang="en-GB" dirty="0"/>
              <a:t>In collaboration with its authors,</a:t>
            </a:r>
            <a:endParaRPr lang="fr-CH" dirty="0"/>
          </a:p>
          <a:p>
            <a:pPr lvl="1">
              <a:lnSpc>
                <a:spcPct val="110000"/>
              </a:lnSpc>
            </a:pPr>
            <a:r>
              <a:rPr lang="en-GB" dirty="0"/>
              <a:t>During the revision process.</a:t>
            </a:r>
            <a:endParaRPr lang="fr-CH" dirty="0"/>
          </a:p>
          <a:p>
            <a:pPr marL="457200" indent="-457200">
              <a:lnSpc>
                <a:spcPct val="110000"/>
              </a:lnSpc>
              <a:buFont typeface="Arial" panose="020B0604020202020204" pitchFamily="34" charset="0"/>
              <a:buChar char="•"/>
            </a:pPr>
            <a:r>
              <a:rPr lang="en-GB" sz="2800" dirty="0"/>
              <a:t>The resulting quality assessment tables can be used to systematically complement the specifications with more detailed explanations on the changes.</a:t>
            </a:r>
            <a:endParaRPr lang="fr-CH" sz="2800" dirty="0"/>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8262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ACC4-DE2B-4A15-982A-1E54B746E02D}"/>
              </a:ext>
            </a:extLst>
          </p:cNvPr>
          <p:cNvSpPr>
            <a:spLocks noGrp="1"/>
          </p:cNvSpPr>
          <p:nvPr>
            <p:ph type="title"/>
          </p:nvPr>
        </p:nvSpPr>
        <p:spPr/>
        <p:txBody>
          <a:bodyPr/>
          <a:lstStyle/>
          <a:p>
            <a:r>
              <a:rPr lang="en-US" dirty="0"/>
              <a:t>Required reading for next week</a:t>
            </a:r>
          </a:p>
        </p:txBody>
      </p:sp>
      <p:sp>
        <p:nvSpPr>
          <p:cNvPr id="3" name="Content Placeholder 2">
            <a:extLst>
              <a:ext uri="{FF2B5EF4-FFF2-40B4-BE49-F238E27FC236}">
                <a16:creationId xmlns:a16="http://schemas.microsoft.com/office/drawing/2014/main" id="{454883FC-75A0-4010-8F77-1E1D8FD614F5}"/>
              </a:ext>
            </a:extLst>
          </p:cNvPr>
          <p:cNvSpPr>
            <a:spLocks noGrp="1"/>
          </p:cNvSpPr>
          <p:nvPr>
            <p:ph idx="1"/>
          </p:nvPr>
        </p:nvSpPr>
        <p:spPr/>
        <p:txBody>
          <a:bodyPr/>
          <a:lstStyle/>
          <a:p>
            <a:r>
              <a:rPr lang="en-US" b="1" dirty="0"/>
              <a:t>R13: </a:t>
            </a:r>
            <a:r>
              <a:rPr lang="en-US" dirty="0" err="1"/>
              <a:t>Amith</a:t>
            </a:r>
            <a:r>
              <a:rPr lang="en-US" dirty="0"/>
              <a:t>, M., et al., </a:t>
            </a:r>
            <a:r>
              <a:rPr lang="en-US" i="1" dirty="0"/>
              <a:t>Assessing the practice of biomedical ontology evaluation: Gaps and opportunities. </a:t>
            </a:r>
            <a:r>
              <a:rPr lang="en-US" dirty="0"/>
              <a:t>J Biomed Inform, 2018. </a:t>
            </a:r>
            <a:r>
              <a:rPr lang="en-US" b="1" dirty="0"/>
              <a:t>80</a:t>
            </a:r>
            <a:r>
              <a:rPr lang="en-US" dirty="0"/>
              <a:t>: p. 1-13. [10] </a:t>
            </a:r>
          </a:p>
          <a:p>
            <a:r>
              <a:rPr lang="en-US" dirty="0">
                <a:hlinkClick r:id="rId2"/>
              </a:rPr>
              <a:t>https://www.sciencedirect.com/science/article/pii/S1532046418300285</a:t>
            </a:r>
            <a:r>
              <a:rPr lang="en-US" dirty="0"/>
              <a:t>  </a:t>
            </a:r>
          </a:p>
        </p:txBody>
      </p:sp>
    </p:spTree>
    <p:extLst>
      <p:ext uri="{BB962C8B-B14F-4D97-AF65-F5344CB8AC3E}">
        <p14:creationId xmlns:p14="http://schemas.microsoft.com/office/powerpoint/2010/main" val="979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p:cNvGraphicFramePr>
            <a:graphicFrameLocks noGrp="1"/>
          </p:cNvGraphicFramePr>
          <p:nvPr>
            <p:ph idx="1"/>
            <p:extLst/>
          </p:nvPr>
        </p:nvGraphicFramePr>
        <p:xfrm>
          <a:off x="228600" y="2897505"/>
          <a:ext cx="8686800" cy="3731895"/>
        </p:xfrm>
        <a:graphic>
          <a:graphicData uri="http://schemas.openxmlformats.org/drawingml/2006/table">
            <a:tbl>
              <a:tblPr/>
              <a:tblGrid>
                <a:gridCol w="2895600">
                  <a:extLst>
                    <a:ext uri="{9D8B030D-6E8A-4147-A177-3AD203B41FA5}">
                      <a16:colId xmlns:a16="http://schemas.microsoft.com/office/drawing/2014/main" val="20000"/>
                    </a:ext>
                  </a:extLst>
                </a:gridCol>
                <a:gridCol w="3071854">
                  <a:extLst>
                    <a:ext uri="{9D8B030D-6E8A-4147-A177-3AD203B41FA5}">
                      <a16:colId xmlns:a16="http://schemas.microsoft.com/office/drawing/2014/main" val="20001"/>
                    </a:ext>
                  </a:extLst>
                </a:gridCol>
                <a:gridCol w="2719346">
                  <a:extLst>
                    <a:ext uri="{9D8B030D-6E8A-4147-A177-3AD203B41FA5}">
                      <a16:colId xmlns:a16="http://schemas.microsoft.com/office/drawing/2014/main" val="20002"/>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0"/>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1"/>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universals</a:t>
                      </a:r>
                      <a:r>
                        <a:rPr kumimoji="0" lang="nl-BE" altLang="en-US" sz="2800" b="1" i="0" u="none" strike="noStrike" cap="none" normalizeH="0" baseline="0">
                          <a:ln>
                            <a:noFill/>
                          </a:ln>
                          <a:solidFill>
                            <a:srgbClr val="000066"/>
                          </a:solidFill>
                          <a:effectLst/>
                          <a:latin typeface="Times New Roman" panose="02020603050405020304" pitchFamily="18" charset="0"/>
                        </a:rPr>
                        <a:t> and </a:t>
                      </a:r>
                      <a:r>
                        <a:rPr kumimoji="0" lang="nl-BE" altLang="en-US" sz="2800" b="1" i="0" u="sng" strike="noStrike" cap="none" normalizeH="0" baseline="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err="1">
                          <a:ln>
                            <a:noFill/>
                          </a:ln>
                          <a:solidFill>
                            <a:srgbClr val="000066"/>
                          </a:solidFill>
                          <a:effectLst/>
                          <a:latin typeface="Times New Roman" panose="02020603050405020304" pitchFamily="18" charset="0"/>
                        </a:rPr>
                        <a:t>Ontologies</a:t>
                      </a:r>
                      <a:r>
                        <a:rPr kumimoji="0" lang="nl-BE" altLang="en-US" sz="2800" b="0" i="0" u="none" strike="noStrike" cap="none" normalizeH="0" baseline="0" dirty="0">
                          <a:ln>
                            <a:noFill/>
                          </a:ln>
                          <a:solidFill>
                            <a:srgbClr val="000066"/>
                          </a:solidFill>
                          <a:effectLst/>
                          <a:latin typeface="Times New Roman" panose="02020603050405020304" pitchFamily="18" charset="0"/>
                        </a:rPr>
                        <a:t>, </a:t>
                      </a:r>
                      <a:r>
                        <a:rPr kumimoji="0" lang="nl-BE" altLang="en-US" sz="2800" b="0" i="0" u="none" strike="noStrike" cap="none" normalizeH="0" baseline="0" dirty="0" err="1">
                          <a:ln>
                            <a:noFill/>
                          </a:ln>
                          <a:solidFill>
                            <a:srgbClr val="000066"/>
                          </a:solidFill>
                          <a:effectLst/>
                          <a:latin typeface="Times New Roman" panose="02020603050405020304" pitchFamily="18" charset="0"/>
                        </a:rPr>
                        <a:t>terminologies</a:t>
                      </a:r>
                      <a:r>
                        <a:rPr kumimoji="0" lang="nl-BE" altLang="en-US" sz="2800" b="0" i="0" u="none" strike="noStrike" cap="none" normalizeH="0" baseline="0" dirty="0">
                          <a:ln>
                            <a:noFill/>
                          </a:ln>
                          <a:solidFill>
                            <a:srgbClr val="000066"/>
                          </a:solidFill>
                          <a:effectLst/>
                          <a:latin typeface="Times New Roman" panose="02020603050405020304" pitchFamily="18" charset="0"/>
                        </a:rPr>
                        <a:t>,</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2"/>
                  </a:ext>
                </a:extLst>
              </a:tr>
            </a:tbl>
          </a:graphicData>
        </a:graphic>
      </p:graphicFrame>
      <p:sp>
        <p:nvSpPr>
          <p:cNvPr id="505859" name="Rectangle 3"/>
          <p:cNvSpPr>
            <a:spLocks noGrp="1" noChangeArrowheads="1"/>
          </p:cNvSpPr>
          <p:nvPr>
            <p:ph type="body" sz="half" idx="4294967295"/>
          </p:nvPr>
        </p:nvSpPr>
        <p:spPr>
          <a:xfrm>
            <a:off x="152400" y="1447800"/>
            <a:ext cx="8991600" cy="1066800"/>
          </a:xfrm>
          <a:prstGeom prst="rect">
            <a:avLst/>
          </a:prstGeom>
        </p:spPr>
        <p:txBody>
          <a:bodyPr/>
          <a:lstStyle/>
          <a:p>
            <a:pPr marL="0" indent="0" algn="ctr"/>
            <a:r>
              <a:rPr lang="nl-BE" altLang="en-US" sz="2800" dirty="0" err="1"/>
              <a:t>Ideally</a:t>
            </a:r>
            <a:r>
              <a:rPr lang="nl-BE" altLang="en-US" sz="2800" dirty="0"/>
              <a:t> built out of </a:t>
            </a:r>
            <a:r>
              <a:rPr lang="nl-BE" altLang="en-US" sz="2800" b="1" i="1" dirty="0" err="1"/>
              <a:t>representational</a:t>
            </a:r>
            <a:r>
              <a:rPr lang="nl-BE" altLang="en-US" sz="2800" b="1" i="1" dirty="0"/>
              <a:t> units</a:t>
            </a:r>
            <a:r>
              <a:rPr lang="nl-BE" altLang="en-US" sz="2800" dirty="0"/>
              <a:t> </a:t>
            </a:r>
            <a:r>
              <a:rPr lang="nl-BE" altLang="en-US" sz="2800" dirty="0" err="1"/>
              <a:t>and</a:t>
            </a:r>
            <a:r>
              <a:rPr lang="nl-BE" altLang="en-US" sz="2800" dirty="0"/>
              <a:t> </a:t>
            </a:r>
            <a:r>
              <a:rPr lang="nl-BE" altLang="en-US" sz="2800" dirty="0" err="1"/>
              <a:t>relationships</a:t>
            </a:r>
            <a:r>
              <a:rPr lang="nl-BE" altLang="en-US" sz="2800" dirty="0"/>
              <a:t> </a:t>
            </a:r>
            <a:r>
              <a:rPr lang="nl-BE" altLang="en-US" sz="2800" dirty="0" err="1"/>
              <a:t>that</a:t>
            </a:r>
            <a:r>
              <a:rPr lang="nl-BE" altLang="en-US" sz="2800" dirty="0"/>
              <a:t> </a:t>
            </a:r>
            <a:r>
              <a:rPr lang="nl-BE" altLang="en-US" sz="2800" dirty="0" err="1"/>
              <a:t>mirror</a:t>
            </a:r>
            <a:r>
              <a:rPr lang="nl-BE" altLang="en-US" sz="2800" dirty="0"/>
              <a:t> </a:t>
            </a:r>
            <a:r>
              <a:rPr lang="nl-BE" altLang="en-US" sz="2800" dirty="0" err="1"/>
              <a:t>the</a:t>
            </a:r>
            <a:r>
              <a:rPr lang="nl-BE" altLang="en-US" sz="2800" dirty="0"/>
              <a:t> </a:t>
            </a:r>
            <a:r>
              <a:rPr lang="nl-BE" altLang="en-US" sz="2800" dirty="0" err="1"/>
              <a:t>entities</a:t>
            </a:r>
            <a:r>
              <a:rPr lang="nl-BE" altLang="en-US" sz="2800" dirty="0"/>
              <a:t> </a:t>
            </a:r>
            <a:r>
              <a:rPr lang="nl-BE" altLang="en-US" sz="2800" dirty="0" err="1"/>
              <a:t>and</a:t>
            </a:r>
            <a:r>
              <a:rPr lang="nl-BE" altLang="en-US" sz="2800" dirty="0"/>
              <a:t> </a:t>
            </a:r>
            <a:r>
              <a:rPr lang="nl-BE" altLang="en-US" sz="2800" dirty="0" err="1"/>
              <a:t>their</a:t>
            </a:r>
            <a:r>
              <a:rPr lang="nl-BE" altLang="en-US" sz="2800" dirty="0"/>
              <a:t> </a:t>
            </a:r>
            <a:r>
              <a:rPr lang="nl-BE" altLang="en-US" sz="2800" dirty="0" err="1"/>
              <a:t>relationships</a:t>
            </a:r>
            <a:r>
              <a:rPr lang="nl-BE" altLang="en-US" sz="2800" dirty="0"/>
              <a:t> in </a:t>
            </a:r>
            <a:r>
              <a:rPr lang="nl-BE" altLang="en-US" sz="2800" dirty="0" err="1"/>
              <a:t>reality</a:t>
            </a:r>
            <a:r>
              <a:rPr lang="nl-BE" altLang="en-US" sz="2800" dirty="0"/>
              <a:t>.</a:t>
            </a:r>
          </a:p>
        </p:txBody>
      </p:sp>
    </p:spTree>
    <p:extLst>
      <p:ext uri="{BB962C8B-B14F-4D97-AF65-F5344CB8AC3E}">
        <p14:creationId xmlns:p14="http://schemas.microsoft.com/office/powerpoint/2010/main" val="373219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solidFill>
                  <a:schemeClr val="accent1">
                    <a:lumMod val="50000"/>
                  </a:schemeClr>
                </a:solidFill>
              </a:rPr>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a:p>
            <a:pPr marL="0" indent="0" algn="ctr"/>
            <a:r>
              <a:rPr lang="en-US" sz="2800" dirty="0"/>
              <a:t>A reference ontology is an ontology that is created in such a way as to serve the representation of what are assumed to be corresponding types in reality. </a:t>
            </a:r>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BBE0E3">
                    <a:lumMod val="50000"/>
                  </a:srgbClr>
                </a:solidFill>
                <a:effectLst/>
                <a:uLnTx/>
                <a:uFillTx/>
                <a:latin typeface="Times" charset="0"/>
                <a:ea typeface="+mn-ea"/>
                <a:cs typeface="+mn-cs"/>
              </a:rPr>
              <a:t>http://plato.stanford.edu/entries/scientific-realism/#WhaSciRea</a:t>
            </a:r>
          </a:p>
        </p:txBody>
      </p:sp>
      <p:sp>
        <p:nvSpPr>
          <p:cNvPr id="5" name="Title 1"/>
          <p:cNvSpPr txBox="1">
            <a:spLocks/>
          </p:cNvSpPr>
          <p:nvPr/>
        </p:nvSpPr>
        <p:spPr>
          <a:xfrm>
            <a:off x="228600" y="37338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eorgia"/>
                <a:ea typeface="ＭＳ Ｐゴシック" pitchFamily="122" charset="-128"/>
              </a:rPr>
              <a:t>Ontological Realism</a:t>
            </a:r>
          </a:p>
        </p:txBody>
      </p:sp>
      <p:sp>
        <p:nvSpPr>
          <p:cNvPr id="6" name="Rectangle 5"/>
          <p:cNvSpPr/>
          <p:nvPr/>
        </p:nvSpPr>
        <p:spPr>
          <a:xfrm>
            <a:off x="228600" y="6022037"/>
            <a:ext cx="8834942"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Smith B, Ceusters W.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Ontological Realism as a Methodology for Coordinated Evolution of Scientific Ontologies.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Applied Ontology, 2010;5(3-4):139-188.</a:t>
            </a:r>
          </a:p>
        </p:txBody>
      </p:sp>
    </p:spTree>
    <p:extLst>
      <p:ext uri="{BB962C8B-B14F-4D97-AF65-F5344CB8AC3E}">
        <p14:creationId xmlns:p14="http://schemas.microsoft.com/office/powerpoint/2010/main" val="334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Central research questions</a:t>
            </a:r>
          </a:p>
        </p:txBody>
      </p:sp>
      <p:sp>
        <p:nvSpPr>
          <p:cNvPr id="5" name="Content Placeholder 4"/>
          <p:cNvSpPr>
            <a:spLocks noGrp="1"/>
          </p:cNvSpPr>
          <p:nvPr>
            <p:ph idx="1"/>
          </p:nvPr>
        </p:nvSpPr>
        <p:spPr/>
        <p:txBody>
          <a:bodyPr/>
          <a:lstStyle/>
          <a:p>
            <a:pPr marL="457200" indent="-457200">
              <a:buFont typeface="+mj-lt"/>
              <a:buAutoNum type="arabicParenR"/>
            </a:pPr>
            <a:r>
              <a:rPr lang="en-US" dirty="0"/>
              <a:t>How can ontologies be designed in such a way that: </a:t>
            </a:r>
          </a:p>
          <a:p>
            <a:pPr marL="969963" indent="-452438">
              <a:buFont typeface="+mj-lt"/>
              <a:buAutoNum type="alphaLcParenR"/>
            </a:pPr>
            <a:r>
              <a:rPr lang="en-US" dirty="0"/>
              <a:t>they are faithful representations of reality, and that</a:t>
            </a:r>
          </a:p>
          <a:p>
            <a:pPr marL="969963" indent="-452438">
              <a:buFont typeface="+mj-lt"/>
              <a:buAutoNum type="alphaLcParenR"/>
            </a:pPr>
            <a:r>
              <a:rPr lang="en-US" dirty="0"/>
              <a:t>changes introduced in updates reflect faithfully corresponding changes in reality?</a:t>
            </a:r>
          </a:p>
          <a:p>
            <a:pPr marL="969963" indent="-452438">
              <a:buFont typeface="+mj-lt"/>
              <a:buAutoNum type="alphaLcParenR"/>
            </a:pPr>
            <a:endParaRPr lang="en-US" dirty="0"/>
          </a:p>
          <a:p>
            <a:pPr marL="969963" indent="-452438">
              <a:buFont typeface="+mj-lt"/>
              <a:buAutoNum type="alphaLcParenR"/>
            </a:pPr>
            <a:endParaRPr lang="en-US" dirty="0"/>
          </a:p>
          <a:p>
            <a:pPr marL="457200" indent="-457200">
              <a:buFont typeface="+mj-lt"/>
              <a:buAutoNum type="arabicParenR" startAt="2"/>
            </a:pPr>
            <a:r>
              <a:rPr lang="en-US" dirty="0"/>
              <a:t>What are the requirements for formalisms able to concretize ontologies satisfying (1a) and (1b) to allow users thereof acquiring a faithful representation of the changes in reality by merely looking at the changes in the ontology?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45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AutoShape 2"/>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p:cNvSpPr>
            <a:spLocks noGrp="1" noChangeArrowheads="1"/>
          </p:cNvSpPr>
          <p:nvPr>
            <p:ph idx="1"/>
          </p:nvPr>
        </p:nvSpPr>
        <p:spPr>
          <a:xfrm>
            <a:off x="228600" y="2362200"/>
            <a:ext cx="8686800" cy="42672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portion of reality (POR) as conceived on the best current scientific understanding;</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extLst>
      <p:ext uri="{BB962C8B-B14F-4D97-AF65-F5344CB8AC3E}">
        <p14:creationId xmlns:p14="http://schemas.microsoft.com/office/powerpoint/2010/main" val="2185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6992</TotalTime>
  <Words>5847</Words>
  <Application>Microsoft Office PowerPoint</Application>
  <PresentationFormat>On-screen Show (4:3)</PresentationFormat>
  <Paragraphs>2030</Paragraphs>
  <Slides>57</Slides>
  <Notes>31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2" baseType="lpstr">
      <vt:lpstr>Batang</vt:lpstr>
      <vt:lpstr>ＭＳ 明朝</vt:lpstr>
      <vt:lpstr>ＭＳ 明朝</vt:lpstr>
      <vt:lpstr>ＭＳ Ｐゴシック</vt:lpstr>
      <vt:lpstr>Arial</vt:lpstr>
      <vt:lpstr>Calibri</vt:lpstr>
      <vt:lpstr>Georgia</vt:lpstr>
      <vt:lpstr>Times</vt:lpstr>
      <vt:lpstr>Times New Roman</vt:lpstr>
      <vt:lpstr>Trebuchet MS</vt:lpstr>
      <vt:lpstr>Verdana</vt:lpstr>
      <vt:lpstr>Wingdings</vt:lpstr>
      <vt:lpstr>Office Theme</vt:lpstr>
      <vt:lpstr>1_Office Theme</vt:lpstr>
      <vt:lpstr>Photo Editor-foto</vt:lpstr>
      <vt:lpstr>BMI508 – Fall 2023 Introduction to Biomedical Ontology  Class 9 – Oct 25, 2023  Principles for Change Management in Ontologies     </vt:lpstr>
      <vt:lpstr>Ontological Realism claims about reality:</vt:lpstr>
      <vt:lpstr>Ontological Realism’s aim for representations:</vt:lpstr>
      <vt:lpstr>Ontological Realism’s aim for representations:</vt:lpstr>
      <vt:lpstr>Scientific Realism</vt:lpstr>
      <vt:lpstr>Representational artifacts</vt:lpstr>
      <vt:lpstr>Scientific Realism</vt:lpstr>
      <vt:lpstr>Central research questions</vt:lpstr>
      <vt:lpstr>Some characteristics of representational units</vt:lpstr>
      <vt:lpstr>What influences the development of ontologies?</vt:lpstr>
      <vt:lpstr>What influences the development of ontologies?</vt:lpstr>
      <vt:lpstr>Reality versus representations, both in evolution</vt:lpstr>
      <vt:lpstr>Reality versus representations, both in evolution</vt:lpstr>
      <vt:lpstr>Reality versus representations, both in evolution</vt:lpstr>
      <vt:lpstr>Reality versus representations, both in evolution</vt:lpstr>
      <vt:lpstr>Reality versus representations, both in evolution</vt:lpstr>
      <vt:lpstr>Milestones in scientific discovery and case assessment.</vt:lpstr>
      <vt:lpstr>Milestones in scientific discovery and case assessment.</vt:lpstr>
      <vt:lpstr>Representation versus reality in ontologies</vt:lpstr>
      <vt:lpstr>Representation versus reality in ontologies</vt:lpstr>
      <vt:lpstr>Representation versus reality in ontologies</vt:lpstr>
      <vt:lpstr>Representation versus reality in EHR</vt:lpstr>
      <vt:lpstr>Representation versus reality in ontologies</vt:lpstr>
      <vt:lpstr>Representation versus reality in an EHR</vt:lpstr>
      <vt:lpstr>Representation versus reality in ontologies</vt:lpstr>
      <vt:lpstr>Representation versus reality in ontologies</vt:lpstr>
      <vt:lpstr>Representation versus reality in ontologies</vt:lpstr>
      <vt:lpstr>A possible ontology evolution</vt:lpstr>
      <vt:lpstr>A possible ontology evolution</vt:lpstr>
      <vt:lpstr>A possible ontology evolution</vt:lpstr>
      <vt:lpstr>A possible ontology evolution</vt:lpstr>
      <vt:lpstr>A possible ontology evolution</vt:lpstr>
      <vt:lpstr>A possible ontology evolution</vt:lpstr>
      <vt:lpstr>Sorts of changes in ontologies: the simplistic main view</vt:lpstr>
      <vt:lpstr>An “optimal” ontology (1)</vt:lpstr>
      <vt:lpstr>An “optimal” ontology (2)</vt:lpstr>
      <vt:lpstr>But things may go wrong …</vt:lpstr>
      <vt:lpstr>Key requirement for versioning</vt:lpstr>
      <vt:lpstr>RU – reality correspondence types</vt:lpstr>
      <vt:lpstr>RU – reality correspondence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is an active process</vt:lpstr>
      <vt:lpstr>PowerPoint Presentation</vt:lpstr>
      <vt:lpstr>Post-hoc application of  realism-based ontology management to the Basic Formal Ontology</vt:lpstr>
      <vt:lpstr>A Qualitative Versioning Method</vt:lpstr>
      <vt:lpstr>Changes in BFO</vt:lpstr>
      <vt:lpstr>Principles for determining the configurations</vt:lpstr>
      <vt:lpstr>Explanations of Changes</vt:lpstr>
      <vt:lpstr>Conclusion</vt:lpstr>
      <vt:lpstr>Required reading for next week</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408</cp:revision>
  <dcterms:created xsi:type="dcterms:W3CDTF">2011-06-07T20:07:59Z</dcterms:created>
  <dcterms:modified xsi:type="dcterms:W3CDTF">2023-10-25T16:42:05Z</dcterms:modified>
</cp:coreProperties>
</file>