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6"/>
  </p:notesMasterIdLst>
  <p:sldIdLst>
    <p:sldId id="1369" r:id="rId2"/>
    <p:sldId id="1593" r:id="rId3"/>
    <p:sldId id="1587" r:id="rId4"/>
    <p:sldId id="1494" r:id="rId5"/>
    <p:sldId id="1495" r:id="rId6"/>
    <p:sldId id="1500" r:id="rId7"/>
    <p:sldId id="1501" r:id="rId8"/>
    <p:sldId id="1502" r:id="rId9"/>
    <p:sldId id="1503" r:id="rId10"/>
    <p:sldId id="1504" r:id="rId11"/>
    <p:sldId id="1505" r:id="rId12"/>
    <p:sldId id="1506" r:id="rId13"/>
    <p:sldId id="1509" r:id="rId14"/>
    <p:sldId id="1511" r:id="rId15"/>
    <p:sldId id="1512" r:id="rId16"/>
    <p:sldId id="1588" r:id="rId17"/>
    <p:sldId id="1513" r:id="rId18"/>
    <p:sldId id="1515" r:id="rId19"/>
    <p:sldId id="1518" r:id="rId20"/>
    <p:sldId id="1519" r:id="rId21"/>
    <p:sldId id="1520" r:id="rId22"/>
    <p:sldId id="1523" r:id="rId23"/>
    <p:sldId id="1528" r:id="rId24"/>
    <p:sldId id="1530" r:id="rId25"/>
    <p:sldId id="1533" r:id="rId26"/>
    <p:sldId id="1534" r:id="rId27"/>
    <p:sldId id="1535" r:id="rId28"/>
    <p:sldId id="1536" r:id="rId29"/>
    <p:sldId id="1537" r:id="rId30"/>
    <p:sldId id="1538" r:id="rId31"/>
    <p:sldId id="1539" r:id="rId32"/>
    <p:sldId id="1540" r:id="rId33"/>
    <p:sldId id="1541" r:id="rId34"/>
    <p:sldId id="1542" r:id="rId35"/>
    <p:sldId id="1543" r:id="rId36"/>
    <p:sldId id="1544" r:id="rId37"/>
    <p:sldId id="1545" r:id="rId38"/>
    <p:sldId id="1546" r:id="rId39"/>
    <p:sldId id="1547" r:id="rId40"/>
    <p:sldId id="1548" r:id="rId41"/>
    <p:sldId id="1549" r:id="rId42"/>
    <p:sldId id="1550" r:id="rId43"/>
    <p:sldId id="1551" r:id="rId44"/>
    <p:sldId id="1552" r:id="rId45"/>
    <p:sldId id="1553" r:id="rId46"/>
    <p:sldId id="1589" r:id="rId47"/>
    <p:sldId id="1554" r:id="rId48"/>
    <p:sldId id="1556" r:id="rId49"/>
    <p:sldId id="1557" r:id="rId50"/>
    <p:sldId id="1590" r:id="rId51"/>
    <p:sldId id="1558" r:id="rId52"/>
    <p:sldId id="1559" r:id="rId53"/>
    <p:sldId id="1560" r:id="rId54"/>
    <p:sldId id="1561" r:id="rId55"/>
    <p:sldId id="1562" r:id="rId56"/>
    <p:sldId id="1563" r:id="rId57"/>
    <p:sldId id="1564" r:id="rId58"/>
    <p:sldId id="1565" r:id="rId59"/>
    <p:sldId id="1591" r:id="rId60"/>
    <p:sldId id="1566" r:id="rId61"/>
    <p:sldId id="1567" r:id="rId62"/>
    <p:sldId id="1568" r:id="rId63"/>
    <p:sldId id="1569" r:id="rId64"/>
    <p:sldId id="1570" r:id="rId65"/>
    <p:sldId id="1571" r:id="rId66"/>
    <p:sldId id="1572" r:id="rId67"/>
    <p:sldId id="1573" r:id="rId68"/>
    <p:sldId id="1574" r:id="rId69"/>
    <p:sldId id="1575" r:id="rId70"/>
    <p:sldId id="1592" r:id="rId71"/>
    <p:sldId id="1576" r:id="rId72"/>
    <p:sldId id="1577" r:id="rId73"/>
    <p:sldId id="1578" r:id="rId74"/>
    <p:sldId id="1579" r:id="rId75"/>
    <p:sldId id="1580" r:id="rId76"/>
    <p:sldId id="1581" r:id="rId77"/>
    <p:sldId id="1582" r:id="rId78"/>
    <p:sldId id="1583" r:id="rId79"/>
    <p:sldId id="1584" r:id="rId80"/>
    <p:sldId id="1585" r:id="rId81"/>
    <p:sldId id="1586" r:id="rId82"/>
    <p:sldId id="1595" r:id="rId83"/>
    <p:sldId id="1596" r:id="rId84"/>
    <p:sldId id="1594"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BBE0E3"/>
    <a:srgbClr val="ECD63F"/>
    <a:srgbClr val="F6D5A8"/>
    <a:srgbClr val="FF00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4660"/>
  </p:normalViewPr>
  <p:slideViewPr>
    <p:cSldViewPr>
      <p:cViewPr varScale="1">
        <p:scale>
          <a:sx n="105" d="100"/>
          <a:sy n="105" d="100"/>
        </p:scale>
        <p:origin x="1770"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6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8E5C71-C7AE-4E0C-9F35-0E5AFC59038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Answer the following questions.</a:t>
            </a:r>
          </a:p>
        </p:txBody>
      </p:sp>
    </p:spTree>
    <p:extLst>
      <p:ext uri="{BB962C8B-B14F-4D97-AF65-F5344CB8AC3E}">
        <p14:creationId xmlns:p14="http://schemas.microsoft.com/office/powerpoint/2010/main" val="366375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236443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271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138883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669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BE782C-4F90-4A12-AC70-C29183C3CD1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001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8F85B7-7726-418B-8072-719CEEEC9C3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7662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28492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C0EB7A-D83C-4B74-AAEA-A985C820C81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777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ADA8F3-EDF2-4EE3-B25B-0FF10F2D5B31}" type="slidenum">
              <a:rPr kumimoji="0" lang="en-US" sz="12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44046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A0AF5E-9DF6-46D4-9334-25FD8AC2E15B}"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7696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4937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6FCF66-9C0D-4979-8640-7D5E9C31465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3760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66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5A4C25-AA79-4E1A-8FC7-D6FB3FC08E1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236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F1E203-7358-4C6C-B1C7-F93ABFAA339E}"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5913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9268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80C84-C942-4A65-9348-552C87A5A21C}"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Answer the following questions.</a:t>
            </a:r>
          </a:p>
        </p:txBody>
      </p:sp>
    </p:spTree>
    <p:extLst>
      <p:ext uri="{BB962C8B-B14F-4D97-AF65-F5344CB8AC3E}">
        <p14:creationId xmlns:p14="http://schemas.microsoft.com/office/powerpoint/2010/main" val="199042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DF54CD3-B112-4961-ABFD-5C57409F6B8F}"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42961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BA8945-E1F8-4770-9ED0-CACADF0D5921}"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72982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456DB6-682D-48EF-8E1E-21568B275B3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4932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D2FC91-7BD5-48BB-980A-42F51100E4D9}"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27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0AD4A3-F18A-4C17-A308-FFFB10CCAD6F}"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8480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BA444E-96BD-4F7F-9B1E-8E62D90B2713}"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5712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A60E0B-D669-4B45-B4AB-36A8723C9634}"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5227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AB7337-2B2D-47EA-B6C5-A5628395F60A}"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2688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0891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99515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ED1680-241A-4F95-978A-42A801E9B087}"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66879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2871924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7FE248-E309-4E39-A844-E01BC012B763}"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6460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172643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C0541-1303-4CAC-AD60-2961DC6FAEF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712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5DEF1-E0AA-4F91-925A-14BB8A140BBE}"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Answer the following questions.</a:t>
            </a:r>
          </a:p>
        </p:txBody>
      </p:sp>
    </p:spTree>
    <p:extLst>
      <p:ext uri="{BB962C8B-B14F-4D97-AF65-F5344CB8AC3E}">
        <p14:creationId xmlns:p14="http://schemas.microsoft.com/office/powerpoint/2010/main" val="3413698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C0541-1303-4CAC-AD60-2961DC6FAEF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10735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90750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DBF139-68AB-48D8-946E-5946AD2CB34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5838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4541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4FB671-6E41-48E9-A6D2-02715760A5BD}"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2095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4541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4FB671-6E41-48E9-A6D2-02715760A5BD}"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41079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4541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084E3-04A6-491C-B222-DFA45BFD550B}" type="slidenum">
              <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32064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67939A-4D2C-4B58-B852-F7F74FD6E4F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325192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5DEF1-E0AA-4F91-925A-14BB8A140BBE}"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Answer the following questions.</a:t>
            </a:r>
          </a:p>
        </p:txBody>
      </p:sp>
    </p:spTree>
    <p:extLst>
      <p:ext uri="{BB962C8B-B14F-4D97-AF65-F5344CB8AC3E}">
        <p14:creationId xmlns:p14="http://schemas.microsoft.com/office/powerpoint/2010/main" val="26936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5DEF1-E0AA-4F91-925A-14BB8A140BBE}"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Answer the following questions.</a:t>
            </a:r>
          </a:p>
        </p:txBody>
      </p:sp>
    </p:spTree>
    <p:extLst>
      <p:ext uri="{BB962C8B-B14F-4D97-AF65-F5344CB8AC3E}">
        <p14:creationId xmlns:p14="http://schemas.microsoft.com/office/powerpoint/2010/main" val="83305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http://browser.ihtsdotools.org/?perspective=full&amp;conceptId1=40733004&amp;edition=en-edition&amp;release=v20160731&amp;server=http://browser.ihtsdotools.org/api/snomed&amp;langRefset=900000000000509007</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23E3DF-FB59-4075-B972-C0DFEE45DED1}"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9389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http://browser.ihtsdotools.org/?perspective=full&amp;conceptId1=40733004&amp;edition=en-edition&amp;release=v20160731&amp;server=http://browser.ihtsdotools.org/api/snomed&amp;langRefset=900000000000509007</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23E3DF-FB59-4075-B972-C0DFEE45DED1}"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6351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B07EF6-7FC5-4A73-879F-420A05CA8BA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720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366799D-281B-469D-8993-82898B0143E0}" type="slidenum">
              <a:rPr kumimoji="0" lang="it-IT" altLang="en-US" sz="2400" b="0" i="0" u="none" strike="noStrike" kern="1200" cap="none" spc="0" normalizeH="0" baseline="0" noProof="0">
                <a:ln>
                  <a:noFill/>
                </a:ln>
                <a:solidFill>
                  <a:srgbClr val="000000"/>
                </a:solidFill>
                <a:effectLst/>
                <a:uLnTx/>
                <a:uFillTx/>
                <a:latin typeface="Times"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it-IT" altLang="en-US" sz="2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40372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5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5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www.scielo.br/scielo.php?script=sci_arttext&amp;pid=S1677-54492013000400329#aff2" TargetMode="External"/><Relationship Id="rId5" Type="http://schemas.openxmlformats.org/officeDocument/2006/relationships/hyperlink" Target="http://www.scielo.br/scielo.php?script=sci_arttext&amp;pid=S1677-54492013000400329#aff1" TargetMode="External"/><Relationship Id="rId4" Type="http://schemas.openxmlformats.org/officeDocument/2006/relationships/hyperlink" Target="http://www.scielo.br/scielo.php?script=sci_serial&amp;pid=1677-5449&amp;lng=en&amp;nrm=is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bioportal.bioontology.org/search?utf8=%E2%9C%93&amp;query=disease&amp;button"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mondo.monarchinitiative.org/" TargetMode="External"/><Relationship Id="rId2" Type="http://schemas.openxmlformats.org/officeDocument/2006/relationships/hyperlink" Target="http://www.obofoundry.org/ontology/doid.html" TargetMode="External"/><Relationship Id="rId1" Type="http://schemas.openxmlformats.org/officeDocument/2006/relationships/slideLayout" Target="../slideLayouts/slideLayout4.xml"/><Relationship Id="rId5" Type="http://schemas.openxmlformats.org/officeDocument/2006/relationships/hyperlink" Target="https://bioportal.bioontology.org/ontologies/SIO?p=classes&amp;conceptid=http%3A%2F%2Fsemanticscience.org%2Fresource%2FSIO_010299" TargetMode="External"/><Relationship Id="rId4" Type="http://schemas.openxmlformats.org/officeDocument/2006/relationships/hyperlink" Target="https://www.ebi.ac.uk/ols/ontologies/mond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8 – Oct 21, 2020</a:t>
            </a:r>
            <a:br>
              <a:rPr lang="en-US" sz="3200" dirty="0"/>
            </a:br>
            <a:br>
              <a:rPr lang="en-US" sz="3200" dirty="0"/>
            </a:br>
            <a:r>
              <a:rPr lang="en-US" dirty="0"/>
              <a:t>The Ontology for General Medical Science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Ontology</a:t>
            </a:r>
            <a:r>
              <a:rPr lang="en-US" dirty="0"/>
              <a:t> / </a:t>
            </a:r>
            <a:r>
              <a:rPr lang="en-US" dirty="0">
                <a:solidFill>
                  <a:srgbClr val="FF99CC"/>
                </a:solidFill>
              </a:rPr>
              <a:t>Terminology</a:t>
            </a:r>
          </a:p>
        </p:txBody>
      </p:sp>
      <p:pic>
        <p:nvPicPr>
          <p:cNvPr id="4" name="Content Placeholder 3"/>
          <p:cNvPicPr>
            <a:picLocks noGrp="1" noChangeAspect="1"/>
          </p:cNvPicPr>
          <p:nvPr>
            <p:ph idx="1"/>
          </p:nvPr>
        </p:nvPicPr>
        <p:blipFill>
          <a:blip r:embed="rId3"/>
          <a:stretch>
            <a:fillRect/>
          </a:stretch>
        </p:blipFill>
        <p:spPr>
          <a:xfrm>
            <a:off x="743386" y="1555595"/>
            <a:ext cx="7657227" cy="5188431"/>
          </a:xfrm>
          <a:prstGeom prst="rect">
            <a:avLst/>
          </a:prstGeom>
        </p:spPr>
      </p:pic>
      <p:sp>
        <p:nvSpPr>
          <p:cNvPr id="5" name="Rectangle 4"/>
          <p:cNvSpPr/>
          <p:nvPr/>
        </p:nvSpPr>
        <p:spPr bwMode="auto">
          <a:xfrm>
            <a:off x="914400" y="1828800"/>
            <a:ext cx="2133600" cy="6858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ectangle 5"/>
          <p:cNvSpPr/>
          <p:nvPr/>
        </p:nvSpPr>
        <p:spPr bwMode="auto">
          <a:xfrm>
            <a:off x="4800600" y="2743200"/>
            <a:ext cx="3276600" cy="6858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p:cNvSpPr/>
          <p:nvPr/>
        </p:nvSpPr>
        <p:spPr bwMode="auto">
          <a:xfrm>
            <a:off x="914400" y="5715000"/>
            <a:ext cx="2133600" cy="8382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p:cNvSpPr/>
          <p:nvPr/>
        </p:nvSpPr>
        <p:spPr bwMode="auto">
          <a:xfrm>
            <a:off x="1524000" y="4038600"/>
            <a:ext cx="2286000" cy="1371600"/>
          </a:xfrm>
          <a:prstGeom prst="rect">
            <a:avLst/>
          </a:prstGeom>
          <a:solidFill>
            <a:srgbClr val="FF99CC">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9" name="Rectangle 8"/>
          <p:cNvSpPr/>
          <p:nvPr/>
        </p:nvSpPr>
        <p:spPr bwMode="auto">
          <a:xfrm>
            <a:off x="1447800" y="2819400"/>
            <a:ext cx="3124200" cy="1187605"/>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90637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AutoShape 2"/>
          <p:cNvSpPr>
            <a:spLocks noGrp="1" noChangeArrowheads="1"/>
          </p:cNvSpPr>
          <p:nvPr>
            <p:ph type="title"/>
          </p:nvPr>
        </p:nvSpPr>
        <p:spPr/>
        <p:txBody>
          <a:bodyPr/>
          <a:lstStyle/>
          <a:p>
            <a:pPr eaLnBrk="1" hangingPunct="1"/>
            <a:r>
              <a:rPr lang="en-US" altLang="en-US"/>
              <a:t>SNOMED-CT: abundance of false synonymy</a:t>
            </a:r>
          </a:p>
        </p:txBody>
      </p:sp>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2352675"/>
            <a:ext cx="872013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3"/>
          <p:cNvGrpSpPr>
            <a:grpSpLocks/>
          </p:cNvGrpSpPr>
          <p:nvPr/>
        </p:nvGrpSpPr>
        <p:grpSpPr bwMode="auto">
          <a:xfrm>
            <a:off x="2614613" y="3675063"/>
            <a:ext cx="6215062" cy="1022350"/>
            <a:chOff x="1647" y="2315"/>
            <a:chExt cx="3915" cy="644"/>
          </a:xfrm>
        </p:grpSpPr>
        <p:sp>
          <p:nvSpPr>
            <p:cNvPr id="76812" name="Rectangle 6"/>
            <p:cNvSpPr>
              <a:spLocks noChangeArrowheads="1"/>
            </p:cNvSpPr>
            <p:nvPr/>
          </p:nvSpPr>
          <p:spPr bwMode="auto">
            <a:xfrm>
              <a:off x="2699" y="2321"/>
              <a:ext cx="2863" cy="632"/>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13" name="Rectangle 9"/>
            <p:cNvSpPr>
              <a:spLocks noChangeArrowheads="1"/>
            </p:cNvSpPr>
            <p:nvPr/>
          </p:nvSpPr>
          <p:spPr bwMode="auto">
            <a:xfrm>
              <a:off x="1647" y="2315"/>
              <a:ext cx="969" cy="64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nose</a:t>
              </a:r>
            </a:p>
          </p:txBody>
        </p:sp>
      </p:grpSp>
      <p:grpSp>
        <p:nvGrpSpPr>
          <p:cNvPr id="3" name="Group 12"/>
          <p:cNvGrpSpPr>
            <a:grpSpLocks/>
          </p:cNvGrpSpPr>
          <p:nvPr/>
        </p:nvGrpSpPr>
        <p:grpSpPr bwMode="auto">
          <a:xfrm>
            <a:off x="2635250" y="3114675"/>
            <a:ext cx="6219825" cy="481013"/>
            <a:chOff x="1660" y="1962"/>
            <a:chExt cx="3918" cy="303"/>
          </a:xfrm>
        </p:grpSpPr>
        <p:sp>
          <p:nvSpPr>
            <p:cNvPr id="76810" name="Rectangle 5"/>
            <p:cNvSpPr>
              <a:spLocks noChangeArrowheads="1"/>
            </p:cNvSpPr>
            <p:nvPr/>
          </p:nvSpPr>
          <p:spPr bwMode="auto">
            <a:xfrm>
              <a:off x="2698" y="1962"/>
              <a:ext cx="2880" cy="302"/>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11" name="Rectangle 10"/>
            <p:cNvSpPr>
              <a:spLocks noChangeArrowheads="1"/>
            </p:cNvSpPr>
            <p:nvPr/>
          </p:nvSpPr>
          <p:spPr bwMode="auto">
            <a:xfrm>
              <a:off x="1660" y="1964"/>
              <a:ext cx="964" cy="301"/>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bones</a:t>
              </a:r>
            </a:p>
          </p:txBody>
        </p:sp>
      </p:grpSp>
      <p:grpSp>
        <p:nvGrpSpPr>
          <p:cNvPr id="4" name="Group 14"/>
          <p:cNvGrpSpPr>
            <a:grpSpLocks/>
          </p:cNvGrpSpPr>
          <p:nvPr/>
        </p:nvGrpSpPr>
        <p:grpSpPr bwMode="auto">
          <a:xfrm>
            <a:off x="2625725" y="4745038"/>
            <a:ext cx="6211888" cy="1428750"/>
            <a:chOff x="1654" y="2989"/>
            <a:chExt cx="3913" cy="900"/>
          </a:xfrm>
        </p:grpSpPr>
        <p:sp>
          <p:nvSpPr>
            <p:cNvPr id="76808" name="Rectangle 7"/>
            <p:cNvSpPr>
              <a:spLocks noChangeArrowheads="1"/>
            </p:cNvSpPr>
            <p:nvPr/>
          </p:nvSpPr>
          <p:spPr bwMode="auto">
            <a:xfrm>
              <a:off x="2710" y="2989"/>
              <a:ext cx="2857" cy="900"/>
            </a:xfrm>
            <a:prstGeom prst="rect">
              <a:avLst/>
            </a:prstGeom>
            <a:solidFill>
              <a:schemeClr val="accent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09" name="Rectangle 11"/>
            <p:cNvSpPr>
              <a:spLocks noChangeArrowheads="1"/>
            </p:cNvSpPr>
            <p:nvPr/>
          </p:nvSpPr>
          <p:spPr bwMode="auto">
            <a:xfrm>
              <a:off x="1654" y="2994"/>
              <a:ext cx="964" cy="86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fracture</a:t>
              </a:r>
            </a:p>
          </p:txBody>
        </p:sp>
      </p:grpSp>
    </p:spTree>
    <p:extLst>
      <p:ext uri="{BB962C8B-B14F-4D97-AF65-F5344CB8AC3E}">
        <p14:creationId xmlns:p14="http://schemas.microsoft.com/office/powerpoint/2010/main" val="323098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EHR Information Models (simplified)</a:t>
            </a:r>
          </a:p>
        </p:txBody>
      </p:sp>
      <p:sp>
        <p:nvSpPr>
          <p:cNvPr id="2" name="Content Placeholder 1"/>
          <p:cNvSpPr>
            <a:spLocks noGrp="1"/>
          </p:cNvSpPr>
          <p:nvPr>
            <p:ph idx="1"/>
          </p:nvPr>
        </p:nvSpPr>
        <p:spPr/>
        <p:txBody>
          <a:bodyPr/>
          <a:lstStyle/>
          <a:p>
            <a:endParaRPr lang="en-US"/>
          </a:p>
        </p:txBody>
      </p:sp>
      <p:grpSp>
        <p:nvGrpSpPr>
          <p:cNvPr id="54275" name="Group 41"/>
          <p:cNvGrpSpPr>
            <a:grpSpLocks/>
          </p:cNvGrpSpPr>
          <p:nvPr/>
        </p:nvGrpSpPr>
        <p:grpSpPr bwMode="auto">
          <a:xfrm>
            <a:off x="304800" y="2743200"/>
            <a:ext cx="3257550" cy="3417888"/>
            <a:chOff x="304800" y="2743200"/>
            <a:chExt cx="3257473" cy="3418463"/>
          </a:xfrm>
        </p:grpSpPr>
        <p:sp>
          <p:nvSpPr>
            <p:cNvPr id="54287" name="Rounded Rectangle 3"/>
            <p:cNvSpPr>
              <a:spLocks noChangeArrowheads="1"/>
            </p:cNvSpPr>
            <p:nvPr/>
          </p:nvSpPr>
          <p:spPr bwMode="auto">
            <a:xfrm>
              <a:off x="1371600"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patient</a:t>
              </a:r>
            </a:p>
          </p:txBody>
        </p:sp>
        <p:sp>
          <p:nvSpPr>
            <p:cNvPr id="54288" name="Rounded Rectangle 5"/>
            <p:cNvSpPr>
              <a:spLocks noChangeArrowheads="1"/>
            </p:cNvSpPr>
            <p:nvPr/>
          </p:nvSpPr>
          <p:spPr bwMode="auto">
            <a:xfrm>
              <a:off x="304800" y="27432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diagnosis</a:t>
              </a:r>
            </a:p>
          </p:txBody>
        </p:sp>
        <p:sp>
          <p:nvSpPr>
            <p:cNvPr id="54289" name="Rounded Rectangle 6"/>
            <p:cNvSpPr>
              <a:spLocks noChangeArrowheads="1"/>
            </p:cNvSpPr>
            <p:nvPr/>
          </p:nvSpPr>
          <p:spPr bwMode="auto">
            <a:xfrm>
              <a:off x="1553940" y="54864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drug</a:t>
              </a:r>
            </a:p>
          </p:txBody>
        </p:sp>
        <p:sp>
          <p:nvSpPr>
            <p:cNvPr id="54290" name="Rounded Rectangle 11"/>
            <p:cNvSpPr>
              <a:spLocks noChangeArrowheads="1"/>
            </p:cNvSpPr>
            <p:nvPr/>
          </p:nvSpPr>
          <p:spPr bwMode="auto">
            <a:xfrm>
              <a:off x="2286000"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finding</a:t>
              </a:r>
            </a:p>
          </p:txBody>
        </p:sp>
        <p:cxnSp>
          <p:nvCxnSpPr>
            <p:cNvPr id="54291" name="Elbow Connector 14"/>
            <p:cNvCxnSpPr>
              <a:cxnSpLocks noChangeShapeType="1"/>
              <a:stCxn id="54287" idx="1"/>
              <a:endCxn id="54288" idx="2"/>
            </p:cNvCxnSpPr>
            <p:nvPr/>
          </p:nvCxnSpPr>
          <p:spPr bwMode="auto">
            <a:xfrm rot="10800000">
              <a:off x="1125674" y="3418464"/>
              <a:ext cx="245926" cy="1033969"/>
            </a:xfrm>
            <a:prstGeom prst="bentConnector2">
              <a:avLst/>
            </a:prstGeom>
            <a:noFill/>
            <a:ln w="38100" algn="ctr">
              <a:solidFill>
                <a:schemeClr val="bg1"/>
              </a:solidFill>
              <a:round/>
              <a:headEnd/>
              <a:tailEnd type="arrow" w="med" len="med"/>
            </a:ln>
          </p:spPr>
        </p:cxnSp>
        <p:cxnSp>
          <p:nvCxnSpPr>
            <p:cNvPr id="54292" name="Elbow Connector 16"/>
            <p:cNvCxnSpPr>
              <a:cxnSpLocks noChangeShapeType="1"/>
              <a:stCxn id="54287" idx="3"/>
              <a:endCxn id="54290" idx="2"/>
            </p:cNvCxnSpPr>
            <p:nvPr/>
          </p:nvCxnSpPr>
          <p:spPr bwMode="auto">
            <a:xfrm flipV="1">
              <a:off x="2575338" y="3418463"/>
              <a:ext cx="348799" cy="1033969"/>
            </a:xfrm>
            <a:prstGeom prst="bentConnector2">
              <a:avLst/>
            </a:prstGeom>
            <a:noFill/>
            <a:ln w="38100" algn="ctr">
              <a:solidFill>
                <a:schemeClr val="bg1"/>
              </a:solidFill>
              <a:round/>
              <a:headEnd/>
              <a:tailEnd type="arrow" w="med" len="med"/>
            </a:ln>
          </p:spPr>
        </p:cxnSp>
        <p:cxnSp>
          <p:nvCxnSpPr>
            <p:cNvPr id="54293" name="Elbow Connector 20"/>
            <p:cNvCxnSpPr>
              <a:cxnSpLocks noChangeShapeType="1"/>
            </p:cNvCxnSpPr>
            <p:nvPr/>
          </p:nvCxnSpPr>
          <p:spPr bwMode="auto">
            <a:xfrm rot="16200000" flipH="1">
              <a:off x="1625301" y="5138230"/>
              <a:ext cx="696337" cy="1"/>
            </a:xfrm>
            <a:prstGeom prst="bentConnector3">
              <a:avLst>
                <a:gd name="adj1" fmla="val 50000"/>
              </a:avLst>
            </a:prstGeom>
            <a:noFill/>
            <a:ln w="38100" algn="ctr">
              <a:solidFill>
                <a:schemeClr val="bg1"/>
              </a:solidFill>
              <a:round/>
              <a:headEnd/>
              <a:tailEnd type="arrow" w="med" len="med"/>
            </a:ln>
          </p:spPr>
        </p:cxnSp>
      </p:grpSp>
      <p:grpSp>
        <p:nvGrpSpPr>
          <p:cNvPr id="3" name="Group 40"/>
          <p:cNvGrpSpPr>
            <a:grpSpLocks/>
          </p:cNvGrpSpPr>
          <p:nvPr/>
        </p:nvGrpSpPr>
        <p:grpSpPr bwMode="auto">
          <a:xfrm>
            <a:off x="4038600" y="2209800"/>
            <a:ext cx="4724400" cy="4343400"/>
            <a:chOff x="4038600" y="2209800"/>
            <a:chExt cx="4724400" cy="4343400"/>
          </a:xfrm>
        </p:grpSpPr>
        <p:sp>
          <p:nvSpPr>
            <p:cNvPr id="54277" name="Rounded Rectangle 7"/>
            <p:cNvSpPr>
              <a:spLocks noChangeArrowheads="1"/>
            </p:cNvSpPr>
            <p:nvPr/>
          </p:nvSpPr>
          <p:spPr bwMode="auto">
            <a:xfrm>
              <a:off x="5846477" y="4114800"/>
              <a:ext cx="1697323" cy="675263"/>
            </a:xfrm>
            <a:prstGeom prst="roundRect">
              <a:avLst>
                <a:gd name="adj" fmla="val 23463"/>
              </a:avLst>
            </a:prstGeom>
            <a:solidFill>
              <a:srgbClr val="FF00FF"/>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encounter</a:t>
              </a:r>
            </a:p>
          </p:txBody>
        </p:sp>
        <p:sp>
          <p:nvSpPr>
            <p:cNvPr id="54278" name="Rounded Rectangle 8"/>
            <p:cNvSpPr>
              <a:spLocks noChangeArrowheads="1"/>
            </p:cNvSpPr>
            <p:nvPr/>
          </p:nvSpPr>
          <p:spPr bwMode="auto">
            <a:xfrm>
              <a:off x="4282662"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patient</a:t>
              </a:r>
            </a:p>
          </p:txBody>
        </p:sp>
        <p:sp>
          <p:nvSpPr>
            <p:cNvPr id="54279" name="Rounded Rectangle 9"/>
            <p:cNvSpPr>
              <a:spLocks noChangeArrowheads="1"/>
            </p:cNvSpPr>
            <p:nvPr/>
          </p:nvSpPr>
          <p:spPr bwMode="auto">
            <a:xfrm>
              <a:off x="5874264" y="54864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diagnosis</a:t>
              </a:r>
            </a:p>
          </p:txBody>
        </p:sp>
        <p:sp>
          <p:nvSpPr>
            <p:cNvPr id="54280" name="Rounded Rectangle 10"/>
            <p:cNvSpPr>
              <a:spLocks noChangeArrowheads="1"/>
            </p:cNvSpPr>
            <p:nvPr/>
          </p:nvSpPr>
          <p:spPr bwMode="auto">
            <a:xfrm>
              <a:off x="7923941" y="41148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drug</a:t>
              </a:r>
            </a:p>
          </p:txBody>
        </p:sp>
        <p:sp>
          <p:nvSpPr>
            <p:cNvPr id="54281" name="Rounded Rectangle 12"/>
            <p:cNvSpPr>
              <a:spLocks noChangeArrowheads="1"/>
            </p:cNvSpPr>
            <p:nvPr/>
          </p:nvSpPr>
          <p:spPr bwMode="auto">
            <a:xfrm>
              <a:off x="6057002"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charset="0"/>
                  <a:ea typeface="+mn-ea"/>
                  <a:cs typeface="+mn-cs"/>
                </a:rPr>
                <a:t>finding</a:t>
              </a:r>
            </a:p>
          </p:txBody>
        </p:sp>
        <p:cxnSp>
          <p:nvCxnSpPr>
            <p:cNvPr id="54282" name="Elbow Connector 25"/>
            <p:cNvCxnSpPr>
              <a:cxnSpLocks noChangeShapeType="1"/>
              <a:stCxn id="54277" idx="2"/>
              <a:endCxn id="54279" idx="0"/>
            </p:cNvCxnSpPr>
            <p:nvPr/>
          </p:nvCxnSpPr>
          <p:spPr bwMode="auto">
            <a:xfrm rot="5400000">
              <a:off x="6346971" y="5138231"/>
              <a:ext cx="696337" cy="1"/>
            </a:xfrm>
            <a:prstGeom prst="bentConnector3">
              <a:avLst>
                <a:gd name="adj1" fmla="val 50000"/>
              </a:avLst>
            </a:prstGeom>
            <a:noFill/>
            <a:ln w="38100" algn="ctr">
              <a:solidFill>
                <a:schemeClr val="bg1"/>
              </a:solidFill>
              <a:round/>
              <a:headEnd/>
              <a:tailEnd type="arrow" w="med" len="med"/>
            </a:ln>
          </p:spPr>
        </p:cxnSp>
        <p:cxnSp>
          <p:nvCxnSpPr>
            <p:cNvPr id="54283" name="Elbow Connector 28"/>
            <p:cNvCxnSpPr>
              <a:cxnSpLocks noChangeShapeType="1"/>
              <a:stCxn id="54277" idx="1"/>
              <a:endCxn id="54278" idx="3"/>
            </p:cNvCxnSpPr>
            <p:nvPr/>
          </p:nvCxnSpPr>
          <p:spPr bwMode="auto">
            <a:xfrm rot="10800000">
              <a:off x="5486401" y="4452432"/>
              <a:ext cx="360077" cy="1588"/>
            </a:xfrm>
            <a:prstGeom prst="bentConnector3">
              <a:avLst>
                <a:gd name="adj1" fmla="val 50000"/>
              </a:avLst>
            </a:prstGeom>
            <a:noFill/>
            <a:ln w="38100" algn="ctr">
              <a:solidFill>
                <a:schemeClr val="bg1"/>
              </a:solidFill>
              <a:round/>
              <a:headEnd/>
              <a:tailEnd type="arrow" w="med" len="med"/>
            </a:ln>
          </p:spPr>
        </p:cxnSp>
        <p:cxnSp>
          <p:nvCxnSpPr>
            <p:cNvPr id="54284" name="Elbow Connector 31"/>
            <p:cNvCxnSpPr>
              <a:cxnSpLocks noChangeShapeType="1"/>
              <a:stCxn id="54277" idx="0"/>
              <a:endCxn id="54281" idx="2"/>
            </p:cNvCxnSpPr>
            <p:nvPr/>
          </p:nvCxnSpPr>
          <p:spPr bwMode="auto">
            <a:xfrm rot="5400000" flipH="1" flipV="1">
              <a:off x="6346971" y="3766632"/>
              <a:ext cx="696337" cy="1588"/>
            </a:xfrm>
            <a:prstGeom prst="bentConnector3">
              <a:avLst>
                <a:gd name="adj1" fmla="val 50000"/>
              </a:avLst>
            </a:prstGeom>
            <a:noFill/>
            <a:ln w="38100" algn="ctr">
              <a:solidFill>
                <a:schemeClr val="bg1"/>
              </a:solidFill>
              <a:round/>
              <a:headEnd/>
              <a:tailEnd type="arrow" w="med" len="med"/>
            </a:ln>
          </p:spPr>
        </p:cxnSp>
        <p:cxnSp>
          <p:nvCxnSpPr>
            <p:cNvPr id="54285" name="Elbow Connector 34"/>
            <p:cNvCxnSpPr>
              <a:cxnSpLocks noChangeShapeType="1"/>
              <a:stCxn id="54277" idx="3"/>
              <a:endCxn id="54280" idx="1"/>
            </p:cNvCxnSpPr>
            <p:nvPr/>
          </p:nvCxnSpPr>
          <p:spPr bwMode="auto">
            <a:xfrm>
              <a:off x="7543800" y="4452432"/>
              <a:ext cx="380141" cy="1588"/>
            </a:xfrm>
            <a:prstGeom prst="bentConnector3">
              <a:avLst>
                <a:gd name="adj1" fmla="val 50000"/>
              </a:avLst>
            </a:prstGeom>
            <a:noFill/>
            <a:ln w="38100" algn="ctr">
              <a:solidFill>
                <a:schemeClr val="bg1"/>
              </a:solidFill>
              <a:round/>
              <a:headEnd/>
              <a:tailEnd type="arrow" w="med" len="med"/>
            </a:ln>
          </p:spPr>
        </p:cxnSp>
        <p:cxnSp>
          <p:nvCxnSpPr>
            <p:cNvPr id="54286" name="Straight Connector 38"/>
            <p:cNvCxnSpPr>
              <a:cxnSpLocks noChangeShapeType="1"/>
            </p:cNvCxnSpPr>
            <p:nvPr/>
          </p:nvCxnSpPr>
          <p:spPr bwMode="auto">
            <a:xfrm rot="5400000">
              <a:off x="1866900" y="4381500"/>
              <a:ext cx="4343400" cy="0"/>
            </a:xfrm>
            <a:prstGeom prst="line">
              <a:avLst/>
            </a:prstGeom>
            <a:noFill/>
            <a:ln w="9525" algn="ctr">
              <a:solidFill>
                <a:schemeClr val="bg1"/>
              </a:solidFill>
              <a:round/>
              <a:headEnd/>
              <a:tailEnd/>
            </a:ln>
          </p:spPr>
        </p:cxnSp>
      </p:grpSp>
    </p:spTree>
    <p:extLst>
      <p:ext uri="{BB962C8B-B14F-4D97-AF65-F5344CB8AC3E}">
        <p14:creationId xmlns:p14="http://schemas.microsoft.com/office/powerpoint/2010/main" val="194621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sz="3400">
                <a:latin typeface="Times New Roman" panose="02020603050405020304" pitchFamily="18" charset="0"/>
                <a:ea typeface="ＭＳ Ｐゴシック" panose="020B0600070205080204" pitchFamily="34" charset="-128"/>
              </a:rPr>
              <a:t>Approach</a:t>
            </a:r>
          </a:p>
        </p:txBody>
      </p:sp>
      <p:sp>
        <p:nvSpPr>
          <p:cNvPr id="20483" name="Rectangle 3"/>
          <p:cNvSpPr>
            <a:spLocks noGrp="1" noChangeArrowheads="1"/>
          </p:cNvSpPr>
          <p:nvPr>
            <p:ph idx="1"/>
          </p:nvPr>
        </p:nvSpPr>
        <p:spPr>
          <a:noFill/>
        </p:spPr>
        <p:txBody>
          <a:bodyPr/>
          <a:lstStyle/>
          <a:p>
            <a:pPr eaLnBrk="1" hangingPunct="1">
              <a:lnSpc>
                <a:spcPct val="90000"/>
              </a:lnSpc>
              <a:buFont typeface="Arial" panose="020B0604020202020204" pitchFamily="34" charset="0"/>
              <a:buChar char="•"/>
            </a:pPr>
            <a:r>
              <a:rPr lang="en-US" altLang="en-US" sz="2400" dirty="0">
                <a:latin typeface="Times New Roman" panose="02020603050405020304" pitchFamily="18" charset="0"/>
                <a:ea typeface="ＭＳ Ｐゴシック" panose="020B0600070205080204" pitchFamily="34" charset="-128"/>
              </a:rPr>
              <a:t>Propose terms and provide definitions for a representational framework drawing on best practices in ontology development as promulgated within the OBO Foundry for:</a:t>
            </a:r>
          </a:p>
          <a:p>
            <a:pPr eaLnBrk="1" hangingPunct="1">
              <a:lnSpc>
                <a:spcPct val="90000"/>
              </a:lnSpc>
              <a:buFont typeface="Arial" panose="020B0604020202020204" pitchFamily="34" charset="0"/>
              <a:buChar char="•"/>
            </a:pPr>
            <a:endParaRPr lang="en-US" altLang="en-US" sz="2400" dirty="0">
              <a:latin typeface="Times New Roman" panose="02020603050405020304" pitchFamily="18" charset="0"/>
              <a:ea typeface="ＭＳ Ｐゴシック" panose="020B0600070205080204" pitchFamily="34" charset="-128"/>
            </a:endParaRP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Etiological process</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Disorder</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Disease</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Pathological process</a:t>
            </a:r>
          </a:p>
          <a:p>
            <a:pPr lvl="1" eaLnBrk="1" hangingPunct="1">
              <a:lnSpc>
                <a:spcPct val="90000"/>
              </a:lnSpc>
            </a:pPr>
            <a:r>
              <a:rPr lang="en-US" altLang="en-US" sz="2400" dirty="0">
                <a:latin typeface="Times New Roman" panose="02020603050405020304" pitchFamily="18" charset="0"/>
                <a:ea typeface="ＭＳ Ｐゴシック" panose="020B0600070205080204" pitchFamily="34" charset="-128"/>
              </a:rPr>
              <a:t>Sign</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Risk factor</a:t>
            </a:r>
            <a:endParaRPr lang="en-US" altLang="en-US" sz="2400" dirty="0">
              <a:latin typeface="Times New Roman" panose="02020603050405020304" pitchFamily="18" charset="0"/>
              <a:ea typeface="ＭＳ Ｐゴシック" panose="020B0600070205080204" pitchFamily="34" charset="-128"/>
            </a:endParaRPr>
          </a:p>
        </p:txBody>
      </p:sp>
      <p:sp>
        <p:nvSpPr>
          <p:cNvPr id="4" name="Rectangle 3"/>
          <p:cNvSpPr txBox="1">
            <a:spLocks noChangeArrowheads="1"/>
          </p:cNvSpPr>
          <p:nvPr/>
        </p:nvSpPr>
        <p:spPr>
          <a:xfrm>
            <a:off x="4191000" y="3124200"/>
            <a:ext cx="3733800" cy="2438400"/>
          </a:xfrm>
          <a:prstGeom prst="rect">
            <a:avLst/>
          </a:prstGeom>
          <a:noFill/>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Symptom</a:t>
            </a:r>
          </a:p>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Laboratory finding</a:t>
            </a:r>
          </a:p>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Diagnosis</a:t>
            </a:r>
          </a:p>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Pre-disposition</a:t>
            </a:r>
          </a:p>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Clinically abnormal</a:t>
            </a:r>
          </a:p>
          <a:p>
            <a:pPr marL="742950" marR="0" lvl="1" indent="-285750" algn="l" defTabSz="914400" rtl="0" eaLnBrk="1" fontAlgn="base" latinLnBrk="0" hangingPunct="1">
              <a:lnSpc>
                <a:spcPct val="90000"/>
              </a:lnSpc>
              <a:spcBef>
                <a:spcPct val="20000"/>
              </a:spcBef>
              <a:spcAft>
                <a:spcPct val="0"/>
              </a:spcAft>
              <a:buClr>
                <a:srgbClr val="FFFFFF"/>
              </a:buClr>
              <a:buSzPct val="80000"/>
              <a:buFont typeface="Times" charset="0"/>
              <a:buChar char="•"/>
              <a:tabLst/>
              <a:defRPr/>
            </a:pPr>
            <a:r>
              <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Biomarker</a:t>
            </a:r>
          </a:p>
        </p:txBody>
      </p:sp>
    </p:spTree>
    <p:extLst>
      <p:ext uri="{BB962C8B-B14F-4D97-AF65-F5344CB8AC3E}">
        <p14:creationId xmlns:p14="http://schemas.microsoft.com/office/powerpoint/2010/main" val="406535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a:t>Approach</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3081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851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Tree>
    <p:extLst>
      <p:ext uri="{BB962C8B-B14F-4D97-AF65-F5344CB8AC3E}">
        <p14:creationId xmlns:p14="http://schemas.microsoft.com/office/powerpoint/2010/main" val="245776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Part 1</a:t>
            </a:r>
          </a:p>
        </p:txBody>
      </p:sp>
      <p:sp>
        <p:nvSpPr>
          <p:cNvPr id="90114" name="Rectangle 3"/>
          <p:cNvSpPr>
            <a:spLocks noGrp="1" noChangeArrowheads="1"/>
          </p:cNvSpPr>
          <p:nvPr>
            <p:ph idx="1"/>
          </p:nvPr>
        </p:nvSpPr>
        <p:spPr>
          <a:noFill/>
        </p:spPr>
        <p:txBody>
          <a:bodyPr/>
          <a:lstStyle/>
          <a:p>
            <a:pPr algn="ctr" eaLnBrk="1" hangingPunct="1"/>
            <a:r>
              <a:rPr lang="en-US" altLang="en-US" dirty="0"/>
              <a:t>Foundational type-terms for </a:t>
            </a:r>
            <a:r>
              <a:rPr lang="en-US" altLang="en-US" u="sng" dirty="0"/>
              <a:t>pre-clinical</a:t>
            </a:r>
            <a:r>
              <a:rPr lang="en-US" altLang="en-US" dirty="0"/>
              <a:t> entities on the side of the patient</a:t>
            </a:r>
            <a:endParaRPr lang="en-US" altLang="en-US" sz="2400" dirty="0"/>
          </a:p>
        </p:txBody>
      </p:sp>
      <p:sp>
        <p:nvSpPr>
          <p:cNvPr id="90115" name="Rectangle 4"/>
          <p:cNvSpPr>
            <a:spLocks noChangeArrowheads="1"/>
          </p:cNvSpPr>
          <p:nvPr/>
        </p:nvSpPr>
        <p:spPr bwMode="auto">
          <a:xfrm>
            <a:off x="71438" y="36830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3081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Freeform: Shape 3">
            <a:extLst>
              <a:ext uri="{FF2B5EF4-FFF2-40B4-BE49-F238E27FC236}">
                <a16:creationId xmlns:a16="http://schemas.microsoft.com/office/drawing/2014/main" id="{DE0C65FE-9778-4D1A-8DF0-DF29CD4A16B3}"/>
              </a:ext>
            </a:extLst>
          </p:cNvPr>
          <p:cNvSpPr/>
          <p:nvPr/>
        </p:nvSpPr>
        <p:spPr bwMode="auto">
          <a:xfrm>
            <a:off x="27432" y="3438144"/>
            <a:ext cx="9070848" cy="2414016"/>
          </a:xfrm>
          <a:custGeom>
            <a:avLst/>
            <a:gdLst>
              <a:gd name="connsiteX0" fmla="*/ 18288 w 9070848"/>
              <a:gd name="connsiteY0" fmla="*/ 0 h 2414016"/>
              <a:gd name="connsiteX1" fmla="*/ 9070848 w 9070848"/>
              <a:gd name="connsiteY1" fmla="*/ 0 h 2414016"/>
              <a:gd name="connsiteX2" fmla="*/ 9070848 w 9070848"/>
              <a:gd name="connsiteY2" fmla="*/ 2414016 h 2414016"/>
              <a:gd name="connsiteX3" fmla="*/ 6227064 w 9070848"/>
              <a:gd name="connsiteY3" fmla="*/ 2414016 h 2414016"/>
              <a:gd name="connsiteX4" fmla="*/ 6227064 w 9070848"/>
              <a:gd name="connsiteY4" fmla="*/ 896112 h 2414016"/>
              <a:gd name="connsiteX5" fmla="*/ 0 w 9070848"/>
              <a:gd name="connsiteY5" fmla="*/ 896112 h 2414016"/>
              <a:gd name="connsiteX6" fmla="*/ 18288 w 9070848"/>
              <a:gd name="connsiteY6" fmla="*/ 0 h 241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0848" h="2414016">
                <a:moveTo>
                  <a:pt x="18288" y="0"/>
                </a:moveTo>
                <a:lnTo>
                  <a:pt x="9070848" y="0"/>
                </a:lnTo>
                <a:lnTo>
                  <a:pt x="9070848" y="2414016"/>
                </a:lnTo>
                <a:lnTo>
                  <a:pt x="6227064" y="2414016"/>
                </a:lnTo>
                <a:lnTo>
                  <a:pt x="6227064" y="896112"/>
                </a:lnTo>
                <a:lnTo>
                  <a:pt x="0" y="896112"/>
                </a:lnTo>
                <a:lnTo>
                  <a:pt x="18288" y="0"/>
                </a:lnTo>
                <a:close/>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9247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a:t>Foundational Terms (1)</a:t>
            </a:r>
          </a:p>
        </p:txBody>
      </p:sp>
      <p:sp>
        <p:nvSpPr>
          <p:cNvPr id="93186" name="Rectangle 3"/>
          <p:cNvSpPr>
            <a:spLocks noGrp="1" noChangeArrowheads="1"/>
          </p:cNvSpPr>
          <p:nvPr>
            <p:ph idx="1"/>
          </p:nvPr>
        </p:nvSpPr>
        <p:spPr>
          <a:noFill/>
        </p:spPr>
        <p:txBody>
          <a:bodyPr/>
          <a:lstStyle/>
          <a:p>
            <a:pPr algn="just" eaLnBrk="1" hangingPunct="1">
              <a:spcAft>
                <a:spcPts val="300"/>
              </a:spcAft>
            </a:pPr>
            <a:r>
              <a:rPr lang="en-US" altLang="en-US" sz="2800" b="1" u="sng" dirty="0"/>
              <a:t>Disorder</a:t>
            </a:r>
            <a:r>
              <a:rPr lang="en-US" altLang="en-US" sz="2800" dirty="0"/>
              <a:t> =def. – A causally linked combination of </a:t>
            </a:r>
            <a:r>
              <a:rPr lang="en-US" altLang="en-US" sz="2800" b="1" dirty="0"/>
              <a:t>physical components of the extended organism </a:t>
            </a:r>
            <a:r>
              <a:rPr lang="en-US" altLang="en-US" sz="2800" dirty="0"/>
              <a:t>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p:txBody>
      </p:sp>
    </p:spTree>
    <p:extLst>
      <p:ext uri="{BB962C8B-B14F-4D97-AF65-F5344CB8AC3E}">
        <p14:creationId xmlns:p14="http://schemas.microsoft.com/office/powerpoint/2010/main" val="415021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Physical Disorder</a:t>
            </a:r>
          </a:p>
        </p:txBody>
      </p:sp>
      <p:sp>
        <p:nvSpPr>
          <p:cNvPr id="78851" name="Text Placeholder 2"/>
          <p:cNvSpPr>
            <a:spLocks noGrp="1"/>
          </p:cNvSpPr>
          <p:nvPr>
            <p:ph idx="1"/>
          </p:nvPr>
        </p:nvSpPr>
        <p:spPr>
          <a:xfrm>
            <a:off x="228600" y="1676400"/>
            <a:ext cx="6043613" cy="4953000"/>
          </a:xfrm>
        </p:spPr>
        <p:txBody>
          <a:bodyPr/>
          <a:lstStyle/>
          <a:p>
            <a:pPr marL="914400" lvl="1" indent="-514350">
              <a:buFontTx/>
              <a:buNone/>
              <a:defRPr/>
            </a:pPr>
            <a:r>
              <a:rPr lang="en-US" sz="4000" dirty="0">
                <a:latin typeface="Arial" pitchFamily="34" charset="0"/>
                <a:ea typeface="Calibri" pitchFamily="34" charset="0"/>
                <a:cs typeface="Arial" pitchFamily="34" charset="0"/>
                <a:sym typeface="Wingdings" pitchFamily="2" charset="2"/>
              </a:rPr>
              <a:t>– independent continuant</a:t>
            </a:r>
          </a:p>
          <a:p>
            <a:pPr marL="1606550" lvl="2" indent="-525463"/>
            <a:r>
              <a:rPr lang="en-US" sz="3200" dirty="0">
                <a:latin typeface="Arial" pitchFamily="34" charset="0"/>
                <a:ea typeface="Calibri" pitchFamily="34" charset="0"/>
                <a:cs typeface="Arial" pitchFamily="34" charset="0"/>
                <a:sym typeface="Wingdings" pitchFamily="2" charset="2"/>
              </a:rPr>
              <a:t>	</a:t>
            </a:r>
            <a:r>
              <a:rPr lang="en-US" sz="3200" dirty="0">
                <a:latin typeface="Times New Roman" pitchFamily="18" charset="0"/>
                <a:ea typeface="Calibri" pitchFamily="34" charset="0"/>
                <a:cs typeface="Times New Roman" pitchFamily="18" charset="0"/>
                <a:sym typeface="Wingdings" pitchFamily="2" charset="2"/>
              </a:rPr>
              <a:t>objects</a:t>
            </a:r>
          </a:p>
          <a:p>
            <a:pPr marL="1606550" lvl="2" indent="-525463"/>
            <a:r>
              <a:rPr lang="en-US" sz="3200" dirty="0">
                <a:latin typeface="Times New Roman" pitchFamily="18" charset="0"/>
                <a:ea typeface="Calibri" pitchFamily="34" charset="0"/>
                <a:cs typeface="Times New Roman" pitchFamily="18" charset="0"/>
                <a:sym typeface="Wingdings" pitchFamily="2" charset="2"/>
              </a:rPr>
              <a:t>	fiat object parts</a:t>
            </a:r>
          </a:p>
          <a:p>
            <a:pPr marL="1606550" lvl="2" indent="-525463"/>
            <a:r>
              <a:rPr lang="en-US" sz="3200" dirty="0">
                <a:latin typeface="Times New Roman" pitchFamily="18" charset="0"/>
                <a:ea typeface="Calibri" pitchFamily="34" charset="0"/>
                <a:cs typeface="Times New Roman" pitchFamily="18" charset="0"/>
                <a:sym typeface="Wingdings" pitchFamily="2" charset="2"/>
              </a:rPr>
              <a:t>	object aggregates</a:t>
            </a:r>
            <a:endParaRPr lang="en-US" sz="3200" dirty="0">
              <a:ea typeface="Calibri" pitchFamily="34" charset="0"/>
              <a:cs typeface="Times New Roman" pitchFamily="18" charset="0"/>
              <a:sym typeface="Wingdings" pitchFamily="2" charset="2"/>
            </a:endParaRPr>
          </a:p>
          <a:p>
            <a:pPr marL="514350" lvl="2" indent="-514350">
              <a:buFontTx/>
              <a:buNone/>
              <a:defRPr/>
            </a:pPr>
            <a:r>
              <a:rPr lang="en-US" sz="3200" dirty="0">
                <a:latin typeface="Arial" pitchFamily="34" charset="0"/>
                <a:ea typeface="Calibri" pitchFamily="34" charset="0"/>
                <a:cs typeface="Arial" pitchFamily="34" charset="0"/>
                <a:sym typeface="Wingdings" pitchFamily="2" charset="2"/>
              </a:rPr>
              <a:t>	A causally linked combination of physical components of the extended organism.</a:t>
            </a:r>
          </a:p>
          <a:p>
            <a:pPr marL="514350" indent="-514350">
              <a:buFontTx/>
              <a:buAutoNum type="arabicPeriod"/>
              <a:defRPr/>
            </a:pPr>
            <a:endParaRPr lang="en-US" dirty="0">
              <a:latin typeface="Times New Roman" pitchFamily="18" charset="0"/>
              <a:ea typeface="Calibri" pitchFamily="34" charset="0"/>
              <a:cs typeface="Times New Roman" pitchFamily="18" charset="0"/>
              <a:sym typeface="Wingdings" pitchFamily="2" charset="2"/>
            </a:endParaRPr>
          </a:p>
          <a:p>
            <a:pPr marL="514350" indent="-514350">
              <a:defRPr/>
            </a:pPr>
            <a:endParaRPr lang="en-US" dirty="0">
              <a:latin typeface="Times New Roman" pitchFamily="18" charset="0"/>
              <a:ea typeface="Calibri" pitchFamily="34" charset="0"/>
              <a:cs typeface="Times New Roman" pitchFamily="18" charset="0"/>
              <a:sym typeface="Wingdings" pitchFamily="2" charset="2"/>
            </a:endParaRPr>
          </a:p>
          <a:p>
            <a:pPr marL="514350" indent="-514350">
              <a:defRPr/>
            </a:pPr>
            <a:endParaRPr lang="en-US" dirty="0"/>
          </a:p>
        </p:txBody>
      </p:sp>
      <p:pic>
        <p:nvPicPr>
          <p:cNvPr id="58373" name="Picture 4"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0787" t="21719" r="71461" b="51324"/>
          <a:stretch>
            <a:fillRect/>
          </a:stretch>
        </p:blipFill>
        <p:spPr bwMode="auto">
          <a:xfrm>
            <a:off x="6471772" y="1600200"/>
            <a:ext cx="22336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4" name="Straight Arrow Connector 6"/>
          <p:cNvCxnSpPr>
            <a:cxnSpLocks noChangeShapeType="1"/>
          </p:cNvCxnSpPr>
          <p:nvPr/>
        </p:nvCxnSpPr>
        <p:spPr bwMode="auto">
          <a:xfrm rot="5400000">
            <a:off x="8130168" y="3581400"/>
            <a:ext cx="914400" cy="9144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747434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organism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3452" y="1490546"/>
            <a:ext cx="6997095" cy="4491334"/>
          </a:xfrm>
        </p:spPr>
      </p:pic>
      <p:sp>
        <p:nvSpPr>
          <p:cNvPr id="5" name="Rectangle 4"/>
          <p:cNvSpPr/>
          <p:nvPr/>
        </p:nvSpPr>
        <p:spPr>
          <a:xfrm>
            <a:off x="2362200" y="6477000"/>
            <a:ext cx="670559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https://biodesign.asu.edu/sites/default/files/news/AthenaHostcooperation7.png</a:t>
            </a:r>
          </a:p>
        </p:txBody>
      </p:sp>
      <p:sp>
        <p:nvSpPr>
          <p:cNvPr id="6" name="Rectangle 5"/>
          <p:cNvSpPr/>
          <p:nvPr/>
        </p:nvSpPr>
        <p:spPr>
          <a:xfrm>
            <a:off x="3428999" y="6276201"/>
            <a:ext cx="5638800" cy="27699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Times" charset="0"/>
                <a:ea typeface="+mn-ea"/>
                <a:cs typeface="+mn-cs"/>
              </a:rPr>
              <a:t>Harth</a:t>
            </a:r>
            <a:r>
              <a:rPr kumimoji="0" lang="en-US" sz="1200" b="1" i="0" u="none" strike="noStrike" kern="1200" cap="none" spc="0" normalizeH="0" baseline="0" noProof="0" dirty="0">
                <a:ln>
                  <a:noFill/>
                </a:ln>
                <a:solidFill>
                  <a:srgbClr val="FFFFFF"/>
                </a:solidFill>
                <a:effectLst/>
                <a:uLnTx/>
                <a:uFillTx/>
                <a:latin typeface="Times" charset="0"/>
                <a:ea typeface="+mn-ea"/>
                <a:cs typeface="+mn-cs"/>
              </a:rPr>
              <a:t> R. War and peace in the human gut: probing the microbiome</a:t>
            </a:r>
            <a:endParaRPr kumimoji="0" lang="en-US" sz="12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30842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F5032-F384-4E07-81C1-85EB99B25EEA}"/>
              </a:ext>
            </a:extLst>
          </p:cNvPr>
          <p:cNvSpPr>
            <a:spLocks noGrp="1"/>
          </p:cNvSpPr>
          <p:nvPr>
            <p:ph type="title"/>
          </p:nvPr>
        </p:nvSpPr>
        <p:spPr/>
        <p:txBody>
          <a:bodyPr/>
          <a:lstStyle/>
          <a:p>
            <a:r>
              <a:rPr lang="en-US" dirty="0"/>
              <a:t>Assignment A7</a:t>
            </a:r>
          </a:p>
        </p:txBody>
      </p:sp>
      <p:sp>
        <p:nvSpPr>
          <p:cNvPr id="5" name="Content Placeholder 4">
            <a:extLst>
              <a:ext uri="{FF2B5EF4-FFF2-40B4-BE49-F238E27FC236}">
                <a16:creationId xmlns:a16="http://schemas.microsoft.com/office/drawing/2014/main" id="{38AAAA10-C955-40D4-94EA-975229A4543F}"/>
              </a:ext>
            </a:extLst>
          </p:cNvPr>
          <p:cNvSpPr>
            <a:spLocks noGrp="1"/>
          </p:cNvSpPr>
          <p:nvPr>
            <p:ph idx="1"/>
          </p:nvPr>
        </p:nvSpPr>
        <p:spPr/>
        <p:txBody>
          <a:bodyPr/>
          <a:lstStyle/>
          <a:p>
            <a:pPr>
              <a:buFont typeface="Arial" panose="020B0604020202020204" pitchFamily="34" charset="0"/>
              <a:buChar char="•"/>
            </a:pPr>
            <a:r>
              <a:rPr lang="en-US" dirty="0"/>
              <a:t>Add to your ontology 3 terms each one of which </a:t>
            </a:r>
          </a:p>
          <a:p>
            <a:pPr lvl="1">
              <a:buFont typeface="Arial" panose="020B0604020202020204" pitchFamily="34" charset="0"/>
              <a:buChar char="•"/>
            </a:pPr>
            <a:r>
              <a:rPr lang="en-US" dirty="0"/>
              <a:t>(1) is a subtype of an OGMS entity and </a:t>
            </a:r>
          </a:p>
          <a:p>
            <a:pPr lvl="1">
              <a:buFont typeface="Arial" panose="020B0604020202020204" pitchFamily="34" charset="0"/>
              <a:buChar char="•"/>
            </a:pPr>
            <a:r>
              <a:rPr lang="en-US" dirty="0"/>
              <a:t>(2) has thus far not been included in your ontology.</a:t>
            </a:r>
          </a:p>
          <a:p>
            <a:pPr>
              <a:buFont typeface="Arial" panose="020B0604020202020204" pitchFamily="34" charset="0"/>
              <a:buChar char="•"/>
            </a:pPr>
            <a:r>
              <a:rPr lang="en-US" dirty="0"/>
              <a:t>Perform a dependency and relational analysis to these terms to ensure that everything that can be related in your ontology, is so related. Also prefix all terms with the ontology you borrowed them from, or with the acronym of your ontology. The result is version 5. </a:t>
            </a:r>
          </a:p>
          <a:p>
            <a:pPr>
              <a:buFont typeface="Arial" panose="020B0604020202020204" pitchFamily="34" charset="0"/>
              <a:buChar char="•"/>
            </a:pPr>
            <a:r>
              <a:rPr lang="en-US" dirty="0"/>
              <a:t>Send your work in a Word doc to </a:t>
            </a:r>
            <a:r>
              <a:rPr lang="en-US" b="1" dirty="0"/>
              <a:t>wceusters@gmail.com</a:t>
            </a:r>
            <a:r>
              <a:rPr lang="en-US" dirty="0"/>
              <a:t>. Name of the file: ‘BMI508-A7-[your name].docx’ 9 </a:t>
            </a:r>
          </a:p>
          <a:p>
            <a:pPr>
              <a:buFont typeface="Arial" panose="020B0604020202020204" pitchFamily="34" charset="0"/>
              <a:buChar char="•"/>
            </a:pPr>
            <a:endParaRPr lang="en-US" dirty="0"/>
          </a:p>
          <a:p>
            <a:pPr>
              <a:buFont typeface="Arial" panose="020B0604020202020204" pitchFamily="34" charset="0"/>
              <a:buChar char="•"/>
            </a:pPr>
            <a:r>
              <a:rPr lang="en-US" dirty="0"/>
              <a:t>Due date: Oct 26 – noon. </a:t>
            </a:r>
          </a:p>
        </p:txBody>
      </p:sp>
    </p:spTree>
    <p:extLst>
      <p:ext uri="{BB962C8B-B14F-4D97-AF65-F5344CB8AC3E}">
        <p14:creationId xmlns:p14="http://schemas.microsoft.com/office/powerpoint/2010/main" val="411914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eaLnBrk="1" hangingPunct="1"/>
            <a:r>
              <a:rPr lang="en-US" altLang="en-US" i="1"/>
              <a:t>Clinically abnormal</a:t>
            </a:r>
            <a:r>
              <a:rPr lang="en-US" altLang="en-US"/>
              <a:t> </a:t>
            </a:r>
          </a:p>
        </p:txBody>
      </p:sp>
      <p:sp>
        <p:nvSpPr>
          <p:cNvPr id="94211" name="Rectangle 3"/>
          <p:cNvSpPr>
            <a:spLocks noGrp="1" noChangeArrowheads="1"/>
          </p:cNvSpPr>
          <p:nvPr>
            <p:ph idx="1"/>
          </p:nvPr>
        </p:nvSpPr>
        <p:spPr/>
        <p:txBody>
          <a:bodyPr/>
          <a:lstStyle/>
          <a:p>
            <a:pPr marL="457200" indent="-457200" eaLnBrk="1" hangingPunct="1">
              <a:buFontTx/>
              <a:buChar char="-"/>
            </a:pPr>
            <a:r>
              <a:rPr lang="en-US" altLang="en-US" sz="2800" dirty="0"/>
              <a:t>something is clinically abnormal if:</a:t>
            </a:r>
          </a:p>
          <a:p>
            <a:pPr marL="457200" indent="-457200" eaLnBrk="1" hangingPunct="1">
              <a:buFontTx/>
              <a:buChar char="-"/>
            </a:pPr>
            <a:endParaRPr lang="en-US" altLang="en-US" sz="2800" dirty="0"/>
          </a:p>
          <a:p>
            <a:pPr marL="1085850" lvl="1" indent="-457200" eaLnBrk="1" hangingPunct="1">
              <a:buFont typeface="+mj-lt"/>
              <a:buAutoNum type="arabicPeriod"/>
              <a:tabLst>
                <a:tab pos="1371600" algn="l"/>
              </a:tabLst>
            </a:pPr>
            <a:r>
              <a:rPr lang="en-US" altLang="en-US" dirty="0"/>
              <a:t>is not part of the life plan for an organism of the relevant type (unlike aging or pregnancy),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causally linked to an elevated risk either of pain or other feelings of illness, or of death or dysfunction, and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such that the elevated risk exceeds a certain threshold level.</a:t>
            </a:r>
          </a:p>
        </p:txBody>
      </p:sp>
    </p:spTree>
    <p:extLst>
      <p:ext uri="{BB962C8B-B14F-4D97-AF65-F5344CB8AC3E}">
        <p14:creationId xmlns:p14="http://schemas.microsoft.com/office/powerpoint/2010/main" val="4608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dirty="0"/>
              <a:t>Foundational Terms (2)</a:t>
            </a:r>
          </a:p>
        </p:txBody>
      </p:sp>
      <p:sp>
        <p:nvSpPr>
          <p:cNvPr id="93186" name="Rectangle 3"/>
          <p:cNvSpPr>
            <a:spLocks noGrp="1" noChangeArrowheads="1"/>
          </p:cNvSpPr>
          <p:nvPr>
            <p:ph idx="1"/>
          </p:nvPr>
        </p:nvSpPr>
        <p:spPr>
          <a:noFill/>
        </p:spPr>
        <p:txBody>
          <a:bodyPr/>
          <a:lstStyle/>
          <a:p>
            <a:pPr algn="just" eaLnBrk="1" hangingPunct="1">
              <a:spcAft>
                <a:spcPts val="300"/>
              </a:spcAft>
            </a:pPr>
            <a:r>
              <a:rPr lang="en-US" altLang="en-US" sz="2800" b="1" u="sng" dirty="0"/>
              <a:t>Disorder</a:t>
            </a:r>
            <a:r>
              <a:rPr lang="en-US" altLang="en-US" sz="2800" dirty="0"/>
              <a:t> =def. – A causally linked combination of physical components of the extended organism 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a:p>
            <a:pPr lvl="1" algn="just" eaLnBrk="1" hangingPunct="1">
              <a:spcAft>
                <a:spcPts val="300"/>
              </a:spcAft>
            </a:pPr>
            <a:endParaRPr lang="en-US" altLang="en-US" sz="2400" dirty="0"/>
          </a:p>
          <a:p>
            <a:pPr algn="just" eaLnBrk="1" hangingPunct="1">
              <a:spcAft>
                <a:spcPts val="300"/>
              </a:spcAft>
            </a:pPr>
            <a:r>
              <a:rPr lang="en-US" altLang="en-US" sz="2800" b="1" u="sng" dirty="0"/>
              <a:t>Pathological Process</a:t>
            </a:r>
            <a:r>
              <a:rPr lang="en-US" altLang="en-US" sz="2800" dirty="0"/>
              <a:t> =def. – A bodily process that is a manifestation of a </a:t>
            </a:r>
            <a:r>
              <a:rPr lang="en-US" altLang="en-US" sz="2800" b="1" dirty="0"/>
              <a:t>disorder</a:t>
            </a:r>
            <a:r>
              <a:rPr lang="en-US" altLang="en-US" sz="2800" dirty="0"/>
              <a:t> </a:t>
            </a:r>
            <a:r>
              <a:rPr lang="en-US" altLang="en-US" sz="2800" i="1" dirty="0"/>
              <a:t>and is clinically abnormal.</a:t>
            </a:r>
            <a:endParaRPr lang="en-US" altLang="en-US" sz="2800" dirty="0"/>
          </a:p>
        </p:txBody>
      </p:sp>
      <p:sp>
        <p:nvSpPr>
          <p:cNvPr id="2" name="Rectangle 1"/>
          <p:cNvSpPr/>
          <p:nvPr/>
        </p:nvSpPr>
        <p:spPr bwMode="auto">
          <a:xfrm>
            <a:off x="228600" y="48006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4169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AutoShape 4"/>
          <p:cNvSpPr>
            <a:spLocks noGrp="1" noChangeArrowheads="1"/>
          </p:cNvSpPr>
          <p:nvPr>
            <p:ph type="title"/>
          </p:nvPr>
        </p:nvSpPr>
        <p:spPr/>
        <p:txBody>
          <a:bodyPr/>
          <a:lstStyle/>
          <a:p>
            <a:pPr eaLnBrk="1" hangingPunct="1"/>
            <a:r>
              <a:rPr lang="en-US" altLang="en-US" dirty="0"/>
              <a:t>Foundational Terms (3)</a:t>
            </a:r>
          </a:p>
        </p:txBody>
      </p:sp>
      <p:sp>
        <p:nvSpPr>
          <p:cNvPr id="61442" name="Rectangle 3"/>
          <p:cNvSpPr>
            <a:spLocks noGrp="1" noChangeArrowheads="1"/>
          </p:cNvSpPr>
          <p:nvPr>
            <p:ph idx="1"/>
          </p:nvPr>
        </p:nvSpPr>
        <p:spPr/>
        <p:txBody>
          <a:bodyPr/>
          <a:lstStyle/>
          <a:p>
            <a:pPr algn="just" eaLnBrk="1" hangingPunct="1">
              <a:spcAft>
                <a:spcPts val="300"/>
              </a:spcAft>
              <a:defRPr/>
            </a:pPr>
            <a:r>
              <a:rPr lang="en-US" sz="2600" b="1" u="sng" dirty="0"/>
              <a:t>Disorder</a:t>
            </a:r>
            <a:r>
              <a:rPr lang="en-US" sz="2600" dirty="0"/>
              <a:t> =def. – A causally linked combination of physical components of the extended organism that is (a) clinically abnormal and (b) maximal, in the sense that it is not a part of some larger such combination. </a:t>
            </a:r>
          </a:p>
          <a:p>
            <a:pPr algn="just" eaLnBrk="1" hangingPunct="1">
              <a:spcAft>
                <a:spcPts val="300"/>
              </a:spcAft>
              <a:defRPr/>
            </a:pPr>
            <a:endParaRPr lang="en-US" sz="2600" dirty="0"/>
          </a:p>
          <a:p>
            <a:pPr algn="just" eaLnBrk="1" hangingPunct="1">
              <a:spcAft>
                <a:spcPts val="300"/>
              </a:spcAft>
              <a:defRPr/>
            </a:pPr>
            <a:r>
              <a:rPr lang="en-US" sz="2600" b="1" u="sng" dirty="0"/>
              <a:t>Pathological Process</a:t>
            </a:r>
            <a:r>
              <a:rPr lang="en-US" sz="2600" dirty="0"/>
              <a:t> =def. – A bodily process that is a manifestation of a disorder </a:t>
            </a:r>
            <a:r>
              <a:rPr lang="en-US" sz="2600" i="1" dirty="0"/>
              <a:t>and is clinically abnormal.</a:t>
            </a:r>
            <a:endParaRPr lang="en-US" sz="2600" dirty="0"/>
          </a:p>
          <a:p>
            <a:pPr algn="just" eaLnBrk="1" hangingPunct="1">
              <a:spcAft>
                <a:spcPts val="300"/>
              </a:spcAft>
              <a:defRPr/>
            </a:pPr>
            <a:endParaRPr lang="en-US" sz="2600" b="1" u="sng" dirty="0"/>
          </a:p>
          <a:p>
            <a:pPr algn="just" eaLnBrk="1" hangingPunct="1">
              <a:spcAft>
                <a:spcPts val="300"/>
              </a:spcAft>
              <a:defRPr/>
            </a:pPr>
            <a:r>
              <a:rPr lang="en-US" sz="2600" b="1" u="sng" dirty="0"/>
              <a:t>Disease</a:t>
            </a:r>
            <a:r>
              <a:rPr lang="en-US" sz="2600" b="1" dirty="0"/>
              <a:t> </a:t>
            </a:r>
            <a:r>
              <a:rPr lang="en-US" sz="2600" dirty="0"/>
              <a:t>=def. – A </a:t>
            </a:r>
            <a:r>
              <a:rPr lang="en-US" sz="2600" b="1" dirty="0"/>
              <a:t>disposition</a:t>
            </a:r>
            <a:r>
              <a:rPr lang="en-US" sz="2600" dirty="0"/>
              <a:t> (</a:t>
            </a:r>
            <a:r>
              <a:rPr lang="en-US" sz="2600" dirty="0" err="1"/>
              <a:t>i</a:t>
            </a:r>
            <a:r>
              <a:rPr lang="en-US" sz="2600" dirty="0"/>
              <a:t>) to undergo pathological processes that (ii) exists in an organism because of one or more disorders in that organism. </a:t>
            </a:r>
          </a:p>
        </p:txBody>
      </p:sp>
      <p:sp>
        <p:nvSpPr>
          <p:cNvPr id="4" name="Rectangle 3"/>
          <p:cNvSpPr/>
          <p:nvPr/>
        </p:nvSpPr>
        <p:spPr bwMode="auto">
          <a:xfrm>
            <a:off x="228600" y="50292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18984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4800" dirty="0"/>
              <a:t>Disposition</a:t>
            </a:r>
          </a:p>
        </p:txBody>
      </p:sp>
      <p:sp>
        <p:nvSpPr>
          <p:cNvPr id="53251" name="Content Placeholder 2"/>
          <p:cNvSpPr>
            <a:spLocks noGrp="1"/>
          </p:cNvSpPr>
          <p:nvPr>
            <p:ph idx="1"/>
          </p:nvPr>
        </p:nvSpPr>
        <p:spPr/>
        <p:txBody>
          <a:bodyPr/>
          <a:lstStyle/>
          <a:p>
            <a:pPr>
              <a:buFont typeface="Arial" panose="020B0604020202020204" pitchFamily="34" charset="0"/>
              <a:buChar char="•"/>
            </a:pPr>
            <a:r>
              <a:rPr lang="en-US" sz="3200" dirty="0"/>
              <a:t>if it ceases to exist, then its bearer and/or its immediate surrounding environment is physically changed;</a:t>
            </a:r>
          </a:p>
          <a:p>
            <a:pPr>
              <a:buFont typeface="Arial" panose="020B0604020202020204" pitchFamily="34" charset="0"/>
              <a:buChar char="•"/>
            </a:pPr>
            <a:endParaRPr lang="en-US" sz="3200" dirty="0"/>
          </a:p>
          <a:p>
            <a:pPr>
              <a:buFont typeface="Arial" panose="020B0604020202020204" pitchFamily="34" charset="0"/>
              <a:buChar char="•"/>
            </a:pPr>
            <a:r>
              <a:rPr lang="en-US" sz="3200" dirty="0"/>
              <a:t>its realization occurs when its bearer is in some special physical circumstances;</a:t>
            </a:r>
          </a:p>
          <a:p>
            <a:pPr>
              <a:buFont typeface="Arial" panose="020B0604020202020204" pitchFamily="34" charset="0"/>
              <a:buChar char="•"/>
            </a:pPr>
            <a:endParaRPr lang="en-US" sz="3200" dirty="0"/>
          </a:p>
          <a:p>
            <a:pPr>
              <a:buFont typeface="Arial" panose="020B0604020202020204" pitchFamily="34" charset="0"/>
              <a:buChar char="•"/>
            </a:pPr>
            <a:r>
              <a:rPr lang="en-US" sz="3200" dirty="0"/>
              <a:t>its realization is what it is in virtue of the bearer’s physical make-up.</a:t>
            </a:r>
          </a:p>
        </p:txBody>
      </p:sp>
    </p:spTree>
    <p:extLst>
      <p:ext uri="{BB962C8B-B14F-4D97-AF65-F5344CB8AC3E}">
        <p14:creationId xmlns:p14="http://schemas.microsoft.com/office/powerpoint/2010/main" val="62824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ChangeArrowheads="1"/>
          </p:cNvSpPr>
          <p:nvPr/>
        </p:nvSpPr>
        <p:spPr bwMode="auto">
          <a:xfrm>
            <a:off x="384624" y="678544"/>
            <a:ext cx="2133600"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independent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continuant</a:t>
            </a:r>
          </a:p>
        </p:txBody>
      </p:sp>
      <p:sp>
        <p:nvSpPr>
          <p:cNvPr id="114691" name="Rectangle 6"/>
          <p:cNvSpPr>
            <a:spLocks noChangeArrowheads="1"/>
          </p:cNvSpPr>
          <p:nvPr/>
        </p:nvSpPr>
        <p:spPr bwMode="auto">
          <a:xfrm>
            <a:off x="3080199" y="678544"/>
            <a:ext cx="1905000"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Specifically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continuant</a:t>
            </a:r>
          </a:p>
        </p:txBody>
      </p:sp>
      <p:sp>
        <p:nvSpPr>
          <p:cNvPr id="22" name="Rectangle 21"/>
          <p:cNvSpPr/>
          <p:nvPr/>
        </p:nvSpPr>
        <p:spPr>
          <a:xfrm>
            <a:off x="3005587" y="2278744"/>
            <a:ext cx="20574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disposition</a:t>
            </a:r>
          </a:p>
        </p:txBody>
      </p:sp>
      <p:sp>
        <p:nvSpPr>
          <p:cNvPr id="11" name="Rectangle 10"/>
          <p:cNvSpPr/>
          <p:nvPr/>
        </p:nvSpPr>
        <p:spPr>
          <a:xfrm>
            <a:off x="2823024" y="3421744"/>
            <a:ext cx="24384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to go bald</a:t>
            </a:r>
          </a:p>
        </p:txBody>
      </p:sp>
      <p:cxnSp>
        <p:nvCxnSpPr>
          <p:cNvPr id="114694" name="AutoShape 8"/>
          <p:cNvCxnSpPr>
            <a:cxnSpLocks noChangeShapeType="1"/>
            <a:stCxn id="114691" idx="2"/>
            <a:endCxn id="22" idx="0"/>
          </p:cNvCxnSpPr>
          <p:nvPr/>
        </p:nvCxnSpPr>
        <p:spPr bwMode="auto">
          <a:xfrm rot="16200000" flipH="1">
            <a:off x="3881093" y="2125550"/>
            <a:ext cx="304800" cy="158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14695" name="AutoShape 8"/>
          <p:cNvCxnSpPr>
            <a:cxnSpLocks noChangeShapeType="1"/>
            <a:stCxn id="22" idx="2"/>
            <a:endCxn id="11" idx="0"/>
          </p:cNvCxnSpPr>
          <p:nvPr/>
        </p:nvCxnSpPr>
        <p:spPr bwMode="auto">
          <a:xfrm rot="16200000" flipH="1">
            <a:off x="3885856" y="3265375"/>
            <a:ext cx="304800" cy="7937"/>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14696" name="Line 9"/>
          <p:cNvSpPr>
            <a:spLocks noChangeShapeType="1"/>
          </p:cNvSpPr>
          <p:nvPr/>
        </p:nvSpPr>
        <p:spPr bwMode="auto">
          <a:xfrm flipH="1">
            <a:off x="384624" y="4945744"/>
            <a:ext cx="8458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Arial" charset="0"/>
            </a:endParaRPr>
          </a:p>
        </p:txBody>
      </p:sp>
      <p:cxnSp>
        <p:nvCxnSpPr>
          <p:cNvPr id="114697" name="AutoShape 7"/>
          <p:cNvCxnSpPr>
            <a:cxnSpLocks noChangeShapeType="1"/>
            <a:stCxn id="114690" idx="2"/>
            <a:endCxn id="114698" idx="0"/>
          </p:cNvCxnSpPr>
          <p:nvPr/>
        </p:nvCxnSpPr>
        <p:spPr bwMode="auto">
          <a:xfrm>
            <a:off x="1451424" y="1973944"/>
            <a:ext cx="0" cy="838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14698" name="Rectangle 6"/>
          <p:cNvSpPr>
            <a:spLocks noChangeArrowheads="1"/>
          </p:cNvSpPr>
          <p:nvPr/>
        </p:nvSpPr>
        <p:spPr bwMode="auto">
          <a:xfrm>
            <a:off x="232224" y="2812144"/>
            <a:ext cx="2438400" cy="1446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integumentary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system</a:t>
            </a:r>
            <a:endParaRPr kumimoji="0" lang="en-US" altLang="en-US" sz="6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14699" name="Rectangle 6"/>
          <p:cNvSpPr>
            <a:spLocks noChangeArrowheads="1"/>
          </p:cNvSpPr>
          <p:nvPr/>
        </p:nvSpPr>
        <p:spPr bwMode="auto">
          <a:xfrm>
            <a:off x="232224" y="5326744"/>
            <a:ext cx="2590800" cy="1455056"/>
          </a:xfrm>
          <a:prstGeom prst="rect">
            <a:avLst/>
          </a:prstGeom>
          <a:noFill/>
          <a:ln w="47625" cmpd="dbl">
            <a:solidFill>
              <a:schemeClr val="bg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John’s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integumentary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system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14700" name="Rectangle 6"/>
          <p:cNvSpPr>
            <a:spLocks noChangeArrowheads="1"/>
          </p:cNvSpPr>
          <p:nvPr/>
        </p:nvSpPr>
        <p:spPr bwMode="auto">
          <a:xfrm>
            <a:off x="3005586" y="5326743"/>
            <a:ext cx="2560637" cy="1455057"/>
          </a:xfrm>
          <a:prstGeom prst="rect">
            <a:avLst/>
          </a:prstGeom>
          <a:noFill/>
          <a:ln w="47625" cmpd="dbl">
            <a:solidFill>
              <a:schemeClr val="bg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John’s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disposition: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to go bald</a:t>
            </a:r>
          </a:p>
        </p:txBody>
      </p:sp>
      <p:sp>
        <p:nvSpPr>
          <p:cNvPr id="114701" name="Rectangle 4"/>
          <p:cNvSpPr>
            <a:spLocks noChangeArrowheads="1"/>
          </p:cNvSpPr>
          <p:nvPr/>
        </p:nvSpPr>
        <p:spPr bwMode="auto">
          <a:xfrm>
            <a:off x="6088512" y="678544"/>
            <a:ext cx="2692400"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occurrent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p:txBody>
      </p:sp>
      <p:sp>
        <p:nvSpPr>
          <p:cNvPr id="24" name="Rectangle 23"/>
          <p:cNvSpPr/>
          <p:nvPr/>
        </p:nvSpPr>
        <p:spPr>
          <a:xfrm>
            <a:off x="6099624" y="2202544"/>
            <a:ext cx="2667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process</a:t>
            </a:r>
          </a:p>
        </p:txBody>
      </p:sp>
      <p:sp>
        <p:nvSpPr>
          <p:cNvPr id="26" name="Rectangle 25"/>
          <p:cNvSpPr/>
          <p:nvPr/>
        </p:nvSpPr>
        <p:spPr>
          <a:xfrm>
            <a:off x="6099624" y="3269344"/>
            <a:ext cx="2667000" cy="14478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process of going bald</a:t>
            </a:r>
          </a:p>
        </p:txBody>
      </p:sp>
      <p:cxnSp>
        <p:nvCxnSpPr>
          <p:cNvPr id="114704" name="AutoShape 8"/>
          <p:cNvCxnSpPr>
            <a:cxnSpLocks noChangeShapeType="1"/>
            <a:stCxn id="114701" idx="2"/>
            <a:endCxn id="24" idx="0"/>
          </p:cNvCxnSpPr>
          <p:nvPr/>
        </p:nvCxnSpPr>
        <p:spPr bwMode="auto">
          <a:xfrm rot="5400000">
            <a:off x="7319618" y="2087450"/>
            <a:ext cx="228600" cy="158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14705" name="AutoShape 8"/>
          <p:cNvCxnSpPr>
            <a:cxnSpLocks noChangeShapeType="1"/>
            <a:stCxn id="24" idx="2"/>
            <a:endCxn id="26" idx="0"/>
          </p:cNvCxnSpPr>
          <p:nvPr/>
        </p:nvCxnSpPr>
        <p:spPr bwMode="auto">
          <a:xfrm rot="5400000">
            <a:off x="7318825" y="3155044"/>
            <a:ext cx="228600" cy="3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14706" name="Line 9"/>
          <p:cNvSpPr>
            <a:spLocks noChangeShapeType="1"/>
          </p:cNvSpPr>
          <p:nvPr/>
        </p:nvSpPr>
        <p:spPr bwMode="auto">
          <a:xfrm>
            <a:off x="5794824" y="609600"/>
            <a:ext cx="0" cy="6172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14707" name="Rectangle 6"/>
          <p:cNvSpPr>
            <a:spLocks noChangeArrowheads="1"/>
          </p:cNvSpPr>
          <p:nvPr/>
        </p:nvSpPr>
        <p:spPr bwMode="auto">
          <a:xfrm>
            <a:off x="6088512" y="5326744"/>
            <a:ext cx="2754312" cy="1455056"/>
          </a:xfrm>
          <a:prstGeom prst="rect">
            <a:avLst/>
          </a:prstGeom>
          <a:noFill/>
          <a:ln w="47625" cmpd="dbl">
            <a:solidFill>
              <a:schemeClr val="bg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rgbClr val="333333"/>
                </a:solidFill>
                <a:latin typeface="Trebuchet MS" pitchFamily="34" charset="0"/>
              </a:defRPr>
            </a:lvl1pPr>
            <a:lvl2pPr marL="742950" indent="-285750" eaLnBrk="0" hangingPunct="0">
              <a:spcBef>
                <a:spcPct val="20000"/>
              </a:spcBef>
              <a:buChar char="–"/>
              <a:defRPr sz="2800">
                <a:solidFill>
                  <a:srgbClr val="333333"/>
                </a:solidFill>
                <a:latin typeface="Trebuchet MS" pitchFamily="34" charset="0"/>
              </a:defRPr>
            </a:lvl2pPr>
            <a:lvl3pPr marL="1143000" indent="-228600" eaLnBrk="0" hangingPunct="0">
              <a:spcBef>
                <a:spcPct val="20000"/>
              </a:spcBef>
              <a:buChar char="•"/>
              <a:defRPr sz="2400">
                <a:solidFill>
                  <a:srgbClr val="333333"/>
                </a:solidFill>
                <a:latin typeface="Trebuchet MS" pitchFamily="34" charset="0"/>
              </a:defRPr>
            </a:lvl3pPr>
            <a:lvl4pPr marL="1600200" indent="-228600" eaLnBrk="0" hangingPunct="0">
              <a:spcBef>
                <a:spcPct val="20000"/>
              </a:spcBef>
              <a:buChar char="–"/>
              <a:defRPr sz="2000">
                <a:solidFill>
                  <a:srgbClr val="333333"/>
                </a:solidFill>
                <a:latin typeface="Trebuchet MS" pitchFamily="34" charset="0"/>
              </a:defRPr>
            </a:lvl4pPr>
            <a:lvl5pPr marL="2057400" indent="-228600" eaLnBrk="0" hangingPunct="0">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John’s going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bald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72273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934200"/>
            <a:chOff x="533399" y="138175"/>
            <a:chExt cx="7696201" cy="6643625"/>
          </a:xfrm>
        </p:grpSpPr>
        <p:pic>
          <p:nvPicPr>
            <p:cNvPr id="2050" name="Picture 2"/>
            <p:cNvPicPr>
              <a:picLocks noChangeAspect="1" noChangeArrowheads="1"/>
            </p:cNvPicPr>
            <p:nvPr/>
          </p:nvPicPr>
          <p:blipFill>
            <a:blip r:embed="rId3" cstate="print"/>
            <a:srcRect/>
            <a:stretch>
              <a:fillRect/>
            </a:stretch>
          </p:blipFill>
          <p:spPr bwMode="auto">
            <a:xfrm>
              <a:off x="533399" y="138175"/>
              <a:ext cx="7696201" cy="6567425"/>
            </a:xfrm>
            <a:prstGeom prst="rect">
              <a:avLst/>
            </a:prstGeom>
            <a:noFill/>
            <a:ln w="9525">
              <a:noFill/>
              <a:miter lim="800000"/>
              <a:headEnd/>
              <a:tailEnd/>
            </a:ln>
          </p:spPr>
        </p:pic>
        <p:sp>
          <p:nvSpPr>
            <p:cNvPr id="5" name="Oval 4"/>
            <p:cNvSpPr/>
            <p:nvPr/>
          </p:nvSpPr>
          <p:spPr>
            <a:xfrm>
              <a:off x="2819400" y="1676400"/>
              <a:ext cx="1828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6" name="Oval 5"/>
            <p:cNvSpPr/>
            <p:nvPr/>
          </p:nvSpPr>
          <p:spPr>
            <a:xfrm>
              <a:off x="2971800" y="2438400"/>
              <a:ext cx="1828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7" name="Oval 6"/>
            <p:cNvSpPr/>
            <p:nvPr/>
          </p:nvSpPr>
          <p:spPr>
            <a:xfrm>
              <a:off x="2590800" y="6248400"/>
              <a:ext cx="1828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8" name="Oval 7"/>
            <p:cNvSpPr/>
            <p:nvPr/>
          </p:nvSpPr>
          <p:spPr>
            <a:xfrm>
              <a:off x="2209800" y="4953000"/>
              <a:ext cx="1981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grpSp>
    </p:spTree>
    <p:extLst>
      <p:ext uri="{BB962C8B-B14F-4D97-AF65-F5344CB8AC3E}">
        <p14:creationId xmlns:p14="http://schemas.microsoft.com/office/powerpoint/2010/main" val="188974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aneurysm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59312"/>
            <a:ext cx="3992252" cy="4953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59313"/>
            <a:ext cx="4495800" cy="3438246"/>
          </a:xfrm>
          <a:prstGeom prst="rect">
            <a:avLst/>
          </a:prstGeom>
        </p:spPr>
      </p:pic>
      <p:sp>
        <p:nvSpPr>
          <p:cNvPr id="6" name="Rectangle 5"/>
          <p:cNvSpPr/>
          <p:nvPr/>
        </p:nvSpPr>
        <p:spPr>
          <a:xfrm>
            <a:off x="4419600" y="5042118"/>
            <a:ext cx="46482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Jornal</a:t>
            </a:r>
            <a:r>
              <a:rPr kumimoji="0" lang="en-US" sz="1400" b="1" i="0" u="none" strike="noStrike" kern="1200" cap="none" spc="0" normalizeH="0" baseline="0" noProof="0" dirty="0">
                <a:ln>
                  <a:noFill/>
                </a:ln>
                <a:solidFill>
                  <a:srgbClr val="FFFFFF"/>
                </a:solidFill>
                <a:effectLst/>
                <a:uLnTx/>
                <a:uFillTx/>
                <a:latin typeface="Times" charset="0"/>
                <a:ea typeface="+mn-ea"/>
                <a:cs typeface="+mn-cs"/>
                <a:hlinkClick r:id="rId4"/>
              </a:rPr>
              <a:t> Vascular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Brasileiro</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Print version</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ISSN 1677-5449</a:t>
            </a:r>
            <a:br>
              <a:rPr kumimoji="0" lang="en-US" sz="1400" b="1" i="0" u="none" strike="noStrike" kern="1200" cap="none" spc="0" normalizeH="0" baseline="0" noProof="0" dirty="0">
                <a:ln>
                  <a:noFill/>
                </a:ln>
                <a:solidFill>
                  <a:srgbClr val="FFFFFF"/>
                </a:solidFill>
                <a:effectLst/>
                <a:uLnTx/>
                <a:uFillTx/>
                <a:latin typeface="Times" charset="0"/>
                <a:ea typeface="+mn-ea"/>
                <a:cs typeface="+mn-cs"/>
              </a:rPr>
            </a:br>
            <a:r>
              <a:rPr kumimoji="0" lang="en-US" sz="1400" b="1" i="0" u="none" strike="noStrike" kern="1200" cap="none" spc="0" normalizeH="0" baseline="0" noProof="0" dirty="0">
                <a:ln>
                  <a:noFill/>
                </a:ln>
                <a:solidFill>
                  <a:srgbClr val="FFFFFF"/>
                </a:solidFill>
                <a:effectLst/>
                <a:uLnTx/>
                <a:uFillTx/>
                <a:latin typeface="Times" charset="0"/>
                <a:ea typeface="+mn-ea"/>
                <a:cs typeface="+mn-cs"/>
              </a:rPr>
              <a:t>J.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vasc</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bras. vol.12 no.4 Porto Alegre Oct./Dec. 2013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Epub</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Dec 15, 2013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charset="0"/>
                <a:ea typeface="+mn-ea"/>
                <a:cs typeface="+mn-cs"/>
              </a:rPr>
              <a:t>http://dx.doi.org/10.1590/jvb.2013.054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Subclavian and axillary arterial aneurysms: two case reports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Fernando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Pinho</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Esteves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André Ventura Ferreira</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Vanessa Prado dos Santos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6"/>
              </a:rPr>
              <a:t>2</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Gabriel Santos Novaes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Álvaro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Razuk</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Filho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Roberto Augusto Caffaro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endParaRPr kumimoji="0" lang="en-US" sz="14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394125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b="1"/>
              <a:t>Arterial Aneurysm</a:t>
            </a:r>
            <a:endParaRPr lang="en-US" altLang="en-US" sz="4000" b="1">
              <a:latin typeface="Arial" panose="020B0604020202020204" pitchFamily="34" charset="0"/>
              <a:cs typeface="Arial" panose="020B0604020202020204" pitchFamily="34" charset="0"/>
            </a:endParaRPr>
          </a:p>
        </p:txBody>
      </p:sp>
      <p:sp>
        <p:nvSpPr>
          <p:cNvPr id="176131" name="Rectangle 3"/>
          <p:cNvSpPr>
            <a:spLocks noGrp="1" noChangeArrowheads="1"/>
          </p:cNvSpPr>
          <p:nvPr>
            <p:ph idx="1"/>
          </p:nvPr>
        </p:nvSpPr>
        <p:spPr/>
        <p:txBody>
          <a:bodyPr rtlCol="0">
            <a:normAutofit fontScale="70000" lnSpcReduction="20000"/>
          </a:bodyPr>
          <a:lstStyle/>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atherosclerosis</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fatty material collects within the walls of arteries</a:t>
            </a:r>
          </a:p>
          <a:p>
            <a:pPr lvl="1" eaLnBrk="1" fontAlgn="auto" hangingPunct="1">
              <a:lnSpc>
                <a:spcPct val="90000"/>
              </a:lnSpc>
              <a:spcAft>
                <a:spcPts val="0"/>
              </a:spcAft>
              <a:defRPr/>
            </a:pPr>
            <a:r>
              <a:rPr lang="en-US" sz="2300" i="1" dirty="0">
                <a:latin typeface="Arial" charset="0"/>
                <a:cs typeface="Arial" charset="0"/>
              </a:rPr>
              <a:t>produces</a:t>
            </a:r>
            <a:endParaRPr lang="en-US" sz="23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100" dirty="0">
                <a:latin typeface="Arial" charset="0"/>
                <a:cs typeface="Arial" charset="0"/>
              </a:rPr>
              <a:t>artery </a:t>
            </a:r>
            <a:r>
              <a:rPr lang="en-US" sz="2200" dirty="0">
                <a:latin typeface="Arial" charset="0"/>
                <a:cs typeface="Arial" charset="0"/>
              </a:rPr>
              <a:t>with weakened wall </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become distended</a:t>
            </a:r>
          </a:p>
          <a:p>
            <a:pPr lvl="1" eaLnBrk="1" fontAlgn="auto" hangingPunct="1">
              <a:lnSpc>
                <a:spcPct val="90000"/>
              </a:lnSpc>
              <a:spcAft>
                <a:spcPts val="0"/>
              </a:spcAft>
              <a:defRPr/>
            </a:pPr>
            <a:r>
              <a:rPr lang="en-US" sz="2200" i="1" dirty="0" err="1">
                <a:latin typeface="Arial" charset="0"/>
                <a:cs typeface="Arial" charset="0"/>
              </a:rPr>
              <a:t>realized_in</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process of distending</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(catastrophic event) of rupturing</a:t>
            </a:r>
          </a:p>
          <a:p>
            <a:pPr lvl="1" eaLnBrk="1" fontAlgn="auto" hangingPunct="1">
              <a:lnSpc>
                <a:spcPct val="90000"/>
              </a:lnSpc>
              <a:spcAft>
                <a:spcPts val="0"/>
              </a:spcAft>
              <a:defRPr/>
            </a:pPr>
            <a:r>
              <a:rPr lang="en-US" sz="2200" i="1" dirty="0">
                <a:latin typeface="Arial" charset="0"/>
                <a:cs typeface="Arial" charset="0"/>
              </a:rPr>
              <a:t>produces</a:t>
            </a: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ruptured artery, arterial system with dangerously low blood pressure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circulatory failure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a:t>
            </a:r>
            <a:r>
              <a:rPr lang="en-US" sz="2200" dirty="0" err="1">
                <a:latin typeface="Arial" charset="0"/>
                <a:cs typeface="Arial" charset="0"/>
              </a:rPr>
              <a:t>exsanguination</a:t>
            </a:r>
            <a:r>
              <a:rPr lang="en-US" sz="2200" dirty="0">
                <a:latin typeface="Arial" charset="0"/>
                <a:cs typeface="Arial" charset="0"/>
              </a:rPr>
              <a:t>, failure of homeostasis</a:t>
            </a:r>
          </a:p>
          <a:p>
            <a:pPr lvl="1" eaLnBrk="1" fontAlgn="auto" hangingPunct="1">
              <a:lnSpc>
                <a:spcPct val="90000"/>
              </a:lnSpc>
              <a:spcAft>
                <a:spcPts val="0"/>
              </a:spcAft>
              <a:defRPr/>
            </a:pPr>
            <a:r>
              <a:rPr lang="en-US" sz="1800" i="1" dirty="0">
                <a:latin typeface="Arial" charset="0"/>
                <a:cs typeface="Arial" charset="0"/>
              </a:rPr>
              <a:t>produces</a:t>
            </a:r>
          </a:p>
          <a:p>
            <a:pPr eaLnBrk="1" fontAlgn="auto" hangingPunct="1">
              <a:lnSpc>
                <a:spcPct val="90000"/>
              </a:lnSpc>
              <a:spcAft>
                <a:spcPts val="0"/>
              </a:spcAft>
              <a:defRPr/>
            </a:pPr>
            <a:r>
              <a:rPr lang="en-US" sz="2300" dirty="0">
                <a:latin typeface="Arial" charset="0"/>
                <a:cs typeface="Arial" charset="0"/>
              </a:rPr>
              <a:t>Death</a:t>
            </a:r>
          </a:p>
        </p:txBody>
      </p:sp>
    </p:spTree>
    <p:extLst>
      <p:ext uri="{BB962C8B-B14F-4D97-AF65-F5344CB8AC3E}">
        <p14:creationId xmlns:p14="http://schemas.microsoft.com/office/powerpoint/2010/main" val="32277055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990600"/>
            <a:ext cx="2971800" cy="99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coronary heart disease</a:t>
            </a:r>
          </a:p>
        </p:txBody>
      </p:sp>
      <p:sp>
        <p:nvSpPr>
          <p:cNvPr id="220163" name="Rectangle 6"/>
          <p:cNvSpPr>
            <a:spLocks noChangeArrowheads="1"/>
          </p:cNvSpPr>
          <p:nvPr/>
        </p:nvSpPr>
        <p:spPr bwMode="auto">
          <a:xfrm>
            <a:off x="-228600" y="5486400"/>
            <a:ext cx="9601200" cy="914400"/>
          </a:xfrm>
          <a:prstGeom prst="rect">
            <a:avLst/>
          </a:prstGeom>
          <a:noFill/>
          <a:ln w="47625" cmpd="dbl">
            <a:solidFill>
              <a:schemeClr val="bg1"/>
            </a:solidFill>
            <a:prstDash val="dashDot"/>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John’s coronary heart disease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133600" y="2514600"/>
            <a:ext cx="1828800" cy="152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disease associated with asymptomatic (‘silent’) infarction</a:t>
            </a:r>
          </a:p>
        </p:txBody>
      </p:sp>
      <p:cxnSp>
        <p:nvCxnSpPr>
          <p:cNvPr id="220165" name="AutoShape 7"/>
          <p:cNvCxnSpPr>
            <a:cxnSpLocks noChangeShapeType="1"/>
            <a:stCxn id="11" idx="2"/>
            <a:endCxn id="15" idx="0"/>
          </p:cNvCxnSpPr>
          <p:nvPr/>
        </p:nvCxnSpPr>
        <p:spPr bwMode="auto">
          <a:xfrm flipH="1">
            <a:off x="3048000" y="1981200"/>
            <a:ext cx="1257300" cy="5334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76200" y="2209800"/>
            <a:ext cx="1676400" cy="1828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disease associated with early lesions and small fibrous plaques</a:t>
            </a:r>
          </a:p>
        </p:txBody>
      </p:sp>
      <p:cxnSp>
        <p:nvCxnSpPr>
          <p:cNvPr id="220167" name="AutoShape 7"/>
          <p:cNvCxnSpPr>
            <a:cxnSpLocks noChangeShapeType="1"/>
            <a:stCxn id="11" idx="2"/>
            <a:endCxn id="21" idx="0"/>
          </p:cNvCxnSpPr>
          <p:nvPr/>
        </p:nvCxnSpPr>
        <p:spPr bwMode="auto">
          <a:xfrm flipH="1">
            <a:off x="914400" y="1981200"/>
            <a:ext cx="3390900" cy="2286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001000" y="2819400"/>
            <a:ext cx="1025525"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stable angina</a:t>
            </a:r>
          </a:p>
        </p:txBody>
      </p:sp>
      <p:cxnSp>
        <p:nvCxnSpPr>
          <p:cNvPr id="220169" name="AutoShape 7"/>
          <p:cNvCxnSpPr>
            <a:cxnSpLocks noChangeShapeType="1"/>
            <a:stCxn id="11" idx="2"/>
            <a:endCxn id="23" idx="0"/>
          </p:cNvCxnSpPr>
          <p:nvPr/>
        </p:nvCxnSpPr>
        <p:spPr bwMode="auto">
          <a:xfrm>
            <a:off x="4305300" y="1981200"/>
            <a:ext cx="4208463" cy="838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4267200" y="2514600"/>
            <a:ext cx="1600200" cy="152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disease associated with surface disruption of plaque</a:t>
            </a:r>
          </a:p>
        </p:txBody>
      </p:sp>
      <p:cxnSp>
        <p:nvCxnSpPr>
          <p:cNvPr id="220171" name="AutoShape 7"/>
          <p:cNvCxnSpPr>
            <a:cxnSpLocks noChangeShapeType="1"/>
            <a:stCxn id="11" idx="2"/>
            <a:endCxn id="27" idx="0"/>
          </p:cNvCxnSpPr>
          <p:nvPr/>
        </p:nvCxnSpPr>
        <p:spPr bwMode="auto">
          <a:xfrm>
            <a:off x="4305300" y="1981200"/>
            <a:ext cx="762000" cy="5334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6248400" y="2819400"/>
            <a:ext cx="1295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unstable angina</a:t>
            </a:r>
          </a:p>
        </p:txBody>
      </p:sp>
      <p:cxnSp>
        <p:nvCxnSpPr>
          <p:cNvPr id="220173" name="AutoShape 7"/>
          <p:cNvCxnSpPr>
            <a:cxnSpLocks noChangeShapeType="1"/>
            <a:stCxn id="11" idx="2"/>
            <a:endCxn id="29" idx="0"/>
          </p:cNvCxnSpPr>
          <p:nvPr/>
        </p:nvCxnSpPr>
        <p:spPr bwMode="auto">
          <a:xfrm rot="16200000" flipH="1">
            <a:off x="5181600" y="1104900"/>
            <a:ext cx="838200" cy="25908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20174" name="TextBox 25"/>
          <p:cNvSpPr txBox="1">
            <a:spLocks noChangeArrowheads="1"/>
          </p:cNvSpPr>
          <p:nvPr/>
        </p:nvSpPr>
        <p:spPr bwMode="auto">
          <a:xfrm>
            <a:off x="685800" y="4840288"/>
            <a:ext cx="1447800" cy="5847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instantiates at t</a:t>
            </a:r>
            <a:r>
              <a:rPr kumimoji="0" lang="en-US" sz="16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a:t>
            </a:r>
          </a:p>
        </p:txBody>
      </p:sp>
      <p:cxnSp>
        <p:nvCxnSpPr>
          <p:cNvPr id="220175" name="Straight Arrow Connector 53"/>
          <p:cNvCxnSpPr>
            <a:cxnSpLocks noChangeShapeType="1"/>
          </p:cNvCxnSpPr>
          <p:nvPr/>
        </p:nvCxnSpPr>
        <p:spPr bwMode="auto">
          <a:xfrm rot="5400000" flipH="1" flipV="1">
            <a:off x="24606" y="4749007"/>
            <a:ext cx="1474787" cy="0"/>
          </a:xfrm>
          <a:prstGeom prst="straightConnector1">
            <a:avLst/>
          </a:prstGeom>
          <a:noFill/>
          <a:ln w="476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20176" name="TextBox 25"/>
          <p:cNvSpPr txBox="1">
            <a:spLocks noChangeArrowheads="1"/>
          </p:cNvSpPr>
          <p:nvPr/>
        </p:nvSpPr>
        <p:spPr bwMode="auto">
          <a:xfrm>
            <a:off x="1593057" y="4216913"/>
            <a:ext cx="1447800" cy="5847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instantiates at t</a:t>
            </a:r>
            <a:r>
              <a:rPr kumimoji="0" lang="en-US" sz="16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cxnSp>
        <p:nvCxnSpPr>
          <p:cNvPr id="220177" name="Straight Arrow Connector 55"/>
          <p:cNvCxnSpPr>
            <a:cxnSpLocks noChangeShapeType="1"/>
          </p:cNvCxnSpPr>
          <p:nvPr/>
        </p:nvCxnSpPr>
        <p:spPr bwMode="auto">
          <a:xfrm rot="5400000" flipH="1" flipV="1">
            <a:off x="2221706" y="4774407"/>
            <a:ext cx="1471613" cy="0"/>
          </a:xfrm>
          <a:prstGeom prst="straightConnector1">
            <a:avLst/>
          </a:prstGeom>
          <a:noFill/>
          <a:ln w="476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20178" name="TextBox 25"/>
          <p:cNvSpPr txBox="1">
            <a:spLocks noChangeArrowheads="1"/>
          </p:cNvSpPr>
          <p:nvPr/>
        </p:nvSpPr>
        <p:spPr bwMode="auto">
          <a:xfrm>
            <a:off x="3278460" y="4462678"/>
            <a:ext cx="1447800" cy="5847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instantiates at t</a:t>
            </a:r>
            <a:r>
              <a:rPr kumimoji="0" lang="en-US" sz="16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3</a:t>
            </a:r>
          </a:p>
        </p:txBody>
      </p:sp>
      <p:cxnSp>
        <p:nvCxnSpPr>
          <p:cNvPr id="220179" name="Straight Arrow Connector 57"/>
          <p:cNvCxnSpPr>
            <a:cxnSpLocks noChangeShapeType="1"/>
          </p:cNvCxnSpPr>
          <p:nvPr/>
        </p:nvCxnSpPr>
        <p:spPr bwMode="auto">
          <a:xfrm rot="5400000" flipH="1" flipV="1">
            <a:off x="3929063" y="4757738"/>
            <a:ext cx="1438275" cy="3175"/>
          </a:xfrm>
          <a:prstGeom prst="straightConnector1">
            <a:avLst/>
          </a:prstGeom>
          <a:noFill/>
          <a:ln w="476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20180" name="TextBox 25"/>
          <p:cNvSpPr txBox="1">
            <a:spLocks noChangeArrowheads="1"/>
          </p:cNvSpPr>
          <p:nvPr/>
        </p:nvSpPr>
        <p:spPr bwMode="auto">
          <a:xfrm>
            <a:off x="5410200" y="4462678"/>
            <a:ext cx="1371600" cy="5847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instantiates at t</a:t>
            </a:r>
            <a:r>
              <a:rPr kumimoji="0" lang="en-US" sz="16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4</a:t>
            </a:r>
          </a:p>
        </p:txBody>
      </p:sp>
      <p:cxnSp>
        <p:nvCxnSpPr>
          <p:cNvPr id="220181" name="Straight Arrow Connector 59"/>
          <p:cNvCxnSpPr>
            <a:cxnSpLocks noChangeShapeType="1"/>
          </p:cNvCxnSpPr>
          <p:nvPr/>
        </p:nvCxnSpPr>
        <p:spPr bwMode="auto">
          <a:xfrm rot="5400000" flipH="1" flipV="1">
            <a:off x="6057107" y="4763294"/>
            <a:ext cx="1447800" cy="1587"/>
          </a:xfrm>
          <a:prstGeom prst="straightConnector1">
            <a:avLst/>
          </a:prstGeom>
          <a:noFill/>
          <a:ln w="476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20182" name="TextBox 25"/>
          <p:cNvSpPr txBox="1">
            <a:spLocks noChangeArrowheads="1"/>
          </p:cNvSpPr>
          <p:nvPr/>
        </p:nvSpPr>
        <p:spPr bwMode="auto">
          <a:xfrm>
            <a:off x="7256464" y="4462678"/>
            <a:ext cx="1371600" cy="5847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instantiates at t</a:t>
            </a:r>
            <a:r>
              <a:rPr kumimoji="0" lang="en-US" sz="16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5</a:t>
            </a:r>
          </a:p>
        </p:txBody>
      </p:sp>
      <p:cxnSp>
        <p:nvCxnSpPr>
          <p:cNvPr id="220183" name="Straight Arrow Connector 61"/>
          <p:cNvCxnSpPr>
            <a:cxnSpLocks noChangeShapeType="1"/>
          </p:cNvCxnSpPr>
          <p:nvPr/>
        </p:nvCxnSpPr>
        <p:spPr bwMode="auto">
          <a:xfrm rot="16200000" flipV="1">
            <a:off x="7913688" y="4735512"/>
            <a:ext cx="1411288" cy="17463"/>
          </a:xfrm>
          <a:prstGeom prst="straightConnector1">
            <a:avLst/>
          </a:prstGeom>
          <a:noFill/>
          <a:ln w="476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20184" name="Straight Arrow Connector 25"/>
          <p:cNvCxnSpPr>
            <a:cxnSpLocks noChangeShapeType="1"/>
          </p:cNvCxnSpPr>
          <p:nvPr/>
        </p:nvCxnSpPr>
        <p:spPr bwMode="auto">
          <a:xfrm>
            <a:off x="2590800" y="6096000"/>
            <a:ext cx="3733800" cy="1588"/>
          </a:xfrm>
          <a:prstGeom prst="straightConnector1">
            <a:avLst/>
          </a:prstGeom>
          <a:noFill/>
          <a:ln w="603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20185" name="Rectangle 27"/>
          <p:cNvSpPr>
            <a:spLocks noChangeArrowheads="1"/>
          </p:cNvSpPr>
          <p:nvPr/>
        </p:nvSpPr>
        <p:spPr bwMode="auto">
          <a:xfrm>
            <a:off x="4191000" y="6324600"/>
            <a:ext cx="625492" cy="400110"/>
          </a:xfrm>
          <a:prstGeom prst="rect">
            <a:avLst/>
          </a:prstGeom>
          <a:noFill/>
          <a:ln>
            <a:solidFill>
              <a:schemeClr val="bg1"/>
            </a:solidFill>
          </a:ln>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time</a:t>
            </a:r>
          </a:p>
        </p:txBody>
      </p:sp>
    </p:spTree>
    <p:extLst>
      <p:ext uri="{BB962C8B-B14F-4D97-AF65-F5344CB8AC3E}">
        <p14:creationId xmlns:p14="http://schemas.microsoft.com/office/powerpoint/2010/main" val="83634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152400" y="838200"/>
            <a:ext cx="2133600" cy="1295400"/>
          </a:xfrm>
          <a:prstGeom prst="rect">
            <a:avLst/>
          </a:prstGeom>
          <a:noFill/>
          <a:ln w="9525">
            <a:solidFill>
              <a:schemeClr val="bg1"/>
            </a:solidFill>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independent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continuant</a:t>
            </a:r>
          </a:p>
        </p:txBody>
      </p:sp>
      <p:sp>
        <p:nvSpPr>
          <p:cNvPr id="55299" name="Rectangle 6"/>
          <p:cNvSpPr>
            <a:spLocks noChangeArrowheads="1"/>
          </p:cNvSpPr>
          <p:nvPr/>
        </p:nvSpPr>
        <p:spPr bwMode="auto">
          <a:xfrm>
            <a:off x="3009900" y="838200"/>
            <a:ext cx="1905000" cy="1295400"/>
          </a:xfrm>
          <a:prstGeom prst="rect">
            <a:avLst/>
          </a:prstGeom>
          <a:noFill/>
          <a:ln w="9525">
            <a:solidFill>
              <a:schemeClr val="bg1"/>
            </a:solidFill>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specifically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continuant</a:t>
            </a:r>
          </a:p>
        </p:txBody>
      </p:sp>
      <p:sp>
        <p:nvSpPr>
          <p:cNvPr id="22" name="Rectangle 21"/>
          <p:cNvSpPr/>
          <p:nvPr/>
        </p:nvSpPr>
        <p:spPr>
          <a:xfrm>
            <a:off x="2933700" y="2438400"/>
            <a:ext cx="20574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disposition</a:t>
            </a:r>
          </a:p>
        </p:txBody>
      </p:sp>
      <p:sp>
        <p:nvSpPr>
          <p:cNvPr id="11" name="Rectangle 10"/>
          <p:cNvSpPr/>
          <p:nvPr/>
        </p:nvSpPr>
        <p:spPr>
          <a:xfrm>
            <a:off x="2590800" y="3581400"/>
            <a:ext cx="27432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coronary heart disease</a:t>
            </a:r>
          </a:p>
        </p:txBody>
      </p:sp>
      <p:cxnSp>
        <p:nvCxnSpPr>
          <p:cNvPr id="55302" name="AutoShape 8"/>
          <p:cNvCxnSpPr>
            <a:cxnSpLocks noChangeShapeType="1"/>
            <a:stCxn id="55299" idx="2"/>
            <a:endCxn id="22" idx="0"/>
          </p:cNvCxnSpPr>
          <p:nvPr/>
        </p:nvCxnSpPr>
        <p:spPr bwMode="auto">
          <a:xfrm>
            <a:off x="3962400" y="2133600"/>
            <a:ext cx="0" cy="3048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55303" name="AutoShape 8"/>
          <p:cNvCxnSpPr>
            <a:cxnSpLocks noChangeShapeType="1"/>
            <a:stCxn id="22" idx="2"/>
            <a:endCxn id="11" idx="0"/>
          </p:cNvCxnSpPr>
          <p:nvPr/>
        </p:nvCxnSpPr>
        <p:spPr bwMode="auto">
          <a:xfrm>
            <a:off x="3962400" y="3276600"/>
            <a:ext cx="0" cy="3048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55304" name="Line 9"/>
          <p:cNvSpPr>
            <a:spLocks noChangeShapeType="1"/>
          </p:cNvSpPr>
          <p:nvPr/>
        </p:nvSpPr>
        <p:spPr bwMode="auto">
          <a:xfrm flipH="1">
            <a:off x="152400" y="5105400"/>
            <a:ext cx="8458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55305" name="AutoShape 7"/>
          <p:cNvCxnSpPr>
            <a:cxnSpLocks noChangeShapeType="1"/>
            <a:stCxn id="55298" idx="2"/>
            <a:endCxn id="55306" idx="0"/>
          </p:cNvCxnSpPr>
          <p:nvPr/>
        </p:nvCxnSpPr>
        <p:spPr bwMode="auto">
          <a:xfrm rot="16200000" flipH="1">
            <a:off x="804069" y="2548731"/>
            <a:ext cx="838200" cy="793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55306" name="Rectangle 6"/>
          <p:cNvSpPr>
            <a:spLocks noChangeArrowheads="1"/>
          </p:cNvSpPr>
          <p:nvPr/>
        </p:nvSpPr>
        <p:spPr bwMode="auto">
          <a:xfrm>
            <a:off x="274638" y="2971800"/>
            <a:ext cx="1905000" cy="1446213"/>
          </a:xfrm>
          <a:prstGeom prst="rect">
            <a:avLst/>
          </a:prstGeom>
          <a:noFill/>
          <a:ln w="9525">
            <a:solidFill>
              <a:schemeClr val="bg1"/>
            </a:solidFill>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heart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55307" name="Rectangle 6"/>
          <p:cNvSpPr>
            <a:spLocks noChangeArrowheads="1"/>
          </p:cNvSpPr>
          <p:nvPr/>
        </p:nvSpPr>
        <p:spPr bwMode="auto">
          <a:xfrm>
            <a:off x="152400" y="5486400"/>
            <a:ext cx="2057400" cy="1143000"/>
          </a:xfrm>
          <a:prstGeom prst="rect">
            <a:avLst/>
          </a:prstGeom>
          <a:noFill/>
          <a:ln w="47625" cmpd="dbl">
            <a:solidFill>
              <a:schemeClr val="bg1"/>
            </a:solidFill>
            <a:prstDash val="dashDot"/>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John’s heart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55308" name="Rectangle 6"/>
          <p:cNvSpPr>
            <a:spLocks noChangeArrowheads="1"/>
          </p:cNvSpPr>
          <p:nvPr/>
        </p:nvSpPr>
        <p:spPr bwMode="auto">
          <a:xfrm>
            <a:off x="2438400" y="5486400"/>
            <a:ext cx="2895600" cy="1143000"/>
          </a:xfrm>
          <a:prstGeom prst="rect">
            <a:avLst/>
          </a:prstGeom>
          <a:noFill/>
          <a:ln w="47625" cmpd="dbl">
            <a:solidFill>
              <a:schemeClr val="bg1"/>
            </a:solidFill>
            <a:prstDash val="dashDot"/>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John’s coronary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heart disease</a:t>
            </a:r>
          </a:p>
        </p:txBody>
      </p:sp>
      <p:sp>
        <p:nvSpPr>
          <p:cNvPr id="55309" name="Rectangle 4"/>
          <p:cNvSpPr>
            <a:spLocks noChangeArrowheads="1"/>
          </p:cNvSpPr>
          <p:nvPr/>
        </p:nvSpPr>
        <p:spPr bwMode="auto">
          <a:xfrm>
            <a:off x="5856288" y="838200"/>
            <a:ext cx="2692400" cy="1295400"/>
          </a:xfrm>
          <a:prstGeom prst="rect">
            <a:avLst/>
          </a:prstGeom>
          <a:noFill/>
          <a:ln w="9525">
            <a:solidFill>
              <a:schemeClr val="bg1"/>
            </a:solidFill>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occurrent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endParaRPr>
          </a:p>
        </p:txBody>
      </p:sp>
      <p:sp>
        <p:nvSpPr>
          <p:cNvPr id="24" name="Rectangle 23"/>
          <p:cNvSpPr/>
          <p:nvPr/>
        </p:nvSpPr>
        <p:spPr>
          <a:xfrm>
            <a:off x="5867400" y="2362200"/>
            <a:ext cx="2667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process</a:t>
            </a:r>
          </a:p>
        </p:txBody>
      </p:sp>
      <p:sp>
        <p:nvSpPr>
          <p:cNvPr id="26" name="Rectangle 25"/>
          <p:cNvSpPr/>
          <p:nvPr/>
        </p:nvSpPr>
        <p:spPr>
          <a:xfrm>
            <a:off x="5867400" y="3429000"/>
            <a:ext cx="2667000" cy="14478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Georgia"/>
                <a:ea typeface="+mn-ea"/>
                <a:cs typeface="+mn-cs"/>
              </a:rPr>
              <a:t>disease course</a:t>
            </a:r>
          </a:p>
        </p:txBody>
      </p:sp>
      <p:cxnSp>
        <p:nvCxnSpPr>
          <p:cNvPr id="55312" name="AutoShape 8"/>
          <p:cNvCxnSpPr>
            <a:cxnSpLocks noChangeShapeType="1"/>
            <a:stCxn id="55309" idx="2"/>
            <a:endCxn id="24" idx="0"/>
          </p:cNvCxnSpPr>
          <p:nvPr/>
        </p:nvCxnSpPr>
        <p:spPr bwMode="auto">
          <a:xfrm rot="5400000">
            <a:off x="7087394" y="2247106"/>
            <a:ext cx="228600" cy="158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55313" name="AutoShape 8"/>
          <p:cNvCxnSpPr>
            <a:cxnSpLocks noChangeShapeType="1"/>
            <a:stCxn id="24" idx="2"/>
            <a:endCxn id="26" idx="0"/>
          </p:cNvCxnSpPr>
          <p:nvPr/>
        </p:nvCxnSpPr>
        <p:spPr bwMode="auto">
          <a:xfrm rot="5400000">
            <a:off x="7086601" y="3314700"/>
            <a:ext cx="228600" cy="3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55314" name="Line 9"/>
          <p:cNvSpPr>
            <a:spLocks noChangeShapeType="1"/>
          </p:cNvSpPr>
          <p:nvPr/>
        </p:nvSpPr>
        <p:spPr bwMode="auto">
          <a:xfrm>
            <a:off x="5562600" y="609600"/>
            <a:ext cx="0" cy="6172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5315" name="Rectangle 6"/>
          <p:cNvSpPr>
            <a:spLocks noChangeArrowheads="1"/>
          </p:cNvSpPr>
          <p:nvPr/>
        </p:nvSpPr>
        <p:spPr bwMode="auto">
          <a:xfrm>
            <a:off x="5943600" y="5486400"/>
            <a:ext cx="2971800" cy="1143000"/>
          </a:xfrm>
          <a:prstGeom prst="rect">
            <a:avLst/>
          </a:prstGeom>
          <a:noFill/>
          <a:ln w="47625" cmpd="dbl">
            <a:solidFill>
              <a:schemeClr val="bg1"/>
            </a:solidFill>
            <a:prstDash val="dashDot"/>
            <a:miter lim="800000"/>
            <a:headEnd/>
            <a:tailEnd/>
          </a:ln>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course of John’s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coronary heart disease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3784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A3F2-EC2D-409C-BFCA-F3ECE874F696}"/>
              </a:ext>
            </a:extLst>
          </p:cNvPr>
          <p:cNvSpPr>
            <a:spLocks noGrp="1"/>
          </p:cNvSpPr>
          <p:nvPr>
            <p:ph type="ctrTitle"/>
          </p:nvPr>
        </p:nvSpPr>
        <p:spPr/>
        <p:txBody>
          <a:bodyPr/>
          <a:lstStyle/>
          <a:p>
            <a:r>
              <a:rPr lang="en-US" dirty="0"/>
              <a:t>The reference for OGMS:</a:t>
            </a:r>
            <a:br>
              <a:rPr lang="en-US" dirty="0"/>
            </a:br>
            <a:endParaRPr lang="en-US" dirty="0"/>
          </a:p>
        </p:txBody>
      </p:sp>
      <p:sp>
        <p:nvSpPr>
          <p:cNvPr id="3" name="Subtitle 2">
            <a:extLst>
              <a:ext uri="{FF2B5EF4-FFF2-40B4-BE49-F238E27FC236}">
                <a16:creationId xmlns:a16="http://schemas.microsoft.com/office/drawing/2014/main" id="{A24CFB60-23DF-44AB-89DF-44BF7C6201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3753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course</a:t>
            </a:r>
          </a:p>
        </p:txBody>
      </p:sp>
      <p:sp>
        <p:nvSpPr>
          <p:cNvPr id="3" name="Content Placeholder 2"/>
          <p:cNvSpPr>
            <a:spLocks noGrp="1"/>
          </p:cNvSpPr>
          <p:nvPr>
            <p:ph idx="1"/>
          </p:nvPr>
        </p:nvSpPr>
        <p:spPr>
          <a:xfrm>
            <a:off x="228600" y="2209800"/>
            <a:ext cx="8686800" cy="4419600"/>
          </a:xfrm>
        </p:spPr>
        <p:txBody>
          <a:bodyPr/>
          <a:lstStyle/>
          <a:p>
            <a:pPr algn="ctr" eaLnBrk="1" fontAlgn="t" hangingPunct="1"/>
            <a:r>
              <a:rPr lang="en-US" sz="3600" dirty="0"/>
              <a:t>The totality of all </a:t>
            </a:r>
            <a:r>
              <a:rPr lang="en-US" sz="3600" dirty="0" err="1"/>
              <a:t>PROCESSes</a:t>
            </a:r>
            <a:r>
              <a:rPr lang="en-US" sz="3600" dirty="0"/>
              <a:t> through which a given DISEASE instance is realized. </a:t>
            </a:r>
          </a:p>
          <a:p>
            <a:pPr algn="ctr"/>
            <a:endParaRPr lang="en-US" sz="3600" dirty="0"/>
          </a:p>
        </p:txBody>
      </p:sp>
    </p:spTree>
    <p:extLst>
      <p:ext uri="{BB962C8B-B14F-4D97-AF65-F5344CB8AC3E}">
        <p14:creationId xmlns:p14="http://schemas.microsoft.com/office/powerpoint/2010/main" val="342159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9600"/>
            <a:ext cx="9144000" cy="6248400"/>
            <a:chOff x="1219200" y="457199"/>
            <a:chExt cx="6172200" cy="5731329"/>
          </a:xfrm>
        </p:grpSpPr>
        <p:pic>
          <p:nvPicPr>
            <p:cNvPr id="3074" name="Picture 2"/>
            <p:cNvPicPr>
              <a:picLocks noChangeAspect="1" noChangeArrowheads="1"/>
            </p:cNvPicPr>
            <p:nvPr/>
          </p:nvPicPr>
          <p:blipFill>
            <a:blip r:embed="rId3" cstate="print"/>
            <a:srcRect/>
            <a:stretch>
              <a:fillRect/>
            </a:stretch>
          </p:blipFill>
          <p:spPr bwMode="auto">
            <a:xfrm>
              <a:off x="1219200" y="457199"/>
              <a:ext cx="6172200" cy="5731329"/>
            </a:xfrm>
            <a:prstGeom prst="rect">
              <a:avLst/>
            </a:prstGeom>
            <a:noFill/>
            <a:ln w="9525">
              <a:noFill/>
              <a:miter lim="800000"/>
              <a:headEnd/>
              <a:tailEnd/>
            </a:ln>
          </p:spPr>
        </p:pic>
        <p:sp>
          <p:nvSpPr>
            <p:cNvPr id="5" name="Oval 4"/>
            <p:cNvSpPr/>
            <p:nvPr/>
          </p:nvSpPr>
          <p:spPr>
            <a:xfrm>
              <a:off x="3276600" y="4953000"/>
              <a:ext cx="2209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4" name="Oval 3"/>
            <p:cNvSpPr/>
            <p:nvPr/>
          </p:nvSpPr>
          <p:spPr>
            <a:xfrm>
              <a:off x="2438400" y="2819400"/>
              <a:ext cx="2209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grpSp>
    </p:spTree>
    <p:extLst>
      <p:ext uri="{BB962C8B-B14F-4D97-AF65-F5344CB8AC3E}">
        <p14:creationId xmlns:p14="http://schemas.microsoft.com/office/powerpoint/2010/main" val="408136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Compare with</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585" y="1219200"/>
            <a:ext cx="9162585" cy="5676900"/>
          </a:xfrm>
          <a:prstGeom prst="rect">
            <a:avLst/>
          </a:prstGeom>
        </p:spPr>
      </p:pic>
    </p:spTree>
    <p:extLst>
      <p:ext uri="{BB962C8B-B14F-4D97-AF65-F5344CB8AC3E}">
        <p14:creationId xmlns:p14="http://schemas.microsoft.com/office/powerpoint/2010/main" val="266314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609600"/>
            <a:ext cx="9144000" cy="6248400"/>
          </a:xfrm>
          <a:prstGeom prst="rect">
            <a:avLst/>
          </a:prstGeom>
        </p:spPr>
      </p:pic>
    </p:spTree>
    <p:extLst>
      <p:ext uri="{BB962C8B-B14F-4D97-AF65-F5344CB8AC3E}">
        <p14:creationId xmlns:p14="http://schemas.microsoft.com/office/powerpoint/2010/main" val="401463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92100" y="596900"/>
            <a:ext cx="7772400" cy="762000"/>
          </a:xfrm>
          <a:noFill/>
        </p:spPr>
        <p:txBody>
          <a:bodyPr/>
          <a:lstStyle/>
          <a:p>
            <a:pPr eaLnBrk="1" hangingPunct="1"/>
            <a:r>
              <a:rPr lang="en-US" altLang="en-US" sz="3800">
                <a:latin typeface="Times New Roman" panose="02020603050405020304" pitchFamily="18" charset="0"/>
                <a:ea typeface="ＭＳ Ｐゴシック" panose="020B0600070205080204" pitchFamily="34" charset="-128"/>
              </a:rPr>
              <a:t>Questions</a:t>
            </a:r>
          </a:p>
        </p:txBody>
      </p:sp>
      <p:sp>
        <p:nvSpPr>
          <p:cNvPr id="28675" name="Rectangle 4"/>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en-US" altLang="en-US" sz="3400" dirty="0">
                <a:latin typeface="Times New Roman" panose="02020603050405020304" pitchFamily="18" charset="0"/>
                <a:ea typeface="ＭＳ Ｐゴシック" panose="020B0600070205080204" pitchFamily="34" charset="-128"/>
              </a:rPr>
              <a:t>How does one deal with the ever changing nature of the physical disorder?</a:t>
            </a:r>
          </a:p>
          <a:p>
            <a:pPr marL="457200" indent="-457200" eaLnBrk="1" hangingPunct="1">
              <a:buFont typeface="Arial" panose="020B0604020202020204" pitchFamily="34" charset="0"/>
              <a:buChar char="•"/>
            </a:pPr>
            <a:r>
              <a:rPr lang="en-US" altLang="en-US" sz="3400" dirty="0">
                <a:latin typeface="Times New Roman" panose="02020603050405020304" pitchFamily="18" charset="0"/>
                <a:ea typeface="ＭＳ Ｐゴシック" panose="020B0600070205080204" pitchFamily="34" charset="-128"/>
              </a:rPr>
              <a:t>How does one deal with the evolution of the disposition?</a:t>
            </a:r>
          </a:p>
          <a:p>
            <a:pPr marL="457200" indent="-457200" eaLnBrk="1" hangingPunct="1">
              <a:buFont typeface="Arial" panose="020B0604020202020204" pitchFamily="34" charset="0"/>
              <a:buChar char="•"/>
            </a:pPr>
            <a:r>
              <a:rPr lang="en-US" altLang="en-US" sz="3400" dirty="0">
                <a:latin typeface="Times New Roman" panose="02020603050405020304" pitchFamily="18" charset="0"/>
                <a:ea typeface="ＭＳ Ｐゴシック" panose="020B0600070205080204" pitchFamily="34" charset="-128"/>
              </a:rPr>
              <a:t>Is an infectious disorder still an infectious disorder even after the pathogenic organism has been sterilized?</a:t>
            </a:r>
          </a:p>
        </p:txBody>
      </p:sp>
    </p:spTree>
    <p:extLst>
      <p:ext uri="{BB962C8B-B14F-4D97-AF65-F5344CB8AC3E}">
        <p14:creationId xmlns:p14="http://schemas.microsoft.com/office/powerpoint/2010/main" val="234731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ch 04"/>
          <p:cNvPicPr>
            <a:picLocks noChangeAspect="1" noChangeArrowheads="1"/>
          </p:cNvPicPr>
          <p:nvPr/>
        </p:nvPicPr>
        <p:blipFill>
          <a:blip r:embed="rId3">
            <a:extLst>
              <a:ext uri="{28A0092B-C50C-407E-A947-70E740481C1C}">
                <a14:useLocalDpi xmlns:a14="http://schemas.microsoft.com/office/drawing/2010/main" val="0"/>
              </a:ext>
            </a:extLst>
          </a:blip>
          <a:srcRect l="969" t="21602" b="29486"/>
          <a:stretch>
            <a:fillRect/>
          </a:stretch>
        </p:blipFill>
        <p:spPr bwMode="auto">
          <a:xfrm>
            <a:off x="1181100" y="866775"/>
            <a:ext cx="6972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236663" y="914400"/>
            <a:ext cx="628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D700"/>
                </a:solidFill>
                <a:effectLst/>
                <a:uLnTx/>
                <a:uFillTx/>
                <a:latin typeface="Copperplate Gothic Bold" panose="020E0705020206020404" pitchFamily="34" charset="0"/>
                <a:ea typeface="ＭＳ Ｐゴシック" panose="020B0600070205080204" pitchFamily="34" charset="-128"/>
                <a:cs typeface="+mn-cs"/>
              </a:rPr>
              <a:t>Acute Influenza Infection Process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24" name="Text Box 4"/>
          <p:cNvSpPr txBox="1">
            <a:spLocks noChangeArrowheads="1"/>
          </p:cNvSpPr>
          <p:nvPr/>
        </p:nvSpPr>
        <p:spPr bwMode="auto">
          <a:xfrm>
            <a:off x="2921000" y="4879975"/>
            <a:ext cx="108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Etiological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Event</a:t>
            </a:r>
            <a:endParaRPr kumimoji="0" lang="en-US" altLang="en-US" sz="20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30725" name="Text Box 5"/>
          <p:cNvSpPr txBox="1">
            <a:spLocks noChangeArrowheads="1"/>
          </p:cNvSpPr>
          <p:nvPr/>
        </p:nvSpPr>
        <p:spPr bwMode="auto">
          <a:xfrm>
            <a:off x="6389688" y="4495800"/>
            <a:ext cx="195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20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30726" name="Line 6"/>
          <p:cNvSpPr>
            <a:spLocks noChangeShapeType="1"/>
          </p:cNvSpPr>
          <p:nvPr/>
        </p:nvSpPr>
        <p:spPr bwMode="auto">
          <a:xfrm>
            <a:off x="7439025" y="39624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727" name="Text Box 7"/>
          <p:cNvSpPr txBox="1">
            <a:spLocks noChangeArrowheads="1"/>
          </p:cNvSpPr>
          <p:nvPr/>
        </p:nvSpPr>
        <p:spPr bwMode="auto">
          <a:xfrm rot="-5400000">
            <a:off x="554832" y="3237706"/>
            <a:ext cx="838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State</a:t>
            </a:r>
          </a:p>
        </p:txBody>
      </p:sp>
      <p:sp>
        <p:nvSpPr>
          <p:cNvPr id="30728" name="Text Box 8"/>
          <p:cNvSpPr txBox="1">
            <a:spLocks noChangeArrowheads="1"/>
          </p:cNvSpPr>
          <p:nvPr/>
        </p:nvSpPr>
        <p:spPr bwMode="auto">
          <a:xfrm>
            <a:off x="4179888" y="6005513"/>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Time</a:t>
            </a:r>
          </a:p>
        </p:txBody>
      </p:sp>
      <p:sp>
        <p:nvSpPr>
          <p:cNvPr id="30729" name="Line 9"/>
          <p:cNvSpPr>
            <a:spLocks noChangeShapeType="1"/>
          </p:cNvSpPr>
          <p:nvPr/>
        </p:nvSpPr>
        <p:spPr bwMode="auto">
          <a:xfrm flipV="1">
            <a:off x="3454400" y="43815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730" name="Text Box 4"/>
          <p:cNvSpPr txBox="1">
            <a:spLocks noChangeArrowheads="1"/>
          </p:cNvSpPr>
          <p:nvPr/>
        </p:nvSpPr>
        <p:spPr bwMode="auto">
          <a:xfrm>
            <a:off x="1652588" y="3127375"/>
            <a:ext cx="189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Viral replication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&amp; tissue destruction</a:t>
            </a:r>
          </a:p>
        </p:txBody>
      </p:sp>
      <p:sp>
        <p:nvSpPr>
          <p:cNvPr id="30731" name="Line 9"/>
          <p:cNvSpPr>
            <a:spLocks noChangeShapeType="1"/>
          </p:cNvSpPr>
          <p:nvPr/>
        </p:nvSpPr>
        <p:spPr bwMode="auto">
          <a:xfrm>
            <a:off x="3086100" y="3670300"/>
            <a:ext cx="3937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732" name="Text Box 4"/>
          <p:cNvSpPr txBox="1">
            <a:spLocks noChangeArrowheads="1"/>
          </p:cNvSpPr>
          <p:nvPr/>
        </p:nvSpPr>
        <p:spPr bwMode="auto">
          <a:xfrm>
            <a:off x="2017713" y="2593975"/>
            <a:ext cx="172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Immune response</a:t>
            </a:r>
          </a:p>
        </p:txBody>
      </p:sp>
      <p:sp>
        <p:nvSpPr>
          <p:cNvPr id="30733" name="Line 9"/>
          <p:cNvSpPr>
            <a:spLocks noChangeShapeType="1"/>
          </p:cNvSpPr>
          <p:nvPr/>
        </p:nvSpPr>
        <p:spPr bwMode="auto">
          <a:xfrm>
            <a:off x="3365500" y="2908300"/>
            <a:ext cx="3937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734" name="Text Box 4"/>
          <p:cNvSpPr txBox="1">
            <a:spLocks noChangeArrowheads="1"/>
          </p:cNvSpPr>
          <p:nvPr/>
        </p:nvSpPr>
        <p:spPr bwMode="auto">
          <a:xfrm>
            <a:off x="5284788" y="2568575"/>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Pathogen sterilization</a:t>
            </a:r>
          </a:p>
        </p:txBody>
      </p:sp>
      <p:sp>
        <p:nvSpPr>
          <p:cNvPr id="30735" name="Line 9"/>
          <p:cNvSpPr>
            <a:spLocks noChangeShapeType="1"/>
          </p:cNvSpPr>
          <p:nvPr/>
        </p:nvSpPr>
        <p:spPr bwMode="auto">
          <a:xfrm flipH="1">
            <a:off x="5575300" y="2882900"/>
            <a:ext cx="431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00387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Sch 01"/>
          <p:cNvPicPr>
            <a:picLocks noChangeAspect="1" noChangeArrowheads="1"/>
          </p:cNvPicPr>
          <p:nvPr/>
        </p:nvPicPr>
        <p:blipFill>
          <a:blip r:embed="rId3">
            <a:extLst>
              <a:ext uri="{28A0092B-C50C-407E-A947-70E740481C1C}">
                <a14:useLocalDpi xmlns:a14="http://schemas.microsoft.com/office/drawing/2010/main" val="0"/>
              </a:ext>
            </a:extLst>
          </a:blip>
          <a:srcRect l="1059" t="13266" b="13039"/>
          <a:stretch>
            <a:fillRect/>
          </a:stretch>
        </p:blipFill>
        <p:spPr bwMode="auto">
          <a:xfrm>
            <a:off x="1200150" y="871538"/>
            <a:ext cx="695325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5"/>
          <p:cNvSpPr txBox="1">
            <a:spLocks noChangeArrowheads="1"/>
          </p:cNvSpPr>
          <p:nvPr/>
        </p:nvSpPr>
        <p:spPr bwMode="auto">
          <a:xfrm>
            <a:off x="1257300" y="914400"/>
            <a:ext cx="355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D700"/>
                </a:solidFill>
                <a:effectLst/>
                <a:uLnTx/>
                <a:uFillTx/>
                <a:latin typeface="Copperplate Gothic Bold" panose="020E0705020206020404" pitchFamily="34" charset="0"/>
                <a:ea typeface="ＭＳ Ｐゴシック" panose="020B0600070205080204" pitchFamily="34" charset="-128"/>
                <a:cs typeface="+mn-cs"/>
              </a:rPr>
              <a:t>Normal Adaptation</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828" name="Text Box 6"/>
          <p:cNvSpPr txBox="1">
            <a:spLocks noChangeArrowheads="1"/>
          </p:cNvSpPr>
          <p:nvPr/>
        </p:nvSpPr>
        <p:spPr bwMode="auto">
          <a:xfrm>
            <a:off x="3086100" y="3371850"/>
            <a:ext cx="984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Etiological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Event</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7829" name="Text Box 7"/>
          <p:cNvSpPr txBox="1">
            <a:spLocks noChangeArrowheads="1"/>
          </p:cNvSpPr>
          <p:nvPr/>
        </p:nvSpPr>
        <p:spPr bwMode="auto">
          <a:xfrm>
            <a:off x="3227388" y="4800600"/>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7830" name="Line 8"/>
          <p:cNvSpPr>
            <a:spLocks noChangeShapeType="1"/>
          </p:cNvSpPr>
          <p:nvPr/>
        </p:nvSpPr>
        <p:spPr bwMode="auto">
          <a:xfrm>
            <a:off x="4076700" y="424815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7831" name="Text Box 9"/>
          <p:cNvSpPr txBox="1">
            <a:spLocks noChangeArrowheads="1"/>
          </p:cNvSpPr>
          <p:nvPr/>
        </p:nvSpPr>
        <p:spPr bwMode="auto">
          <a:xfrm>
            <a:off x="5894388" y="4314825"/>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7832" name="Line 10"/>
          <p:cNvSpPr>
            <a:spLocks noChangeShapeType="1"/>
          </p:cNvSpPr>
          <p:nvPr/>
        </p:nvSpPr>
        <p:spPr bwMode="auto">
          <a:xfrm>
            <a:off x="6743700" y="3781425"/>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7833" name="Text Box 11"/>
          <p:cNvSpPr txBox="1">
            <a:spLocks noChangeArrowheads="1"/>
          </p:cNvSpPr>
          <p:nvPr/>
        </p:nvSpPr>
        <p:spPr bwMode="auto">
          <a:xfrm rot="-5400000">
            <a:off x="672307" y="3242468"/>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State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7834" name="Text Box 12"/>
          <p:cNvSpPr txBox="1">
            <a:spLocks noChangeArrowheads="1"/>
          </p:cNvSpPr>
          <p:nvPr/>
        </p:nvSpPr>
        <p:spPr bwMode="auto">
          <a:xfrm>
            <a:off x="4213225" y="59293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Time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7835" name="Line 13"/>
          <p:cNvSpPr>
            <a:spLocks noChangeShapeType="1"/>
          </p:cNvSpPr>
          <p:nvPr/>
        </p:nvSpPr>
        <p:spPr bwMode="auto">
          <a:xfrm>
            <a:off x="3581400" y="3810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7836" name="Rectangle 14"/>
          <p:cNvSpPr>
            <a:spLocks noGrp="1" noChangeArrowheads="1"/>
          </p:cNvSpPr>
          <p:nvPr>
            <p:ph type="ctrTitle"/>
          </p:nvPr>
        </p:nvSpPr>
        <p:spPr>
          <a:xfrm>
            <a:off x="685800" y="2286000"/>
            <a:ext cx="7772400" cy="1143000"/>
          </a:xfrm>
        </p:spPr>
        <p:txBody>
          <a:bodyPr anchor="t"/>
          <a:lstStyle/>
          <a:p>
            <a:pPr eaLnBrk="1" hangingPunct="1"/>
            <a:endParaRPr lang="en-US" altLang="en-US">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418949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sch 04"/>
          <p:cNvPicPr>
            <a:picLocks noChangeAspect="1" noChangeArrowheads="1"/>
          </p:cNvPicPr>
          <p:nvPr/>
        </p:nvPicPr>
        <p:blipFill>
          <a:blip r:embed="rId3">
            <a:extLst>
              <a:ext uri="{28A0092B-C50C-407E-A947-70E740481C1C}">
                <a14:useLocalDpi xmlns:a14="http://schemas.microsoft.com/office/drawing/2010/main" val="0"/>
              </a:ext>
            </a:extLst>
          </a:blip>
          <a:srcRect l="969" t="21602" b="29486"/>
          <a:stretch>
            <a:fillRect/>
          </a:stretch>
        </p:blipFill>
        <p:spPr bwMode="auto">
          <a:xfrm>
            <a:off x="1181100" y="866775"/>
            <a:ext cx="6972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1236663" y="914400"/>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D700"/>
                </a:solidFill>
                <a:effectLst/>
                <a:uLnTx/>
                <a:uFillTx/>
                <a:latin typeface="Copperplate Gothic Bold" panose="020E0705020206020404" pitchFamily="34" charset="0"/>
                <a:ea typeface="ＭＳ Ｐゴシック" panose="020B0600070205080204" pitchFamily="34" charset="-128"/>
                <a:cs typeface="+mn-cs"/>
              </a:rPr>
              <a:t>Acute Pathological Process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9876" name="Text Box 4"/>
          <p:cNvSpPr txBox="1">
            <a:spLocks noChangeArrowheads="1"/>
          </p:cNvSpPr>
          <p:nvPr/>
        </p:nvSpPr>
        <p:spPr bwMode="auto">
          <a:xfrm>
            <a:off x="2921000" y="3114675"/>
            <a:ext cx="984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Etiological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Event</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9877" name="Text Box 5"/>
          <p:cNvSpPr txBox="1">
            <a:spLocks noChangeArrowheads="1"/>
          </p:cNvSpPr>
          <p:nvPr/>
        </p:nvSpPr>
        <p:spPr bwMode="auto">
          <a:xfrm>
            <a:off x="6513513" y="4495800"/>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9878" name="Line 6"/>
          <p:cNvSpPr>
            <a:spLocks noChangeShapeType="1"/>
          </p:cNvSpPr>
          <p:nvPr/>
        </p:nvSpPr>
        <p:spPr bwMode="auto">
          <a:xfrm>
            <a:off x="7439025" y="39624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9879" name="Text Box 7"/>
          <p:cNvSpPr txBox="1">
            <a:spLocks noChangeArrowheads="1"/>
          </p:cNvSpPr>
          <p:nvPr/>
        </p:nvSpPr>
        <p:spPr bwMode="auto">
          <a:xfrm rot="-5400000">
            <a:off x="672307" y="3242468"/>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State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9880" name="Text Box 8"/>
          <p:cNvSpPr txBox="1">
            <a:spLocks noChangeArrowheads="1"/>
          </p:cNvSpPr>
          <p:nvPr/>
        </p:nvSpPr>
        <p:spPr bwMode="auto">
          <a:xfrm>
            <a:off x="4213225" y="59293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Time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79881" name="Line 9"/>
          <p:cNvSpPr>
            <a:spLocks noChangeShapeType="1"/>
          </p:cNvSpPr>
          <p:nvPr/>
        </p:nvSpPr>
        <p:spPr bwMode="auto">
          <a:xfrm>
            <a:off x="3454400" y="3581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987704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ch 03"/>
          <p:cNvPicPr>
            <a:picLocks noChangeAspect="1" noChangeArrowheads="1"/>
          </p:cNvPicPr>
          <p:nvPr/>
        </p:nvPicPr>
        <p:blipFill>
          <a:blip r:embed="rId3">
            <a:extLst>
              <a:ext uri="{28A0092B-C50C-407E-A947-70E740481C1C}">
                <a14:useLocalDpi xmlns:a14="http://schemas.microsoft.com/office/drawing/2010/main" val="0"/>
              </a:ext>
            </a:extLst>
          </a:blip>
          <a:srcRect l="902" b="706"/>
          <a:stretch>
            <a:fillRect/>
          </a:stretch>
        </p:blipFill>
        <p:spPr bwMode="auto">
          <a:xfrm>
            <a:off x="1176338" y="873125"/>
            <a:ext cx="6977062"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1227138" y="914400"/>
            <a:ext cx="556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D700"/>
                </a:solidFill>
                <a:effectLst/>
                <a:uLnTx/>
                <a:uFillTx/>
                <a:latin typeface="Copperplate Gothic Bold" panose="020E0705020206020404" pitchFamily="34" charset="0"/>
                <a:ea typeface="ＭＳ Ｐゴシック" panose="020B0600070205080204" pitchFamily="34" charset="-128"/>
                <a:cs typeface="+mn-cs"/>
              </a:rPr>
              <a:t>Chronic Pathological Process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24" name="Text Box 4"/>
          <p:cNvSpPr txBox="1">
            <a:spLocks noChangeArrowheads="1"/>
          </p:cNvSpPr>
          <p:nvPr/>
        </p:nvSpPr>
        <p:spPr bwMode="auto">
          <a:xfrm>
            <a:off x="2573338" y="3371850"/>
            <a:ext cx="984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Etiological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Event</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1925" name="Text Box 5"/>
          <p:cNvSpPr txBox="1">
            <a:spLocks noChangeArrowheads="1"/>
          </p:cNvSpPr>
          <p:nvPr/>
        </p:nvSpPr>
        <p:spPr bwMode="auto">
          <a:xfrm>
            <a:off x="2779713" y="4810125"/>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1926" name="Line 6"/>
          <p:cNvSpPr>
            <a:spLocks noChangeShapeType="1"/>
          </p:cNvSpPr>
          <p:nvPr/>
        </p:nvSpPr>
        <p:spPr bwMode="auto">
          <a:xfrm>
            <a:off x="3638550" y="424815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1927" name="Text Box 7"/>
          <p:cNvSpPr txBox="1">
            <a:spLocks noChangeArrowheads="1"/>
          </p:cNvSpPr>
          <p:nvPr/>
        </p:nvSpPr>
        <p:spPr bwMode="auto">
          <a:xfrm rot="-5400000">
            <a:off x="672307" y="3242468"/>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State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1928" name="Text Box 8"/>
          <p:cNvSpPr txBox="1">
            <a:spLocks noChangeArrowheads="1"/>
          </p:cNvSpPr>
          <p:nvPr/>
        </p:nvSpPr>
        <p:spPr bwMode="auto">
          <a:xfrm>
            <a:off x="4213225" y="59293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Time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1929" name="Line 9"/>
          <p:cNvSpPr>
            <a:spLocks noChangeShapeType="1"/>
          </p:cNvSpPr>
          <p:nvPr/>
        </p:nvSpPr>
        <p:spPr bwMode="auto">
          <a:xfrm>
            <a:off x="3106738" y="3838575"/>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1930" name="Text Box 10"/>
          <p:cNvSpPr txBox="1">
            <a:spLocks noChangeArrowheads="1"/>
          </p:cNvSpPr>
          <p:nvPr/>
        </p:nvSpPr>
        <p:spPr bwMode="auto">
          <a:xfrm>
            <a:off x="6396038" y="3200400"/>
            <a:ext cx="1123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Abnormal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1931" name="Line 11"/>
          <p:cNvSpPr>
            <a:spLocks noChangeShapeType="1"/>
          </p:cNvSpPr>
          <p:nvPr/>
        </p:nvSpPr>
        <p:spPr bwMode="auto">
          <a:xfrm>
            <a:off x="6905625" y="27051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42736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sch 02"/>
          <p:cNvPicPr>
            <a:picLocks noChangeAspect="1" noChangeArrowheads="1"/>
          </p:cNvPicPr>
          <p:nvPr/>
        </p:nvPicPr>
        <p:blipFill>
          <a:blip r:embed="rId3">
            <a:extLst>
              <a:ext uri="{28A0092B-C50C-407E-A947-70E740481C1C}">
                <a14:useLocalDpi xmlns:a14="http://schemas.microsoft.com/office/drawing/2010/main" val="0"/>
              </a:ext>
            </a:extLst>
          </a:blip>
          <a:srcRect l="1015" t="185"/>
          <a:stretch>
            <a:fillRect/>
          </a:stretch>
        </p:blipFill>
        <p:spPr bwMode="auto">
          <a:xfrm>
            <a:off x="1184275" y="855663"/>
            <a:ext cx="6969125"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1203325" y="914400"/>
            <a:ext cx="627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D700"/>
                </a:solidFill>
                <a:effectLst/>
                <a:uLnTx/>
                <a:uFillTx/>
                <a:latin typeface="Copperplate Gothic Bold" panose="020E0705020206020404" pitchFamily="34" charset="0"/>
                <a:ea typeface="ＭＳ Ｐゴシック" panose="020B0600070205080204" pitchFamily="34" charset="-128"/>
                <a:cs typeface="+mn-cs"/>
              </a:rPr>
              <a:t>Progressive Pathological Process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972" name="Text Box 4"/>
          <p:cNvSpPr txBox="1">
            <a:spLocks noChangeArrowheads="1"/>
          </p:cNvSpPr>
          <p:nvPr/>
        </p:nvSpPr>
        <p:spPr bwMode="auto">
          <a:xfrm>
            <a:off x="3086100" y="3371850"/>
            <a:ext cx="984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Etiological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Event</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3973" name="Text Box 5"/>
          <p:cNvSpPr txBox="1">
            <a:spLocks noChangeArrowheads="1"/>
          </p:cNvSpPr>
          <p:nvPr/>
        </p:nvSpPr>
        <p:spPr bwMode="auto">
          <a:xfrm>
            <a:off x="3265488" y="4572000"/>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Normal Homeostatic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rPr>
              <a:t>Range</a:t>
            </a:r>
            <a:endParaRPr kumimoji="0" lang="en-US" altLang="en-US" sz="1800" b="0"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3974" name="Line 7"/>
          <p:cNvSpPr>
            <a:spLocks noChangeShapeType="1"/>
          </p:cNvSpPr>
          <p:nvPr/>
        </p:nvSpPr>
        <p:spPr bwMode="auto">
          <a:xfrm>
            <a:off x="4114800" y="40386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3975" name="Text Box 8"/>
          <p:cNvSpPr txBox="1">
            <a:spLocks noChangeArrowheads="1"/>
          </p:cNvSpPr>
          <p:nvPr/>
        </p:nvSpPr>
        <p:spPr bwMode="auto">
          <a:xfrm rot="-5400000">
            <a:off x="672307" y="3242468"/>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State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3976" name="Text Box 9"/>
          <p:cNvSpPr txBox="1">
            <a:spLocks noChangeArrowheads="1"/>
          </p:cNvSpPr>
          <p:nvPr/>
        </p:nvSpPr>
        <p:spPr bwMode="auto">
          <a:xfrm>
            <a:off x="4213225" y="59293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D700"/>
                </a:solidFill>
                <a:effectLst/>
                <a:uLnTx/>
                <a:uFillTx/>
                <a:latin typeface="Helvetica Neue" charset="0"/>
                <a:ea typeface="ＭＳ Ｐゴシック" panose="020B0600070205080204" pitchFamily="34" charset="-128"/>
                <a:cs typeface="+mn-cs"/>
              </a:rPr>
              <a:t>Time</a:t>
            </a:r>
            <a:endParaRPr kumimoji="0" lang="en-US" altLang="en-US" sz="1800" b="1" i="0" u="none" strike="noStrike" kern="1200" cap="none" spc="0" normalizeH="0" baseline="0" noProof="0">
              <a:ln>
                <a:noFill/>
              </a:ln>
              <a:solidFill>
                <a:srgbClr val="000000"/>
              </a:solidFill>
              <a:effectLst/>
              <a:uLnTx/>
              <a:uFillTx/>
              <a:latin typeface="Helvetica Neue" charset="0"/>
              <a:ea typeface="ＭＳ Ｐゴシック" panose="020B0600070205080204" pitchFamily="34" charset="-128"/>
              <a:cs typeface="+mn-cs"/>
            </a:endParaRPr>
          </a:p>
        </p:txBody>
      </p:sp>
      <p:sp>
        <p:nvSpPr>
          <p:cNvPr id="83977" name="Line 10"/>
          <p:cNvSpPr>
            <a:spLocks noChangeShapeType="1"/>
          </p:cNvSpPr>
          <p:nvPr/>
        </p:nvSpPr>
        <p:spPr bwMode="auto">
          <a:xfrm>
            <a:off x="3581400" y="3810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3978" name="Rectangle 11"/>
          <p:cNvSpPr>
            <a:spLocks noGrp="1" noChangeArrowheads="1"/>
          </p:cNvSpPr>
          <p:nvPr>
            <p:ph type="ctrTitle"/>
          </p:nvPr>
        </p:nvSpPr>
        <p:spPr>
          <a:xfrm>
            <a:off x="685800" y="2286000"/>
            <a:ext cx="7772400" cy="1143000"/>
          </a:xfrm>
        </p:spPr>
        <p:txBody>
          <a:bodyPr anchor="t"/>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8671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165100" y="1524000"/>
            <a:ext cx="88138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AutoShape 5"/>
          <p:cNvSpPr>
            <a:spLocks noGrp="1" noChangeArrowheads="1"/>
          </p:cNvSpPr>
          <p:nvPr>
            <p:ph type="title"/>
          </p:nvPr>
        </p:nvSpPr>
        <p:spPr/>
        <p:txBody>
          <a:bodyPr/>
          <a:lstStyle/>
          <a:p>
            <a:pPr eaLnBrk="1" hangingPunct="1"/>
            <a:r>
              <a:rPr lang="en-US" altLang="en-US"/>
              <a:t>Big Picture</a:t>
            </a:r>
          </a:p>
        </p:txBody>
      </p:sp>
    </p:spTree>
    <p:extLst>
      <p:ext uri="{BB962C8B-B14F-4D97-AF65-F5344CB8AC3E}">
        <p14:creationId xmlns:p14="http://schemas.microsoft.com/office/powerpoint/2010/main" val="2528992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pPr eaLnBrk="1" hangingPunct="1"/>
            <a:r>
              <a:rPr lang="en-US" altLang="en-US" dirty="0">
                <a:latin typeface="Times New Roman" panose="02020603050405020304" pitchFamily="18" charset="0"/>
                <a:ea typeface="ＭＳ Ｐゴシック" panose="020B0600070205080204" pitchFamily="34" charset="-128"/>
              </a:rPr>
              <a:t>Etiology</a:t>
            </a:r>
          </a:p>
        </p:txBody>
      </p:sp>
      <p:sp>
        <p:nvSpPr>
          <p:cNvPr id="51203" name="Rectangle 3"/>
          <p:cNvSpPr>
            <a:spLocks noGrp="1" noChangeArrowheads="1"/>
          </p:cNvSpPr>
          <p:nvPr>
            <p:ph idx="1"/>
          </p:nvPr>
        </p:nvSpPr>
        <p:spPr>
          <a:xfrm>
            <a:off x="228600" y="1371600"/>
            <a:ext cx="8686800" cy="4953000"/>
          </a:xfrm>
          <a:noFill/>
        </p:spPr>
        <p:txBody>
          <a:bodyPr/>
          <a:lstStyle/>
          <a:p>
            <a:pPr algn="just" eaLnBrk="1" hangingPunct="1">
              <a:spcAft>
                <a:spcPts val="300"/>
              </a:spcAft>
              <a:buFont typeface="Arial" panose="020B0604020202020204" pitchFamily="34" charset="0"/>
              <a:buChar char="•"/>
            </a:pPr>
            <a:r>
              <a:rPr lang="en-US" altLang="en-US" sz="2800" b="1" dirty="0">
                <a:latin typeface="Times New Roman" panose="02020603050405020304" pitchFamily="18" charset="0"/>
                <a:ea typeface="ＭＳ Ｐゴシック" panose="020B0600070205080204" pitchFamily="34" charset="-128"/>
              </a:rPr>
              <a:t>Etiological Process =def. – </a:t>
            </a:r>
            <a:r>
              <a:rPr lang="en-US" altLang="en-US" sz="2800" dirty="0">
                <a:latin typeface="Times New Roman" panose="02020603050405020304" pitchFamily="18" charset="0"/>
                <a:ea typeface="ＭＳ Ｐゴシック" panose="020B0600070205080204" pitchFamily="34" charset="-128"/>
              </a:rPr>
              <a:t>A process in an organism that leads to a subsequent disorder.</a:t>
            </a:r>
          </a:p>
          <a:p>
            <a:pPr algn="just" eaLnBrk="1" hangingPunct="1">
              <a:spcAft>
                <a:spcPts val="300"/>
              </a:spcAft>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Examples: </a:t>
            </a:r>
          </a:p>
          <a:p>
            <a:pPr lvl="1" algn="just" eaLnBrk="1" hangingPunct="1">
              <a:spcAft>
                <a:spcPts val="300"/>
              </a:spcAft>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toxic chemical exposure resulting in a mutation in the genomic DNA of a cell; </a:t>
            </a:r>
          </a:p>
          <a:p>
            <a:pPr lvl="1" algn="just" eaLnBrk="1" hangingPunct="1">
              <a:spcAft>
                <a:spcPts val="300"/>
              </a:spcAft>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infection of a human with a pathogenic virus;</a:t>
            </a:r>
          </a:p>
          <a:p>
            <a:pPr lvl="1" algn="just" eaLnBrk="1" hangingPunct="1">
              <a:spcAft>
                <a:spcPts val="300"/>
              </a:spcAft>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inheritance of two defective copies of a metabolic gene.</a:t>
            </a:r>
          </a:p>
          <a:p>
            <a:pPr eaLnBrk="1" hangingPunct="1">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The etiological process creates the physical basis of that disposition to pathological processes which is the disease. </a:t>
            </a:r>
          </a:p>
        </p:txBody>
      </p:sp>
    </p:spTree>
    <p:extLst>
      <p:ext uri="{BB962C8B-B14F-4D97-AF65-F5344CB8AC3E}">
        <p14:creationId xmlns:p14="http://schemas.microsoft.com/office/powerpoint/2010/main" val="186975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pPr eaLnBrk="1" hangingPunct="1"/>
            <a:r>
              <a:rPr lang="en-US" altLang="en-US" dirty="0">
                <a:latin typeface="Times New Roman" panose="02020603050405020304" pitchFamily="18" charset="0"/>
                <a:ea typeface="ＭＳ Ｐゴシック" panose="020B0600070205080204" pitchFamily="34" charset="-128"/>
              </a:rPr>
              <a:t>Dispositions and Predispositions</a:t>
            </a:r>
          </a:p>
        </p:txBody>
      </p:sp>
      <p:sp>
        <p:nvSpPr>
          <p:cNvPr id="49155" name="Rectangle 3"/>
          <p:cNvSpPr>
            <a:spLocks noGrp="1" noChangeArrowheads="1"/>
          </p:cNvSpPr>
          <p:nvPr>
            <p:ph idx="1"/>
          </p:nvPr>
        </p:nvSpPr>
        <p:spPr>
          <a:noFill/>
        </p:spPr>
        <p:txBody>
          <a:bodyPr/>
          <a:lstStyle/>
          <a:p>
            <a:pPr eaLnBrk="1" hangingPunct="1">
              <a:buFont typeface="Arial" panose="020B0604020202020204" pitchFamily="34" charset="0"/>
              <a:buChar char="•"/>
            </a:pPr>
            <a:r>
              <a:rPr lang="en-US" altLang="en-US" dirty="0">
                <a:latin typeface="Times New Roman" panose="02020603050405020304" pitchFamily="18" charset="0"/>
                <a:ea typeface="ＭＳ Ｐゴシック" panose="020B0600070205080204" pitchFamily="34" charset="-128"/>
              </a:rPr>
              <a:t>All diseases are dispositions; not all dispositions are diseases.</a:t>
            </a:r>
          </a:p>
          <a:p>
            <a:pPr eaLnBrk="1" hangingPunct="1">
              <a:buFont typeface="Arial" panose="020B0604020202020204" pitchFamily="34" charset="0"/>
              <a:buChar char="•"/>
            </a:pPr>
            <a:r>
              <a:rPr lang="en-US" altLang="en-US" dirty="0">
                <a:latin typeface="Times New Roman" panose="02020603050405020304" pitchFamily="18" charset="0"/>
                <a:ea typeface="ＭＳ Ｐゴシック" panose="020B0600070205080204" pitchFamily="34" charset="-128"/>
              </a:rPr>
              <a:t>A predisposition is a disposition.</a:t>
            </a:r>
          </a:p>
          <a:p>
            <a:pPr algn="just" eaLnBrk="1" hangingPunct="1">
              <a:spcAft>
                <a:spcPts val="300"/>
              </a:spcAft>
              <a:buFont typeface="Arial" panose="020B0604020202020204" pitchFamily="34" charset="0"/>
              <a:buChar char="•"/>
            </a:pPr>
            <a:r>
              <a:rPr lang="en-US" altLang="en-US" b="1" dirty="0">
                <a:latin typeface="Times New Roman" panose="02020603050405020304" pitchFamily="18" charset="0"/>
                <a:ea typeface="ＭＳ Ｐゴシック" panose="020B0600070205080204" pitchFamily="34" charset="-128"/>
              </a:rPr>
              <a:t>Predisposition to Disease of Type X =def.</a:t>
            </a:r>
            <a:r>
              <a:rPr lang="en-US" altLang="en-US" dirty="0">
                <a:latin typeface="Times New Roman" panose="02020603050405020304" pitchFamily="18" charset="0"/>
                <a:ea typeface="ＭＳ Ｐゴシック" panose="020B0600070205080204" pitchFamily="34" charset="-128"/>
              </a:rPr>
              <a:t> </a:t>
            </a:r>
            <a:r>
              <a:rPr lang="en-US" altLang="en-US" b="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A disposition in an organism that constitutes an increased risk of the organism’s subsequently developing the disease X.</a:t>
            </a:r>
          </a:p>
          <a:p>
            <a:pPr eaLnBrk="1" hangingPunct="1">
              <a:buFont typeface="Arial" panose="020B0604020202020204" pitchFamily="34" charset="0"/>
              <a:buChar char="•"/>
            </a:pPr>
            <a:r>
              <a:rPr lang="en-US" altLang="en-US" dirty="0">
                <a:latin typeface="Times New Roman" panose="02020603050405020304" pitchFamily="18" charset="0"/>
                <a:ea typeface="ＭＳ Ｐゴシック" panose="020B0600070205080204" pitchFamily="34" charset="-128"/>
              </a:rPr>
              <a:t>Hereditary Non-polyposis Colorectal Cancer (HNPCC) is caused by a: </a:t>
            </a:r>
          </a:p>
          <a:p>
            <a:pPr lvl="1" eaLnBrk="1" hangingPunct="1"/>
            <a:r>
              <a:rPr lang="en-US" altLang="en-US" dirty="0">
                <a:latin typeface="Times New Roman" panose="02020603050405020304" pitchFamily="18" charset="0"/>
                <a:ea typeface="ＭＳ Ｐゴシック" panose="020B0600070205080204" pitchFamily="34" charset="-128"/>
              </a:rPr>
              <a:t>disorder (mutation) in a DNA mismatch repair gene that </a:t>
            </a:r>
          </a:p>
          <a:p>
            <a:pPr lvl="1" eaLnBrk="1" hangingPunct="1"/>
            <a:r>
              <a:rPr lang="en-US" altLang="en-US" dirty="0">
                <a:latin typeface="Times New Roman" panose="02020603050405020304" pitchFamily="18" charset="0"/>
                <a:ea typeface="ＭＳ Ｐゴシック" panose="020B0600070205080204" pitchFamily="34" charset="-128"/>
              </a:rPr>
              <a:t>disposes to the acquisition of additional mutations from defective DNA repair processes, and thus</a:t>
            </a:r>
          </a:p>
          <a:p>
            <a:pPr lvl="1" eaLnBrk="1" hangingPunct="1"/>
            <a:r>
              <a:rPr lang="en-US" altLang="en-US" dirty="0">
                <a:latin typeface="Times New Roman" panose="02020603050405020304" pitchFamily="18" charset="0"/>
                <a:ea typeface="ＭＳ Ｐゴシック" panose="020B0600070205080204" pitchFamily="34" charset="-128"/>
              </a:rPr>
              <a:t>predisposition to the development of colon cancer.</a:t>
            </a:r>
          </a:p>
        </p:txBody>
      </p:sp>
    </p:spTree>
    <p:extLst>
      <p:ext uri="{BB962C8B-B14F-4D97-AF65-F5344CB8AC3E}">
        <p14:creationId xmlns:p14="http://schemas.microsoft.com/office/powerpoint/2010/main" val="3424475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FF00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00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Tree>
    <p:extLst>
      <p:ext uri="{BB962C8B-B14F-4D97-AF65-F5344CB8AC3E}">
        <p14:creationId xmlns:p14="http://schemas.microsoft.com/office/powerpoint/2010/main" val="341625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stroke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162800" cy="4569866"/>
          </a:xfrm>
        </p:spPr>
      </p:pic>
      <p:sp>
        <p:nvSpPr>
          <p:cNvPr id="5" name="Rectangle 4"/>
          <p:cNvSpPr/>
          <p:nvPr/>
        </p:nvSpPr>
        <p:spPr>
          <a:xfrm>
            <a:off x="2362200" y="6248400"/>
            <a:ext cx="68580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charset="0"/>
                <a:ea typeface="+mn-ea"/>
                <a:cs typeface="+mn-cs"/>
              </a:rPr>
              <a:t>http://www.tomfit247.com/2013/05/stroke-what-is-it-what-causes-it-and.html</a:t>
            </a:r>
          </a:p>
        </p:txBody>
      </p:sp>
    </p:spTree>
    <p:extLst>
      <p:ext uri="{BB962C8B-B14F-4D97-AF65-F5344CB8AC3E}">
        <p14:creationId xmlns:p14="http://schemas.microsoft.com/office/powerpoint/2010/main" val="1321854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19FF81"/>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Tree>
    <p:extLst>
      <p:ext uri="{BB962C8B-B14F-4D97-AF65-F5344CB8AC3E}">
        <p14:creationId xmlns:p14="http://schemas.microsoft.com/office/powerpoint/2010/main" val="41465107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pPr eaLnBrk="1" hangingPunct="1"/>
            <a:r>
              <a:rPr lang="en-US" altLang="en-US" sz="3000" dirty="0">
                <a:latin typeface="Times New Roman" panose="02020603050405020304" pitchFamily="18" charset="0"/>
                <a:ea typeface="ＭＳ Ｐゴシック" panose="020B0600070205080204" pitchFamily="34" charset="-128"/>
              </a:rPr>
              <a:t>Definitions - Clinical Evaluation Terms</a:t>
            </a:r>
            <a:br>
              <a:rPr lang="en-US" altLang="en-US" sz="3000" dirty="0">
                <a:latin typeface="Times New Roman" panose="02020603050405020304" pitchFamily="18" charset="0"/>
                <a:ea typeface="ＭＳ Ｐゴシック" panose="020B0600070205080204" pitchFamily="34" charset="-128"/>
              </a:rPr>
            </a:br>
            <a:r>
              <a:rPr lang="en-US" altLang="en-US" sz="1600" dirty="0">
                <a:latin typeface="Times New Roman" panose="02020603050405020304" pitchFamily="18" charset="0"/>
                <a:ea typeface="ＭＳ Ｐゴシック" panose="020B0600070205080204" pitchFamily="34" charset="-128"/>
              </a:rPr>
              <a:t>(on the side of the patient!)</a:t>
            </a:r>
          </a:p>
        </p:txBody>
      </p:sp>
      <p:sp>
        <p:nvSpPr>
          <p:cNvPr id="53251" name="Rectangle 3"/>
          <p:cNvSpPr>
            <a:spLocks noGrp="1" noChangeArrowheads="1"/>
          </p:cNvSpPr>
          <p:nvPr>
            <p:ph type="body" idx="1"/>
          </p:nvPr>
        </p:nvSpPr>
        <p:spPr>
          <a:xfrm>
            <a:off x="457200" y="1600200"/>
            <a:ext cx="8229600" cy="4037012"/>
          </a:xfrm>
          <a:noFill/>
        </p:spPr>
        <p:txBody>
          <a:bodyPr/>
          <a:lstStyle/>
          <a:p>
            <a:pPr algn="just" eaLnBrk="1" hangingPunct="1">
              <a:lnSpc>
                <a:spcPct val="90000"/>
              </a:lnSpc>
              <a:spcAft>
                <a:spcPts val="300"/>
              </a:spcAft>
            </a:pPr>
            <a:r>
              <a:rPr lang="en-US" altLang="en-US" sz="2000" dirty="0">
                <a:latin typeface="Times New Roman" panose="02020603050405020304" pitchFamily="18" charset="0"/>
                <a:ea typeface="ＭＳ Ｐゴシック" panose="020B0600070205080204" pitchFamily="34" charset="-128"/>
              </a:rPr>
              <a:t>‘</a:t>
            </a:r>
            <a:r>
              <a:rPr lang="en-US" altLang="en-US" sz="2000" b="1" i="1" dirty="0">
                <a:latin typeface="Times New Roman" panose="02020603050405020304" pitchFamily="18" charset="0"/>
                <a:ea typeface="ＭＳ Ｐゴシック" panose="020B0600070205080204" pitchFamily="34" charset="-128"/>
              </a:rPr>
              <a:t>bodily feature</a:t>
            </a:r>
            <a:r>
              <a:rPr lang="en-US" altLang="en-US" sz="2000" dirty="0">
                <a:latin typeface="Times New Roman" panose="02020603050405020304" pitchFamily="18" charset="0"/>
                <a:ea typeface="ＭＳ Ｐゴシック" panose="020B0600070205080204" pitchFamily="34" charset="-128"/>
              </a:rPr>
              <a:t>’ - an abbreviation for physical component, a bodily quality, or a bodily process.</a:t>
            </a:r>
          </a:p>
          <a:p>
            <a:pPr algn="just" eaLnBrk="1" hangingPunct="1">
              <a:lnSpc>
                <a:spcPct val="90000"/>
              </a:lnSpc>
              <a:spcAft>
                <a:spcPts val="300"/>
              </a:spcAft>
            </a:pPr>
            <a:endParaRPr lang="en-US" altLang="en-US" sz="20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2000" b="1" dirty="0">
                <a:latin typeface="Times New Roman" panose="02020603050405020304" pitchFamily="18" charset="0"/>
                <a:ea typeface="ＭＳ Ｐゴシック" panose="020B0600070205080204" pitchFamily="34" charset="-128"/>
              </a:rPr>
              <a:t>Sign =def. – </a:t>
            </a:r>
            <a:r>
              <a:rPr lang="en-US" altLang="en-US" sz="2000" dirty="0">
                <a:latin typeface="Times New Roman" panose="02020603050405020304" pitchFamily="18" charset="0"/>
                <a:ea typeface="ＭＳ Ｐゴシック" panose="020B0600070205080204" pitchFamily="34" charset="-128"/>
              </a:rPr>
              <a:t>A bodily feature of a patient that is observed in a physical examination and is deemed by the clinician to be of clinical significance. </a:t>
            </a:r>
            <a:r>
              <a:rPr lang="en-US" altLang="en-US" sz="2000" i="1" dirty="0">
                <a:latin typeface="Times New Roman" panose="02020603050405020304" pitchFamily="18" charset="0"/>
                <a:ea typeface="ＭＳ Ｐゴシック" panose="020B0600070205080204" pitchFamily="34" charset="-128"/>
              </a:rPr>
              <a:t>(Objectively observable features)</a:t>
            </a:r>
            <a:endParaRPr lang="en-US" altLang="en-US" sz="20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2000" b="1" dirty="0">
                <a:latin typeface="Times New Roman" panose="02020603050405020304" pitchFamily="18" charset="0"/>
                <a:ea typeface="ＭＳ Ｐゴシック" panose="020B0600070205080204" pitchFamily="34" charset="-128"/>
              </a:rPr>
              <a:t>Symptom =def. – </a:t>
            </a:r>
            <a:r>
              <a:rPr lang="en-US" altLang="en-US" sz="2000" dirty="0">
                <a:latin typeface="Times New Roman" panose="02020603050405020304" pitchFamily="18" charset="0"/>
                <a:ea typeface="ＭＳ Ｐゴシック" panose="020B0600070205080204" pitchFamily="34" charset="-128"/>
              </a:rPr>
              <a:t>A bodily feature of a patient that is observed by the patient and is hypothesized by the patient to be a realization of a disease. </a:t>
            </a:r>
            <a:r>
              <a:rPr lang="en-US" altLang="en-US" sz="2000" i="1" dirty="0">
                <a:latin typeface="Times New Roman" panose="02020603050405020304" pitchFamily="18" charset="0"/>
                <a:ea typeface="ＭＳ Ｐゴシック" panose="020B0600070205080204" pitchFamily="34" charset="-128"/>
              </a:rPr>
              <a:t>(a restricted family of phenomena (including pain, nausea, anger, drowsiness), which are of their nature experienced in the first person)</a:t>
            </a:r>
            <a:endParaRPr lang="en-US" altLang="en-US" sz="20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2000" b="1" dirty="0">
                <a:latin typeface="Times New Roman" panose="02020603050405020304" pitchFamily="18" charset="0"/>
                <a:ea typeface="ＭＳ Ｐゴシック" panose="020B0600070205080204" pitchFamily="34" charset="-128"/>
              </a:rPr>
              <a:t>Laboratory Test =def. – </a:t>
            </a:r>
            <a:r>
              <a:rPr lang="en-US" altLang="en-US" sz="2000" dirty="0">
                <a:latin typeface="Times New Roman" panose="02020603050405020304" pitchFamily="18" charset="0"/>
                <a:ea typeface="ＭＳ Ｐゴシック" panose="020B0600070205080204" pitchFamily="34" charset="-128"/>
              </a:rPr>
              <a:t>A measurement assay that has as input a patient-derived specimen, and as output a result representing a quality of the specimen.</a:t>
            </a:r>
          </a:p>
          <a:p>
            <a:pPr algn="just" eaLnBrk="1" hangingPunct="1">
              <a:lnSpc>
                <a:spcPct val="90000"/>
              </a:lnSpc>
              <a:spcAft>
                <a:spcPts val="300"/>
              </a:spcAft>
            </a:pPr>
            <a:r>
              <a:rPr lang="en-US" altLang="en-US" sz="2000" b="1" dirty="0">
                <a:latin typeface="Times New Roman" panose="02020603050405020304" pitchFamily="18" charset="0"/>
                <a:ea typeface="ＭＳ Ｐゴシック" panose="020B0600070205080204" pitchFamily="34" charset="-128"/>
              </a:rPr>
              <a:t>Laboratory Finding =def. – </a:t>
            </a:r>
            <a:r>
              <a:rPr lang="en-US" altLang="en-US" sz="2000" dirty="0">
                <a:latin typeface="Times New Roman" panose="02020603050405020304" pitchFamily="18" charset="0"/>
                <a:ea typeface="ＭＳ Ｐゴシック" panose="020B0600070205080204" pitchFamily="34" charset="-128"/>
              </a:rPr>
              <a:t>A representation of a quality of a specimen that is the output of a laboratory test and that can support an inference to an assertion about some quality of the patient.</a:t>
            </a:r>
          </a:p>
        </p:txBody>
      </p:sp>
    </p:spTree>
    <p:extLst>
      <p:ext uri="{BB962C8B-B14F-4D97-AF65-F5344CB8AC3E}">
        <p14:creationId xmlns:p14="http://schemas.microsoft.com/office/powerpoint/2010/main" val="11801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Part 2</a:t>
            </a:r>
          </a:p>
        </p:txBody>
      </p:sp>
      <p:sp>
        <p:nvSpPr>
          <p:cNvPr id="90114" name="Rectangle 3"/>
          <p:cNvSpPr>
            <a:spLocks noGrp="1" noChangeArrowheads="1"/>
          </p:cNvSpPr>
          <p:nvPr>
            <p:ph idx="1"/>
          </p:nvPr>
        </p:nvSpPr>
        <p:spPr>
          <a:noFill/>
        </p:spPr>
        <p:txBody>
          <a:bodyPr/>
          <a:lstStyle/>
          <a:p>
            <a:pPr algn="ctr" eaLnBrk="1" hangingPunct="1"/>
            <a:r>
              <a:rPr lang="en-US" altLang="en-US" dirty="0"/>
              <a:t>Foundational type-terms for </a:t>
            </a:r>
            <a:r>
              <a:rPr lang="en-US" altLang="en-US" u="sng" dirty="0"/>
              <a:t>clinical</a:t>
            </a:r>
            <a:r>
              <a:rPr lang="en-US" altLang="en-US" dirty="0"/>
              <a:t> entities on the side of the patient</a:t>
            </a:r>
            <a:endParaRPr lang="en-US" altLang="en-US" sz="2400" dirty="0"/>
          </a:p>
        </p:txBody>
      </p:sp>
      <p:sp>
        <p:nvSpPr>
          <p:cNvPr id="90115" name="Rectangle 4"/>
          <p:cNvSpPr>
            <a:spLocks noChangeArrowheads="1"/>
          </p:cNvSpPr>
          <p:nvPr/>
        </p:nvSpPr>
        <p:spPr bwMode="auto">
          <a:xfrm>
            <a:off x="71438" y="36830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3081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2">
            <a:extLst>
              <a:ext uri="{FF2B5EF4-FFF2-40B4-BE49-F238E27FC236}">
                <a16:creationId xmlns:a16="http://schemas.microsoft.com/office/drawing/2014/main" id="{4C4608E4-3F9B-412A-9ACF-E08491C7420C}"/>
              </a:ext>
            </a:extLst>
          </p:cNvPr>
          <p:cNvSpPr/>
          <p:nvPr/>
        </p:nvSpPr>
        <p:spPr bwMode="auto">
          <a:xfrm>
            <a:off x="3946525" y="5035550"/>
            <a:ext cx="5161788" cy="98425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2312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lstStyle/>
          <a:p>
            <a:pPr eaLnBrk="1" hangingPunct="1"/>
            <a:r>
              <a:rPr lang="en-US" altLang="en-US" sz="3000" dirty="0">
                <a:latin typeface="Times New Roman" panose="02020603050405020304" pitchFamily="18" charset="0"/>
                <a:ea typeface="ＭＳ Ｐゴシック" panose="020B0600070205080204" pitchFamily="34" charset="-128"/>
              </a:rPr>
              <a:t>Definitions - manifestations</a:t>
            </a:r>
          </a:p>
        </p:txBody>
      </p:sp>
      <p:sp>
        <p:nvSpPr>
          <p:cNvPr id="55299" name="Rectangle 3"/>
          <p:cNvSpPr>
            <a:spLocks noGrp="1" noChangeArrowheads="1"/>
          </p:cNvSpPr>
          <p:nvPr>
            <p:ph type="body" idx="1"/>
          </p:nvPr>
        </p:nvSpPr>
        <p:spPr>
          <a:xfrm>
            <a:off x="457200" y="1447800"/>
            <a:ext cx="8229600" cy="4037012"/>
          </a:xfrm>
          <a:noFill/>
        </p:spPr>
        <p:txBody>
          <a:bodyPr/>
          <a:lstStyle/>
          <a:p>
            <a:pPr algn="just" eaLnBrk="1" hangingPunct="1">
              <a:lnSpc>
                <a:spcPct val="90000"/>
              </a:lnSpc>
              <a:spcAft>
                <a:spcPts val="300"/>
              </a:spcAft>
            </a:pPr>
            <a:r>
              <a:rPr lang="en-US" altLang="en-US" sz="1800" b="1" dirty="0">
                <a:latin typeface="Times New Roman" panose="02020603050405020304" pitchFamily="18" charset="0"/>
                <a:ea typeface="ＭＳ Ｐゴシック" panose="020B0600070205080204" pitchFamily="34" charset="-128"/>
              </a:rPr>
              <a:t>Manifestation of a Disease =def. – </a:t>
            </a:r>
            <a:r>
              <a:rPr lang="en-US" altLang="en-US" sz="1800" dirty="0">
                <a:latin typeface="Times New Roman" panose="02020603050405020304" pitchFamily="18" charset="0"/>
                <a:ea typeface="ＭＳ Ｐゴシック" panose="020B0600070205080204" pitchFamily="34" charset="-128"/>
              </a:rPr>
              <a:t>A bodily feature of a patient that is (a) a deviation from clinical normality that exists in virtue of the realization of a disease and (b) is observable.</a:t>
            </a:r>
          </a:p>
          <a:p>
            <a:pPr lvl="1" algn="just" eaLnBrk="1" hangingPunct="1">
              <a:lnSpc>
                <a:spcPct val="90000"/>
              </a:lnSpc>
              <a:spcAft>
                <a:spcPts val="300"/>
              </a:spcAft>
            </a:pPr>
            <a:r>
              <a:rPr lang="en-US" altLang="en-US" sz="1600" dirty="0">
                <a:latin typeface="Times New Roman" panose="02020603050405020304" pitchFamily="18" charset="0"/>
                <a:ea typeface="ＭＳ Ｐゴシック" panose="020B0600070205080204" pitchFamily="34" charset="-128"/>
              </a:rPr>
              <a:t>Observability includes observable through elicitation of response or through the use of special instruments.</a:t>
            </a:r>
          </a:p>
          <a:p>
            <a:pPr lvl="1" algn="just" eaLnBrk="1" hangingPunct="1">
              <a:lnSpc>
                <a:spcPct val="90000"/>
              </a:lnSpc>
              <a:spcAft>
                <a:spcPts val="300"/>
              </a:spcAft>
            </a:pPr>
            <a:endParaRPr lang="en-US" altLang="en-US" sz="16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1800" b="1" dirty="0">
                <a:latin typeface="Times New Roman" panose="02020603050405020304" pitchFamily="18" charset="0"/>
                <a:ea typeface="ＭＳ Ｐゴシック" panose="020B0600070205080204" pitchFamily="34" charset="-128"/>
              </a:rPr>
              <a:t>Preclinical Manifestation of a Disease =def. – </a:t>
            </a:r>
            <a:r>
              <a:rPr lang="en-US" altLang="en-US" sz="1800" dirty="0">
                <a:latin typeface="Times New Roman" panose="02020603050405020304" pitchFamily="18" charset="0"/>
                <a:ea typeface="ＭＳ Ｐゴシック" panose="020B0600070205080204" pitchFamily="34" charset="-128"/>
              </a:rPr>
              <a:t>A manifestation of a disease that exists prior to its becoming detectable in a clinical history taking or physical examination.</a:t>
            </a:r>
          </a:p>
          <a:p>
            <a:pPr algn="just" eaLnBrk="1" hangingPunct="1">
              <a:lnSpc>
                <a:spcPct val="90000"/>
              </a:lnSpc>
              <a:spcAft>
                <a:spcPts val="300"/>
              </a:spcAft>
            </a:pPr>
            <a:endParaRPr lang="en-US" altLang="en-US" sz="18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1800" b="1" dirty="0">
                <a:latin typeface="Times New Roman" panose="02020603050405020304" pitchFamily="18" charset="0"/>
                <a:ea typeface="ＭＳ Ｐゴシック" panose="020B0600070205080204" pitchFamily="34" charset="-128"/>
              </a:rPr>
              <a:t>Clinical Manifestation of a Disease =def. – </a:t>
            </a:r>
            <a:r>
              <a:rPr lang="en-US" altLang="en-US" sz="1800" dirty="0">
                <a:latin typeface="Times New Roman" panose="02020603050405020304" pitchFamily="18" charset="0"/>
                <a:ea typeface="ＭＳ Ｐゴシック" panose="020B0600070205080204" pitchFamily="34" charset="-128"/>
              </a:rPr>
              <a:t>A manifestation of a disease that is detectable in a clinical history taking or physical examination.</a:t>
            </a:r>
          </a:p>
          <a:p>
            <a:pPr algn="just" eaLnBrk="1" hangingPunct="1">
              <a:lnSpc>
                <a:spcPct val="90000"/>
              </a:lnSpc>
              <a:spcAft>
                <a:spcPts val="300"/>
              </a:spcAft>
            </a:pPr>
            <a:endParaRPr lang="en-US" altLang="en-US" sz="1800" b="1"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1800" b="1" dirty="0">
                <a:latin typeface="Times New Roman" panose="02020603050405020304" pitchFamily="18" charset="0"/>
                <a:ea typeface="ＭＳ Ｐゴシック" panose="020B0600070205080204" pitchFamily="34" charset="-128"/>
              </a:rPr>
              <a:t>Phenotype =def. – </a:t>
            </a:r>
            <a:r>
              <a:rPr lang="en-US" altLang="en-US" sz="1800" dirty="0">
                <a:latin typeface="Times New Roman" panose="02020603050405020304" pitchFamily="18" charset="0"/>
                <a:ea typeface="ＭＳ Ｐゴシック" panose="020B0600070205080204" pitchFamily="34" charset="-128"/>
              </a:rPr>
              <a:t>A (combination of) bodily feature(s) of an organism determined by the interaction of its genetic make-up and environment.</a:t>
            </a:r>
          </a:p>
          <a:p>
            <a:pPr algn="just" eaLnBrk="1" hangingPunct="1">
              <a:lnSpc>
                <a:spcPct val="90000"/>
              </a:lnSpc>
              <a:spcAft>
                <a:spcPts val="300"/>
              </a:spcAft>
            </a:pPr>
            <a:endParaRPr lang="en-US" altLang="en-US" sz="1800" dirty="0">
              <a:latin typeface="Times New Roman" panose="02020603050405020304" pitchFamily="18" charset="0"/>
              <a:ea typeface="ＭＳ Ｐゴシック" panose="020B0600070205080204" pitchFamily="34" charset="-128"/>
            </a:endParaRPr>
          </a:p>
          <a:p>
            <a:pPr algn="just" eaLnBrk="1" hangingPunct="1">
              <a:lnSpc>
                <a:spcPct val="90000"/>
              </a:lnSpc>
              <a:spcAft>
                <a:spcPts val="300"/>
              </a:spcAft>
            </a:pPr>
            <a:r>
              <a:rPr lang="en-US" altLang="en-US" sz="1800" b="1" dirty="0">
                <a:latin typeface="Times New Roman" panose="02020603050405020304" pitchFamily="18" charset="0"/>
                <a:ea typeface="ＭＳ Ｐゴシック" panose="020B0600070205080204" pitchFamily="34" charset="-128"/>
              </a:rPr>
              <a:t>Clinical Phenotype =def.</a:t>
            </a:r>
            <a:r>
              <a:rPr lang="en-US" altLang="en-US" sz="1800" dirty="0">
                <a:latin typeface="Times New Roman" panose="02020603050405020304" pitchFamily="18" charset="0"/>
                <a:ea typeface="ＭＳ Ｐゴシック" panose="020B0600070205080204" pitchFamily="34" charset="-128"/>
              </a:rPr>
              <a:t> – A clinically abnormal phenotype. </a:t>
            </a: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156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Phenotype</a:t>
            </a:r>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a:t>On the side of the patient</a:t>
            </a:r>
          </a:p>
          <a:p>
            <a:pPr marL="0">
              <a:lnSpc>
                <a:spcPct val="150000"/>
              </a:lnSpc>
              <a:spcBef>
                <a:spcPts val="0"/>
              </a:spcBef>
              <a:buFont typeface="Arial" panose="020B0604020202020204" pitchFamily="34" charset="0"/>
              <a:buChar char="•"/>
            </a:pPr>
            <a:r>
              <a:rPr lang="en-US" dirty="0"/>
              <a:t>Bodily features</a:t>
            </a:r>
          </a:p>
          <a:p>
            <a:pPr marL="400050" lvl="1">
              <a:lnSpc>
                <a:spcPct val="150000"/>
              </a:lnSpc>
              <a:spcBef>
                <a:spcPts val="0"/>
              </a:spcBef>
              <a:buFont typeface="Arial" panose="020B0604020202020204" pitchFamily="34" charset="0"/>
              <a:buChar char="•"/>
            </a:pPr>
            <a:r>
              <a:rPr lang="en-US" dirty="0"/>
              <a:t>Symptoms</a:t>
            </a:r>
          </a:p>
          <a:p>
            <a:pPr marL="400050" lvl="1">
              <a:lnSpc>
                <a:spcPct val="150000"/>
              </a:lnSpc>
              <a:spcBef>
                <a:spcPts val="0"/>
              </a:spcBef>
              <a:buFont typeface="Arial" panose="020B0604020202020204" pitchFamily="34" charset="0"/>
              <a:buChar char="•"/>
            </a:pPr>
            <a:r>
              <a:rPr lang="en-US" dirty="0"/>
              <a:t>Signs</a:t>
            </a:r>
          </a:p>
          <a:p>
            <a:pPr marL="800100" lvl="2">
              <a:lnSpc>
                <a:spcPct val="150000"/>
              </a:lnSpc>
              <a:spcBef>
                <a:spcPts val="0"/>
              </a:spcBef>
              <a:buFont typeface="Arial" panose="020B0604020202020204" pitchFamily="34" charset="0"/>
              <a:buChar char="•"/>
            </a:pPr>
            <a:r>
              <a:rPr lang="en-US" dirty="0"/>
              <a:t>Observed through physical examination</a:t>
            </a:r>
          </a:p>
          <a:p>
            <a:pPr marL="800100" lvl="2">
              <a:lnSpc>
                <a:spcPct val="150000"/>
              </a:lnSpc>
              <a:spcBef>
                <a:spcPts val="0"/>
              </a:spcBef>
              <a:buFont typeface="Arial" panose="020B0604020202020204" pitchFamily="34" charset="0"/>
              <a:buChar char="•"/>
            </a:pPr>
            <a:r>
              <a:rPr lang="en-US" dirty="0"/>
              <a:t>Observed through lab test</a:t>
            </a:r>
          </a:p>
          <a:p>
            <a:pPr marL="0">
              <a:lnSpc>
                <a:spcPct val="150000"/>
              </a:lnSpc>
              <a:spcBef>
                <a:spcPts val="0"/>
              </a:spcBef>
            </a:pPr>
            <a:endParaRPr lang="en-US" dirty="0"/>
          </a:p>
          <a:p>
            <a:pPr marL="0">
              <a:lnSpc>
                <a:spcPct val="150000"/>
              </a:lnSpc>
              <a:spcBef>
                <a:spcPts val="0"/>
              </a:spcBef>
            </a:pPr>
            <a:endParaRPr lang="en-US" dirty="0"/>
          </a:p>
        </p:txBody>
      </p:sp>
    </p:spTree>
    <p:extLst>
      <p:ext uri="{BB962C8B-B14F-4D97-AF65-F5344CB8AC3E}">
        <p14:creationId xmlns:p14="http://schemas.microsoft.com/office/powerpoint/2010/main" val="3953543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Phenotype</a:t>
            </a:r>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a:t>On the side of the patient</a:t>
            </a:r>
          </a:p>
          <a:p>
            <a:pPr marL="0">
              <a:lnSpc>
                <a:spcPct val="150000"/>
              </a:lnSpc>
              <a:spcBef>
                <a:spcPts val="0"/>
              </a:spcBef>
              <a:buFont typeface="Arial" panose="020B0604020202020204" pitchFamily="34" charset="0"/>
              <a:buChar char="•"/>
            </a:pPr>
            <a:r>
              <a:rPr lang="en-US" dirty="0"/>
              <a:t>Bodily features</a:t>
            </a:r>
          </a:p>
          <a:p>
            <a:pPr marL="400050" lvl="1">
              <a:lnSpc>
                <a:spcPct val="150000"/>
              </a:lnSpc>
              <a:spcBef>
                <a:spcPts val="0"/>
              </a:spcBef>
              <a:buFont typeface="Arial" panose="020B0604020202020204" pitchFamily="34" charset="0"/>
              <a:buChar char="•"/>
            </a:pPr>
            <a:r>
              <a:rPr lang="en-US" dirty="0"/>
              <a:t>Symptoms</a:t>
            </a:r>
          </a:p>
          <a:p>
            <a:pPr marL="400050" lvl="1">
              <a:lnSpc>
                <a:spcPct val="150000"/>
              </a:lnSpc>
              <a:spcBef>
                <a:spcPts val="0"/>
              </a:spcBef>
              <a:buFont typeface="Arial" panose="020B0604020202020204" pitchFamily="34" charset="0"/>
              <a:buChar char="•"/>
            </a:pPr>
            <a:r>
              <a:rPr lang="en-US" dirty="0"/>
              <a:t>Signs</a:t>
            </a:r>
          </a:p>
          <a:p>
            <a:pPr marL="800100" lvl="2">
              <a:lnSpc>
                <a:spcPct val="150000"/>
              </a:lnSpc>
              <a:spcBef>
                <a:spcPts val="0"/>
              </a:spcBef>
              <a:buFont typeface="Arial" panose="020B0604020202020204" pitchFamily="34" charset="0"/>
              <a:buChar char="•"/>
            </a:pPr>
            <a:r>
              <a:rPr lang="en-US" dirty="0"/>
              <a:t>Observed through physical examination</a:t>
            </a:r>
          </a:p>
          <a:p>
            <a:pPr marL="800100" lvl="2">
              <a:lnSpc>
                <a:spcPct val="150000"/>
              </a:lnSpc>
              <a:spcBef>
                <a:spcPts val="0"/>
              </a:spcBef>
              <a:buFont typeface="Arial" panose="020B0604020202020204" pitchFamily="34" charset="0"/>
              <a:buChar char="•"/>
            </a:pPr>
            <a:r>
              <a:rPr lang="en-US" dirty="0"/>
              <a:t>Observed through lab test</a:t>
            </a:r>
          </a:p>
          <a:p>
            <a:pPr marL="0">
              <a:lnSpc>
                <a:spcPct val="150000"/>
              </a:lnSpc>
              <a:spcBef>
                <a:spcPts val="0"/>
              </a:spcBef>
            </a:pPr>
            <a:endParaRPr lang="en-US" dirty="0"/>
          </a:p>
          <a:p>
            <a:pPr marL="0">
              <a:lnSpc>
                <a:spcPct val="150000"/>
              </a:lnSpc>
              <a:spcBef>
                <a:spcPts val="0"/>
              </a:spcBef>
            </a:pPr>
            <a:endParaRPr lang="en-US" dirty="0"/>
          </a:p>
        </p:txBody>
      </p:sp>
      <p:sp>
        <p:nvSpPr>
          <p:cNvPr id="4" name="Rectangle 3"/>
          <p:cNvSpPr/>
          <p:nvPr/>
        </p:nvSpPr>
        <p:spPr>
          <a:xfrm>
            <a:off x="5055220" y="2286000"/>
            <a:ext cx="3886200" cy="230832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Georgia"/>
                <a:ea typeface="+mn-ea"/>
                <a:cs typeface="+mn-cs"/>
              </a:rPr>
              <a:t>Phenotype</a:t>
            </a:r>
            <a:r>
              <a:rPr kumimoji="0" lang="en-US" sz="2400" b="0" i="0" u="none" strike="noStrike" kern="1200" cap="none" spc="0" normalizeH="0" baseline="0" noProof="0" dirty="0">
                <a:ln>
                  <a:noFill/>
                </a:ln>
                <a:solidFill>
                  <a:srgbClr val="FFFFFF"/>
                </a:solidFill>
                <a:effectLst/>
                <a:uLnTx/>
                <a:uFillTx/>
                <a:latin typeface="Georgia"/>
                <a:ea typeface="+mn-ea"/>
                <a:cs typeface="+mn-cs"/>
              </a:rPr>
              <a:t> =def. – A (combination of) bodily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eorgia"/>
                <a:ea typeface="+mn-ea"/>
                <a:cs typeface="+mn-cs"/>
              </a:rPr>
              <a:t>feature(s) of an organism determined by the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eorgia"/>
                <a:ea typeface="+mn-ea"/>
                <a:cs typeface="+mn-cs"/>
              </a:rPr>
              <a:t>interaction of its genetic make-up and environment.</a:t>
            </a:r>
          </a:p>
        </p:txBody>
      </p:sp>
      <p:sp>
        <p:nvSpPr>
          <p:cNvPr id="5" name="Rectangle 4"/>
          <p:cNvSpPr/>
          <p:nvPr/>
        </p:nvSpPr>
        <p:spPr>
          <a:xfrm>
            <a:off x="495300" y="5702320"/>
            <a:ext cx="76962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Georgia"/>
                <a:ea typeface="+mn-ea"/>
                <a:cs typeface="+mn-cs"/>
              </a:rPr>
              <a:t>Clinical Phenotype </a:t>
            </a:r>
            <a:r>
              <a:rPr kumimoji="0" lang="en-US" sz="2400" b="0" i="0" u="none" strike="noStrike" kern="1200" cap="none" spc="0" normalizeH="0" baseline="0" noProof="0" dirty="0">
                <a:ln>
                  <a:noFill/>
                </a:ln>
                <a:solidFill>
                  <a:srgbClr val="FFFFFF"/>
                </a:solidFill>
                <a:effectLst/>
                <a:uLnTx/>
                <a:uFillTx/>
                <a:latin typeface="Georgia"/>
                <a:ea typeface="+mn-ea"/>
                <a:cs typeface="+mn-cs"/>
              </a:rPr>
              <a:t>=def. – A clinically abnormal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eorgia"/>
                <a:ea typeface="+mn-ea"/>
                <a:cs typeface="+mn-cs"/>
              </a:rPr>
              <a:t>phenotype.</a:t>
            </a:r>
          </a:p>
        </p:txBody>
      </p:sp>
      <p:sp>
        <p:nvSpPr>
          <p:cNvPr id="6" name="Right Brace 5"/>
          <p:cNvSpPr/>
          <p:nvPr/>
        </p:nvSpPr>
        <p:spPr bwMode="auto">
          <a:xfrm>
            <a:off x="4305300" y="2362200"/>
            <a:ext cx="533400" cy="3048000"/>
          </a:xfrm>
          <a:prstGeom prst="rightBrace">
            <a:avLst>
              <a:gd name="adj1" fmla="val 60598"/>
              <a:gd name="adj2" fmla="val 49634"/>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26628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800" dirty="0">
                <a:latin typeface="Times New Roman" panose="02020603050405020304" pitchFamily="18" charset="0"/>
                <a:ea typeface="ＭＳ Ｐゴシック" panose="020B0600070205080204" pitchFamily="34" charset="-128"/>
              </a:rPr>
              <a:t>Motivation</a:t>
            </a:r>
          </a:p>
        </p:txBody>
      </p:sp>
      <p:sp>
        <p:nvSpPr>
          <p:cNvPr id="18435" name="Rectangle 3"/>
          <p:cNvSpPr>
            <a:spLocks noGrp="1" noChangeArrowheads="1"/>
          </p:cNvSpPr>
          <p:nvPr>
            <p:ph type="body" idx="1"/>
          </p:nvPr>
        </p:nvSpPr>
        <p:spPr>
          <a:xfrm>
            <a:off x="228600" y="1524000"/>
            <a:ext cx="8686800" cy="4953000"/>
          </a:xfrm>
        </p:spPr>
        <p:txBody>
          <a:bodyPr/>
          <a:lstStyle/>
          <a:p>
            <a:pPr marL="571500" indent="-571500" eaLnBrk="1" hangingPunct="1">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Clarity about:</a:t>
            </a:r>
          </a:p>
          <a:p>
            <a:pPr lvl="2" eaLnBrk="1" hangingPunct="1"/>
            <a:r>
              <a:rPr lang="en-US" altLang="en-US" sz="2400" dirty="0">
                <a:latin typeface="Times New Roman" panose="02020603050405020304" pitchFamily="18" charset="0"/>
                <a:ea typeface="ＭＳ Ｐゴシック" panose="020B0600070205080204" pitchFamily="34" charset="-128"/>
              </a:rPr>
              <a:t>disease etiology and progression;</a:t>
            </a:r>
          </a:p>
          <a:p>
            <a:pPr lvl="2" eaLnBrk="1" hangingPunct="1"/>
            <a:r>
              <a:rPr lang="en-US" altLang="en-US" sz="2400" dirty="0">
                <a:latin typeface="Times New Roman" panose="02020603050405020304" pitchFamily="18" charset="0"/>
                <a:ea typeface="ＭＳ Ｐゴシック" panose="020B0600070205080204" pitchFamily="34" charset="-128"/>
              </a:rPr>
              <a:t>disease on the side of the patient and the diagnostic process on the side of the clinician or healthcare system;</a:t>
            </a:r>
          </a:p>
          <a:p>
            <a:pPr lvl="2" eaLnBrk="1" hangingPunct="1"/>
            <a:r>
              <a:rPr lang="en-US" altLang="en-US" sz="2400" dirty="0">
                <a:latin typeface="Times New Roman" panose="02020603050405020304" pitchFamily="18" charset="0"/>
                <a:ea typeface="ＭＳ Ｐゴシック" panose="020B0600070205080204" pitchFamily="34" charset="-128"/>
              </a:rPr>
              <a:t>phenotype and signs/symptoms;</a:t>
            </a:r>
          </a:p>
          <a:p>
            <a:pPr lvl="2" eaLnBrk="1" hangingPunct="1"/>
            <a:r>
              <a:rPr lang="en-US" altLang="en-US" sz="2400" dirty="0">
                <a:latin typeface="Times New Roman" panose="02020603050405020304" pitchFamily="18" charset="0"/>
                <a:ea typeface="ＭＳ Ｐゴシック" panose="020B0600070205080204" pitchFamily="34" charset="-128"/>
              </a:rPr>
              <a:t>how the entities relate to each other.</a:t>
            </a:r>
          </a:p>
          <a:p>
            <a:pPr marL="457200" indent="-457200" eaLnBrk="1" hangingPunct="1">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Better support for use of evidence in the context of patient care, clinical research and translational research;</a:t>
            </a:r>
          </a:p>
          <a:p>
            <a:pPr marL="1149350" lvl="2" indent="-234950" eaLnBrk="1" hangingPunct="1">
              <a:buFont typeface="Arial" panose="020B0604020202020204" pitchFamily="34" charset="0"/>
              <a:buChar char="•"/>
              <a:tabLst>
                <a:tab pos="803275" algn="l"/>
              </a:tabLst>
            </a:pPr>
            <a:r>
              <a:rPr lang="en-US" altLang="en-US" sz="2400" dirty="0">
                <a:latin typeface="Times New Roman" panose="02020603050405020304" pitchFamily="18" charset="0"/>
                <a:ea typeface="ＭＳ Ｐゴシック" panose="020B0600070205080204" pitchFamily="34" charset="-128"/>
              </a:rPr>
              <a:t>Includes use of medical record information in support for clinical and translation research.</a:t>
            </a:r>
          </a:p>
          <a:p>
            <a:pPr marL="457200" indent="-457200" eaLnBrk="1" hangingPunct="1">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Extensibility.</a:t>
            </a:r>
          </a:p>
          <a:p>
            <a:pPr marL="457200" indent="-457200" eaLnBrk="1" hangingPunct="1">
              <a:buFont typeface="Arial" panose="020B0604020202020204" pitchFamily="34" charset="0"/>
              <a:buChar char="•"/>
            </a:pPr>
            <a:endParaRPr lang="en-US" altLang="en-US" sz="32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11038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Part 3</a:t>
            </a:r>
          </a:p>
        </p:txBody>
      </p:sp>
      <p:sp>
        <p:nvSpPr>
          <p:cNvPr id="90114" name="Rectangle 3"/>
          <p:cNvSpPr>
            <a:spLocks noGrp="1" noChangeArrowheads="1"/>
          </p:cNvSpPr>
          <p:nvPr>
            <p:ph idx="1"/>
          </p:nvPr>
        </p:nvSpPr>
        <p:spPr>
          <a:noFill/>
        </p:spPr>
        <p:txBody>
          <a:bodyPr/>
          <a:lstStyle/>
          <a:p>
            <a:pPr algn="ctr" eaLnBrk="1" hangingPunct="1"/>
            <a:r>
              <a:rPr lang="en-US" altLang="en-US" dirty="0"/>
              <a:t>Foundational type-terms for </a:t>
            </a:r>
            <a:r>
              <a:rPr lang="en-US" altLang="en-US" u="sng" dirty="0"/>
              <a:t>representations</a:t>
            </a:r>
            <a:r>
              <a:rPr lang="en-US" altLang="en-US" dirty="0"/>
              <a:t> of entities on the side of the patient</a:t>
            </a:r>
            <a:endParaRPr lang="en-US" altLang="en-US" sz="2400" dirty="0"/>
          </a:p>
        </p:txBody>
      </p:sp>
      <p:sp>
        <p:nvSpPr>
          <p:cNvPr id="90115" name="Rectangle 4"/>
          <p:cNvSpPr>
            <a:spLocks noChangeArrowheads="1"/>
          </p:cNvSpPr>
          <p:nvPr/>
        </p:nvSpPr>
        <p:spPr bwMode="auto">
          <a:xfrm>
            <a:off x="71438" y="3683000"/>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3081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2">
            <a:extLst>
              <a:ext uri="{FF2B5EF4-FFF2-40B4-BE49-F238E27FC236}">
                <a16:creationId xmlns:a16="http://schemas.microsoft.com/office/drawing/2014/main" id="{4C4608E4-3F9B-412A-9ACF-E08491C7420C}"/>
              </a:ext>
            </a:extLst>
          </p:cNvPr>
          <p:cNvSpPr/>
          <p:nvPr/>
        </p:nvSpPr>
        <p:spPr bwMode="auto">
          <a:xfrm>
            <a:off x="59436" y="5035550"/>
            <a:ext cx="3820414" cy="98425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60304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‘observations’</a:t>
            </a:r>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a:t>On the side of the patient</a:t>
            </a:r>
          </a:p>
          <a:p>
            <a:pPr marL="0">
              <a:lnSpc>
                <a:spcPct val="150000"/>
              </a:lnSpc>
              <a:spcBef>
                <a:spcPts val="0"/>
              </a:spcBef>
              <a:buFont typeface="Arial" panose="020B0604020202020204" pitchFamily="34" charset="0"/>
              <a:buChar char="•"/>
            </a:pPr>
            <a:r>
              <a:rPr lang="en-US" dirty="0"/>
              <a:t>Bodily features</a:t>
            </a:r>
          </a:p>
          <a:p>
            <a:pPr marL="400050" lvl="1">
              <a:lnSpc>
                <a:spcPct val="150000"/>
              </a:lnSpc>
              <a:spcBef>
                <a:spcPts val="0"/>
              </a:spcBef>
              <a:buFont typeface="Arial" panose="020B0604020202020204" pitchFamily="34" charset="0"/>
              <a:buChar char="•"/>
            </a:pPr>
            <a:r>
              <a:rPr lang="en-US" dirty="0"/>
              <a:t>Symptoms</a:t>
            </a:r>
          </a:p>
          <a:p>
            <a:pPr marL="400050" lvl="1">
              <a:lnSpc>
                <a:spcPct val="150000"/>
              </a:lnSpc>
              <a:spcBef>
                <a:spcPts val="0"/>
              </a:spcBef>
              <a:buFont typeface="Arial" panose="020B0604020202020204" pitchFamily="34" charset="0"/>
              <a:buChar char="•"/>
            </a:pPr>
            <a:r>
              <a:rPr lang="en-US" dirty="0"/>
              <a:t>Signs</a:t>
            </a:r>
          </a:p>
          <a:p>
            <a:pPr marL="800100" lvl="2">
              <a:lnSpc>
                <a:spcPct val="150000"/>
              </a:lnSpc>
              <a:spcBef>
                <a:spcPts val="0"/>
              </a:spcBef>
              <a:buFont typeface="Arial" panose="020B0604020202020204" pitchFamily="34" charset="0"/>
              <a:buChar char="•"/>
            </a:pPr>
            <a:r>
              <a:rPr lang="en-US" dirty="0"/>
              <a:t>Observed through physical examination</a:t>
            </a:r>
          </a:p>
          <a:p>
            <a:pPr marL="800100" lvl="2">
              <a:lnSpc>
                <a:spcPct val="150000"/>
              </a:lnSpc>
              <a:spcBef>
                <a:spcPts val="0"/>
              </a:spcBef>
              <a:buFont typeface="Arial" panose="020B0604020202020204" pitchFamily="34" charset="0"/>
              <a:buChar char="•"/>
            </a:pPr>
            <a:r>
              <a:rPr lang="en-US" dirty="0"/>
              <a:t>Observed through lab test</a:t>
            </a:r>
          </a:p>
          <a:p>
            <a:pPr marL="0">
              <a:lnSpc>
                <a:spcPct val="150000"/>
              </a:lnSpc>
              <a:spcBef>
                <a:spcPts val="0"/>
              </a:spcBef>
            </a:pPr>
            <a:endParaRPr lang="en-US" dirty="0"/>
          </a:p>
          <a:p>
            <a:pPr marL="0">
              <a:lnSpc>
                <a:spcPct val="150000"/>
              </a:lnSpc>
              <a:spcBef>
                <a:spcPts val="0"/>
              </a:spcBef>
            </a:pPr>
            <a:endParaRPr lang="en-US" dirty="0"/>
          </a:p>
        </p:txBody>
      </p:sp>
      <p:grpSp>
        <p:nvGrpSpPr>
          <p:cNvPr id="10" name="Group 9"/>
          <p:cNvGrpSpPr/>
          <p:nvPr/>
        </p:nvGrpSpPr>
        <p:grpSpPr>
          <a:xfrm>
            <a:off x="3124200" y="1676400"/>
            <a:ext cx="5791200" cy="4953000"/>
            <a:chOff x="3124200" y="1676400"/>
            <a:chExt cx="5791200" cy="4953000"/>
          </a:xfrm>
        </p:grpSpPr>
        <p:sp>
          <p:nvSpPr>
            <p:cNvPr id="4" name="Content Placeholder 2"/>
            <p:cNvSpPr txBox="1">
              <a:spLocks/>
            </p:cNvSpPr>
            <p:nvPr/>
          </p:nvSpPr>
          <p:spPr>
            <a:xfrm>
              <a:off x="5181600" y="1676400"/>
              <a:ext cx="3733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marR="0" lvl="0" indent="-342900" algn="l" defTabSz="914400" rtl="0" eaLnBrk="0" fontAlgn="base" latinLnBrk="0" hangingPunct="0">
                <a:lnSpc>
                  <a:spcPct val="150000"/>
                </a:lnSpc>
                <a:spcBef>
                  <a:spcPts val="0"/>
                </a:spcBef>
                <a:spcAft>
                  <a:spcPct val="0"/>
                </a:spcAft>
                <a:buClr>
                  <a:srgbClr val="FFFFFF"/>
                </a:buClr>
                <a:buSzTx/>
                <a:buFontTx/>
                <a:buNone/>
                <a:tabLst/>
                <a:defRPr/>
              </a:pPr>
              <a:r>
                <a:rPr kumimoji="0" lang="en-US" sz="2400" b="1" i="0" u="sng" strike="noStrike" kern="0" cap="none" spc="0" normalizeH="0" baseline="0" noProof="0" dirty="0">
                  <a:ln>
                    <a:noFill/>
                  </a:ln>
                  <a:solidFill>
                    <a:srgbClr val="FFFFFF"/>
                  </a:solidFill>
                  <a:effectLst/>
                  <a:uLnTx/>
                  <a:uFillTx/>
                  <a:latin typeface="Trebuchet MS"/>
                  <a:ea typeface="ＭＳ Ｐゴシック" pitchFamily="122" charset="-128"/>
                </a:rPr>
                <a:t>Representations</a:t>
              </a:r>
            </a:p>
            <a:p>
              <a:pPr marL="0" marR="0" lvl="0" indent="-3429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Anamnestic 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Clinical findings</a:t>
              </a: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Laboratory findings</a:t>
              </a:r>
            </a:p>
          </p:txBody>
        </p:sp>
        <p:sp>
          <p:nvSpPr>
            <p:cNvPr id="5" name="Right Arrow 4"/>
            <p:cNvSpPr/>
            <p:nvPr/>
          </p:nvSpPr>
          <p:spPr bwMode="auto">
            <a:xfrm>
              <a:off x="3124200" y="2483004"/>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6" name="Right Arrow 5"/>
            <p:cNvSpPr/>
            <p:nvPr/>
          </p:nvSpPr>
          <p:spPr bwMode="auto">
            <a:xfrm>
              <a:off x="3124200" y="3048000"/>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7" name="Right Arrow 6"/>
            <p:cNvSpPr/>
            <p:nvPr/>
          </p:nvSpPr>
          <p:spPr bwMode="auto">
            <a:xfrm>
              <a:off x="4464204" y="4092498"/>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8" name="Right Arrow 7"/>
            <p:cNvSpPr/>
            <p:nvPr/>
          </p:nvSpPr>
          <p:spPr bwMode="auto">
            <a:xfrm>
              <a:off x="4495800" y="4984596"/>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grpSp>
      <p:sp>
        <p:nvSpPr>
          <p:cNvPr id="9" name="Rectangle 8"/>
          <p:cNvSpPr/>
          <p:nvPr/>
        </p:nvSpPr>
        <p:spPr bwMode="auto">
          <a:xfrm>
            <a:off x="4648200" y="1676400"/>
            <a:ext cx="76200" cy="46482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32618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‘observations’</a:t>
            </a:r>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a:t>On the side of the patient</a:t>
            </a:r>
          </a:p>
          <a:p>
            <a:pPr marL="0">
              <a:lnSpc>
                <a:spcPct val="150000"/>
              </a:lnSpc>
              <a:spcBef>
                <a:spcPts val="0"/>
              </a:spcBef>
              <a:buFont typeface="Arial" panose="020B0604020202020204" pitchFamily="34" charset="0"/>
              <a:buChar char="•"/>
            </a:pPr>
            <a:r>
              <a:rPr lang="en-US" dirty="0"/>
              <a:t>Bodily features</a:t>
            </a:r>
          </a:p>
          <a:p>
            <a:pPr marL="400050" lvl="1">
              <a:lnSpc>
                <a:spcPct val="150000"/>
              </a:lnSpc>
              <a:spcBef>
                <a:spcPts val="0"/>
              </a:spcBef>
              <a:buFont typeface="Arial" panose="020B0604020202020204" pitchFamily="34" charset="0"/>
              <a:buChar char="•"/>
            </a:pPr>
            <a:r>
              <a:rPr lang="en-US" dirty="0"/>
              <a:t>Symptoms</a:t>
            </a:r>
          </a:p>
          <a:p>
            <a:pPr marL="400050" lvl="1">
              <a:lnSpc>
                <a:spcPct val="150000"/>
              </a:lnSpc>
              <a:spcBef>
                <a:spcPts val="0"/>
              </a:spcBef>
              <a:buFont typeface="Arial" panose="020B0604020202020204" pitchFamily="34" charset="0"/>
              <a:buChar char="•"/>
            </a:pPr>
            <a:r>
              <a:rPr lang="en-US" dirty="0"/>
              <a:t>Signs</a:t>
            </a:r>
          </a:p>
          <a:p>
            <a:pPr marL="800100" lvl="2">
              <a:lnSpc>
                <a:spcPct val="150000"/>
              </a:lnSpc>
              <a:spcBef>
                <a:spcPts val="0"/>
              </a:spcBef>
              <a:buFont typeface="Arial" panose="020B0604020202020204" pitchFamily="34" charset="0"/>
              <a:buChar char="•"/>
            </a:pPr>
            <a:r>
              <a:rPr lang="en-US" dirty="0"/>
              <a:t>Observed through physical examination</a:t>
            </a:r>
          </a:p>
          <a:p>
            <a:pPr marL="800100" lvl="2">
              <a:lnSpc>
                <a:spcPct val="150000"/>
              </a:lnSpc>
              <a:spcBef>
                <a:spcPts val="0"/>
              </a:spcBef>
              <a:buFont typeface="Arial" panose="020B0604020202020204" pitchFamily="34" charset="0"/>
              <a:buChar char="•"/>
            </a:pPr>
            <a:r>
              <a:rPr lang="en-US" dirty="0"/>
              <a:t>Observed through lab test</a:t>
            </a:r>
          </a:p>
          <a:p>
            <a:pPr marL="800100" lvl="2">
              <a:lnSpc>
                <a:spcPct val="150000"/>
              </a:lnSpc>
              <a:spcBef>
                <a:spcPts val="0"/>
              </a:spcBef>
              <a:buFont typeface="Arial" panose="020B0604020202020204" pitchFamily="34" charset="0"/>
              <a:buChar char="•"/>
            </a:pPr>
            <a:endParaRPr lang="en-US" dirty="0"/>
          </a:p>
          <a:p>
            <a:pPr marL="571500" lvl="2" indent="0">
              <a:lnSpc>
                <a:spcPct val="150000"/>
              </a:lnSpc>
              <a:spcBef>
                <a:spcPts val="0"/>
              </a:spcBef>
              <a:buNone/>
            </a:pPr>
            <a:r>
              <a:rPr lang="en-US" sz="2800" dirty="0"/>
              <a:t>Clinical phenotype</a:t>
            </a:r>
          </a:p>
          <a:p>
            <a:pPr marL="0">
              <a:lnSpc>
                <a:spcPct val="150000"/>
              </a:lnSpc>
              <a:spcBef>
                <a:spcPts val="0"/>
              </a:spcBef>
              <a:buFont typeface="Arial" panose="020B0604020202020204" pitchFamily="34" charset="0"/>
              <a:buChar char="•"/>
            </a:pPr>
            <a:endParaRPr lang="en-US" dirty="0"/>
          </a:p>
          <a:p>
            <a:pPr marL="0">
              <a:lnSpc>
                <a:spcPct val="150000"/>
              </a:lnSpc>
              <a:spcBef>
                <a:spcPts val="0"/>
              </a:spcBef>
            </a:pPr>
            <a:endParaRPr lang="en-US" dirty="0"/>
          </a:p>
          <a:p>
            <a:pPr marL="0">
              <a:lnSpc>
                <a:spcPct val="150000"/>
              </a:lnSpc>
              <a:spcBef>
                <a:spcPts val="0"/>
              </a:spcBef>
            </a:pPr>
            <a:endParaRPr lang="en-US" dirty="0"/>
          </a:p>
        </p:txBody>
      </p:sp>
      <p:sp>
        <p:nvSpPr>
          <p:cNvPr id="4" name="Content Placeholder 2"/>
          <p:cNvSpPr txBox="1">
            <a:spLocks/>
          </p:cNvSpPr>
          <p:nvPr/>
        </p:nvSpPr>
        <p:spPr>
          <a:xfrm>
            <a:off x="5181600" y="1676400"/>
            <a:ext cx="3733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marR="0" lvl="0" indent="-342900" algn="l" defTabSz="914400" rtl="0" eaLnBrk="0" fontAlgn="base" latinLnBrk="0" hangingPunct="0">
              <a:lnSpc>
                <a:spcPct val="150000"/>
              </a:lnSpc>
              <a:spcBef>
                <a:spcPts val="0"/>
              </a:spcBef>
              <a:spcAft>
                <a:spcPct val="0"/>
              </a:spcAft>
              <a:buClr>
                <a:srgbClr val="FFFFFF"/>
              </a:buClr>
              <a:buSzTx/>
              <a:buFontTx/>
              <a:buNone/>
              <a:tabLst/>
              <a:defRPr/>
            </a:pPr>
            <a:r>
              <a:rPr kumimoji="0" lang="en-US" sz="2400" b="1" i="0" u="sng" strike="noStrike" kern="0" cap="none" spc="0" normalizeH="0" baseline="0" noProof="0" dirty="0">
                <a:ln>
                  <a:noFill/>
                </a:ln>
                <a:solidFill>
                  <a:srgbClr val="FFFFFF"/>
                </a:solidFill>
                <a:effectLst/>
                <a:uLnTx/>
                <a:uFillTx/>
                <a:latin typeface="Trebuchet MS"/>
                <a:ea typeface="ＭＳ Ｐゴシック" pitchFamily="122" charset="-128"/>
              </a:rPr>
              <a:t>Representations</a:t>
            </a:r>
          </a:p>
          <a:p>
            <a:pPr marL="0" marR="0" lvl="0" indent="-3429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Anamnestic 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Clinical findings</a:t>
            </a: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Laboratory findings</a:t>
            </a: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Trebuchet MS"/>
              <a:ea typeface="ＭＳ Ｐゴシック" pitchFamily="122" charset="-128"/>
            </a:endParaRPr>
          </a:p>
          <a:p>
            <a:pPr marL="571500" marR="0" lvl="2" indent="0" algn="l" defTabSz="914400" rtl="0" eaLnBrk="0" fontAlgn="base" latinLnBrk="0" hangingPunct="0">
              <a:lnSpc>
                <a:spcPct val="150000"/>
              </a:lnSpc>
              <a:spcBef>
                <a:spcPts val="0"/>
              </a:spcBef>
              <a:spcAft>
                <a:spcPct val="0"/>
              </a:spcAft>
              <a:buClr>
                <a:srgbClr val="FFFFFF"/>
              </a:buClr>
              <a:buSzTx/>
              <a:buFontTx/>
              <a:buNone/>
              <a:tabLst/>
              <a:defRPr/>
            </a:pPr>
            <a:r>
              <a:rPr kumimoji="0" lang="en-US" sz="2800" b="0" i="0" u="none" strike="noStrike" kern="1200" cap="none" spc="0" normalizeH="0" baseline="0" noProof="0" dirty="0">
                <a:ln>
                  <a:noFill/>
                </a:ln>
                <a:solidFill>
                  <a:srgbClr val="FFFFFF"/>
                </a:solidFill>
                <a:effectLst/>
                <a:uLnTx/>
                <a:uFillTx/>
                <a:latin typeface="Trebuchet MS"/>
                <a:ea typeface="ＭＳ Ｐゴシック" pitchFamily="122" charset="-128"/>
              </a:rPr>
              <a:t>Clinical picture</a:t>
            </a: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0" fontAlgn="base" latinLnBrk="0" hangingPunct="0">
              <a:lnSpc>
                <a:spcPct val="150000"/>
              </a:lnSpc>
              <a:spcBef>
                <a:spcPts val="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sp>
        <p:nvSpPr>
          <p:cNvPr id="5" name="Right Arrow 4"/>
          <p:cNvSpPr/>
          <p:nvPr/>
        </p:nvSpPr>
        <p:spPr bwMode="auto">
          <a:xfrm>
            <a:off x="3124200" y="2483004"/>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6" name="Right Arrow 5"/>
          <p:cNvSpPr/>
          <p:nvPr/>
        </p:nvSpPr>
        <p:spPr bwMode="auto">
          <a:xfrm>
            <a:off x="3124200" y="3048000"/>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7" name="Right Arrow 6"/>
          <p:cNvSpPr/>
          <p:nvPr/>
        </p:nvSpPr>
        <p:spPr bwMode="auto">
          <a:xfrm>
            <a:off x="4464204" y="4092498"/>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8" name="Right Arrow 7"/>
          <p:cNvSpPr/>
          <p:nvPr/>
        </p:nvSpPr>
        <p:spPr bwMode="auto">
          <a:xfrm>
            <a:off x="4495800" y="4984596"/>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10" name="Right Brace 9"/>
          <p:cNvSpPr/>
          <p:nvPr/>
        </p:nvSpPr>
        <p:spPr bwMode="auto">
          <a:xfrm rot="5400000">
            <a:off x="2061117" y="3813717"/>
            <a:ext cx="533400" cy="3573966"/>
          </a:xfrm>
          <a:prstGeom prst="rightBrace">
            <a:avLst>
              <a:gd name="adj1" fmla="val 60598"/>
              <a:gd name="adj2" fmla="val 49634"/>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ight Brace 10"/>
          <p:cNvSpPr/>
          <p:nvPr/>
        </p:nvSpPr>
        <p:spPr bwMode="auto">
          <a:xfrm rot="5400000">
            <a:off x="6633117" y="3813717"/>
            <a:ext cx="533400" cy="3573966"/>
          </a:xfrm>
          <a:prstGeom prst="rightBrace">
            <a:avLst>
              <a:gd name="adj1" fmla="val 60598"/>
              <a:gd name="adj2" fmla="val 49634"/>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ectangle 11"/>
          <p:cNvSpPr/>
          <p:nvPr/>
        </p:nvSpPr>
        <p:spPr bwMode="auto">
          <a:xfrm>
            <a:off x="4648200" y="1676400"/>
            <a:ext cx="76200" cy="46482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3100454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AutoShape 4"/>
          <p:cNvSpPr>
            <a:spLocks noGrp="1" noChangeArrowheads="1"/>
          </p:cNvSpPr>
          <p:nvPr>
            <p:ph type="title"/>
          </p:nvPr>
        </p:nvSpPr>
        <p:spPr/>
        <p:txBody>
          <a:bodyPr/>
          <a:lstStyle/>
          <a:p>
            <a:pPr eaLnBrk="1" hangingPunct="1"/>
            <a:r>
              <a:rPr lang="en-US" altLang="en-US" dirty="0"/>
              <a:t>Clinical picture</a:t>
            </a:r>
          </a:p>
        </p:txBody>
      </p:sp>
      <p:sp>
        <p:nvSpPr>
          <p:cNvPr id="96258" name="Rectangle 3"/>
          <p:cNvSpPr>
            <a:spLocks noGrp="1" noChangeArrowheads="1"/>
          </p:cNvSpPr>
          <p:nvPr>
            <p:ph idx="1"/>
          </p:nvPr>
        </p:nvSpPr>
        <p:spPr>
          <a:noFill/>
        </p:spPr>
        <p:txBody>
          <a:bodyPr/>
          <a:lstStyle/>
          <a:p>
            <a:pPr algn="just" eaLnBrk="1" hangingPunct="1">
              <a:spcAft>
                <a:spcPts val="300"/>
              </a:spcAft>
            </a:pPr>
            <a:r>
              <a:rPr lang="en-US" altLang="en-US" b="1" u="sng" dirty="0"/>
              <a:t>Clinical Picture</a:t>
            </a:r>
            <a:r>
              <a:rPr lang="en-US" altLang="en-US" b="1" dirty="0"/>
              <a:t> =def.</a:t>
            </a:r>
            <a:r>
              <a:rPr lang="en-US" altLang="en-US" dirty="0"/>
              <a:t> – A </a:t>
            </a:r>
            <a:r>
              <a:rPr lang="en-US" altLang="en-US" b="1" dirty="0"/>
              <a:t>representation</a:t>
            </a:r>
            <a:r>
              <a:rPr lang="en-US" altLang="en-US" dirty="0"/>
              <a:t> of a clinical phenotype that is inferred from the combination of laboratory, image and clinical findings about a given patient. </a:t>
            </a:r>
          </a:p>
          <a:p>
            <a:pPr algn="just" eaLnBrk="1" hangingPunct="1">
              <a:spcAft>
                <a:spcPts val="300"/>
              </a:spcAft>
            </a:pPr>
            <a:endParaRPr lang="en-US" altLang="en-US" dirty="0"/>
          </a:p>
        </p:txBody>
      </p:sp>
    </p:spTree>
    <p:extLst>
      <p:ext uri="{BB962C8B-B14F-4D97-AF65-F5344CB8AC3E}">
        <p14:creationId xmlns:p14="http://schemas.microsoft.com/office/powerpoint/2010/main" val="1976618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‘observations’</a:t>
            </a:r>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a:t>On the side of the patient</a:t>
            </a:r>
          </a:p>
          <a:p>
            <a:pPr marL="0">
              <a:lnSpc>
                <a:spcPct val="150000"/>
              </a:lnSpc>
              <a:spcBef>
                <a:spcPts val="0"/>
              </a:spcBef>
              <a:buFont typeface="Arial" panose="020B0604020202020204" pitchFamily="34" charset="0"/>
              <a:buChar char="•"/>
            </a:pPr>
            <a:r>
              <a:rPr lang="en-US" dirty="0"/>
              <a:t>Bodily features</a:t>
            </a:r>
          </a:p>
          <a:p>
            <a:pPr marL="400050" lvl="1">
              <a:lnSpc>
                <a:spcPct val="150000"/>
              </a:lnSpc>
              <a:spcBef>
                <a:spcPts val="0"/>
              </a:spcBef>
              <a:buFont typeface="Arial" panose="020B0604020202020204" pitchFamily="34" charset="0"/>
              <a:buChar char="•"/>
            </a:pPr>
            <a:r>
              <a:rPr lang="en-US" dirty="0"/>
              <a:t>Symptoms</a:t>
            </a:r>
          </a:p>
          <a:p>
            <a:pPr marL="400050" lvl="1">
              <a:lnSpc>
                <a:spcPct val="150000"/>
              </a:lnSpc>
              <a:spcBef>
                <a:spcPts val="0"/>
              </a:spcBef>
              <a:buFont typeface="Arial" panose="020B0604020202020204" pitchFamily="34" charset="0"/>
              <a:buChar char="•"/>
            </a:pPr>
            <a:r>
              <a:rPr lang="en-US" dirty="0"/>
              <a:t>Signs</a:t>
            </a:r>
          </a:p>
          <a:p>
            <a:pPr marL="800100" lvl="2">
              <a:lnSpc>
                <a:spcPct val="150000"/>
              </a:lnSpc>
              <a:spcBef>
                <a:spcPts val="0"/>
              </a:spcBef>
              <a:buFont typeface="Arial" panose="020B0604020202020204" pitchFamily="34" charset="0"/>
              <a:buChar char="•"/>
            </a:pPr>
            <a:r>
              <a:rPr lang="en-US" dirty="0"/>
              <a:t>Observed through physical examination</a:t>
            </a:r>
          </a:p>
          <a:p>
            <a:pPr marL="800100" lvl="2">
              <a:lnSpc>
                <a:spcPct val="150000"/>
              </a:lnSpc>
              <a:spcBef>
                <a:spcPts val="0"/>
              </a:spcBef>
              <a:buFont typeface="Arial" panose="020B0604020202020204" pitchFamily="34" charset="0"/>
              <a:buChar char="•"/>
            </a:pPr>
            <a:r>
              <a:rPr lang="en-US" dirty="0"/>
              <a:t>Observed through lab test</a:t>
            </a:r>
          </a:p>
          <a:p>
            <a:pPr marL="0">
              <a:lnSpc>
                <a:spcPct val="150000"/>
              </a:lnSpc>
              <a:spcBef>
                <a:spcPts val="0"/>
              </a:spcBef>
              <a:buFont typeface="Arial" panose="020B0604020202020204" pitchFamily="34" charset="0"/>
              <a:buChar char="•"/>
            </a:pPr>
            <a:r>
              <a:rPr lang="en-US" dirty="0"/>
              <a:t>Diseases</a:t>
            </a:r>
          </a:p>
          <a:p>
            <a:pPr marL="0">
              <a:lnSpc>
                <a:spcPct val="150000"/>
              </a:lnSpc>
              <a:spcBef>
                <a:spcPts val="0"/>
              </a:spcBef>
            </a:pPr>
            <a:endParaRPr lang="en-US" dirty="0"/>
          </a:p>
          <a:p>
            <a:pPr marL="0">
              <a:lnSpc>
                <a:spcPct val="150000"/>
              </a:lnSpc>
              <a:spcBef>
                <a:spcPts val="0"/>
              </a:spcBef>
            </a:pPr>
            <a:endParaRPr lang="en-US" dirty="0"/>
          </a:p>
        </p:txBody>
      </p:sp>
      <p:sp>
        <p:nvSpPr>
          <p:cNvPr id="4" name="Content Placeholder 2"/>
          <p:cNvSpPr txBox="1">
            <a:spLocks/>
          </p:cNvSpPr>
          <p:nvPr/>
        </p:nvSpPr>
        <p:spPr>
          <a:xfrm>
            <a:off x="5181600" y="1676400"/>
            <a:ext cx="3733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marR="0" lvl="0" indent="-342900" algn="l" defTabSz="914400" rtl="0" eaLnBrk="0" fontAlgn="base" latinLnBrk="0" hangingPunct="0">
              <a:lnSpc>
                <a:spcPct val="150000"/>
              </a:lnSpc>
              <a:spcBef>
                <a:spcPts val="0"/>
              </a:spcBef>
              <a:spcAft>
                <a:spcPct val="0"/>
              </a:spcAft>
              <a:buClr>
                <a:srgbClr val="FFFFFF"/>
              </a:buClr>
              <a:buSzTx/>
              <a:buFontTx/>
              <a:buNone/>
              <a:tabLst/>
              <a:defRPr/>
            </a:pPr>
            <a:r>
              <a:rPr kumimoji="0" lang="en-US" sz="2400" b="1" i="0" u="sng" strike="noStrike" kern="0" cap="none" spc="0" normalizeH="0" baseline="0" noProof="0" dirty="0">
                <a:ln>
                  <a:noFill/>
                </a:ln>
                <a:solidFill>
                  <a:srgbClr val="FFFFFF"/>
                </a:solidFill>
                <a:effectLst/>
                <a:uLnTx/>
                <a:uFillTx/>
                <a:latin typeface="Trebuchet MS"/>
                <a:ea typeface="ＭＳ Ｐゴシック" pitchFamily="122" charset="-128"/>
              </a:rPr>
              <a:t>Representations</a:t>
            </a:r>
          </a:p>
          <a:p>
            <a:pPr marL="0" marR="0" lvl="0" indent="-3429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Anamnestic findings</a:t>
            </a:r>
          </a:p>
          <a:p>
            <a:pPr marL="400050" marR="0" lvl="1" indent="-285750" algn="l" defTabSz="914400" rtl="0" eaLnBrk="0" fontAlgn="base" latinLnBrk="0" hangingPunct="0">
              <a:lnSpc>
                <a:spcPct val="150000"/>
              </a:lnSpc>
              <a:spcBef>
                <a:spcPts val="0"/>
              </a:spcBef>
              <a:spcAft>
                <a:spcPct val="0"/>
              </a:spcAft>
              <a:buClr>
                <a:srgbClr val="FFFFFF"/>
              </a:buClr>
              <a:buSzPct val="80000"/>
              <a:buFont typeface="Arial" panose="020B0604020202020204" pitchFamily="34" charset="0"/>
              <a:buChar char="•"/>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Clinical findings</a:t>
            </a: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800100" marR="0" lvl="2" indent="-2286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Laboratory findings</a:t>
            </a:r>
          </a:p>
          <a:p>
            <a:pPr marL="0" marR="0" lvl="0" indent="-342900" algn="l" defTabSz="914400" rtl="0" eaLnBrk="0" fontAlgn="base" latinLnBrk="0" hangingPunct="0">
              <a:lnSpc>
                <a:spcPct val="150000"/>
              </a:lnSpc>
              <a:spcBef>
                <a:spcPts val="0"/>
              </a:spcBef>
              <a:spcAft>
                <a:spcPct val="0"/>
              </a:spcAft>
              <a:buClr>
                <a:srgbClr val="FFFFFF"/>
              </a:buClr>
              <a:buSzTx/>
              <a:buFont typeface="Arial" panose="020B0604020202020204" pitchFamily="34" charset="0"/>
              <a:buChar char="•"/>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Diagnoses</a:t>
            </a:r>
          </a:p>
        </p:txBody>
      </p:sp>
      <p:sp>
        <p:nvSpPr>
          <p:cNvPr id="5" name="Right Arrow 4"/>
          <p:cNvSpPr/>
          <p:nvPr/>
        </p:nvSpPr>
        <p:spPr bwMode="auto">
          <a:xfrm>
            <a:off x="3124200" y="2483004"/>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6" name="Right Arrow 5"/>
          <p:cNvSpPr/>
          <p:nvPr/>
        </p:nvSpPr>
        <p:spPr bwMode="auto">
          <a:xfrm>
            <a:off x="3124200" y="3048000"/>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7" name="Right Arrow 6"/>
          <p:cNvSpPr/>
          <p:nvPr/>
        </p:nvSpPr>
        <p:spPr bwMode="auto">
          <a:xfrm>
            <a:off x="4464204" y="4092498"/>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8" name="Right Arrow 7"/>
          <p:cNvSpPr/>
          <p:nvPr/>
        </p:nvSpPr>
        <p:spPr bwMode="auto">
          <a:xfrm>
            <a:off x="4495800" y="4984596"/>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9" name="Right Arrow 8"/>
          <p:cNvSpPr/>
          <p:nvPr/>
        </p:nvSpPr>
        <p:spPr bwMode="auto">
          <a:xfrm>
            <a:off x="3135351" y="5475249"/>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sp>
        <p:nvSpPr>
          <p:cNvPr id="10" name="Rectangle 9"/>
          <p:cNvSpPr/>
          <p:nvPr/>
        </p:nvSpPr>
        <p:spPr bwMode="auto">
          <a:xfrm>
            <a:off x="4648200" y="1676400"/>
            <a:ext cx="76200" cy="46482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31135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up)">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left)">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AutoShape 4"/>
          <p:cNvSpPr>
            <a:spLocks noGrp="1" noChangeArrowheads="1"/>
          </p:cNvSpPr>
          <p:nvPr>
            <p:ph type="title"/>
          </p:nvPr>
        </p:nvSpPr>
        <p:spPr/>
        <p:txBody>
          <a:bodyPr/>
          <a:lstStyle/>
          <a:p>
            <a:pPr eaLnBrk="1" hangingPunct="1"/>
            <a:r>
              <a:rPr lang="en-US" altLang="en-US" dirty="0"/>
              <a:t>Diagnosis</a:t>
            </a:r>
          </a:p>
        </p:txBody>
      </p:sp>
      <p:sp>
        <p:nvSpPr>
          <p:cNvPr id="96258" name="Rectangle 3"/>
          <p:cNvSpPr>
            <a:spLocks noGrp="1" noChangeArrowheads="1"/>
          </p:cNvSpPr>
          <p:nvPr>
            <p:ph idx="1"/>
          </p:nvPr>
        </p:nvSpPr>
        <p:spPr>
          <a:noFill/>
        </p:spPr>
        <p:txBody>
          <a:bodyPr/>
          <a:lstStyle/>
          <a:p>
            <a:pPr algn="just" eaLnBrk="1" hangingPunct="1">
              <a:spcAft>
                <a:spcPts val="300"/>
              </a:spcAft>
            </a:pPr>
            <a:r>
              <a:rPr lang="en-US" altLang="en-US" b="1" u="sng" dirty="0"/>
              <a:t>Clinical Picture</a:t>
            </a:r>
            <a:r>
              <a:rPr lang="en-US" altLang="en-US" b="1" dirty="0"/>
              <a:t> =def.</a:t>
            </a:r>
            <a:r>
              <a:rPr lang="en-US" altLang="en-US" dirty="0"/>
              <a:t> – A </a:t>
            </a:r>
            <a:r>
              <a:rPr lang="en-US" altLang="en-US" b="1" dirty="0"/>
              <a:t>representation</a:t>
            </a:r>
            <a:r>
              <a:rPr lang="en-US" altLang="en-US" dirty="0"/>
              <a:t> of a clinical phenotype that is inferred from the combination of laboratory, image and clinical findings about a given patient. </a:t>
            </a:r>
          </a:p>
          <a:p>
            <a:pPr algn="just" eaLnBrk="1" hangingPunct="1">
              <a:spcAft>
                <a:spcPts val="300"/>
              </a:spcAft>
            </a:pPr>
            <a:endParaRPr lang="en-US" altLang="en-US" dirty="0"/>
          </a:p>
          <a:p>
            <a:pPr algn="just" eaLnBrk="1" hangingPunct="1">
              <a:spcAft>
                <a:spcPts val="300"/>
              </a:spcAft>
            </a:pPr>
            <a:r>
              <a:rPr lang="en-US" altLang="en-US" b="1" u="sng" dirty="0"/>
              <a:t>Diagnosis</a:t>
            </a:r>
            <a:r>
              <a:rPr lang="en-US" altLang="en-US" b="1" dirty="0"/>
              <a:t> =def. – </a:t>
            </a:r>
            <a:r>
              <a:rPr lang="en-US" altLang="en-US" dirty="0"/>
              <a:t>A conclusion of an interpretive process that has as input a </a:t>
            </a:r>
            <a:r>
              <a:rPr lang="en-US" altLang="en-US" b="1" dirty="0"/>
              <a:t>clinical picture </a:t>
            </a:r>
            <a:r>
              <a:rPr lang="en-US" altLang="en-US" dirty="0"/>
              <a:t>of a given patient and as output an assertion to the effect that the patient has a disease of such and such a type.</a:t>
            </a:r>
          </a:p>
        </p:txBody>
      </p:sp>
      <p:sp>
        <p:nvSpPr>
          <p:cNvPr id="2" name="Rectangle 1"/>
          <p:cNvSpPr/>
          <p:nvPr/>
        </p:nvSpPr>
        <p:spPr bwMode="auto">
          <a:xfrm>
            <a:off x="76200" y="3733800"/>
            <a:ext cx="8915400" cy="17526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3838089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9600"/>
            <a:ext cx="9144000" cy="6324600"/>
            <a:chOff x="609600" y="152400"/>
            <a:chExt cx="7584466" cy="6477000"/>
          </a:xfrm>
        </p:grpSpPr>
        <p:pic>
          <p:nvPicPr>
            <p:cNvPr id="1027" name="Picture 3"/>
            <p:cNvPicPr>
              <a:picLocks noChangeAspect="1" noChangeArrowheads="1"/>
            </p:cNvPicPr>
            <p:nvPr/>
          </p:nvPicPr>
          <p:blipFill>
            <a:blip r:embed="rId3" cstate="print"/>
            <a:srcRect/>
            <a:stretch>
              <a:fillRect/>
            </a:stretch>
          </p:blipFill>
          <p:spPr bwMode="auto">
            <a:xfrm>
              <a:off x="609600" y="152400"/>
              <a:ext cx="7584466" cy="6477000"/>
            </a:xfrm>
            <a:prstGeom prst="rect">
              <a:avLst/>
            </a:prstGeom>
            <a:noFill/>
            <a:ln w="9525">
              <a:noFill/>
              <a:miter lim="800000"/>
              <a:headEnd/>
              <a:tailEnd/>
            </a:ln>
          </p:spPr>
        </p:pic>
        <p:sp>
          <p:nvSpPr>
            <p:cNvPr id="5" name="Oval 4"/>
            <p:cNvSpPr/>
            <p:nvPr/>
          </p:nvSpPr>
          <p:spPr>
            <a:xfrm>
              <a:off x="1752600" y="1600200"/>
              <a:ext cx="3962400" cy="228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7" name="Oval 6"/>
            <p:cNvSpPr/>
            <p:nvPr/>
          </p:nvSpPr>
          <p:spPr>
            <a:xfrm>
              <a:off x="2819400" y="5410200"/>
              <a:ext cx="2057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Georgia"/>
                <a:ea typeface="+mn-ea"/>
                <a:cs typeface="+mn-cs"/>
              </a:endParaRPr>
            </a:p>
          </p:txBody>
        </p:sp>
      </p:grpSp>
    </p:spTree>
    <p:extLst>
      <p:ext uri="{BB962C8B-B14F-4D97-AF65-F5344CB8AC3E}">
        <p14:creationId xmlns:p14="http://schemas.microsoft.com/office/powerpoint/2010/main" val="3980492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4000" dirty="0"/>
              <a:t>Generically Dependent Continuants</a:t>
            </a:r>
          </a:p>
        </p:txBody>
      </p:sp>
      <p:sp>
        <p:nvSpPr>
          <p:cNvPr id="38915" name="Rectangle 9"/>
          <p:cNvSpPr>
            <a:spLocks noChangeArrowheads="1"/>
          </p:cNvSpPr>
          <p:nvPr/>
        </p:nvSpPr>
        <p:spPr bwMode="auto">
          <a:xfrm>
            <a:off x="6253956" y="1676400"/>
            <a:ext cx="1633538" cy="1600200"/>
          </a:xfrm>
          <a:prstGeom prst="rect">
            <a:avLst/>
          </a:prstGeom>
          <a:solidFill>
            <a:srgbClr val="00B050"/>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Generically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Continuant</a:t>
            </a:r>
          </a:p>
        </p:txBody>
      </p:sp>
      <p:sp>
        <p:nvSpPr>
          <p:cNvPr id="38916" name="Rectangle 10"/>
          <p:cNvSpPr>
            <a:spLocks noChangeArrowheads="1"/>
          </p:cNvSpPr>
          <p:nvPr/>
        </p:nvSpPr>
        <p:spPr bwMode="auto">
          <a:xfrm>
            <a:off x="5165725" y="4800600"/>
            <a:ext cx="1905000" cy="1219200"/>
          </a:xfrm>
          <a:prstGeom prst="rect">
            <a:avLst/>
          </a:prstGeom>
          <a:solidFill>
            <a:srgbClr val="00B050"/>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Information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Content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dirty="0">
                <a:solidFill>
                  <a:srgbClr val="FFFFFF"/>
                </a:solidFill>
                <a:latin typeface="Tahoma" panose="020B0604030504040204" pitchFamily="34" charset="0"/>
                <a:cs typeface="Times New Roman" panose="02020603050405020304" pitchFamily="18" charset="0"/>
              </a:rPr>
              <a:t>Entity</a:t>
            </a:r>
            <a:endPar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38917" name="Rectangle 11"/>
          <p:cNvSpPr>
            <a:spLocks noChangeArrowheads="1"/>
          </p:cNvSpPr>
          <p:nvPr/>
        </p:nvSpPr>
        <p:spPr bwMode="auto">
          <a:xfrm>
            <a:off x="7299325" y="4800600"/>
            <a:ext cx="1616075" cy="838200"/>
          </a:xfrm>
          <a:prstGeom prst="rect">
            <a:avLst/>
          </a:prstGeom>
          <a:solidFill>
            <a:srgbClr val="00B050"/>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Gene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Sequence</a:t>
            </a:r>
          </a:p>
        </p:txBody>
      </p:sp>
      <p:cxnSp>
        <p:nvCxnSpPr>
          <p:cNvPr id="38918" name="AutoShape 12"/>
          <p:cNvCxnSpPr>
            <a:cxnSpLocks noChangeShapeType="1"/>
            <a:stCxn id="38915" idx="2"/>
            <a:endCxn id="38916" idx="0"/>
          </p:cNvCxnSpPr>
          <p:nvPr/>
        </p:nvCxnSpPr>
        <p:spPr bwMode="auto">
          <a:xfrm flipH="1">
            <a:off x="6118225" y="3276600"/>
            <a:ext cx="952500" cy="15240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8919" name="AutoShape 13"/>
          <p:cNvCxnSpPr>
            <a:cxnSpLocks noChangeShapeType="1"/>
            <a:stCxn id="38915" idx="2"/>
            <a:endCxn id="38917" idx="0"/>
          </p:cNvCxnSpPr>
          <p:nvPr/>
        </p:nvCxnSpPr>
        <p:spPr bwMode="auto">
          <a:xfrm>
            <a:off x="7070725" y="3276600"/>
            <a:ext cx="1036638" cy="15240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8920" name="Text Box 14"/>
          <p:cNvSpPr txBox="1">
            <a:spLocks noChangeArrowheads="1"/>
          </p:cNvSpPr>
          <p:nvPr/>
        </p:nvSpPr>
        <p:spPr bwMode="auto">
          <a:xfrm>
            <a:off x="228600" y="2005548"/>
            <a:ext cx="495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Georgia"/>
                <a:ea typeface="+mn-ea"/>
                <a:cs typeface="+mn-cs"/>
              </a:rPr>
              <a:t>if one bearer ceases to exist, then the entity can survive, because there are other bearers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Georgia"/>
                <a:ea typeface="+mn-ea"/>
                <a:cs typeface="+mn-cs"/>
              </a:rPr>
              <a:t>(</a:t>
            </a:r>
            <a:r>
              <a:rPr kumimoji="0" lang="en-US" altLang="en-US" sz="2400" b="0" i="0" u="none" strike="noStrike" kern="1200" cap="none" spc="0" normalizeH="0" baseline="0" noProof="0" dirty="0" err="1">
                <a:ln>
                  <a:noFill/>
                </a:ln>
                <a:solidFill>
                  <a:srgbClr val="FFFFFF"/>
                </a:solidFill>
                <a:effectLst/>
                <a:uLnTx/>
                <a:uFillTx/>
                <a:latin typeface="Georgia"/>
                <a:ea typeface="+mn-ea"/>
                <a:cs typeface="+mn-cs"/>
              </a:rPr>
              <a:t>copyability</a:t>
            </a:r>
            <a:r>
              <a:rPr kumimoji="0" lang="en-US" altLang="en-US" sz="2400" b="0" i="0" u="none" strike="noStrike" kern="1200" cap="none" spc="0" normalizeH="0" baseline="0" noProof="0" dirty="0">
                <a:ln>
                  <a:noFill/>
                </a:ln>
                <a:solidFill>
                  <a:srgbClr val="FFFFFF"/>
                </a:solidFill>
                <a:effectLst/>
                <a:uLnTx/>
                <a:uFillTx/>
                <a:latin typeface="Georgia"/>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Georgia"/>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Georgia"/>
                <a:ea typeface="+mn-ea"/>
                <a:cs typeface="+mn-cs"/>
              </a:rPr>
              <a:t>the pdf file on my laptop</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Georgia"/>
                <a:ea typeface="+mn-ea"/>
                <a:cs typeface="+mn-cs"/>
              </a:rPr>
              <a:t>the DNA (sequence) in this chromosome</a:t>
            </a:r>
          </a:p>
        </p:txBody>
      </p:sp>
    </p:spTree>
    <p:extLst>
      <p:ext uri="{BB962C8B-B14F-4D97-AF65-F5344CB8AC3E}">
        <p14:creationId xmlns:p14="http://schemas.microsoft.com/office/powerpoint/2010/main" val="33648953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451"/>
            <a:ext cx="3684588"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l="20612" t="30460" b="12846"/>
          <a:stretch>
            <a:fillRect/>
          </a:stretch>
        </p:blipFill>
        <p:spPr bwMode="auto">
          <a:xfrm>
            <a:off x="3684588" y="552450"/>
            <a:ext cx="5453062"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1 5"/>
          <p:cNvCxnSpPr/>
          <p:nvPr/>
        </p:nvCxnSpPr>
        <p:spPr>
          <a:xfrm flipV="1">
            <a:off x="2057400" y="692150"/>
            <a:ext cx="2082800" cy="189865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8B4862F-4AE2-404B-BE9A-0BBADD196DE8}"/>
              </a:ext>
            </a:extLst>
          </p:cNvPr>
          <p:cNvGrpSpPr/>
          <p:nvPr/>
        </p:nvGrpSpPr>
        <p:grpSpPr>
          <a:xfrm>
            <a:off x="1333500" y="692149"/>
            <a:ext cx="6477000" cy="5992812"/>
            <a:chOff x="1333500" y="692149"/>
            <a:chExt cx="6477000" cy="5992812"/>
          </a:xfrm>
        </p:grpSpPr>
        <p:sp>
          <p:nvSpPr>
            <p:cNvPr id="5" name="&quot;Not Allowed&quot; Symbol 4">
              <a:extLst>
                <a:ext uri="{FF2B5EF4-FFF2-40B4-BE49-F238E27FC236}">
                  <a16:creationId xmlns:a16="http://schemas.microsoft.com/office/drawing/2014/main" id="{91415DAF-7398-470A-8C7D-E7B8DFA327C0}"/>
                </a:ext>
              </a:extLst>
            </p:cNvPr>
            <p:cNvSpPr/>
            <p:nvPr/>
          </p:nvSpPr>
          <p:spPr bwMode="auto">
            <a:xfrm>
              <a:off x="1524000" y="692149"/>
              <a:ext cx="5992812" cy="5992812"/>
            </a:xfrm>
            <a:prstGeom prst="noSmoking">
              <a:avLst>
                <a:gd name="adj" fmla="val 9203"/>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FA28C824-75EA-42FE-BF25-B7F225F21EF7}"/>
                </a:ext>
              </a:extLst>
            </p:cNvPr>
            <p:cNvSpPr txBox="1"/>
            <p:nvPr/>
          </p:nvSpPr>
          <p:spPr>
            <a:xfrm>
              <a:off x="1333500" y="2767075"/>
              <a:ext cx="6477000" cy="1569660"/>
            </a:xfrm>
            <a:prstGeom prst="rect">
              <a:avLst/>
            </a:prstGeom>
            <a:solidFill>
              <a:srgbClr val="FF0000"/>
            </a:solidFill>
          </p:spPr>
          <p:txBody>
            <a:bodyPr wrap="square" rtlCol="0">
              <a:spAutoFit/>
            </a:bodyPr>
            <a:lstStyle/>
            <a:p>
              <a:r>
                <a:rPr lang="en-US" b="1" dirty="0">
                  <a:solidFill>
                    <a:schemeClr val="bg1"/>
                  </a:solidFill>
                </a:rPr>
                <a:t>Although ontologically correct, it is totally ridiculous to implement this in this fashion, as ridiculous it would be to implement in this way an ontology for natural numbers.</a:t>
              </a:r>
            </a:p>
          </p:txBody>
        </p:sp>
      </p:grpSp>
    </p:spTree>
    <p:extLst>
      <p:ext uri="{BB962C8B-B14F-4D97-AF65-F5344CB8AC3E}">
        <p14:creationId xmlns:p14="http://schemas.microsoft.com/office/powerpoint/2010/main" val="17487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451"/>
            <a:ext cx="3684588"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l="20612" t="30460" b="12846"/>
          <a:stretch>
            <a:fillRect/>
          </a:stretch>
        </p:blipFill>
        <p:spPr bwMode="auto">
          <a:xfrm>
            <a:off x="3684588" y="552450"/>
            <a:ext cx="5453062"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1 5"/>
          <p:cNvCxnSpPr/>
          <p:nvPr/>
        </p:nvCxnSpPr>
        <p:spPr>
          <a:xfrm flipV="1">
            <a:off x="2057400" y="692150"/>
            <a:ext cx="2082800" cy="18986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4572000" y="3068638"/>
            <a:ext cx="403225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191169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nchor="t"/>
          <a:lstStyle/>
          <a:p>
            <a:pPr eaLnBrk="1" hangingPunct="1"/>
            <a:r>
              <a:rPr lang="en-US" altLang="en-US" sz="3600" dirty="0">
                <a:latin typeface="Times New Roman" panose="02020603050405020304" pitchFamily="18" charset="0"/>
                <a:ea typeface="ＭＳ Ｐゴシック" panose="020B0600070205080204" pitchFamily="34" charset="-128"/>
              </a:rPr>
              <a:t>Goals of OGMS</a:t>
            </a:r>
          </a:p>
        </p:txBody>
      </p:sp>
      <p:sp>
        <p:nvSpPr>
          <p:cNvPr id="63491" name="Rectangle 3"/>
          <p:cNvSpPr>
            <a:spLocks noGrp="1" noChangeArrowheads="1"/>
          </p:cNvSpPr>
          <p:nvPr>
            <p:ph idx="1"/>
          </p:nvPr>
        </p:nvSpPr>
        <p:spPr>
          <a:noFill/>
        </p:spPr>
        <p:txBody>
          <a:bodyPr/>
          <a:lstStyle/>
          <a:p>
            <a:pPr marL="457200" indent="-457200" eaLnBrk="1" hangingPunct="1">
              <a:lnSpc>
                <a:spcPct val="90000"/>
              </a:lnSpc>
              <a:buFont typeface="Arial" panose="020B0604020202020204" pitchFamily="34" charset="0"/>
              <a:buChar char="•"/>
            </a:pPr>
            <a:r>
              <a:rPr lang="en-US" altLang="en-US" sz="3200" dirty="0">
                <a:latin typeface="Times New Roman" panose="02020603050405020304" pitchFamily="18" charset="0"/>
                <a:ea typeface="ＭＳ Ｐゴシック" panose="020B0600070205080204" pitchFamily="34" charset="-128"/>
              </a:rPr>
              <a:t>What are the fundamental types of things for which we need ontological categories (what’s the domain)?</a:t>
            </a:r>
          </a:p>
          <a:p>
            <a:pPr lvl="1" eaLnBrk="1" hangingPunct="1">
              <a:lnSpc>
                <a:spcPct val="90000"/>
              </a:lnSpc>
            </a:pPr>
            <a:r>
              <a:rPr lang="en-US" altLang="en-US" sz="2800" dirty="0">
                <a:latin typeface="Times New Roman" panose="02020603050405020304" pitchFamily="18" charset="0"/>
                <a:ea typeface="ＭＳ Ｐゴシック" panose="020B0600070205080204" pitchFamily="34" charset="-128"/>
              </a:rPr>
              <a:t>disease initiation, progression, pathogenesis, signs, symptoms, assessments, clinical and laboratory findings, disease diagnosis, treatment, treatment response and outcome;</a:t>
            </a:r>
          </a:p>
          <a:p>
            <a:pPr lvl="1" eaLnBrk="1" hangingPunct="1">
              <a:lnSpc>
                <a:spcPct val="90000"/>
              </a:lnSpc>
            </a:pPr>
            <a:r>
              <a:rPr lang="en-US" altLang="en-US" sz="2800" dirty="0">
                <a:latin typeface="Times New Roman" panose="02020603050405020304" pitchFamily="18" charset="0"/>
                <a:ea typeface="ＭＳ Ｐゴシック" panose="020B0600070205080204" pitchFamily="34" charset="-128"/>
              </a:rPr>
              <a:t>normal phenotype, homeostatic (normal) profile.</a:t>
            </a:r>
          </a:p>
        </p:txBody>
      </p:sp>
    </p:spTree>
    <p:extLst>
      <p:ext uri="{BB962C8B-B14F-4D97-AF65-F5344CB8AC3E}">
        <p14:creationId xmlns:p14="http://schemas.microsoft.com/office/powerpoint/2010/main" val="447387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p:cNvPicPr>
            <a:picLocks noChangeAspect="1" noChangeArrowheads="1"/>
          </p:cNvPicPr>
          <p:nvPr/>
        </p:nvPicPr>
        <p:blipFill>
          <a:blip r:embed="rId3">
            <a:extLst>
              <a:ext uri="{28A0092B-C50C-407E-A947-70E740481C1C}">
                <a14:useLocalDpi xmlns:a14="http://schemas.microsoft.com/office/drawing/2010/main" val="0"/>
              </a:ext>
            </a:extLst>
          </a:blip>
          <a:srcRect l="20612" t="30460" b="12846"/>
          <a:stretch>
            <a:fillRect/>
          </a:stretch>
        </p:blipFill>
        <p:spPr bwMode="auto">
          <a:xfrm>
            <a:off x="3684588" y="552450"/>
            <a:ext cx="5453062"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1 5"/>
          <p:cNvCxnSpPr/>
          <p:nvPr/>
        </p:nvCxnSpPr>
        <p:spPr>
          <a:xfrm flipV="1">
            <a:off x="2268538" y="692150"/>
            <a:ext cx="1871662" cy="20891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4572000" y="3068638"/>
            <a:ext cx="403225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Georgia"/>
              <a:ea typeface="+mn-ea"/>
              <a:cs typeface="+mn-cs"/>
            </a:endParaRPr>
          </a:p>
        </p:txBody>
      </p:sp>
      <p:pic>
        <p:nvPicPr>
          <p:cNvPr id="149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3889375"/>
            <a:ext cx="909955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3" name="Picture 9"/>
          <p:cNvPicPr>
            <a:picLocks noChangeAspect="1" noChangeArrowheads="1"/>
          </p:cNvPicPr>
          <p:nvPr/>
        </p:nvPicPr>
        <p:blipFill>
          <a:blip r:embed="rId5">
            <a:extLst>
              <a:ext uri="{28A0092B-C50C-407E-A947-70E740481C1C}">
                <a14:useLocalDpi xmlns:a14="http://schemas.microsoft.com/office/drawing/2010/main" val="0"/>
              </a:ext>
            </a:extLst>
          </a:blip>
          <a:srcRect t="27274"/>
          <a:stretch>
            <a:fillRect/>
          </a:stretch>
        </p:blipFill>
        <p:spPr bwMode="auto">
          <a:xfrm>
            <a:off x="12700" y="552450"/>
            <a:ext cx="9096375"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FA144C3-5AEF-4A4D-86B0-E909AD21953E}"/>
              </a:ext>
            </a:extLst>
          </p:cNvPr>
          <p:cNvSpPr txBox="1"/>
          <p:nvPr/>
        </p:nvSpPr>
        <p:spPr>
          <a:xfrm>
            <a:off x="1066800" y="1981200"/>
            <a:ext cx="6477000" cy="830997"/>
          </a:xfrm>
          <a:prstGeom prst="rect">
            <a:avLst/>
          </a:prstGeom>
          <a:solidFill>
            <a:srgbClr val="FF0000"/>
          </a:solidFill>
        </p:spPr>
        <p:txBody>
          <a:bodyPr wrap="square" rtlCol="0">
            <a:spAutoFit/>
          </a:bodyPr>
          <a:lstStyle/>
          <a:p>
            <a:r>
              <a:rPr lang="en-US" dirty="0">
                <a:solidFill>
                  <a:schemeClr val="bg1"/>
                </a:solidFill>
              </a:rPr>
              <a:t>It is for sure incorrect when these correspond to GDC instances !!!</a:t>
            </a:r>
          </a:p>
        </p:txBody>
      </p:sp>
      <p:sp>
        <p:nvSpPr>
          <p:cNvPr id="7" name="Arrow: Right 6">
            <a:extLst>
              <a:ext uri="{FF2B5EF4-FFF2-40B4-BE49-F238E27FC236}">
                <a16:creationId xmlns:a16="http://schemas.microsoft.com/office/drawing/2014/main" id="{02834995-3C79-42AE-ADCF-299AF793702C}"/>
              </a:ext>
            </a:extLst>
          </p:cNvPr>
          <p:cNvSpPr/>
          <p:nvPr/>
        </p:nvSpPr>
        <p:spPr bwMode="auto">
          <a:xfrm rot="3232176">
            <a:off x="3246971" y="4253688"/>
            <a:ext cx="4655098" cy="438739"/>
          </a:xfrm>
          <a:prstGeom prst="rightArrow">
            <a:avLst>
              <a:gd name="adj1" fmla="val 25300"/>
              <a:gd name="adj2" fmla="val 4593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3971689"/>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90837"/>
            <a:ext cx="4038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890837"/>
            <a:ext cx="2886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13"/>
          <p:cNvSpPr txBox="1">
            <a:spLocks noChangeArrowheads="1"/>
          </p:cNvSpPr>
          <p:nvPr/>
        </p:nvSpPr>
        <p:spPr bwMode="auto">
          <a:xfrm>
            <a:off x="4294188" y="1938337"/>
            <a:ext cx="291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The disorder is there</a:t>
            </a:r>
          </a:p>
        </p:txBody>
      </p:sp>
      <p:sp>
        <p:nvSpPr>
          <p:cNvPr id="91142" name="Text Box 14"/>
          <p:cNvSpPr txBox="1">
            <a:spLocks noChangeArrowheads="1"/>
          </p:cNvSpPr>
          <p:nvPr/>
        </p:nvSpPr>
        <p:spPr bwMode="auto">
          <a:xfrm>
            <a:off x="228600" y="1938337"/>
            <a:ext cx="2923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The diagnosis is here</a:t>
            </a:r>
          </a:p>
        </p:txBody>
      </p:sp>
      <p:sp>
        <p:nvSpPr>
          <p:cNvPr id="91143" name="Line 15"/>
          <p:cNvSpPr>
            <a:spLocks noChangeShapeType="1"/>
          </p:cNvSpPr>
          <p:nvPr/>
        </p:nvSpPr>
        <p:spPr bwMode="auto">
          <a:xfrm>
            <a:off x="952500" y="2586037"/>
            <a:ext cx="0" cy="1295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144" name="Line 16"/>
          <p:cNvSpPr>
            <a:spLocks noChangeShapeType="1"/>
          </p:cNvSpPr>
          <p:nvPr/>
        </p:nvSpPr>
        <p:spPr bwMode="auto">
          <a:xfrm>
            <a:off x="6096000" y="2662237"/>
            <a:ext cx="0" cy="11430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145" name="Right Brace 11"/>
          <p:cNvSpPr>
            <a:spLocks/>
          </p:cNvSpPr>
          <p:nvPr/>
        </p:nvSpPr>
        <p:spPr bwMode="auto">
          <a:xfrm>
            <a:off x="6934200" y="3805237"/>
            <a:ext cx="533400" cy="2660650"/>
          </a:xfrm>
          <a:prstGeom prst="rightBrace">
            <a:avLst>
              <a:gd name="adj1" fmla="val 39651"/>
              <a:gd name="adj2" fmla="val 50000"/>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146" name="Text Box 13"/>
          <p:cNvSpPr txBox="1">
            <a:spLocks noChangeArrowheads="1"/>
          </p:cNvSpPr>
          <p:nvPr/>
        </p:nvSpPr>
        <p:spPr bwMode="auto">
          <a:xfrm>
            <a:off x="7675563" y="4414837"/>
            <a:ext cx="1620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The disease is there</a:t>
            </a:r>
          </a:p>
        </p:txBody>
      </p:sp>
      <p:sp>
        <p:nvSpPr>
          <p:cNvPr id="12" name="AutoShape 26"/>
          <p:cNvSpPr txBox="1">
            <a:spLocks noChangeArrowheads="1"/>
          </p:cNvSpPr>
          <p:nvPr/>
        </p:nvSpPr>
        <p:spPr>
          <a:xfrm>
            <a:off x="381000" y="9144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FFFFFF"/>
                </a:solidFill>
                <a:effectLst/>
                <a:uLnTx/>
                <a:uFillTx/>
                <a:latin typeface="Georgia"/>
                <a:ea typeface="ＭＳ Ｐゴシック" pitchFamily="122" charset="-128"/>
              </a:rPr>
              <a:t>No conflation of </a:t>
            </a:r>
            <a:r>
              <a:rPr kumimoji="0" lang="en-US" altLang="en-US" sz="2800" b="0" i="1" u="sng" strike="noStrike" kern="0" cap="none" spc="0" normalizeH="0" baseline="0" noProof="0">
                <a:ln>
                  <a:noFill/>
                </a:ln>
                <a:solidFill>
                  <a:srgbClr val="FFFFFF"/>
                </a:solidFill>
                <a:effectLst/>
                <a:uLnTx/>
                <a:uFillTx/>
                <a:latin typeface="Georgia"/>
                <a:ea typeface="ＭＳ Ｐゴシック" pitchFamily="122" charset="-128"/>
              </a:rPr>
              <a:t>diagnosis</a:t>
            </a:r>
            <a:r>
              <a:rPr kumimoji="0" lang="en-US" altLang="en-US" sz="2800" b="0" i="0" u="none" strike="noStrike" kern="0" cap="none" spc="0" normalizeH="0" baseline="0" noProof="0">
                <a:ln>
                  <a:noFill/>
                </a:ln>
                <a:solidFill>
                  <a:srgbClr val="FFFFFF"/>
                </a:solidFill>
                <a:effectLst/>
                <a:uLnTx/>
                <a:uFillTx/>
                <a:latin typeface="Georgia"/>
                <a:ea typeface="ＭＳ Ｐゴシック" pitchFamily="122" charset="-128"/>
              </a:rPr>
              <a:t>, </a:t>
            </a:r>
            <a:r>
              <a:rPr kumimoji="0" lang="en-US" altLang="en-US" sz="2800" b="0" i="1" u="sng" strike="noStrike" kern="0" cap="none" spc="0" normalizeH="0" baseline="0" noProof="0">
                <a:ln>
                  <a:noFill/>
                </a:ln>
                <a:solidFill>
                  <a:srgbClr val="FFFFFF"/>
                </a:solidFill>
                <a:effectLst/>
                <a:uLnTx/>
                <a:uFillTx/>
                <a:latin typeface="Georgia"/>
                <a:ea typeface="ＭＳ Ｐゴシック" pitchFamily="122" charset="-128"/>
              </a:rPr>
              <a:t>disease</a:t>
            </a:r>
            <a:r>
              <a:rPr kumimoji="0" lang="en-US" altLang="en-US" sz="2800" b="0" i="0" u="none" strike="noStrike" kern="0" cap="none" spc="0" normalizeH="0" baseline="0" noProof="0">
                <a:ln>
                  <a:noFill/>
                </a:ln>
                <a:solidFill>
                  <a:srgbClr val="FFFFFF"/>
                </a:solidFill>
                <a:effectLst/>
                <a:uLnTx/>
                <a:uFillTx/>
                <a:latin typeface="Georgia"/>
                <a:ea typeface="ＭＳ Ｐゴシック" pitchFamily="122" charset="-128"/>
              </a:rPr>
              <a:t>, and </a:t>
            </a:r>
            <a:r>
              <a:rPr kumimoji="0" lang="en-US" altLang="en-US" sz="2800" b="0" i="1" u="sng" strike="noStrike" kern="0" cap="none" spc="0" normalizeH="0" baseline="0" noProof="0">
                <a:ln>
                  <a:noFill/>
                </a:ln>
                <a:solidFill>
                  <a:srgbClr val="FFFFFF"/>
                </a:solidFill>
                <a:effectLst/>
                <a:uLnTx/>
                <a:uFillTx/>
                <a:latin typeface="Georgia"/>
                <a:ea typeface="ＭＳ Ｐゴシック" pitchFamily="122" charset="-128"/>
              </a:rPr>
              <a:t>disorder</a:t>
            </a:r>
            <a:endParaRPr kumimoji="0" lang="en-US" altLang="en-US" sz="20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3695897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87313" y="3138488"/>
            <a:ext cx="5800725" cy="2098675"/>
            <a:chOff x="87083" y="3138196"/>
            <a:chExt cx="5800532" cy="2099387"/>
          </a:xfrm>
        </p:grpSpPr>
        <p:sp>
          <p:nvSpPr>
            <p:cNvPr id="29731" name="Rectangle 40"/>
            <p:cNvSpPr>
              <a:spLocks noChangeArrowheads="1"/>
            </p:cNvSpPr>
            <p:nvPr/>
          </p:nvSpPr>
          <p:spPr bwMode="auto">
            <a:xfrm>
              <a:off x="4892350" y="3138196"/>
              <a:ext cx="995265"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32" name="Rectangle 37"/>
            <p:cNvSpPr>
              <a:spLocks noChangeArrowheads="1"/>
            </p:cNvSpPr>
            <p:nvPr/>
          </p:nvSpPr>
          <p:spPr bwMode="auto">
            <a:xfrm>
              <a:off x="87083" y="4771052"/>
              <a:ext cx="121920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33" name="Rectangle 36"/>
            <p:cNvSpPr>
              <a:spLocks noChangeArrowheads="1"/>
            </p:cNvSpPr>
            <p:nvPr/>
          </p:nvSpPr>
          <p:spPr bwMode="auto">
            <a:xfrm>
              <a:off x="2883159" y="3144416"/>
              <a:ext cx="110101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9734" name="Group 35"/>
            <p:cNvGrpSpPr>
              <a:grpSpLocks/>
            </p:cNvGrpSpPr>
            <p:nvPr/>
          </p:nvGrpSpPr>
          <p:grpSpPr bwMode="auto">
            <a:xfrm rot="-1765470">
              <a:off x="889521" y="3934405"/>
              <a:ext cx="2002969" cy="38255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35" name="Group 42"/>
            <p:cNvGrpSpPr>
              <a:grpSpLocks/>
            </p:cNvGrpSpPr>
            <p:nvPr/>
          </p:nvGrpSpPr>
          <p:grpSpPr bwMode="auto">
            <a:xfrm>
              <a:off x="4002833" y="3200396"/>
              <a:ext cx="889517" cy="38255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29699" name="Rectangle 4"/>
          <p:cNvSpPr>
            <a:spLocks noChangeArrowheads="1"/>
          </p:cNvSpPr>
          <p:nvPr/>
        </p:nvSpPr>
        <p:spPr bwMode="auto">
          <a:xfrm>
            <a:off x="71438" y="3170238"/>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etiological process</a:t>
            </a:r>
          </a:p>
        </p:txBody>
      </p:sp>
      <p:sp>
        <p:nvSpPr>
          <p:cNvPr id="29700" name="Rectangle 6"/>
          <p:cNvSpPr>
            <a:spLocks noChangeArrowheads="1"/>
          </p:cNvSpPr>
          <p:nvPr/>
        </p:nvSpPr>
        <p:spPr bwMode="auto">
          <a:xfrm>
            <a:off x="2924175" y="3170238"/>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disorder</a:t>
            </a:r>
          </a:p>
        </p:txBody>
      </p:sp>
      <p:sp>
        <p:nvSpPr>
          <p:cNvPr id="29701" name="Rectangle 8"/>
          <p:cNvSpPr>
            <a:spLocks noChangeArrowheads="1"/>
          </p:cNvSpPr>
          <p:nvPr/>
        </p:nvSpPr>
        <p:spPr bwMode="auto">
          <a:xfrm>
            <a:off x="4937125" y="3170238"/>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disease</a:t>
            </a:r>
          </a:p>
        </p:txBody>
      </p:sp>
      <p:sp>
        <p:nvSpPr>
          <p:cNvPr id="29702" name="Rectangle 10"/>
          <p:cNvSpPr>
            <a:spLocks noChangeArrowheads="1"/>
          </p:cNvSpPr>
          <p:nvPr/>
        </p:nvSpPr>
        <p:spPr bwMode="auto">
          <a:xfrm>
            <a:off x="6783388" y="3170238"/>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diagnosis</a:t>
            </a:r>
          </a:p>
        </p:txBody>
      </p:sp>
      <p:grpSp>
        <p:nvGrpSpPr>
          <p:cNvPr id="29707" name="Group 25"/>
          <p:cNvGrpSpPr>
            <a:grpSpLocks/>
          </p:cNvGrpSpPr>
          <p:nvPr/>
        </p:nvGrpSpPr>
        <p:grpSpPr bwMode="auto">
          <a:xfrm>
            <a:off x="1854200" y="2395538"/>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08" name="Group 26"/>
          <p:cNvGrpSpPr>
            <a:grpSpLocks/>
          </p:cNvGrpSpPr>
          <p:nvPr/>
        </p:nvGrpSpPr>
        <p:grpSpPr bwMode="auto">
          <a:xfrm>
            <a:off x="3695700" y="2395538"/>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09" name="Group 27"/>
          <p:cNvGrpSpPr>
            <a:grpSpLocks/>
          </p:cNvGrpSpPr>
          <p:nvPr/>
        </p:nvGrpSpPr>
        <p:grpSpPr bwMode="auto">
          <a:xfrm>
            <a:off x="5775325" y="2395538"/>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9713" name="Group 28"/>
          <p:cNvGrpSpPr>
            <a:grpSpLocks/>
          </p:cNvGrpSpPr>
          <p:nvPr/>
        </p:nvGrpSpPr>
        <p:grpSpPr bwMode="auto">
          <a:xfrm>
            <a:off x="7200900" y="3538538"/>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9714" name="AutoShape 26"/>
          <p:cNvSpPr>
            <a:spLocks noGrp="1" noChangeArrowheads="1"/>
          </p:cNvSpPr>
          <p:nvPr>
            <p:ph type="title"/>
          </p:nvPr>
        </p:nvSpPr>
        <p:spPr/>
        <p:txBody>
          <a:bodyPr/>
          <a:lstStyle/>
          <a:p>
            <a:pPr eaLnBrk="1" hangingPunct="1"/>
            <a:r>
              <a:rPr lang="en-US" altLang="en-US" sz="2800" dirty="0"/>
              <a:t>No conflation of </a:t>
            </a:r>
            <a:r>
              <a:rPr lang="en-US" altLang="en-US" sz="2800" i="1" u="sng" dirty="0"/>
              <a:t>diagnosis</a:t>
            </a:r>
            <a:r>
              <a:rPr lang="en-US" altLang="en-US" sz="2800" dirty="0"/>
              <a:t>, </a:t>
            </a:r>
            <a:r>
              <a:rPr lang="en-US" altLang="en-US" sz="2800" i="1" u="sng" dirty="0"/>
              <a:t>disease</a:t>
            </a:r>
            <a:r>
              <a:rPr lang="en-US" altLang="en-US" sz="2800" dirty="0"/>
              <a:t>, and </a:t>
            </a:r>
            <a:r>
              <a:rPr lang="en-US" altLang="en-US" sz="2800" i="1" u="sng" dirty="0"/>
              <a:t>disorder</a:t>
            </a:r>
            <a:endParaRPr lang="en-US" altLang="en-US" sz="2000" dirty="0"/>
          </a:p>
        </p:txBody>
      </p:sp>
    </p:spTree>
    <p:extLst>
      <p:ext uri="{BB962C8B-B14F-4D97-AF65-F5344CB8AC3E}">
        <p14:creationId xmlns:p14="http://schemas.microsoft.com/office/powerpoint/2010/main" val="3040079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Application of OGMS in medical documentation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8723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nvPr>
        </p:nvGraphicFramePr>
        <p:xfrm>
          <a:off x="457199" y="1676400"/>
          <a:ext cx="8229601" cy="3970646"/>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2029854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nvPr>
        </p:nvGraphicFramePr>
        <p:xfrm>
          <a:off x="457199" y="1676400"/>
          <a:ext cx="8229601" cy="3980682"/>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3547737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4084761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2191339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patient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2134387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 related configurations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No disorder instance 	</a:t>
            </a:r>
            <a:r>
              <a:rPr lang="en-US" dirty="0">
                <a:sym typeface="Wingdings" panose="05000000000000000000" pitchFamily="2" charset="2"/>
              </a:rPr>
              <a:t> no disease instance,</a:t>
            </a:r>
          </a:p>
          <a:p>
            <a:pPr marL="0" indent="0">
              <a:spcBef>
                <a:spcPts val="0"/>
              </a:spcBef>
            </a:pPr>
            <a:r>
              <a:rPr lang="en-US" dirty="0"/>
              <a:t>				</a:t>
            </a:r>
            <a:r>
              <a:rPr lang="en-US" dirty="0">
                <a:sym typeface="Wingdings" panose="05000000000000000000" pitchFamily="2" charset="2"/>
              </a:rPr>
              <a:t> no pathological processes;</a:t>
            </a:r>
          </a:p>
          <a:p>
            <a:pPr>
              <a:buFont typeface="Arial" panose="020B0604020202020204" pitchFamily="34" charset="0"/>
              <a:buChar char="•"/>
            </a:pPr>
            <a:r>
              <a:rPr lang="en-US" dirty="0">
                <a:sym typeface="Wingdings" panose="05000000000000000000" pitchFamily="2" charset="2"/>
              </a:rPr>
              <a:t>A disorder instance can eliminate the range of circumstances under which another disorder instance can lead to pathological processes	     no disease instance;</a:t>
            </a:r>
          </a:p>
          <a:p>
            <a:pPr>
              <a:buFont typeface="Arial" panose="020B0604020202020204" pitchFamily="34" charset="0"/>
              <a:buChar char="•"/>
            </a:pPr>
            <a:r>
              <a:rPr lang="en-US" dirty="0"/>
              <a:t>Disorders of the same type in distinct patients, or in the same patient at distinct times, may lead to diseases of distinct types;</a:t>
            </a:r>
          </a:p>
          <a:p>
            <a:pPr>
              <a:buFont typeface="Arial" panose="020B0604020202020204" pitchFamily="34" charset="0"/>
              <a:buChar char="•"/>
            </a:pPr>
            <a:r>
              <a:rPr lang="en-US" dirty="0"/>
              <a:t>Diseases of the same type may unfold themselves in disease courses of distinct types;</a:t>
            </a:r>
          </a:p>
          <a:p>
            <a:pPr>
              <a:buFont typeface="Arial" panose="020B0604020202020204" pitchFamily="34" charset="0"/>
              <a:buChar char="•"/>
            </a:pPr>
            <a:r>
              <a:rPr lang="en-US" dirty="0"/>
              <a:t>Diseases of distinct types may unfold themselves in disease courses of the same type;</a:t>
            </a:r>
          </a:p>
          <a:p>
            <a:pPr>
              <a:buFont typeface="Arial" panose="020B0604020202020204" pitchFamily="34" charset="0"/>
              <a:buChar char="•"/>
            </a:pPr>
            <a:r>
              <a:rPr lang="en-US" dirty="0"/>
              <a:t>…</a:t>
            </a:r>
          </a:p>
        </p:txBody>
      </p:sp>
    </p:spTree>
    <p:extLst>
      <p:ext uri="{BB962C8B-B14F-4D97-AF65-F5344CB8AC3E}">
        <p14:creationId xmlns:p14="http://schemas.microsoft.com/office/powerpoint/2010/main" val="23752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nchor="t"/>
          <a:lstStyle/>
          <a:p>
            <a:pPr eaLnBrk="1" hangingPunct="1"/>
            <a:r>
              <a:rPr lang="en-US" altLang="en-US" sz="3600" dirty="0">
                <a:latin typeface="Times New Roman" panose="02020603050405020304" pitchFamily="18" charset="0"/>
                <a:ea typeface="ＭＳ Ｐゴシック" panose="020B0600070205080204" pitchFamily="34" charset="-128"/>
              </a:rPr>
              <a:t>Goals of OGMS</a:t>
            </a:r>
          </a:p>
        </p:txBody>
      </p:sp>
      <p:sp>
        <p:nvSpPr>
          <p:cNvPr id="63491" name="Rectangle 3"/>
          <p:cNvSpPr>
            <a:spLocks noGrp="1" noChangeArrowheads="1"/>
          </p:cNvSpPr>
          <p:nvPr>
            <p:ph idx="1"/>
          </p:nvPr>
        </p:nvSpPr>
        <p:spPr>
          <a:noFill/>
        </p:spPr>
        <p:txBody>
          <a:bodyPr/>
          <a:lstStyle/>
          <a:p>
            <a:pPr marL="457200"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What are the fundamental relationships:</a:t>
            </a:r>
          </a:p>
          <a:p>
            <a:pPr marL="457200" indent="-457200" eaLnBrk="1" hangingPunct="1">
              <a:lnSpc>
                <a:spcPct val="90000"/>
              </a:lnSpc>
              <a:buFont typeface="Arial" panose="020B0604020202020204" pitchFamily="34" charset="0"/>
              <a:buChar char="•"/>
            </a:pPr>
            <a:endParaRPr lang="en-US" altLang="en-US" sz="2800" dirty="0">
              <a:latin typeface="Times New Roman" panose="02020603050405020304" pitchFamily="18" charset="0"/>
              <a:ea typeface="ＭＳ Ｐゴシック" panose="020B0600070205080204" pitchFamily="34" charset="-128"/>
            </a:endParaRPr>
          </a:p>
          <a:p>
            <a:pPr lvl="1" eaLnBrk="1" hangingPunct="1">
              <a:lnSpc>
                <a:spcPct val="90000"/>
              </a:lnSpc>
            </a:pPr>
            <a:r>
              <a:rPr lang="en-US" altLang="en-US" sz="2800" dirty="0">
                <a:latin typeface="Times New Roman" panose="02020603050405020304" pitchFamily="18" charset="0"/>
                <a:ea typeface="ＭＳ Ｐゴシック" panose="020B0600070205080204" pitchFamily="34" charset="-128"/>
              </a:rPr>
              <a:t>between the process of observing, the results of the observation and what is being observed;</a:t>
            </a:r>
          </a:p>
          <a:p>
            <a:pPr lvl="1" eaLnBrk="1" hangingPunct="1">
              <a:lnSpc>
                <a:spcPct val="90000"/>
              </a:lnSpc>
            </a:pPr>
            <a:r>
              <a:rPr lang="en-US" altLang="en-US" sz="2800" dirty="0">
                <a:latin typeface="Times New Roman" panose="02020603050405020304" pitchFamily="18" charset="0"/>
                <a:ea typeface="ＭＳ Ｐゴシック" panose="020B0600070205080204" pitchFamily="34" charset="-128"/>
              </a:rPr>
              <a:t>between signs/symptoms and disease (no absolutes?);</a:t>
            </a:r>
          </a:p>
          <a:p>
            <a:pPr lvl="1" eaLnBrk="1" hangingPunct="1">
              <a:lnSpc>
                <a:spcPct val="90000"/>
              </a:lnSpc>
            </a:pPr>
            <a:r>
              <a:rPr lang="en-US" altLang="en-US" sz="2800" dirty="0">
                <a:latin typeface="Times New Roman" panose="02020603050405020304" pitchFamily="18" charset="0"/>
                <a:ea typeface="ＭＳ Ｐゴシック" panose="020B0600070205080204" pitchFamily="34" charset="-128"/>
              </a:rPr>
              <a:t>between clinical and pre-clinical pathological processes, their manifestations and their representations in the EHR.</a:t>
            </a:r>
          </a:p>
        </p:txBody>
      </p:sp>
    </p:spTree>
    <p:extLst>
      <p:ext uri="{BB962C8B-B14F-4D97-AF65-F5344CB8AC3E}">
        <p14:creationId xmlns:p14="http://schemas.microsoft.com/office/powerpoint/2010/main" val="3279950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DB74E5-B881-4319-AF63-3D53EA48B99C}"/>
              </a:ext>
            </a:extLst>
          </p:cNvPr>
          <p:cNvSpPr>
            <a:spLocks noGrp="1"/>
          </p:cNvSpPr>
          <p:nvPr>
            <p:ph type="ctrTitle"/>
          </p:nvPr>
        </p:nvSpPr>
        <p:spPr/>
        <p:txBody>
          <a:bodyPr/>
          <a:lstStyle/>
          <a:p>
            <a:r>
              <a:rPr lang="en-US" dirty="0"/>
              <a:t>A little exercise</a:t>
            </a:r>
          </a:p>
        </p:txBody>
      </p:sp>
      <p:sp>
        <p:nvSpPr>
          <p:cNvPr id="7" name="Subtitle 6">
            <a:extLst>
              <a:ext uri="{FF2B5EF4-FFF2-40B4-BE49-F238E27FC236}">
                <a16:creationId xmlns:a16="http://schemas.microsoft.com/office/drawing/2014/main" id="{5F803575-9F60-4BAD-A76F-207A3955DB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4790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Scheuermann</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 Ceusters W, Smith B.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Toward an Ontological Treatment of Disease and Diagnosis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hlinkClick r:id="rId2"/>
              </a:rPr>
              <a:t>2009 AMIA Summit on Translational Bioinformatics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San Francisco, California, March 15-17, 2009;: 116-120.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Omnipress</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ISBN:0-9647743-7-2</a:t>
            </a:r>
          </a:p>
        </p:txBody>
      </p:sp>
    </p:spTree>
    <p:extLst>
      <p:ext uri="{BB962C8B-B14F-4D97-AF65-F5344CB8AC3E}">
        <p14:creationId xmlns:p14="http://schemas.microsoft.com/office/powerpoint/2010/main" val="739422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781.2 Abnormality of gait</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2205757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6" name="Rectangle 5"/>
          <p:cNvSpPr/>
          <p:nvPr/>
        </p:nvSpPr>
        <p:spPr bwMode="auto">
          <a:xfrm>
            <a:off x="5334000" y="2590800"/>
            <a:ext cx="2514600" cy="3810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781.2 Abnormality of gait</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154493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256.0 - </a:t>
            </a:r>
            <a:r>
              <a:rPr kumimoji="0" lang="en-US" sz="2400" b="0" i="0" u="none" strike="noStrike" kern="1200" cap="none" spc="0" normalizeH="0" baseline="0" noProof="0" dirty="0" err="1">
                <a:ln>
                  <a:noFill/>
                </a:ln>
                <a:solidFill>
                  <a:srgbClr val="FFFFFF"/>
                </a:solidFill>
                <a:effectLst/>
                <a:uLnTx/>
                <a:uFillTx/>
                <a:latin typeface="Times" charset="0"/>
                <a:ea typeface="+mn-ea"/>
                <a:cs typeface="+mn-cs"/>
              </a:rPr>
              <a:t>Hyperestrogenism</a:t>
            </a: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624573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2590800"/>
            <a:ext cx="1828800" cy="914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256.0 - </a:t>
            </a:r>
            <a:r>
              <a:rPr kumimoji="0" lang="en-US" sz="2400" b="0" i="0" u="none" strike="noStrike" kern="1200" cap="none" spc="0" normalizeH="0" baseline="0" noProof="0" dirty="0" err="1">
                <a:ln>
                  <a:noFill/>
                </a:ln>
                <a:solidFill>
                  <a:srgbClr val="FFFFFF"/>
                </a:solidFill>
                <a:effectLst/>
                <a:uLnTx/>
                <a:uFillTx/>
                <a:latin typeface="Times" charset="0"/>
                <a:ea typeface="+mn-ea"/>
                <a:cs typeface="+mn-cs"/>
              </a:rPr>
              <a:t>Hyperestrogenism</a:t>
            </a: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2792741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0" y="5943600"/>
            <a:ext cx="91440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imes" charset="0"/>
                <a:ea typeface="+mn-ea"/>
                <a:cs typeface="+mn-cs"/>
              </a:rPr>
              <a:t>250.23 Diabetes with </a:t>
            </a:r>
            <a:r>
              <a:rPr kumimoji="0" lang="en-US" sz="2800" b="0" i="0" u="none" strike="noStrike" kern="1200" cap="none" spc="0" normalizeH="0" baseline="0" noProof="0" dirty="0" err="1">
                <a:ln>
                  <a:noFill/>
                </a:ln>
                <a:solidFill>
                  <a:srgbClr val="FFFFFF"/>
                </a:solidFill>
                <a:effectLst/>
                <a:uLnTx/>
                <a:uFillTx/>
                <a:latin typeface="Times" charset="0"/>
                <a:ea typeface="+mn-ea"/>
                <a:cs typeface="+mn-cs"/>
              </a:rPr>
              <a:t>hyperosmolarity</a:t>
            </a:r>
            <a:r>
              <a:rPr kumimoji="0" lang="en-US" sz="2800" b="0" i="0" u="none" strike="noStrike" kern="1200" cap="none" spc="0" normalizeH="0" baseline="0" noProof="0" dirty="0">
                <a:ln>
                  <a:noFill/>
                </a:ln>
                <a:solidFill>
                  <a:srgbClr val="FFFFFF"/>
                </a:solidFill>
                <a:effectLst/>
                <a:uLnTx/>
                <a:uFillTx/>
                <a:latin typeface="Times" charset="0"/>
                <a:ea typeface="+mn-ea"/>
                <a:cs typeface="+mn-cs"/>
              </a:rPr>
              <a:t>, type I, uncontrolled</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3483999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3505200"/>
            <a:ext cx="1828800" cy="609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0" y="5943600"/>
            <a:ext cx="91440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imes" charset="0"/>
                <a:ea typeface="+mn-ea"/>
                <a:cs typeface="+mn-cs"/>
              </a:rPr>
              <a:t>250.23 Diabetes with </a:t>
            </a:r>
            <a:r>
              <a:rPr kumimoji="0" lang="en-US" sz="2800" b="0" i="0" u="none" strike="noStrike" kern="1200" cap="none" spc="0" normalizeH="0" baseline="0" noProof="0" dirty="0" err="1">
                <a:ln>
                  <a:noFill/>
                </a:ln>
                <a:solidFill>
                  <a:srgbClr val="FFFFFF"/>
                </a:solidFill>
                <a:effectLst/>
                <a:uLnTx/>
                <a:uFillTx/>
                <a:latin typeface="Times" charset="0"/>
                <a:ea typeface="+mn-ea"/>
                <a:cs typeface="+mn-cs"/>
              </a:rPr>
              <a:t>hyperosmolarity</a:t>
            </a:r>
            <a:r>
              <a:rPr kumimoji="0" lang="en-US" sz="2800" b="0" i="0" u="none" strike="noStrike" kern="1200" cap="none" spc="0" normalizeH="0" baseline="0" noProof="0" dirty="0">
                <a:ln>
                  <a:noFill/>
                </a:ln>
                <a:solidFill>
                  <a:srgbClr val="FFFFFF"/>
                </a:solidFill>
                <a:effectLst/>
                <a:uLnTx/>
                <a:uFillTx/>
                <a:latin typeface="Times" charset="0"/>
                <a:ea typeface="+mn-ea"/>
                <a:cs typeface="+mn-cs"/>
              </a:rPr>
              <a:t>, type I, uncontrolled</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1587868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a:t>
                      </a:r>
                      <a:r>
                        <a:rPr lang="en-US" sz="1800" dirty="0">
                          <a:solidFill>
                            <a:srgbClr val="FFFF00"/>
                          </a:solidFill>
                          <a:effectLst/>
                          <a:latin typeface="Cambria" panose="02040503050406030204" pitchFamily="18" charset="0"/>
                        </a:rPr>
                        <a:t>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3" name="Rectangle 2"/>
          <p:cNvSpPr/>
          <p:nvPr/>
        </p:nvSpPr>
        <p:spPr bwMode="auto">
          <a:xfrm>
            <a:off x="457200" y="5943600"/>
            <a:ext cx="82296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749.01 - Cleft palate, unilateral, complete</a:t>
            </a:r>
          </a:p>
        </p:txBody>
      </p:sp>
      <p:sp>
        <p:nvSpPr>
          <p:cNvPr id="7"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3342110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1676400"/>
            <a:ext cx="1828800" cy="914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a:t>
                      </a:r>
                      <a:r>
                        <a:rPr lang="en-US" sz="1800" dirty="0">
                          <a:solidFill>
                            <a:srgbClr val="FFFF00"/>
                          </a:solidFill>
                          <a:effectLst/>
                          <a:latin typeface="Cambria" panose="02040503050406030204" pitchFamily="18" charset="0"/>
                        </a:rPr>
                        <a:t>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3" name="Rectangle 2"/>
          <p:cNvSpPr/>
          <p:nvPr/>
        </p:nvSpPr>
        <p:spPr bwMode="auto">
          <a:xfrm>
            <a:off x="457200" y="5943600"/>
            <a:ext cx="82296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749.01 - Cleft palate, unilateral, complete</a:t>
            </a:r>
          </a:p>
        </p:txBody>
      </p:sp>
      <p:sp>
        <p:nvSpPr>
          <p:cNvPr id="7"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144829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nchor="t"/>
          <a:lstStyle/>
          <a:p>
            <a:pPr eaLnBrk="1" hangingPunct="1"/>
            <a:r>
              <a:rPr lang="en-US" altLang="en-US" sz="3600" dirty="0">
                <a:latin typeface="Times New Roman" panose="02020603050405020304" pitchFamily="18" charset="0"/>
                <a:ea typeface="ＭＳ Ｐゴシック" panose="020B0600070205080204" pitchFamily="34" charset="-128"/>
              </a:rPr>
              <a:t>Goals of OGMS</a:t>
            </a:r>
          </a:p>
        </p:txBody>
      </p:sp>
      <p:sp>
        <p:nvSpPr>
          <p:cNvPr id="63491" name="Rectangle 3"/>
          <p:cNvSpPr>
            <a:spLocks noGrp="1" noChangeArrowheads="1"/>
          </p:cNvSpPr>
          <p:nvPr>
            <p:ph idx="1"/>
          </p:nvPr>
        </p:nvSpPr>
        <p:spPr>
          <a:noFill/>
        </p:spPr>
        <p:txBody>
          <a:bodyPr/>
          <a:lstStyle/>
          <a:p>
            <a:pPr marL="457200"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How should ontologies be developed - intelligent design or natural selection (evolution)?</a:t>
            </a:r>
          </a:p>
          <a:p>
            <a:pPr marL="457200" indent="-457200" eaLnBrk="1" hangingPunct="1">
              <a:lnSpc>
                <a:spcPct val="90000"/>
              </a:lnSpc>
              <a:buFont typeface="Arial" panose="020B0604020202020204" pitchFamily="34" charset="0"/>
              <a:buChar char="•"/>
            </a:pPr>
            <a:endParaRPr lang="en-US" altLang="en-US" sz="2800" dirty="0">
              <a:latin typeface="Times New Roman" panose="02020603050405020304" pitchFamily="18" charset="0"/>
              <a:ea typeface="ＭＳ Ｐゴシック" panose="020B0600070205080204" pitchFamily="34" charset="-128"/>
            </a:endParaRPr>
          </a:p>
          <a:p>
            <a:pPr marL="457200"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What is the relationship between </a:t>
            </a:r>
          </a:p>
          <a:p>
            <a:pPr marL="857250" lvl="1"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the ontologies, </a:t>
            </a:r>
          </a:p>
          <a:p>
            <a:pPr marL="857250" lvl="1"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the terminologies and </a:t>
            </a:r>
          </a:p>
          <a:p>
            <a:pPr marL="857250" lvl="1" indent="-457200" eaLnBrk="1" hangingPunct="1">
              <a:lnSpc>
                <a:spcPct val="90000"/>
              </a:lnSpc>
              <a:buFont typeface="Arial" panose="020B0604020202020204" pitchFamily="34" charset="0"/>
              <a:buChar char="•"/>
            </a:pPr>
            <a:r>
              <a:rPr lang="en-US" altLang="en-US" sz="2800" dirty="0">
                <a:latin typeface="Times New Roman" panose="02020603050405020304" pitchFamily="18" charset="0"/>
                <a:ea typeface="ＭＳ Ｐゴシック" panose="020B0600070205080204" pitchFamily="34" charset="-128"/>
              </a:rPr>
              <a:t>the information models?</a:t>
            </a:r>
          </a:p>
        </p:txBody>
      </p:sp>
    </p:spTree>
    <p:extLst>
      <p:ext uri="{BB962C8B-B14F-4D97-AF65-F5344CB8AC3E}">
        <p14:creationId xmlns:p14="http://schemas.microsoft.com/office/powerpoint/2010/main" val="375623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7" name="Rectangle 6"/>
          <p:cNvSpPr/>
          <p:nvPr/>
        </p:nvSpPr>
        <p:spPr bwMode="auto">
          <a:xfrm>
            <a:off x="0" y="5943600"/>
            <a:ext cx="91440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Times" charset="0"/>
                <a:ea typeface="+mn-ea"/>
                <a:cs typeface="+mn-cs"/>
              </a:rPr>
              <a:t>V65.5 - Person with feared complaint in whom no diagnosis was made</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36984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p>
                  </a:txBody>
                  <a:tcPr>
                    <a:noFill/>
                  </a:tcPr>
                </a:tc>
                <a:extLst>
                  <a:ext uri="{0D108BD9-81ED-4DB2-BD59-A6C34878D82A}">
                    <a16:rowId xmlns:a16="http://schemas.microsoft.com/office/drawing/2014/main" val="10002"/>
                  </a:ext>
                </a:extLst>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
        <p:nvSpPr>
          <p:cNvPr id="6" name="Rectangle 5"/>
          <p:cNvSpPr/>
          <p:nvPr/>
        </p:nvSpPr>
        <p:spPr bwMode="auto">
          <a:xfrm>
            <a:off x="5257800" y="4495800"/>
            <a:ext cx="762000" cy="3048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p:cNvSpPr/>
          <p:nvPr/>
        </p:nvSpPr>
        <p:spPr bwMode="auto">
          <a:xfrm>
            <a:off x="0" y="5943600"/>
            <a:ext cx="91440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Times" charset="0"/>
                <a:ea typeface="+mn-ea"/>
                <a:cs typeface="+mn-cs"/>
              </a:rPr>
              <a:t>V65.5 - Person with feared complaint in whom no diagnosis was made</a:t>
            </a:r>
          </a:p>
        </p:txBody>
      </p:sp>
      <p:sp>
        <p:nvSpPr>
          <p:cNvPr id="8" name="Title 1"/>
          <p:cNvSpPr>
            <a:spLocks noGrp="1"/>
          </p:cNvSpPr>
          <p:nvPr>
            <p:ph type="title"/>
          </p:nvPr>
        </p:nvSpPr>
        <p:spPr>
          <a:xfrm>
            <a:off x="228600" y="762000"/>
            <a:ext cx="8686800" cy="762000"/>
          </a:xfrm>
        </p:spPr>
        <p:txBody>
          <a:bodyPr/>
          <a:lstStyle/>
          <a:p>
            <a:r>
              <a:rPr lang="en-US" sz="3200" dirty="0">
                <a:solidFill>
                  <a:srgbClr val="FFFF00"/>
                </a:solidFill>
              </a:rPr>
              <a:t>What</a:t>
            </a:r>
            <a:r>
              <a:rPr lang="en-US" sz="3200" dirty="0"/>
              <a:t> are diagnoses in EHRs </a:t>
            </a:r>
            <a:r>
              <a:rPr lang="en-US" sz="3200" dirty="0">
                <a:solidFill>
                  <a:srgbClr val="FFFF00"/>
                </a:solidFill>
              </a:rPr>
              <a:t>about</a:t>
            </a:r>
            <a:r>
              <a:rPr lang="en-US" sz="3200" dirty="0"/>
              <a:t>?</a:t>
            </a:r>
            <a:br>
              <a:rPr lang="en-US" sz="3200" dirty="0"/>
            </a:br>
            <a:r>
              <a:rPr lang="en-US" sz="1600" dirty="0"/>
              <a:t>(What are the options?)</a:t>
            </a:r>
          </a:p>
        </p:txBody>
      </p:sp>
    </p:spTree>
    <p:extLst>
      <p:ext uri="{BB962C8B-B14F-4D97-AF65-F5344CB8AC3E}">
        <p14:creationId xmlns:p14="http://schemas.microsoft.com/office/powerpoint/2010/main" val="579995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363F3-9A69-44C2-85A2-3AF4135111F1}"/>
              </a:ext>
            </a:extLst>
          </p:cNvPr>
          <p:cNvSpPr>
            <a:spLocks noGrp="1"/>
          </p:cNvSpPr>
          <p:nvPr>
            <p:ph type="ctrTitle"/>
          </p:nvPr>
        </p:nvSpPr>
        <p:spPr/>
        <p:txBody>
          <a:bodyPr/>
          <a:lstStyle/>
          <a:p>
            <a:r>
              <a:rPr lang="en-US" dirty="0"/>
              <a:t>Application of OGMS to insights in other disease related ontologies</a:t>
            </a:r>
          </a:p>
        </p:txBody>
      </p:sp>
      <p:sp>
        <p:nvSpPr>
          <p:cNvPr id="5" name="Subtitle 4">
            <a:extLst>
              <a:ext uri="{FF2B5EF4-FFF2-40B4-BE49-F238E27FC236}">
                <a16:creationId xmlns:a16="http://schemas.microsoft.com/office/drawing/2014/main" id="{4C6D86AC-06AD-4BF0-8766-D3BAA4294F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8529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71B73-BB34-4CBD-82C5-89DD74F07FBC}"/>
              </a:ext>
            </a:extLst>
          </p:cNvPr>
          <p:cNvSpPr>
            <a:spLocks noGrp="1"/>
          </p:cNvSpPr>
          <p:nvPr>
            <p:ph type="title"/>
          </p:nvPr>
        </p:nvSpPr>
        <p:spPr/>
        <p:txBody>
          <a:bodyPr/>
          <a:lstStyle/>
          <a:p>
            <a:r>
              <a:rPr lang="en-US" dirty="0"/>
              <a:t>‘Disease’ in </a:t>
            </a:r>
            <a:r>
              <a:rPr lang="en-US" dirty="0" err="1"/>
              <a:t>BioPortal</a:t>
            </a:r>
            <a:r>
              <a:rPr lang="en-US" dirty="0"/>
              <a:t> junk</a:t>
            </a:r>
          </a:p>
        </p:txBody>
      </p:sp>
      <p:sp>
        <p:nvSpPr>
          <p:cNvPr id="5" name="Content Placeholder 4">
            <a:extLst>
              <a:ext uri="{FF2B5EF4-FFF2-40B4-BE49-F238E27FC236}">
                <a16:creationId xmlns:a16="http://schemas.microsoft.com/office/drawing/2014/main" id="{C1061D6C-E2ED-416F-83BE-BB626B884E7C}"/>
              </a:ext>
            </a:extLst>
          </p:cNvPr>
          <p:cNvSpPr>
            <a:spLocks noGrp="1"/>
          </p:cNvSpPr>
          <p:nvPr>
            <p:ph idx="1"/>
          </p:nvPr>
        </p:nvSpPr>
        <p:spPr/>
        <p:txBody>
          <a:bodyPr/>
          <a:lstStyle/>
          <a:p>
            <a:r>
              <a:rPr lang="en-US">
                <a:hlinkClick r:id="rId2"/>
              </a:rPr>
              <a:t>https://bioportal.bioontology.org/search?utf8=%E2%9C%93&amp;query=disease&amp;button</a:t>
            </a:r>
            <a:r>
              <a:rPr lang="en-US"/>
              <a:t>= </a:t>
            </a:r>
            <a:endParaRPr lang="en-US" dirty="0"/>
          </a:p>
        </p:txBody>
      </p:sp>
    </p:spTree>
    <p:extLst>
      <p:ext uri="{BB962C8B-B14F-4D97-AF65-F5344CB8AC3E}">
        <p14:creationId xmlns:p14="http://schemas.microsoft.com/office/powerpoint/2010/main" val="78717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4CC7-DF1C-44AA-A633-CC2CC9CFA069}"/>
              </a:ext>
            </a:extLst>
          </p:cNvPr>
          <p:cNvSpPr>
            <a:spLocks noGrp="1"/>
          </p:cNvSpPr>
          <p:nvPr>
            <p:ph type="title"/>
          </p:nvPr>
        </p:nvSpPr>
        <p:spPr/>
        <p:txBody>
          <a:bodyPr/>
          <a:lstStyle/>
          <a:p>
            <a:r>
              <a:rPr lang="en-US" dirty="0"/>
              <a:t>Bad ‘disease ontologies’</a:t>
            </a:r>
          </a:p>
        </p:txBody>
      </p:sp>
      <p:sp>
        <p:nvSpPr>
          <p:cNvPr id="3" name="Content Placeholder 2">
            <a:extLst>
              <a:ext uri="{FF2B5EF4-FFF2-40B4-BE49-F238E27FC236}">
                <a16:creationId xmlns:a16="http://schemas.microsoft.com/office/drawing/2014/main" id="{B3E0040D-3A6D-4B36-AE8C-866273D922D5}"/>
              </a:ext>
            </a:extLst>
          </p:cNvPr>
          <p:cNvSpPr>
            <a:spLocks noGrp="1"/>
          </p:cNvSpPr>
          <p:nvPr>
            <p:ph idx="1"/>
          </p:nvPr>
        </p:nvSpPr>
        <p:spPr/>
        <p:txBody>
          <a:bodyPr/>
          <a:lstStyle/>
          <a:p>
            <a:pPr>
              <a:buFont typeface="Arial" panose="020B0604020202020204" pitchFamily="34" charset="0"/>
              <a:buChar char="•"/>
            </a:pPr>
            <a:r>
              <a:rPr lang="en-US" dirty="0"/>
              <a:t>Despite being listed in the OBO-Foundry: </a:t>
            </a:r>
            <a:r>
              <a:rPr lang="en-US" sz="1600" dirty="0"/>
              <a:t>	</a:t>
            </a:r>
            <a:r>
              <a:rPr lang="en-US" sz="1600" dirty="0">
                <a:hlinkClick r:id="rId2"/>
              </a:rPr>
              <a:t>http://www.obofoundry.org/ontology/doid.html</a:t>
            </a:r>
            <a:endParaRPr lang="en-US" sz="1600" dirty="0"/>
          </a:p>
          <a:p>
            <a:pPr>
              <a:buFont typeface="Arial" panose="020B0604020202020204" pitchFamily="34" charset="0"/>
              <a:buChar char="•"/>
            </a:pPr>
            <a:r>
              <a:rPr lang="en-US" dirty="0"/>
              <a:t>Mondo Disease Ontology: junky collection of several other ‘ontologies’:</a:t>
            </a:r>
          </a:p>
          <a:p>
            <a:pPr marL="914400" lvl="1" indent="0">
              <a:buNone/>
            </a:pPr>
            <a:r>
              <a:rPr lang="en-US" sz="1600" dirty="0">
                <a:hlinkClick r:id="rId3"/>
              </a:rPr>
              <a:t>https://mondo.monarchinitiative.org/</a:t>
            </a:r>
            <a:endParaRPr lang="en-US" sz="1600" dirty="0"/>
          </a:p>
          <a:p>
            <a:pPr marL="914400" lvl="1" indent="0">
              <a:buNone/>
            </a:pPr>
            <a:r>
              <a:rPr lang="en-US" sz="1600" dirty="0">
                <a:hlinkClick r:id="rId4"/>
              </a:rPr>
              <a:t>https://www.ebi.ac.uk/ols/ontologies/mondo</a:t>
            </a:r>
            <a:r>
              <a:rPr lang="en-US" sz="1600" dirty="0"/>
              <a:t> </a:t>
            </a:r>
          </a:p>
          <a:p>
            <a:pPr>
              <a:buFont typeface="Arial" panose="020B0604020202020204" pitchFamily="34" charset="0"/>
              <a:buChar char="•"/>
            </a:pPr>
            <a:r>
              <a:rPr lang="en-US" dirty="0"/>
              <a:t>The Semantic Science Ontology: junk as a foundation</a:t>
            </a:r>
          </a:p>
          <a:p>
            <a:pPr marL="914400" indent="0"/>
            <a:r>
              <a:rPr lang="en-US" sz="1600" dirty="0">
                <a:hlinkClick r:id="rId5"/>
              </a:rPr>
              <a:t>https://bioportal.bioontology.org/ontologies/SIO?p=classes&amp;conceptid=http%3A%2F%2Fsemanticscience.org%2Fresource%2FSIO_010299</a:t>
            </a:r>
            <a:r>
              <a:rPr lang="en-US" sz="1600"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1009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 Terminology</a:t>
            </a:r>
          </a:p>
        </p:txBody>
      </p:sp>
      <p:pic>
        <p:nvPicPr>
          <p:cNvPr id="4" name="Content Placeholder 3"/>
          <p:cNvPicPr>
            <a:picLocks noGrp="1" noChangeAspect="1"/>
          </p:cNvPicPr>
          <p:nvPr>
            <p:ph idx="1"/>
          </p:nvPr>
        </p:nvPicPr>
        <p:blipFill>
          <a:blip r:embed="rId3"/>
          <a:stretch>
            <a:fillRect/>
          </a:stretch>
        </p:blipFill>
        <p:spPr>
          <a:xfrm>
            <a:off x="743386" y="1555595"/>
            <a:ext cx="7657227" cy="5188431"/>
          </a:xfrm>
          <a:prstGeom prst="rect">
            <a:avLst/>
          </a:prstGeom>
        </p:spPr>
      </p:pic>
    </p:spTree>
    <p:extLst>
      <p:ext uri="{BB962C8B-B14F-4D97-AF65-F5344CB8AC3E}">
        <p14:creationId xmlns:p14="http://schemas.microsoft.com/office/powerpoint/2010/main" val="5071374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12804</TotalTime>
  <Words>5351</Words>
  <Application>Microsoft Office PowerPoint</Application>
  <PresentationFormat>On-screen Show (4:3)</PresentationFormat>
  <Paragraphs>737</Paragraphs>
  <Slides>84</Slides>
  <Notes>46</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103" baseType="lpstr">
      <vt:lpstr>Batang</vt:lpstr>
      <vt:lpstr>MS Mincho</vt:lpstr>
      <vt:lpstr>MS Mincho</vt:lpstr>
      <vt:lpstr>ＭＳ Ｐゴシック</vt:lpstr>
      <vt:lpstr>ＭＳ Ｐゴシック</vt:lpstr>
      <vt:lpstr>Arial</vt:lpstr>
      <vt:lpstr>Calibri</vt:lpstr>
      <vt:lpstr>Cambria</vt:lpstr>
      <vt:lpstr>Copperplate Gothic Bold</vt:lpstr>
      <vt:lpstr>Georgia</vt:lpstr>
      <vt:lpstr>Helvetica Neue</vt:lpstr>
      <vt:lpstr>Tahoma</vt:lpstr>
      <vt:lpstr>Times</vt:lpstr>
      <vt:lpstr>Times New Roman</vt:lpstr>
      <vt:lpstr>Trebuchet MS</vt:lpstr>
      <vt:lpstr>Verdana</vt:lpstr>
      <vt:lpstr>Wingdings</vt:lpstr>
      <vt:lpstr>Office Theme</vt:lpstr>
      <vt:lpstr>Photo Editor-foto</vt:lpstr>
      <vt:lpstr>BMI508 – Fall 2020 Introduction to Biomedical Ontology  Class 8 – Oct 21, 2020  The Ontology for General Medical Science     </vt:lpstr>
      <vt:lpstr>Assignment A7</vt:lpstr>
      <vt:lpstr>The reference for OGMS: </vt:lpstr>
      <vt:lpstr>Big Picture</vt:lpstr>
      <vt:lpstr>Motivation</vt:lpstr>
      <vt:lpstr>Goals of OGMS</vt:lpstr>
      <vt:lpstr>Goals of OGMS</vt:lpstr>
      <vt:lpstr>Goals of OGMS</vt:lpstr>
      <vt:lpstr>Ontology / Terminology</vt:lpstr>
      <vt:lpstr>Ontology / Terminology</vt:lpstr>
      <vt:lpstr>SNOMED-CT: abundance of false synonymy</vt:lpstr>
      <vt:lpstr>EHR Information Models (simplified)</vt:lpstr>
      <vt:lpstr>Approach</vt:lpstr>
      <vt:lpstr>Approach</vt:lpstr>
      <vt:lpstr>Cirrhosis - environmental exposure</vt:lpstr>
      <vt:lpstr>Part 1</vt:lpstr>
      <vt:lpstr>Foundational Terms (1)</vt:lpstr>
      <vt:lpstr>Physical Disorder</vt:lpstr>
      <vt:lpstr>Extended organism</vt:lpstr>
      <vt:lpstr>Clinically abnormal </vt:lpstr>
      <vt:lpstr>Foundational Terms (2)</vt:lpstr>
      <vt:lpstr>Foundational Terms (3)</vt:lpstr>
      <vt:lpstr>Disposition</vt:lpstr>
      <vt:lpstr>PowerPoint Presentation</vt:lpstr>
      <vt:lpstr>PowerPoint Presentation</vt:lpstr>
      <vt:lpstr>Arterial aneurysm</vt:lpstr>
      <vt:lpstr>Arterial Aneurysm</vt:lpstr>
      <vt:lpstr>PowerPoint Presentation</vt:lpstr>
      <vt:lpstr>PowerPoint Presentation</vt:lpstr>
      <vt:lpstr>Disease course</vt:lpstr>
      <vt:lpstr>PowerPoint Presentation</vt:lpstr>
      <vt:lpstr>Compare with</vt:lpstr>
      <vt:lpstr>PowerPoint Presentation</vt:lpstr>
      <vt:lpstr>Questions</vt:lpstr>
      <vt:lpstr>PowerPoint Presentation</vt:lpstr>
      <vt:lpstr>PowerPoint Presentation</vt:lpstr>
      <vt:lpstr>PowerPoint Presentation</vt:lpstr>
      <vt:lpstr>PowerPoint Presentation</vt:lpstr>
      <vt:lpstr>PowerPoint Presentation</vt:lpstr>
      <vt:lpstr>Etiology</vt:lpstr>
      <vt:lpstr>Dispositions and Predispositions</vt:lpstr>
      <vt:lpstr>Hereditary Non-polyposis Colorectal Cancer HNPCC - genetic pre-disposition</vt:lpstr>
      <vt:lpstr>Hemorrhagic stroke</vt:lpstr>
      <vt:lpstr>Hemorrhagic stroke</vt:lpstr>
      <vt:lpstr>Definitions - Clinical Evaluation Terms (on the side of the patient!)</vt:lpstr>
      <vt:lpstr>Part 2</vt:lpstr>
      <vt:lpstr>Definitions - manifestations</vt:lpstr>
      <vt:lpstr>Phenotype</vt:lpstr>
      <vt:lpstr>Phenotype</vt:lpstr>
      <vt:lpstr>Part 3</vt:lpstr>
      <vt:lpstr>‘Findings’ / ‘observations’</vt:lpstr>
      <vt:lpstr>‘Findings’ / ‘observations’</vt:lpstr>
      <vt:lpstr>Clinical picture</vt:lpstr>
      <vt:lpstr>‘Findings’ / ‘observations’</vt:lpstr>
      <vt:lpstr>Diagnosis</vt:lpstr>
      <vt:lpstr>PowerPoint Presentation</vt:lpstr>
      <vt:lpstr>Generically Dependent Continuants</vt:lpstr>
      <vt:lpstr>PowerPoint Presentation</vt:lpstr>
      <vt:lpstr>PowerPoint Presentation</vt:lpstr>
      <vt:lpstr>PowerPoint Presentation</vt:lpstr>
      <vt:lpstr>PowerPoint Presentation</vt:lpstr>
      <vt:lpstr>No conflation of diagnosis, disease, and disorder</vt:lpstr>
      <vt:lpstr>Application of OGMS in medical documentation</vt:lpstr>
      <vt:lpstr>Key OGMS definitions</vt:lpstr>
      <vt:lpstr>Key OGMS definitions</vt:lpstr>
      <vt:lpstr>Key OGMS definitions</vt:lpstr>
      <vt:lpstr>Key OGMS definitions</vt:lpstr>
      <vt:lpstr>Key OGMS definitions</vt:lpstr>
      <vt:lpstr>Disorder related configurations</vt:lpstr>
      <vt:lpstr>A little exercise</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What are diagnoses in EHRs about? (What are the options?)</vt:lpstr>
      <vt:lpstr>Application of OGMS to insights in other disease related ontologies</vt:lpstr>
      <vt:lpstr>‘Disease’ in BioPortal junk</vt:lpstr>
      <vt:lpstr>Bad ‘disease ontologies’</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Ceusters</cp:lastModifiedBy>
  <cp:revision>506</cp:revision>
  <dcterms:created xsi:type="dcterms:W3CDTF">2011-06-07T20:07:59Z</dcterms:created>
  <dcterms:modified xsi:type="dcterms:W3CDTF">2020-10-16T17:35:27Z</dcterms:modified>
</cp:coreProperties>
</file>