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1"/>
  </p:notesMasterIdLst>
  <p:sldIdLst>
    <p:sldId id="705" r:id="rId2"/>
    <p:sldId id="748" r:id="rId3"/>
    <p:sldId id="758" r:id="rId4"/>
    <p:sldId id="757" r:id="rId5"/>
    <p:sldId id="765" r:id="rId6"/>
    <p:sldId id="750" r:id="rId7"/>
    <p:sldId id="751" r:id="rId8"/>
    <p:sldId id="752" r:id="rId9"/>
    <p:sldId id="753" r:id="rId10"/>
    <p:sldId id="754" r:id="rId11"/>
    <p:sldId id="755" r:id="rId12"/>
    <p:sldId id="756" r:id="rId13"/>
    <p:sldId id="766" r:id="rId14"/>
    <p:sldId id="706" r:id="rId15"/>
    <p:sldId id="707" r:id="rId16"/>
    <p:sldId id="708" r:id="rId17"/>
    <p:sldId id="709" r:id="rId18"/>
    <p:sldId id="747" r:id="rId19"/>
    <p:sldId id="711" r:id="rId20"/>
    <p:sldId id="712" r:id="rId21"/>
    <p:sldId id="713" r:id="rId22"/>
    <p:sldId id="714" r:id="rId23"/>
    <p:sldId id="715" r:id="rId24"/>
    <p:sldId id="716" r:id="rId25"/>
    <p:sldId id="717" r:id="rId26"/>
    <p:sldId id="718" r:id="rId27"/>
    <p:sldId id="719" r:id="rId28"/>
    <p:sldId id="720" r:id="rId29"/>
    <p:sldId id="721" r:id="rId30"/>
    <p:sldId id="722" r:id="rId31"/>
    <p:sldId id="723" r:id="rId32"/>
    <p:sldId id="724" r:id="rId33"/>
    <p:sldId id="725" r:id="rId34"/>
    <p:sldId id="726" r:id="rId35"/>
    <p:sldId id="727" r:id="rId36"/>
    <p:sldId id="728" r:id="rId37"/>
    <p:sldId id="729" r:id="rId38"/>
    <p:sldId id="730" r:id="rId39"/>
    <p:sldId id="731" r:id="rId40"/>
    <p:sldId id="732" r:id="rId41"/>
    <p:sldId id="733" r:id="rId42"/>
    <p:sldId id="734" r:id="rId43"/>
    <p:sldId id="735" r:id="rId44"/>
    <p:sldId id="736" r:id="rId45"/>
    <p:sldId id="737" r:id="rId46"/>
    <p:sldId id="738" r:id="rId47"/>
    <p:sldId id="739" r:id="rId48"/>
    <p:sldId id="740" r:id="rId49"/>
    <p:sldId id="741" r:id="rId50"/>
    <p:sldId id="742" r:id="rId51"/>
    <p:sldId id="743" r:id="rId52"/>
    <p:sldId id="744" r:id="rId53"/>
    <p:sldId id="745" r:id="rId54"/>
    <p:sldId id="746" r:id="rId55"/>
    <p:sldId id="749" r:id="rId56"/>
    <p:sldId id="759" r:id="rId57"/>
    <p:sldId id="760" r:id="rId58"/>
    <p:sldId id="762" r:id="rId59"/>
    <p:sldId id="763" r:id="rId60"/>
    <p:sldId id="764" r:id="rId61"/>
    <p:sldId id="761" r:id="rId62"/>
    <p:sldId id="784" r:id="rId63"/>
    <p:sldId id="767" r:id="rId64"/>
    <p:sldId id="768" r:id="rId65"/>
    <p:sldId id="769" r:id="rId66"/>
    <p:sldId id="770" r:id="rId67"/>
    <p:sldId id="771" r:id="rId68"/>
    <p:sldId id="772" r:id="rId69"/>
    <p:sldId id="773" r:id="rId70"/>
    <p:sldId id="774" r:id="rId71"/>
    <p:sldId id="775" r:id="rId72"/>
    <p:sldId id="776" r:id="rId73"/>
    <p:sldId id="777" r:id="rId74"/>
    <p:sldId id="778" r:id="rId75"/>
    <p:sldId id="783" r:id="rId76"/>
    <p:sldId id="782" r:id="rId77"/>
    <p:sldId id="779" r:id="rId78"/>
    <p:sldId id="780" r:id="rId79"/>
    <p:sldId id="781" r:id="rId8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CD63F"/>
    <a:srgbClr val="F6D5A8"/>
    <a:srgbClr val="BBE0E3"/>
    <a:srgbClr val="E59C00"/>
    <a:srgbClr val="000D26"/>
    <a:srgbClr val="D5C139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4660"/>
  </p:normalViewPr>
  <p:slideViewPr>
    <p:cSldViewPr>
      <p:cViewPr varScale="1">
        <p:scale>
          <a:sx n="103" d="100"/>
          <a:sy n="103" d="100"/>
        </p:scale>
        <p:origin x="11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8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26/11/2018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07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7C537-BB9A-4A2C-846B-3E749A80E6BE}" type="slidenum">
              <a:rPr lang="en-US"/>
              <a:pPr/>
              <a:t>15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81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56888E-D4D7-4C62-80EC-EA628B4660D4}" type="slidenum">
              <a:rPr lang="en-US"/>
              <a:pPr/>
              <a:t>16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4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45958-E668-4464-9CE6-A3532C1F9894}" type="slidenum">
              <a:rPr lang="en-US"/>
              <a:pPr/>
              <a:t>17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8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E2A4B-DFDF-454E-AB55-8DA4F43A363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7573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E2A4B-DFDF-454E-AB55-8DA4F43A363F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1330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046A2-F9EE-4DCE-AFA2-38E8BB6B30E9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835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84245-D33F-49CC-A795-FA1F9AD85194}" type="slidenum">
              <a:rPr lang="en-US"/>
              <a:pPr/>
              <a:t>37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0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E2A4B-DFDF-454E-AB55-8DA4F43A363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025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al.archives-ouvertes.fr/hal-01274199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png"/><Relationship Id="rId4" Type="http://schemas.openxmlformats.org/officeDocument/2006/relationships/image" Target="../media/image1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png"/><Relationship Id="rId4" Type="http://schemas.openxmlformats.org/officeDocument/2006/relationships/image" Target="../media/image1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png"/><Relationship Id="rId4" Type="http://schemas.openxmlformats.org/officeDocument/2006/relationships/image" Target="../media/image1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9.png"/><Relationship Id="rId4" Type="http://schemas.openxmlformats.org/officeDocument/2006/relationships/image" Target="../media/image11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0.png"/><Relationship Id="rId4" Type="http://schemas.openxmlformats.org/officeDocument/2006/relationships/image" Target="../media/image11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1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600200"/>
            <a:ext cx="8991600" cy="1066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400" dirty="0" smtClean="0"/>
              <a:t>BMI508 – Fall 2018</a:t>
            </a:r>
            <a:br>
              <a:rPr lang="en-US" sz="2400" dirty="0" smtClean="0"/>
            </a:br>
            <a:r>
              <a:rPr lang="en-US" sz="2400" dirty="0" smtClean="0"/>
              <a:t>Biomedical Ontology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 smtClean="0"/>
              <a:t>Evaluation of Ontologies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 smtClean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 smtClean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 smtClean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 smtClean="0"/>
              <a:t>1</a:t>
            </a:r>
            <a:r>
              <a:rPr lang="en-GB" sz="1800" i="1" dirty="0" smtClean="0"/>
              <a:t> Department </a:t>
            </a:r>
            <a:r>
              <a:rPr lang="en-GB" sz="1800" i="1" dirty="0"/>
              <a:t>of </a:t>
            </a:r>
            <a:r>
              <a:rPr lang="en-GB" sz="1800" i="1" dirty="0" smtClean="0"/>
              <a:t>Biomedical Informatics, University at Buffalo, USA</a:t>
            </a:r>
          </a:p>
          <a:p>
            <a:pPr defTabSz="566738"/>
            <a:r>
              <a:rPr lang="en-GB" sz="1800" i="1" baseline="30000" dirty="0" smtClean="0"/>
              <a:t>2</a:t>
            </a:r>
            <a:r>
              <a:rPr lang="en-GB" sz="1800" i="1" dirty="0" smtClean="0"/>
              <a:t> Department </a:t>
            </a:r>
            <a:r>
              <a:rPr lang="en-GB" sz="1800" i="1" dirty="0"/>
              <a:t>of Psychiatry</a:t>
            </a:r>
            <a:r>
              <a:rPr lang="en-GB" sz="1800" i="1" dirty="0" smtClean="0"/>
              <a:t>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181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Relatedness of SS and 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node representing a “fractured arm” should have a very short semantic distance from one referring to an “arm fracture”;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Yet </a:t>
            </a:r>
            <a:r>
              <a:rPr lang="en-US" dirty="0"/>
              <a:t>the semantic similarity would still be low: a fracture cannot </a:t>
            </a:r>
            <a:r>
              <a:rPr lang="en-US" i="1" dirty="0"/>
              <a:t>be</a:t>
            </a:r>
            <a:r>
              <a:rPr lang="en-US" dirty="0"/>
              <a:t> an arm.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now a measure of a high-quality ontology that it should be possible to compute the semantic distance of post-coordinated terms such as “patient-WITH-arm fracture” and “patient-WITH-fractured arm” as being minimal, and the semantic similarity as being maximal.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63963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Obrst</a:t>
            </a:r>
            <a:r>
              <a:rPr lang="en-US" sz="1200" dirty="0">
                <a:solidFill>
                  <a:schemeClr val="bg1"/>
                </a:solidFill>
              </a:rPr>
              <a:t> L, Ceusters W, Mani I, Ray S, Smith B. The Evaluation of Ontologies: toward Improved Semantic Interoperability. In: Baker, Christopher J.O.; Cheung, Kei-Hoi (Eds.) Semantic Web: Revolutionizing Knowledge Discovery in the Life Sciences. Springer, Heidelberg, 2007;:139-58. </a:t>
            </a:r>
          </a:p>
        </p:txBody>
      </p:sp>
    </p:spTree>
    <p:extLst>
      <p:ext uri="{BB962C8B-B14F-4D97-AF65-F5344CB8AC3E}">
        <p14:creationId xmlns:p14="http://schemas.microsoft.com/office/powerpoint/2010/main" val="26188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Acceptable techniques for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evaluation with respect to the use of an ontology in an application,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evaluation </a:t>
            </a:r>
            <a:r>
              <a:rPr lang="en-US" dirty="0" smtClean="0"/>
              <a:t>with </a:t>
            </a:r>
            <a:r>
              <a:rPr lang="en-US" dirty="0"/>
              <a:t>respect to domain data sources,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assessment </a:t>
            </a:r>
            <a:r>
              <a:rPr lang="en-US" dirty="0"/>
              <a:t>by humans against a set of criteria,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natural </a:t>
            </a:r>
            <a:r>
              <a:rPr lang="en-US" dirty="0"/>
              <a:t>language evaluation techniques</a:t>
            </a:r>
            <a:r>
              <a:rPr lang="en-US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se of a gold standard,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use of reality itself as a benchmark.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63963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Obrst</a:t>
            </a:r>
            <a:r>
              <a:rPr lang="en-US" sz="1200" dirty="0">
                <a:solidFill>
                  <a:schemeClr val="bg1"/>
                </a:solidFill>
              </a:rPr>
              <a:t> L, Ceusters W, Mani I, Ray S, Smith B. The Evaluation of Ontologies: toward Improved Semantic Interoperability. In: Baker, Christopher J.O.; Cheung, Kei-Hoi (Eds.) Semantic Web: Revolutionizing Knowledge Discovery in the Life Sciences. Springer, Heidelberg, 2007;:139-58. </a:t>
            </a:r>
          </a:p>
        </p:txBody>
      </p:sp>
    </p:spTree>
    <p:extLst>
      <p:ext uri="{BB962C8B-B14F-4D97-AF65-F5344CB8AC3E}">
        <p14:creationId xmlns:p14="http://schemas.microsoft.com/office/powerpoint/2010/main" val="9773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A Fragment of (is-a) Relation in </a:t>
            </a:r>
            <a:r>
              <a:rPr lang="en-US" dirty="0" smtClean="0"/>
              <a:t>WordNet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407"/>
            <a:ext cx="9144000" cy="5342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60960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+mj-lt"/>
              </a:rPr>
              <a:t>Joe </a:t>
            </a:r>
            <a:r>
              <a:rPr lang="en-US" sz="1000" dirty="0" err="1">
                <a:latin typeface="+mj-lt"/>
              </a:rPr>
              <a:t>Raad</a:t>
            </a:r>
            <a:r>
              <a:rPr lang="en-US" sz="1000" dirty="0">
                <a:latin typeface="+mj-lt"/>
              </a:rPr>
              <a:t>, Christophe </a:t>
            </a:r>
            <a:r>
              <a:rPr lang="en-US" sz="1000" dirty="0" smtClean="0">
                <a:latin typeface="+mj-lt"/>
              </a:rPr>
              <a:t>Cruz. </a:t>
            </a:r>
            <a:r>
              <a:rPr lang="en-US" sz="1000" b="1" dirty="0" smtClean="0">
                <a:latin typeface="+mj-lt"/>
              </a:rPr>
              <a:t>A </a:t>
            </a:r>
            <a:r>
              <a:rPr lang="en-US" sz="1000" b="1" dirty="0">
                <a:latin typeface="+mj-lt"/>
              </a:rPr>
              <a:t>Survey on Ontology Evaluation Methods. HAL Id: </a:t>
            </a:r>
            <a:r>
              <a:rPr lang="en-US" sz="1000" b="1" dirty="0" smtClean="0">
                <a:latin typeface="+mj-lt"/>
              </a:rPr>
              <a:t>hal-01274199. </a:t>
            </a:r>
            <a:r>
              <a:rPr lang="en-US" sz="1000" b="1" dirty="0" smtClean="0">
                <a:latin typeface="+mj-lt"/>
                <a:hlinkClick r:id="rId3"/>
              </a:rPr>
              <a:t>https</a:t>
            </a:r>
            <a:r>
              <a:rPr lang="en-US" sz="1000" b="1" dirty="0">
                <a:latin typeface="+mj-lt"/>
                <a:hlinkClick r:id="rId3"/>
              </a:rPr>
              <a:t>://</a:t>
            </a:r>
            <a:r>
              <a:rPr lang="en-US" sz="1000" b="1" dirty="0" smtClean="0">
                <a:latin typeface="+mj-lt"/>
                <a:hlinkClick r:id="rId3"/>
              </a:rPr>
              <a:t>hal.archives-ouvertes.fr/hal-01274199</a:t>
            </a:r>
            <a:r>
              <a:rPr lang="en-US" sz="1000" b="1" dirty="0" smtClean="0">
                <a:latin typeface="+mj-lt"/>
              </a:rPr>
              <a:t>. Submitted </a:t>
            </a:r>
            <a:r>
              <a:rPr lang="en-US" sz="1000" b="1" dirty="0">
                <a:latin typeface="+mj-lt"/>
              </a:rPr>
              <a:t>on 1 Feb 2018</a:t>
            </a:r>
            <a:endParaRPr lang="en-US" sz="10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32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ass-backward mainstream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8864"/>
            <a:ext cx="9144000" cy="52991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16118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latin typeface="NimbusRomNo9L-ReguItal"/>
              </a:rPr>
              <a:t>H. </a:t>
            </a:r>
            <a:r>
              <a:rPr lang="en-US" sz="900" dirty="0" err="1">
                <a:latin typeface="NimbusRomNo9L-ReguItal"/>
              </a:rPr>
              <a:t>Hlomani</a:t>
            </a:r>
            <a:r>
              <a:rPr lang="en-US" sz="900" dirty="0">
                <a:latin typeface="NimbusRomNo9L-ReguItal"/>
              </a:rPr>
              <a:t>, and Deborah Stacey / Approaches, methods, metrics, measures, and subjectivity in ontology evaluation: A </a:t>
            </a:r>
            <a:r>
              <a:rPr lang="en-US" sz="900" dirty="0" smtClean="0">
                <a:latin typeface="NimbusRomNo9L-ReguItal"/>
              </a:rPr>
              <a:t>survey. IOS Press 2014</a:t>
            </a:r>
            <a:endParaRPr lang="en-US" sz="9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8600" y="1346354"/>
            <a:ext cx="4372945" cy="3301846"/>
            <a:chOff x="228600" y="1346354"/>
            <a:chExt cx="4372945" cy="3301846"/>
          </a:xfrm>
        </p:grpSpPr>
        <p:grpSp>
          <p:nvGrpSpPr>
            <p:cNvPr id="9" name="Group 8"/>
            <p:cNvGrpSpPr/>
            <p:nvPr/>
          </p:nvGrpSpPr>
          <p:grpSpPr>
            <a:xfrm>
              <a:off x="228600" y="2895600"/>
              <a:ext cx="2590800" cy="1752600"/>
              <a:chOff x="228600" y="2895600"/>
              <a:chExt cx="2590800" cy="1752600"/>
            </a:xfrm>
          </p:grpSpPr>
          <p:sp>
            <p:nvSpPr>
              <p:cNvPr id="6" name="Cloud Callout 5"/>
              <p:cNvSpPr/>
              <p:nvPr/>
            </p:nvSpPr>
            <p:spPr bwMode="auto">
              <a:xfrm>
                <a:off x="228600" y="2895600"/>
                <a:ext cx="2590800" cy="1752600"/>
              </a:xfrm>
              <a:prstGeom prst="cloudCallout">
                <a:avLst>
                  <a:gd name="adj1" fmla="val -11289"/>
                  <a:gd name="adj2" fmla="val -10493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914400" y="3276600"/>
                <a:ext cx="609600" cy="381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609600" y="3121867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 bwMode="auto">
            <a:xfrm>
              <a:off x="1934545" y="1371600"/>
              <a:ext cx="2667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Down Arrow 11"/>
            <p:cNvSpPr/>
            <p:nvPr/>
          </p:nvSpPr>
          <p:spPr bwMode="auto">
            <a:xfrm rot="1916815">
              <a:off x="2139115" y="1346354"/>
              <a:ext cx="217083" cy="1531602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10470" y="1556652"/>
            <a:ext cx="3048000" cy="4876800"/>
            <a:chOff x="6010470" y="1556652"/>
            <a:chExt cx="3048000" cy="4876800"/>
          </a:xfrm>
        </p:grpSpPr>
        <p:sp>
          <p:nvSpPr>
            <p:cNvPr id="14" name="Cloud Callout 13"/>
            <p:cNvSpPr/>
            <p:nvPr/>
          </p:nvSpPr>
          <p:spPr bwMode="auto">
            <a:xfrm>
              <a:off x="6010470" y="1556652"/>
              <a:ext cx="3048000" cy="4876800"/>
            </a:xfrm>
            <a:prstGeom prst="cloudCallout">
              <a:avLst>
                <a:gd name="adj1" fmla="val -15017"/>
                <a:gd name="adj2" fmla="val 9503"/>
              </a:avLst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148873" y="4105469"/>
              <a:ext cx="1129005" cy="1324947"/>
            </a:xfrm>
            <a:custGeom>
              <a:avLst/>
              <a:gdLst>
                <a:gd name="connsiteX0" fmla="*/ 139960 w 1129005"/>
                <a:gd name="connsiteY0" fmla="*/ 643813 h 1324947"/>
                <a:gd name="connsiteX1" fmla="*/ 1007707 w 1129005"/>
                <a:gd name="connsiteY1" fmla="*/ 0 h 1324947"/>
                <a:gd name="connsiteX2" fmla="*/ 1129005 w 1129005"/>
                <a:gd name="connsiteY2" fmla="*/ 513184 h 1324947"/>
                <a:gd name="connsiteX3" fmla="*/ 559837 w 1129005"/>
                <a:gd name="connsiteY3" fmla="*/ 1296955 h 1324947"/>
                <a:gd name="connsiteX4" fmla="*/ 223935 w 1129005"/>
                <a:gd name="connsiteY4" fmla="*/ 1324947 h 1324947"/>
                <a:gd name="connsiteX5" fmla="*/ 37323 w 1129005"/>
                <a:gd name="connsiteY5" fmla="*/ 1110343 h 1324947"/>
                <a:gd name="connsiteX6" fmla="*/ 0 w 1129005"/>
                <a:gd name="connsiteY6" fmla="*/ 755780 h 1324947"/>
                <a:gd name="connsiteX7" fmla="*/ 177282 w 1129005"/>
                <a:gd name="connsiteY7" fmla="*/ 587829 h 1324947"/>
                <a:gd name="connsiteX8" fmla="*/ 139960 w 1129005"/>
                <a:gd name="connsiteY8" fmla="*/ 643813 h 132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9005" h="1324947">
                  <a:moveTo>
                    <a:pt x="139960" y="643813"/>
                  </a:moveTo>
                  <a:lnTo>
                    <a:pt x="1007707" y="0"/>
                  </a:lnTo>
                  <a:lnTo>
                    <a:pt x="1129005" y="513184"/>
                  </a:lnTo>
                  <a:lnTo>
                    <a:pt x="559837" y="1296955"/>
                  </a:lnTo>
                  <a:lnTo>
                    <a:pt x="223935" y="1324947"/>
                  </a:lnTo>
                  <a:lnTo>
                    <a:pt x="37323" y="1110343"/>
                  </a:lnTo>
                  <a:lnTo>
                    <a:pt x="0" y="755780"/>
                  </a:lnTo>
                  <a:lnTo>
                    <a:pt x="177282" y="587829"/>
                  </a:lnTo>
                  <a:lnTo>
                    <a:pt x="139960" y="64381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35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 A close relation with Realism-based </a:t>
            </a:r>
            <a:r>
              <a:rPr lang="en-US" dirty="0" smtClean="0"/>
              <a:t>ontology change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“optimal” ontology (1)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err="1"/>
              <a:t>Because</a:t>
            </a:r>
            <a:r>
              <a:rPr lang="nl-NL" sz="2800" dirty="0"/>
              <a:t> </a:t>
            </a:r>
            <a:r>
              <a:rPr lang="nl-NL" sz="2800" dirty="0" err="1"/>
              <a:t>ontologies</a:t>
            </a:r>
            <a:r>
              <a:rPr lang="nl-NL" sz="2800" dirty="0"/>
              <a:t>, as </a:t>
            </a:r>
            <a:r>
              <a:rPr lang="nl-NL" sz="2800" dirty="0" err="1"/>
              <a:t>conceived</a:t>
            </a:r>
            <a:r>
              <a:rPr lang="nl-NL" sz="2800" dirty="0"/>
              <a:t> on realist </a:t>
            </a:r>
            <a:r>
              <a:rPr lang="nl-NL" sz="2800" dirty="0" err="1"/>
              <a:t>terms</a:t>
            </a:r>
            <a:r>
              <a:rPr lang="nl-NL" sz="2800" dirty="0"/>
              <a:t>, </a:t>
            </a:r>
          </a:p>
          <a:p>
            <a:pPr lvl="1"/>
            <a:r>
              <a:rPr lang="nl-NL" sz="2400" dirty="0"/>
              <a:t>are </a:t>
            </a:r>
            <a:r>
              <a:rPr lang="nl-NL" sz="2400" dirty="0" err="1"/>
              <a:t>artifacts</a:t>
            </a:r>
            <a:r>
              <a:rPr lang="nl-NL" sz="2400" dirty="0"/>
              <a:t> </a:t>
            </a:r>
            <a:r>
              <a:rPr lang="nl-NL" sz="2400" dirty="0" err="1"/>
              <a:t>created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some</a:t>
            </a:r>
            <a:r>
              <a:rPr lang="nl-NL" sz="2400" dirty="0"/>
              <a:t> </a:t>
            </a:r>
            <a:r>
              <a:rPr lang="nl-NL" sz="2400" b="1" u="sng" dirty="0" err="1"/>
              <a:t>purpose</a:t>
            </a:r>
            <a:r>
              <a:rPr lang="nl-NL" sz="2400" dirty="0"/>
              <a:t> (e.g. </a:t>
            </a:r>
            <a:r>
              <a:rPr lang="nl-NL" sz="2400" dirty="0" err="1"/>
              <a:t>to</a:t>
            </a:r>
            <a:r>
              <a:rPr lang="nl-NL" sz="2400" dirty="0"/>
              <a:t> serve as </a:t>
            </a:r>
            <a:r>
              <a:rPr lang="nl-NL" sz="2400" dirty="0" err="1"/>
              <a:t>controlled</a:t>
            </a:r>
            <a:r>
              <a:rPr lang="nl-NL" sz="2400" dirty="0"/>
              <a:t> </a:t>
            </a:r>
            <a:r>
              <a:rPr lang="nl-NL" sz="2400" dirty="0" err="1"/>
              <a:t>vocabulary</a:t>
            </a:r>
            <a:r>
              <a:rPr lang="nl-NL" sz="2400" dirty="0"/>
              <a:t>, or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provide</a:t>
            </a:r>
            <a:r>
              <a:rPr lang="nl-NL" sz="2400" dirty="0"/>
              <a:t> domain </a:t>
            </a:r>
            <a:r>
              <a:rPr lang="nl-NL" sz="2400" dirty="0" err="1"/>
              <a:t>knowledge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a software </a:t>
            </a:r>
            <a:r>
              <a:rPr lang="nl-NL" sz="2400" dirty="0" err="1"/>
              <a:t>application</a:t>
            </a:r>
            <a:r>
              <a:rPr lang="nl-NL" sz="2400" dirty="0"/>
              <a:t>), </a:t>
            </a:r>
          </a:p>
          <a:p>
            <a:pPr lvl="1"/>
            <a:r>
              <a:rPr lang="nl-NL" sz="2400" dirty="0"/>
              <a:t>are at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same</a:t>
            </a:r>
            <a:r>
              <a:rPr lang="nl-NL" sz="2400" dirty="0"/>
              <a:t> time </a:t>
            </a:r>
            <a:r>
              <a:rPr lang="nl-NL" sz="2400" dirty="0" err="1"/>
              <a:t>intended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b="1" u="sng" dirty="0" err="1"/>
              <a:t>mirror</a:t>
            </a:r>
            <a:r>
              <a:rPr lang="nl-NL" sz="2400" b="1" u="sng" dirty="0"/>
              <a:t> </a:t>
            </a:r>
            <a:r>
              <a:rPr lang="nl-NL" sz="2400" b="1" u="sng" dirty="0" err="1"/>
              <a:t>reality</a:t>
            </a:r>
            <a:r>
              <a:rPr lang="nl-NL" sz="2400" b="1" u="sng" dirty="0"/>
              <a:t>,</a:t>
            </a:r>
            <a:r>
              <a:rPr lang="nl-NL" sz="2400" dirty="0"/>
              <a:t> </a:t>
            </a:r>
          </a:p>
          <a:p>
            <a:pPr lvl="1"/>
            <a:r>
              <a:rPr lang="nl-NL" sz="2400" dirty="0" err="1"/>
              <a:t>should</a:t>
            </a:r>
            <a:r>
              <a:rPr lang="nl-NL" sz="2400" dirty="0"/>
              <a:t> </a:t>
            </a:r>
            <a:r>
              <a:rPr lang="nl-NL" sz="2400" dirty="0" err="1"/>
              <a:t>allow</a:t>
            </a:r>
            <a:r>
              <a:rPr lang="nl-NL" sz="2400" dirty="0"/>
              <a:t> </a:t>
            </a:r>
            <a:r>
              <a:rPr lang="nl-NL" sz="2400" b="1" u="sng" dirty="0" err="1"/>
              <a:t>reasoning</a:t>
            </a:r>
            <a:r>
              <a:rPr lang="nl-NL" sz="2400" b="1" u="sng" dirty="0"/>
              <a:t> </a:t>
            </a:r>
            <a:r>
              <a:rPr lang="nl-NL" sz="2400" b="1" u="sng" dirty="0" err="1"/>
              <a:t>which</a:t>
            </a:r>
            <a:r>
              <a:rPr lang="nl-NL" sz="2400" b="1" u="sng" dirty="0"/>
              <a:t> is </a:t>
            </a:r>
            <a:r>
              <a:rPr lang="nl-NL" sz="2400" b="1" u="sng" dirty="0" err="1"/>
              <a:t>efficient</a:t>
            </a:r>
            <a:r>
              <a:rPr lang="nl-NL" sz="2400" dirty="0"/>
              <a:t> </a:t>
            </a:r>
            <a:r>
              <a:rPr lang="nl-NL" sz="2400" dirty="0" err="1"/>
              <a:t>from</a:t>
            </a:r>
            <a:r>
              <a:rPr lang="nl-NL" sz="2400" dirty="0"/>
              <a:t> a </a:t>
            </a:r>
            <a:r>
              <a:rPr lang="nl-NL" sz="2400" dirty="0" err="1"/>
              <a:t>computational</a:t>
            </a:r>
            <a:r>
              <a:rPr lang="nl-NL" sz="2400" dirty="0"/>
              <a:t> point of view, </a:t>
            </a:r>
          </a:p>
          <a:p>
            <a:r>
              <a:rPr lang="nl-NL" sz="2800" dirty="0"/>
              <a:t>we </a:t>
            </a:r>
            <a:r>
              <a:rPr lang="nl-NL" sz="2800" dirty="0" err="1"/>
              <a:t>argue</a:t>
            </a:r>
            <a:r>
              <a:rPr lang="nl-NL" sz="2800" dirty="0"/>
              <a:t> </a:t>
            </a:r>
            <a:r>
              <a:rPr lang="nl-NL" sz="2800" dirty="0" err="1"/>
              <a:t>that</a:t>
            </a:r>
            <a:r>
              <a:rPr lang="nl-NL" sz="2800" dirty="0"/>
              <a:t> </a:t>
            </a:r>
            <a:r>
              <a:rPr lang="nl-NL" sz="2800" b="1" dirty="0" err="1"/>
              <a:t>an</a:t>
            </a:r>
            <a:r>
              <a:rPr lang="nl-NL" sz="2800" b="1" dirty="0"/>
              <a:t> </a:t>
            </a:r>
            <a:r>
              <a:rPr lang="nl-NL" sz="2800" b="1" dirty="0" err="1"/>
              <a:t>optimal</a:t>
            </a:r>
            <a:r>
              <a:rPr lang="nl-NL" sz="2800" b="1" dirty="0"/>
              <a:t> </a:t>
            </a:r>
            <a:r>
              <a:rPr lang="nl-NL" sz="2800" b="1" dirty="0" err="1"/>
              <a:t>ontology</a:t>
            </a:r>
            <a:r>
              <a:rPr lang="nl-NL" sz="2800" b="1" dirty="0"/>
              <a:t> </a:t>
            </a:r>
            <a:r>
              <a:rPr lang="nl-NL" sz="2800" b="1" dirty="0" err="1"/>
              <a:t>should</a:t>
            </a:r>
            <a:r>
              <a:rPr lang="nl-NL" sz="2800" b="1" dirty="0"/>
              <a:t> </a:t>
            </a:r>
            <a:r>
              <a:rPr lang="nl-NL" sz="2800" b="1" dirty="0" err="1"/>
              <a:t>constitute</a:t>
            </a:r>
            <a:r>
              <a:rPr lang="nl-NL" sz="2800" b="1" dirty="0"/>
              <a:t> a </a:t>
            </a:r>
            <a:r>
              <a:rPr lang="nl-NL" sz="2800" b="1" dirty="0" err="1"/>
              <a:t>representation</a:t>
            </a:r>
            <a:r>
              <a:rPr lang="nl-NL" sz="2800" b="1" dirty="0"/>
              <a:t> of </a:t>
            </a:r>
            <a:r>
              <a:rPr lang="nl-NL" sz="2800" b="1" i="1" dirty="0" err="1"/>
              <a:t>all</a:t>
            </a:r>
            <a:r>
              <a:rPr lang="nl-NL" sz="2800" b="1" i="1" dirty="0"/>
              <a:t> </a:t>
            </a:r>
            <a:r>
              <a:rPr lang="nl-NL" sz="2800" b="1" i="1" dirty="0" err="1"/>
              <a:t>and</a:t>
            </a:r>
            <a:r>
              <a:rPr lang="nl-NL" sz="2800" b="1" i="1" dirty="0"/>
              <a:t> </a:t>
            </a:r>
            <a:r>
              <a:rPr lang="nl-NL" sz="2800" b="1" i="1" dirty="0" err="1"/>
              <a:t>only</a:t>
            </a:r>
            <a:r>
              <a:rPr lang="nl-NL" sz="2800" b="1" i="1" dirty="0"/>
              <a:t> </a:t>
            </a:r>
            <a:r>
              <a:rPr lang="nl-NL" sz="2800" b="1" i="1" dirty="0" err="1"/>
              <a:t>those</a:t>
            </a:r>
            <a:r>
              <a:rPr lang="nl-NL" sz="2800" b="1" i="1" dirty="0"/>
              <a:t> </a:t>
            </a:r>
            <a:r>
              <a:rPr lang="nl-NL" sz="2800" b="1" i="1" dirty="0" err="1"/>
              <a:t>portions</a:t>
            </a:r>
            <a:r>
              <a:rPr lang="nl-NL" sz="2800" b="1" i="1" dirty="0"/>
              <a:t> of </a:t>
            </a:r>
            <a:r>
              <a:rPr lang="nl-NL" sz="2800" b="1" i="1" dirty="0" err="1"/>
              <a:t>reality</a:t>
            </a:r>
            <a:r>
              <a:rPr lang="nl-NL" sz="2800" b="1" i="1" dirty="0"/>
              <a:t> </a:t>
            </a:r>
            <a:r>
              <a:rPr lang="nl-NL" sz="2800" b="1" i="1" dirty="0" err="1"/>
              <a:t>that</a:t>
            </a:r>
            <a:r>
              <a:rPr lang="nl-NL" sz="2800" b="1" i="1" dirty="0"/>
              <a:t> are relevant </a:t>
            </a:r>
            <a:r>
              <a:rPr lang="nl-NL" sz="2800" b="1" i="1" dirty="0" err="1"/>
              <a:t>for</a:t>
            </a:r>
            <a:r>
              <a:rPr lang="nl-NL" sz="2800" b="1" i="1" dirty="0"/>
              <a:t> </a:t>
            </a:r>
            <a:r>
              <a:rPr lang="nl-NL" sz="2800" b="1" i="1" dirty="0" err="1"/>
              <a:t>its</a:t>
            </a:r>
            <a:r>
              <a:rPr lang="nl-NL" sz="2800" b="1" i="1" dirty="0"/>
              <a:t> </a:t>
            </a:r>
            <a:r>
              <a:rPr lang="nl-NL" sz="2800" b="1" i="1" dirty="0" err="1"/>
              <a:t>purpose</a:t>
            </a:r>
            <a:r>
              <a:rPr lang="nl-NL" sz="2800" dirty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98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“optimal” ontology (2)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Each</a:t>
            </a:r>
            <a:r>
              <a:rPr lang="nl-NL" dirty="0"/>
              <a:t> term in </a:t>
            </a:r>
            <a:r>
              <a:rPr lang="nl-NL" dirty="0" err="1"/>
              <a:t>such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ontology</a:t>
            </a:r>
            <a:r>
              <a:rPr lang="nl-NL" dirty="0"/>
              <a:t>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 smtClean="0"/>
              <a:t>designate</a:t>
            </a:r>
            <a:r>
              <a:rPr lang="nl-NL" dirty="0" smtClean="0"/>
              <a:t>: </a:t>
            </a:r>
            <a:endParaRPr lang="nl-NL" dirty="0"/>
          </a:p>
          <a:p>
            <a:pPr lvl="1"/>
            <a:r>
              <a:rPr lang="nl-NL" dirty="0"/>
              <a:t>(1) a single </a:t>
            </a:r>
            <a:r>
              <a:rPr lang="nl-NL" dirty="0" err="1"/>
              <a:t>portion</a:t>
            </a:r>
            <a:r>
              <a:rPr lang="nl-NL" dirty="0"/>
              <a:t> of </a:t>
            </a:r>
            <a:r>
              <a:rPr lang="nl-NL" dirty="0" err="1"/>
              <a:t>reality</a:t>
            </a:r>
            <a:r>
              <a:rPr lang="nl-NL" dirty="0"/>
              <a:t> (POR), </a:t>
            </a:r>
            <a:r>
              <a:rPr lang="nl-NL" dirty="0" err="1"/>
              <a:t>which</a:t>
            </a:r>
            <a:r>
              <a:rPr lang="nl-NL" dirty="0"/>
              <a:t> is </a:t>
            </a:r>
          </a:p>
          <a:p>
            <a:pPr lvl="1"/>
            <a:r>
              <a:rPr lang="nl-NL" dirty="0"/>
              <a:t>(2) relevant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purposes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ontology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such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(3)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authors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ontology</a:t>
            </a:r>
            <a:r>
              <a:rPr lang="nl-NL" dirty="0"/>
              <a:t> </a:t>
            </a:r>
            <a:r>
              <a:rPr lang="nl-NL" dirty="0" err="1"/>
              <a:t>intended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term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designate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POR, </a:t>
            </a:r>
            <a:r>
              <a:rPr lang="nl-NL" dirty="0" err="1"/>
              <a:t>and</a:t>
            </a:r>
            <a:endParaRPr lang="nl-NL" dirty="0"/>
          </a:p>
          <a:p>
            <a:pPr lvl="1"/>
            <a:r>
              <a:rPr lang="nl-NL" dirty="0"/>
              <a:t>(4)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no </a:t>
            </a:r>
            <a:r>
              <a:rPr lang="nl-NL" dirty="0" err="1"/>
              <a:t>PORs</a:t>
            </a:r>
            <a:r>
              <a:rPr lang="nl-NL" dirty="0"/>
              <a:t> </a:t>
            </a:r>
            <a:r>
              <a:rPr lang="nl-NL" dirty="0" err="1"/>
              <a:t>objectively</a:t>
            </a:r>
            <a:r>
              <a:rPr lang="nl-NL" dirty="0"/>
              <a:t> relevant </a:t>
            </a:r>
            <a:r>
              <a:rPr lang="nl-NL" dirty="0" err="1"/>
              <a:t>to</a:t>
            </a:r>
            <a:r>
              <a:rPr lang="nl-NL" dirty="0"/>
              <a:t> these </a:t>
            </a:r>
            <a:r>
              <a:rPr lang="nl-NL" dirty="0" err="1"/>
              <a:t>purposes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are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referred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ontology</a:t>
            </a:r>
            <a:r>
              <a:rPr lang="nl-NL" dirty="0"/>
              <a:t>.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things may go wrong …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Root cause errors: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i="1" u="sng" dirty="0" smtClean="0"/>
              <a:t>assertion </a:t>
            </a:r>
            <a:r>
              <a:rPr lang="en-US" sz="2200" b="1" i="1" u="sng" dirty="0"/>
              <a:t>errors</a:t>
            </a:r>
            <a:r>
              <a:rPr lang="en-US" sz="2200" b="1" u="sng" dirty="0"/>
              <a:t>:</a:t>
            </a:r>
            <a:r>
              <a:rPr lang="en-US" sz="2200" dirty="0"/>
              <a:t> ontology developers may be in error as to what is the case in their target domain</a:t>
            </a:r>
            <a:r>
              <a:rPr lang="en-US" sz="2200" dirty="0" smtClean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i="1" u="sng" dirty="0" smtClean="0"/>
              <a:t>relevance </a:t>
            </a:r>
            <a:r>
              <a:rPr lang="en-US" sz="2200" b="1" i="1" u="sng" dirty="0"/>
              <a:t>errors</a:t>
            </a:r>
            <a:r>
              <a:rPr lang="en-US" sz="2200" b="1" u="sng" dirty="0"/>
              <a:t>:</a:t>
            </a:r>
            <a:r>
              <a:rPr lang="en-US" sz="2200" dirty="0"/>
              <a:t> they may be in error as to what is objectively relevant to a given purpose</a:t>
            </a:r>
            <a:r>
              <a:rPr lang="en-US" sz="2200" dirty="0" smtClean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i="1" u="sng" dirty="0" smtClean="0"/>
              <a:t>encoding </a:t>
            </a:r>
            <a:r>
              <a:rPr lang="en-US" sz="2200" b="1" i="1" u="sng" dirty="0"/>
              <a:t>errors</a:t>
            </a:r>
            <a:r>
              <a:rPr lang="en-US" sz="2200" b="1" u="sng" dirty="0"/>
              <a:t>:</a:t>
            </a:r>
            <a:r>
              <a:rPr lang="en-US" sz="2200" dirty="0"/>
              <a:t> they may not successfully encode their underlying cognitive representations, so that particular representational units fail to point to the intended PORs</a:t>
            </a:r>
            <a:r>
              <a:rPr lang="en-US" sz="22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Mismatches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Unjustified presence or absence of RUs,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Redundancies:		&gt;1 RU	</a:t>
            </a:r>
            <a:r>
              <a:rPr lang="en-US" dirty="0" smtClean="0">
                <a:sym typeface="Wingdings" panose="05000000000000000000" pitchFamily="2" charset="2"/>
              </a:rPr>
              <a:t>  1 POR</a:t>
            </a:r>
            <a:r>
              <a:rPr lang="en-US" dirty="0" smtClean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Ambiguities:  		1 RU  	</a:t>
            </a:r>
            <a:r>
              <a:rPr lang="en-US" dirty="0" smtClean="0">
                <a:sym typeface="Wingdings" panose="05000000000000000000" pitchFamily="2" charset="2"/>
              </a:rPr>
              <a:t>  &gt;1 POR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4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2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 – reality correspondence 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8686804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2760472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Reality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OE: Objective existence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OE: Objective relevance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5"/>
            <a:r>
              <a:rPr lang="en-US" b="1" u="sng" dirty="0" smtClean="0">
                <a:solidFill>
                  <a:schemeClr val="bg1"/>
                </a:solidFill>
              </a:rPr>
              <a:t>Representation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  <a:p>
            <a:pPr lvl="6"/>
            <a:r>
              <a:rPr lang="en-US" dirty="0" smtClean="0">
                <a:solidFill>
                  <a:schemeClr val="bg1"/>
                </a:solidFill>
              </a:rPr>
              <a:t>BE: Author’s belief in existence</a:t>
            </a:r>
          </a:p>
          <a:p>
            <a:pPr lvl="6"/>
            <a:r>
              <a:rPr lang="en-US" dirty="0" smtClean="0">
                <a:solidFill>
                  <a:schemeClr val="bg1"/>
                </a:solidFill>
              </a:rPr>
              <a:t>BR: Author’s belief in relevance</a:t>
            </a:r>
          </a:p>
          <a:p>
            <a:pPr lvl="5"/>
            <a:endParaRPr lang="en-US" dirty="0">
              <a:solidFill>
                <a:schemeClr val="bg1"/>
              </a:solidFill>
            </a:endParaRPr>
          </a:p>
          <a:p>
            <a:pPr lvl="7"/>
            <a:r>
              <a:rPr lang="en-US" dirty="0" smtClean="0">
                <a:solidFill>
                  <a:schemeClr val="bg1"/>
                </a:solidFill>
              </a:rPr>
              <a:t>IE: Author’s intended encoding</a:t>
            </a:r>
          </a:p>
          <a:p>
            <a:pPr lvl="7"/>
            <a:r>
              <a:rPr lang="en-US" dirty="0" smtClean="0">
                <a:solidFill>
                  <a:schemeClr val="bg1"/>
                </a:solidFill>
              </a:rPr>
              <a:t>TR: Type of reference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953000"/>
            <a:ext cx="3810000" cy="1828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indent="-168275"/>
            <a:r>
              <a:rPr lang="en-US" sz="1000" kern="0" dirty="0" smtClean="0"/>
              <a:t>Ceusters W, Smith B. </a:t>
            </a:r>
            <a:r>
              <a:rPr lang="en-US" sz="1000" b="1" i="1" kern="0" dirty="0" smtClean="0"/>
              <a:t>A Realism-Based Approach to the Evolution of Biomedical Ontologies</a:t>
            </a:r>
            <a:r>
              <a:rPr lang="en-US" sz="1000" kern="0" dirty="0" smtClean="0"/>
              <a:t>. Proceedings of AMIA 2006, Washington DC, 2006;:121-125.</a:t>
            </a:r>
          </a:p>
          <a:p>
            <a:pPr marL="168275" indent="-168275"/>
            <a:r>
              <a:rPr lang="en-US" sz="1000" kern="0" dirty="0" smtClean="0"/>
              <a:t>Ceusters W. </a:t>
            </a:r>
            <a:r>
              <a:rPr lang="en-US" sz="1000" b="1" i="1" kern="0" dirty="0" smtClean="0"/>
              <a:t>Applying Evolutionary Terminology Auditing to the Gene Ontology</a:t>
            </a:r>
            <a:r>
              <a:rPr lang="en-US" sz="1000" kern="0" dirty="0" smtClean="0"/>
              <a:t>. Journal of Biomedical Informatics 2009;42:518–529.</a:t>
            </a:r>
          </a:p>
          <a:p>
            <a:pPr marL="168275" indent="-168275"/>
            <a:r>
              <a:rPr lang="en-US" sz="1000" kern="0" dirty="0" err="1" smtClean="0"/>
              <a:t>Seppãlã</a:t>
            </a:r>
            <a:r>
              <a:rPr lang="en-US" sz="1000" kern="0" dirty="0" smtClean="0"/>
              <a:t> </a:t>
            </a:r>
            <a:r>
              <a:rPr lang="en-US" sz="1000" kern="0" dirty="0"/>
              <a:t>S, Smith B, Ceusters W. </a:t>
            </a:r>
            <a:r>
              <a:rPr lang="en-US" sz="1000" b="1" i="1" kern="0" dirty="0"/>
              <a:t>Applying the realism-based ontology versioning method for tracking changes in the Basic Formal Ontology</a:t>
            </a:r>
            <a:r>
              <a:rPr lang="en-US" sz="1000" kern="0" dirty="0"/>
              <a:t>. Formal Ontology in Information Systems. Proceedings of the Eight International Conference (FOIS 2014), Amsterdam: IOS Press, 2014;:227-240</a:t>
            </a:r>
            <a:r>
              <a:rPr lang="en-US" sz="1000" kern="0" dirty="0" smtClean="0"/>
              <a:t>.</a:t>
            </a:r>
            <a:endParaRPr lang="en-US" sz="1000" kern="0" dirty="0"/>
          </a:p>
        </p:txBody>
      </p:sp>
    </p:spTree>
    <p:extLst>
      <p:ext uri="{BB962C8B-B14F-4D97-AF65-F5344CB8AC3E}">
        <p14:creationId xmlns:p14="http://schemas.microsoft.com/office/powerpoint/2010/main" val="21765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Essentials of Ontology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" y="609600"/>
          <a:ext cx="9144003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1566396"/>
          <a:ext cx="1600202" cy="5263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561108" y="1566396"/>
            <a:ext cx="304800" cy="5263896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914400" y="2057400"/>
            <a:ext cx="5181600" cy="3103562"/>
          </a:xfrm>
          <a:prstGeom prst="leftArrowCallout">
            <a:avLst>
              <a:gd name="adj1" fmla="val 10517"/>
              <a:gd name="adj2" fmla="val 11279"/>
              <a:gd name="adj3" fmla="val 25000"/>
              <a:gd name="adj4" fmla="val 76271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</a:rPr>
              <a:t>Configuration types</a:t>
            </a:r>
          </a:p>
          <a:p>
            <a:pPr marL="533400" lvl="2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P</a:t>
            </a:r>
            <a:r>
              <a:rPr lang="en-GB" sz="2000" dirty="0">
                <a:solidFill>
                  <a:schemeClr val="tx1"/>
                </a:solidFill>
              </a:rPr>
              <a:t>: present in the ontology</a:t>
            </a:r>
            <a:endParaRPr lang="fr-CH" sz="2000" dirty="0">
              <a:solidFill>
                <a:schemeClr val="tx1"/>
              </a:solidFill>
            </a:endParaRPr>
          </a:p>
          <a:p>
            <a:pPr marL="533400" lvl="3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	P+</a:t>
            </a:r>
            <a:r>
              <a:rPr lang="en-GB" sz="2000" dirty="0">
                <a:solidFill>
                  <a:schemeClr val="tx1"/>
                </a:solidFill>
              </a:rPr>
              <a:t>: justifiably present</a:t>
            </a:r>
            <a:endParaRPr lang="fr-CH" sz="2000" dirty="0">
              <a:solidFill>
                <a:schemeClr val="tx1"/>
              </a:solidFill>
            </a:endParaRPr>
          </a:p>
          <a:p>
            <a:pPr marL="533400" lvl="3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	P–</a:t>
            </a:r>
            <a:r>
              <a:rPr lang="en-GB" sz="2000" dirty="0">
                <a:solidFill>
                  <a:schemeClr val="tx1"/>
                </a:solidFill>
              </a:rPr>
              <a:t>: unjustifiably present</a:t>
            </a:r>
            <a:endParaRPr lang="fr-CH" sz="2000" dirty="0">
              <a:solidFill>
                <a:schemeClr val="tx1"/>
              </a:solidFill>
            </a:endParaRPr>
          </a:p>
          <a:p>
            <a:pPr marL="533400" lvl="2">
              <a:lnSpc>
                <a:spcPct val="120000"/>
              </a:lnSpc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marL="533400" lvl="2">
              <a:lnSpc>
                <a:spcPct val="120000"/>
              </a:lnSpc>
            </a:pPr>
            <a:r>
              <a:rPr lang="en-GB" sz="2000" b="1" dirty="0" smtClean="0">
                <a:solidFill>
                  <a:schemeClr val="tx1"/>
                </a:solidFill>
              </a:rPr>
              <a:t>A</a:t>
            </a:r>
            <a:r>
              <a:rPr lang="en-GB" sz="2000" dirty="0">
                <a:solidFill>
                  <a:schemeClr val="tx1"/>
                </a:solidFill>
              </a:rPr>
              <a:t>: absent from the ontology</a:t>
            </a:r>
            <a:endParaRPr lang="fr-CH" sz="2000" dirty="0">
              <a:solidFill>
                <a:schemeClr val="tx1"/>
              </a:solidFill>
            </a:endParaRPr>
          </a:p>
          <a:p>
            <a:pPr marL="533400" lvl="3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	A+</a:t>
            </a:r>
            <a:r>
              <a:rPr lang="en-GB" sz="2000" dirty="0">
                <a:solidFill>
                  <a:schemeClr val="tx1"/>
                </a:solidFill>
              </a:rPr>
              <a:t>: justifiably absent</a:t>
            </a:r>
            <a:endParaRPr lang="fr-CH" sz="2000" dirty="0">
              <a:solidFill>
                <a:schemeClr val="tx1"/>
              </a:solidFill>
            </a:endParaRPr>
          </a:p>
          <a:p>
            <a:pPr marL="533400" lvl="3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	A–</a:t>
            </a:r>
            <a:r>
              <a:rPr lang="en-GB" sz="2000" dirty="0">
                <a:solidFill>
                  <a:schemeClr val="tx1"/>
                </a:solidFill>
              </a:rPr>
              <a:t>: unjustifiably absent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Callout 2"/>
          <p:cNvSpPr/>
          <p:nvPr/>
        </p:nvSpPr>
        <p:spPr bwMode="auto">
          <a:xfrm>
            <a:off x="3636818" y="1594103"/>
            <a:ext cx="1371600" cy="1447800"/>
          </a:xfrm>
          <a:prstGeom prst="up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566396"/>
          <a:ext cx="1600202" cy="5263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762000" y="1566396"/>
            <a:ext cx="304800" cy="5263896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1066800" y="2078038"/>
            <a:ext cx="5181600" cy="3103562"/>
          </a:xfrm>
          <a:prstGeom prst="leftArrowCallout">
            <a:avLst>
              <a:gd name="adj1" fmla="val 10517"/>
              <a:gd name="adj2" fmla="val 11279"/>
              <a:gd name="adj3" fmla="val 25000"/>
              <a:gd name="adj4" fmla="val 76271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</a:rPr>
              <a:t>Configuration </a:t>
            </a:r>
            <a:r>
              <a:rPr lang="en-US" sz="2400" b="1" dirty="0" smtClean="0">
                <a:solidFill>
                  <a:schemeClr val="tx1"/>
                </a:solidFill>
              </a:rPr>
              <a:t>types</a:t>
            </a:r>
          </a:p>
          <a:p>
            <a:pPr marL="266700" algn="ctr">
              <a:lnSpc>
                <a:spcPct val="12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marL="533400" lvl="2"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1+4+12+5=</a:t>
            </a:r>
            <a:r>
              <a:rPr lang="en-US" sz="2000" b="1" dirty="0" smtClean="0">
                <a:solidFill>
                  <a:schemeClr val="tx1"/>
                </a:solidFill>
              </a:rPr>
              <a:t>22</a:t>
            </a:r>
            <a:r>
              <a:rPr lang="en-US" sz="2000" dirty="0" smtClean="0">
                <a:solidFill>
                  <a:schemeClr val="tx1"/>
                </a:solidFill>
              </a:rPr>
              <a:t> possible configurations based on (</a:t>
            </a:r>
            <a:r>
              <a:rPr lang="en-US" sz="2000" dirty="0" err="1" smtClean="0">
                <a:solidFill>
                  <a:schemeClr val="tx1"/>
                </a:solidFill>
              </a:rPr>
              <a:t>mis</a:t>
            </a:r>
            <a:r>
              <a:rPr lang="en-US" sz="2000" dirty="0" smtClean="0">
                <a:solidFill>
                  <a:schemeClr val="tx1"/>
                </a:solidFill>
              </a:rPr>
              <a:t>)matches between reality, beliefs, and encodings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838036" y="611912"/>
            <a:ext cx="6696364" cy="990600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P-4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P-5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P-6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P-7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P-8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P-9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P-10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P-11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P-12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A-1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A-2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A-3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A-4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A-5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76800" y="2002572"/>
            <a:ext cx="4038600" cy="4093428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altLang="en-US" sz="2000" b="1" u="sng" dirty="0"/>
              <a:t> OE/BE value pairs</a:t>
            </a:r>
          </a:p>
          <a:p>
            <a:pPr marL="738188" indent="-738188" algn="l"/>
            <a:r>
              <a:rPr lang="en-US" altLang="en-US" sz="2000" dirty="0"/>
              <a:t>Y/Y: </a:t>
            </a:r>
            <a:r>
              <a:rPr lang="en-US" altLang="en-US" sz="2000" dirty="0" smtClean="0"/>
              <a:t>   correct </a:t>
            </a:r>
            <a:r>
              <a:rPr lang="en-US" altLang="en-US" sz="2000" dirty="0"/>
              <a:t>assertion </a:t>
            </a:r>
            <a:r>
              <a:rPr lang="en-US" altLang="en-US" sz="2000" dirty="0" smtClean="0"/>
              <a:t>of the existence </a:t>
            </a:r>
            <a:r>
              <a:rPr lang="en-US" altLang="en-US" sz="2000" dirty="0"/>
              <a:t>of </a:t>
            </a:r>
            <a:r>
              <a:rPr lang="en-US" altLang="en-US" sz="2000" dirty="0" smtClean="0"/>
              <a:t>a POR</a:t>
            </a:r>
            <a:r>
              <a:rPr lang="en-US" altLang="en-US" sz="2000" dirty="0"/>
              <a:t>; </a:t>
            </a:r>
          </a:p>
          <a:p>
            <a:pPr marL="738188" indent="-738188" algn="l"/>
            <a:r>
              <a:rPr lang="en-US" altLang="en-US" sz="2000" dirty="0"/>
              <a:t>Y/N: </a:t>
            </a:r>
            <a:r>
              <a:rPr lang="en-US" altLang="en-US" sz="2000" dirty="0" smtClean="0"/>
              <a:t>   lack </a:t>
            </a:r>
            <a:r>
              <a:rPr lang="en-US" altLang="en-US" sz="2000" dirty="0"/>
              <a:t>of awareness of </a:t>
            </a:r>
            <a:r>
              <a:rPr lang="en-US" altLang="en-US" sz="2000" dirty="0" smtClean="0"/>
              <a:t>a POR,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 reflecting </a:t>
            </a:r>
            <a:r>
              <a:rPr lang="en-US" altLang="en-US" sz="2000" dirty="0"/>
              <a:t>an </a:t>
            </a:r>
            <a:r>
              <a:rPr lang="en-US" altLang="en-US" sz="2000" dirty="0" smtClean="0"/>
              <a:t>assertion </a:t>
            </a:r>
            <a:r>
              <a:rPr lang="en-US" altLang="en-US" sz="2000" dirty="0"/>
              <a:t>error; </a:t>
            </a:r>
          </a:p>
          <a:p>
            <a:pPr marL="738188" indent="-738188" algn="l"/>
            <a:r>
              <a:rPr lang="en-US" altLang="en-US" sz="2000" dirty="0"/>
              <a:t>N/N: </a:t>
            </a:r>
            <a:r>
              <a:rPr lang="en-US" altLang="en-US" sz="2000" dirty="0" smtClean="0"/>
              <a:t>   correct </a:t>
            </a:r>
            <a:r>
              <a:rPr lang="en-US" altLang="en-US" sz="2000" dirty="0"/>
              <a:t>assertion that </a:t>
            </a:r>
            <a:r>
              <a:rPr lang="en-US" altLang="en-US" sz="2000" dirty="0" smtClean="0"/>
              <a:t>some </a:t>
            </a:r>
            <a:r>
              <a:rPr lang="en-US" altLang="en-US" sz="2000" dirty="0"/>
              <a:t>putative POR </a:t>
            </a:r>
            <a:r>
              <a:rPr lang="en-US" altLang="en-US" sz="2000" dirty="0" smtClean="0"/>
              <a:t>does </a:t>
            </a:r>
            <a:r>
              <a:rPr lang="en-US" altLang="en-US" sz="2000" dirty="0"/>
              <a:t>not </a:t>
            </a:r>
            <a:r>
              <a:rPr lang="en-US" altLang="en-US" sz="2000" dirty="0" smtClean="0"/>
              <a:t>exist;</a:t>
            </a:r>
            <a:endParaRPr lang="en-US" altLang="en-US" sz="2000" dirty="0"/>
          </a:p>
          <a:p>
            <a:pPr marL="738188" indent="-738188" algn="l"/>
            <a:r>
              <a:rPr lang="en-US" altLang="en-US" sz="2000" dirty="0"/>
              <a:t>N/Y: </a:t>
            </a:r>
            <a:r>
              <a:rPr lang="en-US" altLang="en-US" sz="2000" dirty="0" smtClean="0"/>
              <a:t>   the </a:t>
            </a:r>
            <a:r>
              <a:rPr lang="en-US" altLang="en-US" sz="2000" dirty="0"/>
              <a:t>false belief that </a:t>
            </a:r>
            <a:r>
              <a:rPr lang="en-US" altLang="en-US" sz="2000" dirty="0" smtClean="0"/>
              <a:t>some  putative </a:t>
            </a:r>
            <a:r>
              <a:rPr lang="en-US" altLang="en-US" sz="2000" dirty="0"/>
              <a:t>POR </a:t>
            </a:r>
            <a:r>
              <a:rPr lang="en-US" altLang="en-US" sz="2000" dirty="0" smtClean="0"/>
              <a:t>exists;</a:t>
            </a:r>
          </a:p>
          <a:p>
            <a:pPr marL="738188" indent="-738188" algn="l"/>
            <a:r>
              <a:rPr lang="en-US" altLang="en-US" sz="2000" dirty="0" smtClean="0"/>
              <a:t>Y/NC: not considering that some POR exists;</a:t>
            </a:r>
          </a:p>
          <a:p>
            <a:pPr marL="738188" indent="-738188"/>
            <a:r>
              <a:rPr lang="en-US" altLang="en-US" sz="2000" dirty="0" smtClean="0"/>
              <a:t>N/NC: not </a:t>
            </a:r>
            <a:r>
              <a:rPr lang="en-US" altLang="en-US" sz="2000" dirty="0"/>
              <a:t>considering that some putative POR does not </a:t>
            </a:r>
            <a:r>
              <a:rPr lang="en-US" altLang="en-US" sz="2000" dirty="0" smtClean="0"/>
              <a:t>exist.</a:t>
            </a:r>
            <a:endParaRPr lang="en-US" altLang="en-US" sz="20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784927" y="990600"/>
            <a:ext cx="762000" cy="5860473"/>
          </a:xfrm>
          <a:prstGeom prst="roundRect">
            <a:avLst/>
          </a:prstGeom>
          <a:solidFill>
            <a:srgbClr val="BBE0E3">
              <a:alpha val="50196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038600" y="997527"/>
            <a:ext cx="762000" cy="5860473"/>
          </a:xfrm>
          <a:prstGeom prst="roundRect">
            <a:avLst/>
          </a:prstGeom>
          <a:solidFill>
            <a:srgbClr val="BBE0E3">
              <a:alpha val="50196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773" y="4242062"/>
            <a:ext cx="8229600" cy="2031325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 smtClean="0"/>
              <a:t>‘</a:t>
            </a:r>
            <a:r>
              <a:rPr lang="en-US" sz="1800" b="1" u="sng" dirty="0" err="1" smtClean="0"/>
              <a:t>na</a:t>
            </a:r>
            <a:r>
              <a:rPr lang="en-US" sz="1800" b="1" u="sng" dirty="0" smtClean="0"/>
              <a:t>’ = not applicable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If there is no POR of a specific sort, relevance is not applicable.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If an author does not believe in some POR, believed relevance is not applicable.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If an author did not consider (‘</a:t>
            </a:r>
            <a:r>
              <a:rPr lang="en-US" sz="1800" dirty="0" err="1" smtClean="0"/>
              <a:t>nc</a:t>
            </a:r>
            <a:r>
              <a:rPr lang="en-US" sz="1800" dirty="0" smtClean="0"/>
              <a:t>’) existence of some POR, </a:t>
            </a:r>
            <a:r>
              <a:rPr lang="en-US" sz="1800" dirty="0"/>
              <a:t>believed relevance is not </a:t>
            </a:r>
            <a:r>
              <a:rPr lang="en-US" sz="1800" dirty="0" smtClean="0"/>
              <a:t>applicable.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If believed relevance is either negative or not applicable, encoding is not applicable.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54426" y="2173121"/>
            <a:ext cx="2355574" cy="1332079"/>
            <a:chOff x="1454426" y="2173121"/>
            <a:chExt cx="2355574" cy="1332079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905000" y="2514600"/>
              <a:ext cx="1905000" cy="990600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2" name="10-Point Star 11"/>
            <p:cNvSpPr/>
            <p:nvPr/>
          </p:nvSpPr>
          <p:spPr bwMode="auto">
            <a:xfrm>
              <a:off x="1454426" y="2173121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1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05200" y="1560311"/>
            <a:ext cx="2514600" cy="497089"/>
            <a:chOff x="3505200" y="1560311"/>
            <a:chExt cx="2514600" cy="497089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4038600" y="1828800"/>
              <a:ext cx="1981200" cy="228600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3" name="10-Point Star 12"/>
            <p:cNvSpPr/>
            <p:nvPr/>
          </p:nvSpPr>
          <p:spPr bwMode="auto">
            <a:xfrm>
              <a:off x="3505200" y="1560311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2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38600" y="2286000"/>
            <a:ext cx="1981200" cy="1021047"/>
            <a:chOff x="4038600" y="2286000"/>
            <a:chExt cx="1981200" cy="1021047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4038600" y="2286000"/>
              <a:ext cx="1981200" cy="502222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4" name="10-Point Star 13"/>
            <p:cNvSpPr/>
            <p:nvPr/>
          </p:nvSpPr>
          <p:spPr bwMode="auto">
            <a:xfrm>
              <a:off x="4248978" y="2827748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3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29200" y="1521132"/>
            <a:ext cx="3913909" cy="1374469"/>
            <a:chOff x="5029200" y="1521132"/>
            <a:chExt cx="3913909" cy="1374469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5029200" y="1752601"/>
              <a:ext cx="3429000" cy="1143000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5" name="10-Point Star 14"/>
            <p:cNvSpPr/>
            <p:nvPr/>
          </p:nvSpPr>
          <p:spPr bwMode="auto">
            <a:xfrm>
              <a:off x="8485909" y="1521132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4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07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70282" y="2438400"/>
            <a:ext cx="5302827" cy="2308324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 smtClean="0"/>
              <a:t>Modes of reference: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7696200" y="1524000"/>
            <a:ext cx="762000" cy="4190999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90800" y="2891028"/>
          <a:ext cx="46481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 faithful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reference to correct referent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 no referent exist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 reference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to wrong referent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 redundant reference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 ambiguous reference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smtClean="0"/>
              <a:t>Evolutionary quality assessment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53200" y="6363977"/>
            <a:ext cx="2133598" cy="369332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 smtClean="0"/>
              <a:t>Magnitude of error</a:t>
            </a:r>
            <a:endParaRPr lang="en-US" sz="18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8686798" y="710184"/>
            <a:ext cx="457201" cy="601980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3600" y="13855"/>
            <a:ext cx="3105728" cy="762000"/>
          </a:xfrm>
        </p:spPr>
        <p:txBody>
          <a:bodyPr/>
          <a:lstStyle/>
          <a:p>
            <a:r>
              <a:rPr lang="en-US" dirty="0" smtClean="0"/>
              <a:t>Error basis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38098" y="2743200"/>
            <a:ext cx="9067803" cy="289560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098" y="1828800"/>
            <a:ext cx="9067803" cy="91440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4846780" y="2362200"/>
            <a:ext cx="304800" cy="22098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1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3600" y="13855"/>
            <a:ext cx="3105728" cy="762000"/>
          </a:xfrm>
        </p:spPr>
        <p:txBody>
          <a:bodyPr/>
          <a:lstStyle/>
          <a:p>
            <a:r>
              <a:rPr lang="en-US" dirty="0" smtClean="0"/>
              <a:t>Error basis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38098" y="5638800"/>
            <a:ext cx="9067803" cy="1191492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098" y="1579425"/>
            <a:ext cx="9067803" cy="26323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4846780" y="1752598"/>
            <a:ext cx="304800" cy="4267201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3600" y="13855"/>
            <a:ext cx="3105728" cy="762000"/>
          </a:xfrm>
        </p:spPr>
        <p:txBody>
          <a:bodyPr/>
          <a:lstStyle/>
          <a:p>
            <a:r>
              <a:rPr lang="en-US" dirty="0" smtClean="0"/>
              <a:t>Error basis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38098" y="2761671"/>
            <a:ext cx="9067803" cy="228601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098" y="1794170"/>
            <a:ext cx="9067803" cy="26323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4846780" y="1981200"/>
            <a:ext cx="304800" cy="7620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Accessed Nov 26, 2018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24000"/>
            <a:ext cx="9159551" cy="5334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685800" y="1219200"/>
            <a:ext cx="4724400" cy="2057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57400" y="2667000"/>
            <a:ext cx="1447800" cy="381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3600" y="13855"/>
            <a:ext cx="3105728" cy="762000"/>
          </a:xfrm>
        </p:spPr>
        <p:txBody>
          <a:bodyPr/>
          <a:lstStyle/>
          <a:p>
            <a:r>
              <a:rPr lang="en-US" dirty="0" smtClean="0"/>
              <a:t>Error basis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38098" y="5370944"/>
            <a:ext cx="9067803" cy="277092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098" y="1801115"/>
            <a:ext cx="9067803" cy="26323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4846780" y="2064344"/>
            <a:ext cx="304800" cy="330659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‘Simple snapshot’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95600"/>
            <a:ext cx="8686800" cy="3733800"/>
          </a:xfrm>
        </p:spPr>
        <p:txBody>
          <a:bodyPr/>
          <a:lstStyle/>
          <a:p>
            <a:pPr marL="684213" indent="-684213">
              <a:buAutoNum type="arabicParenBoth"/>
            </a:pPr>
            <a:r>
              <a:rPr lang="en-US" sz="2800" dirty="0" smtClean="0"/>
              <a:t>a </a:t>
            </a:r>
            <a:r>
              <a:rPr lang="en-US" sz="2800" dirty="0"/>
              <a:t>change in reality will not immediately lead to a change in the ontology authors’ understanding thereof </a:t>
            </a:r>
            <a:r>
              <a:rPr lang="en-US" sz="2800" dirty="0" smtClean="0"/>
              <a:t>and, </a:t>
            </a:r>
          </a:p>
          <a:p>
            <a:pPr marL="684213" indent="-684213">
              <a:buAutoNum type="arabicParenBoth"/>
            </a:pPr>
            <a:r>
              <a:rPr lang="en-US" sz="2800" dirty="0" smtClean="0"/>
              <a:t>if </a:t>
            </a:r>
            <a:r>
              <a:rPr lang="en-US" sz="2800" dirty="0"/>
              <a:t>an encoding change is introduced, e.g. by making some syntactic correction to an existing term, then this does not result in a term which wrongly refers.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3904" y="1676400"/>
            <a:ext cx="5056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happens from t1 </a:t>
            </a: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t2 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nl-BE" dirty="0" err="1"/>
              <a:t>Effects</a:t>
            </a:r>
            <a:r>
              <a:rPr lang="nl-BE" dirty="0"/>
              <a:t> of </a:t>
            </a:r>
            <a:r>
              <a:rPr lang="nl-BE" dirty="0" err="1"/>
              <a:t>various</a:t>
            </a:r>
            <a:r>
              <a:rPr lang="nl-BE" dirty="0"/>
              <a:t> </a:t>
            </a:r>
            <a:r>
              <a:rPr lang="nl-BE" dirty="0" err="1"/>
              <a:t>sorts</a:t>
            </a:r>
            <a:r>
              <a:rPr lang="nl-BE" dirty="0"/>
              <a:t> of ‘snapshot’ changes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6200" y="1524000"/>
            <a:ext cx="8991600" cy="4800600"/>
            <a:chOff x="76200" y="1524000"/>
            <a:chExt cx="8991600" cy="4800600"/>
          </a:xfrm>
        </p:grpSpPr>
        <p:grpSp>
          <p:nvGrpSpPr>
            <p:cNvPr id="16" name="Group 15"/>
            <p:cNvGrpSpPr/>
            <p:nvPr/>
          </p:nvGrpSpPr>
          <p:grpSpPr>
            <a:xfrm>
              <a:off x="76200" y="1524000"/>
              <a:ext cx="8991600" cy="4800600"/>
              <a:chOff x="76200" y="1524000"/>
              <a:chExt cx="8991600" cy="48006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6200" y="1524000"/>
                <a:ext cx="8991600" cy="4800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52400" y="1600200"/>
              <a:ext cx="4343400" cy="4572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5" name="Photo Editor-foto" r:id="rId3" imgW="4277322" imgH="3847619" progId="MSPhotoEd.3">
                      <p:embed/>
                    </p:oleObj>
                  </mc:Choice>
                  <mc:Fallback>
                    <p:oleObj name="Photo Editor-foto" r:id="rId3" imgW="4277322" imgH="3847619" progId="MSPhotoEd.3">
                      <p:embed/>
                      <p:pic>
                        <p:nvPicPr>
                          <p:cNvPr id="4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400" y="1600200"/>
                            <a:ext cx="4343400" cy="4572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9618" y="1648692"/>
                <a:ext cx="4495800" cy="4066308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/>
              <p:nvPr/>
            </p:nvCxnSpPr>
            <p:spPr bwMode="auto">
              <a:xfrm flipH="1" flipV="1">
                <a:off x="4449618" y="1685636"/>
                <a:ext cx="9238" cy="4468092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" name="Rectangle 16"/>
            <p:cNvSpPr/>
            <p:nvPr/>
          </p:nvSpPr>
          <p:spPr bwMode="auto">
            <a:xfrm>
              <a:off x="228600" y="1685636"/>
              <a:ext cx="457200" cy="4468092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484254" y="1702849"/>
              <a:ext cx="466344" cy="3959352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11198" y="1704108"/>
              <a:ext cx="3701476" cy="505692"/>
            </a:xfrm>
            <a:prstGeom prst="rect">
              <a:avLst/>
            </a:prstGeom>
            <a:solidFill>
              <a:srgbClr val="66FF3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973688" y="1687947"/>
              <a:ext cx="3941711" cy="505692"/>
            </a:xfrm>
            <a:prstGeom prst="rect">
              <a:avLst/>
            </a:prstGeom>
            <a:solidFill>
              <a:srgbClr val="66FF3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2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eaLnBrk="1" hangingPunct="1"/>
            <a:r>
              <a:rPr lang="nl-BE" dirty="0" err="1" smtClean="0"/>
              <a:t>Effects</a:t>
            </a:r>
            <a:r>
              <a:rPr lang="nl-BE" dirty="0" smtClean="0"/>
              <a:t> of </a:t>
            </a:r>
            <a:r>
              <a:rPr lang="nl-BE" dirty="0" err="1" smtClean="0"/>
              <a:t>various</a:t>
            </a:r>
            <a:r>
              <a:rPr lang="nl-BE" dirty="0" smtClean="0"/>
              <a:t> </a:t>
            </a:r>
            <a:r>
              <a:rPr lang="nl-BE" dirty="0" err="1" smtClean="0"/>
              <a:t>sorts</a:t>
            </a:r>
            <a:r>
              <a:rPr lang="nl-BE" dirty="0" smtClean="0"/>
              <a:t> of ‘snapshot’ changes</a:t>
            </a:r>
            <a:endParaRPr lang="en-US" dirty="0" smtClean="0"/>
          </a:p>
        </p:txBody>
      </p:sp>
      <p:sp>
        <p:nvSpPr>
          <p:cNvPr id="3088" name="Rectangle 15"/>
          <p:cNvSpPr>
            <a:spLocks noChangeArrowheads="1"/>
          </p:cNvSpPr>
          <p:nvPr/>
        </p:nvSpPr>
        <p:spPr bwMode="auto">
          <a:xfrm>
            <a:off x="-1990725" y="5865813"/>
            <a:ext cx="1460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/>
          </p:nvPr>
        </p:nvGraphicFramePr>
        <p:xfrm>
          <a:off x="152399" y="1486733"/>
          <a:ext cx="4897585" cy="5066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Photo Editor-foto" r:id="rId4" imgW="4277322" imgH="3847619" progId="MSPhotoEd.3">
                  <p:embed/>
                </p:oleObj>
              </mc:Choice>
              <mc:Fallback>
                <p:oleObj name="Photo Editor-foto" r:id="rId4" imgW="4277322" imgH="3847619" progId="MSPhotoEd.3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9" y="1486733"/>
                        <a:ext cx="4897585" cy="5066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939800" y="2167516"/>
            <a:ext cx="7911417" cy="4327956"/>
            <a:chOff x="939800" y="2167516"/>
            <a:chExt cx="7911417" cy="4327956"/>
          </a:xfrm>
        </p:grpSpPr>
        <p:sp>
          <p:nvSpPr>
            <p:cNvPr id="3077" name="Rectangle 4"/>
            <p:cNvSpPr>
              <a:spLocks noChangeArrowheads="1"/>
            </p:cNvSpPr>
            <p:nvPr/>
          </p:nvSpPr>
          <p:spPr bwMode="auto">
            <a:xfrm>
              <a:off x="2754313" y="5621338"/>
              <a:ext cx="9525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Rectangle 5"/>
            <p:cNvSpPr>
              <a:spLocks noChangeArrowheads="1"/>
            </p:cNvSpPr>
            <p:nvPr/>
          </p:nvSpPr>
          <p:spPr bwMode="auto">
            <a:xfrm>
              <a:off x="3481388" y="5621338"/>
              <a:ext cx="9525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Rectangle 8"/>
            <p:cNvSpPr>
              <a:spLocks noChangeArrowheads="1"/>
            </p:cNvSpPr>
            <p:nvPr/>
          </p:nvSpPr>
          <p:spPr bwMode="auto">
            <a:xfrm>
              <a:off x="939800" y="5856288"/>
              <a:ext cx="7938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Rectangle 9"/>
            <p:cNvSpPr>
              <a:spLocks noChangeArrowheads="1"/>
            </p:cNvSpPr>
            <p:nvPr/>
          </p:nvSpPr>
          <p:spPr bwMode="auto">
            <a:xfrm>
              <a:off x="2754313" y="5630863"/>
              <a:ext cx="9525" cy="2254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Rectangle 10"/>
            <p:cNvSpPr>
              <a:spLocks noChangeArrowheads="1"/>
            </p:cNvSpPr>
            <p:nvPr/>
          </p:nvSpPr>
          <p:spPr bwMode="auto">
            <a:xfrm>
              <a:off x="2754313" y="5856288"/>
              <a:ext cx="9525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Rectangle 11"/>
            <p:cNvSpPr>
              <a:spLocks noChangeArrowheads="1"/>
            </p:cNvSpPr>
            <p:nvPr/>
          </p:nvSpPr>
          <p:spPr bwMode="auto">
            <a:xfrm>
              <a:off x="3111500" y="5856288"/>
              <a:ext cx="9525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Rectangle 12"/>
            <p:cNvSpPr>
              <a:spLocks noChangeArrowheads="1"/>
            </p:cNvSpPr>
            <p:nvPr/>
          </p:nvSpPr>
          <p:spPr bwMode="auto">
            <a:xfrm>
              <a:off x="3481388" y="5630863"/>
              <a:ext cx="9525" cy="2254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Rectangle 13"/>
            <p:cNvSpPr>
              <a:spLocks noChangeArrowheads="1"/>
            </p:cNvSpPr>
            <p:nvPr/>
          </p:nvSpPr>
          <p:spPr bwMode="auto">
            <a:xfrm>
              <a:off x="3481388" y="5856288"/>
              <a:ext cx="9525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Rectangle 14"/>
            <p:cNvSpPr>
              <a:spLocks noChangeArrowheads="1"/>
            </p:cNvSpPr>
            <p:nvPr/>
          </p:nvSpPr>
          <p:spPr bwMode="auto">
            <a:xfrm>
              <a:off x="3795713" y="5856288"/>
              <a:ext cx="7937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Rectangle 16"/>
            <p:cNvSpPr>
              <a:spLocks noChangeArrowheads="1"/>
            </p:cNvSpPr>
            <p:nvPr/>
          </p:nvSpPr>
          <p:spPr bwMode="auto">
            <a:xfrm>
              <a:off x="4549776" y="4079875"/>
              <a:ext cx="7938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Rectangle 35"/>
            <p:cNvSpPr>
              <a:spLocks noChangeArrowheads="1"/>
            </p:cNvSpPr>
            <p:nvPr/>
          </p:nvSpPr>
          <p:spPr bwMode="auto">
            <a:xfrm>
              <a:off x="4549776" y="4497388"/>
              <a:ext cx="7938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285817" y="2167516"/>
              <a:ext cx="3565400" cy="461665"/>
            </a:xfrm>
            <a:prstGeom prst="rect">
              <a:avLst/>
            </a:prstGeom>
            <a:solidFill>
              <a:srgbClr val="BBE0E3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Change in error magnitude 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219200" y="24384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057400" y="24384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895600" y="24384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810000" y="24384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572000" y="24384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219200" y="29718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895600" y="29718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219200" y="3542144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057400" y="3542144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895600" y="3542144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810000" y="3542144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219200" y="408478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895600" y="408478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810000" y="408478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572000" y="408478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219200" y="4627416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895600" y="4627416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810000" y="4627416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572000" y="4627416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219200" y="51816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895600" y="51816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810000" y="51816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572000" y="51816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219200" y="57150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057400" y="57150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895600" y="57150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810000" y="57150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4572000" y="57150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219200" y="6266872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057400" y="6266872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895600" y="6266872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810000" y="6266872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4572000" y="6266872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42308" y="2992744"/>
            <a:ext cx="4027708" cy="861127"/>
            <a:chOff x="2542308" y="2992744"/>
            <a:chExt cx="4027708" cy="861127"/>
          </a:xfrm>
        </p:grpSpPr>
        <p:sp>
          <p:nvSpPr>
            <p:cNvPr id="29" name="TextBox 28"/>
            <p:cNvSpPr txBox="1"/>
            <p:nvPr/>
          </p:nvSpPr>
          <p:spPr>
            <a:xfrm>
              <a:off x="5292102" y="3392206"/>
              <a:ext cx="1277914" cy="461665"/>
            </a:xfrm>
            <a:prstGeom prst="rect">
              <a:avLst/>
            </a:prstGeom>
            <a:solidFill>
              <a:srgbClr val="B9FFA3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Addition</a:t>
              </a:r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542308" y="2992744"/>
              <a:ext cx="249238" cy="248782"/>
            </a:xfrm>
            <a:prstGeom prst="rect">
              <a:avLst/>
            </a:prstGeom>
            <a:solidFill>
              <a:srgbClr val="66FF33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387222" y="3531198"/>
              <a:ext cx="249238" cy="248782"/>
            </a:xfrm>
            <a:prstGeom prst="rect">
              <a:avLst/>
            </a:prstGeom>
            <a:solidFill>
              <a:srgbClr val="66FF33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23836" y="2456872"/>
            <a:ext cx="4087858" cy="4020128"/>
            <a:chOff x="2523836" y="2456872"/>
            <a:chExt cx="4087858" cy="4020128"/>
          </a:xfrm>
        </p:grpSpPr>
        <p:sp>
          <p:nvSpPr>
            <p:cNvPr id="30" name="TextBox 29"/>
            <p:cNvSpPr txBox="1"/>
            <p:nvPr/>
          </p:nvSpPr>
          <p:spPr>
            <a:xfrm>
              <a:off x="5292102" y="4002356"/>
              <a:ext cx="1319592" cy="461665"/>
            </a:xfrm>
            <a:prstGeom prst="rect">
              <a:avLst/>
            </a:prstGeom>
            <a:solidFill>
              <a:srgbClr val="CC99FF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Deletion </a:t>
              </a:r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535148" y="4064598"/>
              <a:ext cx="249238" cy="24878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3412621" y="4078219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3389744" y="2456872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546640" y="2456872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523836" y="4609546"/>
              <a:ext cx="249238" cy="24878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401309" y="4623167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542308" y="5152182"/>
              <a:ext cx="249238" cy="24878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3419781" y="5165803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533072" y="5701742"/>
              <a:ext cx="249238" cy="24878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3410545" y="5715363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2537696" y="6228218"/>
              <a:ext cx="249238" cy="24878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415169" y="6241839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16592" y="2465142"/>
            <a:ext cx="3716938" cy="4011858"/>
            <a:chOff x="4216592" y="2465142"/>
            <a:chExt cx="3716938" cy="4011858"/>
          </a:xfrm>
        </p:grpSpPr>
        <p:sp>
          <p:nvSpPr>
            <p:cNvPr id="31" name="TextBox 30"/>
            <p:cNvSpPr txBox="1"/>
            <p:nvPr/>
          </p:nvSpPr>
          <p:spPr>
            <a:xfrm>
              <a:off x="5289858" y="4608975"/>
              <a:ext cx="2643672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Change in encoding</a:t>
              </a:r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4245984" y="2465142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4230110" y="4059462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4241384" y="4624107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4226359" y="5163490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4239941" y="5732377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4216592" y="6250835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0" y="2438400"/>
            <a:ext cx="8051948" cy="4362450"/>
            <a:chOff x="228600" y="2438400"/>
            <a:chExt cx="8051948" cy="4362450"/>
          </a:xfrm>
        </p:grpSpPr>
        <p:grpSp>
          <p:nvGrpSpPr>
            <p:cNvPr id="7" name="Group 6"/>
            <p:cNvGrpSpPr/>
            <p:nvPr/>
          </p:nvGrpSpPr>
          <p:grpSpPr>
            <a:xfrm>
              <a:off x="228600" y="2438400"/>
              <a:ext cx="8051948" cy="4362450"/>
              <a:chOff x="228600" y="2438400"/>
              <a:chExt cx="8051948" cy="4362450"/>
            </a:xfrm>
          </p:grpSpPr>
          <p:sp>
            <p:nvSpPr>
              <p:cNvPr id="3076" name="Rectangle 3"/>
              <p:cNvSpPr>
                <a:spLocks noChangeArrowheads="1"/>
              </p:cNvSpPr>
              <p:nvPr/>
            </p:nvSpPr>
            <p:spPr bwMode="auto">
              <a:xfrm>
                <a:off x="582613" y="5621338"/>
                <a:ext cx="7937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" name="Rectangle 6"/>
              <p:cNvSpPr>
                <a:spLocks noChangeArrowheads="1"/>
              </p:cNvSpPr>
              <p:nvPr/>
            </p:nvSpPr>
            <p:spPr bwMode="auto">
              <a:xfrm>
                <a:off x="582613" y="5630863"/>
                <a:ext cx="7937" cy="2254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" name="Rectangle 7"/>
              <p:cNvSpPr>
                <a:spLocks noChangeArrowheads="1"/>
              </p:cNvSpPr>
              <p:nvPr/>
            </p:nvSpPr>
            <p:spPr bwMode="auto">
              <a:xfrm>
                <a:off x="582613" y="5856288"/>
                <a:ext cx="7937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TextBox 53"/>
              <p:cNvSpPr txBox="1">
                <a:spLocks noChangeArrowheads="1"/>
              </p:cNvSpPr>
              <p:nvPr/>
            </p:nvSpPr>
            <p:spPr bwMode="auto">
              <a:xfrm>
                <a:off x="228600" y="6400800"/>
                <a:ext cx="4413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285817" y="2779861"/>
                <a:ext cx="2994731" cy="461665"/>
              </a:xfrm>
              <a:prstGeom prst="rect">
                <a:avLst/>
              </a:prstGeom>
              <a:solidFill>
                <a:srgbClr val="FFA3A3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 change in ontology</a:t>
                </a:r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800100" y="41148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676400" y="24384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800100" y="3021300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86792" y="3551525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810492" y="4627416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808180" y="51816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798944" y="573116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789708" y="6266872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676400" y="6286499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676400" y="5751944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514600" y="3562928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 bwMode="auto">
            <a:xfrm>
              <a:off x="814964" y="2453767"/>
              <a:ext cx="304800" cy="2286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28800" y="2831868"/>
            <a:ext cx="6410070" cy="3223104"/>
            <a:chOff x="1828800" y="2831868"/>
            <a:chExt cx="6410070" cy="3223104"/>
          </a:xfrm>
        </p:grpSpPr>
        <p:sp>
          <p:nvSpPr>
            <p:cNvPr id="12" name="&quot;No&quot; Symbol 11"/>
            <p:cNvSpPr/>
            <p:nvPr/>
          </p:nvSpPr>
          <p:spPr bwMode="auto">
            <a:xfrm>
              <a:off x="1839192" y="2837599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4" name="&quot;No&quot; Symbol 113"/>
            <p:cNvSpPr/>
            <p:nvPr/>
          </p:nvSpPr>
          <p:spPr bwMode="auto">
            <a:xfrm>
              <a:off x="1828800" y="3950750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5" name="&quot;No&quot; Symbol 114"/>
            <p:cNvSpPr/>
            <p:nvPr/>
          </p:nvSpPr>
          <p:spPr bwMode="auto">
            <a:xfrm>
              <a:off x="1828800" y="4466735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6" name="&quot;No&quot; Symbol 115"/>
            <p:cNvSpPr/>
            <p:nvPr/>
          </p:nvSpPr>
          <p:spPr bwMode="auto">
            <a:xfrm>
              <a:off x="1828800" y="5008123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7" name="&quot;No&quot; Symbol 116"/>
            <p:cNvSpPr/>
            <p:nvPr/>
          </p:nvSpPr>
          <p:spPr bwMode="auto">
            <a:xfrm>
              <a:off x="3541715" y="2831868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8" name="&quot;No&quot; Symbol 117"/>
            <p:cNvSpPr/>
            <p:nvPr/>
          </p:nvSpPr>
          <p:spPr bwMode="auto">
            <a:xfrm>
              <a:off x="4418161" y="2837152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9" name="&quot;No&quot; Symbol 118"/>
            <p:cNvSpPr/>
            <p:nvPr/>
          </p:nvSpPr>
          <p:spPr bwMode="auto">
            <a:xfrm>
              <a:off x="4418161" y="3375060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285817" y="5223975"/>
              <a:ext cx="2953053" cy="83099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No snapshot transition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possible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69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 err="1" smtClean="0"/>
              <a:t>Effects</a:t>
            </a:r>
            <a:r>
              <a:rPr lang="nl-BE" dirty="0" smtClean="0"/>
              <a:t> of </a:t>
            </a:r>
            <a:r>
              <a:rPr lang="nl-BE" dirty="0" err="1" smtClean="0"/>
              <a:t>various</a:t>
            </a:r>
            <a:r>
              <a:rPr lang="nl-BE" dirty="0" smtClean="0"/>
              <a:t> </a:t>
            </a:r>
            <a:r>
              <a:rPr lang="nl-BE" dirty="0" err="1" smtClean="0"/>
              <a:t>sorts</a:t>
            </a:r>
            <a:r>
              <a:rPr lang="nl-BE" dirty="0" smtClean="0"/>
              <a:t> of changes</a:t>
            </a:r>
            <a:endParaRPr lang="en-US" dirty="0" smtClean="0"/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>
          <a:xfrm>
            <a:off x="5049985" y="2057400"/>
            <a:ext cx="3900487" cy="4648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When something faithfully represented at t ceases to be faithful at t+1, leaving the ontology unchanged causes a P+1 to become a P-1.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When something faithfully represented at t is not believed to be faithful anymore at t+1 while in fact it still is, removing the representational element causes a P+1 to become a A-2.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82613" y="5621338"/>
            <a:ext cx="7937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754313" y="562133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481388" y="562133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82613" y="5630863"/>
            <a:ext cx="7937" cy="2254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82613" y="5856288"/>
            <a:ext cx="7937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939800" y="5856288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2754313" y="5630863"/>
            <a:ext cx="9525" cy="2254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2754313" y="585628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Rectangle 11"/>
          <p:cNvSpPr>
            <a:spLocks noChangeArrowheads="1"/>
          </p:cNvSpPr>
          <p:nvPr/>
        </p:nvSpPr>
        <p:spPr bwMode="auto">
          <a:xfrm>
            <a:off x="3111500" y="585628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3481388" y="5630863"/>
            <a:ext cx="9525" cy="2254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Rectangle 13"/>
          <p:cNvSpPr>
            <a:spLocks noChangeArrowheads="1"/>
          </p:cNvSpPr>
          <p:nvPr/>
        </p:nvSpPr>
        <p:spPr bwMode="auto">
          <a:xfrm>
            <a:off x="3481388" y="585628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3795713" y="5856288"/>
            <a:ext cx="7937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Rectangle 15"/>
          <p:cNvSpPr>
            <a:spLocks noChangeArrowheads="1"/>
          </p:cNvSpPr>
          <p:nvPr/>
        </p:nvSpPr>
        <p:spPr bwMode="auto">
          <a:xfrm>
            <a:off x="-1990725" y="5865813"/>
            <a:ext cx="1460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3089" name="Rectangle 16"/>
          <p:cNvSpPr>
            <a:spLocks noChangeArrowheads="1"/>
          </p:cNvSpPr>
          <p:nvPr/>
        </p:nvSpPr>
        <p:spPr bwMode="auto">
          <a:xfrm>
            <a:off x="4549776" y="4079875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Rectangle 35"/>
          <p:cNvSpPr>
            <a:spLocks noChangeArrowheads="1"/>
          </p:cNvSpPr>
          <p:nvPr/>
        </p:nvSpPr>
        <p:spPr bwMode="auto">
          <a:xfrm>
            <a:off x="4549776" y="4497388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52400" y="1981200"/>
          <a:ext cx="4419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Photo Editor-foto" r:id="rId4" imgW="4277322" imgH="3847619" progId="MSPhotoEd.3">
                  <p:embed/>
                </p:oleObj>
              </mc:Choice>
              <mc:Fallback>
                <p:oleObj name="Photo Editor-foto" r:id="rId4" imgW="4277322" imgH="3847619" progId="MSPhotoEd.3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81200"/>
                        <a:ext cx="4419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TextBox 53"/>
          <p:cNvSpPr txBox="1">
            <a:spLocks noChangeArrowheads="1"/>
          </p:cNvSpPr>
          <p:nvPr/>
        </p:nvSpPr>
        <p:spPr bwMode="auto">
          <a:xfrm>
            <a:off x="228600" y="64008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…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685800" y="2057400"/>
            <a:ext cx="8229600" cy="1828800"/>
            <a:chOff x="685800" y="2057400"/>
            <a:chExt cx="8229600" cy="1828799"/>
          </a:xfrm>
        </p:grpSpPr>
        <p:sp>
          <p:nvSpPr>
            <p:cNvPr id="3097" name="Rectangle 56"/>
            <p:cNvSpPr>
              <a:spLocks noChangeArrowheads="1"/>
            </p:cNvSpPr>
            <p:nvPr/>
          </p:nvSpPr>
          <p:spPr bwMode="auto">
            <a:xfrm>
              <a:off x="5029200" y="2057400"/>
              <a:ext cx="3886200" cy="182879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098" name="Rectangle 55"/>
            <p:cNvSpPr>
              <a:spLocks noChangeArrowheads="1"/>
            </p:cNvSpPr>
            <p:nvPr/>
          </p:nvSpPr>
          <p:spPr bwMode="auto">
            <a:xfrm>
              <a:off x="685800" y="2362201"/>
              <a:ext cx="762000" cy="68580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2209800" y="2362200"/>
            <a:ext cx="6705600" cy="4191000"/>
            <a:chOff x="2209800" y="2362201"/>
            <a:chExt cx="6705600" cy="4190999"/>
          </a:xfrm>
        </p:grpSpPr>
        <p:sp>
          <p:nvSpPr>
            <p:cNvPr id="3095" name="Rectangle 58"/>
            <p:cNvSpPr>
              <a:spLocks noChangeArrowheads="1"/>
            </p:cNvSpPr>
            <p:nvPr/>
          </p:nvSpPr>
          <p:spPr bwMode="auto">
            <a:xfrm>
              <a:off x="5029200" y="3962400"/>
              <a:ext cx="3886200" cy="259080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096" name="Rectangle 57"/>
            <p:cNvSpPr>
              <a:spLocks noChangeArrowheads="1"/>
            </p:cNvSpPr>
            <p:nvPr/>
          </p:nvSpPr>
          <p:spPr bwMode="auto">
            <a:xfrm>
              <a:off x="2209800" y="2362201"/>
              <a:ext cx="762000" cy="68580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23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Updating is an </a:t>
            </a:r>
            <a:r>
              <a:rPr lang="en-US" altLang="en-US" i="1" u="sng"/>
              <a:t>active</a:t>
            </a:r>
            <a:r>
              <a:rPr lang="en-US" altLang="en-US"/>
              <a:t> process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/>
              <a:t>authors assume in good faith </a:t>
            </a:r>
            <a:r>
              <a:rPr lang="en-GB" altLang="en-US" sz="2800" dirty="0" smtClean="0"/>
              <a:t>that: </a:t>
            </a:r>
            <a:endParaRPr lang="en-GB" altLang="en-US" sz="2800" dirty="0"/>
          </a:p>
          <a:p>
            <a:pPr lvl="1">
              <a:spcBef>
                <a:spcPts val="400"/>
              </a:spcBef>
            </a:pPr>
            <a:r>
              <a:rPr lang="en-GB" altLang="en-US" sz="2400" dirty="0"/>
              <a:t>all included representational units are of the P+1 type, </a:t>
            </a:r>
            <a:r>
              <a:rPr lang="en-GB" altLang="en-US" sz="2400" dirty="0" smtClean="0"/>
              <a:t>and, </a:t>
            </a:r>
            <a:endParaRPr lang="en-GB" altLang="en-US" sz="2400" dirty="0"/>
          </a:p>
          <a:p>
            <a:pPr lvl="1">
              <a:spcBef>
                <a:spcPts val="400"/>
              </a:spcBef>
            </a:pPr>
            <a:r>
              <a:rPr lang="en-GB" altLang="en-US" sz="2400" dirty="0"/>
              <a:t>all they are aware of, but not included, of A+1 or A+2.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/>
              <a:t>If they become aware of a mistake, </a:t>
            </a:r>
            <a:r>
              <a:rPr lang="en-GB" altLang="en-US" sz="2800" dirty="0" smtClean="0"/>
              <a:t>they </a:t>
            </a:r>
            <a:r>
              <a:rPr lang="en-GB" altLang="en-US" sz="2800" dirty="0"/>
              <a:t>make a change under the assumption that their changes are also towards the P+1, A+1, or A+2 cases.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Thus at that time, they </a:t>
            </a:r>
            <a:r>
              <a:rPr lang="en-US" altLang="en-US" sz="2800" dirty="0" smtClean="0"/>
              <a:t>know:</a:t>
            </a:r>
          </a:p>
          <a:p>
            <a:pPr marL="85725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of </a:t>
            </a:r>
            <a:r>
              <a:rPr lang="en-US" altLang="en-US" dirty="0"/>
              <a:t>what </a:t>
            </a:r>
            <a:r>
              <a:rPr lang="en-US" altLang="en-US" dirty="0" smtClean="0"/>
              <a:t>configuration type </a:t>
            </a:r>
            <a:r>
              <a:rPr lang="en-US" altLang="en-US" dirty="0"/>
              <a:t>the previous entry must </a:t>
            </a:r>
            <a:r>
              <a:rPr lang="en-US" altLang="en-US" dirty="0" smtClean="0"/>
              <a:t>have </a:t>
            </a:r>
            <a:r>
              <a:rPr lang="en-US" altLang="en-US" dirty="0"/>
              <a:t>been under the belief what the current </a:t>
            </a:r>
            <a:r>
              <a:rPr lang="en-US" altLang="en-US" dirty="0" smtClean="0"/>
              <a:t>configuration </a:t>
            </a:r>
            <a:r>
              <a:rPr lang="en-US" altLang="en-US" dirty="0"/>
              <a:t>is, </a:t>
            </a:r>
            <a:r>
              <a:rPr lang="en-US" altLang="en-US" dirty="0" smtClean="0"/>
              <a:t>and,</a:t>
            </a:r>
          </a:p>
          <a:p>
            <a:pPr marL="85725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the </a:t>
            </a:r>
            <a:r>
              <a:rPr lang="en-US" altLang="en-US" dirty="0"/>
              <a:t>reason for the change. </a:t>
            </a:r>
          </a:p>
        </p:txBody>
      </p:sp>
    </p:spTree>
    <p:extLst>
      <p:ext uri="{BB962C8B-B14F-4D97-AF65-F5344CB8AC3E}">
        <p14:creationId xmlns:p14="http://schemas.microsoft.com/office/powerpoint/2010/main" val="91773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64514" y="4339119"/>
            <a:ext cx="6667500" cy="1754326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 smtClean="0"/>
              <a:t>Evolution example:</a:t>
            </a:r>
          </a:p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 err="1" smtClean="0"/>
              <a:t>Higg’s</a:t>
            </a:r>
            <a:r>
              <a:rPr lang="en-US" sz="1800" dirty="0" smtClean="0"/>
              <a:t> boson was discovered and added to the ontology:  </a:t>
            </a:r>
          </a:p>
          <a:p>
            <a:endParaRPr lang="en-US" sz="1800" dirty="0"/>
          </a:p>
          <a:p>
            <a:r>
              <a:rPr lang="en-US" sz="1800" dirty="0" smtClean="0"/>
              <a:t>A-5 </a:t>
            </a:r>
            <a:r>
              <a:rPr lang="en-US" sz="1800" dirty="0" smtClean="0">
                <a:sym typeface="Wingdings" panose="05000000000000000000" pitchFamily="2" charset="2"/>
              </a:rPr>
              <a:t> P+1</a:t>
            </a:r>
            <a:r>
              <a:rPr lang="en-US" sz="1800" dirty="0" smtClean="0"/>
              <a:t>    </a:t>
            </a:r>
            <a:r>
              <a:rPr lang="en-US" sz="1800" dirty="0" smtClean="0">
                <a:sym typeface="Wingdings" panose="05000000000000000000" pitchFamily="2" charset="2"/>
              </a:rPr>
              <a:t> quality improvement of +1</a:t>
            </a:r>
            <a:r>
              <a:rPr lang="en-US" sz="1800" dirty="0" smtClean="0"/>
              <a:t> </a:t>
            </a:r>
          </a:p>
          <a:p>
            <a:endParaRPr lang="en-US" sz="18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102463" y="1526309"/>
            <a:ext cx="8939071" cy="304800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28728" y="6553200"/>
            <a:ext cx="8939071" cy="304800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304800" y="1831108"/>
            <a:ext cx="152400" cy="4722091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leads to a calculus …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NOT:</a:t>
            </a:r>
          </a:p>
          <a:p>
            <a:pPr lvl="1"/>
            <a:r>
              <a:rPr lang="en-GB" sz="3200" dirty="0"/>
              <a:t>to demonstrate how good an individual version of an ontology is, </a:t>
            </a:r>
          </a:p>
          <a:p>
            <a:r>
              <a:rPr lang="en-GB" b="1" dirty="0"/>
              <a:t>But rather</a:t>
            </a:r>
          </a:p>
          <a:p>
            <a:pPr lvl="1"/>
            <a:r>
              <a:rPr lang="en-GB" sz="3200" dirty="0"/>
              <a:t>to measure how much it improved (hopefully) as compared to its predecessors</a:t>
            </a:r>
            <a:r>
              <a:rPr lang="en-GB" dirty="0"/>
              <a:t>.</a:t>
            </a:r>
          </a:p>
          <a:p>
            <a:r>
              <a:rPr lang="en-US" b="1" dirty="0"/>
              <a:t>Principle</a:t>
            </a:r>
            <a:r>
              <a:rPr lang="en-US" dirty="0"/>
              <a:t>: recursive belief </a:t>
            </a:r>
            <a:r>
              <a:rPr lang="en-US" dirty="0" smtClean="0"/>
              <a:t>revision.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6119336"/>
            <a:ext cx="601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/>
                </a:solidFill>
              </a:rPr>
              <a:t>Ceusters</a:t>
            </a:r>
            <a:r>
              <a:rPr lang="en-US" sz="1400" dirty="0" smtClean="0">
                <a:solidFill>
                  <a:schemeClr val="bg1"/>
                </a:solidFill>
              </a:rPr>
              <a:t> W. Applying Evolutionary Terminology Auditing to SNOMED CT. In American Medical Informatics Association 2010 Annual Symposium (AMIA 2010) Proceedings, Washington DC, November 13-17, 2010:96-100.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/>
          <p:cNvSpPr>
            <a:spLocks noGrp="1" noChangeArrowheads="1"/>
          </p:cNvSpPr>
          <p:nvPr>
            <p:ph type="title"/>
          </p:nvPr>
        </p:nvSpPr>
        <p:spPr>
          <a:xfrm>
            <a:off x="5338694" y="1524000"/>
            <a:ext cx="3729106" cy="762000"/>
          </a:xfrm>
        </p:spPr>
        <p:txBody>
          <a:bodyPr/>
          <a:lstStyle/>
          <a:p>
            <a:pPr eaLnBrk="1" hangingPunct="1"/>
            <a:r>
              <a:rPr lang="nl-BE" dirty="0" err="1" smtClean="0"/>
              <a:t>However</a:t>
            </a:r>
            <a:r>
              <a:rPr lang="nl-BE" dirty="0" smtClean="0"/>
              <a:t>:</a:t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err="1" smtClean="0"/>
              <a:t>unnoticed</a:t>
            </a:r>
            <a:r>
              <a:rPr lang="nl-BE" dirty="0" smtClean="0"/>
              <a:t> changes in </a:t>
            </a:r>
            <a:r>
              <a:rPr lang="nl-BE" dirty="0" err="1" smtClean="0"/>
              <a:t>reality</a:t>
            </a:r>
            <a:r>
              <a:rPr lang="nl-BE" dirty="0" smtClean="0"/>
              <a:t> do </a:t>
            </a:r>
            <a:r>
              <a:rPr lang="nl-BE" dirty="0" err="1" smtClean="0"/>
              <a:t>not</a:t>
            </a:r>
            <a:r>
              <a:rPr lang="nl-BE" dirty="0" smtClean="0"/>
              <a:t> lead </a:t>
            </a:r>
            <a:r>
              <a:rPr lang="nl-BE" dirty="0" err="1" smtClean="0"/>
              <a:t>to</a:t>
            </a:r>
            <a:r>
              <a:rPr lang="nl-BE" dirty="0" smtClean="0"/>
              <a:t> updates!</a:t>
            </a:r>
            <a:endParaRPr lang="en-US" dirty="0" smtClean="0"/>
          </a:p>
        </p:txBody>
      </p:sp>
      <p:sp>
        <p:nvSpPr>
          <p:cNvPr id="3088" name="Rectangle 15"/>
          <p:cNvSpPr>
            <a:spLocks noChangeArrowheads="1"/>
          </p:cNvSpPr>
          <p:nvPr/>
        </p:nvSpPr>
        <p:spPr bwMode="auto">
          <a:xfrm>
            <a:off x="-1990725" y="5865813"/>
            <a:ext cx="1460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/>
          </p:nvPr>
        </p:nvGraphicFramePr>
        <p:xfrm>
          <a:off x="228599" y="1143000"/>
          <a:ext cx="4897585" cy="5066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Photo Editor-foto" r:id="rId4" imgW="4277322" imgH="3847619" progId="MSPhotoEd.3">
                  <p:embed/>
                </p:oleObj>
              </mc:Choice>
              <mc:Fallback>
                <p:oleObj name="Photo Editor-foto" r:id="rId4" imgW="4277322" imgH="3847619" progId="MSPhotoEd.3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1143000"/>
                        <a:ext cx="4897585" cy="5066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04800" y="2094667"/>
            <a:ext cx="8051948" cy="4362450"/>
            <a:chOff x="228600" y="2438400"/>
            <a:chExt cx="8051948" cy="4362450"/>
          </a:xfrm>
        </p:grpSpPr>
        <p:grpSp>
          <p:nvGrpSpPr>
            <p:cNvPr id="7" name="Group 6"/>
            <p:cNvGrpSpPr/>
            <p:nvPr/>
          </p:nvGrpSpPr>
          <p:grpSpPr>
            <a:xfrm>
              <a:off x="228600" y="2438400"/>
              <a:ext cx="8051948" cy="4362450"/>
              <a:chOff x="228600" y="2438400"/>
              <a:chExt cx="8051948" cy="4362450"/>
            </a:xfrm>
          </p:grpSpPr>
          <p:sp>
            <p:nvSpPr>
              <p:cNvPr id="3076" name="Rectangle 3"/>
              <p:cNvSpPr>
                <a:spLocks noChangeArrowheads="1"/>
              </p:cNvSpPr>
              <p:nvPr/>
            </p:nvSpPr>
            <p:spPr bwMode="auto">
              <a:xfrm>
                <a:off x="582613" y="5621338"/>
                <a:ext cx="7937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" name="Rectangle 6"/>
              <p:cNvSpPr>
                <a:spLocks noChangeArrowheads="1"/>
              </p:cNvSpPr>
              <p:nvPr/>
            </p:nvSpPr>
            <p:spPr bwMode="auto">
              <a:xfrm>
                <a:off x="582613" y="5630863"/>
                <a:ext cx="7937" cy="2254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" name="Rectangle 7"/>
              <p:cNvSpPr>
                <a:spLocks noChangeArrowheads="1"/>
              </p:cNvSpPr>
              <p:nvPr/>
            </p:nvSpPr>
            <p:spPr bwMode="auto">
              <a:xfrm>
                <a:off x="582613" y="5856288"/>
                <a:ext cx="7937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TextBox 53"/>
              <p:cNvSpPr txBox="1">
                <a:spLocks noChangeArrowheads="1"/>
              </p:cNvSpPr>
              <p:nvPr/>
            </p:nvSpPr>
            <p:spPr bwMode="auto">
              <a:xfrm>
                <a:off x="228600" y="6400800"/>
                <a:ext cx="4413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285817" y="6054268"/>
                <a:ext cx="2994731" cy="461665"/>
              </a:xfrm>
              <a:prstGeom prst="rect">
                <a:avLst/>
              </a:prstGeom>
              <a:solidFill>
                <a:srgbClr val="FFA3A3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 change in ontology</a:t>
                </a:r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800100" y="41148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676400" y="24384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800100" y="3021300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86792" y="3551525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810492" y="4627416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808180" y="51816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798944" y="573116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789708" y="6266872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676400" y="6286499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676400" y="5751944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514600" y="3562928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 bwMode="auto">
            <a:xfrm>
              <a:off x="814964" y="2453767"/>
              <a:ext cx="304800" cy="2286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0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 smtClean="0"/>
              <a:t>n</a:t>
            </a:r>
            <a:r>
              <a:rPr lang="en-US" dirty="0" smtClean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smtClean="0"/>
              <a:t>m</a:t>
            </a:r>
            <a:r>
              <a:rPr lang="en-US" dirty="0" smtClean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 smtClean="0"/>
              <a:t>e</a:t>
            </a:r>
            <a:r>
              <a:rPr lang="en-US" b="1" i="1" baseline="-25000" dirty="0" err="1" smtClean="0"/>
              <a:t>i</a:t>
            </a:r>
            <a:r>
              <a:rPr lang="en-US" dirty="0" smtClean="0"/>
              <a:t>: 	magnitude of the error, if 	any, for the </a:t>
            </a:r>
            <a:r>
              <a:rPr lang="en-US" b="1" i="1" dirty="0" err="1" smtClean="0"/>
              <a:t>i</a:t>
            </a:r>
            <a:r>
              <a:rPr lang="en-US" sz="1000" b="1" i="1" dirty="0" smtClean="0"/>
              <a:t> </a:t>
            </a:r>
            <a:r>
              <a:rPr lang="en-US" baseline="30000" dirty="0" err="1" smtClean="0"/>
              <a:t>th</a:t>
            </a:r>
            <a:r>
              <a:rPr lang="en-US" dirty="0" smtClean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1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/>
                </a:solidFill>
              </a:rPr>
              <a:t>Ceusters</a:t>
            </a:r>
            <a:r>
              <a:rPr lang="en-US" sz="1400" dirty="0" smtClean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Journal of Biomedical Informatics 2009;42:518–529.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Ontology Quality Dimensions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42900" y="2209800"/>
          <a:ext cx="8458200" cy="225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Accuracy/validity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Redundancy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Cohesiveness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Naturalness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Complexity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Precision/completeness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Semantic </a:t>
                      </a:r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consistency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Verifiability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Structural </a:t>
                      </a:r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consistency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Volatility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Currency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Authority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260695" y="5751493"/>
            <a:ext cx="4807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Besiki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Stvilia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A </a:t>
            </a:r>
            <a:r>
              <a:rPr lang="en-US" sz="1400" dirty="0">
                <a:solidFill>
                  <a:schemeClr val="bg1"/>
                </a:solidFill>
              </a:rPr>
              <a:t>model for ontology quality </a:t>
            </a:r>
            <a:r>
              <a:rPr lang="en-US" sz="1400" dirty="0" smtClean="0">
                <a:solidFill>
                  <a:schemeClr val="bg1"/>
                </a:solidFill>
              </a:rPr>
              <a:t>evaluation.</a:t>
            </a:r>
            <a:r>
              <a:rPr lang="en-US" sz="1400" dirty="0">
                <a:solidFill>
                  <a:schemeClr val="bg1"/>
                </a:solidFill>
              </a:rPr>
              <a:t/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First Monday</a:t>
            </a:r>
            <a:r>
              <a:rPr lang="en-US" sz="1400" dirty="0">
                <a:solidFill>
                  <a:schemeClr val="bg1"/>
                </a:solidFill>
              </a:rPr>
              <a:t>, Volume 12 Number 12 - 3 December 2007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http://firstmonday.org/ojs/index.php/fm/article/view/2043/1905</a:t>
            </a:r>
          </a:p>
        </p:txBody>
      </p:sp>
    </p:spTree>
    <p:extLst>
      <p:ext uri="{BB962C8B-B14F-4D97-AF65-F5344CB8AC3E}">
        <p14:creationId xmlns:p14="http://schemas.microsoft.com/office/powerpoint/2010/main" val="111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 smtClean="0"/>
              <a:t>n</a:t>
            </a:r>
            <a:r>
              <a:rPr lang="en-US" dirty="0" smtClean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smtClean="0"/>
              <a:t>m</a:t>
            </a:r>
            <a:r>
              <a:rPr lang="en-US" dirty="0" smtClean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 smtClean="0"/>
              <a:t>e</a:t>
            </a:r>
            <a:r>
              <a:rPr lang="en-US" b="1" i="1" baseline="-25000" dirty="0" err="1" smtClean="0"/>
              <a:t>i</a:t>
            </a:r>
            <a:r>
              <a:rPr lang="en-US" dirty="0" smtClean="0"/>
              <a:t>: 	magnitude of the error, if 	any, for the </a:t>
            </a:r>
            <a:r>
              <a:rPr lang="en-US" b="1" i="1" dirty="0" err="1" smtClean="0"/>
              <a:t>i</a:t>
            </a:r>
            <a:r>
              <a:rPr lang="en-US" sz="1000" b="1" i="1" dirty="0" smtClean="0"/>
              <a:t> </a:t>
            </a:r>
            <a:r>
              <a:rPr lang="en-US" baseline="30000" dirty="0" err="1" smtClean="0"/>
              <a:t>th</a:t>
            </a:r>
            <a:r>
              <a:rPr lang="en-US" dirty="0" smtClean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5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/>
                </a:solidFill>
              </a:rPr>
              <a:t>Ceusters</a:t>
            </a:r>
            <a:r>
              <a:rPr lang="en-US" sz="1400" dirty="0" smtClean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Journal of Biomedical Informatics 2009;42:518–529.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505528" y="2514600"/>
            <a:ext cx="685800" cy="685800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09600" y="4086866"/>
            <a:ext cx="685800" cy="685800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13445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Quality of a Representational Unit: </a:t>
            </a:r>
            <a:r>
              <a:rPr lang="en-US" dirty="0">
                <a:solidFill>
                  <a:schemeClr val="bg1"/>
                </a:solidFill>
              </a:rPr>
              <a:t>5 – </a:t>
            </a:r>
            <a:r>
              <a:rPr lang="en-US" dirty="0" err="1">
                <a:solidFill>
                  <a:schemeClr val="bg1"/>
                </a:solidFill>
              </a:rPr>
              <a:t>e</a:t>
            </a:r>
            <a:r>
              <a:rPr lang="en-US" baseline="-25000" dirty="0" err="1">
                <a:solidFill>
                  <a:schemeClr val="bg1"/>
                </a:solidFill>
              </a:rPr>
              <a:t>i</a:t>
            </a:r>
            <a:r>
              <a:rPr lang="en-US" baseline="-25000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5 is the maximal magnitude of error, thus        0 ≤  ( 5 – </a:t>
            </a:r>
            <a:r>
              <a:rPr lang="en-US" dirty="0" err="1" smtClean="0">
                <a:solidFill>
                  <a:schemeClr val="bg1"/>
                </a:solidFill>
              </a:rPr>
              <a:t>e</a:t>
            </a:r>
            <a:r>
              <a:rPr lang="en-US" baseline="-25000" dirty="0" err="1" smtClean="0">
                <a:solidFill>
                  <a:schemeClr val="bg1"/>
                </a:solidFill>
              </a:rPr>
              <a:t>i</a:t>
            </a:r>
            <a:r>
              <a:rPr lang="en-US" baseline="-25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) ≤  5</a:t>
            </a:r>
            <a:endParaRPr lang="en-US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 smtClean="0"/>
              <a:t>n</a:t>
            </a:r>
            <a:r>
              <a:rPr lang="en-US" dirty="0" smtClean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smtClean="0"/>
              <a:t>m</a:t>
            </a:r>
            <a:r>
              <a:rPr lang="en-US" dirty="0" smtClean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 smtClean="0"/>
              <a:t>e</a:t>
            </a:r>
            <a:r>
              <a:rPr lang="en-US" b="1" i="1" baseline="-25000" dirty="0" err="1" smtClean="0"/>
              <a:t>i</a:t>
            </a:r>
            <a:r>
              <a:rPr lang="en-US" dirty="0" smtClean="0"/>
              <a:t>: 	magnitude of the error, if 	any, for the </a:t>
            </a:r>
            <a:r>
              <a:rPr lang="en-US" b="1" i="1" dirty="0" err="1" smtClean="0"/>
              <a:t>i</a:t>
            </a:r>
            <a:r>
              <a:rPr lang="en-US" sz="1000" b="1" i="1" dirty="0" smtClean="0"/>
              <a:t> </a:t>
            </a:r>
            <a:r>
              <a:rPr lang="en-US" baseline="30000" dirty="0" err="1" smtClean="0"/>
              <a:t>th</a:t>
            </a:r>
            <a:r>
              <a:rPr lang="en-US" dirty="0" smtClean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/>
                </a:solidFill>
              </a:rPr>
              <a:t>Ceusters</a:t>
            </a:r>
            <a:r>
              <a:rPr lang="en-US" sz="1400" dirty="0" smtClean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Journal of Biomedical Informatics 2009;42:518–529.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982354" y="4152900"/>
            <a:ext cx="685800" cy="685800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13445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unjustified absences have an error magnitude of 1 </a:t>
            </a:r>
            <a:endParaRPr lang="en-US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 smtClean="0"/>
              <a:t>n</a:t>
            </a:r>
            <a:r>
              <a:rPr lang="en-US" dirty="0" smtClean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smtClean="0"/>
              <a:t>m</a:t>
            </a:r>
            <a:r>
              <a:rPr lang="en-US" dirty="0" smtClean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 smtClean="0"/>
              <a:t>e</a:t>
            </a:r>
            <a:r>
              <a:rPr lang="en-US" b="1" i="1" baseline="-25000" dirty="0" err="1" smtClean="0"/>
              <a:t>i</a:t>
            </a:r>
            <a:r>
              <a:rPr lang="en-US" dirty="0" smtClean="0"/>
              <a:t>: 	magnitude of the error, if 	any, for the </a:t>
            </a:r>
            <a:r>
              <a:rPr lang="en-US" b="1" i="1" dirty="0" err="1" smtClean="0"/>
              <a:t>i</a:t>
            </a:r>
            <a:r>
              <a:rPr lang="en-US" sz="1000" b="1" i="1" dirty="0" smtClean="0"/>
              <a:t> </a:t>
            </a:r>
            <a:r>
              <a:rPr lang="en-US" baseline="30000" dirty="0" err="1" smtClean="0"/>
              <a:t>th</a:t>
            </a:r>
            <a:r>
              <a:rPr lang="en-US" dirty="0" smtClean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3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/>
                </a:solidFill>
              </a:rPr>
              <a:t>Ceusters</a:t>
            </a:r>
            <a:r>
              <a:rPr lang="en-US" sz="1400" dirty="0" smtClean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Journal of Biomedical Informatics 2009;42:518–529.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80120" y="2027380"/>
            <a:ext cx="3117875" cy="1828800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13445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sum of the qualities of the RUs, each quality being: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5 for faithful RUs,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(5 – error magnitude) for deviant </a:t>
            </a:r>
            <a:r>
              <a:rPr lang="en-US" dirty="0" err="1" smtClean="0">
                <a:solidFill>
                  <a:schemeClr val="bg1"/>
                </a:solidFill>
              </a:rPr>
              <a:t>RUs.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 smtClean="0"/>
              <a:t>n</a:t>
            </a:r>
            <a:r>
              <a:rPr lang="en-US" dirty="0" smtClean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smtClean="0"/>
              <a:t>m</a:t>
            </a:r>
            <a:r>
              <a:rPr lang="en-US" dirty="0" smtClean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 smtClean="0"/>
              <a:t>e</a:t>
            </a:r>
            <a:r>
              <a:rPr lang="en-US" b="1" i="1" baseline="-25000" dirty="0" err="1" smtClean="0"/>
              <a:t>i</a:t>
            </a:r>
            <a:r>
              <a:rPr lang="en-US" dirty="0" smtClean="0"/>
              <a:t>: 	magnitude of the error, if 	any, for the </a:t>
            </a:r>
            <a:r>
              <a:rPr lang="en-US" b="1" i="1" dirty="0" err="1" smtClean="0"/>
              <a:t>i</a:t>
            </a:r>
            <a:r>
              <a:rPr lang="en-US" sz="1000" b="1" i="1" dirty="0" smtClean="0"/>
              <a:t> </a:t>
            </a:r>
            <a:r>
              <a:rPr lang="en-US" baseline="30000" dirty="0" err="1" smtClean="0"/>
              <a:t>th</a:t>
            </a:r>
            <a:r>
              <a:rPr lang="en-US" dirty="0" smtClean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7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/>
                </a:solidFill>
              </a:rPr>
              <a:t>Ceusters</a:t>
            </a:r>
            <a:r>
              <a:rPr lang="en-US" sz="1400" dirty="0" smtClean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Journal of Biomedical Informatics 2009;42:518–529.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13445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quality of the ontology decreases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Error magnitude of unjustified presences,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Number of unjustified absences.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057401" y="2438400"/>
            <a:ext cx="1066800" cy="914400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600200" y="4000726"/>
            <a:ext cx="1567873" cy="914400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 smtClean="0"/>
              <a:t>n</a:t>
            </a:r>
            <a:r>
              <a:rPr lang="en-US" dirty="0" smtClean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smtClean="0"/>
              <a:t>m</a:t>
            </a:r>
            <a:r>
              <a:rPr lang="en-US" dirty="0" smtClean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 smtClean="0"/>
              <a:t>e</a:t>
            </a:r>
            <a:r>
              <a:rPr lang="en-US" b="1" i="1" baseline="-25000" dirty="0" err="1" smtClean="0"/>
              <a:t>i</a:t>
            </a:r>
            <a:r>
              <a:rPr lang="en-US" dirty="0" smtClean="0"/>
              <a:t>: 	magnitude of the error, if 	any, for the </a:t>
            </a:r>
            <a:r>
              <a:rPr lang="en-US" b="1" i="1" dirty="0" err="1" smtClean="0"/>
              <a:t>i</a:t>
            </a:r>
            <a:r>
              <a:rPr lang="en-US" sz="1000" b="1" i="1" dirty="0" smtClean="0"/>
              <a:t> </a:t>
            </a:r>
            <a:r>
              <a:rPr lang="en-US" baseline="30000" dirty="0" err="1" smtClean="0"/>
              <a:t>th</a:t>
            </a:r>
            <a:r>
              <a:rPr lang="en-US" dirty="0" smtClean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1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/>
                </a:solidFill>
              </a:rPr>
              <a:t>Ceusters</a:t>
            </a:r>
            <a:r>
              <a:rPr lang="en-US" sz="1400" dirty="0" smtClean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Journal of Biomedical Informatics 2009;42:518–529.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134451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Ideal case: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e</a:t>
            </a:r>
            <a:r>
              <a:rPr lang="en-US" baseline="-25000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is 0 for all RUs, thus                = 5n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Number of unjustified absences = 0, thus 4m = 0.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5464541"/>
            <a:ext cx="896322" cy="55245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 bwMode="auto">
          <a:xfrm>
            <a:off x="7086600" y="5486400"/>
            <a:ext cx="152400" cy="838200"/>
          </a:xfrm>
          <a:prstGeom prst="rightBrace">
            <a:avLst>
              <a:gd name="adj1" fmla="val 35000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7231" y="5464541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 bwMode="auto">
          <a:xfrm>
            <a:off x="7477231" y="5880040"/>
            <a:ext cx="49244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045874" y="5622662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=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80120" y="1929027"/>
            <a:ext cx="1753480" cy="1945562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88818" y="4047320"/>
            <a:ext cx="1066800" cy="914400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Comparing quality of ontologies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766888"/>
          <a:ext cx="8844024" cy="4690398"/>
        </p:xfrm>
        <a:graphic>
          <a:graphicData uri="http://schemas.openxmlformats.org/drawingml/2006/table">
            <a:tbl>
              <a:tblPr/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Reality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RU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  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 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((7*5)+(1*2))/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=0.84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=0.90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47788" y="5738813"/>
            <a:ext cx="914400" cy="685800"/>
            <a:chOff x="228600" y="2971800"/>
            <a:chExt cx="3200400" cy="2895600"/>
          </a:xfrm>
        </p:grpSpPr>
        <p:sp>
          <p:nvSpPr>
            <p:cNvPr id="524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122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5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512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33800" y="1752600"/>
            <a:ext cx="1676400" cy="47244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10200" y="1752600"/>
            <a:ext cx="1752600" cy="47244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372632"/>
            <a:ext cx="5434171" cy="5256767"/>
          </a:xfrm>
          <a:prstGeom prst="rect">
            <a:avLst/>
          </a:prstGeom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3938588" y="5691689"/>
            <a:ext cx="2530764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eaLnBrk="1" hangingPunct="1">
              <a:tabLst>
                <a:tab pos="914400" algn="l"/>
              </a:tabLst>
            </a:pPr>
            <a:r>
              <a:rPr lang="en-US" sz="1000" b="1" i="1" kern="0" dirty="0" smtClean="0"/>
              <a:t>n</a:t>
            </a:r>
            <a:r>
              <a:rPr lang="en-US" sz="1000" kern="0" dirty="0" smtClean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 smtClean="0"/>
              <a:t>m</a:t>
            </a:r>
            <a:r>
              <a:rPr lang="en-US" sz="1000" kern="0" dirty="0" smtClean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 err="1" smtClean="0"/>
              <a:t>e</a:t>
            </a:r>
            <a:r>
              <a:rPr lang="en-US" sz="1000" b="1" i="1" kern="0" baseline="-25000" dirty="0" err="1" smtClean="0"/>
              <a:t>i</a:t>
            </a:r>
            <a:r>
              <a:rPr lang="en-US" sz="1000" kern="0" dirty="0" smtClean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kern="0" dirty="0" smtClean="0"/>
              <a:t>	for the </a:t>
            </a:r>
            <a:r>
              <a:rPr lang="en-US" sz="1000" b="1" i="1" kern="0" dirty="0" err="1" smtClean="0"/>
              <a:t>i</a:t>
            </a:r>
            <a:r>
              <a:rPr lang="en-US" sz="1000" b="1" i="1" kern="0" dirty="0" smtClean="0"/>
              <a:t> </a:t>
            </a:r>
            <a:r>
              <a:rPr lang="en-US" sz="1000" kern="0" baseline="30000" dirty="0" err="1" smtClean="0"/>
              <a:t>th</a:t>
            </a:r>
            <a:r>
              <a:rPr lang="en-US" sz="1000" kern="0" dirty="0" smtClean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28059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Comparing quality of ontologies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766888"/>
          <a:ext cx="8844024" cy="4690398"/>
        </p:xfrm>
        <a:graphic>
          <a:graphicData uri="http://schemas.openxmlformats.org/drawingml/2006/table">
            <a:tbl>
              <a:tblPr/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Reality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RU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  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 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((7*5)+(1*2))/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=0.84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=0.90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47788" y="5738813"/>
            <a:ext cx="914400" cy="685800"/>
            <a:chOff x="228600" y="2971800"/>
            <a:chExt cx="3200400" cy="2895600"/>
          </a:xfrm>
        </p:grpSpPr>
        <p:sp>
          <p:nvSpPr>
            <p:cNvPr id="524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122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9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512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473" y="1371600"/>
            <a:ext cx="3810000" cy="5504872"/>
          </a:xfrm>
          <a:prstGeom prst="rect">
            <a:avLst/>
          </a:prstGeom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5470236" y="5691689"/>
            <a:ext cx="2530764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eaLnBrk="1" hangingPunct="1">
              <a:tabLst>
                <a:tab pos="914400" algn="l"/>
              </a:tabLst>
            </a:pPr>
            <a:r>
              <a:rPr lang="en-US" sz="1000" b="1" i="1" kern="0" dirty="0" smtClean="0"/>
              <a:t>n</a:t>
            </a:r>
            <a:r>
              <a:rPr lang="en-US" sz="1000" kern="0" dirty="0" smtClean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 smtClean="0"/>
              <a:t>m</a:t>
            </a:r>
            <a:r>
              <a:rPr lang="en-US" sz="1000" kern="0" dirty="0" smtClean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 err="1" smtClean="0"/>
              <a:t>e</a:t>
            </a:r>
            <a:r>
              <a:rPr lang="en-US" sz="1000" b="1" i="1" kern="0" baseline="-25000" dirty="0" err="1" smtClean="0"/>
              <a:t>i</a:t>
            </a:r>
            <a:r>
              <a:rPr lang="en-US" sz="1000" kern="0" dirty="0" smtClean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kern="0" dirty="0" smtClean="0"/>
              <a:t>	for the </a:t>
            </a:r>
            <a:r>
              <a:rPr lang="en-US" sz="1000" b="1" i="1" kern="0" dirty="0" err="1" smtClean="0"/>
              <a:t>i</a:t>
            </a:r>
            <a:r>
              <a:rPr lang="en-US" sz="1000" b="1" i="1" kern="0" dirty="0" smtClean="0"/>
              <a:t> </a:t>
            </a:r>
            <a:r>
              <a:rPr lang="en-US" sz="1000" kern="0" baseline="30000" dirty="0" err="1" smtClean="0"/>
              <a:t>th</a:t>
            </a:r>
            <a:r>
              <a:rPr lang="en-US" sz="1000" kern="0" dirty="0" smtClean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26502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Comparing quality of ontologies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766888"/>
          <a:ext cx="8844024" cy="4690398"/>
        </p:xfrm>
        <a:graphic>
          <a:graphicData uri="http://schemas.openxmlformats.org/drawingml/2006/table">
            <a:tbl>
              <a:tblPr/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Reality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RU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  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 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((7*5)+(1*2))/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=0.84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=0.90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47788" y="5738813"/>
            <a:ext cx="914400" cy="685800"/>
            <a:chOff x="228600" y="2971800"/>
            <a:chExt cx="3200400" cy="2895600"/>
          </a:xfrm>
        </p:grpSpPr>
        <p:sp>
          <p:nvSpPr>
            <p:cNvPr id="524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122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3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512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1438428"/>
            <a:ext cx="1981200" cy="5419572"/>
          </a:xfrm>
          <a:prstGeom prst="rect">
            <a:avLst/>
          </a:prstGeom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457200" y="6485213"/>
            <a:ext cx="8888432" cy="2103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eaLnBrk="1" hangingPunct="1">
              <a:tabLst>
                <a:tab pos="914400" algn="l"/>
              </a:tabLst>
            </a:pPr>
            <a:r>
              <a:rPr lang="en-US" sz="1000" b="1" i="1" kern="0" dirty="0" smtClean="0"/>
              <a:t>n</a:t>
            </a:r>
            <a:r>
              <a:rPr lang="en-US" sz="1000" kern="0" dirty="0" smtClean="0"/>
              <a:t>: 	number of RUs in the ontology          </a:t>
            </a:r>
            <a:r>
              <a:rPr lang="en-US" sz="1000" b="1" i="1" kern="0" dirty="0" smtClean="0"/>
              <a:t>m</a:t>
            </a:r>
            <a:r>
              <a:rPr lang="en-US" sz="1000" kern="0" dirty="0" smtClean="0"/>
              <a:t>: 	number of unjustified absences                   </a:t>
            </a:r>
            <a:r>
              <a:rPr lang="en-US" sz="1000" b="1" i="1" kern="0" dirty="0" err="1" smtClean="0"/>
              <a:t>e</a:t>
            </a:r>
            <a:r>
              <a:rPr lang="en-US" sz="1000" b="1" i="1" kern="0" baseline="-25000" dirty="0" err="1" smtClean="0"/>
              <a:t>i</a:t>
            </a:r>
            <a:r>
              <a:rPr lang="en-US" sz="1000" kern="0" dirty="0" smtClean="0"/>
              <a:t>: 	magnitude of the error, if any,	for the </a:t>
            </a:r>
            <a:r>
              <a:rPr lang="en-US" sz="1000" b="1" i="1" kern="0" dirty="0" err="1" smtClean="0"/>
              <a:t>i</a:t>
            </a:r>
            <a:r>
              <a:rPr lang="en-US" sz="1000" b="1" i="1" kern="0" dirty="0" smtClean="0"/>
              <a:t> </a:t>
            </a:r>
            <a:r>
              <a:rPr lang="en-US" sz="1000" kern="0" baseline="30000" dirty="0" err="1" smtClean="0"/>
              <a:t>th</a:t>
            </a:r>
            <a:r>
              <a:rPr lang="en-US" sz="1000" kern="0" dirty="0" smtClean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9046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Comparing quality of ontologies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766888"/>
          <a:ext cx="8844024" cy="4690398"/>
        </p:xfrm>
        <a:graphic>
          <a:graphicData uri="http://schemas.openxmlformats.org/drawingml/2006/table">
            <a:tbl>
              <a:tblPr/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Reality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RU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  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 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((7*5)+(1*2))/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=0.84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=0.90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47788" y="5738813"/>
            <a:ext cx="914400" cy="685800"/>
            <a:chOff x="228600" y="2971800"/>
            <a:chExt cx="3200400" cy="2895600"/>
          </a:xfrm>
        </p:grpSpPr>
        <p:sp>
          <p:nvSpPr>
            <p:cNvPr id="524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122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7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512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Content Placeholder 8"/>
          <p:cNvSpPr txBox="1">
            <a:spLocks/>
          </p:cNvSpPr>
          <p:nvPr/>
        </p:nvSpPr>
        <p:spPr>
          <a:xfrm>
            <a:off x="457200" y="6485213"/>
            <a:ext cx="8888432" cy="2103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eaLnBrk="1" hangingPunct="1">
              <a:tabLst>
                <a:tab pos="914400" algn="l"/>
              </a:tabLst>
            </a:pPr>
            <a:r>
              <a:rPr lang="en-US" sz="1000" b="1" i="1" kern="0" dirty="0" smtClean="0"/>
              <a:t>n</a:t>
            </a:r>
            <a:r>
              <a:rPr lang="en-US" sz="1000" kern="0" dirty="0" smtClean="0"/>
              <a:t>: 	number of RUs in the ontology          </a:t>
            </a:r>
            <a:r>
              <a:rPr lang="en-US" sz="1000" b="1" i="1" kern="0" dirty="0" smtClean="0"/>
              <a:t>m</a:t>
            </a:r>
            <a:r>
              <a:rPr lang="en-US" sz="1000" kern="0" dirty="0" smtClean="0"/>
              <a:t>: 	number of unjustified absences                   </a:t>
            </a:r>
            <a:r>
              <a:rPr lang="en-US" sz="1000" b="1" i="1" kern="0" dirty="0" err="1" smtClean="0"/>
              <a:t>e</a:t>
            </a:r>
            <a:r>
              <a:rPr lang="en-US" sz="1000" b="1" i="1" kern="0" baseline="-25000" dirty="0" err="1" smtClean="0"/>
              <a:t>i</a:t>
            </a:r>
            <a:r>
              <a:rPr lang="en-US" sz="1000" kern="0" dirty="0" smtClean="0"/>
              <a:t>: 	magnitude of the error, if any,	for the </a:t>
            </a:r>
            <a:r>
              <a:rPr lang="en-US" sz="1000" b="1" i="1" kern="0" dirty="0" err="1" smtClean="0"/>
              <a:t>i</a:t>
            </a:r>
            <a:r>
              <a:rPr lang="en-US" sz="1000" b="1" i="1" kern="0" dirty="0" smtClean="0"/>
              <a:t> </a:t>
            </a:r>
            <a:r>
              <a:rPr lang="en-US" sz="1000" kern="0" baseline="30000" dirty="0" err="1" smtClean="0"/>
              <a:t>th</a:t>
            </a:r>
            <a:r>
              <a:rPr lang="en-US" sz="1000" kern="0" dirty="0" smtClean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35927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Comparing consecutive versions: t1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341260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334644"/>
            <a:ext cx="5029200" cy="5379860"/>
          </a:xfrm>
          <a:prstGeom prst="rect">
            <a:avLst/>
          </a:prstGeom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2209800" y="6019800"/>
            <a:ext cx="914400" cy="685800"/>
            <a:chOff x="228600" y="2971800"/>
            <a:chExt cx="3200400" cy="2895600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2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1" name="Equation" r:id="rId4" imgW="647640" imgH="609480" progId="Equation.3">
                    <p:embed/>
                  </p:oleObj>
                </mc:Choice>
                <mc:Fallback>
                  <p:oleObj name="Equation" r:id="rId4" imgW="647640" imgH="609480" progId="Equation.3">
                    <p:embed/>
                    <p:pic>
                      <p:nvPicPr>
                        <p:cNvPr id="1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8"/>
          <p:cNvSpPr/>
          <p:nvPr/>
        </p:nvSpPr>
        <p:spPr>
          <a:xfrm>
            <a:off x="3251906" y="5867400"/>
            <a:ext cx="851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(8*5</a:t>
            </a:r>
            <a:r>
              <a:rPr lang="en-GB" dirty="0" smtClean="0">
                <a:solidFill>
                  <a:schemeClr val="bg1"/>
                </a:solidFill>
                <a:latin typeface="Times New Roman"/>
                <a:ea typeface="Times New Roman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latin typeface="Times New Roman"/>
                <a:ea typeface="Times New Roman"/>
              </a:rPr>
              <a:t>(</a:t>
            </a: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8*5)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4" name="Straight Connector 13"/>
          <p:cNvCxnSpPr>
            <a:stCxn id="9" idx="1"/>
          </p:cNvCxnSpPr>
          <p:nvPr/>
        </p:nvCxnSpPr>
        <p:spPr bwMode="auto">
          <a:xfrm flipV="1">
            <a:off x="3251906" y="6282898"/>
            <a:ext cx="851515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Content Placeholder 8"/>
          <p:cNvSpPr>
            <a:spLocks noGrp="1"/>
          </p:cNvSpPr>
          <p:nvPr>
            <p:ph idx="1"/>
          </p:nvPr>
        </p:nvSpPr>
        <p:spPr>
          <a:xfrm>
            <a:off x="4343400" y="5943600"/>
            <a:ext cx="2893291" cy="762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sz="1000" b="1" i="1" dirty="0" smtClean="0"/>
              <a:t>n</a:t>
            </a:r>
            <a:r>
              <a:rPr lang="en-US" sz="1000" dirty="0" smtClean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smtClean="0"/>
              <a:t>m</a:t>
            </a:r>
            <a:r>
              <a:rPr lang="en-US" sz="1000" dirty="0" smtClean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err="1" smtClean="0"/>
              <a:t>e</a:t>
            </a:r>
            <a:r>
              <a:rPr lang="en-US" sz="1000" b="1" i="1" baseline="-25000" dirty="0" err="1" smtClean="0"/>
              <a:t>i</a:t>
            </a:r>
            <a:r>
              <a:rPr lang="en-US" sz="1000" dirty="0" smtClean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dirty="0" smtClean="0"/>
              <a:t>	for the </a:t>
            </a:r>
            <a:r>
              <a:rPr lang="en-US" sz="1000" b="1" i="1" dirty="0" err="1" smtClean="0"/>
              <a:t>i</a:t>
            </a:r>
            <a:r>
              <a:rPr lang="en-US" sz="1000" b="1" i="1" dirty="0" smtClean="0"/>
              <a:t> </a:t>
            </a:r>
            <a:r>
              <a:rPr lang="en-US" sz="1000" baseline="30000" dirty="0" err="1" smtClean="0"/>
              <a:t>th</a:t>
            </a:r>
            <a:r>
              <a:rPr lang="en-US" sz="1000" dirty="0" smtClean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125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1" y="634449"/>
            <a:ext cx="9131559" cy="62297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6360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latin typeface="NimbusRomNo9L-ReguItal"/>
              </a:rPr>
              <a:t>H. </a:t>
            </a:r>
            <a:r>
              <a:rPr lang="en-US" sz="900" dirty="0" err="1">
                <a:latin typeface="NimbusRomNo9L-ReguItal"/>
              </a:rPr>
              <a:t>Hlomani</a:t>
            </a:r>
            <a:r>
              <a:rPr lang="en-US" sz="900" dirty="0">
                <a:latin typeface="NimbusRomNo9L-ReguItal"/>
              </a:rPr>
              <a:t>, and Deborah Stacey / Approaches, methods, metrics, measures, and subjectivity in ontology evaluation: A </a:t>
            </a:r>
            <a:r>
              <a:rPr lang="en-US" sz="900" dirty="0" smtClean="0">
                <a:latin typeface="NimbusRomNo9L-ReguItal"/>
              </a:rPr>
              <a:t>survey. IOS Press 2014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25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Comparing consecutive versions: t2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343892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56144"/>
            <a:ext cx="3049898" cy="541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609437"/>
            <a:ext cx="990599" cy="433502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15377" y="2410692"/>
            <a:ext cx="2667000" cy="3443282"/>
          </a:xfrm>
        </p:spPr>
        <p:txBody>
          <a:bodyPr/>
          <a:lstStyle/>
          <a:p>
            <a:pPr marL="0" indent="0" algn="ctr"/>
            <a:r>
              <a:rPr lang="en-US" dirty="0" smtClean="0"/>
              <a:t>What must you believe </a:t>
            </a:r>
            <a:r>
              <a:rPr lang="en-US" dirty="0"/>
              <a:t>at </a:t>
            </a:r>
            <a:r>
              <a:rPr lang="en-US" dirty="0" smtClean="0"/>
              <a:t>t2 about ontology version V1, in light of what you believe to be the case in reality at t2?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05606" y="2213013"/>
            <a:ext cx="12089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 smtClean="0">
                <a:solidFill>
                  <a:schemeClr val="bg1"/>
                </a:solidFill>
              </a:rPr>
              <a:t>?</a:t>
            </a:r>
            <a:endParaRPr lang="en-US" sz="18000" dirty="0">
              <a:solidFill>
                <a:schemeClr val="bg1"/>
              </a:solidFill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191000" y="6019800"/>
            <a:ext cx="914400" cy="685800"/>
            <a:chOff x="228600" y="2971800"/>
            <a:chExt cx="3200400" cy="2895600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2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5" name="Equation" r:id="rId5" imgW="647640" imgH="609480" progId="Equation.3">
                    <p:embed/>
                  </p:oleObj>
                </mc:Choice>
                <mc:Fallback>
                  <p:oleObj name="Equation" r:id="rId5" imgW="647640" imgH="609480" progId="Equation.3">
                    <p:embed/>
                    <p:pic>
                      <p:nvPicPr>
                        <p:cNvPr id="1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12"/>
          <p:cNvSpPr/>
          <p:nvPr/>
        </p:nvSpPr>
        <p:spPr>
          <a:xfrm>
            <a:off x="5233106" y="5867400"/>
            <a:ext cx="851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latin typeface="Times New Roman"/>
                <a:ea typeface="Times New Roman"/>
              </a:rPr>
              <a:t>(7*5)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latin typeface="Times New Roman"/>
                <a:ea typeface="Times New Roman"/>
              </a:rPr>
              <a:t>(7*5</a:t>
            </a: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4" name="Straight Connector 13"/>
          <p:cNvCxnSpPr>
            <a:stCxn id="13" idx="1"/>
          </p:cNvCxnSpPr>
          <p:nvPr/>
        </p:nvCxnSpPr>
        <p:spPr bwMode="auto">
          <a:xfrm flipV="1">
            <a:off x="5233106" y="6282898"/>
            <a:ext cx="851515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5123872" y="4315692"/>
            <a:ext cx="957582" cy="381000"/>
          </a:xfrm>
          <a:prstGeom prst="roundRect">
            <a:avLst/>
          </a:prstGeom>
          <a:noFill/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212436" y="6019374"/>
            <a:ext cx="5105400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eaLnBrk="1" hangingPunct="1">
              <a:tabLst>
                <a:tab pos="914400" algn="l"/>
              </a:tabLst>
            </a:pPr>
            <a:r>
              <a:rPr lang="en-US" sz="1000" b="1" i="1" kern="0" dirty="0" smtClean="0"/>
              <a:t>n</a:t>
            </a:r>
            <a:r>
              <a:rPr lang="en-US" sz="1000" kern="0" dirty="0" smtClean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 smtClean="0"/>
              <a:t>m</a:t>
            </a:r>
            <a:r>
              <a:rPr lang="en-US" sz="1000" kern="0" dirty="0" smtClean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 err="1" smtClean="0"/>
              <a:t>e</a:t>
            </a:r>
            <a:r>
              <a:rPr lang="en-US" sz="1000" b="1" i="1" kern="0" baseline="-25000" dirty="0" err="1" smtClean="0"/>
              <a:t>i</a:t>
            </a:r>
            <a:r>
              <a:rPr lang="en-US" sz="1000" kern="0" dirty="0" smtClean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kern="0" dirty="0" smtClean="0"/>
              <a:t>	for the </a:t>
            </a:r>
            <a:r>
              <a:rPr lang="en-US" sz="1000" b="1" i="1" kern="0" dirty="0" err="1" smtClean="0"/>
              <a:t>i</a:t>
            </a:r>
            <a:r>
              <a:rPr lang="en-US" sz="1000" b="1" i="1" kern="0" dirty="0" smtClean="0"/>
              <a:t> </a:t>
            </a:r>
            <a:r>
              <a:rPr lang="en-US" sz="1000" kern="0" baseline="30000" dirty="0" err="1" smtClean="0"/>
              <a:t>th</a:t>
            </a:r>
            <a:r>
              <a:rPr lang="en-US" sz="1000" kern="0" dirty="0" smtClean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183087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Comparing consecutive versions: t2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343892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91492"/>
            <a:ext cx="3049898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609437"/>
            <a:ext cx="990599" cy="43350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4191000" y="4315692"/>
            <a:ext cx="8382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830779" y="6019800"/>
            <a:ext cx="914400" cy="685800"/>
            <a:chOff x="228600" y="2971800"/>
            <a:chExt cx="3200400" cy="28956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9" name="Equation" r:id="rId5" imgW="647640" imgH="609480" progId="Equation.3">
                    <p:embed/>
                  </p:oleObj>
                </mc:Choice>
                <mc:Fallback>
                  <p:oleObj name="Equation" r:id="rId5" imgW="647640" imgH="609480" progId="Equation.3">
                    <p:embed/>
                    <p:pic>
                      <p:nvPicPr>
                        <p:cNvPr id="1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3872885" y="5867400"/>
            <a:ext cx="18453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latin typeface="Times New Roman"/>
                <a:ea typeface="Times New Roman"/>
              </a:rPr>
              <a:t>(7*5) + (1*2)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latin typeface="Times New Roman"/>
                <a:ea typeface="Times New Roman"/>
              </a:rPr>
              <a:t>      (8*5</a:t>
            </a: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5" name="Straight Connector 14"/>
          <p:cNvCxnSpPr>
            <a:stCxn id="14" idx="1"/>
            <a:endCxn id="14" idx="3"/>
          </p:cNvCxnSpPr>
          <p:nvPr/>
        </p:nvCxnSpPr>
        <p:spPr bwMode="auto">
          <a:xfrm>
            <a:off x="3872885" y="6282899"/>
            <a:ext cx="184537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212436" y="6019374"/>
            <a:ext cx="5105400" cy="762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sz="1000" b="1" i="1" dirty="0" smtClean="0"/>
              <a:t>n</a:t>
            </a:r>
            <a:r>
              <a:rPr lang="en-US" sz="1000" dirty="0" smtClean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smtClean="0"/>
              <a:t>m</a:t>
            </a:r>
            <a:r>
              <a:rPr lang="en-US" sz="1000" dirty="0" smtClean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err="1" smtClean="0"/>
              <a:t>e</a:t>
            </a:r>
            <a:r>
              <a:rPr lang="en-US" sz="1000" b="1" i="1" baseline="-25000" dirty="0" err="1" smtClean="0"/>
              <a:t>i</a:t>
            </a:r>
            <a:r>
              <a:rPr lang="en-US" sz="1000" dirty="0" smtClean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dirty="0" smtClean="0"/>
              <a:t>	for the </a:t>
            </a:r>
            <a:r>
              <a:rPr lang="en-US" sz="1000" b="1" i="1" dirty="0" err="1" smtClean="0"/>
              <a:t>i</a:t>
            </a:r>
            <a:r>
              <a:rPr lang="en-US" sz="1000" b="1" i="1" dirty="0" smtClean="0"/>
              <a:t> </a:t>
            </a:r>
            <a:r>
              <a:rPr lang="en-US" sz="1000" baseline="30000" dirty="0" err="1" smtClean="0"/>
              <a:t>th</a:t>
            </a:r>
            <a:r>
              <a:rPr lang="en-US" sz="1000" dirty="0" smtClean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295811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Comparing consecutive versions: t3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343892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7021035" y="6019800"/>
            <a:ext cx="914400" cy="685800"/>
            <a:chOff x="228600" y="2971800"/>
            <a:chExt cx="3200400" cy="28956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3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1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8063141" y="5867400"/>
            <a:ext cx="928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latin typeface="Times New Roman"/>
                <a:ea typeface="Times New Roman"/>
              </a:rPr>
              <a:t>(8*5)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latin typeface="Times New Roman"/>
                <a:ea typeface="Times New Roman"/>
              </a:rPr>
              <a:t>(8*5</a:t>
            </a: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5" name="Straight Connector 14"/>
          <p:cNvCxnSpPr>
            <a:stCxn id="14" idx="1"/>
            <a:endCxn id="14" idx="3"/>
          </p:cNvCxnSpPr>
          <p:nvPr/>
        </p:nvCxnSpPr>
        <p:spPr bwMode="auto">
          <a:xfrm>
            <a:off x="8063141" y="6282899"/>
            <a:ext cx="9284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212436" y="6019374"/>
            <a:ext cx="5105400" cy="762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sz="1000" b="1" i="1" dirty="0" smtClean="0"/>
              <a:t>n</a:t>
            </a:r>
            <a:r>
              <a:rPr lang="en-US" sz="1000" dirty="0" smtClean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smtClean="0"/>
              <a:t>m</a:t>
            </a:r>
            <a:r>
              <a:rPr lang="en-US" sz="1000" dirty="0" smtClean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err="1" smtClean="0"/>
              <a:t>e</a:t>
            </a:r>
            <a:r>
              <a:rPr lang="en-US" sz="1000" b="1" i="1" baseline="-25000" dirty="0" err="1" smtClean="0"/>
              <a:t>i</a:t>
            </a:r>
            <a:r>
              <a:rPr lang="en-US" sz="1000" dirty="0" smtClean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dirty="0" smtClean="0"/>
              <a:t>	for the </a:t>
            </a:r>
            <a:r>
              <a:rPr lang="en-US" sz="1000" b="1" i="1" dirty="0" err="1" smtClean="0"/>
              <a:t>i</a:t>
            </a:r>
            <a:r>
              <a:rPr lang="en-US" sz="1000" b="1" i="1" dirty="0" smtClean="0"/>
              <a:t> </a:t>
            </a:r>
            <a:r>
              <a:rPr lang="en-US" sz="1000" baseline="30000" dirty="0" err="1" smtClean="0"/>
              <a:t>th</a:t>
            </a:r>
            <a:r>
              <a:rPr lang="en-US" sz="1000" dirty="0" smtClean="0"/>
              <a:t> RU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00200"/>
            <a:ext cx="1905001" cy="434425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7083050" y="1572492"/>
            <a:ext cx="0" cy="43719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934200" y="2226867"/>
            <a:ext cx="12089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 smtClean="0">
                <a:solidFill>
                  <a:schemeClr val="bg1"/>
                </a:solidFill>
              </a:rPr>
              <a:t>?</a:t>
            </a:r>
            <a:endParaRPr lang="en-US" sz="1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Comparing consecutive versions: t3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343892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7123544" y="5315528"/>
            <a:ext cx="8382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5638800" y="6019800"/>
            <a:ext cx="914400" cy="685800"/>
            <a:chOff x="228600" y="2971800"/>
            <a:chExt cx="3200400" cy="28956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7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1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6680906" y="5867400"/>
            <a:ext cx="18453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latin typeface="Times New Roman"/>
                <a:ea typeface="Times New Roman"/>
              </a:rPr>
              <a:t>      (7*5)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latin typeface="Times New Roman"/>
                <a:ea typeface="Times New Roman"/>
              </a:rPr>
              <a:t>(7*5) + (1*4)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5" name="Straight Connector 14"/>
          <p:cNvCxnSpPr>
            <a:stCxn id="14" idx="1"/>
            <a:endCxn id="14" idx="3"/>
          </p:cNvCxnSpPr>
          <p:nvPr/>
        </p:nvCxnSpPr>
        <p:spPr bwMode="auto">
          <a:xfrm>
            <a:off x="6680906" y="6282899"/>
            <a:ext cx="184537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212436" y="6019374"/>
            <a:ext cx="5105400" cy="762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sz="1000" b="1" i="1" dirty="0" smtClean="0"/>
              <a:t>n</a:t>
            </a:r>
            <a:r>
              <a:rPr lang="en-US" sz="1000" dirty="0" smtClean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smtClean="0"/>
              <a:t>m</a:t>
            </a:r>
            <a:r>
              <a:rPr lang="en-US" sz="1000" dirty="0" smtClean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err="1" smtClean="0"/>
              <a:t>e</a:t>
            </a:r>
            <a:r>
              <a:rPr lang="en-US" sz="1000" b="1" i="1" baseline="-25000" dirty="0" err="1" smtClean="0"/>
              <a:t>i</a:t>
            </a:r>
            <a:r>
              <a:rPr lang="en-US" sz="1000" dirty="0" smtClean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dirty="0" smtClean="0"/>
              <a:t>	for the </a:t>
            </a:r>
            <a:r>
              <a:rPr lang="en-US" sz="1000" b="1" i="1" dirty="0" err="1" smtClean="0"/>
              <a:t>i</a:t>
            </a:r>
            <a:r>
              <a:rPr lang="en-US" sz="1000" b="1" i="1" dirty="0" smtClean="0"/>
              <a:t> </a:t>
            </a:r>
            <a:r>
              <a:rPr lang="en-US" sz="1000" baseline="30000" dirty="0" err="1" smtClean="0"/>
              <a:t>th</a:t>
            </a:r>
            <a:r>
              <a:rPr lang="en-US" sz="1000" dirty="0" smtClean="0"/>
              <a:t> RU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236" y="1599984"/>
            <a:ext cx="981364" cy="43444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80544" y="2226867"/>
            <a:ext cx="12089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 smtClean="0">
                <a:solidFill>
                  <a:schemeClr val="bg1"/>
                </a:solidFill>
              </a:rPr>
              <a:t>?</a:t>
            </a:r>
            <a:endParaRPr lang="en-US" sz="1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Comparing consecutive versions: t3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343892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6096000" y="5315528"/>
            <a:ext cx="9906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4732517" y="6019800"/>
            <a:ext cx="914400" cy="685800"/>
            <a:chOff x="228600" y="2971800"/>
            <a:chExt cx="3200400" cy="28956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1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1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5774623" y="5867400"/>
            <a:ext cx="19223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latin typeface="Times New Roman"/>
                <a:ea typeface="Times New Roman"/>
              </a:rPr>
              <a:t>(7*5) + (1*2)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latin typeface="Times New Roman"/>
                <a:ea typeface="Times New Roman"/>
              </a:rPr>
              <a:t>(8*5) + (1*4)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5" name="Straight Connector 14"/>
          <p:cNvCxnSpPr>
            <a:stCxn id="14" idx="1"/>
            <a:endCxn id="14" idx="3"/>
          </p:cNvCxnSpPr>
          <p:nvPr/>
        </p:nvCxnSpPr>
        <p:spPr bwMode="auto">
          <a:xfrm>
            <a:off x="5774623" y="6282899"/>
            <a:ext cx="192232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212436" y="6019374"/>
            <a:ext cx="5105400" cy="762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sz="1000" b="1" i="1" dirty="0" smtClean="0"/>
              <a:t>n</a:t>
            </a:r>
            <a:r>
              <a:rPr lang="en-US" sz="1000" dirty="0" smtClean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smtClean="0"/>
              <a:t>m</a:t>
            </a:r>
            <a:r>
              <a:rPr lang="en-US" sz="1000" dirty="0" smtClean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err="1" smtClean="0"/>
              <a:t>e</a:t>
            </a:r>
            <a:r>
              <a:rPr lang="en-US" sz="1000" b="1" i="1" baseline="-25000" dirty="0" err="1" smtClean="0"/>
              <a:t>i</a:t>
            </a:r>
            <a:r>
              <a:rPr lang="en-US" sz="1000" dirty="0" smtClean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dirty="0" smtClean="0"/>
              <a:t>	for the </a:t>
            </a:r>
            <a:r>
              <a:rPr lang="en-US" sz="1000" b="1" i="1" dirty="0" err="1" smtClean="0"/>
              <a:t>i</a:t>
            </a:r>
            <a:r>
              <a:rPr lang="en-US" sz="1000" b="1" i="1" dirty="0" smtClean="0"/>
              <a:t> </a:t>
            </a:r>
            <a:r>
              <a:rPr lang="en-US" sz="1000" baseline="30000" dirty="0" err="1" smtClean="0"/>
              <a:t>th</a:t>
            </a:r>
            <a:r>
              <a:rPr lang="en-US" sz="1000" dirty="0" smtClean="0"/>
              <a:t> RU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100624" y="4313380"/>
            <a:ext cx="9906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4. Case study in SNOMED 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733800"/>
            <a:ext cx="6705600" cy="1752600"/>
          </a:xfrm>
        </p:spPr>
        <p:txBody>
          <a:bodyPr/>
          <a:lstStyle/>
          <a:p>
            <a:r>
              <a:rPr lang="en-US" dirty="0"/>
              <a:t>Expanding Evolutionary Terminology Auditing with Historic Formal and Linguistic Intensions: a Case Study in SNOMED CT </a:t>
            </a:r>
            <a:endParaRPr lang="en-US" sz="800" dirty="0" smtClean="0"/>
          </a:p>
          <a:p>
            <a:endParaRPr lang="en-US" sz="800" dirty="0"/>
          </a:p>
          <a:p>
            <a:r>
              <a:rPr lang="en-US" i="1" dirty="0"/>
              <a:t>Werner </a:t>
            </a:r>
            <a:r>
              <a:rPr lang="en-US" i="1" dirty="0" smtClean="0"/>
              <a:t>Ceusters </a:t>
            </a:r>
            <a:r>
              <a:rPr lang="en-US" i="1" dirty="0"/>
              <a:t>and Sarah </a:t>
            </a:r>
            <a:r>
              <a:rPr lang="en-US" i="1" dirty="0" smtClean="0"/>
              <a:t>Mullin</a:t>
            </a:r>
          </a:p>
          <a:p>
            <a:r>
              <a:rPr lang="en-US" sz="1800" dirty="0" smtClean="0"/>
              <a:t>(forthcoming)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SNOMED CT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8686800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200" y="6553200"/>
            <a:ext cx="2971800" cy="25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IHTSDO. SNOMED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CT Starter Guide July 2014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SNOMED CT Descriptions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853" y="1447800"/>
            <a:ext cx="8382293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6553200"/>
            <a:ext cx="2971800" cy="25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IHTSDO. SNOMED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CT Starter Guide July 2014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SNOMED CT Defining relationships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1"/>
            <a:ext cx="8686800" cy="4272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6553200"/>
            <a:ext cx="2971800" cy="25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IHTSDO. SNOMED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CT Starter Guide July 2014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114300" y="1904691"/>
            <a:ext cx="304800" cy="4270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Changes in SNOMED CT (RF2)</a:t>
            </a:r>
            <a:br>
              <a:rPr lang="en-US" sz="2400" dirty="0" smtClean="0"/>
            </a:br>
            <a:r>
              <a:rPr lang="en-US" sz="2400" dirty="0" smtClean="0"/>
              <a:t>concepts and relationships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200" y="1600200"/>
          <a:ext cx="8991600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conceptID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Effective Time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Active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ModuleID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Definitional Status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301381004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20020131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900000000000207008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900000000000074008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301381004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20080131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900000000000207008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900000000000074008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2297084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FSN = ‘</a:t>
            </a:r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Discomforting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present pain (finding)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’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 bwMode="auto">
          <a:xfrm>
            <a:off x="533400" y="2331720"/>
            <a:ext cx="457200" cy="196196"/>
          </a:xfrm>
          <a:prstGeom prst="bentConnector3">
            <a:avLst>
              <a:gd name="adj1" fmla="val 1516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3276601" y="1610298"/>
            <a:ext cx="914399" cy="721420"/>
          </a:xfrm>
          <a:prstGeom prst="rect">
            <a:avLst/>
          </a:prstGeom>
          <a:solidFill>
            <a:srgbClr val="CC99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criteria to use 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Adequacy of content: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richness</a:t>
            </a:r>
            <a:r>
              <a:rPr lang="en-US" sz="2000" dirty="0"/>
              <a:t>, complexity and granularity of </a:t>
            </a:r>
            <a:r>
              <a:rPr lang="en-US" sz="2000" dirty="0" smtClean="0"/>
              <a:t>the coverage of </a:t>
            </a:r>
            <a:r>
              <a:rPr lang="en-US" sz="2000" dirty="0"/>
              <a:t>a particular </a:t>
            </a:r>
            <a:r>
              <a:rPr lang="en-US" sz="2000" dirty="0" smtClean="0"/>
              <a:t>domain;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Relevance to purpose: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use </a:t>
            </a:r>
            <a:r>
              <a:rPr lang="en-US" sz="2000" dirty="0"/>
              <a:t>cases, scenarios, requirements, applications, and data sources it was developed to address;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Formal properties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consistency </a:t>
            </a:r>
            <a:r>
              <a:rPr lang="en-US" sz="2000" dirty="0"/>
              <a:t>and completeness of the ontology and the representation language in which it is </a:t>
            </a:r>
            <a:r>
              <a:rPr lang="en-US" sz="2000" dirty="0" smtClean="0"/>
              <a:t>modeled;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adherence </a:t>
            </a:r>
            <a:r>
              <a:rPr lang="en-US" sz="2000" dirty="0"/>
              <a:t>to some specific upper </a:t>
            </a:r>
            <a:r>
              <a:rPr lang="en-US" sz="2000" dirty="0" smtClean="0"/>
              <a:t>ontology;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kinds </a:t>
            </a:r>
            <a:r>
              <a:rPr lang="en-US" sz="2000" dirty="0"/>
              <a:t>of reasoning methods </a:t>
            </a:r>
            <a:r>
              <a:rPr lang="en-US" sz="2000" dirty="0" smtClean="0"/>
              <a:t>that can </a:t>
            </a:r>
            <a:r>
              <a:rPr lang="en-US" sz="2000" dirty="0"/>
              <a:t>be invoked on the </a:t>
            </a:r>
            <a:r>
              <a:rPr lang="en-US" sz="2000" dirty="0" smtClean="0"/>
              <a:t>ontology;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nderlying </a:t>
            </a:r>
            <a:r>
              <a:rPr lang="en-US" dirty="0"/>
              <a:t>philosophical theory about </a:t>
            </a:r>
            <a:r>
              <a:rPr lang="en-US" dirty="0" smtClean="0"/>
              <a:t>reality.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63963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Obrst</a:t>
            </a:r>
            <a:r>
              <a:rPr lang="en-US" sz="1200" dirty="0">
                <a:solidFill>
                  <a:schemeClr val="bg1"/>
                </a:solidFill>
              </a:rPr>
              <a:t> L, Ceusters W, Mani I, Ray S, Smith B. The Evaluation of Ontologies: toward Improved Semantic Interoperability. In: Baker, Christopher J.O.; Cheung, Kei-Hoi (Eds.) Semantic Web: Revolutionizing Knowledge Discovery in the Life Sciences. Springer, Heidelberg, 2007;:139-58. </a:t>
            </a:r>
          </a:p>
        </p:txBody>
      </p:sp>
    </p:spTree>
    <p:extLst>
      <p:ext uri="{BB962C8B-B14F-4D97-AF65-F5344CB8AC3E}">
        <p14:creationId xmlns:p14="http://schemas.microsoft.com/office/powerpoint/2010/main" val="22822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429001" y="3126663"/>
            <a:ext cx="304800" cy="4270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6200" y="1905000"/>
            <a:ext cx="304800" cy="4270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Changes in SNOMED CT (RF2)</a:t>
            </a:r>
            <a:br>
              <a:rPr lang="en-US" sz="2400" dirty="0" smtClean="0"/>
            </a:br>
            <a:r>
              <a:rPr lang="en-US" sz="2400" dirty="0" smtClean="0"/>
              <a:t>concepts and relationships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200" y="1600200"/>
          <a:ext cx="8991600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conceptID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Effective Time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Active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ModuleID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Definitional Status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301381004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20020131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900000000000207008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900000000000074008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301381004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20080131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900000000000207008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900000000000074008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6200" y="3124200"/>
          <a:ext cx="8991599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0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RelID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Effective Time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Active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Attribute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Target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126300024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20020131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Is 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Pain (finding)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126300024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20040131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Is 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Pain (finding)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126301023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20020131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Is 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Finding of present pain intensity (finding)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126301023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20080131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Is 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Finding of present pain intensity (finding)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657858027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20020131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Finding site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Structure of nervous system (body structure)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657858027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20060131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Finding site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Structure of nervous system (body structure)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2260209021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20030731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Interprets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Nervous system function (observable entity)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2260209021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20050131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Interprets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Nervous system function (observable entity)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2458913020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20040131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Is 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Discomfort (finding)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2458913020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20080131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Is 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Discomfort (finding)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2858465020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20060131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Finding site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Anatomical structure (body structure)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2858465020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20080131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Finding site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Anatomical structure (body structure)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2297084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FSN = ‘</a:t>
            </a:r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Discomforting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present pain (finding)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’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 bwMode="auto">
          <a:xfrm>
            <a:off x="457200" y="2349038"/>
            <a:ext cx="457200" cy="196196"/>
          </a:xfrm>
          <a:prstGeom prst="bentConnector3">
            <a:avLst>
              <a:gd name="adj1" fmla="val 1516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3276601" y="1610298"/>
            <a:ext cx="914399" cy="721420"/>
          </a:xfrm>
          <a:prstGeom prst="rect">
            <a:avLst/>
          </a:prstGeom>
          <a:solidFill>
            <a:srgbClr val="CC99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43200" y="3124200"/>
            <a:ext cx="838201" cy="3409019"/>
          </a:xfrm>
          <a:prstGeom prst="rect">
            <a:avLst/>
          </a:prstGeom>
          <a:solidFill>
            <a:srgbClr val="CC99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3" name="Elbow Connector 22"/>
          <p:cNvCxnSpPr>
            <a:stCxn id="14" idx="2"/>
            <a:endCxn id="12" idx="0"/>
          </p:cNvCxnSpPr>
          <p:nvPr/>
        </p:nvCxnSpPr>
        <p:spPr bwMode="auto">
          <a:xfrm rot="16200000" flipH="1">
            <a:off x="1507683" y="1052945"/>
            <a:ext cx="794634" cy="3352801"/>
          </a:xfrm>
          <a:prstGeom prst="bentConnector3">
            <a:avLst>
              <a:gd name="adj1" fmla="val 66273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Dot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095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52900" y="3368107"/>
            <a:ext cx="8610600" cy="762000"/>
          </a:xfrm>
        </p:spPr>
        <p:txBody>
          <a:bodyPr/>
          <a:lstStyle/>
          <a:p>
            <a:r>
              <a:rPr lang="en-US" dirty="0" smtClean="0"/>
              <a:t>SNOMED CT Relationships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7772400" cy="627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‘Meaning’ of a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ontologies that do not explicitly adhere to a view based on Ontological </a:t>
            </a:r>
            <a:r>
              <a:rPr lang="en-US" dirty="0" smtClean="0"/>
              <a:t>Realism: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meaning of a concept can be thought of as a combination of what is conveyed by means of three aspects: </a:t>
            </a: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its </a:t>
            </a:r>
            <a:r>
              <a:rPr lang="en-US" i="1" dirty="0"/>
              <a:t>linguistic intension </a:t>
            </a:r>
            <a:r>
              <a:rPr lang="en-US" dirty="0"/>
              <a:t>as conveyed through its </a:t>
            </a:r>
            <a:r>
              <a:rPr lang="en-US" i="1" dirty="0"/>
              <a:t>label(s)</a:t>
            </a:r>
            <a:r>
              <a:rPr lang="en-US" dirty="0"/>
              <a:t>, </a:t>
            </a: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its </a:t>
            </a:r>
            <a:r>
              <a:rPr lang="en-US" i="1" dirty="0"/>
              <a:t>formal intension</a:t>
            </a:r>
            <a:r>
              <a:rPr lang="en-US" dirty="0"/>
              <a:t>, i.e. the properties implied by it as exhibited, for instance by means of the formal relations it holds with other concepts and </a:t>
            </a: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its </a:t>
            </a:r>
            <a:r>
              <a:rPr lang="en-US" i="1" dirty="0"/>
              <a:t>extension</a:t>
            </a:r>
            <a:r>
              <a:rPr lang="en-US" dirty="0"/>
              <a:t>, i.e. the collection of data elements in, for instance, electronic medical record systems annotated with the </a:t>
            </a:r>
            <a:r>
              <a:rPr lang="en-US" dirty="0" smtClean="0"/>
              <a:t>concept.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6504801"/>
            <a:ext cx="76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S. Wang, S.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Schlobach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and M. Klein, Concept drift and how to identify it, </a:t>
            </a:r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Journal of Web Semantics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(2011), 247-265.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Transitive closure of a graph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36148"/>
            <a:ext cx="8686800" cy="4633504"/>
          </a:xfrm>
        </p:spPr>
      </p:pic>
      <p:sp>
        <p:nvSpPr>
          <p:cNvPr id="5" name="Rectangle 4"/>
          <p:cNvSpPr/>
          <p:nvPr/>
        </p:nvSpPr>
        <p:spPr>
          <a:xfrm>
            <a:off x="1676400" y="6504801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By Anish </a:t>
            </a:r>
            <a:r>
              <a:rPr lang="en-US" sz="1200" dirty="0" err="1">
                <a:solidFill>
                  <a:schemeClr val="bg1"/>
                </a:solidFill>
              </a:rPr>
              <a:t>Bramhandkar</a:t>
            </a:r>
            <a:r>
              <a:rPr lang="en-US" sz="1200" dirty="0">
                <a:solidFill>
                  <a:schemeClr val="bg1"/>
                </a:solidFill>
              </a:rPr>
              <a:t> - Own work, CC BY-SA 4.0, https://commons.wikimedia.org/w/index.php?curid=8808985</a:t>
            </a:r>
          </a:p>
        </p:txBody>
      </p:sp>
    </p:spTree>
    <p:extLst>
      <p:ext uri="{BB962C8B-B14F-4D97-AF65-F5344CB8AC3E}">
        <p14:creationId xmlns:p14="http://schemas.microsoft.com/office/powerpoint/2010/main" val="22359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Transitive closure over versions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361519"/>
              </p:ext>
            </p:extLst>
          </p:nvPr>
        </p:nvGraphicFramePr>
        <p:xfrm>
          <a:off x="381000" y="1524000"/>
          <a:ext cx="8610599" cy="5255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34">
                  <a:extLst>
                    <a:ext uri="{9D8B030D-6E8A-4147-A177-3AD203B41FA5}">
                      <a16:colId xmlns:a16="http://schemas.microsoft.com/office/drawing/2014/main" val="932375591"/>
                    </a:ext>
                  </a:extLst>
                </a:gridCol>
                <a:gridCol w="1722066">
                  <a:extLst>
                    <a:ext uri="{9D8B030D-6E8A-4147-A177-3AD203B41FA5}">
                      <a16:colId xmlns:a16="http://schemas.microsoft.com/office/drawing/2014/main" val="319648896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28296554"/>
                    </a:ext>
                  </a:extLst>
                </a:gridCol>
                <a:gridCol w="5943599">
                  <a:extLst>
                    <a:ext uri="{9D8B030D-6E8A-4147-A177-3AD203B41FA5}">
                      <a16:colId xmlns:a16="http://schemas.microsoft.com/office/drawing/2014/main" val="2276042701"/>
                    </a:ext>
                  </a:extLst>
                </a:gridCol>
              </a:tblGrid>
              <a:tr h="67849">
                <a:tc gridSpan="3"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10001005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</a:rPr>
                        <a:t>Bacterial sepsis  Isa ….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8138449"/>
                  </a:ext>
                </a:extLst>
              </a:tr>
              <a:tr h="27139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91302008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Sepsis (disorder)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288811"/>
                  </a:ext>
                </a:extLst>
              </a:tr>
              <a:tr h="27139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87628006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Bacterial infectious disease (disorder)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0456"/>
                  </a:ext>
                </a:extLst>
              </a:tr>
              <a:tr h="27139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64572001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Disease (disorder)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690371"/>
                  </a:ext>
                </a:extLst>
              </a:tr>
              <a:tr h="27139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40733004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Infectious disease (disorder)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560231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105592009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Septicemia (disorder)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362574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404684003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Clinical finding (finding)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888604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431950004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Bloodstream finding (finding)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473633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431193003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Infection of bloodstream (disorder)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21394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301811001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Bacterial infection by site (disorder)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89691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301810000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Infection by site (disorder)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402224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123946008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Disorder by body site (disorder)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93995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118234003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Finding by site (finding)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718218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434156008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Infectious agent in bloodstream (finding)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538685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238149007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Systemic inflammatory response syndrome (disorder)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97122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128139000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Inflammatory disorder (disorder)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989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1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08521"/>
            <a:ext cx="8686800" cy="762000"/>
          </a:xfrm>
        </p:spPr>
        <p:txBody>
          <a:bodyPr/>
          <a:lstStyle/>
          <a:p>
            <a:r>
              <a:rPr lang="en-US" sz="3200" dirty="0" smtClean="0"/>
              <a:t>Transitive closure of ‘Bacterial Sepsis’ </a:t>
            </a:r>
            <a:br>
              <a:rPr lang="en-US" sz="3200" dirty="0" smtClean="0"/>
            </a:br>
            <a:r>
              <a:rPr lang="en-US" sz="3200" dirty="0" smtClean="0"/>
              <a:t>over 34 </a:t>
            </a:r>
            <a:r>
              <a:rPr lang="en-US" sz="3200" dirty="0" smtClean="0">
                <a:solidFill>
                  <a:srgbClr val="00B050"/>
                </a:solidFill>
              </a:rPr>
              <a:t>version</a:t>
            </a:r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558212"/>
            <a:ext cx="9144000" cy="5362575"/>
            <a:chOff x="0" y="1558212"/>
            <a:chExt cx="9144000" cy="5362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58212"/>
              <a:ext cx="9144000" cy="53625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8001000" y="1642188"/>
              <a:ext cx="1143000" cy="223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 rot="5400000">
            <a:off x="464975" y="4259425"/>
            <a:ext cx="4251650" cy="15240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</a:t>
            </a:r>
            <a:r>
              <a:rPr lang="en-US" dirty="0" smtClean="0">
                <a:solidFill>
                  <a:srgbClr val="00B050"/>
                </a:solidFill>
              </a:rPr>
              <a:t>Historic Signature</a:t>
            </a:r>
            <a:r>
              <a:rPr lang="en-US" dirty="0" smtClean="0"/>
              <a:t>s for TC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558212"/>
            <a:ext cx="9144000" cy="5362575"/>
            <a:chOff x="0" y="1558212"/>
            <a:chExt cx="9144000" cy="5362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58212"/>
              <a:ext cx="9144000" cy="53625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8001000" y="1642188"/>
              <a:ext cx="1143000" cy="223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762000" y="3048000"/>
            <a:ext cx="8229600" cy="30480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23731" y="4419600"/>
            <a:ext cx="2886269" cy="971930"/>
            <a:chOff x="923731" y="4419600"/>
            <a:chExt cx="2886269" cy="971930"/>
          </a:xfrm>
        </p:grpSpPr>
        <p:sp>
          <p:nvSpPr>
            <p:cNvPr id="8" name="Line Callout 1 7"/>
            <p:cNvSpPr/>
            <p:nvPr/>
          </p:nvSpPr>
          <p:spPr bwMode="auto">
            <a:xfrm>
              <a:off x="1752600" y="4419600"/>
              <a:ext cx="2057400" cy="609600"/>
            </a:xfrm>
            <a:prstGeom prst="borderCallout1">
              <a:avLst>
                <a:gd name="adj1" fmla="val 50893"/>
                <a:gd name="adj2" fmla="val 737"/>
                <a:gd name="adj3" fmla="val 112500"/>
                <a:gd name="adj4" fmla="val -38333"/>
              </a:avLst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22" charset="0"/>
                </a:rPr>
                <a:t>Not yet present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923731" y="5086730"/>
              <a:ext cx="152400" cy="3048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1655" y="2962469"/>
            <a:ext cx="2886269" cy="971930"/>
            <a:chOff x="923731" y="4419600"/>
            <a:chExt cx="2886269" cy="971930"/>
          </a:xfrm>
        </p:grpSpPr>
        <p:sp>
          <p:nvSpPr>
            <p:cNvPr id="12" name="Line Callout 1 11"/>
            <p:cNvSpPr/>
            <p:nvPr/>
          </p:nvSpPr>
          <p:spPr bwMode="auto">
            <a:xfrm>
              <a:off x="1752600" y="4419600"/>
              <a:ext cx="2057400" cy="609600"/>
            </a:xfrm>
            <a:prstGeom prst="borderCallout1">
              <a:avLst>
                <a:gd name="adj1" fmla="val 50893"/>
                <a:gd name="adj2" fmla="val 737"/>
                <a:gd name="adj3" fmla="val 112500"/>
                <a:gd name="adj4" fmla="val -38333"/>
              </a:avLst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22" charset="0"/>
                </a:rPr>
                <a:t>Active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923731" y="5086730"/>
              <a:ext cx="152400" cy="3048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11414" y="4128789"/>
            <a:ext cx="2886269" cy="1205203"/>
            <a:chOff x="923731" y="4186327"/>
            <a:chExt cx="2886269" cy="1205203"/>
          </a:xfrm>
        </p:grpSpPr>
        <p:sp>
          <p:nvSpPr>
            <p:cNvPr id="16" name="Line Callout 1 15"/>
            <p:cNvSpPr/>
            <p:nvPr/>
          </p:nvSpPr>
          <p:spPr bwMode="auto">
            <a:xfrm>
              <a:off x="1752600" y="4186327"/>
              <a:ext cx="2057400" cy="819538"/>
            </a:xfrm>
            <a:prstGeom prst="borderCallout1">
              <a:avLst>
                <a:gd name="adj1" fmla="val 50893"/>
                <a:gd name="adj2" fmla="val 737"/>
                <a:gd name="adj3" fmla="val 112500"/>
                <a:gd name="adj4" fmla="val -38333"/>
              </a:avLst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22" charset="0"/>
                </a:rPr>
                <a:t>Inactive, target active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923731" y="5086730"/>
              <a:ext cx="152400" cy="3048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82476" y="2438400"/>
            <a:ext cx="2886269" cy="1205203"/>
            <a:chOff x="923731" y="4186327"/>
            <a:chExt cx="2886269" cy="1205203"/>
          </a:xfrm>
        </p:grpSpPr>
        <p:sp>
          <p:nvSpPr>
            <p:cNvPr id="19" name="Line Callout 1 18"/>
            <p:cNvSpPr/>
            <p:nvPr/>
          </p:nvSpPr>
          <p:spPr bwMode="auto">
            <a:xfrm>
              <a:off x="1752600" y="4186327"/>
              <a:ext cx="2057400" cy="819538"/>
            </a:xfrm>
            <a:prstGeom prst="borderCallout1">
              <a:avLst>
                <a:gd name="adj1" fmla="val 50893"/>
                <a:gd name="adj2" fmla="val 737"/>
                <a:gd name="adj3" fmla="val 112500"/>
                <a:gd name="adj4" fmla="val -38333"/>
              </a:avLst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22" charset="0"/>
                </a:rPr>
                <a:t>Inactive, target inactive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923731" y="5086730"/>
              <a:ext cx="152400" cy="3048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7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Formal Intension </a:t>
            </a:r>
            <a:r>
              <a:rPr lang="en-US" dirty="0" smtClean="0"/>
              <a:t>of 10001005 </a:t>
            </a:r>
            <a:r>
              <a:rPr lang="en-US" dirty="0" smtClean="0">
                <a:solidFill>
                  <a:srgbClr val="00B050"/>
                </a:solidFill>
              </a:rPr>
              <a:t>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V</a:t>
            </a:r>
            <a:r>
              <a:rPr lang="en-US" dirty="0" smtClean="0"/>
              <a:t>14 &amp; V15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558212"/>
            <a:ext cx="9144000" cy="5362575"/>
            <a:chOff x="0" y="1558212"/>
            <a:chExt cx="9144000" cy="5362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58212"/>
              <a:ext cx="9144000" cy="53625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8001000" y="1642188"/>
              <a:ext cx="1143000" cy="223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7696200" y="2133600"/>
            <a:ext cx="1447800" cy="350520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429000" y="2209800"/>
            <a:ext cx="381000" cy="350520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Historic Formal Intension </a:t>
            </a:r>
            <a:r>
              <a:rPr lang="en-US" dirty="0" smtClean="0"/>
              <a:t>of 10001005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558212"/>
            <a:ext cx="9144000" cy="5362575"/>
            <a:chOff x="0" y="1558212"/>
            <a:chExt cx="9144000" cy="5362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58212"/>
              <a:ext cx="9144000" cy="53625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8001000" y="1642188"/>
              <a:ext cx="1143000" cy="223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7696200" y="2133600"/>
            <a:ext cx="1447800" cy="434340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810000" y="2209800"/>
            <a:ext cx="1752600" cy="365760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576604" y="5867400"/>
            <a:ext cx="1890995" cy="60960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400" dirty="0" smtClean="0">
                <a:solidFill>
                  <a:srgbClr val="00B050"/>
                </a:solidFill>
              </a:rPr>
              <a:t>Rigid formal properties set </a:t>
            </a:r>
            <a:r>
              <a:rPr lang="en-US" sz="3400" dirty="0" smtClean="0"/>
              <a:t>of 10001005’s TC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558212"/>
            <a:ext cx="9144000" cy="5362575"/>
            <a:chOff x="0" y="1558212"/>
            <a:chExt cx="9144000" cy="5362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58212"/>
              <a:ext cx="9144000" cy="53625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8001000" y="1642188"/>
              <a:ext cx="1143000" cy="223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838200" y="2209800"/>
            <a:ext cx="8305800" cy="114300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levels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914400" y="2666999"/>
            <a:ext cx="143720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91753"/>
              </p:ext>
            </p:extLst>
          </p:nvPr>
        </p:nvGraphicFramePr>
        <p:xfrm>
          <a:off x="145394" y="1524000"/>
          <a:ext cx="8770006" cy="4745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Picture" r:id="rId3" imgW="5493863" imgH="3166541" progId="Word.Picture.8">
                  <p:embed/>
                </p:oleObj>
              </mc:Choice>
              <mc:Fallback>
                <p:oleObj name="Picture" r:id="rId3" imgW="5493863" imgH="3166541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94" y="1524000"/>
                        <a:ext cx="8770006" cy="47455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63963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Obrst</a:t>
            </a:r>
            <a:r>
              <a:rPr lang="en-US" sz="1200" dirty="0">
                <a:solidFill>
                  <a:schemeClr val="bg1"/>
                </a:solidFill>
              </a:rPr>
              <a:t> L, Ceusters W, Mani I, Ray S, Smith B. The Evaluation of Ontologies: toward Improved Semantic Interoperability. In: Baker, Christopher J.O.; Cheung, Kei-Hoi (Eds.) Semantic Web: Revolutionizing Knowledge Discovery in the Life Sciences. Springer, Heidelberg, 2007;:139-58. </a:t>
            </a:r>
          </a:p>
        </p:txBody>
      </p:sp>
    </p:spTree>
    <p:extLst>
      <p:ext uri="{BB962C8B-B14F-4D97-AF65-F5344CB8AC3E}">
        <p14:creationId xmlns:p14="http://schemas.microsoft.com/office/powerpoint/2010/main" val="31018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400" dirty="0" smtClean="0"/>
              <a:t>5 </a:t>
            </a:r>
            <a:r>
              <a:rPr lang="en-US" sz="3400" dirty="0" smtClean="0">
                <a:solidFill>
                  <a:srgbClr val="00B050"/>
                </a:solidFill>
              </a:rPr>
              <a:t>Stable history segment</a:t>
            </a:r>
            <a:r>
              <a:rPr lang="en-US" sz="3400" dirty="0" smtClean="0"/>
              <a:t>s</a:t>
            </a:r>
            <a:r>
              <a:rPr lang="en-US" sz="3400" dirty="0" smtClean="0">
                <a:solidFill>
                  <a:srgbClr val="00B050"/>
                </a:solidFill>
              </a:rPr>
              <a:t> </a:t>
            </a:r>
            <a:r>
              <a:rPr lang="en-US" sz="3400" dirty="0" smtClean="0"/>
              <a:t>of 10001005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558212"/>
            <a:ext cx="9144000" cy="5362575"/>
            <a:chOff x="0" y="1558212"/>
            <a:chExt cx="9144000" cy="5362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58212"/>
              <a:ext cx="9144000" cy="53625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8001000" y="1642188"/>
              <a:ext cx="1143000" cy="223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1752600" y="2209800"/>
            <a:ext cx="1676400" cy="419100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 signatures for FSNs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129" y="1533331"/>
            <a:ext cx="7000875" cy="5301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" y="1533330"/>
            <a:ext cx="2115133" cy="53052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315268" y="1550437"/>
            <a:ext cx="2447732" cy="1478901"/>
            <a:chOff x="1752599" y="3526964"/>
            <a:chExt cx="2447732" cy="1478901"/>
          </a:xfrm>
        </p:grpSpPr>
        <p:sp>
          <p:nvSpPr>
            <p:cNvPr id="7" name="Line Callout 1 6"/>
            <p:cNvSpPr/>
            <p:nvPr/>
          </p:nvSpPr>
          <p:spPr bwMode="auto">
            <a:xfrm>
              <a:off x="1752599" y="4186327"/>
              <a:ext cx="2447731" cy="819538"/>
            </a:xfrm>
            <a:prstGeom prst="borderCallout1">
              <a:avLst>
                <a:gd name="adj1" fmla="val -2618"/>
                <a:gd name="adj2" fmla="val 47243"/>
                <a:gd name="adj3" fmla="val -58278"/>
                <a:gd name="adj4" fmla="val 65733"/>
              </a:avLst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22" charset="0"/>
                </a:rPr>
                <a:t>Change reason by SNOMED 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38331" y="3526964"/>
              <a:ext cx="762000" cy="3048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15267" y="4313855"/>
            <a:ext cx="2676333" cy="1578038"/>
            <a:chOff x="1752599" y="3427827"/>
            <a:chExt cx="2676333" cy="1578038"/>
          </a:xfrm>
        </p:grpSpPr>
        <p:sp>
          <p:nvSpPr>
            <p:cNvPr id="10" name="Line Callout 1 9"/>
            <p:cNvSpPr/>
            <p:nvPr/>
          </p:nvSpPr>
          <p:spPr bwMode="auto">
            <a:xfrm>
              <a:off x="1752599" y="4186327"/>
              <a:ext cx="2447731" cy="819538"/>
            </a:xfrm>
            <a:prstGeom prst="borderCallout1">
              <a:avLst>
                <a:gd name="adj1" fmla="val -2618"/>
                <a:gd name="adj2" fmla="val 47243"/>
                <a:gd name="adj3" fmla="val -69664"/>
                <a:gd name="adj4" fmla="val 99659"/>
              </a:avLst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FF0000"/>
                  </a:solidFill>
                  <a:latin typeface="Times" pitchFamily="122" charset="0"/>
                </a:rPr>
                <a:t>Output of string matching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200330" y="3427827"/>
              <a:ext cx="228602" cy="3048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0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string Transformation Algorithm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788575"/>
              </p:ext>
            </p:extLst>
          </p:nvPr>
        </p:nvGraphicFramePr>
        <p:xfrm>
          <a:off x="457199" y="1676400"/>
          <a:ext cx="8382001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9103">
                  <a:extLst>
                    <a:ext uri="{9D8B030D-6E8A-4147-A177-3AD203B41FA5}">
                      <a16:colId xmlns:a16="http://schemas.microsoft.com/office/drawing/2014/main" val="2763974243"/>
                    </a:ext>
                  </a:extLst>
                </a:gridCol>
                <a:gridCol w="2634436">
                  <a:extLst>
                    <a:ext uri="{9D8B030D-6E8A-4147-A177-3AD203B41FA5}">
                      <a16:colId xmlns:a16="http://schemas.microsoft.com/office/drawing/2014/main" val="1224598551"/>
                    </a:ext>
                  </a:extLst>
                </a:gridCol>
                <a:gridCol w="1758462">
                  <a:extLst>
                    <a:ext uri="{9D8B030D-6E8A-4147-A177-3AD203B41FA5}">
                      <a16:colId xmlns:a16="http://schemas.microsoft.com/office/drawing/2014/main" val="1436740998"/>
                    </a:ext>
                  </a:extLst>
                </a:gridCol>
              </a:tblGrid>
              <a:tr h="243114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solidFill>
                            <a:schemeClr val="tx1"/>
                          </a:solidFill>
                          <a:effectLst/>
                        </a:rPr>
                        <a:t>Search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 string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Replacement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solidFill>
                            <a:schemeClr val="tx1"/>
                          </a:solidFill>
                          <a:effectLst/>
                        </a:rPr>
                        <a:t>Rule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86735"/>
                  </a:ext>
                </a:extLst>
              </a:tr>
              <a:tr h="243114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"human leukocyte antigen"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  " "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R1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64447"/>
                  </a:ext>
                </a:extLst>
              </a:tr>
              <a:tr h="243114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"antigen"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  " "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R2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636235"/>
                  </a:ext>
                </a:extLst>
              </a:tr>
              <a:tr h="243114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"hla"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  " "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R3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807296"/>
                  </a:ext>
                </a:extLst>
              </a:tr>
              <a:tr h="243114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"-"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  ""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R4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449391"/>
                  </a:ext>
                </a:extLst>
              </a:tr>
              <a:tr h="243114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" "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  ""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R5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399352"/>
                  </a:ext>
                </a:extLst>
              </a:tr>
              <a:tr h="243114">
                <a:tc gridSpan="2"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String transformation </a:t>
                      </a:r>
                      <a:r>
                        <a:rPr lang="fr-FR" sz="1600" b="1" dirty="0" err="1">
                          <a:solidFill>
                            <a:schemeClr val="tx1"/>
                          </a:solidFill>
                          <a:effectLst/>
                        </a:rPr>
                        <a:t>sequence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Rule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533370"/>
                  </a:ext>
                </a:extLst>
              </a:tr>
              <a:tr h="243114"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'hla-dr8 antigen'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359204"/>
                  </a:ext>
                </a:extLst>
              </a:tr>
              <a:tr h="243114"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	'hla-dr8 '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R2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717258"/>
                  </a:ext>
                </a:extLst>
              </a:tr>
              <a:tr h="243114"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	'-dr8 ''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R3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804530"/>
                  </a:ext>
                </a:extLst>
              </a:tr>
              <a:tr h="243114"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	'dr8 '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R4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40766"/>
                  </a:ext>
                </a:extLst>
              </a:tr>
              <a:tr h="243114"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	'dr8'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R5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306999"/>
                  </a:ext>
                </a:extLst>
              </a:tr>
              <a:tr h="243114"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'human leukocyte antigen hla-dr8 antigen'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686200"/>
                  </a:ext>
                </a:extLst>
              </a:tr>
              <a:tr h="243114"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	' hla-dr8 antigen'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R1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270378"/>
                  </a:ext>
                </a:extLst>
              </a:tr>
              <a:tr h="243114"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	' hla-dr8 '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R2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178118"/>
                  </a:ext>
                </a:extLst>
              </a:tr>
              <a:tr h="243114"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	' -dr8 '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R3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376932"/>
                  </a:ext>
                </a:extLst>
              </a:tr>
              <a:tr h="243114"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	' dr8 '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R4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354766"/>
                  </a:ext>
                </a:extLst>
              </a:tr>
              <a:tr h="243114"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	'dr8'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R5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132746"/>
                  </a:ext>
                </a:extLst>
              </a:tr>
              <a:tr h="243114"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'human leukocyte antigen dr8'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104433"/>
                  </a:ext>
                </a:extLst>
              </a:tr>
              <a:tr h="243114"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	' dr8'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R1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595297"/>
                  </a:ext>
                </a:extLst>
              </a:tr>
              <a:tr h="243114"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	'dr8'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R5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18896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914400" y="4343400"/>
            <a:ext cx="7620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5791200"/>
            <a:ext cx="7620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14400" y="6477000"/>
            <a:ext cx="7620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400" dirty="0" smtClean="0"/>
              <a:t>Suspicious </a:t>
            </a:r>
            <a:r>
              <a:rPr lang="en-US" sz="3400" dirty="0" err="1" smtClean="0"/>
              <a:t>annullment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495300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646853"/>
            <a:ext cx="9144000" cy="5362575"/>
            <a:chOff x="0" y="1558212"/>
            <a:chExt cx="9144000" cy="5362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58212"/>
              <a:ext cx="9144000" cy="53625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8001000" y="1642188"/>
              <a:ext cx="1143000" cy="223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5590593" y="3942186"/>
            <a:ext cx="1828800" cy="2057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81262" y="3428999"/>
            <a:ext cx="1828800" cy="27525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Suspicious </a:t>
            </a:r>
            <a:r>
              <a:rPr lang="en-US" dirty="0" err="1" smtClean="0"/>
              <a:t>annullment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610599" cy="5255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34">
                  <a:extLst>
                    <a:ext uri="{9D8B030D-6E8A-4147-A177-3AD203B41FA5}">
                      <a16:colId xmlns:a16="http://schemas.microsoft.com/office/drawing/2014/main" val="932375591"/>
                    </a:ext>
                  </a:extLst>
                </a:gridCol>
                <a:gridCol w="1722066">
                  <a:extLst>
                    <a:ext uri="{9D8B030D-6E8A-4147-A177-3AD203B41FA5}">
                      <a16:colId xmlns:a16="http://schemas.microsoft.com/office/drawing/2014/main" val="319648896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28296554"/>
                    </a:ext>
                  </a:extLst>
                </a:gridCol>
                <a:gridCol w="5943599">
                  <a:extLst>
                    <a:ext uri="{9D8B030D-6E8A-4147-A177-3AD203B41FA5}">
                      <a16:colId xmlns:a16="http://schemas.microsoft.com/office/drawing/2014/main" val="2276042701"/>
                    </a:ext>
                  </a:extLst>
                </a:gridCol>
              </a:tblGrid>
              <a:tr h="67849">
                <a:tc gridSpan="3"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10001005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</a:rPr>
                        <a:t>Bacterial sepsis  Isa ….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8138449"/>
                  </a:ext>
                </a:extLst>
              </a:tr>
              <a:tr h="27139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91302008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Sepsis (disorder)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288811"/>
                  </a:ext>
                </a:extLst>
              </a:tr>
              <a:tr h="27139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87628006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Bacterial infectious disease (disorder)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0456"/>
                  </a:ext>
                </a:extLst>
              </a:tr>
              <a:tr h="27139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64572001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Disease (disorder)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690371"/>
                  </a:ext>
                </a:extLst>
              </a:tr>
              <a:tr h="27139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40733004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Infectious disease (disorder)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560231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105592009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Septicemia (disorder)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362574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404684003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Clinical finding (finding)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888604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431950004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Bloodstream finding (finding)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473633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431193003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Infection of bloodstream (disorder)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21394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301811001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Bacterial infection by site (disorder)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89691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301810000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Infection by site (disorder)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402224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123946008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Disorder by body site (disorder)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93995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118234003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Finding by site (finding)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718218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434156008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Infectious agent in bloodstream (finding)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538685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238149007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Systemic inflammatory response syndrome (disorder)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97122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128139000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Inflammatory disorder (disorder)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98997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057400" y="4035496"/>
            <a:ext cx="5361993" cy="2057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057400" y="3077545"/>
            <a:ext cx="2590800" cy="27525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Suspiciously gapped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131"/>
            <a:ext cx="9144000" cy="541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8632" y="2313993"/>
            <a:ext cx="156922" cy="50540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" y="5943600"/>
            <a:ext cx="457200" cy="35300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Historic formal intension related measures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272278"/>
              </p:ext>
            </p:extLst>
          </p:nvPr>
        </p:nvGraphicFramePr>
        <p:xfrm>
          <a:off x="304800" y="1828800"/>
          <a:ext cx="8610600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4711">
                  <a:extLst>
                    <a:ext uri="{9D8B030D-6E8A-4147-A177-3AD203B41FA5}">
                      <a16:colId xmlns:a16="http://schemas.microsoft.com/office/drawing/2014/main" val="2192380477"/>
                    </a:ext>
                  </a:extLst>
                </a:gridCol>
                <a:gridCol w="551189">
                  <a:extLst>
                    <a:ext uri="{9D8B030D-6E8A-4147-A177-3AD203B41FA5}">
                      <a16:colId xmlns:a16="http://schemas.microsoft.com/office/drawing/2014/main" val="1682971148"/>
                    </a:ext>
                  </a:extLst>
                </a:gridCol>
                <a:gridCol w="790611">
                  <a:extLst>
                    <a:ext uri="{9D8B030D-6E8A-4147-A177-3AD203B41FA5}">
                      <a16:colId xmlns:a16="http://schemas.microsoft.com/office/drawing/2014/main" val="1491074004"/>
                    </a:ext>
                  </a:extLst>
                </a:gridCol>
                <a:gridCol w="790611">
                  <a:extLst>
                    <a:ext uri="{9D8B030D-6E8A-4147-A177-3AD203B41FA5}">
                      <a16:colId xmlns:a16="http://schemas.microsoft.com/office/drawing/2014/main" val="65398045"/>
                    </a:ext>
                  </a:extLst>
                </a:gridCol>
                <a:gridCol w="974915">
                  <a:extLst>
                    <a:ext uri="{9D8B030D-6E8A-4147-A177-3AD203B41FA5}">
                      <a16:colId xmlns:a16="http://schemas.microsoft.com/office/drawing/2014/main" val="3278305177"/>
                    </a:ext>
                  </a:extLst>
                </a:gridCol>
                <a:gridCol w="738937">
                  <a:extLst>
                    <a:ext uri="{9D8B030D-6E8A-4147-A177-3AD203B41FA5}">
                      <a16:colId xmlns:a16="http://schemas.microsoft.com/office/drawing/2014/main" val="2160742572"/>
                    </a:ext>
                  </a:extLst>
                </a:gridCol>
                <a:gridCol w="881902">
                  <a:extLst>
                    <a:ext uri="{9D8B030D-6E8A-4147-A177-3AD203B41FA5}">
                      <a16:colId xmlns:a16="http://schemas.microsoft.com/office/drawing/2014/main" val="2346039048"/>
                    </a:ext>
                  </a:extLst>
                </a:gridCol>
                <a:gridCol w="995584">
                  <a:extLst>
                    <a:ext uri="{9D8B030D-6E8A-4147-A177-3AD203B41FA5}">
                      <a16:colId xmlns:a16="http://schemas.microsoft.com/office/drawing/2014/main" val="3354569420"/>
                    </a:ext>
                  </a:extLst>
                </a:gridCol>
                <a:gridCol w="992140">
                  <a:extLst>
                    <a:ext uri="{9D8B030D-6E8A-4147-A177-3AD203B41FA5}">
                      <a16:colId xmlns:a16="http://schemas.microsoft.com/office/drawing/2014/main" val="41946858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Descriptive Statistic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HFI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SHSC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ACTIVE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LIFETIME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RFP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RFP%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Susp. Ann.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Susp. gapped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4331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22.708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6.249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0.845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25.836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9.975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49.935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1.384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0.381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3206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Standard Error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0.028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0.006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0.016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0.048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0.009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0.027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63940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17899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Mode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487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Standard Deviation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17.784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3.861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0.362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11.417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10.026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30.703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5.627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17.164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3613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Kurtosis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2.247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0.577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1.615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-0.609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6.597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-1.091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311.509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63,995.461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7611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Skewness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1.428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0.952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-1.901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-0.999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2.256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0.371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13.736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202.515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1134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Minimum (Min)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55917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Maximum (Max)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152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125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326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6,643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9243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Confidence Level(95.0%)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0.055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0.035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0.031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0.095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0.017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0.053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9596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 concepts with Max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340,639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224,447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61,001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6387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 concepts with Min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204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7,961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62,721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9,689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9,241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9,241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300,868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395,777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1749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 Active concepts with Max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340,639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224,447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51,936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33383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 Active concepts with Min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7,961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6,505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8,274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8,274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238,147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333,066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0351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5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572801"/>
              </p:ext>
            </p:extLst>
          </p:nvPr>
        </p:nvGraphicFramePr>
        <p:xfrm>
          <a:off x="228599" y="1676400"/>
          <a:ext cx="8686802" cy="4933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1802">
                  <a:extLst>
                    <a:ext uri="{9D8B030D-6E8A-4147-A177-3AD203B41FA5}">
                      <a16:colId xmlns:a16="http://schemas.microsoft.com/office/drawing/2014/main" val="1255020290"/>
                    </a:ext>
                  </a:extLst>
                </a:gridCol>
                <a:gridCol w="6206850">
                  <a:extLst>
                    <a:ext uri="{9D8B030D-6E8A-4147-A177-3AD203B41FA5}">
                      <a16:colId xmlns:a16="http://schemas.microsoft.com/office/drawing/2014/main" val="3646285639"/>
                    </a:ext>
                  </a:extLst>
                </a:gridCol>
                <a:gridCol w="848150">
                  <a:extLst>
                    <a:ext uri="{9D8B030D-6E8A-4147-A177-3AD203B41FA5}">
                      <a16:colId xmlns:a16="http://schemas.microsoft.com/office/drawing/2014/main" val="3238920969"/>
                    </a:ext>
                  </a:extLst>
                </a:gridCol>
              </a:tblGrid>
              <a:tr h="141514"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88425004: Congenital anomaly of nervous system (disorder)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3524170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299735001: Neurological lesion (finding)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774163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102957003: Neurological finding (finding)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224218"/>
                  </a:ext>
                </a:extLst>
              </a:tr>
              <a:tr h="141514"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87290003: Congenital anomaly of head (disorder)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4038363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204223000: Ear, face and neck congenital anomalies (disorder)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582768"/>
                  </a:ext>
                </a:extLst>
              </a:tr>
              <a:tr h="141514"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83502000: Operation on tendon sheath (procedure)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2823902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118667007: Procedure on skeletal muscular system (procedure)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01065"/>
                  </a:ext>
                </a:extLst>
              </a:tr>
              <a:tr h="141514"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11381005: Acne (disorder)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4790780"/>
                  </a:ext>
                </a:extLst>
              </a:tr>
              <a:tr h="361406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95320005: Disorder of skin (disorder)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868055"/>
                  </a:ext>
                </a:extLst>
              </a:tr>
              <a:tr h="317863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80659006: Disorder of skin and/or subcutaneous tissue (disorder)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738766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106076001: Skin finding (finding)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838867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301857004: Finding of body region (finding)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04629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19660004: Disorder of soft tissue (disorder)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630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6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355902"/>
              </p:ext>
            </p:extLst>
          </p:nvPr>
        </p:nvGraphicFramePr>
        <p:xfrm>
          <a:off x="214604" y="1447800"/>
          <a:ext cx="8700796" cy="289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640">
                  <a:extLst>
                    <a:ext uri="{9D8B030D-6E8A-4147-A177-3AD203B41FA5}">
                      <a16:colId xmlns:a16="http://schemas.microsoft.com/office/drawing/2014/main" val="3552025050"/>
                    </a:ext>
                  </a:extLst>
                </a:gridCol>
                <a:gridCol w="7031640">
                  <a:extLst>
                    <a:ext uri="{9D8B030D-6E8A-4147-A177-3AD203B41FA5}">
                      <a16:colId xmlns:a16="http://schemas.microsoft.com/office/drawing/2014/main" val="3405167545"/>
                    </a:ext>
                  </a:extLst>
                </a:gridCol>
                <a:gridCol w="849516">
                  <a:extLst>
                    <a:ext uri="{9D8B030D-6E8A-4147-A177-3AD203B41FA5}">
                      <a16:colId xmlns:a16="http://schemas.microsoft.com/office/drawing/2014/main" val="2206834146"/>
                    </a:ext>
                  </a:extLst>
                </a:gridCol>
              </a:tblGrid>
              <a:tr h="289560"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19838004: In-vitro immunologic test (procedure)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618732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103693007: Diagnostic procedure (procedure)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87618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362961001: Procedure by intent (procedure)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68880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127789004: Laboratory procedure categorized by method (procedure)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71088"/>
                  </a:ext>
                </a:extLst>
              </a:tr>
              <a:tr h="289560"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230179001: Chronic viral encephalitis (disorder)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569491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102957003: Neurological finding (finding)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038837"/>
                  </a:ext>
                </a:extLst>
              </a:tr>
              <a:tr h="289560"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116316008: Finding of foot region (finding)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57535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250171008: Clinical history and observation findings (finding)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649717"/>
                  </a:ext>
                </a:extLst>
              </a:tr>
              <a:tr h="289560"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118835007: Procedure on ileum (procedure)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68095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174035000: Lower gastrointestinal procedure (procedure)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5135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948742"/>
              </p:ext>
            </p:extLst>
          </p:nvPr>
        </p:nvGraphicFramePr>
        <p:xfrm>
          <a:off x="211494" y="4343400"/>
          <a:ext cx="8703906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933">
                  <a:extLst>
                    <a:ext uri="{9D8B030D-6E8A-4147-A177-3AD203B41FA5}">
                      <a16:colId xmlns:a16="http://schemas.microsoft.com/office/drawing/2014/main" val="3133027070"/>
                    </a:ext>
                  </a:extLst>
                </a:gridCol>
                <a:gridCol w="7034154">
                  <a:extLst>
                    <a:ext uri="{9D8B030D-6E8A-4147-A177-3AD203B41FA5}">
                      <a16:colId xmlns:a16="http://schemas.microsoft.com/office/drawing/2014/main" val="917179571"/>
                    </a:ext>
                  </a:extLst>
                </a:gridCol>
                <a:gridCol w="849819">
                  <a:extLst>
                    <a:ext uri="{9D8B030D-6E8A-4147-A177-3AD203B41FA5}">
                      <a16:colId xmlns:a16="http://schemas.microsoft.com/office/drawing/2014/main" val="957390179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10002003: Resection of stomach fundus (procedure)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324074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effectLst/>
                        <a:latin typeface="CG Times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38829003: Partial excision (procedure)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472228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116175006: Proximal subtotal gastrectomy (procedure)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26381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effectLst/>
                        <a:latin typeface="CG Times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38829003: Partial excision (procedure)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988179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287812001: Repair of stomach and/or duodenum (procedure)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178083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effectLst/>
                        <a:latin typeface="CG Times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118821005: Procedure on digestive organ (procedure)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72314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effectLst/>
                        <a:latin typeface="CG Times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118717007: Procedure on organ (procedure)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439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9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linguistic intension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623792"/>
              </p:ext>
            </p:extLst>
          </p:nvPr>
        </p:nvGraphicFramePr>
        <p:xfrm>
          <a:off x="152400" y="1524000"/>
          <a:ext cx="8915400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802">
                  <a:extLst>
                    <a:ext uri="{9D8B030D-6E8A-4147-A177-3AD203B41FA5}">
                      <a16:colId xmlns:a16="http://schemas.microsoft.com/office/drawing/2014/main" val="4206855663"/>
                    </a:ext>
                  </a:extLst>
                </a:gridCol>
                <a:gridCol w="8346598">
                  <a:extLst>
                    <a:ext uri="{9D8B030D-6E8A-4147-A177-3AD203B41FA5}">
                      <a16:colId xmlns:a16="http://schemas.microsoft.com/office/drawing/2014/main" val="111654181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SCTID: 374142001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293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     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Product containing miglitol 25 mg/1 each oral tablet (clinical drug)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177923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Product containing only miglitol 25 mg/1 each oral tablet (clinical drug)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615308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Product containing precisely miglitol 25 milligram/1 each conventional release oral tablet (clinical drug)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70606794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SCTID: 100191000119105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012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Acquired asymmetry of prostate (finding)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2827024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Asymmetry of prostate (finding)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272243805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SCTID: 102549009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56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Night cramps (finding)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2765370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Cramp in lower leg associated with rest (finding)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229203023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SCTID: 106109006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084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Number of previous abortions (finding)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000433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Number of previous induced termination of pregnancy (finding)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229463948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SCTID: 302828001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030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Syringoma (disorder)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909639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Syringoma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of skin (disorder)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408325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8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formal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 smtClean="0"/>
              <a:t>Soundness:</a:t>
            </a:r>
            <a:r>
              <a:rPr lang="en-US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any </a:t>
            </a:r>
            <a:r>
              <a:rPr lang="en-US" sz="2000" dirty="0"/>
              <a:t>expression that can be derived from the knowledge base (KB) of the ontology and its instances is logically implied by that </a:t>
            </a:r>
            <a:r>
              <a:rPr lang="en-US" sz="2000" dirty="0" smtClean="0"/>
              <a:t>KB,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smtClean="0"/>
              <a:t>Completeness:</a:t>
            </a:r>
            <a:r>
              <a:rPr lang="en-US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any </a:t>
            </a:r>
            <a:r>
              <a:rPr lang="en-US" sz="2000" dirty="0"/>
              <a:t>expression that is logically implied by the KB can be </a:t>
            </a:r>
            <a:r>
              <a:rPr lang="en-US" sz="2000" dirty="0" smtClean="0"/>
              <a:t>derived,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smtClean="0"/>
              <a:t>Decidability:</a:t>
            </a:r>
            <a:r>
              <a:rPr lang="en-US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being </a:t>
            </a:r>
            <a:r>
              <a:rPr lang="en-US" sz="2000" dirty="0"/>
              <a:t>both sound and </a:t>
            </a:r>
            <a:r>
              <a:rPr lang="en-US" sz="2000" dirty="0" smtClean="0"/>
              <a:t>complete</a:t>
            </a:r>
            <a:r>
              <a:rPr lang="en-US" sz="2000" dirty="0"/>
              <a:t>;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F</a:t>
            </a:r>
            <a:r>
              <a:rPr lang="en-US" i="1" dirty="0" smtClean="0"/>
              <a:t>ormal</a:t>
            </a:r>
            <a:r>
              <a:rPr lang="en-US" dirty="0" smtClean="0"/>
              <a:t> </a:t>
            </a:r>
            <a:r>
              <a:rPr lang="en-US" i="1" dirty="0" smtClean="0"/>
              <a:t>complexity:</a:t>
            </a:r>
            <a:r>
              <a:rPr lang="en-US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time </a:t>
            </a:r>
            <a:r>
              <a:rPr lang="en-US" sz="2000" dirty="0"/>
              <a:t>of execution, space of memory needed to compute an </a:t>
            </a:r>
            <a:r>
              <a:rPr lang="en-US" sz="2000" dirty="0" smtClean="0"/>
              <a:t>answer</a:t>
            </a:r>
            <a:r>
              <a:rPr lang="en-US" sz="2000" dirty="0"/>
              <a:t>;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ractability</a:t>
            </a:r>
            <a:r>
              <a:rPr lang="en-US" sz="2000" dirty="0"/>
              <a:t>:</a:t>
            </a:r>
            <a:r>
              <a:rPr lang="en-US" sz="2000" dirty="0" smtClean="0"/>
              <a:t> </a:t>
            </a:r>
            <a:r>
              <a:rPr lang="en-US" sz="2000" dirty="0"/>
              <a:t>problems can be solved by </a:t>
            </a:r>
            <a:r>
              <a:rPr lang="en-US" sz="2000" b="1" dirty="0"/>
              <a:t>computer</a:t>
            </a:r>
            <a:r>
              <a:rPr lang="en-US" sz="2000" dirty="0"/>
              <a:t> algorithms that run in polynomial time</a:t>
            </a:r>
            <a:r>
              <a:rPr lang="en-US" sz="2000" dirty="0" smtClean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smtClean="0"/>
              <a:t>Consistency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if </a:t>
            </a:r>
            <a:r>
              <a:rPr lang="en-US" sz="2000" dirty="0"/>
              <a:t>contradictions can be proven from a given proposition, then the theory is inconsistent).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47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in graph-based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Semantic </a:t>
            </a:r>
            <a:r>
              <a:rPr lang="en-US" i="1" dirty="0" smtClean="0"/>
              <a:t>distance (SD):</a:t>
            </a:r>
            <a:r>
              <a:rPr lang="en-US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measures how closely two nodes are topologically related in a </a:t>
            </a:r>
            <a:r>
              <a:rPr lang="en-US" dirty="0" smtClean="0"/>
              <a:t>graph;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semantic </a:t>
            </a:r>
            <a:r>
              <a:rPr lang="en-US" i="1" dirty="0" smtClean="0"/>
              <a:t>similarity (SS):</a:t>
            </a:r>
            <a:r>
              <a:rPr lang="en-US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captures to what extent two nodes might represent the same entity in </a:t>
            </a:r>
            <a:r>
              <a:rPr lang="en-US" dirty="0" smtClean="0"/>
              <a:t>reality.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 should SD and SS of the following two nodes relate to each other?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‘fractured arm’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‘arm fracture’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6794</TotalTime>
  <Words>7035</Words>
  <Application>Microsoft Office PowerPoint</Application>
  <PresentationFormat>On-screen Show (4:3)</PresentationFormat>
  <Paragraphs>3648</Paragraphs>
  <Slides>79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79</vt:i4>
      </vt:variant>
    </vt:vector>
  </HeadingPairs>
  <TitlesOfParts>
    <vt:vector size="97" baseType="lpstr">
      <vt:lpstr>Batang</vt:lpstr>
      <vt:lpstr>MS Mincho</vt:lpstr>
      <vt:lpstr>MS Mincho</vt:lpstr>
      <vt:lpstr>MS PGothic</vt:lpstr>
      <vt:lpstr>Arial</vt:lpstr>
      <vt:lpstr>Calibri</vt:lpstr>
      <vt:lpstr>CG Times</vt:lpstr>
      <vt:lpstr>Georgia</vt:lpstr>
      <vt:lpstr>NimbusRomNo9L-ReguItal</vt:lpstr>
      <vt:lpstr>Times</vt:lpstr>
      <vt:lpstr>Times New Roman</vt:lpstr>
      <vt:lpstr>Trebuchet MS</vt:lpstr>
      <vt:lpstr>Verdana</vt:lpstr>
      <vt:lpstr>Wingdings</vt:lpstr>
      <vt:lpstr>Office Theme</vt:lpstr>
      <vt:lpstr>Photo Editor-foto</vt:lpstr>
      <vt:lpstr>Equation</vt:lpstr>
      <vt:lpstr>Microsoft Word Picture</vt:lpstr>
      <vt:lpstr>BMI508 – Fall 2018 Biomedical Ontology  Evaluation of Ontologies  </vt:lpstr>
      <vt:lpstr>1. Essentials of Ontology Evaluation</vt:lpstr>
      <vt:lpstr>Accessed Nov 26, 2018</vt:lpstr>
      <vt:lpstr>Some Ontology Quality Dimensions</vt:lpstr>
      <vt:lpstr>PowerPoint Presentation</vt:lpstr>
      <vt:lpstr>What criteria to use ?</vt:lpstr>
      <vt:lpstr>Three levels</vt:lpstr>
      <vt:lpstr>Some formal properties</vt:lpstr>
      <vt:lpstr>Measures in graph-based representations</vt:lpstr>
      <vt:lpstr>Relatedness of SS and SD</vt:lpstr>
      <vt:lpstr>Acceptable techniques for evaluation</vt:lpstr>
      <vt:lpstr>A Fragment of (is-a) Relation in WordNet</vt:lpstr>
      <vt:lpstr>The ass-backward mainstream idea</vt:lpstr>
      <vt:lpstr>2. A close relation with Realism-based ontology change management</vt:lpstr>
      <vt:lpstr>An “optimal” ontology (1)</vt:lpstr>
      <vt:lpstr>An “optimal” ontology (2)</vt:lpstr>
      <vt:lpstr>But things may go wrong …</vt:lpstr>
      <vt:lpstr>PowerPoint Presentation</vt:lpstr>
      <vt:lpstr>RU – reality correspondence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Evolutionary quality assessment</vt:lpstr>
      <vt:lpstr>PowerPoint Presentation</vt:lpstr>
      <vt:lpstr>Error basis</vt:lpstr>
      <vt:lpstr>Error basis</vt:lpstr>
      <vt:lpstr>Error basis</vt:lpstr>
      <vt:lpstr>Error basis</vt:lpstr>
      <vt:lpstr>‘Simple snapshot’ changes</vt:lpstr>
      <vt:lpstr>Effects of various sorts of ‘snapshot’ changes</vt:lpstr>
      <vt:lpstr>Effects of various sorts of ‘snapshot’ changes</vt:lpstr>
      <vt:lpstr>Effects of various sorts of changes</vt:lpstr>
      <vt:lpstr>Updating is an active process</vt:lpstr>
      <vt:lpstr>PowerPoint Presentation</vt:lpstr>
      <vt:lpstr>This leads to a calculus …</vt:lpstr>
      <vt:lpstr>However:  unnoticed changes in reality do not lead to updates!</vt:lpstr>
      <vt:lpstr>Quality of a representation w.r.t. reality</vt:lpstr>
      <vt:lpstr>Quality of a representation w.r.t. reality</vt:lpstr>
      <vt:lpstr>Quality of a representation w.r.t. reality</vt:lpstr>
      <vt:lpstr>Quality of a representation w.r.t. reality</vt:lpstr>
      <vt:lpstr>Quality of a representation w.r.t. reality</vt:lpstr>
      <vt:lpstr>Quality of a representation w.r.t. reality</vt:lpstr>
      <vt:lpstr>Comparing quality of ontologies</vt:lpstr>
      <vt:lpstr>Comparing quality of ontologies</vt:lpstr>
      <vt:lpstr>Comparing quality of ontologies</vt:lpstr>
      <vt:lpstr>Comparing quality of ontologies</vt:lpstr>
      <vt:lpstr>Comparing consecutive versions: t1</vt:lpstr>
      <vt:lpstr>Comparing consecutive versions: t2</vt:lpstr>
      <vt:lpstr>Comparing consecutive versions: t2</vt:lpstr>
      <vt:lpstr>Comparing consecutive versions: t3</vt:lpstr>
      <vt:lpstr>Comparing consecutive versions: t3</vt:lpstr>
      <vt:lpstr>Comparing consecutive versions: t3</vt:lpstr>
      <vt:lpstr>4. Case study in SNOMED CT</vt:lpstr>
      <vt:lpstr>SNOMED CT structure</vt:lpstr>
      <vt:lpstr>SNOMED CT Descriptions</vt:lpstr>
      <vt:lpstr>SNOMED CT Defining relationships</vt:lpstr>
      <vt:lpstr>Changes in SNOMED CT (RF2) concepts and relationships</vt:lpstr>
      <vt:lpstr>Changes in SNOMED CT (RF2) concepts and relationships</vt:lpstr>
      <vt:lpstr>SNOMED CT Relationships</vt:lpstr>
      <vt:lpstr>‘Meaning’ of a concept</vt:lpstr>
      <vt:lpstr>Transitive closure of a graph</vt:lpstr>
      <vt:lpstr>Transitive closure over versions</vt:lpstr>
      <vt:lpstr>Transitive closure of ‘Bacterial Sepsis’  over 34 versions</vt:lpstr>
      <vt:lpstr>15 Historic Signatures for TC relations</vt:lpstr>
      <vt:lpstr>Formal Intension of 10001005 in V14 &amp; V15 </vt:lpstr>
      <vt:lpstr>Historic Formal Intension of 10001005</vt:lpstr>
      <vt:lpstr>Rigid formal properties set of 10001005’s TC</vt:lpstr>
      <vt:lpstr>5 Stable history segments of 10001005</vt:lpstr>
      <vt:lpstr>Historic signatures for FSNs</vt:lpstr>
      <vt:lpstr>Simple string Transformation Algorithm</vt:lpstr>
      <vt:lpstr>Suspicious annullment</vt:lpstr>
      <vt:lpstr>Suspicious annullment</vt:lpstr>
      <vt:lpstr>Suspiciously gapped concepts</vt:lpstr>
      <vt:lpstr>Historic formal intension related measures</vt:lpstr>
      <vt:lpstr>Missing?</vt:lpstr>
      <vt:lpstr>Missing?</vt:lpstr>
      <vt:lpstr>Changes in linguistic intension</vt:lpstr>
    </vt:vector>
  </TitlesOfParts>
  <Company>SUNY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 Ceusters</cp:lastModifiedBy>
  <cp:revision>421</cp:revision>
  <dcterms:created xsi:type="dcterms:W3CDTF">2011-06-07T20:07:59Z</dcterms:created>
  <dcterms:modified xsi:type="dcterms:W3CDTF">2018-11-26T17:55:02Z</dcterms:modified>
</cp:coreProperties>
</file>