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71"/>
  </p:notesMasterIdLst>
  <p:sldIdLst>
    <p:sldId id="705" r:id="rId2"/>
    <p:sldId id="707" r:id="rId3"/>
    <p:sldId id="742" r:id="rId4"/>
    <p:sldId id="743" r:id="rId5"/>
    <p:sldId id="744" r:id="rId6"/>
    <p:sldId id="745" r:id="rId7"/>
    <p:sldId id="746" r:id="rId8"/>
    <p:sldId id="747" r:id="rId9"/>
    <p:sldId id="711" r:id="rId10"/>
    <p:sldId id="712" r:id="rId11"/>
    <p:sldId id="709" r:id="rId12"/>
    <p:sldId id="710" r:id="rId13"/>
    <p:sldId id="713" r:id="rId14"/>
    <p:sldId id="714" r:id="rId15"/>
    <p:sldId id="715" r:id="rId16"/>
    <p:sldId id="716" r:id="rId17"/>
    <p:sldId id="717" r:id="rId18"/>
    <p:sldId id="718" r:id="rId19"/>
    <p:sldId id="719" r:id="rId20"/>
    <p:sldId id="720" r:id="rId21"/>
    <p:sldId id="721" r:id="rId22"/>
    <p:sldId id="722" r:id="rId23"/>
    <p:sldId id="723" r:id="rId24"/>
    <p:sldId id="724" r:id="rId25"/>
    <p:sldId id="725" r:id="rId26"/>
    <p:sldId id="726" r:id="rId27"/>
    <p:sldId id="727" r:id="rId28"/>
    <p:sldId id="728" r:id="rId29"/>
    <p:sldId id="729" r:id="rId30"/>
    <p:sldId id="730" r:id="rId31"/>
    <p:sldId id="731" r:id="rId32"/>
    <p:sldId id="732" r:id="rId33"/>
    <p:sldId id="733" r:id="rId34"/>
    <p:sldId id="734" r:id="rId35"/>
    <p:sldId id="735" r:id="rId36"/>
    <p:sldId id="736" r:id="rId37"/>
    <p:sldId id="737" r:id="rId38"/>
    <p:sldId id="738" r:id="rId39"/>
    <p:sldId id="739" r:id="rId40"/>
    <p:sldId id="740" r:id="rId41"/>
    <p:sldId id="741" r:id="rId42"/>
    <p:sldId id="774" r:id="rId43"/>
    <p:sldId id="748" r:id="rId44"/>
    <p:sldId id="749" r:id="rId45"/>
    <p:sldId id="750" r:id="rId46"/>
    <p:sldId id="751" r:id="rId47"/>
    <p:sldId id="752" r:id="rId48"/>
    <p:sldId id="753" r:id="rId49"/>
    <p:sldId id="754" r:id="rId50"/>
    <p:sldId id="755" r:id="rId51"/>
    <p:sldId id="756" r:id="rId52"/>
    <p:sldId id="757" r:id="rId53"/>
    <p:sldId id="758" r:id="rId54"/>
    <p:sldId id="759" r:id="rId55"/>
    <p:sldId id="760" r:id="rId56"/>
    <p:sldId id="761" r:id="rId57"/>
    <p:sldId id="762" r:id="rId58"/>
    <p:sldId id="763" r:id="rId59"/>
    <p:sldId id="764" r:id="rId60"/>
    <p:sldId id="765" r:id="rId61"/>
    <p:sldId id="766" r:id="rId62"/>
    <p:sldId id="767" r:id="rId63"/>
    <p:sldId id="708" r:id="rId64"/>
    <p:sldId id="768" r:id="rId65"/>
    <p:sldId id="769" r:id="rId66"/>
    <p:sldId id="770" r:id="rId67"/>
    <p:sldId id="771" r:id="rId68"/>
    <p:sldId id="772" r:id="rId69"/>
    <p:sldId id="773" r:id="rId7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ECD63F"/>
    <a:srgbClr val="F6D5A8"/>
    <a:srgbClr val="BBE0E3"/>
    <a:srgbClr val="FF0000"/>
    <a:srgbClr val="E59C00"/>
    <a:srgbClr val="000D26"/>
    <a:srgbClr val="D5C13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94660"/>
  </p:normalViewPr>
  <p:slideViewPr>
    <p:cSldViewPr>
      <p:cViewPr varScale="1">
        <p:scale>
          <a:sx n="84" d="100"/>
          <a:sy n="84" d="100"/>
        </p:scale>
        <p:origin x="1530" y="78"/>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95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eannos\Documents\ToBackup\Current\Buffalo\Grants\2007\SNOMED\NewApproach\ChangeReasonAnalysi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seannos\Documents\ToBackup\Current\Buffalo\Grants\2007\SNOMED\NewApproach\PathHier.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seannos\Documents\ToBackup\Current\Buffalo\Grants\2007\SNOMED\NewApproach\PathHier.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seannos\Documents\ToBackup\Current\Buffalo\Grants\2007\SNOMED\NewApproach\ChangeReasonAnalysis.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61623309744549"/>
          <c:y val="8.0324074074074228E-2"/>
          <c:w val="0.81684790192365198"/>
          <c:h val="0.75350357247010868"/>
        </c:manualLayout>
      </c:layout>
      <c:lineChart>
        <c:grouping val="stacked"/>
        <c:varyColors val="0"/>
        <c:ser>
          <c:idx val="0"/>
          <c:order val="0"/>
          <c:marker>
            <c:symbol val="none"/>
          </c:marker>
          <c:val>
            <c:numRef>
              <c:f>Sheet1!$V$15697:$AM$15697</c:f>
              <c:numCache>
                <c:formatCode>General</c:formatCode>
                <c:ptCount val="18"/>
                <c:pt idx="0">
                  <c:v>79424.549963925223</c:v>
                </c:pt>
                <c:pt idx="1">
                  <c:v>88838.243578643596</c:v>
                </c:pt>
                <c:pt idx="2">
                  <c:v>127864.00569985625</c:v>
                </c:pt>
                <c:pt idx="3">
                  <c:v>368261.22601010464</c:v>
                </c:pt>
                <c:pt idx="4">
                  <c:v>360409.89787157561</c:v>
                </c:pt>
                <c:pt idx="5">
                  <c:v>388775.70966811129</c:v>
                </c:pt>
                <c:pt idx="6">
                  <c:v>390637.70339105593</c:v>
                </c:pt>
                <c:pt idx="7">
                  <c:v>401196.63722943759</c:v>
                </c:pt>
                <c:pt idx="8">
                  <c:v>389021.81381673855</c:v>
                </c:pt>
                <c:pt idx="9">
                  <c:v>387226.24852092407</c:v>
                </c:pt>
                <c:pt idx="10">
                  <c:v>386714.49743867264</c:v>
                </c:pt>
                <c:pt idx="11">
                  <c:v>386816.95811688283</c:v>
                </c:pt>
                <c:pt idx="12">
                  <c:v>386803.08033910498</c:v>
                </c:pt>
                <c:pt idx="13">
                  <c:v>386075.31724386825</c:v>
                </c:pt>
                <c:pt idx="14">
                  <c:v>384952.46525974094</c:v>
                </c:pt>
                <c:pt idx="15">
                  <c:v>384960.76049783686</c:v>
                </c:pt>
                <c:pt idx="16">
                  <c:v>385449.78113275691</c:v>
                </c:pt>
                <c:pt idx="17">
                  <c:v>385052.76446609036</c:v>
                </c:pt>
              </c:numCache>
            </c:numRef>
          </c:val>
          <c:smooth val="0"/>
          <c:extLst>
            <c:ext xmlns:c16="http://schemas.microsoft.com/office/drawing/2014/chart" uri="{C3380CC4-5D6E-409C-BE32-E72D297353CC}">
              <c16:uniqueId val="{00000000-1DAD-4BE7-BC8C-C76147286083}"/>
            </c:ext>
          </c:extLst>
        </c:ser>
        <c:dLbls>
          <c:showLegendKey val="0"/>
          <c:showVal val="0"/>
          <c:showCatName val="0"/>
          <c:showSerName val="0"/>
          <c:showPercent val="0"/>
          <c:showBubbleSize val="0"/>
        </c:dLbls>
        <c:smooth val="0"/>
        <c:axId val="142755712"/>
        <c:axId val="142824960"/>
      </c:lineChart>
      <c:catAx>
        <c:axId val="142755712"/>
        <c:scaling>
          <c:orientation val="minMax"/>
        </c:scaling>
        <c:delete val="0"/>
        <c:axPos val="b"/>
        <c:majorTickMark val="out"/>
        <c:minorTickMark val="none"/>
        <c:tickLblPos val="nextTo"/>
        <c:crossAx val="142824960"/>
        <c:crosses val="autoZero"/>
        <c:auto val="1"/>
        <c:lblAlgn val="ctr"/>
        <c:lblOffset val="100"/>
        <c:noMultiLvlLbl val="0"/>
      </c:catAx>
      <c:valAx>
        <c:axId val="142824960"/>
        <c:scaling>
          <c:orientation val="minMax"/>
        </c:scaling>
        <c:delete val="0"/>
        <c:axPos val="l"/>
        <c:majorGridlines/>
        <c:numFmt formatCode="General" sourceLinked="1"/>
        <c:majorTickMark val="out"/>
        <c:minorTickMark val="none"/>
        <c:tickLblPos val="nextTo"/>
        <c:crossAx val="142755712"/>
        <c:crosses val="autoZero"/>
        <c:crossBetween val="between"/>
      </c:valAx>
    </c:plotArea>
    <c:plotVisOnly val="1"/>
    <c:dispBlanksAs val="zero"/>
    <c:showDLblsOverMax val="0"/>
  </c:chart>
  <c:txPr>
    <a:bodyPr/>
    <a:lstStyle/>
    <a:p>
      <a:pPr>
        <a:defRPr sz="1800">
          <a:solidFill>
            <a:schemeClr val="bg1"/>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val>
            <c:numRef>
              <c:f>Sheet7!$V$15691:$AM$15691</c:f>
              <c:numCache>
                <c:formatCode>General</c:formatCode>
                <c:ptCount val="18"/>
                <c:pt idx="0">
                  <c:v>0</c:v>
                </c:pt>
                <c:pt idx="1">
                  <c:v>1742</c:v>
                </c:pt>
                <c:pt idx="2">
                  <c:v>3352</c:v>
                </c:pt>
                <c:pt idx="3">
                  <c:v>4605</c:v>
                </c:pt>
                <c:pt idx="4">
                  <c:v>6843</c:v>
                </c:pt>
                <c:pt idx="5">
                  <c:v>7328</c:v>
                </c:pt>
                <c:pt idx="6">
                  <c:v>6942</c:v>
                </c:pt>
                <c:pt idx="7">
                  <c:v>8401</c:v>
                </c:pt>
                <c:pt idx="8">
                  <c:v>9906</c:v>
                </c:pt>
                <c:pt idx="9">
                  <c:v>11620</c:v>
                </c:pt>
                <c:pt idx="10">
                  <c:v>13300</c:v>
                </c:pt>
                <c:pt idx="11">
                  <c:v>15078</c:v>
                </c:pt>
                <c:pt idx="12">
                  <c:v>16841</c:v>
                </c:pt>
                <c:pt idx="13">
                  <c:v>15978</c:v>
                </c:pt>
                <c:pt idx="14">
                  <c:v>17809</c:v>
                </c:pt>
                <c:pt idx="15">
                  <c:v>19093</c:v>
                </c:pt>
                <c:pt idx="16">
                  <c:v>21166</c:v>
                </c:pt>
                <c:pt idx="17">
                  <c:v>23323</c:v>
                </c:pt>
              </c:numCache>
            </c:numRef>
          </c:val>
          <c:smooth val="0"/>
          <c:extLst>
            <c:ext xmlns:c16="http://schemas.microsoft.com/office/drawing/2014/chart" uri="{C3380CC4-5D6E-409C-BE32-E72D297353CC}">
              <c16:uniqueId val="{00000000-A463-4A9E-BD92-A90B5FF56F13}"/>
            </c:ext>
          </c:extLst>
        </c:ser>
        <c:dLbls>
          <c:showLegendKey val="0"/>
          <c:showVal val="0"/>
          <c:showCatName val="0"/>
          <c:showSerName val="0"/>
          <c:showPercent val="0"/>
          <c:showBubbleSize val="0"/>
        </c:dLbls>
        <c:marker val="1"/>
        <c:smooth val="0"/>
        <c:axId val="145704832"/>
        <c:axId val="145706368"/>
      </c:lineChart>
      <c:catAx>
        <c:axId val="145704832"/>
        <c:scaling>
          <c:orientation val="minMax"/>
        </c:scaling>
        <c:delete val="0"/>
        <c:axPos val="b"/>
        <c:majorTickMark val="out"/>
        <c:minorTickMark val="none"/>
        <c:tickLblPos val="nextTo"/>
        <c:crossAx val="145706368"/>
        <c:crosses val="autoZero"/>
        <c:auto val="1"/>
        <c:lblAlgn val="ctr"/>
        <c:lblOffset val="100"/>
        <c:noMultiLvlLbl val="0"/>
      </c:catAx>
      <c:valAx>
        <c:axId val="145706368"/>
        <c:scaling>
          <c:orientation val="minMax"/>
        </c:scaling>
        <c:delete val="0"/>
        <c:axPos val="l"/>
        <c:majorGridlines/>
        <c:numFmt formatCode="General" sourceLinked="1"/>
        <c:majorTickMark val="out"/>
        <c:minorTickMark val="none"/>
        <c:tickLblPos val="nextTo"/>
        <c:crossAx val="145704832"/>
        <c:crosses val="autoZero"/>
        <c:crossBetween val="between"/>
      </c:valAx>
    </c:plotArea>
    <c:plotVisOnly val="1"/>
    <c:dispBlanksAs val="gap"/>
    <c:showDLblsOverMax val="0"/>
  </c:chart>
  <c:txPr>
    <a:bodyPr/>
    <a:lstStyle/>
    <a:p>
      <a:pPr>
        <a:defRPr sz="1800">
          <a:solidFill>
            <a:schemeClr val="bg1"/>
          </a:solidFil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a:solidFill>
                <a:srgbClr val="FFC000"/>
              </a:solidFill>
            </a:ln>
          </c:spPr>
          <c:marker>
            <c:spPr>
              <a:solidFill>
                <a:srgbClr val="FFC000"/>
              </a:solidFill>
              <a:ln>
                <a:solidFill>
                  <a:srgbClr val="FFC000"/>
                </a:solidFill>
              </a:ln>
            </c:spPr>
          </c:marker>
          <c:val>
            <c:numRef>
              <c:f>Sheet7!$V$15691:$AM$15691</c:f>
              <c:numCache>
                <c:formatCode>General</c:formatCode>
                <c:ptCount val="18"/>
                <c:pt idx="0">
                  <c:v>0</c:v>
                </c:pt>
                <c:pt idx="1">
                  <c:v>1742</c:v>
                </c:pt>
                <c:pt idx="2">
                  <c:v>3352</c:v>
                </c:pt>
                <c:pt idx="3">
                  <c:v>4605</c:v>
                </c:pt>
                <c:pt idx="4">
                  <c:v>6843</c:v>
                </c:pt>
                <c:pt idx="5">
                  <c:v>7328</c:v>
                </c:pt>
                <c:pt idx="6">
                  <c:v>6942</c:v>
                </c:pt>
                <c:pt idx="7">
                  <c:v>8401</c:v>
                </c:pt>
                <c:pt idx="8">
                  <c:v>9906</c:v>
                </c:pt>
                <c:pt idx="9">
                  <c:v>11620</c:v>
                </c:pt>
                <c:pt idx="10">
                  <c:v>13300</c:v>
                </c:pt>
                <c:pt idx="11">
                  <c:v>15078</c:v>
                </c:pt>
                <c:pt idx="12">
                  <c:v>16841</c:v>
                </c:pt>
                <c:pt idx="13">
                  <c:v>15978</c:v>
                </c:pt>
                <c:pt idx="14">
                  <c:v>17809</c:v>
                </c:pt>
                <c:pt idx="15">
                  <c:v>19093</c:v>
                </c:pt>
                <c:pt idx="16">
                  <c:v>21166</c:v>
                </c:pt>
                <c:pt idx="17">
                  <c:v>23323</c:v>
                </c:pt>
              </c:numCache>
            </c:numRef>
          </c:val>
          <c:smooth val="0"/>
          <c:extLst>
            <c:ext xmlns:c16="http://schemas.microsoft.com/office/drawing/2014/chart" uri="{C3380CC4-5D6E-409C-BE32-E72D297353CC}">
              <c16:uniqueId val="{00000000-A7BB-44FF-BD09-5BF2F0EF1435}"/>
            </c:ext>
          </c:extLst>
        </c:ser>
        <c:dLbls>
          <c:showLegendKey val="0"/>
          <c:showVal val="0"/>
          <c:showCatName val="0"/>
          <c:showSerName val="0"/>
          <c:showPercent val="0"/>
          <c:showBubbleSize val="0"/>
        </c:dLbls>
        <c:marker val="1"/>
        <c:smooth val="0"/>
        <c:axId val="156145920"/>
        <c:axId val="161276672"/>
      </c:lineChart>
      <c:catAx>
        <c:axId val="156145920"/>
        <c:scaling>
          <c:orientation val="minMax"/>
        </c:scaling>
        <c:delete val="0"/>
        <c:axPos val="b"/>
        <c:majorTickMark val="out"/>
        <c:minorTickMark val="none"/>
        <c:tickLblPos val="nextTo"/>
        <c:crossAx val="161276672"/>
        <c:crosses val="autoZero"/>
        <c:auto val="1"/>
        <c:lblAlgn val="ctr"/>
        <c:lblOffset val="100"/>
        <c:noMultiLvlLbl val="0"/>
      </c:catAx>
      <c:valAx>
        <c:axId val="161276672"/>
        <c:scaling>
          <c:orientation val="minMax"/>
        </c:scaling>
        <c:delete val="0"/>
        <c:axPos val="l"/>
        <c:majorGridlines/>
        <c:numFmt formatCode="General" sourceLinked="1"/>
        <c:majorTickMark val="out"/>
        <c:minorTickMark val="none"/>
        <c:tickLblPos val="nextTo"/>
        <c:crossAx val="156145920"/>
        <c:crosses val="autoZero"/>
        <c:crossBetween val="between"/>
      </c:valAx>
    </c:plotArea>
    <c:plotVisOnly val="1"/>
    <c:dispBlanksAs val="gap"/>
    <c:showDLblsOverMax val="0"/>
  </c:chart>
  <c:txPr>
    <a:bodyPr/>
    <a:lstStyle/>
    <a:p>
      <a:pPr>
        <a:defRPr sz="900">
          <a:solidFill>
            <a:schemeClr val="bg1"/>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6162330974456"/>
          <c:y val="8.0324074074074228E-2"/>
          <c:w val="0.81684790192365198"/>
          <c:h val="0.75350357247010891"/>
        </c:manualLayout>
      </c:layout>
      <c:lineChart>
        <c:grouping val="stacked"/>
        <c:varyColors val="0"/>
        <c:ser>
          <c:idx val="0"/>
          <c:order val="0"/>
          <c:marker>
            <c:symbol val="none"/>
          </c:marker>
          <c:val>
            <c:numRef>
              <c:f>Sheet1!$V$15697:$AM$15697</c:f>
              <c:numCache>
                <c:formatCode>General</c:formatCode>
                <c:ptCount val="18"/>
                <c:pt idx="0">
                  <c:v>79424.549963925223</c:v>
                </c:pt>
                <c:pt idx="1">
                  <c:v>88838.243578643596</c:v>
                </c:pt>
                <c:pt idx="2">
                  <c:v>127864.00569985625</c:v>
                </c:pt>
                <c:pt idx="3">
                  <c:v>368261.22601010464</c:v>
                </c:pt>
                <c:pt idx="4">
                  <c:v>360409.89787157561</c:v>
                </c:pt>
                <c:pt idx="5">
                  <c:v>388775.70966811129</c:v>
                </c:pt>
                <c:pt idx="6">
                  <c:v>390637.70339105593</c:v>
                </c:pt>
                <c:pt idx="7">
                  <c:v>401196.63722943759</c:v>
                </c:pt>
                <c:pt idx="8">
                  <c:v>389021.81381673855</c:v>
                </c:pt>
                <c:pt idx="9">
                  <c:v>387226.24852092407</c:v>
                </c:pt>
                <c:pt idx="10">
                  <c:v>386714.49743867264</c:v>
                </c:pt>
                <c:pt idx="11">
                  <c:v>386816.95811688283</c:v>
                </c:pt>
                <c:pt idx="12">
                  <c:v>386803.08033910498</c:v>
                </c:pt>
                <c:pt idx="13">
                  <c:v>386075.31724386825</c:v>
                </c:pt>
                <c:pt idx="14">
                  <c:v>384952.46525974094</c:v>
                </c:pt>
                <c:pt idx="15">
                  <c:v>384960.76049783686</c:v>
                </c:pt>
                <c:pt idx="16">
                  <c:v>385449.78113275691</c:v>
                </c:pt>
                <c:pt idx="17">
                  <c:v>385052.76446609036</c:v>
                </c:pt>
              </c:numCache>
            </c:numRef>
          </c:val>
          <c:smooth val="0"/>
          <c:extLst>
            <c:ext xmlns:c16="http://schemas.microsoft.com/office/drawing/2014/chart" uri="{C3380CC4-5D6E-409C-BE32-E72D297353CC}">
              <c16:uniqueId val="{00000000-2E0B-4592-8460-65DC6390C359}"/>
            </c:ext>
          </c:extLst>
        </c:ser>
        <c:dLbls>
          <c:showLegendKey val="0"/>
          <c:showVal val="0"/>
          <c:showCatName val="0"/>
          <c:showSerName val="0"/>
          <c:showPercent val="0"/>
          <c:showBubbleSize val="0"/>
        </c:dLbls>
        <c:smooth val="0"/>
        <c:axId val="120497664"/>
        <c:axId val="120499200"/>
      </c:lineChart>
      <c:catAx>
        <c:axId val="120497664"/>
        <c:scaling>
          <c:orientation val="minMax"/>
        </c:scaling>
        <c:delete val="0"/>
        <c:axPos val="b"/>
        <c:majorTickMark val="out"/>
        <c:minorTickMark val="none"/>
        <c:tickLblPos val="nextTo"/>
        <c:crossAx val="120499200"/>
        <c:crosses val="autoZero"/>
        <c:auto val="1"/>
        <c:lblAlgn val="ctr"/>
        <c:lblOffset val="100"/>
        <c:noMultiLvlLbl val="0"/>
      </c:catAx>
      <c:valAx>
        <c:axId val="120499200"/>
        <c:scaling>
          <c:orientation val="minMax"/>
        </c:scaling>
        <c:delete val="0"/>
        <c:axPos val="l"/>
        <c:majorGridlines/>
        <c:numFmt formatCode="General" sourceLinked="1"/>
        <c:majorTickMark val="out"/>
        <c:minorTickMark val="none"/>
        <c:tickLblPos val="nextTo"/>
        <c:crossAx val="120497664"/>
        <c:crosses val="autoZero"/>
        <c:crossBetween val="between"/>
      </c:valAx>
    </c:plotArea>
    <c:plotVisOnly val="1"/>
    <c:dispBlanksAs val="zero"/>
    <c:showDLblsOverMax val="0"/>
  </c:chart>
  <c:txPr>
    <a:bodyPr/>
    <a:lstStyle/>
    <a:p>
      <a:pPr>
        <a:defRPr sz="1050">
          <a:solidFill>
            <a:schemeClr val="bg1"/>
          </a:solidFill>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15/11/2018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464079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5A299-8116-40F7-9C79-687DCB7E909C}" type="slidenum">
              <a:rPr lang="en-US" altLang="en-US"/>
              <a:pPr/>
              <a:t>24</a:t>
            </a:fld>
            <a:endParaRPr lang="en-US" altLang="en-US"/>
          </a:p>
        </p:txBody>
      </p:sp>
      <p:sp>
        <p:nvSpPr>
          <p:cNvPr id="781314" name="Rectangle 2"/>
          <p:cNvSpPr>
            <a:spLocks noGrp="1" noRot="1" noChangeAspect="1" noChangeArrowheads="1" noTextEdit="1"/>
          </p:cNvSpPr>
          <p:nvPr>
            <p:ph type="sldImg"/>
          </p:nvPr>
        </p:nvSpPr>
        <p:spPr>
          <a:ln/>
        </p:spPr>
      </p:sp>
      <p:sp>
        <p:nvSpPr>
          <p:cNvPr id="7813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17954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5A299-8116-40F7-9C79-687DCB7E909C}" type="slidenum">
              <a:rPr lang="en-US" altLang="en-US"/>
              <a:pPr/>
              <a:t>28</a:t>
            </a:fld>
            <a:endParaRPr lang="en-US" altLang="en-US"/>
          </a:p>
        </p:txBody>
      </p:sp>
      <p:sp>
        <p:nvSpPr>
          <p:cNvPr id="781314" name="Rectangle 2"/>
          <p:cNvSpPr>
            <a:spLocks noGrp="1" noRot="1" noChangeAspect="1" noChangeArrowheads="1" noTextEdit="1"/>
          </p:cNvSpPr>
          <p:nvPr>
            <p:ph type="sldImg"/>
          </p:nvPr>
        </p:nvSpPr>
        <p:spPr>
          <a:ln/>
        </p:spPr>
      </p:sp>
      <p:sp>
        <p:nvSpPr>
          <p:cNvPr id="7813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59682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5A299-8116-40F7-9C79-687DCB7E909C}" type="slidenum">
              <a:rPr lang="en-US" altLang="en-US"/>
              <a:pPr/>
              <a:t>31</a:t>
            </a:fld>
            <a:endParaRPr lang="en-US" altLang="en-US"/>
          </a:p>
        </p:txBody>
      </p:sp>
      <p:sp>
        <p:nvSpPr>
          <p:cNvPr id="781314" name="Rectangle 2"/>
          <p:cNvSpPr>
            <a:spLocks noGrp="1" noRot="1" noChangeAspect="1" noChangeArrowheads="1" noTextEdit="1"/>
          </p:cNvSpPr>
          <p:nvPr>
            <p:ph type="sldImg"/>
          </p:nvPr>
        </p:nvSpPr>
        <p:spPr>
          <a:ln/>
        </p:spPr>
      </p:sp>
      <p:sp>
        <p:nvSpPr>
          <p:cNvPr id="7813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20921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smtClean="0"/>
              <a:t>Click to edit Master</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192"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193"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ymposium2010.amia.org/"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ymposium2010.amia.org/"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ymposium2010.amia.org/"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ymposium2010.amia.org/"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ymposium2010.amia.org/"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ymposium2010.amia.org/"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tabLst>
                <a:tab pos="5376863" algn="l"/>
              </a:tabLst>
            </a:pPr>
            <a:r>
              <a:rPr lang="en-US" sz="2400" dirty="0" smtClean="0"/>
              <a:t>BMI508 – Fall 2018</a:t>
            </a:r>
            <a:br>
              <a:rPr lang="en-US" sz="2400" dirty="0" smtClean="0"/>
            </a:br>
            <a:r>
              <a:rPr lang="en-US" sz="2400" dirty="0" smtClean="0"/>
              <a:t>Biomedical Ontology</a:t>
            </a:r>
            <a:r>
              <a:rPr lang="en-US" sz="4400" dirty="0" smtClean="0"/>
              <a:t/>
            </a:r>
            <a:br>
              <a:rPr lang="en-US" sz="4400" dirty="0" smtClean="0"/>
            </a:br>
            <a:r>
              <a:rPr lang="en-US" sz="4400" dirty="0"/>
              <a:t/>
            </a:r>
            <a:br>
              <a:rPr lang="en-US" sz="4400" dirty="0"/>
            </a:br>
            <a:r>
              <a:rPr lang="en-US" dirty="0"/>
              <a:t>Principles for upgrading to new </a:t>
            </a:r>
            <a:r>
              <a:rPr lang="en-US" dirty="0" smtClean="0"/>
              <a:t/>
            </a:r>
            <a:br>
              <a:rPr lang="en-US" dirty="0" smtClean="0"/>
            </a:br>
            <a:r>
              <a:rPr lang="en-US" dirty="0" smtClean="0"/>
              <a:t>(</a:t>
            </a:r>
            <a:r>
              <a:rPr lang="en-US" dirty="0"/>
              <a:t>versions of) ontologies in </a:t>
            </a:r>
            <a:r>
              <a:rPr lang="en-US" dirty="0" smtClean="0"/>
              <a:t/>
            </a:r>
            <a:br>
              <a:rPr lang="en-US" dirty="0" smtClean="0"/>
            </a:br>
            <a:r>
              <a:rPr lang="en-US" dirty="0" smtClean="0"/>
              <a:t>biomedical </a:t>
            </a:r>
            <a:r>
              <a:rPr lang="en-US" dirty="0"/>
              <a:t>information systems</a:t>
            </a:r>
            <a:r>
              <a:rPr lang="en-US" dirty="0" smtClean="0"/>
              <a:t/>
            </a:r>
            <a:br>
              <a:rPr lang="en-US" dirty="0" smtClean="0"/>
            </a:br>
            <a:r>
              <a:rPr lang="en-US" dirty="0"/>
              <a:t/>
            </a: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0292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smtClean="0">
                <a:ea typeface="ＭＳ 明朝" panose="02020609040205080304" pitchFamily="49" charset="-128"/>
              </a:rPr>
              <a:t>Werner CEUSTERS</a:t>
            </a:r>
            <a:r>
              <a:rPr lang="en-GB" altLang="ja-JP" sz="2800" b="1" baseline="30000" dirty="0" smtClean="0">
                <a:ea typeface="ＭＳ 明朝" panose="02020609040205080304" pitchFamily="49" charset="-128"/>
              </a:rPr>
              <a:t>1,2</a:t>
            </a:r>
            <a:endParaRPr lang="en-US" altLang="ja-JP" sz="1800" i="1" baseline="30000" dirty="0" smtClean="0">
              <a:ea typeface="ＭＳ 明朝" panose="02020609040205080304" pitchFamily="49" charset="-128"/>
            </a:endParaRPr>
          </a:p>
          <a:p>
            <a:pPr defTabSz="566738"/>
            <a:r>
              <a:rPr lang="en-GB" sz="1800" i="1" baseline="30000" dirty="0" smtClean="0"/>
              <a:t>1</a:t>
            </a:r>
            <a:r>
              <a:rPr lang="en-GB" sz="1800" i="1" dirty="0" smtClean="0"/>
              <a:t> Department </a:t>
            </a:r>
            <a:r>
              <a:rPr lang="en-GB" sz="1800" i="1" dirty="0"/>
              <a:t>of </a:t>
            </a:r>
            <a:r>
              <a:rPr lang="en-GB" sz="1800" i="1" dirty="0" smtClean="0"/>
              <a:t>Biomedical Informatics, University at Buffalo, USA</a:t>
            </a:r>
          </a:p>
          <a:p>
            <a:pPr defTabSz="566738"/>
            <a:r>
              <a:rPr lang="en-GB" sz="1800" i="1" baseline="30000" dirty="0" smtClean="0"/>
              <a:t>2</a:t>
            </a:r>
            <a:r>
              <a:rPr lang="en-GB" sz="1800" i="1" dirty="0" smtClean="0"/>
              <a:t> Department </a:t>
            </a:r>
            <a:r>
              <a:rPr lang="en-GB" sz="1800" i="1" dirty="0"/>
              <a:t>of Psychiatry</a:t>
            </a:r>
            <a:r>
              <a:rPr lang="en-GB" sz="1800" i="1" dirty="0" smtClean="0"/>
              <a:t>,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41812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3429001" y="3126663"/>
            <a:ext cx="304800" cy="4270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76200" y="1905000"/>
            <a:ext cx="304800" cy="4270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sz="2400" dirty="0" smtClean="0"/>
              <a:t>Changes in SNOMED CT (RF2)</a:t>
            </a:r>
            <a:br>
              <a:rPr lang="en-US" sz="2400" dirty="0" smtClean="0"/>
            </a:br>
            <a:r>
              <a:rPr lang="en-US" sz="2400" dirty="0" smtClean="0"/>
              <a:t>concepts and relationships</a:t>
            </a:r>
            <a:endParaRPr lang="en-US" sz="2400" dirty="0"/>
          </a:p>
        </p:txBody>
      </p:sp>
      <p:graphicFrame>
        <p:nvGraphicFramePr>
          <p:cNvPr id="4" name="Content Placeholder 3"/>
          <p:cNvGraphicFramePr>
            <a:graphicFrameLocks noGrp="1"/>
          </p:cNvGraphicFramePr>
          <p:nvPr>
            <p:ph idx="1"/>
            <p:extLst/>
          </p:nvPr>
        </p:nvGraphicFramePr>
        <p:xfrm>
          <a:off x="76200" y="1600200"/>
          <a:ext cx="8991600" cy="731520"/>
        </p:xfrm>
        <a:graphic>
          <a:graphicData uri="http://schemas.openxmlformats.org/drawingml/2006/table">
            <a:tbl>
              <a:tblPr firstRow="1" firstCol="1" bandRow="1">
                <a:tableStyleId>{5C22544A-7EE6-4342-B048-85BDC9FD1C3A}</a:tableStyleId>
              </a:tblPr>
              <a:tblGrid>
                <a:gridCol w="1548749">
                  <a:extLst>
                    <a:ext uri="{9D8B030D-6E8A-4147-A177-3AD203B41FA5}">
                      <a16:colId xmlns:a16="http://schemas.microsoft.com/office/drawing/2014/main" val="20000"/>
                    </a:ext>
                  </a:extLst>
                </a:gridCol>
                <a:gridCol w="1663331">
                  <a:extLst>
                    <a:ext uri="{9D8B030D-6E8A-4147-A177-3AD203B41FA5}">
                      <a16:colId xmlns:a16="http://schemas.microsoft.com/office/drawing/2014/main" val="20001"/>
                    </a:ext>
                  </a:extLst>
                </a:gridCol>
                <a:gridCol w="82652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gridCol w="2590800">
                  <a:extLst>
                    <a:ext uri="{9D8B030D-6E8A-4147-A177-3AD203B41FA5}">
                      <a16:colId xmlns:a16="http://schemas.microsoft.com/office/drawing/2014/main" val="20004"/>
                    </a:ext>
                  </a:extLst>
                </a:gridCol>
              </a:tblGrid>
              <a:tr h="0">
                <a:tc>
                  <a:txBody>
                    <a:bodyPr/>
                    <a:lstStyle/>
                    <a:p>
                      <a:pPr marL="0" marR="0" indent="0" algn="just">
                        <a:spcBef>
                          <a:spcPts val="0"/>
                        </a:spcBef>
                        <a:spcAft>
                          <a:spcPts val="0"/>
                        </a:spcAft>
                      </a:pPr>
                      <a:r>
                        <a:rPr lang="en-US" sz="1600" dirty="0" err="1">
                          <a:solidFill>
                            <a:schemeClr val="tx1"/>
                          </a:solidFill>
                          <a:effectLst/>
                        </a:rPr>
                        <a:t>conceptID</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Effective Time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Active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ModuleID</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Definitional Status</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0"/>
                  </a:ext>
                </a:extLst>
              </a:tr>
              <a:tr h="0">
                <a:tc>
                  <a:txBody>
                    <a:bodyPr/>
                    <a:lstStyle/>
                    <a:p>
                      <a:pPr marL="0" marR="0" indent="0" algn="just">
                        <a:spcBef>
                          <a:spcPts val="0"/>
                        </a:spcBef>
                        <a:spcAft>
                          <a:spcPts val="0"/>
                        </a:spcAft>
                      </a:pPr>
                      <a:r>
                        <a:rPr lang="en-US" sz="1600" dirty="0">
                          <a:solidFill>
                            <a:schemeClr val="tx1"/>
                          </a:solidFill>
                          <a:effectLst/>
                        </a:rPr>
                        <a:t>301381004</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20020131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900000000000207008</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900000000000074008</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1"/>
                  </a:ext>
                </a:extLst>
              </a:tr>
              <a:tr h="0">
                <a:tc>
                  <a:txBody>
                    <a:bodyPr/>
                    <a:lstStyle/>
                    <a:p>
                      <a:pPr marL="0" marR="0" indent="0" algn="just">
                        <a:spcBef>
                          <a:spcPts val="0"/>
                        </a:spcBef>
                        <a:spcAft>
                          <a:spcPts val="0"/>
                        </a:spcAft>
                      </a:pPr>
                      <a:r>
                        <a:rPr lang="en-US" sz="1600" dirty="0">
                          <a:solidFill>
                            <a:schemeClr val="tx1"/>
                          </a:solidFill>
                          <a:effectLst/>
                        </a:rPr>
                        <a:t>301381004</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20080131</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900000000000207008</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900000000000074008</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nvPr>
        </p:nvGraphicFramePr>
        <p:xfrm>
          <a:off x="76200" y="3124200"/>
          <a:ext cx="8991599" cy="3413760"/>
        </p:xfrm>
        <a:graphic>
          <a:graphicData uri="http://schemas.openxmlformats.org/drawingml/2006/table">
            <a:tbl>
              <a:tblPr firstRow="1" firstCol="1" bandRow="1">
                <a:tableStyleId>{5C22544A-7EE6-4342-B048-85BDC9FD1C3A}</a:tableStyleId>
              </a:tblPr>
              <a:tblGrid>
                <a:gridCol w="1524000">
                  <a:extLst>
                    <a:ext uri="{9D8B030D-6E8A-4147-A177-3AD203B41FA5}">
                      <a16:colId xmlns:a16="http://schemas.microsoft.com/office/drawing/2014/main" val="20000"/>
                    </a:ext>
                  </a:extLst>
                </a:gridCol>
                <a:gridCol w="1127369">
                  <a:extLst>
                    <a:ext uri="{9D8B030D-6E8A-4147-A177-3AD203B41FA5}">
                      <a16:colId xmlns:a16="http://schemas.microsoft.com/office/drawing/2014/main" val="20001"/>
                    </a:ext>
                  </a:extLst>
                </a:gridCol>
                <a:gridCol w="853831">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4190999">
                  <a:extLst>
                    <a:ext uri="{9D8B030D-6E8A-4147-A177-3AD203B41FA5}">
                      <a16:colId xmlns:a16="http://schemas.microsoft.com/office/drawing/2014/main" val="20004"/>
                    </a:ext>
                  </a:extLst>
                </a:gridCol>
              </a:tblGrid>
              <a:tr h="0">
                <a:tc>
                  <a:txBody>
                    <a:bodyPr/>
                    <a:lstStyle/>
                    <a:p>
                      <a:pPr marL="0" marR="0" indent="0" algn="just">
                        <a:spcBef>
                          <a:spcPts val="0"/>
                        </a:spcBef>
                        <a:spcAft>
                          <a:spcPts val="0"/>
                        </a:spcAft>
                      </a:pPr>
                      <a:r>
                        <a:rPr lang="en-US" sz="1600" dirty="0" err="1">
                          <a:solidFill>
                            <a:schemeClr val="tx1"/>
                          </a:solidFill>
                          <a:effectLst/>
                        </a:rPr>
                        <a:t>RelID</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Effective Time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Active</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Attribute</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Target</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0"/>
                  </a:ext>
                </a:extLst>
              </a:tr>
              <a:tr h="0">
                <a:tc>
                  <a:txBody>
                    <a:bodyPr/>
                    <a:lstStyle/>
                    <a:p>
                      <a:pPr marL="0" marR="0" indent="0" algn="just">
                        <a:spcBef>
                          <a:spcPts val="0"/>
                        </a:spcBef>
                        <a:spcAft>
                          <a:spcPts val="0"/>
                        </a:spcAft>
                      </a:pPr>
                      <a:r>
                        <a:rPr lang="en-US" sz="1600">
                          <a:solidFill>
                            <a:schemeClr val="tx1"/>
                          </a:solidFill>
                          <a:effectLst/>
                        </a:rPr>
                        <a:t>126300024</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20020131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Is a</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Pain (finding)</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1"/>
                  </a:ext>
                </a:extLst>
              </a:tr>
              <a:tr h="0">
                <a:tc>
                  <a:txBody>
                    <a:bodyPr/>
                    <a:lstStyle/>
                    <a:p>
                      <a:pPr marL="0" marR="0" indent="0" algn="just">
                        <a:spcBef>
                          <a:spcPts val="0"/>
                        </a:spcBef>
                        <a:spcAft>
                          <a:spcPts val="0"/>
                        </a:spcAft>
                      </a:pPr>
                      <a:r>
                        <a:rPr lang="en-US" sz="1600">
                          <a:solidFill>
                            <a:schemeClr val="tx1"/>
                          </a:solidFill>
                          <a:effectLst/>
                        </a:rPr>
                        <a:t>126300024</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20040131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Is a</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Pain (finding)</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2"/>
                  </a:ext>
                </a:extLst>
              </a:tr>
              <a:tr h="0">
                <a:tc>
                  <a:txBody>
                    <a:bodyPr/>
                    <a:lstStyle/>
                    <a:p>
                      <a:pPr marL="0" marR="0" indent="0" algn="just">
                        <a:spcBef>
                          <a:spcPts val="0"/>
                        </a:spcBef>
                        <a:spcAft>
                          <a:spcPts val="0"/>
                        </a:spcAft>
                      </a:pPr>
                      <a:r>
                        <a:rPr lang="en-US" sz="1600">
                          <a:solidFill>
                            <a:schemeClr val="tx1"/>
                          </a:solidFill>
                          <a:effectLst/>
                        </a:rPr>
                        <a:t>126301023</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20020131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Is a</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Finding of present pain intensity (finding)</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3"/>
                  </a:ext>
                </a:extLst>
              </a:tr>
              <a:tr h="0">
                <a:tc>
                  <a:txBody>
                    <a:bodyPr/>
                    <a:lstStyle/>
                    <a:p>
                      <a:pPr marL="0" marR="0" indent="0" algn="just">
                        <a:spcBef>
                          <a:spcPts val="0"/>
                        </a:spcBef>
                        <a:spcAft>
                          <a:spcPts val="0"/>
                        </a:spcAft>
                      </a:pPr>
                      <a:r>
                        <a:rPr lang="en-US" sz="1600">
                          <a:solidFill>
                            <a:schemeClr val="tx1"/>
                          </a:solidFill>
                          <a:effectLst/>
                        </a:rPr>
                        <a:t>126301023</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20080131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Is a</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Finding of present pain intensity (finding)</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4"/>
                  </a:ext>
                </a:extLst>
              </a:tr>
              <a:tr h="0">
                <a:tc>
                  <a:txBody>
                    <a:bodyPr/>
                    <a:lstStyle/>
                    <a:p>
                      <a:pPr marL="0" marR="0" indent="0" algn="just">
                        <a:spcBef>
                          <a:spcPts val="0"/>
                        </a:spcBef>
                        <a:spcAft>
                          <a:spcPts val="0"/>
                        </a:spcAft>
                      </a:pPr>
                      <a:r>
                        <a:rPr lang="en-US" sz="1600">
                          <a:solidFill>
                            <a:schemeClr val="tx1"/>
                          </a:solidFill>
                          <a:effectLst/>
                        </a:rPr>
                        <a:t>657858027</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20020131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Finding site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Structure of nervous system (body structure)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5"/>
                  </a:ext>
                </a:extLst>
              </a:tr>
              <a:tr h="0">
                <a:tc>
                  <a:txBody>
                    <a:bodyPr/>
                    <a:lstStyle/>
                    <a:p>
                      <a:pPr marL="0" marR="0" indent="0" algn="just">
                        <a:spcBef>
                          <a:spcPts val="0"/>
                        </a:spcBef>
                        <a:spcAft>
                          <a:spcPts val="0"/>
                        </a:spcAft>
                      </a:pPr>
                      <a:r>
                        <a:rPr lang="en-US" sz="1600">
                          <a:solidFill>
                            <a:schemeClr val="tx1"/>
                          </a:solidFill>
                          <a:effectLst/>
                        </a:rPr>
                        <a:t>657858027</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20060131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Finding site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Structure of nervous system (body structure)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6"/>
                  </a:ext>
                </a:extLst>
              </a:tr>
              <a:tr h="0">
                <a:tc>
                  <a:txBody>
                    <a:bodyPr/>
                    <a:lstStyle/>
                    <a:p>
                      <a:pPr marL="0" marR="0" indent="0" algn="just">
                        <a:spcBef>
                          <a:spcPts val="0"/>
                        </a:spcBef>
                        <a:spcAft>
                          <a:spcPts val="0"/>
                        </a:spcAft>
                      </a:pPr>
                      <a:r>
                        <a:rPr lang="en-US" sz="1600">
                          <a:solidFill>
                            <a:schemeClr val="tx1"/>
                          </a:solidFill>
                          <a:effectLst/>
                        </a:rPr>
                        <a:t>2260209021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20030731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Interprets</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Nervous system function (observable entity)</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7"/>
                  </a:ext>
                </a:extLst>
              </a:tr>
              <a:tr h="0">
                <a:tc>
                  <a:txBody>
                    <a:bodyPr/>
                    <a:lstStyle/>
                    <a:p>
                      <a:pPr marL="0" marR="0" indent="0" algn="just">
                        <a:spcBef>
                          <a:spcPts val="0"/>
                        </a:spcBef>
                        <a:spcAft>
                          <a:spcPts val="0"/>
                        </a:spcAft>
                      </a:pPr>
                      <a:r>
                        <a:rPr lang="en-US" sz="1600">
                          <a:solidFill>
                            <a:schemeClr val="tx1"/>
                          </a:solidFill>
                          <a:effectLst/>
                        </a:rPr>
                        <a:t>2260209021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20050131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Interprets</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Nervous system function (observable entity)</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8"/>
                  </a:ext>
                </a:extLst>
              </a:tr>
              <a:tr h="0">
                <a:tc>
                  <a:txBody>
                    <a:bodyPr/>
                    <a:lstStyle/>
                    <a:p>
                      <a:pPr marL="0" marR="0" indent="0" algn="just">
                        <a:spcBef>
                          <a:spcPts val="0"/>
                        </a:spcBef>
                        <a:spcAft>
                          <a:spcPts val="0"/>
                        </a:spcAft>
                      </a:pPr>
                      <a:r>
                        <a:rPr lang="en-US" sz="1600">
                          <a:solidFill>
                            <a:schemeClr val="tx1"/>
                          </a:solidFill>
                          <a:effectLst/>
                        </a:rPr>
                        <a:t>2458913020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20040131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Is a</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Discomfort (finding)</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9"/>
                  </a:ext>
                </a:extLst>
              </a:tr>
              <a:tr h="0">
                <a:tc>
                  <a:txBody>
                    <a:bodyPr/>
                    <a:lstStyle/>
                    <a:p>
                      <a:pPr marL="0" marR="0" indent="0" algn="just">
                        <a:spcBef>
                          <a:spcPts val="0"/>
                        </a:spcBef>
                        <a:spcAft>
                          <a:spcPts val="0"/>
                        </a:spcAft>
                      </a:pPr>
                      <a:r>
                        <a:rPr lang="en-US" sz="1600">
                          <a:solidFill>
                            <a:schemeClr val="tx1"/>
                          </a:solidFill>
                          <a:effectLst/>
                        </a:rPr>
                        <a:t>2458913020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20080131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Is a</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Discomfort (finding)</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10"/>
                  </a:ext>
                </a:extLst>
              </a:tr>
              <a:tr h="0">
                <a:tc>
                  <a:txBody>
                    <a:bodyPr/>
                    <a:lstStyle/>
                    <a:p>
                      <a:pPr marL="0" marR="0" indent="0" algn="just">
                        <a:spcBef>
                          <a:spcPts val="0"/>
                        </a:spcBef>
                        <a:spcAft>
                          <a:spcPts val="0"/>
                        </a:spcAft>
                      </a:pPr>
                      <a:r>
                        <a:rPr lang="en-US" sz="1600">
                          <a:solidFill>
                            <a:schemeClr val="tx1"/>
                          </a:solidFill>
                          <a:effectLst/>
                        </a:rPr>
                        <a:t>2858465020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20060131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Finding site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Anatomical structure (body structure)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11"/>
                  </a:ext>
                </a:extLst>
              </a:tr>
              <a:tr h="0">
                <a:tc>
                  <a:txBody>
                    <a:bodyPr/>
                    <a:lstStyle/>
                    <a:p>
                      <a:pPr marL="0" marR="0" indent="0" algn="just">
                        <a:spcBef>
                          <a:spcPts val="0"/>
                        </a:spcBef>
                        <a:spcAft>
                          <a:spcPts val="0"/>
                        </a:spcAft>
                      </a:pPr>
                      <a:r>
                        <a:rPr lang="en-US" sz="1600">
                          <a:solidFill>
                            <a:schemeClr val="tx1"/>
                          </a:solidFill>
                          <a:effectLst/>
                        </a:rPr>
                        <a:t>2858465020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20080131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Finding site</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Anatomical structure (body structure)</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12"/>
                  </a:ext>
                </a:extLst>
              </a:tr>
            </a:tbl>
          </a:graphicData>
        </a:graphic>
      </p:graphicFrame>
      <p:sp>
        <p:nvSpPr>
          <p:cNvPr id="6" name="Rectangle 5"/>
          <p:cNvSpPr/>
          <p:nvPr/>
        </p:nvSpPr>
        <p:spPr>
          <a:xfrm>
            <a:off x="914400" y="2297084"/>
            <a:ext cx="6096000" cy="461665"/>
          </a:xfrm>
          <a:prstGeom prst="rect">
            <a:avLst/>
          </a:prstGeom>
        </p:spPr>
        <p:txBody>
          <a:bodyPr wrap="square">
            <a:spAutoFit/>
          </a:bodyPr>
          <a:lstStyle/>
          <a:p>
            <a:r>
              <a:rPr lang="en-US" dirty="0" smtClean="0">
                <a:solidFill>
                  <a:schemeClr val="bg1"/>
                </a:solidFill>
                <a:latin typeface="Times New Roman" panose="02020603050405020304" pitchFamily="18" charset="0"/>
                <a:ea typeface="MS Mincho" panose="02020609040205080304" pitchFamily="49" charset="-128"/>
              </a:rPr>
              <a:t>FSN = ‘</a:t>
            </a:r>
            <a:r>
              <a:rPr lang="en-US" i="1" dirty="0" smtClean="0">
                <a:solidFill>
                  <a:schemeClr val="bg1"/>
                </a:solidFill>
                <a:latin typeface="Times New Roman" panose="02020603050405020304" pitchFamily="18" charset="0"/>
                <a:ea typeface="MS Mincho" panose="02020609040205080304" pitchFamily="49" charset="-128"/>
              </a:rPr>
              <a:t>Discomforting </a:t>
            </a:r>
            <a:r>
              <a:rPr lang="en-US" i="1" dirty="0">
                <a:solidFill>
                  <a:schemeClr val="bg1"/>
                </a:solidFill>
                <a:latin typeface="Times New Roman" panose="02020603050405020304" pitchFamily="18" charset="0"/>
                <a:ea typeface="MS Mincho" panose="02020609040205080304" pitchFamily="49" charset="-128"/>
              </a:rPr>
              <a:t>present pain (finding)</a:t>
            </a:r>
            <a:r>
              <a:rPr lang="en-US" dirty="0">
                <a:solidFill>
                  <a:schemeClr val="bg1"/>
                </a:solidFill>
                <a:latin typeface="Times New Roman" panose="02020603050405020304" pitchFamily="18" charset="0"/>
                <a:ea typeface="MS Mincho" panose="02020609040205080304" pitchFamily="49" charset="-128"/>
              </a:rPr>
              <a:t>’</a:t>
            </a:r>
            <a:endParaRPr lang="en-US" dirty="0">
              <a:solidFill>
                <a:schemeClr val="bg1"/>
              </a:solidFill>
            </a:endParaRPr>
          </a:p>
        </p:txBody>
      </p:sp>
      <p:cxnSp>
        <p:nvCxnSpPr>
          <p:cNvPr id="11" name="Elbow Connector 10"/>
          <p:cNvCxnSpPr/>
          <p:nvPr/>
        </p:nvCxnSpPr>
        <p:spPr bwMode="auto">
          <a:xfrm>
            <a:off x="457200" y="2349038"/>
            <a:ext cx="457200" cy="196196"/>
          </a:xfrm>
          <a:prstGeom prst="bentConnector3">
            <a:avLst>
              <a:gd name="adj1" fmla="val 1516"/>
            </a:avLst>
          </a:prstGeom>
          <a:solidFill>
            <a:schemeClr val="accent1"/>
          </a:solidFill>
          <a:ln w="9525" cap="flat" cmpd="sng" algn="ctr">
            <a:solidFill>
              <a:schemeClr val="bg1"/>
            </a:solidFill>
            <a:prstDash val="solid"/>
            <a:round/>
            <a:headEnd type="none" w="med" len="med"/>
            <a:tailEnd type="triangle"/>
          </a:ln>
          <a:effectLst/>
        </p:spPr>
      </p:cxnSp>
      <p:sp>
        <p:nvSpPr>
          <p:cNvPr id="16" name="Rectangle 15"/>
          <p:cNvSpPr/>
          <p:nvPr/>
        </p:nvSpPr>
        <p:spPr bwMode="auto">
          <a:xfrm>
            <a:off x="3276601" y="1610298"/>
            <a:ext cx="914399" cy="721420"/>
          </a:xfrm>
          <a:prstGeom prst="rect">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Rectangle 16"/>
          <p:cNvSpPr/>
          <p:nvPr/>
        </p:nvSpPr>
        <p:spPr bwMode="auto">
          <a:xfrm>
            <a:off x="2743200" y="3124200"/>
            <a:ext cx="838201" cy="3409019"/>
          </a:xfrm>
          <a:prstGeom prst="rect">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3" name="Elbow Connector 22"/>
          <p:cNvCxnSpPr>
            <a:stCxn id="14" idx="2"/>
            <a:endCxn id="12" idx="0"/>
          </p:cNvCxnSpPr>
          <p:nvPr/>
        </p:nvCxnSpPr>
        <p:spPr bwMode="auto">
          <a:xfrm rot="16200000" flipH="1">
            <a:off x="1507683" y="1052945"/>
            <a:ext cx="794634" cy="3352801"/>
          </a:xfrm>
          <a:prstGeom prst="bentConnector3">
            <a:avLst>
              <a:gd name="adj1" fmla="val 66273"/>
            </a:avLst>
          </a:prstGeom>
          <a:solidFill>
            <a:schemeClr val="accent1"/>
          </a:solidFill>
          <a:ln w="9525" cap="flat" cmpd="sng" algn="ctr">
            <a:solidFill>
              <a:schemeClr val="bg1"/>
            </a:solidFill>
            <a:prstDash val="dashDot"/>
            <a:round/>
            <a:headEnd type="none" w="med" len="med"/>
            <a:tailEnd type="triangle"/>
          </a:ln>
          <a:effectLst/>
        </p:spPr>
      </p:cxnSp>
    </p:spTree>
    <p:extLst>
      <p:ext uri="{BB962C8B-B14F-4D97-AF65-F5344CB8AC3E}">
        <p14:creationId xmlns:p14="http://schemas.microsoft.com/office/powerpoint/2010/main" val="1673671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Title 3"/>
          <p:cNvSpPr>
            <a:spLocks noGrp="1"/>
          </p:cNvSpPr>
          <p:nvPr>
            <p:ph type="title"/>
          </p:nvPr>
        </p:nvSpPr>
        <p:spPr>
          <a:xfrm>
            <a:off x="3552475" y="640332"/>
            <a:ext cx="5334000" cy="762000"/>
          </a:xfrm>
        </p:spPr>
        <p:txBody>
          <a:bodyPr/>
          <a:lstStyle/>
          <a:p>
            <a:r>
              <a:rPr lang="en-US" altLang="en-US" sz="3200" i="1" dirty="0" smtClean="0"/>
              <a:t>Cell phenotyping performed</a:t>
            </a:r>
          </a:p>
        </p:txBody>
      </p:sp>
      <p:sp>
        <p:nvSpPr>
          <p:cNvPr id="6" name="Rectangle 5"/>
          <p:cNvSpPr/>
          <p:nvPr/>
        </p:nvSpPr>
        <p:spPr>
          <a:xfrm>
            <a:off x="304800" y="533400"/>
            <a:ext cx="2685351" cy="830997"/>
          </a:xfrm>
          <a:prstGeom prst="rect">
            <a:avLst/>
          </a:prstGeom>
        </p:spPr>
        <p:txBody>
          <a:bodyPr wrap="none">
            <a:spAutoFit/>
          </a:bodyPr>
          <a:lstStyle/>
          <a:p>
            <a:r>
              <a:rPr lang="en-US" altLang="en-US" dirty="0" smtClean="0">
                <a:solidFill>
                  <a:schemeClr val="bg1"/>
                </a:solidFill>
              </a:rPr>
              <a:t>SNOMED CT:</a:t>
            </a:r>
          </a:p>
          <a:p>
            <a:r>
              <a:rPr lang="en-US" altLang="en-US" dirty="0" smtClean="0">
                <a:solidFill>
                  <a:schemeClr val="bg1"/>
                </a:solidFill>
              </a:rPr>
              <a:t>Indirect </a:t>
            </a:r>
            <a:r>
              <a:rPr lang="en-US" altLang="en-US" dirty="0">
                <a:solidFill>
                  <a:schemeClr val="bg1"/>
                </a:solidFill>
              </a:rPr>
              <a:t>changes </a:t>
            </a:r>
            <a:r>
              <a:rPr lang="en-US" altLang="en-US" dirty="0" smtClean="0">
                <a:solidFill>
                  <a:schemeClr val="bg1"/>
                </a:solidFill>
              </a:rPr>
              <a:t>to: </a:t>
            </a:r>
            <a:endParaRPr lang="en-US" dirty="0">
              <a:solidFill>
                <a:schemeClr val="bg1"/>
              </a:solidFill>
            </a:endParaRPr>
          </a:p>
        </p:txBody>
      </p:sp>
      <p:grpSp>
        <p:nvGrpSpPr>
          <p:cNvPr id="7" name="Group 6"/>
          <p:cNvGrpSpPr/>
          <p:nvPr/>
        </p:nvGrpSpPr>
        <p:grpSpPr>
          <a:xfrm>
            <a:off x="0" y="1402333"/>
            <a:ext cx="9144000" cy="5455668"/>
            <a:chOff x="0" y="1402333"/>
            <a:chExt cx="9144000" cy="5455668"/>
          </a:xfrm>
        </p:grpSpPr>
        <p:pic>
          <p:nvPicPr>
            <p:cNvPr id="3" name="Picture 2"/>
            <p:cNvPicPr>
              <a:picLocks noChangeAspect="1"/>
            </p:cNvPicPr>
            <p:nvPr/>
          </p:nvPicPr>
          <p:blipFill>
            <a:blip r:embed="rId2"/>
            <a:stretch>
              <a:fillRect/>
            </a:stretch>
          </p:blipFill>
          <p:spPr>
            <a:xfrm>
              <a:off x="0" y="1402333"/>
              <a:ext cx="9144000" cy="5455668"/>
            </a:xfrm>
            <a:prstGeom prst="rect">
              <a:avLst/>
            </a:prstGeom>
          </p:spPr>
        </p:pic>
        <p:sp>
          <p:nvSpPr>
            <p:cNvPr id="5" name="Rectangle 4"/>
            <p:cNvSpPr/>
            <p:nvPr/>
          </p:nvSpPr>
          <p:spPr>
            <a:xfrm>
              <a:off x="0" y="6019800"/>
              <a:ext cx="4495800" cy="830997"/>
            </a:xfrm>
            <a:prstGeom prst="rect">
              <a:avLst/>
            </a:prstGeom>
          </p:spPr>
          <p:txBody>
            <a:bodyPr wrap="square">
              <a:spAutoFit/>
            </a:bodyPr>
            <a:lstStyle/>
            <a:p>
              <a:r>
                <a:rPr lang="en-US" sz="1200" dirty="0"/>
                <a:t>Ceusters W. Applying Evolutionary Terminology Auditing to SNOMED CT. In American Medical Informatics Association 2010 Annual Symposium (</a:t>
              </a:r>
              <a:r>
                <a:rPr lang="en-US" sz="1200" dirty="0">
                  <a:hlinkClick r:id="rId3"/>
                </a:rPr>
                <a:t>AMIA 2010</a:t>
              </a:r>
              <a:r>
                <a:rPr lang="en-US" sz="1200" dirty="0"/>
                <a:t>) Proceedings, Washington DC, November 13-17, 2010:96-100.</a:t>
              </a:r>
            </a:p>
          </p:txBody>
        </p:sp>
        <p:sp>
          <p:nvSpPr>
            <p:cNvPr id="4" name="Rectangle 3"/>
            <p:cNvSpPr/>
            <p:nvPr/>
          </p:nvSpPr>
          <p:spPr bwMode="auto">
            <a:xfrm>
              <a:off x="4724400" y="2442768"/>
              <a:ext cx="2362200" cy="4849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4652406" y="2705337"/>
              <a:ext cx="2362200" cy="4849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4648200" y="2914274"/>
              <a:ext cx="1828800" cy="4849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69046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Title 3"/>
          <p:cNvSpPr>
            <a:spLocks noGrp="1"/>
          </p:cNvSpPr>
          <p:nvPr>
            <p:ph type="title"/>
          </p:nvPr>
        </p:nvSpPr>
        <p:spPr>
          <a:xfrm>
            <a:off x="3552475" y="640332"/>
            <a:ext cx="5334000" cy="762000"/>
          </a:xfrm>
        </p:spPr>
        <p:txBody>
          <a:bodyPr/>
          <a:lstStyle/>
          <a:p>
            <a:r>
              <a:rPr lang="en-US" altLang="en-US" sz="3200" i="1" dirty="0" smtClean="0"/>
              <a:t>Cell phenotyping performed</a:t>
            </a:r>
          </a:p>
        </p:txBody>
      </p:sp>
      <p:sp>
        <p:nvSpPr>
          <p:cNvPr id="6" name="Rectangle 5"/>
          <p:cNvSpPr/>
          <p:nvPr/>
        </p:nvSpPr>
        <p:spPr>
          <a:xfrm>
            <a:off x="304800" y="533400"/>
            <a:ext cx="2685351" cy="830997"/>
          </a:xfrm>
          <a:prstGeom prst="rect">
            <a:avLst/>
          </a:prstGeom>
        </p:spPr>
        <p:txBody>
          <a:bodyPr wrap="none">
            <a:spAutoFit/>
          </a:bodyPr>
          <a:lstStyle/>
          <a:p>
            <a:r>
              <a:rPr lang="en-US" altLang="en-US" dirty="0" smtClean="0">
                <a:solidFill>
                  <a:schemeClr val="bg1"/>
                </a:solidFill>
              </a:rPr>
              <a:t>SNOMED CT:</a:t>
            </a:r>
          </a:p>
          <a:p>
            <a:r>
              <a:rPr lang="en-US" altLang="en-US" dirty="0" smtClean="0">
                <a:solidFill>
                  <a:schemeClr val="bg1"/>
                </a:solidFill>
              </a:rPr>
              <a:t>Indirect </a:t>
            </a:r>
            <a:r>
              <a:rPr lang="en-US" altLang="en-US" dirty="0">
                <a:solidFill>
                  <a:schemeClr val="bg1"/>
                </a:solidFill>
              </a:rPr>
              <a:t>changes </a:t>
            </a:r>
            <a:r>
              <a:rPr lang="en-US" altLang="en-US" dirty="0" smtClean="0">
                <a:solidFill>
                  <a:schemeClr val="bg1"/>
                </a:solidFill>
              </a:rPr>
              <a:t>to: </a:t>
            </a:r>
            <a:endParaRPr lang="en-US" dirty="0">
              <a:solidFill>
                <a:schemeClr val="bg1"/>
              </a:solidFill>
            </a:endParaRPr>
          </a:p>
        </p:txBody>
      </p:sp>
      <p:grpSp>
        <p:nvGrpSpPr>
          <p:cNvPr id="7" name="Group 6"/>
          <p:cNvGrpSpPr/>
          <p:nvPr/>
        </p:nvGrpSpPr>
        <p:grpSpPr>
          <a:xfrm>
            <a:off x="0" y="1402333"/>
            <a:ext cx="9144000" cy="5455668"/>
            <a:chOff x="0" y="1402333"/>
            <a:chExt cx="9144000" cy="5455668"/>
          </a:xfrm>
        </p:grpSpPr>
        <p:pic>
          <p:nvPicPr>
            <p:cNvPr id="3" name="Picture 2"/>
            <p:cNvPicPr>
              <a:picLocks noChangeAspect="1"/>
            </p:cNvPicPr>
            <p:nvPr/>
          </p:nvPicPr>
          <p:blipFill>
            <a:blip r:embed="rId2"/>
            <a:stretch>
              <a:fillRect/>
            </a:stretch>
          </p:blipFill>
          <p:spPr>
            <a:xfrm>
              <a:off x="0" y="1402333"/>
              <a:ext cx="9144000" cy="5455668"/>
            </a:xfrm>
            <a:prstGeom prst="rect">
              <a:avLst/>
            </a:prstGeom>
          </p:spPr>
        </p:pic>
        <p:sp>
          <p:nvSpPr>
            <p:cNvPr id="5" name="Rectangle 4"/>
            <p:cNvSpPr/>
            <p:nvPr/>
          </p:nvSpPr>
          <p:spPr>
            <a:xfrm>
              <a:off x="0" y="6019800"/>
              <a:ext cx="4495800" cy="830997"/>
            </a:xfrm>
            <a:prstGeom prst="rect">
              <a:avLst/>
            </a:prstGeom>
          </p:spPr>
          <p:txBody>
            <a:bodyPr wrap="square">
              <a:spAutoFit/>
            </a:bodyPr>
            <a:lstStyle/>
            <a:p>
              <a:r>
                <a:rPr lang="en-US" sz="1200" dirty="0"/>
                <a:t>Ceusters W. Applying Evolutionary Terminology Auditing to SNOMED CT. In American Medical Informatics Association 2010 Annual Symposium (</a:t>
              </a:r>
              <a:r>
                <a:rPr lang="en-US" sz="1200" dirty="0">
                  <a:hlinkClick r:id="rId3"/>
                </a:rPr>
                <a:t>AMIA 2010</a:t>
              </a:r>
              <a:r>
                <a:rPr lang="en-US" sz="1200" dirty="0"/>
                <a:t>) Proceedings, Washington DC, November 13-17, 2010:96-100.</a:t>
              </a:r>
            </a:p>
          </p:txBody>
        </p:sp>
        <p:sp>
          <p:nvSpPr>
            <p:cNvPr id="4" name="Rectangle 3"/>
            <p:cNvSpPr/>
            <p:nvPr/>
          </p:nvSpPr>
          <p:spPr bwMode="auto">
            <a:xfrm>
              <a:off x="4724400" y="2442768"/>
              <a:ext cx="2362200" cy="4849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4652406" y="2705337"/>
              <a:ext cx="2362200" cy="4849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4648200" y="2914274"/>
              <a:ext cx="1828800" cy="4849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2" name="Oval 1"/>
          <p:cNvSpPr/>
          <p:nvPr/>
        </p:nvSpPr>
        <p:spPr bwMode="auto">
          <a:xfrm>
            <a:off x="6858000" y="3810000"/>
            <a:ext cx="685800" cy="304800"/>
          </a:xfrm>
          <a:prstGeom prst="ellipse">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Oval 10"/>
          <p:cNvSpPr/>
          <p:nvPr/>
        </p:nvSpPr>
        <p:spPr bwMode="auto">
          <a:xfrm>
            <a:off x="5141080" y="4719323"/>
            <a:ext cx="685800" cy="304800"/>
          </a:xfrm>
          <a:prstGeom prst="ellipse">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6477000" y="4493250"/>
            <a:ext cx="2409475" cy="830997"/>
          </a:xfrm>
          <a:prstGeom prst="rect">
            <a:avLst/>
          </a:prstGeom>
          <a:noFill/>
        </p:spPr>
        <p:txBody>
          <a:bodyPr wrap="square" rtlCol="0">
            <a:spAutoFit/>
          </a:bodyPr>
          <a:lstStyle/>
          <a:p>
            <a:r>
              <a:rPr lang="en-US" dirty="0" smtClean="0">
                <a:solidFill>
                  <a:schemeClr val="accent6">
                    <a:lumMod val="60000"/>
                    <a:lumOff val="40000"/>
                  </a:schemeClr>
                </a:solidFill>
              </a:rPr>
              <a:t>            Activation</a:t>
            </a:r>
          </a:p>
          <a:p>
            <a:r>
              <a:rPr lang="en-US" dirty="0" smtClean="0">
                <a:solidFill>
                  <a:schemeClr val="accent6">
                    <a:lumMod val="60000"/>
                    <a:lumOff val="40000"/>
                  </a:schemeClr>
                </a:solidFill>
              </a:rPr>
              <a:t>De-activation</a:t>
            </a:r>
            <a:endParaRPr lang="en-US" dirty="0">
              <a:solidFill>
                <a:schemeClr val="accent6">
                  <a:lumMod val="60000"/>
                  <a:lumOff val="40000"/>
                </a:schemeClr>
              </a:solidFill>
            </a:endParaRPr>
          </a:p>
        </p:txBody>
      </p:sp>
      <p:cxnSp>
        <p:nvCxnSpPr>
          <p:cNvPr id="13" name="Straight Arrow Connector 12"/>
          <p:cNvCxnSpPr/>
          <p:nvPr/>
        </p:nvCxnSpPr>
        <p:spPr bwMode="auto">
          <a:xfrm flipH="1" flipV="1">
            <a:off x="5826880" y="4871723"/>
            <a:ext cx="650120" cy="190336"/>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triangle"/>
          </a:ln>
          <a:effectLst/>
        </p:spPr>
      </p:cxnSp>
      <p:cxnSp>
        <p:nvCxnSpPr>
          <p:cNvPr id="15" name="Straight Arrow Connector 14"/>
          <p:cNvCxnSpPr/>
          <p:nvPr/>
        </p:nvCxnSpPr>
        <p:spPr bwMode="auto">
          <a:xfrm flipH="1" flipV="1">
            <a:off x="7353300" y="4267200"/>
            <a:ext cx="495300" cy="38100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triangle"/>
          </a:ln>
          <a:effectLst/>
        </p:spPr>
      </p:cxnSp>
    </p:spTree>
    <p:extLst>
      <p:ext uri="{BB962C8B-B14F-4D97-AF65-F5344CB8AC3E}">
        <p14:creationId xmlns:p14="http://schemas.microsoft.com/office/powerpoint/2010/main" val="144057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Title 3"/>
          <p:cNvSpPr>
            <a:spLocks noGrp="1"/>
          </p:cNvSpPr>
          <p:nvPr>
            <p:ph type="title"/>
          </p:nvPr>
        </p:nvSpPr>
        <p:spPr>
          <a:xfrm>
            <a:off x="3552475" y="640332"/>
            <a:ext cx="5334000" cy="762000"/>
          </a:xfrm>
        </p:spPr>
        <p:txBody>
          <a:bodyPr/>
          <a:lstStyle/>
          <a:p>
            <a:r>
              <a:rPr lang="en-US" altLang="en-US" sz="3200" i="1" dirty="0" smtClean="0"/>
              <a:t>Cell phenotyping performed</a:t>
            </a:r>
          </a:p>
        </p:txBody>
      </p:sp>
      <p:sp>
        <p:nvSpPr>
          <p:cNvPr id="2" name="Content Placeholder 1"/>
          <p:cNvSpPr>
            <a:spLocks noGrp="1"/>
          </p:cNvSpPr>
          <p:nvPr>
            <p:ph idx="1"/>
          </p:nvPr>
        </p:nvSpPr>
        <p:spPr/>
        <p:txBody>
          <a:bodyPr/>
          <a:lstStyle/>
          <a:p>
            <a:endParaRPr lang="en-US"/>
          </a:p>
        </p:txBody>
      </p:sp>
      <p:pic>
        <p:nvPicPr>
          <p:cNvPr id="1013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41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Rectangle 4"/>
          <p:cNvSpPr/>
          <p:nvPr/>
        </p:nvSpPr>
        <p:spPr>
          <a:xfrm>
            <a:off x="0" y="6211669"/>
            <a:ext cx="4876800" cy="646331"/>
          </a:xfrm>
          <a:prstGeom prst="rect">
            <a:avLst/>
          </a:prstGeom>
        </p:spPr>
        <p:txBody>
          <a:bodyPr wrap="square">
            <a:spAutoFit/>
          </a:bodyPr>
          <a:lstStyle/>
          <a:p>
            <a:r>
              <a:rPr lang="en-US" sz="1200" dirty="0"/>
              <a:t>Ceusters W. Applying Evolutionary Terminology Auditing to SNOMED CT. In American Medical Informatics Association 2010 Annual Symposium (</a:t>
            </a:r>
            <a:r>
              <a:rPr lang="en-US" sz="1200" dirty="0">
                <a:hlinkClick r:id="rId3"/>
              </a:rPr>
              <a:t>AMIA 2010</a:t>
            </a:r>
            <a:r>
              <a:rPr lang="en-US" sz="1200" dirty="0"/>
              <a:t>) Proceedings, Washington DC, November 13-17, 2010:96-100.</a:t>
            </a:r>
          </a:p>
        </p:txBody>
      </p:sp>
      <p:sp>
        <p:nvSpPr>
          <p:cNvPr id="6" name="Rectangle 5"/>
          <p:cNvSpPr/>
          <p:nvPr/>
        </p:nvSpPr>
        <p:spPr>
          <a:xfrm>
            <a:off x="304800" y="533400"/>
            <a:ext cx="2685351" cy="830997"/>
          </a:xfrm>
          <a:prstGeom prst="rect">
            <a:avLst/>
          </a:prstGeom>
        </p:spPr>
        <p:txBody>
          <a:bodyPr wrap="none">
            <a:spAutoFit/>
          </a:bodyPr>
          <a:lstStyle/>
          <a:p>
            <a:r>
              <a:rPr lang="en-US" altLang="en-US" dirty="0" smtClean="0">
                <a:solidFill>
                  <a:schemeClr val="bg1"/>
                </a:solidFill>
              </a:rPr>
              <a:t>SNOMED CT:</a:t>
            </a:r>
          </a:p>
          <a:p>
            <a:r>
              <a:rPr lang="en-US" altLang="en-US" dirty="0" smtClean="0">
                <a:solidFill>
                  <a:schemeClr val="bg1"/>
                </a:solidFill>
              </a:rPr>
              <a:t>Indirect </a:t>
            </a:r>
            <a:r>
              <a:rPr lang="en-US" altLang="en-US" dirty="0">
                <a:solidFill>
                  <a:schemeClr val="bg1"/>
                </a:solidFill>
              </a:rPr>
              <a:t>changes </a:t>
            </a:r>
            <a:r>
              <a:rPr lang="en-US" altLang="en-US" dirty="0" smtClean="0">
                <a:solidFill>
                  <a:schemeClr val="bg1"/>
                </a:solidFill>
              </a:rPr>
              <a:t>to: </a:t>
            </a:r>
            <a:endParaRPr lang="en-US" dirty="0">
              <a:solidFill>
                <a:schemeClr val="bg1"/>
              </a:solidFill>
            </a:endParaRPr>
          </a:p>
        </p:txBody>
      </p:sp>
      <p:grpSp>
        <p:nvGrpSpPr>
          <p:cNvPr id="3" name="Group 2"/>
          <p:cNvGrpSpPr/>
          <p:nvPr/>
        </p:nvGrpSpPr>
        <p:grpSpPr>
          <a:xfrm>
            <a:off x="5946912" y="3256722"/>
            <a:ext cx="1683027" cy="619539"/>
            <a:chOff x="5946912" y="3256722"/>
            <a:chExt cx="1683027" cy="619539"/>
          </a:xfrm>
        </p:grpSpPr>
        <p:sp>
          <p:nvSpPr>
            <p:cNvPr id="7" name="Rectangle 6"/>
            <p:cNvSpPr/>
            <p:nvPr/>
          </p:nvSpPr>
          <p:spPr bwMode="auto">
            <a:xfrm>
              <a:off x="5973417" y="3256722"/>
              <a:ext cx="1656522" cy="41081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946912" y="3322983"/>
              <a:ext cx="1656522" cy="41081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5980044" y="3465444"/>
              <a:ext cx="1292088" cy="41081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248674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itle 3"/>
          <p:cNvSpPr>
            <a:spLocks noGrp="1"/>
          </p:cNvSpPr>
          <p:nvPr>
            <p:ph type="title"/>
          </p:nvPr>
        </p:nvSpPr>
        <p:spPr>
          <a:xfrm>
            <a:off x="3124200" y="762000"/>
            <a:ext cx="5791200" cy="762000"/>
          </a:xfrm>
        </p:spPr>
        <p:txBody>
          <a:bodyPr/>
          <a:lstStyle/>
          <a:p>
            <a:r>
              <a:rPr lang="en-US" altLang="en-US" i="1" dirty="0" smtClean="0"/>
              <a:t>Adenoma of small intestine</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799"/>
            <a:ext cx="9144000" cy="543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Rectangle 1"/>
          <p:cNvSpPr/>
          <p:nvPr/>
        </p:nvSpPr>
        <p:spPr>
          <a:xfrm>
            <a:off x="4114800" y="6135469"/>
            <a:ext cx="4876800" cy="646331"/>
          </a:xfrm>
          <a:prstGeom prst="rect">
            <a:avLst/>
          </a:prstGeom>
        </p:spPr>
        <p:txBody>
          <a:bodyPr wrap="square">
            <a:spAutoFit/>
          </a:bodyPr>
          <a:lstStyle/>
          <a:p>
            <a:r>
              <a:rPr lang="en-US" sz="1200" dirty="0"/>
              <a:t>Ceusters W. Applying Evolutionary Terminology Auditing to SNOMED CT. In American Medical Informatics Association 2010 Annual Symposium (</a:t>
            </a:r>
            <a:r>
              <a:rPr lang="en-US" sz="1200" dirty="0">
                <a:hlinkClick r:id="rId3"/>
              </a:rPr>
              <a:t>AMIA 2010</a:t>
            </a:r>
            <a:r>
              <a:rPr lang="en-US" sz="1200" dirty="0"/>
              <a:t>) Proceedings, Washington DC, November 13-17, 2010:96-100.</a:t>
            </a:r>
          </a:p>
        </p:txBody>
      </p:sp>
      <p:sp>
        <p:nvSpPr>
          <p:cNvPr id="3" name="Rectangle 2"/>
          <p:cNvSpPr/>
          <p:nvPr/>
        </p:nvSpPr>
        <p:spPr>
          <a:xfrm>
            <a:off x="527121" y="616803"/>
            <a:ext cx="2685351" cy="830997"/>
          </a:xfrm>
          <a:prstGeom prst="rect">
            <a:avLst/>
          </a:prstGeom>
        </p:spPr>
        <p:txBody>
          <a:bodyPr wrap="none">
            <a:spAutoFit/>
          </a:bodyPr>
          <a:lstStyle/>
          <a:p>
            <a:r>
              <a:rPr lang="en-US" altLang="en-US" dirty="0" smtClean="0">
                <a:solidFill>
                  <a:schemeClr val="bg1"/>
                </a:solidFill>
              </a:rPr>
              <a:t>SNOMED CT:</a:t>
            </a:r>
          </a:p>
          <a:p>
            <a:r>
              <a:rPr lang="en-US" altLang="en-US" dirty="0" smtClean="0">
                <a:solidFill>
                  <a:schemeClr val="bg1"/>
                </a:solidFill>
              </a:rPr>
              <a:t>Indirect </a:t>
            </a:r>
            <a:r>
              <a:rPr lang="en-US" altLang="en-US" dirty="0">
                <a:solidFill>
                  <a:schemeClr val="bg1"/>
                </a:solidFill>
              </a:rPr>
              <a:t>changes </a:t>
            </a:r>
            <a:r>
              <a:rPr lang="en-US" altLang="en-US" dirty="0" smtClean="0">
                <a:solidFill>
                  <a:schemeClr val="bg1"/>
                </a:solidFill>
              </a:rPr>
              <a:t>to: </a:t>
            </a:r>
            <a:endParaRPr lang="en-US" dirty="0">
              <a:solidFill>
                <a:schemeClr val="bg1"/>
              </a:solidFill>
            </a:endParaRPr>
          </a:p>
        </p:txBody>
      </p:sp>
    </p:spTree>
    <p:extLst>
      <p:ext uri="{BB962C8B-B14F-4D97-AF65-F5344CB8AC3E}">
        <p14:creationId xmlns:p14="http://schemas.microsoft.com/office/powerpoint/2010/main" val="3332761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685800"/>
            <a:ext cx="3657600" cy="685800"/>
          </a:xfrm>
        </p:spPr>
        <p:txBody>
          <a:bodyPr/>
          <a:lstStyle/>
          <a:p>
            <a:pPr algn="ctr"/>
            <a:r>
              <a:rPr lang="en-US" dirty="0" smtClean="0"/>
              <a:t>SNOMED CT concept (in)activations</a:t>
            </a:r>
            <a:endParaRPr lang="en-US" dirty="0"/>
          </a:p>
        </p:txBody>
      </p:sp>
      <p:graphicFrame>
        <p:nvGraphicFramePr>
          <p:cNvPr id="4" name="Content Placeholder 3"/>
          <p:cNvGraphicFramePr>
            <a:graphicFrameLocks noGrp="1"/>
          </p:cNvGraphicFramePr>
          <p:nvPr>
            <p:ph sz="half" idx="1"/>
            <p:extLst/>
          </p:nvPr>
        </p:nvGraphicFramePr>
        <p:xfrm>
          <a:off x="76200" y="685800"/>
          <a:ext cx="5105400" cy="6093696"/>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150960">
                <a:tc>
                  <a:txBody>
                    <a:bodyPr/>
                    <a:lstStyle/>
                    <a:p>
                      <a:pPr algn="l" fontAlgn="b"/>
                      <a:endParaRPr lang="en-US" sz="1200" b="0" i="0" u="none" strike="noStrike" dirty="0">
                        <a:solidFill>
                          <a:srgbClr val="000000"/>
                        </a:solidFill>
                        <a:effectLst/>
                        <a:latin typeface="Calibri" panose="020F0502020204030204" pitchFamily="34" charset="0"/>
                      </a:endParaRPr>
                    </a:p>
                  </a:txBody>
                  <a:tcPr marL="5633" marR="5633" marT="7548" marB="0" anchor="b"/>
                </a:tc>
                <a:tc gridSpan="2">
                  <a:txBody>
                    <a:bodyPr/>
                    <a:lstStyle/>
                    <a:p>
                      <a:pPr algn="ctr" fontAlgn="b"/>
                      <a:r>
                        <a:rPr lang="en-US" sz="1200" u="none" strike="noStrike" dirty="0">
                          <a:effectLst/>
                        </a:rPr>
                        <a:t>From Concept file</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hMerge="1">
                  <a:txBody>
                    <a:bodyPr/>
                    <a:lstStyle/>
                    <a:p>
                      <a:endParaRPr lang="en-US"/>
                    </a:p>
                  </a:txBody>
                  <a:tcPr/>
                </a:tc>
                <a:tc gridSpan="2">
                  <a:txBody>
                    <a:bodyPr/>
                    <a:lstStyle/>
                    <a:p>
                      <a:pPr algn="ctr" fontAlgn="b"/>
                      <a:r>
                        <a:rPr lang="en-US" sz="1200" u="none" strike="noStrike" dirty="0">
                          <a:effectLst/>
                        </a:rPr>
                        <a:t>From 2016 'snapshot' file</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hMerge="1">
                  <a:txBody>
                    <a:bodyPr/>
                    <a:lstStyle/>
                    <a:p>
                      <a:endParaRPr lang="en-US"/>
                    </a:p>
                  </a:txBody>
                  <a:tcPr/>
                </a:tc>
                <a:extLst>
                  <a:ext uri="{0D108BD9-81ED-4DB2-BD59-A6C34878D82A}">
                    <a16:rowId xmlns:a16="http://schemas.microsoft.com/office/drawing/2014/main" val="10000"/>
                  </a:ext>
                </a:extLst>
              </a:tr>
              <a:tr h="153840">
                <a:tc>
                  <a:txBody>
                    <a:bodyPr/>
                    <a:lstStyle/>
                    <a:p>
                      <a:pPr algn="ctr" fontAlgn="b"/>
                      <a:r>
                        <a:rPr lang="en-US" sz="1200" u="none" strike="noStrike" dirty="0">
                          <a:effectLst/>
                        </a:rPr>
                        <a:t>Version</a:t>
                      </a:r>
                      <a:endParaRPr lang="en-US" sz="1200" b="0" i="0" u="none" strike="noStrike" dirty="0">
                        <a:solidFill>
                          <a:srgbClr val="000000"/>
                        </a:solidFill>
                        <a:effectLst/>
                        <a:latin typeface="Calibri" panose="020F0502020204030204" pitchFamily="34" charset="0"/>
                      </a:endParaRPr>
                    </a:p>
                  </a:txBody>
                  <a:tcPr marL="5633" marR="5633" marT="7548" marB="0" anchor="b"/>
                </a:tc>
                <a:tc>
                  <a:txBody>
                    <a:bodyPr/>
                    <a:lstStyle/>
                    <a:p>
                      <a:pPr algn="ctr" fontAlgn="b"/>
                      <a:r>
                        <a:rPr lang="en-US" sz="1200" u="none" strike="noStrike" dirty="0">
                          <a:effectLst/>
                        </a:rPr>
                        <a:t>Activated In</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ctr" fontAlgn="b"/>
                      <a:r>
                        <a:rPr lang="en-US" sz="1200" u="none" strike="noStrike" dirty="0">
                          <a:effectLst/>
                        </a:rPr>
                        <a:t>Deactivated in</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ctr" fontAlgn="b"/>
                      <a:r>
                        <a:rPr lang="en-US" sz="1200" u="none" strike="noStrike" dirty="0">
                          <a:effectLst/>
                        </a:rPr>
                        <a:t>Active </a:t>
                      </a:r>
                      <a:r>
                        <a:rPr lang="en-US" sz="1200" u="none" strike="noStrike" dirty="0" smtClean="0">
                          <a:effectLst/>
                        </a:rPr>
                        <a:t>since</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ctr" fontAlgn="b"/>
                      <a:r>
                        <a:rPr lang="en-US" sz="1200" u="none" strike="noStrike" dirty="0" smtClean="0">
                          <a:effectLst/>
                        </a:rPr>
                        <a:t>Inactive  </a:t>
                      </a:r>
                      <a:r>
                        <a:rPr lang="en-US" sz="1200" u="none" strike="noStrike" dirty="0">
                          <a:effectLst/>
                        </a:rPr>
                        <a:t>since</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1"/>
                  </a:ext>
                </a:extLst>
              </a:tr>
              <a:tr h="150960">
                <a:tc>
                  <a:txBody>
                    <a:bodyPr/>
                    <a:lstStyle/>
                    <a:p>
                      <a:pPr algn="l" fontAlgn="b"/>
                      <a:r>
                        <a:rPr lang="en-US" sz="1200" u="none" strike="noStrike">
                          <a:effectLst/>
                        </a:rPr>
                        <a:t>20020131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dirty="0">
                          <a:effectLst/>
                        </a:rPr>
                        <a:t>278183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47833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185564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47673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2"/>
                  </a:ext>
                </a:extLst>
              </a:tr>
              <a:tr h="150960">
                <a:tc>
                  <a:txBody>
                    <a:bodyPr/>
                    <a:lstStyle/>
                    <a:p>
                      <a:pPr algn="l" fontAlgn="b"/>
                      <a:r>
                        <a:rPr lang="en-US" sz="1200" u="none" strike="noStrike">
                          <a:effectLst/>
                        </a:rPr>
                        <a:t>20020731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dirty="0">
                          <a:effectLst/>
                        </a:rPr>
                        <a:t>7485</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1747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9950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1725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3"/>
                  </a:ext>
                </a:extLst>
              </a:tr>
              <a:tr h="150960">
                <a:tc>
                  <a:txBody>
                    <a:bodyPr/>
                    <a:lstStyle/>
                    <a:p>
                      <a:pPr algn="l" fontAlgn="b"/>
                      <a:r>
                        <a:rPr lang="en-US" sz="1200" u="none" strike="noStrike">
                          <a:effectLst/>
                        </a:rPr>
                        <a:t>20030131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dirty="0">
                          <a:effectLst/>
                        </a:rPr>
                        <a:t>7806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5834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7151</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5569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4"/>
                  </a:ext>
                </a:extLst>
              </a:tr>
              <a:tr h="150960">
                <a:tc>
                  <a:txBody>
                    <a:bodyPr/>
                    <a:lstStyle/>
                    <a:p>
                      <a:pPr algn="l" fontAlgn="b"/>
                      <a:r>
                        <a:rPr lang="en-US" sz="1200" u="none" strike="noStrike">
                          <a:effectLst/>
                        </a:rPr>
                        <a:t>20030731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8124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1905</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7684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1888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5"/>
                  </a:ext>
                </a:extLst>
              </a:tr>
              <a:tr h="150960">
                <a:tc>
                  <a:txBody>
                    <a:bodyPr/>
                    <a:lstStyle/>
                    <a:p>
                      <a:pPr algn="l" fontAlgn="b"/>
                      <a:r>
                        <a:rPr lang="en-US" sz="1200" u="none" strike="noStrike">
                          <a:effectLst/>
                        </a:rPr>
                        <a:t>20040131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4573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2008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3899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1990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6"/>
                  </a:ext>
                </a:extLst>
              </a:tr>
              <a:tr h="150960">
                <a:tc>
                  <a:txBody>
                    <a:bodyPr/>
                    <a:lstStyle/>
                    <a:p>
                      <a:pPr algn="l" fontAlgn="b"/>
                      <a:r>
                        <a:rPr lang="en-US" sz="1200" u="none" strike="noStrike">
                          <a:effectLst/>
                        </a:rPr>
                        <a:t>20040731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4599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1580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7462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1471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7"/>
                  </a:ext>
                </a:extLst>
              </a:tr>
              <a:tr h="150960">
                <a:tc>
                  <a:txBody>
                    <a:bodyPr/>
                    <a:lstStyle/>
                    <a:p>
                      <a:pPr algn="l" fontAlgn="b"/>
                      <a:r>
                        <a:rPr lang="en-US" sz="1200" u="none" strike="noStrike">
                          <a:effectLst/>
                        </a:rPr>
                        <a:t>20050131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2817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897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6699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891</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8"/>
                  </a:ext>
                </a:extLst>
              </a:tr>
              <a:tr h="150960">
                <a:tc>
                  <a:txBody>
                    <a:bodyPr/>
                    <a:lstStyle/>
                    <a:p>
                      <a:pPr algn="l" fontAlgn="b"/>
                      <a:r>
                        <a:rPr lang="en-US" sz="1200" u="none" strike="noStrike">
                          <a:effectLst/>
                        </a:rPr>
                        <a:t>20050731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1722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438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4148</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433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9"/>
                  </a:ext>
                </a:extLst>
              </a:tr>
              <a:tr h="150960">
                <a:tc>
                  <a:txBody>
                    <a:bodyPr/>
                    <a:lstStyle/>
                    <a:p>
                      <a:pPr algn="l" fontAlgn="b"/>
                      <a:r>
                        <a:rPr lang="en-US" sz="1200" u="none" strike="noStrike">
                          <a:effectLst/>
                        </a:rPr>
                        <a:t>20060131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2422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718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6687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710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0"/>
                  </a:ext>
                </a:extLst>
              </a:tr>
              <a:tr h="150960">
                <a:tc>
                  <a:txBody>
                    <a:bodyPr/>
                    <a:lstStyle/>
                    <a:p>
                      <a:pPr algn="l" fontAlgn="b"/>
                      <a:r>
                        <a:rPr lang="en-US" sz="1200" u="none" strike="noStrike">
                          <a:effectLst/>
                        </a:rPr>
                        <a:t>20060731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2125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1035</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2295</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1029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1"/>
                  </a:ext>
                </a:extLst>
              </a:tr>
              <a:tr h="150960">
                <a:tc>
                  <a:txBody>
                    <a:bodyPr/>
                    <a:lstStyle/>
                    <a:p>
                      <a:pPr algn="l" fontAlgn="b"/>
                      <a:r>
                        <a:rPr lang="en-US" sz="1200" u="none" strike="noStrike">
                          <a:effectLst/>
                        </a:rPr>
                        <a:t>20070131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3036</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1363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4717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1351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2"/>
                  </a:ext>
                </a:extLst>
              </a:tr>
              <a:tr h="150960">
                <a:tc>
                  <a:txBody>
                    <a:bodyPr/>
                    <a:lstStyle/>
                    <a:p>
                      <a:pPr algn="l" fontAlgn="b"/>
                      <a:r>
                        <a:rPr lang="en-US" sz="1200" u="none" strike="noStrike">
                          <a:effectLst/>
                        </a:rPr>
                        <a:t>20070731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2325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907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4153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902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3"/>
                  </a:ext>
                </a:extLst>
              </a:tr>
              <a:tr h="150960">
                <a:tc>
                  <a:txBody>
                    <a:bodyPr/>
                    <a:lstStyle/>
                    <a:p>
                      <a:pPr algn="l" fontAlgn="b"/>
                      <a:r>
                        <a:rPr lang="en-US" sz="1200" u="none" strike="noStrike">
                          <a:effectLst/>
                        </a:rPr>
                        <a:t>20080131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2073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1071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3403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1070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4"/>
                  </a:ext>
                </a:extLst>
              </a:tr>
              <a:tr h="150960">
                <a:tc>
                  <a:txBody>
                    <a:bodyPr/>
                    <a:lstStyle/>
                    <a:p>
                      <a:pPr algn="l" fontAlgn="b"/>
                      <a:r>
                        <a:rPr lang="en-US" sz="1200" u="none" strike="noStrike">
                          <a:effectLst/>
                        </a:rPr>
                        <a:t>20080731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5126</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889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11747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884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5"/>
                  </a:ext>
                </a:extLst>
              </a:tr>
              <a:tr h="150960">
                <a:tc>
                  <a:txBody>
                    <a:bodyPr/>
                    <a:lstStyle/>
                    <a:p>
                      <a:pPr algn="l" fontAlgn="b"/>
                      <a:r>
                        <a:rPr lang="en-US" sz="1200" u="none" strike="noStrike">
                          <a:effectLst/>
                        </a:rPr>
                        <a:t>20090131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3745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9221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4214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9221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6"/>
                  </a:ext>
                </a:extLst>
              </a:tr>
              <a:tr h="150960">
                <a:tc>
                  <a:txBody>
                    <a:bodyPr/>
                    <a:lstStyle/>
                    <a:p>
                      <a:pPr algn="l" fontAlgn="b"/>
                      <a:r>
                        <a:rPr lang="en-US" sz="1200" u="none" strike="noStrike">
                          <a:effectLst/>
                        </a:rPr>
                        <a:t>20090731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1337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3657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4773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3655</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7"/>
                  </a:ext>
                </a:extLst>
              </a:tr>
              <a:tr h="150960">
                <a:tc>
                  <a:txBody>
                    <a:bodyPr/>
                    <a:lstStyle/>
                    <a:p>
                      <a:pPr algn="l" fontAlgn="b"/>
                      <a:r>
                        <a:rPr lang="en-US" sz="1200" u="none" strike="noStrike">
                          <a:effectLst/>
                        </a:rPr>
                        <a:t>20100131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1744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18293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3702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18292</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8"/>
                  </a:ext>
                </a:extLst>
              </a:tr>
              <a:tr h="150960">
                <a:tc>
                  <a:txBody>
                    <a:bodyPr/>
                    <a:lstStyle/>
                    <a:p>
                      <a:pPr algn="l" fontAlgn="b"/>
                      <a:r>
                        <a:rPr lang="en-US" sz="1200" u="none" strike="noStrike">
                          <a:effectLst/>
                        </a:rPr>
                        <a:t>20100731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1157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289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2288</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288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9"/>
                  </a:ext>
                </a:extLst>
              </a:tr>
              <a:tr h="150960">
                <a:tc>
                  <a:txBody>
                    <a:bodyPr/>
                    <a:lstStyle/>
                    <a:p>
                      <a:pPr algn="l" fontAlgn="b"/>
                      <a:r>
                        <a:rPr lang="en-US" sz="1200" u="none" strike="noStrike">
                          <a:effectLst/>
                        </a:rPr>
                        <a:t>20110131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1906</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211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3363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210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0"/>
                  </a:ext>
                </a:extLst>
              </a:tr>
              <a:tr h="150960">
                <a:tc>
                  <a:txBody>
                    <a:bodyPr/>
                    <a:lstStyle/>
                    <a:p>
                      <a:pPr algn="l" fontAlgn="b"/>
                      <a:r>
                        <a:rPr lang="en-US" sz="1200" u="none" strike="noStrike">
                          <a:effectLst/>
                        </a:rPr>
                        <a:t>20110731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1969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189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2162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187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1"/>
                  </a:ext>
                </a:extLst>
              </a:tr>
              <a:tr h="150960">
                <a:tc>
                  <a:txBody>
                    <a:bodyPr/>
                    <a:lstStyle/>
                    <a:p>
                      <a:pPr algn="l" fontAlgn="b"/>
                      <a:r>
                        <a:rPr lang="en-US" sz="1200" u="none" strike="noStrike">
                          <a:effectLst/>
                        </a:rPr>
                        <a:t>20120131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319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108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340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108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2"/>
                  </a:ext>
                </a:extLst>
              </a:tr>
              <a:tr h="150960">
                <a:tc>
                  <a:txBody>
                    <a:bodyPr/>
                    <a:lstStyle/>
                    <a:p>
                      <a:pPr algn="l" fontAlgn="b"/>
                      <a:r>
                        <a:rPr lang="en-US" sz="1200" u="none" strike="noStrike">
                          <a:effectLst/>
                        </a:rPr>
                        <a:t>20120731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794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281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1124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279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3"/>
                  </a:ext>
                </a:extLst>
              </a:tr>
              <a:tr h="150960">
                <a:tc>
                  <a:txBody>
                    <a:bodyPr/>
                    <a:lstStyle/>
                    <a:p>
                      <a:pPr algn="l" fontAlgn="b"/>
                      <a:r>
                        <a:rPr lang="en-US" sz="1200" u="none" strike="noStrike">
                          <a:effectLst/>
                        </a:rPr>
                        <a:t>20130131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1673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114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1841</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112</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4"/>
                  </a:ext>
                </a:extLst>
              </a:tr>
              <a:tr h="150960">
                <a:tc>
                  <a:txBody>
                    <a:bodyPr/>
                    <a:lstStyle/>
                    <a:p>
                      <a:pPr algn="l" fontAlgn="b"/>
                      <a:r>
                        <a:rPr lang="en-US" sz="1200" u="none" strike="noStrike">
                          <a:effectLst/>
                        </a:rPr>
                        <a:t>20130731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1124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304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1307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304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5"/>
                  </a:ext>
                </a:extLst>
              </a:tr>
              <a:tr h="150960">
                <a:tc>
                  <a:txBody>
                    <a:bodyPr/>
                    <a:lstStyle/>
                    <a:p>
                      <a:pPr algn="l" fontAlgn="b"/>
                      <a:r>
                        <a:rPr lang="en-US" sz="1200" u="none" strike="noStrike">
                          <a:effectLst/>
                        </a:rPr>
                        <a:t>20140131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2229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2466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2593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2466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6"/>
                  </a:ext>
                </a:extLst>
              </a:tr>
              <a:tr h="150960">
                <a:tc>
                  <a:txBody>
                    <a:bodyPr/>
                    <a:lstStyle/>
                    <a:p>
                      <a:pPr algn="l" fontAlgn="b"/>
                      <a:r>
                        <a:rPr lang="en-US" sz="1200" u="none" strike="noStrike">
                          <a:effectLst/>
                        </a:rPr>
                        <a:t>20140731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12610</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349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12580</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348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7"/>
                  </a:ext>
                </a:extLst>
              </a:tr>
              <a:tr h="150960">
                <a:tc>
                  <a:txBody>
                    <a:bodyPr/>
                    <a:lstStyle/>
                    <a:p>
                      <a:pPr algn="l" fontAlgn="b"/>
                      <a:r>
                        <a:rPr lang="en-US" sz="1200" u="none" strike="noStrike">
                          <a:effectLst/>
                        </a:rPr>
                        <a:t>20150131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3287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1131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3671</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1131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8"/>
                  </a:ext>
                </a:extLst>
              </a:tr>
              <a:tr h="150960">
                <a:tc>
                  <a:txBody>
                    <a:bodyPr/>
                    <a:lstStyle/>
                    <a:p>
                      <a:pPr algn="l" fontAlgn="b"/>
                      <a:r>
                        <a:rPr lang="en-US" sz="1200" u="none" strike="noStrike">
                          <a:effectLst/>
                        </a:rPr>
                        <a:t>20150731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4458</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399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5309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399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9"/>
                  </a:ext>
                </a:extLst>
              </a:tr>
              <a:tr h="150960">
                <a:tc>
                  <a:txBody>
                    <a:bodyPr/>
                    <a:lstStyle/>
                    <a:p>
                      <a:pPr algn="l" fontAlgn="b"/>
                      <a:r>
                        <a:rPr lang="en-US" sz="1200" u="none" strike="noStrike">
                          <a:effectLst/>
                        </a:rPr>
                        <a:t>20160131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3115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726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4620</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726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30"/>
                  </a:ext>
                </a:extLst>
              </a:tr>
              <a:tr h="150960">
                <a:tc>
                  <a:txBody>
                    <a:bodyPr/>
                    <a:lstStyle/>
                    <a:p>
                      <a:pPr algn="l" fontAlgn="b"/>
                      <a:r>
                        <a:rPr lang="en-US" sz="1200" u="none" strike="noStrike">
                          <a:effectLst/>
                        </a:rPr>
                        <a:t>SUMS</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373883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105963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319446</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105312</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31"/>
                  </a:ext>
                </a:extLst>
              </a:tr>
            </a:tbl>
          </a:graphicData>
        </a:graphic>
      </p:graphicFrame>
      <p:sp>
        <p:nvSpPr>
          <p:cNvPr id="5" name="Content Placeholder 2"/>
          <p:cNvSpPr>
            <a:spLocks noGrp="1"/>
          </p:cNvSpPr>
          <p:nvPr>
            <p:ph sz="half" idx="2"/>
          </p:nvPr>
        </p:nvSpPr>
        <p:spPr>
          <a:xfrm>
            <a:off x="5334000" y="3124200"/>
            <a:ext cx="3657600" cy="1676400"/>
          </a:xfrm>
        </p:spPr>
        <p:txBody>
          <a:bodyPr/>
          <a:lstStyle/>
          <a:p>
            <a:pPr marL="0" indent="0" algn="ctr"/>
            <a:r>
              <a:rPr lang="en-US" dirty="0" smtClean="0"/>
              <a:t>Changes in concepts are enormous and not straightforward.</a:t>
            </a:r>
          </a:p>
          <a:p>
            <a:pPr marL="0" indent="0" algn="ctr"/>
            <a:endParaRPr lang="en-US" dirty="0"/>
          </a:p>
          <a:p>
            <a:pPr marL="0" indent="0" algn="ctr"/>
            <a:endParaRPr lang="en-US" dirty="0" smtClean="0"/>
          </a:p>
          <a:p>
            <a:pPr marL="0" indent="0" algn="ctr"/>
            <a:endParaRPr lang="en-US" sz="1400" dirty="0" smtClean="0"/>
          </a:p>
          <a:p>
            <a:pPr marL="0" indent="0" algn="ctr"/>
            <a:endParaRPr lang="en-US" sz="1400" dirty="0"/>
          </a:p>
          <a:p>
            <a:pPr marL="0" indent="0" algn="ctr"/>
            <a:endParaRPr lang="en-US" sz="1400" dirty="0" smtClean="0"/>
          </a:p>
        </p:txBody>
      </p:sp>
      <p:sp>
        <p:nvSpPr>
          <p:cNvPr id="3" name="Rectangle 2"/>
          <p:cNvSpPr/>
          <p:nvPr/>
        </p:nvSpPr>
        <p:spPr>
          <a:xfrm>
            <a:off x="6029608" y="6256276"/>
            <a:ext cx="3087986" cy="523220"/>
          </a:xfrm>
          <a:prstGeom prst="rect">
            <a:avLst/>
          </a:prstGeom>
        </p:spPr>
        <p:txBody>
          <a:bodyPr wrap="square">
            <a:spAutoFit/>
          </a:bodyPr>
          <a:lstStyle/>
          <a:p>
            <a:pPr marL="0" indent="0" algn="r"/>
            <a:r>
              <a:rPr lang="en-US" sz="1400" b="0" dirty="0">
                <a:solidFill>
                  <a:schemeClr val="bg1"/>
                </a:solidFill>
              </a:rPr>
              <a:t>Research based on the January 2016 version of SNOMED </a:t>
            </a:r>
            <a:r>
              <a:rPr lang="en-US" sz="1400" b="0" dirty="0" smtClean="0">
                <a:solidFill>
                  <a:schemeClr val="bg1"/>
                </a:solidFill>
              </a:rPr>
              <a:t>CT</a:t>
            </a:r>
            <a:endParaRPr lang="en-US" sz="1400" b="0" dirty="0">
              <a:solidFill>
                <a:schemeClr val="bg1"/>
              </a:solidFill>
            </a:endParaRPr>
          </a:p>
        </p:txBody>
      </p:sp>
      <p:sp>
        <p:nvSpPr>
          <p:cNvPr id="6" name="Rectangle 5"/>
          <p:cNvSpPr/>
          <p:nvPr/>
        </p:nvSpPr>
        <p:spPr>
          <a:xfrm>
            <a:off x="5486400" y="5257800"/>
            <a:ext cx="3657600" cy="1015663"/>
          </a:xfrm>
          <a:prstGeom prst="rect">
            <a:avLst/>
          </a:prstGeom>
        </p:spPr>
        <p:txBody>
          <a:bodyPr wrap="square">
            <a:spAutoFit/>
          </a:bodyPr>
          <a:lstStyle/>
          <a:p>
            <a:pPr algn="r"/>
            <a:r>
              <a:rPr lang="en-US" sz="1200" dirty="0">
                <a:solidFill>
                  <a:schemeClr val="bg1"/>
                </a:solidFill>
              </a:rPr>
              <a:t>Ceusters w, Bona J. </a:t>
            </a:r>
            <a:r>
              <a:rPr lang="en-US" sz="1200" dirty="0" smtClean="0">
                <a:solidFill>
                  <a:schemeClr val="bg1"/>
                </a:solidFill>
              </a:rPr>
              <a:t>Analyzing </a:t>
            </a:r>
            <a:r>
              <a:rPr lang="en-US" sz="1200" dirty="0">
                <a:solidFill>
                  <a:schemeClr val="bg1"/>
                </a:solidFill>
              </a:rPr>
              <a:t>SNOMED CT’s Historical Data: Pitfalls and Possibilities. </a:t>
            </a:r>
            <a:r>
              <a:rPr lang="en-US" sz="1200" dirty="0" smtClean="0">
                <a:solidFill>
                  <a:schemeClr val="bg1"/>
                </a:solidFill>
              </a:rPr>
              <a:t>In</a:t>
            </a:r>
            <a:r>
              <a:rPr lang="en-US" sz="1200" dirty="0">
                <a:solidFill>
                  <a:schemeClr val="bg1"/>
                </a:solidFill>
              </a:rPr>
              <a:t>: American Medical Informatics Association 2016 Annual Symposium Proceedings, Chicago IL, November 12-16, 2016;361-370.</a:t>
            </a:r>
          </a:p>
        </p:txBody>
      </p:sp>
    </p:spTree>
    <p:extLst>
      <p:ext uri="{BB962C8B-B14F-4D97-AF65-F5344CB8AC3E}">
        <p14:creationId xmlns:p14="http://schemas.microsoft.com/office/powerpoint/2010/main" val="1017640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685800"/>
            <a:ext cx="3657600" cy="685800"/>
          </a:xfrm>
        </p:spPr>
        <p:txBody>
          <a:bodyPr/>
          <a:lstStyle/>
          <a:p>
            <a:pPr algn="ctr"/>
            <a:r>
              <a:rPr lang="en-US" dirty="0" smtClean="0"/>
              <a:t>SNOMED CT concept (in)activations</a:t>
            </a:r>
            <a:endParaRPr lang="en-US" dirty="0"/>
          </a:p>
        </p:txBody>
      </p:sp>
      <p:graphicFrame>
        <p:nvGraphicFramePr>
          <p:cNvPr id="4" name="Content Placeholder 3"/>
          <p:cNvGraphicFramePr>
            <a:graphicFrameLocks noGrp="1"/>
          </p:cNvGraphicFramePr>
          <p:nvPr>
            <p:ph sz="half" idx="1"/>
          </p:nvPr>
        </p:nvGraphicFramePr>
        <p:xfrm>
          <a:off x="76200" y="685800"/>
          <a:ext cx="5105400" cy="6093696"/>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150960">
                <a:tc>
                  <a:txBody>
                    <a:bodyPr/>
                    <a:lstStyle/>
                    <a:p>
                      <a:pPr algn="l" fontAlgn="b"/>
                      <a:endParaRPr lang="en-US" sz="1200" b="0" i="0" u="none" strike="noStrike" dirty="0">
                        <a:solidFill>
                          <a:srgbClr val="000000"/>
                        </a:solidFill>
                        <a:effectLst/>
                        <a:latin typeface="Calibri" panose="020F0502020204030204" pitchFamily="34" charset="0"/>
                      </a:endParaRPr>
                    </a:p>
                  </a:txBody>
                  <a:tcPr marL="5633" marR="5633" marT="7548" marB="0" anchor="b"/>
                </a:tc>
                <a:tc gridSpan="2">
                  <a:txBody>
                    <a:bodyPr/>
                    <a:lstStyle/>
                    <a:p>
                      <a:pPr algn="ctr" fontAlgn="b"/>
                      <a:r>
                        <a:rPr lang="en-US" sz="1200" u="none" strike="noStrike" dirty="0">
                          <a:effectLst/>
                        </a:rPr>
                        <a:t>From Concept file</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hMerge="1">
                  <a:txBody>
                    <a:bodyPr/>
                    <a:lstStyle/>
                    <a:p>
                      <a:endParaRPr lang="en-US"/>
                    </a:p>
                  </a:txBody>
                  <a:tcPr/>
                </a:tc>
                <a:tc gridSpan="2">
                  <a:txBody>
                    <a:bodyPr/>
                    <a:lstStyle/>
                    <a:p>
                      <a:pPr algn="ctr" fontAlgn="b"/>
                      <a:r>
                        <a:rPr lang="en-US" sz="1200" u="none" strike="noStrike" dirty="0">
                          <a:effectLst/>
                        </a:rPr>
                        <a:t>From 2016 'snapshot' file</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hMerge="1">
                  <a:txBody>
                    <a:bodyPr/>
                    <a:lstStyle/>
                    <a:p>
                      <a:endParaRPr lang="en-US"/>
                    </a:p>
                  </a:txBody>
                  <a:tcPr/>
                </a:tc>
                <a:extLst>
                  <a:ext uri="{0D108BD9-81ED-4DB2-BD59-A6C34878D82A}">
                    <a16:rowId xmlns:a16="http://schemas.microsoft.com/office/drawing/2014/main" val="10000"/>
                  </a:ext>
                </a:extLst>
              </a:tr>
              <a:tr h="153840">
                <a:tc>
                  <a:txBody>
                    <a:bodyPr/>
                    <a:lstStyle/>
                    <a:p>
                      <a:pPr algn="ctr" fontAlgn="b"/>
                      <a:r>
                        <a:rPr lang="en-US" sz="1200" u="none" strike="noStrike" dirty="0">
                          <a:effectLst/>
                        </a:rPr>
                        <a:t>Version</a:t>
                      </a:r>
                      <a:endParaRPr lang="en-US" sz="1200" b="0" i="0" u="none" strike="noStrike" dirty="0">
                        <a:solidFill>
                          <a:srgbClr val="000000"/>
                        </a:solidFill>
                        <a:effectLst/>
                        <a:latin typeface="Calibri" panose="020F0502020204030204" pitchFamily="34" charset="0"/>
                      </a:endParaRPr>
                    </a:p>
                  </a:txBody>
                  <a:tcPr marL="5633" marR="5633" marT="7548" marB="0" anchor="b"/>
                </a:tc>
                <a:tc>
                  <a:txBody>
                    <a:bodyPr/>
                    <a:lstStyle/>
                    <a:p>
                      <a:pPr algn="ctr" fontAlgn="b"/>
                      <a:r>
                        <a:rPr lang="en-US" sz="1200" u="none" strike="noStrike" dirty="0">
                          <a:effectLst/>
                        </a:rPr>
                        <a:t>Activated In</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ctr" fontAlgn="b"/>
                      <a:r>
                        <a:rPr lang="en-US" sz="1200" u="none" strike="noStrike" dirty="0">
                          <a:effectLst/>
                        </a:rPr>
                        <a:t>Deactivated in</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ctr" fontAlgn="b"/>
                      <a:r>
                        <a:rPr lang="en-US" sz="1200" u="none" strike="noStrike" dirty="0">
                          <a:effectLst/>
                        </a:rPr>
                        <a:t>Active </a:t>
                      </a:r>
                      <a:r>
                        <a:rPr lang="en-US" sz="1200" u="none" strike="noStrike" dirty="0" smtClean="0">
                          <a:effectLst/>
                        </a:rPr>
                        <a:t>since</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ctr" fontAlgn="b"/>
                      <a:r>
                        <a:rPr lang="en-US" sz="1200" u="none" strike="noStrike" dirty="0" smtClean="0">
                          <a:effectLst/>
                        </a:rPr>
                        <a:t>Inactive  </a:t>
                      </a:r>
                      <a:r>
                        <a:rPr lang="en-US" sz="1200" u="none" strike="noStrike" dirty="0">
                          <a:effectLst/>
                        </a:rPr>
                        <a:t>since</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1"/>
                  </a:ext>
                </a:extLst>
              </a:tr>
              <a:tr h="150960">
                <a:tc>
                  <a:txBody>
                    <a:bodyPr/>
                    <a:lstStyle/>
                    <a:p>
                      <a:pPr algn="l" fontAlgn="b"/>
                      <a:r>
                        <a:rPr lang="en-US" sz="1200" u="none" strike="noStrike">
                          <a:effectLst/>
                        </a:rPr>
                        <a:t>20020131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dirty="0">
                          <a:effectLst/>
                        </a:rPr>
                        <a:t>278183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47833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185564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47673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2"/>
                  </a:ext>
                </a:extLst>
              </a:tr>
              <a:tr h="150960">
                <a:tc>
                  <a:txBody>
                    <a:bodyPr/>
                    <a:lstStyle/>
                    <a:p>
                      <a:pPr algn="l" fontAlgn="b"/>
                      <a:r>
                        <a:rPr lang="en-US" sz="1200" u="none" strike="noStrike">
                          <a:effectLst/>
                        </a:rPr>
                        <a:t>20020731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dirty="0">
                          <a:effectLst/>
                        </a:rPr>
                        <a:t>7485</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1747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9950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1725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3"/>
                  </a:ext>
                </a:extLst>
              </a:tr>
              <a:tr h="150960">
                <a:tc>
                  <a:txBody>
                    <a:bodyPr/>
                    <a:lstStyle/>
                    <a:p>
                      <a:pPr algn="l" fontAlgn="b"/>
                      <a:r>
                        <a:rPr lang="en-US" sz="1200" u="none" strike="noStrike">
                          <a:effectLst/>
                        </a:rPr>
                        <a:t>20030131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dirty="0">
                          <a:effectLst/>
                        </a:rPr>
                        <a:t>7806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5834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7151</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5569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4"/>
                  </a:ext>
                </a:extLst>
              </a:tr>
              <a:tr h="150960">
                <a:tc>
                  <a:txBody>
                    <a:bodyPr/>
                    <a:lstStyle/>
                    <a:p>
                      <a:pPr algn="l" fontAlgn="b"/>
                      <a:r>
                        <a:rPr lang="en-US" sz="1200" u="none" strike="noStrike">
                          <a:effectLst/>
                        </a:rPr>
                        <a:t>20030731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8124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1905</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7684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1888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5"/>
                  </a:ext>
                </a:extLst>
              </a:tr>
              <a:tr h="150960">
                <a:tc>
                  <a:txBody>
                    <a:bodyPr/>
                    <a:lstStyle/>
                    <a:p>
                      <a:pPr algn="l" fontAlgn="b"/>
                      <a:r>
                        <a:rPr lang="en-US" sz="1200" u="none" strike="noStrike">
                          <a:effectLst/>
                        </a:rPr>
                        <a:t>20040131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4573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2008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3899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1990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6"/>
                  </a:ext>
                </a:extLst>
              </a:tr>
              <a:tr h="150960">
                <a:tc>
                  <a:txBody>
                    <a:bodyPr/>
                    <a:lstStyle/>
                    <a:p>
                      <a:pPr algn="l" fontAlgn="b"/>
                      <a:r>
                        <a:rPr lang="en-US" sz="1200" u="none" strike="noStrike">
                          <a:effectLst/>
                        </a:rPr>
                        <a:t>20040731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4599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1580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7462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1471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7"/>
                  </a:ext>
                </a:extLst>
              </a:tr>
              <a:tr h="150960">
                <a:tc>
                  <a:txBody>
                    <a:bodyPr/>
                    <a:lstStyle/>
                    <a:p>
                      <a:pPr algn="l" fontAlgn="b"/>
                      <a:r>
                        <a:rPr lang="en-US" sz="1200" u="none" strike="noStrike">
                          <a:effectLst/>
                        </a:rPr>
                        <a:t>20050131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2817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897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6699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891</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8"/>
                  </a:ext>
                </a:extLst>
              </a:tr>
              <a:tr h="150960">
                <a:tc>
                  <a:txBody>
                    <a:bodyPr/>
                    <a:lstStyle/>
                    <a:p>
                      <a:pPr algn="l" fontAlgn="b"/>
                      <a:r>
                        <a:rPr lang="en-US" sz="1200" u="none" strike="noStrike">
                          <a:effectLst/>
                        </a:rPr>
                        <a:t>20050731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1722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438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4148</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433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9"/>
                  </a:ext>
                </a:extLst>
              </a:tr>
              <a:tr h="150960">
                <a:tc>
                  <a:txBody>
                    <a:bodyPr/>
                    <a:lstStyle/>
                    <a:p>
                      <a:pPr algn="l" fontAlgn="b"/>
                      <a:r>
                        <a:rPr lang="en-US" sz="1200" u="none" strike="noStrike">
                          <a:effectLst/>
                        </a:rPr>
                        <a:t>20060131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2422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718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6687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710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0"/>
                  </a:ext>
                </a:extLst>
              </a:tr>
              <a:tr h="150960">
                <a:tc>
                  <a:txBody>
                    <a:bodyPr/>
                    <a:lstStyle/>
                    <a:p>
                      <a:pPr algn="l" fontAlgn="b"/>
                      <a:r>
                        <a:rPr lang="en-US" sz="1200" u="none" strike="noStrike">
                          <a:effectLst/>
                        </a:rPr>
                        <a:t>20060731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2125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1035</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2295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1029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1"/>
                  </a:ext>
                </a:extLst>
              </a:tr>
              <a:tr h="150960">
                <a:tc>
                  <a:txBody>
                    <a:bodyPr/>
                    <a:lstStyle/>
                    <a:p>
                      <a:pPr algn="l" fontAlgn="b"/>
                      <a:r>
                        <a:rPr lang="en-US" sz="1200" u="none" strike="noStrike">
                          <a:effectLst/>
                        </a:rPr>
                        <a:t>20070131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3036</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1363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4717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1351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2"/>
                  </a:ext>
                </a:extLst>
              </a:tr>
              <a:tr h="150960">
                <a:tc>
                  <a:txBody>
                    <a:bodyPr/>
                    <a:lstStyle/>
                    <a:p>
                      <a:pPr algn="l" fontAlgn="b"/>
                      <a:r>
                        <a:rPr lang="en-US" sz="1200" u="none" strike="noStrike">
                          <a:effectLst/>
                        </a:rPr>
                        <a:t>20070731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2325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907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4153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902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3"/>
                  </a:ext>
                </a:extLst>
              </a:tr>
              <a:tr h="150960">
                <a:tc>
                  <a:txBody>
                    <a:bodyPr/>
                    <a:lstStyle/>
                    <a:p>
                      <a:pPr algn="l" fontAlgn="b"/>
                      <a:r>
                        <a:rPr lang="en-US" sz="1200" u="none" strike="noStrike">
                          <a:effectLst/>
                        </a:rPr>
                        <a:t>20080131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2073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1071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3403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1070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4"/>
                  </a:ext>
                </a:extLst>
              </a:tr>
              <a:tr h="150960">
                <a:tc>
                  <a:txBody>
                    <a:bodyPr/>
                    <a:lstStyle/>
                    <a:p>
                      <a:pPr algn="l" fontAlgn="b"/>
                      <a:r>
                        <a:rPr lang="en-US" sz="1200" u="none" strike="noStrike">
                          <a:effectLst/>
                        </a:rPr>
                        <a:t>20080731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5126</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889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11747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884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5"/>
                  </a:ext>
                </a:extLst>
              </a:tr>
              <a:tr h="150960">
                <a:tc>
                  <a:txBody>
                    <a:bodyPr/>
                    <a:lstStyle/>
                    <a:p>
                      <a:pPr algn="l" fontAlgn="b"/>
                      <a:r>
                        <a:rPr lang="en-US" sz="1200" u="none" strike="noStrike">
                          <a:effectLst/>
                        </a:rPr>
                        <a:t>20090131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3745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9221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4214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9221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6"/>
                  </a:ext>
                </a:extLst>
              </a:tr>
              <a:tr h="150960">
                <a:tc>
                  <a:txBody>
                    <a:bodyPr/>
                    <a:lstStyle/>
                    <a:p>
                      <a:pPr algn="l" fontAlgn="b"/>
                      <a:r>
                        <a:rPr lang="en-US" sz="1200" u="none" strike="noStrike">
                          <a:effectLst/>
                        </a:rPr>
                        <a:t>20090731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1337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3657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4773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3655</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7"/>
                  </a:ext>
                </a:extLst>
              </a:tr>
              <a:tr h="150960">
                <a:tc>
                  <a:txBody>
                    <a:bodyPr/>
                    <a:lstStyle/>
                    <a:p>
                      <a:pPr algn="l" fontAlgn="b"/>
                      <a:r>
                        <a:rPr lang="en-US" sz="1200" u="none" strike="noStrike">
                          <a:effectLst/>
                        </a:rPr>
                        <a:t>20100131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1744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18293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3702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18292</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8"/>
                  </a:ext>
                </a:extLst>
              </a:tr>
              <a:tr h="150960">
                <a:tc>
                  <a:txBody>
                    <a:bodyPr/>
                    <a:lstStyle/>
                    <a:p>
                      <a:pPr algn="l" fontAlgn="b"/>
                      <a:r>
                        <a:rPr lang="en-US" sz="1200" u="none" strike="noStrike">
                          <a:effectLst/>
                        </a:rPr>
                        <a:t>20100731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1157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289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2288</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288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9"/>
                  </a:ext>
                </a:extLst>
              </a:tr>
              <a:tr h="150960">
                <a:tc>
                  <a:txBody>
                    <a:bodyPr/>
                    <a:lstStyle/>
                    <a:p>
                      <a:pPr algn="l" fontAlgn="b"/>
                      <a:r>
                        <a:rPr lang="en-US" sz="1200" u="none" strike="noStrike">
                          <a:effectLst/>
                        </a:rPr>
                        <a:t>20110131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1906</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211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3363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210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0"/>
                  </a:ext>
                </a:extLst>
              </a:tr>
              <a:tr h="150960">
                <a:tc>
                  <a:txBody>
                    <a:bodyPr/>
                    <a:lstStyle/>
                    <a:p>
                      <a:pPr algn="l" fontAlgn="b"/>
                      <a:r>
                        <a:rPr lang="en-US" sz="1200" u="none" strike="noStrike">
                          <a:effectLst/>
                        </a:rPr>
                        <a:t>20110731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1969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189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2162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187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1"/>
                  </a:ext>
                </a:extLst>
              </a:tr>
              <a:tr h="150960">
                <a:tc>
                  <a:txBody>
                    <a:bodyPr/>
                    <a:lstStyle/>
                    <a:p>
                      <a:pPr algn="l" fontAlgn="b"/>
                      <a:r>
                        <a:rPr lang="en-US" sz="1200" u="none" strike="noStrike">
                          <a:effectLst/>
                        </a:rPr>
                        <a:t>20120131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319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108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340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108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2"/>
                  </a:ext>
                </a:extLst>
              </a:tr>
              <a:tr h="150960">
                <a:tc>
                  <a:txBody>
                    <a:bodyPr/>
                    <a:lstStyle/>
                    <a:p>
                      <a:pPr algn="l" fontAlgn="b"/>
                      <a:r>
                        <a:rPr lang="en-US" sz="1200" u="none" strike="noStrike">
                          <a:effectLst/>
                        </a:rPr>
                        <a:t>20120731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794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281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1124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279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3"/>
                  </a:ext>
                </a:extLst>
              </a:tr>
              <a:tr h="150960">
                <a:tc>
                  <a:txBody>
                    <a:bodyPr/>
                    <a:lstStyle/>
                    <a:p>
                      <a:pPr algn="l" fontAlgn="b"/>
                      <a:r>
                        <a:rPr lang="en-US" sz="1200" u="none" strike="noStrike">
                          <a:effectLst/>
                        </a:rPr>
                        <a:t>20130131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1673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114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1841</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112</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4"/>
                  </a:ext>
                </a:extLst>
              </a:tr>
              <a:tr h="150960">
                <a:tc>
                  <a:txBody>
                    <a:bodyPr/>
                    <a:lstStyle/>
                    <a:p>
                      <a:pPr algn="l" fontAlgn="b"/>
                      <a:r>
                        <a:rPr lang="en-US" sz="1200" u="none" strike="noStrike">
                          <a:effectLst/>
                        </a:rPr>
                        <a:t>20130731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1124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304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1307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304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5"/>
                  </a:ext>
                </a:extLst>
              </a:tr>
              <a:tr h="150960">
                <a:tc>
                  <a:txBody>
                    <a:bodyPr/>
                    <a:lstStyle/>
                    <a:p>
                      <a:pPr algn="l" fontAlgn="b"/>
                      <a:r>
                        <a:rPr lang="en-US" sz="1200" u="none" strike="noStrike">
                          <a:effectLst/>
                        </a:rPr>
                        <a:t>20140131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2229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2466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2593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2466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6"/>
                  </a:ext>
                </a:extLst>
              </a:tr>
              <a:tr h="150960">
                <a:tc>
                  <a:txBody>
                    <a:bodyPr/>
                    <a:lstStyle/>
                    <a:p>
                      <a:pPr algn="l" fontAlgn="b"/>
                      <a:r>
                        <a:rPr lang="en-US" sz="1200" u="none" strike="noStrike">
                          <a:effectLst/>
                        </a:rPr>
                        <a:t>20140731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12610</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349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12580</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348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7"/>
                  </a:ext>
                </a:extLst>
              </a:tr>
              <a:tr h="150960">
                <a:tc>
                  <a:txBody>
                    <a:bodyPr/>
                    <a:lstStyle/>
                    <a:p>
                      <a:pPr algn="l" fontAlgn="b"/>
                      <a:r>
                        <a:rPr lang="en-US" sz="1200" u="none" strike="noStrike">
                          <a:effectLst/>
                        </a:rPr>
                        <a:t>20150131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3287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1131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3671</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1131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8"/>
                  </a:ext>
                </a:extLst>
              </a:tr>
              <a:tr h="150960">
                <a:tc>
                  <a:txBody>
                    <a:bodyPr/>
                    <a:lstStyle/>
                    <a:p>
                      <a:pPr algn="l" fontAlgn="b"/>
                      <a:r>
                        <a:rPr lang="en-US" sz="1200" u="none" strike="noStrike">
                          <a:effectLst/>
                        </a:rPr>
                        <a:t>20150731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4458</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399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5309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399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9"/>
                  </a:ext>
                </a:extLst>
              </a:tr>
              <a:tr h="150960">
                <a:tc>
                  <a:txBody>
                    <a:bodyPr/>
                    <a:lstStyle/>
                    <a:p>
                      <a:pPr algn="l" fontAlgn="b"/>
                      <a:r>
                        <a:rPr lang="en-US" sz="1200" u="none" strike="noStrike">
                          <a:effectLst/>
                        </a:rPr>
                        <a:t>20160131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3115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726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4620</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726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30"/>
                  </a:ext>
                </a:extLst>
              </a:tr>
              <a:tr h="150960">
                <a:tc>
                  <a:txBody>
                    <a:bodyPr/>
                    <a:lstStyle/>
                    <a:p>
                      <a:pPr algn="l" fontAlgn="b"/>
                      <a:r>
                        <a:rPr lang="en-US" sz="1200" u="none" strike="noStrike">
                          <a:effectLst/>
                        </a:rPr>
                        <a:t>SUMS</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373883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105963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319446</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105312</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31"/>
                  </a:ext>
                </a:extLst>
              </a:tr>
            </a:tbl>
          </a:graphicData>
        </a:graphic>
      </p:graphicFrame>
      <p:sp>
        <p:nvSpPr>
          <p:cNvPr id="5" name="Content Placeholder 2"/>
          <p:cNvSpPr>
            <a:spLocks noGrp="1"/>
          </p:cNvSpPr>
          <p:nvPr>
            <p:ph sz="half" idx="2"/>
          </p:nvPr>
        </p:nvSpPr>
        <p:spPr>
          <a:xfrm>
            <a:off x="5334000" y="2895600"/>
            <a:ext cx="3657600" cy="3883896"/>
          </a:xfrm>
        </p:spPr>
        <p:txBody>
          <a:bodyPr/>
          <a:lstStyle/>
          <a:p>
            <a:pPr marL="0" indent="0"/>
            <a:r>
              <a:rPr lang="en-US" sz="2400" dirty="0" smtClean="0"/>
              <a:t>Whereas in 2002 </a:t>
            </a:r>
            <a:r>
              <a:rPr lang="en-US" sz="2400" b="1" u="sng" dirty="0" smtClean="0"/>
              <a:t>14.7%</a:t>
            </a:r>
            <a:r>
              <a:rPr lang="en-US" sz="2400" dirty="0" smtClean="0"/>
              <a:t> of total concepts were inactive, it was already </a:t>
            </a:r>
            <a:r>
              <a:rPr lang="en-US" sz="2400" b="1" u="sng" dirty="0" smtClean="0"/>
              <a:t>24.8%</a:t>
            </a:r>
            <a:r>
              <a:rPr lang="en-US" sz="2400" dirty="0" smtClean="0"/>
              <a:t> in January 2016.  </a:t>
            </a:r>
            <a:endParaRPr lang="en-US" sz="2400" dirty="0"/>
          </a:p>
        </p:txBody>
      </p:sp>
      <p:sp>
        <p:nvSpPr>
          <p:cNvPr id="3" name="Rounded Rectangle 2"/>
          <p:cNvSpPr/>
          <p:nvPr/>
        </p:nvSpPr>
        <p:spPr bwMode="auto">
          <a:xfrm>
            <a:off x="1143000" y="1066800"/>
            <a:ext cx="1905000" cy="22860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ounded Rectangle 5"/>
          <p:cNvSpPr/>
          <p:nvPr/>
        </p:nvSpPr>
        <p:spPr bwMode="auto">
          <a:xfrm>
            <a:off x="3324883" y="6577301"/>
            <a:ext cx="1905000" cy="22860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a:xfrm>
            <a:off x="6029608" y="6256276"/>
            <a:ext cx="3087986" cy="523220"/>
          </a:xfrm>
          <a:prstGeom prst="rect">
            <a:avLst/>
          </a:prstGeom>
        </p:spPr>
        <p:txBody>
          <a:bodyPr wrap="square">
            <a:spAutoFit/>
          </a:bodyPr>
          <a:lstStyle/>
          <a:p>
            <a:pPr marL="0" indent="0" algn="r"/>
            <a:r>
              <a:rPr lang="en-US" sz="1400" b="0" dirty="0">
                <a:solidFill>
                  <a:schemeClr val="bg1"/>
                </a:solidFill>
              </a:rPr>
              <a:t>Research based on the January 2016 version of SNOMED </a:t>
            </a:r>
            <a:r>
              <a:rPr lang="en-US" sz="1400" b="0" dirty="0" smtClean="0">
                <a:solidFill>
                  <a:schemeClr val="bg1"/>
                </a:solidFill>
              </a:rPr>
              <a:t>CT</a:t>
            </a:r>
            <a:endParaRPr lang="en-US" sz="1400" b="0" dirty="0">
              <a:solidFill>
                <a:schemeClr val="bg1"/>
              </a:solidFill>
            </a:endParaRPr>
          </a:p>
        </p:txBody>
      </p:sp>
      <p:sp>
        <p:nvSpPr>
          <p:cNvPr id="8" name="Rectangle 7"/>
          <p:cNvSpPr/>
          <p:nvPr/>
        </p:nvSpPr>
        <p:spPr>
          <a:xfrm>
            <a:off x="5486400" y="5257800"/>
            <a:ext cx="3657600" cy="1015663"/>
          </a:xfrm>
          <a:prstGeom prst="rect">
            <a:avLst/>
          </a:prstGeom>
        </p:spPr>
        <p:txBody>
          <a:bodyPr wrap="square">
            <a:spAutoFit/>
          </a:bodyPr>
          <a:lstStyle/>
          <a:p>
            <a:pPr algn="r"/>
            <a:r>
              <a:rPr lang="en-US" sz="1200" dirty="0">
                <a:solidFill>
                  <a:schemeClr val="bg1"/>
                </a:solidFill>
              </a:rPr>
              <a:t>Ceusters w, Bona J. </a:t>
            </a:r>
            <a:r>
              <a:rPr lang="en-US" sz="1200" dirty="0" smtClean="0">
                <a:solidFill>
                  <a:schemeClr val="bg1"/>
                </a:solidFill>
              </a:rPr>
              <a:t>Analyzing </a:t>
            </a:r>
            <a:r>
              <a:rPr lang="en-US" sz="1200" dirty="0">
                <a:solidFill>
                  <a:schemeClr val="bg1"/>
                </a:solidFill>
              </a:rPr>
              <a:t>SNOMED CT’s Historical Data: Pitfalls and Possibilities. </a:t>
            </a:r>
            <a:r>
              <a:rPr lang="en-US" sz="1200" dirty="0" smtClean="0">
                <a:solidFill>
                  <a:schemeClr val="bg1"/>
                </a:solidFill>
              </a:rPr>
              <a:t>In</a:t>
            </a:r>
            <a:r>
              <a:rPr lang="en-US" sz="1200" dirty="0">
                <a:solidFill>
                  <a:schemeClr val="bg1"/>
                </a:solidFill>
              </a:rPr>
              <a:t>: American Medical Informatics Association 2016 Annual Symposium Proceedings, Chicago IL, November 12-16, 2016;361-370.</a:t>
            </a:r>
          </a:p>
        </p:txBody>
      </p:sp>
    </p:spTree>
    <p:extLst>
      <p:ext uri="{BB962C8B-B14F-4D97-AF65-F5344CB8AC3E}">
        <p14:creationId xmlns:p14="http://schemas.microsoft.com/office/powerpoint/2010/main" val="2640701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685800"/>
            <a:ext cx="3657600" cy="685800"/>
          </a:xfrm>
        </p:spPr>
        <p:txBody>
          <a:bodyPr/>
          <a:lstStyle/>
          <a:p>
            <a:pPr algn="ctr"/>
            <a:r>
              <a:rPr lang="en-US" dirty="0" smtClean="0"/>
              <a:t>SNOMED CT concept (in)activations</a:t>
            </a:r>
            <a:endParaRPr lang="en-US" dirty="0"/>
          </a:p>
        </p:txBody>
      </p:sp>
      <p:graphicFrame>
        <p:nvGraphicFramePr>
          <p:cNvPr id="4" name="Content Placeholder 3"/>
          <p:cNvGraphicFramePr>
            <a:graphicFrameLocks noGrp="1"/>
          </p:cNvGraphicFramePr>
          <p:nvPr>
            <p:ph sz="half" idx="1"/>
          </p:nvPr>
        </p:nvGraphicFramePr>
        <p:xfrm>
          <a:off x="76200" y="685800"/>
          <a:ext cx="5105400" cy="6093696"/>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150960">
                <a:tc>
                  <a:txBody>
                    <a:bodyPr/>
                    <a:lstStyle/>
                    <a:p>
                      <a:pPr algn="l" fontAlgn="b"/>
                      <a:endParaRPr lang="en-US" sz="1200" b="0" i="0" u="none" strike="noStrike" dirty="0">
                        <a:solidFill>
                          <a:srgbClr val="000000"/>
                        </a:solidFill>
                        <a:effectLst/>
                        <a:latin typeface="Calibri" panose="020F0502020204030204" pitchFamily="34" charset="0"/>
                      </a:endParaRPr>
                    </a:p>
                  </a:txBody>
                  <a:tcPr marL="5633" marR="5633" marT="7548" marB="0" anchor="b"/>
                </a:tc>
                <a:tc gridSpan="2">
                  <a:txBody>
                    <a:bodyPr/>
                    <a:lstStyle/>
                    <a:p>
                      <a:pPr algn="ctr" fontAlgn="b"/>
                      <a:r>
                        <a:rPr lang="en-US" sz="1200" u="none" strike="noStrike" dirty="0">
                          <a:effectLst/>
                        </a:rPr>
                        <a:t>From Concept file</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hMerge="1">
                  <a:txBody>
                    <a:bodyPr/>
                    <a:lstStyle/>
                    <a:p>
                      <a:endParaRPr lang="en-US"/>
                    </a:p>
                  </a:txBody>
                  <a:tcPr/>
                </a:tc>
                <a:tc gridSpan="2">
                  <a:txBody>
                    <a:bodyPr/>
                    <a:lstStyle/>
                    <a:p>
                      <a:pPr algn="ctr" fontAlgn="b"/>
                      <a:r>
                        <a:rPr lang="en-US" sz="1200" u="none" strike="noStrike" dirty="0">
                          <a:effectLst/>
                        </a:rPr>
                        <a:t>From 2016 'snapshot' file</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hMerge="1">
                  <a:txBody>
                    <a:bodyPr/>
                    <a:lstStyle/>
                    <a:p>
                      <a:endParaRPr lang="en-US"/>
                    </a:p>
                  </a:txBody>
                  <a:tcPr/>
                </a:tc>
                <a:extLst>
                  <a:ext uri="{0D108BD9-81ED-4DB2-BD59-A6C34878D82A}">
                    <a16:rowId xmlns:a16="http://schemas.microsoft.com/office/drawing/2014/main" val="10000"/>
                  </a:ext>
                </a:extLst>
              </a:tr>
              <a:tr h="153840">
                <a:tc>
                  <a:txBody>
                    <a:bodyPr/>
                    <a:lstStyle/>
                    <a:p>
                      <a:pPr algn="ctr" fontAlgn="b"/>
                      <a:r>
                        <a:rPr lang="en-US" sz="1200" u="none" strike="noStrike" dirty="0">
                          <a:effectLst/>
                        </a:rPr>
                        <a:t>Version</a:t>
                      </a:r>
                      <a:endParaRPr lang="en-US" sz="1200" b="0" i="0" u="none" strike="noStrike" dirty="0">
                        <a:solidFill>
                          <a:srgbClr val="000000"/>
                        </a:solidFill>
                        <a:effectLst/>
                        <a:latin typeface="Calibri" panose="020F0502020204030204" pitchFamily="34" charset="0"/>
                      </a:endParaRPr>
                    </a:p>
                  </a:txBody>
                  <a:tcPr marL="5633" marR="5633" marT="7548" marB="0" anchor="b"/>
                </a:tc>
                <a:tc>
                  <a:txBody>
                    <a:bodyPr/>
                    <a:lstStyle/>
                    <a:p>
                      <a:pPr algn="ctr" fontAlgn="b"/>
                      <a:r>
                        <a:rPr lang="en-US" sz="1200" u="none" strike="noStrike" dirty="0">
                          <a:effectLst/>
                        </a:rPr>
                        <a:t>Activated In</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ctr" fontAlgn="b"/>
                      <a:r>
                        <a:rPr lang="en-US" sz="1200" u="none" strike="noStrike" dirty="0">
                          <a:effectLst/>
                        </a:rPr>
                        <a:t>Deactivated in</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ctr" fontAlgn="b"/>
                      <a:r>
                        <a:rPr lang="en-US" sz="1200" u="none" strike="noStrike" dirty="0">
                          <a:effectLst/>
                        </a:rPr>
                        <a:t>Active </a:t>
                      </a:r>
                      <a:r>
                        <a:rPr lang="en-US" sz="1200" u="none" strike="noStrike" dirty="0" smtClean="0">
                          <a:effectLst/>
                        </a:rPr>
                        <a:t>since</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ctr" fontAlgn="b"/>
                      <a:r>
                        <a:rPr lang="en-US" sz="1200" u="none" strike="noStrike" dirty="0" smtClean="0">
                          <a:effectLst/>
                        </a:rPr>
                        <a:t>Inactive  </a:t>
                      </a:r>
                      <a:r>
                        <a:rPr lang="en-US" sz="1200" u="none" strike="noStrike" dirty="0">
                          <a:effectLst/>
                        </a:rPr>
                        <a:t>since</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1"/>
                  </a:ext>
                </a:extLst>
              </a:tr>
              <a:tr h="150960">
                <a:tc>
                  <a:txBody>
                    <a:bodyPr/>
                    <a:lstStyle/>
                    <a:p>
                      <a:pPr algn="l" fontAlgn="b"/>
                      <a:r>
                        <a:rPr lang="en-US" sz="1200" u="none" strike="noStrike">
                          <a:effectLst/>
                        </a:rPr>
                        <a:t>20020131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dirty="0">
                          <a:effectLst/>
                        </a:rPr>
                        <a:t>278183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47833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185564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47673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2"/>
                  </a:ext>
                </a:extLst>
              </a:tr>
              <a:tr h="150960">
                <a:tc>
                  <a:txBody>
                    <a:bodyPr/>
                    <a:lstStyle/>
                    <a:p>
                      <a:pPr algn="l" fontAlgn="b"/>
                      <a:r>
                        <a:rPr lang="en-US" sz="1200" u="none" strike="noStrike">
                          <a:effectLst/>
                        </a:rPr>
                        <a:t>20020731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dirty="0">
                          <a:effectLst/>
                        </a:rPr>
                        <a:t>7485</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1747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9950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1725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3"/>
                  </a:ext>
                </a:extLst>
              </a:tr>
              <a:tr h="150960">
                <a:tc>
                  <a:txBody>
                    <a:bodyPr/>
                    <a:lstStyle/>
                    <a:p>
                      <a:pPr algn="l" fontAlgn="b"/>
                      <a:r>
                        <a:rPr lang="en-US" sz="1200" u="none" strike="noStrike">
                          <a:effectLst/>
                        </a:rPr>
                        <a:t>20030131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dirty="0">
                          <a:effectLst/>
                        </a:rPr>
                        <a:t>7806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5834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7151</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5569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4"/>
                  </a:ext>
                </a:extLst>
              </a:tr>
              <a:tr h="150960">
                <a:tc>
                  <a:txBody>
                    <a:bodyPr/>
                    <a:lstStyle/>
                    <a:p>
                      <a:pPr algn="l" fontAlgn="b"/>
                      <a:r>
                        <a:rPr lang="en-US" sz="1200" u="none" strike="noStrike">
                          <a:effectLst/>
                        </a:rPr>
                        <a:t>20030731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8124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1905</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7684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1888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5"/>
                  </a:ext>
                </a:extLst>
              </a:tr>
              <a:tr h="150960">
                <a:tc>
                  <a:txBody>
                    <a:bodyPr/>
                    <a:lstStyle/>
                    <a:p>
                      <a:pPr algn="l" fontAlgn="b"/>
                      <a:r>
                        <a:rPr lang="en-US" sz="1200" u="none" strike="noStrike">
                          <a:effectLst/>
                        </a:rPr>
                        <a:t>20040131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4573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2008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3899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1990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6"/>
                  </a:ext>
                </a:extLst>
              </a:tr>
              <a:tr h="150960">
                <a:tc>
                  <a:txBody>
                    <a:bodyPr/>
                    <a:lstStyle/>
                    <a:p>
                      <a:pPr algn="l" fontAlgn="b"/>
                      <a:r>
                        <a:rPr lang="en-US" sz="1200" u="none" strike="noStrike">
                          <a:effectLst/>
                        </a:rPr>
                        <a:t>20040731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4599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1580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7462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1471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7"/>
                  </a:ext>
                </a:extLst>
              </a:tr>
              <a:tr h="150960">
                <a:tc>
                  <a:txBody>
                    <a:bodyPr/>
                    <a:lstStyle/>
                    <a:p>
                      <a:pPr algn="l" fontAlgn="b"/>
                      <a:r>
                        <a:rPr lang="en-US" sz="1200" u="none" strike="noStrike">
                          <a:effectLst/>
                        </a:rPr>
                        <a:t>20050131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2817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897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6699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891</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8"/>
                  </a:ext>
                </a:extLst>
              </a:tr>
              <a:tr h="150960">
                <a:tc>
                  <a:txBody>
                    <a:bodyPr/>
                    <a:lstStyle/>
                    <a:p>
                      <a:pPr algn="l" fontAlgn="b"/>
                      <a:r>
                        <a:rPr lang="en-US" sz="1200" u="none" strike="noStrike">
                          <a:effectLst/>
                        </a:rPr>
                        <a:t>20050731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1722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438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4148</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433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9"/>
                  </a:ext>
                </a:extLst>
              </a:tr>
              <a:tr h="150960">
                <a:tc>
                  <a:txBody>
                    <a:bodyPr/>
                    <a:lstStyle/>
                    <a:p>
                      <a:pPr algn="l" fontAlgn="b"/>
                      <a:r>
                        <a:rPr lang="en-US" sz="1200" u="none" strike="noStrike">
                          <a:effectLst/>
                        </a:rPr>
                        <a:t>20060131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2422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718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6687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710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0"/>
                  </a:ext>
                </a:extLst>
              </a:tr>
              <a:tr h="150960">
                <a:tc>
                  <a:txBody>
                    <a:bodyPr/>
                    <a:lstStyle/>
                    <a:p>
                      <a:pPr algn="l" fontAlgn="b"/>
                      <a:r>
                        <a:rPr lang="en-US" sz="1200" u="none" strike="noStrike">
                          <a:effectLst/>
                        </a:rPr>
                        <a:t>20060731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2125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1035</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2295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1029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1"/>
                  </a:ext>
                </a:extLst>
              </a:tr>
              <a:tr h="150960">
                <a:tc>
                  <a:txBody>
                    <a:bodyPr/>
                    <a:lstStyle/>
                    <a:p>
                      <a:pPr algn="l" fontAlgn="b"/>
                      <a:r>
                        <a:rPr lang="en-US" sz="1200" u="none" strike="noStrike">
                          <a:effectLst/>
                        </a:rPr>
                        <a:t>20070131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3036</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1363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4717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1351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2"/>
                  </a:ext>
                </a:extLst>
              </a:tr>
              <a:tr h="150960">
                <a:tc>
                  <a:txBody>
                    <a:bodyPr/>
                    <a:lstStyle/>
                    <a:p>
                      <a:pPr algn="l" fontAlgn="b"/>
                      <a:r>
                        <a:rPr lang="en-US" sz="1200" u="none" strike="noStrike">
                          <a:effectLst/>
                        </a:rPr>
                        <a:t>20070731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2325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907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4153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902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3"/>
                  </a:ext>
                </a:extLst>
              </a:tr>
              <a:tr h="150960">
                <a:tc>
                  <a:txBody>
                    <a:bodyPr/>
                    <a:lstStyle/>
                    <a:p>
                      <a:pPr algn="l" fontAlgn="b"/>
                      <a:r>
                        <a:rPr lang="en-US" sz="1200" u="none" strike="noStrike">
                          <a:effectLst/>
                        </a:rPr>
                        <a:t>20080131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2073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1071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3403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1070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4"/>
                  </a:ext>
                </a:extLst>
              </a:tr>
              <a:tr h="150960">
                <a:tc>
                  <a:txBody>
                    <a:bodyPr/>
                    <a:lstStyle/>
                    <a:p>
                      <a:pPr algn="l" fontAlgn="b"/>
                      <a:r>
                        <a:rPr lang="en-US" sz="1200" u="none" strike="noStrike">
                          <a:effectLst/>
                        </a:rPr>
                        <a:t>20080731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5126</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889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11747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884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5"/>
                  </a:ext>
                </a:extLst>
              </a:tr>
              <a:tr h="150960">
                <a:tc>
                  <a:txBody>
                    <a:bodyPr/>
                    <a:lstStyle/>
                    <a:p>
                      <a:pPr algn="l" fontAlgn="b"/>
                      <a:r>
                        <a:rPr lang="en-US" sz="1200" u="none" strike="noStrike">
                          <a:effectLst/>
                        </a:rPr>
                        <a:t>20090131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3745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9221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4214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9221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6"/>
                  </a:ext>
                </a:extLst>
              </a:tr>
              <a:tr h="150960">
                <a:tc>
                  <a:txBody>
                    <a:bodyPr/>
                    <a:lstStyle/>
                    <a:p>
                      <a:pPr algn="l" fontAlgn="b"/>
                      <a:r>
                        <a:rPr lang="en-US" sz="1200" u="none" strike="noStrike">
                          <a:effectLst/>
                        </a:rPr>
                        <a:t>20090731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1337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3657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4773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3655</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7"/>
                  </a:ext>
                </a:extLst>
              </a:tr>
              <a:tr h="150960">
                <a:tc>
                  <a:txBody>
                    <a:bodyPr/>
                    <a:lstStyle/>
                    <a:p>
                      <a:pPr algn="l" fontAlgn="b"/>
                      <a:r>
                        <a:rPr lang="en-US" sz="1200" u="none" strike="noStrike">
                          <a:effectLst/>
                        </a:rPr>
                        <a:t>20100131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1744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18293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3702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18292</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8"/>
                  </a:ext>
                </a:extLst>
              </a:tr>
              <a:tr h="150960">
                <a:tc>
                  <a:txBody>
                    <a:bodyPr/>
                    <a:lstStyle/>
                    <a:p>
                      <a:pPr algn="l" fontAlgn="b"/>
                      <a:r>
                        <a:rPr lang="en-US" sz="1200" u="none" strike="noStrike">
                          <a:effectLst/>
                        </a:rPr>
                        <a:t>20100731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1157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289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2288</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288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9"/>
                  </a:ext>
                </a:extLst>
              </a:tr>
              <a:tr h="150960">
                <a:tc>
                  <a:txBody>
                    <a:bodyPr/>
                    <a:lstStyle/>
                    <a:p>
                      <a:pPr algn="l" fontAlgn="b"/>
                      <a:r>
                        <a:rPr lang="en-US" sz="1200" u="none" strike="noStrike">
                          <a:effectLst/>
                        </a:rPr>
                        <a:t>20110131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1906</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211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3363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210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0"/>
                  </a:ext>
                </a:extLst>
              </a:tr>
              <a:tr h="150960">
                <a:tc>
                  <a:txBody>
                    <a:bodyPr/>
                    <a:lstStyle/>
                    <a:p>
                      <a:pPr algn="l" fontAlgn="b"/>
                      <a:r>
                        <a:rPr lang="en-US" sz="1200" u="none" strike="noStrike">
                          <a:effectLst/>
                        </a:rPr>
                        <a:t>20110731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1969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189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2162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187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1"/>
                  </a:ext>
                </a:extLst>
              </a:tr>
              <a:tr h="150960">
                <a:tc>
                  <a:txBody>
                    <a:bodyPr/>
                    <a:lstStyle/>
                    <a:p>
                      <a:pPr algn="l" fontAlgn="b"/>
                      <a:r>
                        <a:rPr lang="en-US" sz="1200" u="none" strike="noStrike">
                          <a:effectLst/>
                        </a:rPr>
                        <a:t>20120131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319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108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340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108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2"/>
                  </a:ext>
                </a:extLst>
              </a:tr>
              <a:tr h="150960">
                <a:tc>
                  <a:txBody>
                    <a:bodyPr/>
                    <a:lstStyle/>
                    <a:p>
                      <a:pPr algn="l" fontAlgn="b"/>
                      <a:r>
                        <a:rPr lang="en-US" sz="1200" u="none" strike="noStrike">
                          <a:effectLst/>
                        </a:rPr>
                        <a:t>20120731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794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281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1124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279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3"/>
                  </a:ext>
                </a:extLst>
              </a:tr>
              <a:tr h="150960">
                <a:tc>
                  <a:txBody>
                    <a:bodyPr/>
                    <a:lstStyle/>
                    <a:p>
                      <a:pPr algn="l" fontAlgn="b"/>
                      <a:r>
                        <a:rPr lang="en-US" sz="1200" u="none" strike="noStrike">
                          <a:effectLst/>
                        </a:rPr>
                        <a:t>20130131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1673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114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1841</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112</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4"/>
                  </a:ext>
                </a:extLst>
              </a:tr>
              <a:tr h="150960">
                <a:tc>
                  <a:txBody>
                    <a:bodyPr/>
                    <a:lstStyle/>
                    <a:p>
                      <a:pPr algn="l" fontAlgn="b"/>
                      <a:r>
                        <a:rPr lang="en-US" sz="1200" u="none" strike="noStrike">
                          <a:effectLst/>
                        </a:rPr>
                        <a:t>20130731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1124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304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1307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304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5"/>
                  </a:ext>
                </a:extLst>
              </a:tr>
              <a:tr h="150960">
                <a:tc>
                  <a:txBody>
                    <a:bodyPr/>
                    <a:lstStyle/>
                    <a:p>
                      <a:pPr algn="l" fontAlgn="b"/>
                      <a:r>
                        <a:rPr lang="en-US" sz="1200" u="none" strike="noStrike">
                          <a:effectLst/>
                        </a:rPr>
                        <a:t>20140131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2229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2466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2593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2466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6"/>
                  </a:ext>
                </a:extLst>
              </a:tr>
              <a:tr h="150960">
                <a:tc>
                  <a:txBody>
                    <a:bodyPr/>
                    <a:lstStyle/>
                    <a:p>
                      <a:pPr algn="l" fontAlgn="b"/>
                      <a:r>
                        <a:rPr lang="en-US" sz="1200" u="none" strike="noStrike">
                          <a:effectLst/>
                        </a:rPr>
                        <a:t>20140731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12610</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349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12580</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348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7"/>
                  </a:ext>
                </a:extLst>
              </a:tr>
              <a:tr h="150960">
                <a:tc>
                  <a:txBody>
                    <a:bodyPr/>
                    <a:lstStyle/>
                    <a:p>
                      <a:pPr algn="l" fontAlgn="b"/>
                      <a:r>
                        <a:rPr lang="en-US" sz="1200" u="none" strike="noStrike">
                          <a:effectLst/>
                        </a:rPr>
                        <a:t>20150131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3287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1131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3671</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1131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8"/>
                  </a:ext>
                </a:extLst>
              </a:tr>
              <a:tr h="150960">
                <a:tc>
                  <a:txBody>
                    <a:bodyPr/>
                    <a:lstStyle/>
                    <a:p>
                      <a:pPr algn="l" fontAlgn="b"/>
                      <a:r>
                        <a:rPr lang="en-US" sz="1200" u="none" strike="noStrike">
                          <a:effectLst/>
                        </a:rPr>
                        <a:t>20150731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4458</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399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5309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399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9"/>
                  </a:ext>
                </a:extLst>
              </a:tr>
              <a:tr h="150960">
                <a:tc>
                  <a:txBody>
                    <a:bodyPr/>
                    <a:lstStyle/>
                    <a:p>
                      <a:pPr algn="l" fontAlgn="b"/>
                      <a:r>
                        <a:rPr lang="en-US" sz="1200" u="none" strike="noStrike">
                          <a:effectLst/>
                        </a:rPr>
                        <a:t>20160131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3115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726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4620</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726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30"/>
                  </a:ext>
                </a:extLst>
              </a:tr>
              <a:tr h="150960">
                <a:tc>
                  <a:txBody>
                    <a:bodyPr/>
                    <a:lstStyle/>
                    <a:p>
                      <a:pPr algn="l" fontAlgn="b"/>
                      <a:r>
                        <a:rPr lang="en-US" sz="1200" u="none" strike="noStrike">
                          <a:effectLst/>
                        </a:rPr>
                        <a:t>SUMS</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373883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105963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319446</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105312</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31"/>
                  </a:ext>
                </a:extLst>
              </a:tr>
            </a:tbl>
          </a:graphicData>
        </a:graphic>
      </p:graphicFrame>
      <p:sp>
        <p:nvSpPr>
          <p:cNvPr id="5" name="Content Placeholder 2"/>
          <p:cNvSpPr>
            <a:spLocks noGrp="1"/>
          </p:cNvSpPr>
          <p:nvPr>
            <p:ph sz="half" idx="2"/>
          </p:nvPr>
        </p:nvSpPr>
        <p:spPr>
          <a:xfrm>
            <a:off x="5334000" y="2895600"/>
            <a:ext cx="3657600" cy="3883896"/>
          </a:xfrm>
        </p:spPr>
        <p:txBody>
          <a:bodyPr/>
          <a:lstStyle/>
          <a:p>
            <a:pPr marL="0" indent="0"/>
            <a:r>
              <a:rPr lang="en-US" sz="2400" dirty="0" smtClean="0"/>
              <a:t>All versions exhibit activations and </a:t>
            </a:r>
            <a:r>
              <a:rPr lang="en-US" sz="2400" dirty="0" err="1" smtClean="0"/>
              <a:t>inactivations</a:t>
            </a:r>
            <a:r>
              <a:rPr lang="en-US" sz="2400" dirty="0" smtClean="0"/>
              <a:t>, but only few versions come with more </a:t>
            </a:r>
            <a:r>
              <a:rPr lang="en-US" sz="2400" dirty="0" err="1" smtClean="0"/>
              <a:t>inactivations</a:t>
            </a:r>
            <a:r>
              <a:rPr lang="en-US" sz="2400" dirty="0" smtClean="0"/>
              <a:t> than activations.</a:t>
            </a:r>
            <a:endParaRPr lang="en-US" sz="2400" dirty="0"/>
          </a:p>
        </p:txBody>
      </p:sp>
      <p:sp>
        <p:nvSpPr>
          <p:cNvPr id="3" name="Rounded Rectangle 2"/>
          <p:cNvSpPr/>
          <p:nvPr/>
        </p:nvSpPr>
        <p:spPr bwMode="auto">
          <a:xfrm>
            <a:off x="1219200" y="3732648"/>
            <a:ext cx="1905000" cy="610752"/>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ounded Rectangle 5"/>
          <p:cNvSpPr/>
          <p:nvPr/>
        </p:nvSpPr>
        <p:spPr bwMode="auto">
          <a:xfrm>
            <a:off x="1241079" y="5620694"/>
            <a:ext cx="1905000" cy="22860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a:xfrm>
            <a:off x="6029608" y="6256276"/>
            <a:ext cx="3087986" cy="523220"/>
          </a:xfrm>
          <a:prstGeom prst="rect">
            <a:avLst/>
          </a:prstGeom>
        </p:spPr>
        <p:txBody>
          <a:bodyPr wrap="square">
            <a:spAutoFit/>
          </a:bodyPr>
          <a:lstStyle/>
          <a:p>
            <a:pPr marL="0" indent="0" algn="r"/>
            <a:r>
              <a:rPr lang="en-US" sz="1400" b="0" dirty="0">
                <a:solidFill>
                  <a:schemeClr val="bg1"/>
                </a:solidFill>
              </a:rPr>
              <a:t>Research based on the January 2016 version of SNOMED </a:t>
            </a:r>
            <a:r>
              <a:rPr lang="en-US" sz="1400" b="0" dirty="0" smtClean="0">
                <a:solidFill>
                  <a:schemeClr val="bg1"/>
                </a:solidFill>
              </a:rPr>
              <a:t>CT</a:t>
            </a:r>
            <a:endParaRPr lang="en-US" sz="1400" b="0" dirty="0">
              <a:solidFill>
                <a:schemeClr val="bg1"/>
              </a:solidFill>
            </a:endParaRPr>
          </a:p>
        </p:txBody>
      </p:sp>
      <p:sp>
        <p:nvSpPr>
          <p:cNvPr id="8" name="Rectangle 7"/>
          <p:cNvSpPr/>
          <p:nvPr/>
        </p:nvSpPr>
        <p:spPr>
          <a:xfrm>
            <a:off x="5486400" y="5257800"/>
            <a:ext cx="3657600" cy="1015663"/>
          </a:xfrm>
          <a:prstGeom prst="rect">
            <a:avLst/>
          </a:prstGeom>
        </p:spPr>
        <p:txBody>
          <a:bodyPr wrap="square">
            <a:spAutoFit/>
          </a:bodyPr>
          <a:lstStyle/>
          <a:p>
            <a:pPr algn="r"/>
            <a:r>
              <a:rPr lang="en-US" sz="1200" dirty="0">
                <a:solidFill>
                  <a:schemeClr val="bg1"/>
                </a:solidFill>
              </a:rPr>
              <a:t>Ceusters w, Bona J. </a:t>
            </a:r>
            <a:r>
              <a:rPr lang="en-US" sz="1200" dirty="0" smtClean="0">
                <a:solidFill>
                  <a:schemeClr val="bg1"/>
                </a:solidFill>
              </a:rPr>
              <a:t>Analyzing </a:t>
            </a:r>
            <a:r>
              <a:rPr lang="en-US" sz="1200" dirty="0">
                <a:solidFill>
                  <a:schemeClr val="bg1"/>
                </a:solidFill>
              </a:rPr>
              <a:t>SNOMED CT’s Historical Data: Pitfalls and Possibilities. </a:t>
            </a:r>
            <a:r>
              <a:rPr lang="en-US" sz="1200" dirty="0" smtClean="0">
                <a:solidFill>
                  <a:schemeClr val="bg1"/>
                </a:solidFill>
              </a:rPr>
              <a:t>In</a:t>
            </a:r>
            <a:r>
              <a:rPr lang="en-US" sz="1200" dirty="0">
                <a:solidFill>
                  <a:schemeClr val="bg1"/>
                </a:solidFill>
              </a:rPr>
              <a:t>: American Medical Informatics Association 2016 Annual Symposium Proceedings, Chicago IL, November 12-16, 2016;361-370.</a:t>
            </a:r>
          </a:p>
        </p:txBody>
      </p:sp>
    </p:spTree>
    <p:extLst>
      <p:ext uri="{BB962C8B-B14F-4D97-AF65-F5344CB8AC3E}">
        <p14:creationId xmlns:p14="http://schemas.microsoft.com/office/powerpoint/2010/main" val="381827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685800"/>
            <a:ext cx="3657600" cy="685800"/>
          </a:xfrm>
        </p:spPr>
        <p:txBody>
          <a:bodyPr/>
          <a:lstStyle/>
          <a:p>
            <a:pPr algn="ctr"/>
            <a:r>
              <a:rPr lang="en-US" dirty="0" smtClean="0"/>
              <a:t>SNOMED CT concept (in)activations</a:t>
            </a:r>
            <a:endParaRPr lang="en-US" dirty="0"/>
          </a:p>
        </p:txBody>
      </p:sp>
      <p:graphicFrame>
        <p:nvGraphicFramePr>
          <p:cNvPr id="4" name="Content Placeholder 3"/>
          <p:cNvGraphicFramePr>
            <a:graphicFrameLocks noGrp="1"/>
          </p:cNvGraphicFramePr>
          <p:nvPr>
            <p:ph sz="half" idx="1"/>
          </p:nvPr>
        </p:nvGraphicFramePr>
        <p:xfrm>
          <a:off x="76200" y="685800"/>
          <a:ext cx="5105400" cy="6093696"/>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150960">
                <a:tc>
                  <a:txBody>
                    <a:bodyPr/>
                    <a:lstStyle/>
                    <a:p>
                      <a:pPr algn="l" fontAlgn="b"/>
                      <a:endParaRPr lang="en-US" sz="1200" b="0" i="0" u="none" strike="noStrike" dirty="0">
                        <a:solidFill>
                          <a:srgbClr val="000000"/>
                        </a:solidFill>
                        <a:effectLst/>
                        <a:latin typeface="Calibri" panose="020F0502020204030204" pitchFamily="34" charset="0"/>
                      </a:endParaRPr>
                    </a:p>
                  </a:txBody>
                  <a:tcPr marL="5633" marR="5633" marT="7548" marB="0" anchor="b"/>
                </a:tc>
                <a:tc gridSpan="2">
                  <a:txBody>
                    <a:bodyPr/>
                    <a:lstStyle/>
                    <a:p>
                      <a:pPr algn="ctr" fontAlgn="b"/>
                      <a:r>
                        <a:rPr lang="en-US" sz="1200" u="none" strike="noStrike" dirty="0">
                          <a:effectLst/>
                        </a:rPr>
                        <a:t>From Concept file</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hMerge="1">
                  <a:txBody>
                    <a:bodyPr/>
                    <a:lstStyle/>
                    <a:p>
                      <a:endParaRPr lang="en-US"/>
                    </a:p>
                  </a:txBody>
                  <a:tcPr/>
                </a:tc>
                <a:tc gridSpan="2">
                  <a:txBody>
                    <a:bodyPr/>
                    <a:lstStyle/>
                    <a:p>
                      <a:pPr algn="ctr" fontAlgn="b"/>
                      <a:r>
                        <a:rPr lang="en-US" sz="1200" u="none" strike="noStrike" dirty="0">
                          <a:effectLst/>
                        </a:rPr>
                        <a:t>From 2016 'snapshot' file</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hMerge="1">
                  <a:txBody>
                    <a:bodyPr/>
                    <a:lstStyle/>
                    <a:p>
                      <a:endParaRPr lang="en-US"/>
                    </a:p>
                  </a:txBody>
                  <a:tcPr/>
                </a:tc>
                <a:extLst>
                  <a:ext uri="{0D108BD9-81ED-4DB2-BD59-A6C34878D82A}">
                    <a16:rowId xmlns:a16="http://schemas.microsoft.com/office/drawing/2014/main" val="10000"/>
                  </a:ext>
                </a:extLst>
              </a:tr>
              <a:tr h="153840">
                <a:tc>
                  <a:txBody>
                    <a:bodyPr/>
                    <a:lstStyle/>
                    <a:p>
                      <a:pPr algn="ctr" fontAlgn="b"/>
                      <a:r>
                        <a:rPr lang="en-US" sz="1200" u="none" strike="noStrike" dirty="0">
                          <a:effectLst/>
                        </a:rPr>
                        <a:t>Version</a:t>
                      </a:r>
                      <a:endParaRPr lang="en-US" sz="1200" b="0" i="0" u="none" strike="noStrike" dirty="0">
                        <a:solidFill>
                          <a:srgbClr val="000000"/>
                        </a:solidFill>
                        <a:effectLst/>
                        <a:latin typeface="Calibri" panose="020F0502020204030204" pitchFamily="34" charset="0"/>
                      </a:endParaRPr>
                    </a:p>
                  </a:txBody>
                  <a:tcPr marL="5633" marR="5633" marT="7548" marB="0" anchor="b"/>
                </a:tc>
                <a:tc>
                  <a:txBody>
                    <a:bodyPr/>
                    <a:lstStyle/>
                    <a:p>
                      <a:pPr algn="ctr" fontAlgn="b"/>
                      <a:r>
                        <a:rPr lang="en-US" sz="1200" u="none" strike="noStrike" dirty="0">
                          <a:effectLst/>
                        </a:rPr>
                        <a:t>Activated In</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ctr" fontAlgn="b"/>
                      <a:r>
                        <a:rPr lang="en-US" sz="1200" u="none" strike="noStrike" dirty="0">
                          <a:effectLst/>
                        </a:rPr>
                        <a:t>Deactivated in</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ctr" fontAlgn="b"/>
                      <a:r>
                        <a:rPr lang="en-US" sz="1200" u="none" strike="noStrike" dirty="0">
                          <a:effectLst/>
                        </a:rPr>
                        <a:t>Active </a:t>
                      </a:r>
                      <a:r>
                        <a:rPr lang="en-US" sz="1200" u="none" strike="noStrike" dirty="0" smtClean="0">
                          <a:effectLst/>
                        </a:rPr>
                        <a:t>since</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ctr" fontAlgn="b"/>
                      <a:r>
                        <a:rPr lang="en-US" sz="1200" u="none" strike="noStrike" dirty="0" smtClean="0">
                          <a:effectLst/>
                        </a:rPr>
                        <a:t>Inactive  </a:t>
                      </a:r>
                      <a:r>
                        <a:rPr lang="en-US" sz="1200" u="none" strike="noStrike" dirty="0">
                          <a:effectLst/>
                        </a:rPr>
                        <a:t>since</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1"/>
                  </a:ext>
                </a:extLst>
              </a:tr>
              <a:tr h="150960">
                <a:tc>
                  <a:txBody>
                    <a:bodyPr/>
                    <a:lstStyle/>
                    <a:p>
                      <a:pPr algn="l" fontAlgn="b"/>
                      <a:r>
                        <a:rPr lang="en-US" sz="1200" u="none" strike="noStrike">
                          <a:effectLst/>
                        </a:rPr>
                        <a:t>20020131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dirty="0">
                          <a:effectLst/>
                        </a:rPr>
                        <a:t>278183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47833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185564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47673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2"/>
                  </a:ext>
                </a:extLst>
              </a:tr>
              <a:tr h="150960">
                <a:tc>
                  <a:txBody>
                    <a:bodyPr/>
                    <a:lstStyle/>
                    <a:p>
                      <a:pPr algn="l" fontAlgn="b"/>
                      <a:r>
                        <a:rPr lang="en-US" sz="1200" u="none" strike="noStrike">
                          <a:effectLst/>
                        </a:rPr>
                        <a:t>20020731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dirty="0">
                          <a:effectLst/>
                        </a:rPr>
                        <a:t>7485</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1747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9950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1725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3"/>
                  </a:ext>
                </a:extLst>
              </a:tr>
              <a:tr h="150960">
                <a:tc>
                  <a:txBody>
                    <a:bodyPr/>
                    <a:lstStyle/>
                    <a:p>
                      <a:pPr algn="l" fontAlgn="b"/>
                      <a:r>
                        <a:rPr lang="en-US" sz="1200" u="none" strike="noStrike">
                          <a:effectLst/>
                        </a:rPr>
                        <a:t>20030131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dirty="0">
                          <a:effectLst/>
                        </a:rPr>
                        <a:t>7806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5834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7151</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5569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4"/>
                  </a:ext>
                </a:extLst>
              </a:tr>
              <a:tr h="150960">
                <a:tc>
                  <a:txBody>
                    <a:bodyPr/>
                    <a:lstStyle/>
                    <a:p>
                      <a:pPr algn="l" fontAlgn="b"/>
                      <a:r>
                        <a:rPr lang="en-US" sz="1200" u="none" strike="noStrike">
                          <a:effectLst/>
                        </a:rPr>
                        <a:t>20030731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8124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1905</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7684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1888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5"/>
                  </a:ext>
                </a:extLst>
              </a:tr>
              <a:tr h="150960">
                <a:tc>
                  <a:txBody>
                    <a:bodyPr/>
                    <a:lstStyle/>
                    <a:p>
                      <a:pPr algn="l" fontAlgn="b"/>
                      <a:r>
                        <a:rPr lang="en-US" sz="1200" u="none" strike="noStrike">
                          <a:effectLst/>
                        </a:rPr>
                        <a:t>20040131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4573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2008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3899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1990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6"/>
                  </a:ext>
                </a:extLst>
              </a:tr>
              <a:tr h="150960">
                <a:tc>
                  <a:txBody>
                    <a:bodyPr/>
                    <a:lstStyle/>
                    <a:p>
                      <a:pPr algn="l" fontAlgn="b"/>
                      <a:r>
                        <a:rPr lang="en-US" sz="1200" u="none" strike="noStrike">
                          <a:effectLst/>
                        </a:rPr>
                        <a:t>20040731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4599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1580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7462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1471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7"/>
                  </a:ext>
                </a:extLst>
              </a:tr>
              <a:tr h="150960">
                <a:tc>
                  <a:txBody>
                    <a:bodyPr/>
                    <a:lstStyle/>
                    <a:p>
                      <a:pPr algn="l" fontAlgn="b"/>
                      <a:r>
                        <a:rPr lang="en-US" sz="1200" u="none" strike="noStrike">
                          <a:effectLst/>
                        </a:rPr>
                        <a:t>20050131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2817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897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6699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891</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8"/>
                  </a:ext>
                </a:extLst>
              </a:tr>
              <a:tr h="150960">
                <a:tc>
                  <a:txBody>
                    <a:bodyPr/>
                    <a:lstStyle/>
                    <a:p>
                      <a:pPr algn="l" fontAlgn="b"/>
                      <a:r>
                        <a:rPr lang="en-US" sz="1200" u="none" strike="noStrike">
                          <a:effectLst/>
                        </a:rPr>
                        <a:t>20050731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1722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438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4148</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433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9"/>
                  </a:ext>
                </a:extLst>
              </a:tr>
              <a:tr h="150960">
                <a:tc>
                  <a:txBody>
                    <a:bodyPr/>
                    <a:lstStyle/>
                    <a:p>
                      <a:pPr algn="l" fontAlgn="b"/>
                      <a:r>
                        <a:rPr lang="en-US" sz="1200" u="none" strike="noStrike">
                          <a:effectLst/>
                        </a:rPr>
                        <a:t>20060131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2422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718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6687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710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0"/>
                  </a:ext>
                </a:extLst>
              </a:tr>
              <a:tr h="150960">
                <a:tc>
                  <a:txBody>
                    <a:bodyPr/>
                    <a:lstStyle/>
                    <a:p>
                      <a:pPr algn="l" fontAlgn="b"/>
                      <a:r>
                        <a:rPr lang="en-US" sz="1200" u="none" strike="noStrike">
                          <a:effectLst/>
                        </a:rPr>
                        <a:t>20060731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2125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1035</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2295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1029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1"/>
                  </a:ext>
                </a:extLst>
              </a:tr>
              <a:tr h="150960">
                <a:tc>
                  <a:txBody>
                    <a:bodyPr/>
                    <a:lstStyle/>
                    <a:p>
                      <a:pPr algn="l" fontAlgn="b"/>
                      <a:r>
                        <a:rPr lang="en-US" sz="1200" u="none" strike="noStrike">
                          <a:effectLst/>
                        </a:rPr>
                        <a:t>20070131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3036</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1363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4717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1351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2"/>
                  </a:ext>
                </a:extLst>
              </a:tr>
              <a:tr h="150960">
                <a:tc>
                  <a:txBody>
                    <a:bodyPr/>
                    <a:lstStyle/>
                    <a:p>
                      <a:pPr algn="l" fontAlgn="b"/>
                      <a:r>
                        <a:rPr lang="en-US" sz="1200" u="none" strike="noStrike">
                          <a:effectLst/>
                        </a:rPr>
                        <a:t>20070731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2325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907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4153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902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3"/>
                  </a:ext>
                </a:extLst>
              </a:tr>
              <a:tr h="150960">
                <a:tc>
                  <a:txBody>
                    <a:bodyPr/>
                    <a:lstStyle/>
                    <a:p>
                      <a:pPr algn="l" fontAlgn="b"/>
                      <a:r>
                        <a:rPr lang="en-US" sz="1200" u="none" strike="noStrike">
                          <a:effectLst/>
                        </a:rPr>
                        <a:t>20080131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2073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1071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3403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1070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4"/>
                  </a:ext>
                </a:extLst>
              </a:tr>
              <a:tr h="150960">
                <a:tc>
                  <a:txBody>
                    <a:bodyPr/>
                    <a:lstStyle/>
                    <a:p>
                      <a:pPr algn="l" fontAlgn="b"/>
                      <a:r>
                        <a:rPr lang="en-US" sz="1200" u="none" strike="noStrike">
                          <a:effectLst/>
                        </a:rPr>
                        <a:t>20080731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5126</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889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11747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884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5"/>
                  </a:ext>
                </a:extLst>
              </a:tr>
              <a:tr h="150960">
                <a:tc>
                  <a:txBody>
                    <a:bodyPr/>
                    <a:lstStyle/>
                    <a:p>
                      <a:pPr algn="l" fontAlgn="b"/>
                      <a:r>
                        <a:rPr lang="en-US" sz="1200" u="none" strike="noStrike">
                          <a:effectLst/>
                        </a:rPr>
                        <a:t>20090131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3745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9221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4214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9221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6"/>
                  </a:ext>
                </a:extLst>
              </a:tr>
              <a:tr h="150960">
                <a:tc>
                  <a:txBody>
                    <a:bodyPr/>
                    <a:lstStyle/>
                    <a:p>
                      <a:pPr algn="l" fontAlgn="b"/>
                      <a:r>
                        <a:rPr lang="en-US" sz="1200" u="none" strike="noStrike">
                          <a:effectLst/>
                        </a:rPr>
                        <a:t>20090731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1337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3657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4773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3655</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7"/>
                  </a:ext>
                </a:extLst>
              </a:tr>
              <a:tr h="150960">
                <a:tc>
                  <a:txBody>
                    <a:bodyPr/>
                    <a:lstStyle/>
                    <a:p>
                      <a:pPr algn="l" fontAlgn="b"/>
                      <a:r>
                        <a:rPr lang="en-US" sz="1200" u="none" strike="noStrike">
                          <a:effectLst/>
                        </a:rPr>
                        <a:t>20100131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1744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18293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3702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18292</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8"/>
                  </a:ext>
                </a:extLst>
              </a:tr>
              <a:tr h="150960">
                <a:tc>
                  <a:txBody>
                    <a:bodyPr/>
                    <a:lstStyle/>
                    <a:p>
                      <a:pPr algn="l" fontAlgn="b"/>
                      <a:r>
                        <a:rPr lang="en-US" sz="1200" u="none" strike="noStrike">
                          <a:effectLst/>
                        </a:rPr>
                        <a:t>20100731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1157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289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2288</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288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9"/>
                  </a:ext>
                </a:extLst>
              </a:tr>
              <a:tr h="150960">
                <a:tc>
                  <a:txBody>
                    <a:bodyPr/>
                    <a:lstStyle/>
                    <a:p>
                      <a:pPr algn="l" fontAlgn="b"/>
                      <a:r>
                        <a:rPr lang="en-US" sz="1200" u="none" strike="noStrike">
                          <a:effectLst/>
                        </a:rPr>
                        <a:t>20110131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1906</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211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3363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210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0"/>
                  </a:ext>
                </a:extLst>
              </a:tr>
              <a:tr h="150960">
                <a:tc>
                  <a:txBody>
                    <a:bodyPr/>
                    <a:lstStyle/>
                    <a:p>
                      <a:pPr algn="l" fontAlgn="b"/>
                      <a:r>
                        <a:rPr lang="en-US" sz="1200" u="none" strike="noStrike">
                          <a:effectLst/>
                        </a:rPr>
                        <a:t>20110731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1969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189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2162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187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1"/>
                  </a:ext>
                </a:extLst>
              </a:tr>
              <a:tr h="150960">
                <a:tc>
                  <a:txBody>
                    <a:bodyPr/>
                    <a:lstStyle/>
                    <a:p>
                      <a:pPr algn="l" fontAlgn="b"/>
                      <a:r>
                        <a:rPr lang="en-US" sz="1200" u="none" strike="noStrike">
                          <a:effectLst/>
                        </a:rPr>
                        <a:t>20120131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319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108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340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108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2"/>
                  </a:ext>
                </a:extLst>
              </a:tr>
              <a:tr h="150960">
                <a:tc>
                  <a:txBody>
                    <a:bodyPr/>
                    <a:lstStyle/>
                    <a:p>
                      <a:pPr algn="l" fontAlgn="b"/>
                      <a:r>
                        <a:rPr lang="en-US" sz="1200" u="none" strike="noStrike">
                          <a:effectLst/>
                        </a:rPr>
                        <a:t>20120731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794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281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1124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279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3"/>
                  </a:ext>
                </a:extLst>
              </a:tr>
              <a:tr h="150960">
                <a:tc>
                  <a:txBody>
                    <a:bodyPr/>
                    <a:lstStyle/>
                    <a:p>
                      <a:pPr algn="l" fontAlgn="b"/>
                      <a:r>
                        <a:rPr lang="en-US" sz="1200" u="none" strike="noStrike">
                          <a:effectLst/>
                        </a:rPr>
                        <a:t>20130131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1673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114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1841</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112</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4"/>
                  </a:ext>
                </a:extLst>
              </a:tr>
              <a:tr h="150960">
                <a:tc>
                  <a:txBody>
                    <a:bodyPr/>
                    <a:lstStyle/>
                    <a:p>
                      <a:pPr algn="l" fontAlgn="b"/>
                      <a:r>
                        <a:rPr lang="en-US" sz="1200" u="none" strike="noStrike">
                          <a:effectLst/>
                        </a:rPr>
                        <a:t>20130731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1124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304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1307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304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5"/>
                  </a:ext>
                </a:extLst>
              </a:tr>
              <a:tr h="150960">
                <a:tc>
                  <a:txBody>
                    <a:bodyPr/>
                    <a:lstStyle/>
                    <a:p>
                      <a:pPr algn="l" fontAlgn="b"/>
                      <a:r>
                        <a:rPr lang="en-US" sz="1200" u="none" strike="noStrike">
                          <a:effectLst/>
                        </a:rPr>
                        <a:t>20140131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2229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2466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2593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2466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6"/>
                  </a:ext>
                </a:extLst>
              </a:tr>
              <a:tr h="150960">
                <a:tc>
                  <a:txBody>
                    <a:bodyPr/>
                    <a:lstStyle/>
                    <a:p>
                      <a:pPr algn="l" fontAlgn="b"/>
                      <a:r>
                        <a:rPr lang="en-US" sz="1200" u="none" strike="noStrike">
                          <a:effectLst/>
                        </a:rPr>
                        <a:t>20140731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12610</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349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12580</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348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7"/>
                  </a:ext>
                </a:extLst>
              </a:tr>
              <a:tr h="150960">
                <a:tc>
                  <a:txBody>
                    <a:bodyPr/>
                    <a:lstStyle/>
                    <a:p>
                      <a:pPr algn="l" fontAlgn="b"/>
                      <a:r>
                        <a:rPr lang="en-US" sz="1200" u="none" strike="noStrike">
                          <a:effectLst/>
                        </a:rPr>
                        <a:t>20150131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3287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1131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3671</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1131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8"/>
                  </a:ext>
                </a:extLst>
              </a:tr>
              <a:tr h="150960">
                <a:tc>
                  <a:txBody>
                    <a:bodyPr/>
                    <a:lstStyle/>
                    <a:p>
                      <a:pPr algn="l" fontAlgn="b"/>
                      <a:r>
                        <a:rPr lang="en-US" sz="1200" u="none" strike="noStrike">
                          <a:effectLst/>
                        </a:rPr>
                        <a:t>20150731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4458</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399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5309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399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9"/>
                  </a:ext>
                </a:extLst>
              </a:tr>
              <a:tr h="150960">
                <a:tc>
                  <a:txBody>
                    <a:bodyPr/>
                    <a:lstStyle/>
                    <a:p>
                      <a:pPr algn="l" fontAlgn="b"/>
                      <a:r>
                        <a:rPr lang="en-US" sz="1200" u="none" strike="noStrike">
                          <a:effectLst/>
                        </a:rPr>
                        <a:t>20160131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3115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726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4620</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726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30"/>
                  </a:ext>
                </a:extLst>
              </a:tr>
              <a:tr h="150960">
                <a:tc>
                  <a:txBody>
                    <a:bodyPr/>
                    <a:lstStyle/>
                    <a:p>
                      <a:pPr algn="l" fontAlgn="b"/>
                      <a:r>
                        <a:rPr lang="en-US" sz="1200" u="none" strike="noStrike">
                          <a:effectLst/>
                        </a:rPr>
                        <a:t>SUMS</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373883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105963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319446</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105312</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31"/>
                  </a:ext>
                </a:extLst>
              </a:tr>
            </a:tbl>
          </a:graphicData>
        </a:graphic>
      </p:graphicFrame>
      <p:sp>
        <p:nvSpPr>
          <p:cNvPr id="5" name="Content Placeholder 2"/>
          <p:cNvSpPr>
            <a:spLocks noGrp="1"/>
          </p:cNvSpPr>
          <p:nvPr>
            <p:ph sz="half" idx="2"/>
          </p:nvPr>
        </p:nvSpPr>
        <p:spPr>
          <a:xfrm>
            <a:off x="5334000" y="2895600"/>
            <a:ext cx="3657600" cy="3883896"/>
          </a:xfrm>
        </p:spPr>
        <p:txBody>
          <a:bodyPr/>
          <a:lstStyle/>
          <a:p>
            <a:pPr marL="0" indent="0"/>
            <a:r>
              <a:rPr lang="en-US" sz="2400" dirty="0" smtClean="0"/>
              <a:t>Of the 278,183 active concepts in 2002, only </a:t>
            </a:r>
            <a:r>
              <a:rPr lang="en-US" sz="2400" b="1" u="sng" dirty="0" smtClean="0"/>
              <a:t>66.7%</a:t>
            </a:r>
            <a:r>
              <a:rPr lang="en-US" sz="2400" dirty="0" smtClean="0"/>
              <a:t> was (still) active in January 2016.</a:t>
            </a:r>
            <a:endParaRPr lang="en-US" sz="2400" dirty="0"/>
          </a:p>
        </p:txBody>
      </p:sp>
      <p:sp>
        <p:nvSpPr>
          <p:cNvPr id="3" name="Rounded Rectangle 2"/>
          <p:cNvSpPr/>
          <p:nvPr/>
        </p:nvSpPr>
        <p:spPr bwMode="auto">
          <a:xfrm>
            <a:off x="1143000" y="1066800"/>
            <a:ext cx="685800" cy="22860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ounded Rectangle 6"/>
          <p:cNvSpPr/>
          <p:nvPr/>
        </p:nvSpPr>
        <p:spPr bwMode="auto">
          <a:xfrm>
            <a:off x="3429000" y="1056992"/>
            <a:ext cx="685800" cy="22860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a:xfrm>
            <a:off x="6029608" y="6256276"/>
            <a:ext cx="3087986" cy="523220"/>
          </a:xfrm>
          <a:prstGeom prst="rect">
            <a:avLst/>
          </a:prstGeom>
        </p:spPr>
        <p:txBody>
          <a:bodyPr wrap="square">
            <a:spAutoFit/>
          </a:bodyPr>
          <a:lstStyle/>
          <a:p>
            <a:pPr marL="0" indent="0" algn="r"/>
            <a:r>
              <a:rPr lang="en-US" sz="1400" b="0" dirty="0">
                <a:solidFill>
                  <a:schemeClr val="bg1"/>
                </a:solidFill>
              </a:rPr>
              <a:t>Research based on the January 2016 version of SNOMED </a:t>
            </a:r>
            <a:r>
              <a:rPr lang="en-US" sz="1400" b="0" dirty="0" smtClean="0">
                <a:solidFill>
                  <a:schemeClr val="bg1"/>
                </a:solidFill>
              </a:rPr>
              <a:t>CT</a:t>
            </a:r>
            <a:endParaRPr lang="en-US" sz="1400" b="0" dirty="0">
              <a:solidFill>
                <a:schemeClr val="bg1"/>
              </a:solidFill>
            </a:endParaRPr>
          </a:p>
        </p:txBody>
      </p:sp>
      <p:sp>
        <p:nvSpPr>
          <p:cNvPr id="9" name="Rectangle 8"/>
          <p:cNvSpPr/>
          <p:nvPr/>
        </p:nvSpPr>
        <p:spPr>
          <a:xfrm>
            <a:off x="5486400" y="5257800"/>
            <a:ext cx="3657600" cy="1015663"/>
          </a:xfrm>
          <a:prstGeom prst="rect">
            <a:avLst/>
          </a:prstGeom>
        </p:spPr>
        <p:txBody>
          <a:bodyPr wrap="square">
            <a:spAutoFit/>
          </a:bodyPr>
          <a:lstStyle/>
          <a:p>
            <a:pPr algn="r"/>
            <a:r>
              <a:rPr lang="en-US" sz="1200" dirty="0">
                <a:solidFill>
                  <a:schemeClr val="bg1"/>
                </a:solidFill>
              </a:rPr>
              <a:t>Ceusters w, Bona J. </a:t>
            </a:r>
            <a:r>
              <a:rPr lang="en-US" sz="1200" dirty="0" smtClean="0">
                <a:solidFill>
                  <a:schemeClr val="bg1"/>
                </a:solidFill>
              </a:rPr>
              <a:t>Analyzing </a:t>
            </a:r>
            <a:r>
              <a:rPr lang="en-US" sz="1200" dirty="0">
                <a:solidFill>
                  <a:schemeClr val="bg1"/>
                </a:solidFill>
              </a:rPr>
              <a:t>SNOMED CT’s Historical Data: Pitfalls and Possibilities. </a:t>
            </a:r>
            <a:r>
              <a:rPr lang="en-US" sz="1200" dirty="0" smtClean="0">
                <a:solidFill>
                  <a:schemeClr val="bg1"/>
                </a:solidFill>
              </a:rPr>
              <a:t>In</a:t>
            </a:r>
            <a:r>
              <a:rPr lang="en-US" sz="1200" dirty="0">
                <a:solidFill>
                  <a:schemeClr val="bg1"/>
                </a:solidFill>
              </a:rPr>
              <a:t>: American Medical Informatics Association 2016 Annual Symposium Proceedings, Chicago IL, November 12-16, 2016;361-370.</a:t>
            </a:r>
          </a:p>
        </p:txBody>
      </p:sp>
    </p:spTree>
    <p:extLst>
      <p:ext uri="{BB962C8B-B14F-4D97-AF65-F5344CB8AC3E}">
        <p14:creationId xmlns:p14="http://schemas.microsoft.com/office/powerpoint/2010/main" val="3209118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685800"/>
            <a:ext cx="3657600" cy="685800"/>
          </a:xfrm>
        </p:spPr>
        <p:txBody>
          <a:bodyPr/>
          <a:lstStyle/>
          <a:p>
            <a:pPr algn="ctr"/>
            <a:r>
              <a:rPr lang="en-US" dirty="0" smtClean="0"/>
              <a:t>SNOMED CT concept (in)activations</a:t>
            </a:r>
            <a:endParaRPr lang="en-US" dirty="0"/>
          </a:p>
        </p:txBody>
      </p:sp>
      <p:graphicFrame>
        <p:nvGraphicFramePr>
          <p:cNvPr id="4" name="Content Placeholder 3"/>
          <p:cNvGraphicFramePr>
            <a:graphicFrameLocks noGrp="1"/>
          </p:cNvGraphicFramePr>
          <p:nvPr>
            <p:ph sz="half" idx="1"/>
          </p:nvPr>
        </p:nvGraphicFramePr>
        <p:xfrm>
          <a:off x="76200" y="685800"/>
          <a:ext cx="5105400" cy="6093696"/>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150960">
                <a:tc>
                  <a:txBody>
                    <a:bodyPr/>
                    <a:lstStyle/>
                    <a:p>
                      <a:pPr algn="l" fontAlgn="b"/>
                      <a:endParaRPr lang="en-US" sz="1200" b="0" i="0" u="none" strike="noStrike" dirty="0">
                        <a:solidFill>
                          <a:srgbClr val="000000"/>
                        </a:solidFill>
                        <a:effectLst/>
                        <a:latin typeface="Calibri" panose="020F0502020204030204" pitchFamily="34" charset="0"/>
                      </a:endParaRPr>
                    </a:p>
                  </a:txBody>
                  <a:tcPr marL="5633" marR="5633" marT="7548" marB="0" anchor="b"/>
                </a:tc>
                <a:tc gridSpan="2">
                  <a:txBody>
                    <a:bodyPr/>
                    <a:lstStyle/>
                    <a:p>
                      <a:pPr algn="ctr" fontAlgn="b"/>
                      <a:r>
                        <a:rPr lang="en-US" sz="1200" u="none" strike="noStrike" dirty="0">
                          <a:effectLst/>
                        </a:rPr>
                        <a:t>From Concept file</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hMerge="1">
                  <a:txBody>
                    <a:bodyPr/>
                    <a:lstStyle/>
                    <a:p>
                      <a:endParaRPr lang="en-US"/>
                    </a:p>
                  </a:txBody>
                  <a:tcPr/>
                </a:tc>
                <a:tc gridSpan="2">
                  <a:txBody>
                    <a:bodyPr/>
                    <a:lstStyle/>
                    <a:p>
                      <a:pPr algn="ctr" fontAlgn="b"/>
                      <a:r>
                        <a:rPr lang="en-US" sz="1200" u="none" strike="noStrike" dirty="0">
                          <a:effectLst/>
                        </a:rPr>
                        <a:t>From 2016 'snapshot' file</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hMerge="1">
                  <a:txBody>
                    <a:bodyPr/>
                    <a:lstStyle/>
                    <a:p>
                      <a:endParaRPr lang="en-US"/>
                    </a:p>
                  </a:txBody>
                  <a:tcPr/>
                </a:tc>
                <a:extLst>
                  <a:ext uri="{0D108BD9-81ED-4DB2-BD59-A6C34878D82A}">
                    <a16:rowId xmlns:a16="http://schemas.microsoft.com/office/drawing/2014/main" val="10000"/>
                  </a:ext>
                </a:extLst>
              </a:tr>
              <a:tr h="153840">
                <a:tc>
                  <a:txBody>
                    <a:bodyPr/>
                    <a:lstStyle/>
                    <a:p>
                      <a:pPr algn="ctr" fontAlgn="b"/>
                      <a:r>
                        <a:rPr lang="en-US" sz="1200" u="none" strike="noStrike" dirty="0">
                          <a:effectLst/>
                        </a:rPr>
                        <a:t>Version</a:t>
                      </a:r>
                      <a:endParaRPr lang="en-US" sz="1200" b="0" i="0" u="none" strike="noStrike" dirty="0">
                        <a:solidFill>
                          <a:srgbClr val="000000"/>
                        </a:solidFill>
                        <a:effectLst/>
                        <a:latin typeface="Calibri" panose="020F0502020204030204" pitchFamily="34" charset="0"/>
                      </a:endParaRPr>
                    </a:p>
                  </a:txBody>
                  <a:tcPr marL="5633" marR="5633" marT="7548" marB="0" anchor="b"/>
                </a:tc>
                <a:tc>
                  <a:txBody>
                    <a:bodyPr/>
                    <a:lstStyle/>
                    <a:p>
                      <a:pPr algn="ctr" fontAlgn="b"/>
                      <a:r>
                        <a:rPr lang="en-US" sz="1200" u="none" strike="noStrike" dirty="0">
                          <a:effectLst/>
                        </a:rPr>
                        <a:t>Activated In</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ctr" fontAlgn="b"/>
                      <a:r>
                        <a:rPr lang="en-US" sz="1200" u="none" strike="noStrike" dirty="0">
                          <a:effectLst/>
                        </a:rPr>
                        <a:t>Deactivated in</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ctr" fontAlgn="b"/>
                      <a:r>
                        <a:rPr lang="en-US" sz="1200" u="none" strike="noStrike" dirty="0">
                          <a:effectLst/>
                        </a:rPr>
                        <a:t>Active </a:t>
                      </a:r>
                      <a:r>
                        <a:rPr lang="en-US" sz="1200" u="none" strike="noStrike" dirty="0" smtClean="0">
                          <a:effectLst/>
                        </a:rPr>
                        <a:t>since</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ctr" fontAlgn="b"/>
                      <a:r>
                        <a:rPr lang="en-US" sz="1200" u="none" strike="noStrike" dirty="0" smtClean="0">
                          <a:effectLst/>
                        </a:rPr>
                        <a:t>Inactive  </a:t>
                      </a:r>
                      <a:r>
                        <a:rPr lang="en-US" sz="1200" u="none" strike="noStrike" dirty="0">
                          <a:effectLst/>
                        </a:rPr>
                        <a:t>since</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1"/>
                  </a:ext>
                </a:extLst>
              </a:tr>
              <a:tr h="150960">
                <a:tc>
                  <a:txBody>
                    <a:bodyPr/>
                    <a:lstStyle/>
                    <a:p>
                      <a:pPr algn="l" fontAlgn="b"/>
                      <a:r>
                        <a:rPr lang="en-US" sz="1200" u="none" strike="noStrike">
                          <a:effectLst/>
                        </a:rPr>
                        <a:t>20020131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dirty="0">
                          <a:effectLst/>
                        </a:rPr>
                        <a:t>278183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47833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185564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47673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2"/>
                  </a:ext>
                </a:extLst>
              </a:tr>
              <a:tr h="150960">
                <a:tc>
                  <a:txBody>
                    <a:bodyPr/>
                    <a:lstStyle/>
                    <a:p>
                      <a:pPr algn="l" fontAlgn="b"/>
                      <a:r>
                        <a:rPr lang="en-US" sz="1200" u="none" strike="noStrike">
                          <a:effectLst/>
                        </a:rPr>
                        <a:t>20020731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dirty="0">
                          <a:effectLst/>
                        </a:rPr>
                        <a:t>7485</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1747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9950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1725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3"/>
                  </a:ext>
                </a:extLst>
              </a:tr>
              <a:tr h="150960">
                <a:tc>
                  <a:txBody>
                    <a:bodyPr/>
                    <a:lstStyle/>
                    <a:p>
                      <a:pPr algn="l" fontAlgn="b"/>
                      <a:r>
                        <a:rPr lang="en-US" sz="1200" u="none" strike="noStrike">
                          <a:effectLst/>
                        </a:rPr>
                        <a:t>20030131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dirty="0">
                          <a:effectLst/>
                        </a:rPr>
                        <a:t>7806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5834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7151</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5569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4"/>
                  </a:ext>
                </a:extLst>
              </a:tr>
              <a:tr h="150960">
                <a:tc>
                  <a:txBody>
                    <a:bodyPr/>
                    <a:lstStyle/>
                    <a:p>
                      <a:pPr algn="l" fontAlgn="b"/>
                      <a:r>
                        <a:rPr lang="en-US" sz="1200" u="none" strike="noStrike">
                          <a:effectLst/>
                        </a:rPr>
                        <a:t>20030731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8124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1905</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7684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1888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5"/>
                  </a:ext>
                </a:extLst>
              </a:tr>
              <a:tr h="150960">
                <a:tc>
                  <a:txBody>
                    <a:bodyPr/>
                    <a:lstStyle/>
                    <a:p>
                      <a:pPr algn="l" fontAlgn="b"/>
                      <a:r>
                        <a:rPr lang="en-US" sz="1200" u="none" strike="noStrike">
                          <a:effectLst/>
                        </a:rPr>
                        <a:t>20040131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4573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2008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3899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1990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6"/>
                  </a:ext>
                </a:extLst>
              </a:tr>
              <a:tr h="150960">
                <a:tc>
                  <a:txBody>
                    <a:bodyPr/>
                    <a:lstStyle/>
                    <a:p>
                      <a:pPr algn="l" fontAlgn="b"/>
                      <a:r>
                        <a:rPr lang="en-US" sz="1200" u="none" strike="noStrike">
                          <a:effectLst/>
                        </a:rPr>
                        <a:t>20040731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4599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1580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7462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1471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7"/>
                  </a:ext>
                </a:extLst>
              </a:tr>
              <a:tr h="150960">
                <a:tc>
                  <a:txBody>
                    <a:bodyPr/>
                    <a:lstStyle/>
                    <a:p>
                      <a:pPr algn="l" fontAlgn="b"/>
                      <a:r>
                        <a:rPr lang="en-US" sz="1200" u="none" strike="noStrike">
                          <a:effectLst/>
                        </a:rPr>
                        <a:t>20050131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2817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897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6699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891</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8"/>
                  </a:ext>
                </a:extLst>
              </a:tr>
              <a:tr h="150960">
                <a:tc>
                  <a:txBody>
                    <a:bodyPr/>
                    <a:lstStyle/>
                    <a:p>
                      <a:pPr algn="l" fontAlgn="b"/>
                      <a:r>
                        <a:rPr lang="en-US" sz="1200" u="none" strike="noStrike">
                          <a:effectLst/>
                        </a:rPr>
                        <a:t>20050731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1722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438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4148</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433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9"/>
                  </a:ext>
                </a:extLst>
              </a:tr>
              <a:tr h="150960">
                <a:tc>
                  <a:txBody>
                    <a:bodyPr/>
                    <a:lstStyle/>
                    <a:p>
                      <a:pPr algn="l" fontAlgn="b"/>
                      <a:r>
                        <a:rPr lang="en-US" sz="1200" u="none" strike="noStrike">
                          <a:effectLst/>
                        </a:rPr>
                        <a:t>20060131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2422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718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6687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710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0"/>
                  </a:ext>
                </a:extLst>
              </a:tr>
              <a:tr h="150960">
                <a:tc>
                  <a:txBody>
                    <a:bodyPr/>
                    <a:lstStyle/>
                    <a:p>
                      <a:pPr algn="l" fontAlgn="b"/>
                      <a:r>
                        <a:rPr lang="en-US" sz="1200" u="none" strike="noStrike">
                          <a:effectLst/>
                        </a:rPr>
                        <a:t>20060731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2125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1035</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2295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1029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1"/>
                  </a:ext>
                </a:extLst>
              </a:tr>
              <a:tr h="150960">
                <a:tc>
                  <a:txBody>
                    <a:bodyPr/>
                    <a:lstStyle/>
                    <a:p>
                      <a:pPr algn="l" fontAlgn="b"/>
                      <a:r>
                        <a:rPr lang="en-US" sz="1200" u="none" strike="noStrike">
                          <a:effectLst/>
                        </a:rPr>
                        <a:t>20070131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3036</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1363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4717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1351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2"/>
                  </a:ext>
                </a:extLst>
              </a:tr>
              <a:tr h="150960">
                <a:tc>
                  <a:txBody>
                    <a:bodyPr/>
                    <a:lstStyle/>
                    <a:p>
                      <a:pPr algn="l" fontAlgn="b"/>
                      <a:r>
                        <a:rPr lang="en-US" sz="1200" u="none" strike="noStrike">
                          <a:effectLst/>
                        </a:rPr>
                        <a:t>20070731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2325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907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4153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902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3"/>
                  </a:ext>
                </a:extLst>
              </a:tr>
              <a:tr h="150960">
                <a:tc>
                  <a:txBody>
                    <a:bodyPr/>
                    <a:lstStyle/>
                    <a:p>
                      <a:pPr algn="l" fontAlgn="b"/>
                      <a:r>
                        <a:rPr lang="en-US" sz="1200" u="none" strike="noStrike">
                          <a:effectLst/>
                        </a:rPr>
                        <a:t>20080131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2073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1071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3403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1070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4"/>
                  </a:ext>
                </a:extLst>
              </a:tr>
              <a:tr h="150960">
                <a:tc>
                  <a:txBody>
                    <a:bodyPr/>
                    <a:lstStyle/>
                    <a:p>
                      <a:pPr algn="l" fontAlgn="b"/>
                      <a:r>
                        <a:rPr lang="en-US" sz="1200" u="none" strike="noStrike">
                          <a:effectLst/>
                        </a:rPr>
                        <a:t>20080731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5126</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889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11747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884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5"/>
                  </a:ext>
                </a:extLst>
              </a:tr>
              <a:tr h="150960">
                <a:tc>
                  <a:txBody>
                    <a:bodyPr/>
                    <a:lstStyle/>
                    <a:p>
                      <a:pPr algn="l" fontAlgn="b"/>
                      <a:r>
                        <a:rPr lang="en-US" sz="1200" u="none" strike="noStrike">
                          <a:effectLst/>
                        </a:rPr>
                        <a:t>20090131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3745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9221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4214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9221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6"/>
                  </a:ext>
                </a:extLst>
              </a:tr>
              <a:tr h="150960">
                <a:tc>
                  <a:txBody>
                    <a:bodyPr/>
                    <a:lstStyle/>
                    <a:p>
                      <a:pPr algn="l" fontAlgn="b"/>
                      <a:r>
                        <a:rPr lang="en-US" sz="1200" u="none" strike="noStrike">
                          <a:effectLst/>
                        </a:rPr>
                        <a:t>20090731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1337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3657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4773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3655</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7"/>
                  </a:ext>
                </a:extLst>
              </a:tr>
              <a:tr h="150960">
                <a:tc>
                  <a:txBody>
                    <a:bodyPr/>
                    <a:lstStyle/>
                    <a:p>
                      <a:pPr algn="l" fontAlgn="b"/>
                      <a:r>
                        <a:rPr lang="en-US" sz="1200" u="none" strike="noStrike">
                          <a:effectLst/>
                        </a:rPr>
                        <a:t>20100131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1744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18293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3702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18292</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8"/>
                  </a:ext>
                </a:extLst>
              </a:tr>
              <a:tr h="150960">
                <a:tc>
                  <a:txBody>
                    <a:bodyPr/>
                    <a:lstStyle/>
                    <a:p>
                      <a:pPr algn="l" fontAlgn="b"/>
                      <a:r>
                        <a:rPr lang="en-US" sz="1200" u="none" strike="noStrike">
                          <a:effectLst/>
                        </a:rPr>
                        <a:t>20100731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1157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289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2288</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288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9"/>
                  </a:ext>
                </a:extLst>
              </a:tr>
              <a:tr h="150960">
                <a:tc>
                  <a:txBody>
                    <a:bodyPr/>
                    <a:lstStyle/>
                    <a:p>
                      <a:pPr algn="l" fontAlgn="b"/>
                      <a:r>
                        <a:rPr lang="en-US" sz="1200" u="none" strike="noStrike">
                          <a:effectLst/>
                        </a:rPr>
                        <a:t>20110131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1906</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211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3363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210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0"/>
                  </a:ext>
                </a:extLst>
              </a:tr>
              <a:tr h="150960">
                <a:tc>
                  <a:txBody>
                    <a:bodyPr/>
                    <a:lstStyle/>
                    <a:p>
                      <a:pPr algn="l" fontAlgn="b"/>
                      <a:r>
                        <a:rPr lang="en-US" sz="1200" u="none" strike="noStrike">
                          <a:effectLst/>
                        </a:rPr>
                        <a:t>20110731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1969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189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2162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187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1"/>
                  </a:ext>
                </a:extLst>
              </a:tr>
              <a:tr h="150960">
                <a:tc>
                  <a:txBody>
                    <a:bodyPr/>
                    <a:lstStyle/>
                    <a:p>
                      <a:pPr algn="l" fontAlgn="b"/>
                      <a:r>
                        <a:rPr lang="en-US" sz="1200" u="none" strike="noStrike">
                          <a:effectLst/>
                        </a:rPr>
                        <a:t>20120131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319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108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340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108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2"/>
                  </a:ext>
                </a:extLst>
              </a:tr>
              <a:tr h="150960">
                <a:tc>
                  <a:txBody>
                    <a:bodyPr/>
                    <a:lstStyle/>
                    <a:p>
                      <a:pPr algn="l" fontAlgn="b"/>
                      <a:r>
                        <a:rPr lang="en-US" sz="1200" u="none" strike="noStrike">
                          <a:effectLst/>
                        </a:rPr>
                        <a:t>20120731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794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281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1124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279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3"/>
                  </a:ext>
                </a:extLst>
              </a:tr>
              <a:tr h="150960">
                <a:tc>
                  <a:txBody>
                    <a:bodyPr/>
                    <a:lstStyle/>
                    <a:p>
                      <a:pPr algn="l" fontAlgn="b"/>
                      <a:r>
                        <a:rPr lang="en-US" sz="1200" u="none" strike="noStrike">
                          <a:effectLst/>
                        </a:rPr>
                        <a:t>20130131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1673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114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1841</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112</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4"/>
                  </a:ext>
                </a:extLst>
              </a:tr>
              <a:tr h="150960">
                <a:tc>
                  <a:txBody>
                    <a:bodyPr/>
                    <a:lstStyle/>
                    <a:p>
                      <a:pPr algn="l" fontAlgn="b"/>
                      <a:r>
                        <a:rPr lang="en-US" sz="1200" u="none" strike="noStrike">
                          <a:effectLst/>
                        </a:rPr>
                        <a:t>20130731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1124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304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1307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304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5"/>
                  </a:ext>
                </a:extLst>
              </a:tr>
              <a:tr h="150960">
                <a:tc>
                  <a:txBody>
                    <a:bodyPr/>
                    <a:lstStyle/>
                    <a:p>
                      <a:pPr algn="l" fontAlgn="b"/>
                      <a:r>
                        <a:rPr lang="en-US" sz="1200" u="none" strike="noStrike">
                          <a:effectLst/>
                        </a:rPr>
                        <a:t>20140131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2229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2466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2593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2466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6"/>
                  </a:ext>
                </a:extLst>
              </a:tr>
              <a:tr h="150960">
                <a:tc>
                  <a:txBody>
                    <a:bodyPr/>
                    <a:lstStyle/>
                    <a:p>
                      <a:pPr algn="l" fontAlgn="b"/>
                      <a:r>
                        <a:rPr lang="en-US" sz="1200" u="none" strike="noStrike">
                          <a:effectLst/>
                        </a:rPr>
                        <a:t>20140731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12610</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349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12580</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348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7"/>
                  </a:ext>
                </a:extLst>
              </a:tr>
              <a:tr h="150960">
                <a:tc>
                  <a:txBody>
                    <a:bodyPr/>
                    <a:lstStyle/>
                    <a:p>
                      <a:pPr algn="l" fontAlgn="b"/>
                      <a:r>
                        <a:rPr lang="en-US" sz="1200" u="none" strike="noStrike">
                          <a:effectLst/>
                        </a:rPr>
                        <a:t>20150131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3287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1131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3671</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1131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8"/>
                  </a:ext>
                </a:extLst>
              </a:tr>
              <a:tr h="150960">
                <a:tc>
                  <a:txBody>
                    <a:bodyPr/>
                    <a:lstStyle/>
                    <a:p>
                      <a:pPr algn="l" fontAlgn="b"/>
                      <a:r>
                        <a:rPr lang="en-US" sz="1200" u="none" strike="noStrike">
                          <a:effectLst/>
                        </a:rPr>
                        <a:t>20150731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4458</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399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5309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399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9"/>
                  </a:ext>
                </a:extLst>
              </a:tr>
              <a:tr h="150960">
                <a:tc>
                  <a:txBody>
                    <a:bodyPr/>
                    <a:lstStyle/>
                    <a:p>
                      <a:pPr algn="l" fontAlgn="b"/>
                      <a:r>
                        <a:rPr lang="en-US" sz="1200" u="none" strike="noStrike">
                          <a:effectLst/>
                        </a:rPr>
                        <a:t>20160131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3115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726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4620</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726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30"/>
                  </a:ext>
                </a:extLst>
              </a:tr>
              <a:tr h="150960">
                <a:tc>
                  <a:txBody>
                    <a:bodyPr/>
                    <a:lstStyle/>
                    <a:p>
                      <a:pPr algn="l" fontAlgn="b"/>
                      <a:r>
                        <a:rPr lang="en-US" sz="1200" u="none" strike="noStrike">
                          <a:effectLst/>
                        </a:rPr>
                        <a:t>SUMS</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373883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105963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319446</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105312</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31"/>
                  </a:ext>
                </a:extLst>
              </a:tr>
            </a:tbl>
          </a:graphicData>
        </a:graphic>
      </p:graphicFrame>
      <p:sp>
        <p:nvSpPr>
          <p:cNvPr id="5" name="Content Placeholder 2"/>
          <p:cNvSpPr>
            <a:spLocks noGrp="1"/>
          </p:cNvSpPr>
          <p:nvPr>
            <p:ph sz="half" idx="2"/>
          </p:nvPr>
        </p:nvSpPr>
        <p:spPr>
          <a:xfrm>
            <a:off x="5334000" y="2895600"/>
            <a:ext cx="3657600" cy="3883896"/>
          </a:xfrm>
        </p:spPr>
        <p:txBody>
          <a:bodyPr/>
          <a:lstStyle/>
          <a:p>
            <a:pPr marL="0" indent="0"/>
            <a:r>
              <a:rPr lang="en-US" sz="2400" dirty="0" smtClean="0"/>
              <a:t>Of the 47,833 inactive concepts in 2002, </a:t>
            </a:r>
            <a:r>
              <a:rPr lang="en-US" sz="2400" b="1" u="sng" dirty="0" smtClean="0"/>
              <a:t>160</a:t>
            </a:r>
            <a:r>
              <a:rPr lang="en-US" sz="2400" dirty="0" smtClean="0"/>
              <a:t> became re-activated between 2002 and 2016.</a:t>
            </a:r>
            <a:endParaRPr lang="en-US" sz="2400" dirty="0"/>
          </a:p>
        </p:txBody>
      </p:sp>
      <p:sp>
        <p:nvSpPr>
          <p:cNvPr id="3" name="Rounded Rectangle 2"/>
          <p:cNvSpPr/>
          <p:nvPr/>
        </p:nvSpPr>
        <p:spPr bwMode="auto">
          <a:xfrm>
            <a:off x="2362200" y="1066800"/>
            <a:ext cx="685800" cy="22860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ounded Rectangle 6"/>
          <p:cNvSpPr/>
          <p:nvPr/>
        </p:nvSpPr>
        <p:spPr bwMode="auto">
          <a:xfrm>
            <a:off x="4648200" y="1056992"/>
            <a:ext cx="685800" cy="22860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a:xfrm>
            <a:off x="6029608" y="6256276"/>
            <a:ext cx="3087986" cy="523220"/>
          </a:xfrm>
          <a:prstGeom prst="rect">
            <a:avLst/>
          </a:prstGeom>
        </p:spPr>
        <p:txBody>
          <a:bodyPr wrap="square">
            <a:spAutoFit/>
          </a:bodyPr>
          <a:lstStyle/>
          <a:p>
            <a:pPr marL="0" indent="0" algn="r"/>
            <a:r>
              <a:rPr lang="en-US" sz="1400" b="0" dirty="0">
                <a:solidFill>
                  <a:schemeClr val="bg1"/>
                </a:solidFill>
              </a:rPr>
              <a:t>Research based on the January 2016 version of SNOMED </a:t>
            </a:r>
            <a:r>
              <a:rPr lang="en-US" sz="1400" b="0" dirty="0" smtClean="0">
                <a:solidFill>
                  <a:schemeClr val="bg1"/>
                </a:solidFill>
              </a:rPr>
              <a:t>CT</a:t>
            </a:r>
            <a:endParaRPr lang="en-US" sz="1400" b="0" dirty="0">
              <a:solidFill>
                <a:schemeClr val="bg1"/>
              </a:solidFill>
            </a:endParaRPr>
          </a:p>
        </p:txBody>
      </p:sp>
      <p:sp>
        <p:nvSpPr>
          <p:cNvPr id="9" name="Rectangle 8"/>
          <p:cNvSpPr/>
          <p:nvPr/>
        </p:nvSpPr>
        <p:spPr>
          <a:xfrm>
            <a:off x="5486400" y="5257800"/>
            <a:ext cx="3657600" cy="1015663"/>
          </a:xfrm>
          <a:prstGeom prst="rect">
            <a:avLst/>
          </a:prstGeom>
        </p:spPr>
        <p:txBody>
          <a:bodyPr wrap="square">
            <a:spAutoFit/>
          </a:bodyPr>
          <a:lstStyle/>
          <a:p>
            <a:pPr algn="r"/>
            <a:r>
              <a:rPr lang="en-US" sz="1200" dirty="0">
                <a:solidFill>
                  <a:schemeClr val="bg1"/>
                </a:solidFill>
              </a:rPr>
              <a:t>Ceusters w, Bona J. </a:t>
            </a:r>
            <a:r>
              <a:rPr lang="en-US" sz="1200" dirty="0" smtClean="0">
                <a:solidFill>
                  <a:schemeClr val="bg1"/>
                </a:solidFill>
              </a:rPr>
              <a:t>Analyzing </a:t>
            </a:r>
            <a:r>
              <a:rPr lang="en-US" sz="1200" dirty="0">
                <a:solidFill>
                  <a:schemeClr val="bg1"/>
                </a:solidFill>
              </a:rPr>
              <a:t>SNOMED CT’s Historical Data: Pitfalls and Possibilities. </a:t>
            </a:r>
            <a:r>
              <a:rPr lang="en-US" sz="1200" dirty="0" smtClean="0">
                <a:solidFill>
                  <a:schemeClr val="bg1"/>
                </a:solidFill>
              </a:rPr>
              <a:t>In</a:t>
            </a:r>
            <a:r>
              <a:rPr lang="en-US" sz="1200" dirty="0">
                <a:solidFill>
                  <a:schemeClr val="bg1"/>
                </a:solidFill>
              </a:rPr>
              <a:t>: American Medical Informatics Association 2016 Annual Symposium Proceedings, Chicago IL, November 12-16, 2016;361-370.</a:t>
            </a:r>
          </a:p>
        </p:txBody>
      </p:sp>
    </p:spTree>
    <p:extLst>
      <p:ext uri="{BB962C8B-B14F-4D97-AF65-F5344CB8AC3E}">
        <p14:creationId xmlns:p14="http://schemas.microsoft.com/office/powerpoint/2010/main" val="171013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Changes in Biomedical Ontologies</a:t>
            </a:r>
            <a:endParaRPr lang="en-US" dirty="0"/>
          </a:p>
        </p:txBody>
      </p:sp>
      <p:sp>
        <p:nvSpPr>
          <p:cNvPr id="5" name="Content Placeholder 4"/>
          <p:cNvSpPr>
            <a:spLocks noGrp="1"/>
          </p:cNvSpPr>
          <p:nvPr>
            <p:ph idx="1"/>
          </p:nvPr>
        </p:nvSpPr>
        <p:spPr/>
        <p:txBody>
          <a:bodyPr/>
          <a:lstStyle/>
          <a:p>
            <a:pPr marL="0" indent="0"/>
            <a:r>
              <a:rPr lang="en-US" dirty="0" smtClean="0"/>
              <a:t>Because of:</a:t>
            </a:r>
          </a:p>
          <a:p>
            <a:pPr>
              <a:buFont typeface="Arial" panose="020B0604020202020204" pitchFamily="34" charset="0"/>
              <a:buChar char="•"/>
            </a:pPr>
            <a:r>
              <a:rPr lang="en-US" dirty="0" smtClean="0"/>
              <a:t>Better understanding of reality (scientific discovery);</a:t>
            </a:r>
          </a:p>
          <a:p>
            <a:pPr>
              <a:buFont typeface="Arial" panose="020B0604020202020204" pitchFamily="34" charset="0"/>
              <a:buChar char="•"/>
            </a:pPr>
            <a:r>
              <a:rPr lang="nl-BE" altLang="en-US" dirty="0" smtClean="0"/>
              <a:t>Changes in biomedical reality become recognized:</a:t>
            </a:r>
          </a:p>
          <a:p>
            <a:pPr lvl="1">
              <a:buFont typeface="Arial" panose="020B0604020202020204" pitchFamily="34" charset="0"/>
              <a:buChar char="•"/>
            </a:pPr>
            <a:r>
              <a:rPr lang="nl-BE" dirty="0" smtClean="0"/>
              <a:t>Coming into existence of new (sub-)types in the domain</a:t>
            </a:r>
          </a:p>
          <a:p>
            <a:pPr lvl="2">
              <a:buFont typeface="Arial" panose="020B0604020202020204" pitchFamily="34" charset="0"/>
              <a:buChar char="•"/>
            </a:pPr>
            <a:r>
              <a:rPr lang="nl-BE" dirty="0" smtClean="0"/>
              <a:t>HIV, aids, Avian Flu, …;</a:t>
            </a:r>
          </a:p>
          <a:p>
            <a:pPr lvl="1">
              <a:buFont typeface="Arial" panose="020B0604020202020204" pitchFamily="34" charset="0"/>
              <a:buChar char="•"/>
            </a:pPr>
            <a:r>
              <a:rPr lang="nl-BE" dirty="0" smtClean="0"/>
              <a:t>Changes in the sorts of relations that obtain between instances of certain types and instances of other types:</a:t>
            </a:r>
          </a:p>
          <a:p>
            <a:pPr lvl="2">
              <a:buFont typeface="Arial" panose="020B0604020202020204" pitchFamily="34" charset="0"/>
              <a:buChar char="•"/>
            </a:pPr>
            <a:r>
              <a:rPr lang="nl-BE" dirty="0" smtClean="0"/>
              <a:t>Geographic spread of organisms,</a:t>
            </a:r>
          </a:p>
          <a:p>
            <a:pPr lvl="2">
              <a:buFont typeface="Arial" panose="020B0604020202020204" pitchFamily="34" charset="0"/>
              <a:buChar char="•"/>
            </a:pPr>
            <a:r>
              <a:rPr lang="nl-BE" dirty="0" smtClean="0"/>
              <a:t>Virulence and susceptibility;</a:t>
            </a:r>
          </a:p>
          <a:p>
            <a:pPr>
              <a:buFont typeface="Arial" panose="020B0604020202020204" pitchFamily="34" charset="0"/>
              <a:buChar char="•"/>
            </a:pPr>
            <a:r>
              <a:rPr lang="nl-BE" dirty="0" smtClean="0"/>
              <a:t>Re-assessments of what is relevant;</a:t>
            </a:r>
          </a:p>
          <a:p>
            <a:pPr>
              <a:buFont typeface="Arial" panose="020B0604020202020204" pitchFamily="34" charset="0"/>
              <a:buChar char="•"/>
            </a:pPr>
            <a:r>
              <a:rPr lang="nl-BE" dirty="0" smtClean="0"/>
              <a:t>Changes in representation model and syntax;</a:t>
            </a:r>
          </a:p>
          <a:p>
            <a:pPr>
              <a:buFont typeface="Arial" panose="020B0604020202020204" pitchFamily="34" charset="0"/>
              <a:buChar char="•"/>
            </a:pPr>
            <a:r>
              <a:rPr lang="nl-BE" dirty="0" smtClean="0"/>
              <a:t>Correction of editorial mistakes.</a:t>
            </a:r>
          </a:p>
          <a:p>
            <a:pPr lvl="2">
              <a:buFont typeface="Arial" panose="020B0604020202020204" pitchFamily="34" charset="0"/>
              <a:buChar char="•"/>
            </a:pPr>
            <a:endParaRPr lang="en-US" dirty="0"/>
          </a:p>
        </p:txBody>
      </p:sp>
    </p:spTree>
    <p:extLst>
      <p:ext uri="{BB962C8B-B14F-4D97-AF65-F5344CB8AC3E}">
        <p14:creationId xmlns:p14="http://schemas.microsoft.com/office/powerpoint/2010/main" val="28725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685800"/>
            <a:ext cx="3657600" cy="685800"/>
          </a:xfrm>
        </p:spPr>
        <p:txBody>
          <a:bodyPr/>
          <a:lstStyle/>
          <a:p>
            <a:pPr algn="ctr"/>
            <a:r>
              <a:rPr lang="en-US" dirty="0" smtClean="0"/>
              <a:t>SNOMED CT concept (in)activations</a:t>
            </a:r>
            <a:endParaRPr lang="en-US" dirty="0"/>
          </a:p>
        </p:txBody>
      </p:sp>
      <p:graphicFrame>
        <p:nvGraphicFramePr>
          <p:cNvPr id="4" name="Content Placeholder 3"/>
          <p:cNvGraphicFramePr>
            <a:graphicFrameLocks noGrp="1"/>
          </p:cNvGraphicFramePr>
          <p:nvPr>
            <p:ph sz="half" idx="1"/>
          </p:nvPr>
        </p:nvGraphicFramePr>
        <p:xfrm>
          <a:off x="76200" y="685800"/>
          <a:ext cx="5105400" cy="6093696"/>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150960">
                <a:tc>
                  <a:txBody>
                    <a:bodyPr/>
                    <a:lstStyle/>
                    <a:p>
                      <a:pPr algn="l" fontAlgn="b"/>
                      <a:endParaRPr lang="en-US" sz="1200" b="0" i="0" u="none" strike="noStrike" dirty="0">
                        <a:solidFill>
                          <a:srgbClr val="000000"/>
                        </a:solidFill>
                        <a:effectLst/>
                        <a:latin typeface="Calibri" panose="020F0502020204030204" pitchFamily="34" charset="0"/>
                      </a:endParaRPr>
                    </a:p>
                  </a:txBody>
                  <a:tcPr marL="5633" marR="5633" marT="7548" marB="0" anchor="b"/>
                </a:tc>
                <a:tc gridSpan="2">
                  <a:txBody>
                    <a:bodyPr/>
                    <a:lstStyle/>
                    <a:p>
                      <a:pPr algn="ctr" fontAlgn="b"/>
                      <a:r>
                        <a:rPr lang="en-US" sz="1200" u="none" strike="noStrike" dirty="0">
                          <a:effectLst/>
                        </a:rPr>
                        <a:t>From Concept file</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hMerge="1">
                  <a:txBody>
                    <a:bodyPr/>
                    <a:lstStyle/>
                    <a:p>
                      <a:endParaRPr lang="en-US"/>
                    </a:p>
                  </a:txBody>
                  <a:tcPr/>
                </a:tc>
                <a:tc gridSpan="2">
                  <a:txBody>
                    <a:bodyPr/>
                    <a:lstStyle/>
                    <a:p>
                      <a:pPr algn="ctr" fontAlgn="b"/>
                      <a:r>
                        <a:rPr lang="en-US" sz="1200" u="none" strike="noStrike" dirty="0">
                          <a:effectLst/>
                        </a:rPr>
                        <a:t>From 2016 'snapshot' file</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hMerge="1">
                  <a:txBody>
                    <a:bodyPr/>
                    <a:lstStyle/>
                    <a:p>
                      <a:endParaRPr lang="en-US"/>
                    </a:p>
                  </a:txBody>
                  <a:tcPr/>
                </a:tc>
                <a:extLst>
                  <a:ext uri="{0D108BD9-81ED-4DB2-BD59-A6C34878D82A}">
                    <a16:rowId xmlns:a16="http://schemas.microsoft.com/office/drawing/2014/main" val="10000"/>
                  </a:ext>
                </a:extLst>
              </a:tr>
              <a:tr h="153840">
                <a:tc>
                  <a:txBody>
                    <a:bodyPr/>
                    <a:lstStyle/>
                    <a:p>
                      <a:pPr algn="ctr" fontAlgn="b"/>
                      <a:r>
                        <a:rPr lang="en-US" sz="1200" u="none" strike="noStrike" dirty="0">
                          <a:effectLst/>
                        </a:rPr>
                        <a:t>Version</a:t>
                      </a:r>
                      <a:endParaRPr lang="en-US" sz="1200" b="0" i="0" u="none" strike="noStrike" dirty="0">
                        <a:solidFill>
                          <a:srgbClr val="000000"/>
                        </a:solidFill>
                        <a:effectLst/>
                        <a:latin typeface="Calibri" panose="020F0502020204030204" pitchFamily="34" charset="0"/>
                      </a:endParaRPr>
                    </a:p>
                  </a:txBody>
                  <a:tcPr marL="5633" marR="5633" marT="7548" marB="0" anchor="b"/>
                </a:tc>
                <a:tc>
                  <a:txBody>
                    <a:bodyPr/>
                    <a:lstStyle/>
                    <a:p>
                      <a:pPr algn="ctr" fontAlgn="b"/>
                      <a:r>
                        <a:rPr lang="en-US" sz="1200" u="none" strike="noStrike" dirty="0">
                          <a:effectLst/>
                        </a:rPr>
                        <a:t>Activated In</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ctr" fontAlgn="b"/>
                      <a:r>
                        <a:rPr lang="en-US" sz="1200" u="none" strike="noStrike" dirty="0">
                          <a:effectLst/>
                        </a:rPr>
                        <a:t>Deactivated in</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ctr" fontAlgn="b"/>
                      <a:r>
                        <a:rPr lang="en-US" sz="1200" u="none" strike="noStrike" dirty="0">
                          <a:effectLst/>
                        </a:rPr>
                        <a:t>Active </a:t>
                      </a:r>
                      <a:r>
                        <a:rPr lang="en-US" sz="1200" u="none" strike="noStrike" dirty="0" smtClean="0">
                          <a:effectLst/>
                        </a:rPr>
                        <a:t>since</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ctr" fontAlgn="b"/>
                      <a:r>
                        <a:rPr lang="en-US" sz="1200" u="none" strike="noStrike" dirty="0" smtClean="0">
                          <a:effectLst/>
                        </a:rPr>
                        <a:t>Inactive  </a:t>
                      </a:r>
                      <a:r>
                        <a:rPr lang="en-US" sz="1200" u="none" strike="noStrike" dirty="0">
                          <a:effectLst/>
                        </a:rPr>
                        <a:t>since</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1"/>
                  </a:ext>
                </a:extLst>
              </a:tr>
              <a:tr h="150960">
                <a:tc>
                  <a:txBody>
                    <a:bodyPr/>
                    <a:lstStyle/>
                    <a:p>
                      <a:pPr algn="l" fontAlgn="b"/>
                      <a:r>
                        <a:rPr lang="en-US" sz="1200" u="none" strike="noStrike">
                          <a:effectLst/>
                        </a:rPr>
                        <a:t>20020131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dirty="0">
                          <a:effectLst/>
                        </a:rPr>
                        <a:t>278183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47833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185564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47673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2"/>
                  </a:ext>
                </a:extLst>
              </a:tr>
              <a:tr h="150960">
                <a:tc>
                  <a:txBody>
                    <a:bodyPr/>
                    <a:lstStyle/>
                    <a:p>
                      <a:pPr algn="l" fontAlgn="b"/>
                      <a:r>
                        <a:rPr lang="en-US" sz="1200" u="none" strike="noStrike">
                          <a:effectLst/>
                        </a:rPr>
                        <a:t>20020731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dirty="0">
                          <a:effectLst/>
                        </a:rPr>
                        <a:t>7485</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1747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9950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1725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3"/>
                  </a:ext>
                </a:extLst>
              </a:tr>
              <a:tr h="150960">
                <a:tc>
                  <a:txBody>
                    <a:bodyPr/>
                    <a:lstStyle/>
                    <a:p>
                      <a:pPr algn="l" fontAlgn="b"/>
                      <a:r>
                        <a:rPr lang="en-US" sz="1200" u="none" strike="noStrike">
                          <a:effectLst/>
                        </a:rPr>
                        <a:t>20030131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dirty="0">
                          <a:effectLst/>
                        </a:rPr>
                        <a:t>7806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5834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7151</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5569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4"/>
                  </a:ext>
                </a:extLst>
              </a:tr>
              <a:tr h="150960">
                <a:tc>
                  <a:txBody>
                    <a:bodyPr/>
                    <a:lstStyle/>
                    <a:p>
                      <a:pPr algn="l" fontAlgn="b"/>
                      <a:r>
                        <a:rPr lang="en-US" sz="1200" u="none" strike="noStrike">
                          <a:effectLst/>
                        </a:rPr>
                        <a:t>20030731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8124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1905</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7684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1888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5"/>
                  </a:ext>
                </a:extLst>
              </a:tr>
              <a:tr h="150960">
                <a:tc>
                  <a:txBody>
                    <a:bodyPr/>
                    <a:lstStyle/>
                    <a:p>
                      <a:pPr algn="l" fontAlgn="b"/>
                      <a:r>
                        <a:rPr lang="en-US" sz="1200" u="none" strike="noStrike">
                          <a:effectLst/>
                        </a:rPr>
                        <a:t>20040131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4573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2008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3899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1990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6"/>
                  </a:ext>
                </a:extLst>
              </a:tr>
              <a:tr h="150960">
                <a:tc>
                  <a:txBody>
                    <a:bodyPr/>
                    <a:lstStyle/>
                    <a:p>
                      <a:pPr algn="l" fontAlgn="b"/>
                      <a:r>
                        <a:rPr lang="en-US" sz="1200" u="none" strike="noStrike">
                          <a:effectLst/>
                        </a:rPr>
                        <a:t>20040731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4599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1580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7462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1471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7"/>
                  </a:ext>
                </a:extLst>
              </a:tr>
              <a:tr h="150960">
                <a:tc>
                  <a:txBody>
                    <a:bodyPr/>
                    <a:lstStyle/>
                    <a:p>
                      <a:pPr algn="l" fontAlgn="b"/>
                      <a:r>
                        <a:rPr lang="en-US" sz="1200" u="none" strike="noStrike">
                          <a:effectLst/>
                        </a:rPr>
                        <a:t>20050131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2817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897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6699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891</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8"/>
                  </a:ext>
                </a:extLst>
              </a:tr>
              <a:tr h="150960">
                <a:tc>
                  <a:txBody>
                    <a:bodyPr/>
                    <a:lstStyle/>
                    <a:p>
                      <a:pPr algn="l" fontAlgn="b"/>
                      <a:r>
                        <a:rPr lang="en-US" sz="1200" u="none" strike="noStrike">
                          <a:effectLst/>
                        </a:rPr>
                        <a:t>20050731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1722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438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4148</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433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9"/>
                  </a:ext>
                </a:extLst>
              </a:tr>
              <a:tr h="150960">
                <a:tc>
                  <a:txBody>
                    <a:bodyPr/>
                    <a:lstStyle/>
                    <a:p>
                      <a:pPr algn="l" fontAlgn="b"/>
                      <a:r>
                        <a:rPr lang="en-US" sz="1200" u="none" strike="noStrike">
                          <a:effectLst/>
                        </a:rPr>
                        <a:t>20060131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2422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718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6687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710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0"/>
                  </a:ext>
                </a:extLst>
              </a:tr>
              <a:tr h="150960">
                <a:tc>
                  <a:txBody>
                    <a:bodyPr/>
                    <a:lstStyle/>
                    <a:p>
                      <a:pPr algn="l" fontAlgn="b"/>
                      <a:r>
                        <a:rPr lang="en-US" sz="1200" u="none" strike="noStrike">
                          <a:effectLst/>
                        </a:rPr>
                        <a:t>20060731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2125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1035</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2295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1029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1"/>
                  </a:ext>
                </a:extLst>
              </a:tr>
              <a:tr h="150960">
                <a:tc>
                  <a:txBody>
                    <a:bodyPr/>
                    <a:lstStyle/>
                    <a:p>
                      <a:pPr algn="l" fontAlgn="b"/>
                      <a:r>
                        <a:rPr lang="en-US" sz="1200" u="none" strike="noStrike">
                          <a:effectLst/>
                        </a:rPr>
                        <a:t>20070131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3036</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1363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4717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1351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2"/>
                  </a:ext>
                </a:extLst>
              </a:tr>
              <a:tr h="150960">
                <a:tc>
                  <a:txBody>
                    <a:bodyPr/>
                    <a:lstStyle/>
                    <a:p>
                      <a:pPr algn="l" fontAlgn="b"/>
                      <a:r>
                        <a:rPr lang="en-US" sz="1200" u="none" strike="noStrike">
                          <a:effectLst/>
                        </a:rPr>
                        <a:t>20070731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2325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907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4153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902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3"/>
                  </a:ext>
                </a:extLst>
              </a:tr>
              <a:tr h="150960">
                <a:tc>
                  <a:txBody>
                    <a:bodyPr/>
                    <a:lstStyle/>
                    <a:p>
                      <a:pPr algn="l" fontAlgn="b"/>
                      <a:r>
                        <a:rPr lang="en-US" sz="1200" u="none" strike="noStrike">
                          <a:effectLst/>
                        </a:rPr>
                        <a:t>20080131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2073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1071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3403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1070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4"/>
                  </a:ext>
                </a:extLst>
              </a:tr>
              <a:tr h="150960">
                <a:tc>
                  <a:txBody>
                    <a:bodyPr/>
                    <a:lstStyle/>
                    <a:p>
                      <a:pPr algn="l" fontAlgn="b"/>
                      <a:r>
                        <a:rPr lang="en-US" sz="1200" u="none" strike="noStrike">
                          <a:effectLst/>
                        </a:rPr>
                        <a:t>20080731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5126</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889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11747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884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5"/>
                  </a:ext>
                </a:extLst>
              </a:tr>
              <a:tr h="150960">
                <a:tc>
                  <a:txBody>
                    <a:bodyPr/>
                    <a:lstStyle/>
                    <a:p>
                      <a:pPr algn="l" fontAlgn="b"/>
                      <a:r>
                        <a:rPr lang="en-US" sz="1200" u="none" strike="noStrike">
                          <a:effectLst/>
                        </a:rPr>
                        <a:t>20090131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3745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9221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4214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9221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6"/>
                  </a:ext>
                </a:extLst>
              </a:tr>
              <a:tr h="150960">
                <a:tc>
                  <a:txBody>
                    <a:bodyPr/>
                    <a:lstStyle/>
                    <a:p>
                      <a:pPr algn="l" fontAlgn="b"/>
                      <a:r>
                        <a:rPr lang="en-US" sz="1200" u="none" strike="noStrike">
                          <a:effectLst/>
                        </a:rPr>
                        <a:t>20090731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1337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3657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4773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3655</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7"/>
                  </a:ext>
                </a:extLst>
              </a:tr>
              <a:tr h="150960">
                <a:tc>
                  <a:txBody>
                    <a:bodyPr/>
                    <a:lstStyle/>
                    <a:p>
                      <a:pPr algn="l" fontAlgn="b"/>
                      <a:r>
                        <a:rPr lang="en-US" sz="1200" u="none" strike="noStrike">
                          <a:effectLst/>
                        </a:rPr>
                        <a:t>20100131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1744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18293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3702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18292</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8"/>
                  </a:ext>
                </a:extLst>
              </a:tr>
              <a:tr h="150960">
                <a:tc>
                  <a:txBody>
                    <a:bodyPr/>
                    <a:lstStyle/>
                    <a:p>
                      <a:pPr algn="l" fontAlgn="b"/>
                      <a:r>
                        <a:rPr lang="en-US" sz="1200" u="none" strike="noStrike">
                          <a:effectLst/>
                        </a:rPr>
                        <a:t>20100731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1157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289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2288</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288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9"/>
                  </a:ext>
                </a:extLst>
              </a:tr>
              <a:tr h="150960">
                <a:tc>
                  <a:txBody>
                    <a:bodyPr/>
                    <a:lstStyle/>
                    <a:p>
                      <a:pPr algn="l" fontAlgn="b"/>
                      <a:r>
                        <a:rPr lang="en-US" sz="1200" u="none" strike="noStrike">
                          <a:effectLst/>
                        </a:rPr>
                        <a:t>20110131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1906</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211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3363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210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0"/>
                  </a:ext>
                </a:extLst>
              </a:tr>
              <a:tr h="150960">
                <a:tc>
                  <a:txBody>
                    <a:bodyPr/>
                    <a:lstStyle/>
                    <a:p>
                      <a:pPr algn="l" fontAlgn="b"/>
                      <a:r>
                        <a:rPr lang="en-US" sz="1200" u="none" strike="noStrike">
                          <a:effectLst/>
                        </a:rPr>
                        <a:t>20110731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1969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189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2162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187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1"/>
                  </a:ext>
                </a:extLst>
              </a:tr>
              <a:tr h="150960">
                <a:tc>
                  <a:txBody>
                    <a:bodyPr/>
                    <a:lstStyle/>
                    <a:p>
                      <a:pPr algn="l" fontAlgn="b"/>
                      <a:r>
                        <a:rPr lang="en-US" sz="1200" u="none" strike="noStrike">
                          <a:effectLst/>
                        </a:rPr>
                        <a:t>20120131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319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108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340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108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2"/>
                  </a:ext>
                </a:extLst>
              </a:tr>
              <a:tr h="150960">
                <a:tc>
                  <a:txBody>
                    <a:bodyPr/>
                    <a:lstStyle/>
                    <a:p>
                      <a:pPr algn="l" fontAlgn="b"/>
                      <a:r>
                        <a:rPr lang="en-US" sz="1200" u="none" strike="noStrike">
                          <a:effectLst/>
                        </a:rPr>
                        <a:t>20120731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794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281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1124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279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3"/>
                  </a:ext>
                </a:extLst>
              </a:tr>
              <a:tr h="150960">
                <a:tc>
                  <a:txBody>
                    <a:bodyPr/>
                    <a:lstStyle/>
                    <a:p>
                      <a:pPr algn="l" fontAlgn="b"/>
                      <a:r>
                        <a:rPr lang="en-US" sz="1200" u="none" strike="noStrike">
                          <a:effectLst/>
                        </a:rPr>
                        <a:t>20130131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1673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114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1841</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112</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4"/>
                  </a:ext>
                </a:extLst>
              </a:tr>
              <a:tr h="150960">
                <a:tc>
                  <a:txBody>
                    <a:bodyPr/>
                    <a:lstStyle/>
                    <a:p>
                      <a:pPr algn="l" fontAlgn="b"/>
                      <a:r>
                        <a:rPr lang="en-US" sz="1200" u="none" strike="noStrike">
                          <a:effectLst/>
                        </a:rPr>
                        <a:t>20130731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1124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304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1307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304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5"/>
                  </a:ext>
                </a:extLst>
              </a:tr>
              <a:tr h="150960">
                <a:tc>
                  <a:txBody>
                    <a:bodyPr/>
                    <a:lstStyle/>
                    <a:p>
                      <a:pPr algn="l" fontAlgn="b"/>
                      <a:r>
                        <a:rPr lang="en-US" sz="1200" u="none" strike="noStrike">
                          <a:effectLst/>
                        </a:rPr>
                        <a:t>20140131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2229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2466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2593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2466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6"/>
                  </a:ext>
                </a:extLst>
              </a:tr>
              <a:tr h="150960">
                <a:tc>
                  <a:txBody>
                    <a:bodyPr/>
                    <a:lstStyle/>
                    <a:p>
                      <a:pPr algn="l" fontAlgn="b"/>
                      <a:r>
                        <a:rPr lang="en-US" sz="1200" u="none" strike="noStrike">
                          <a:effectLst/>
                        </a:rPr>
                        <a:t>20140731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12610</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349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12580</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348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7"/>
                  </a:ext>
                </a:extLst>
              </a:tr>
              <a:tr h="150960">
                <a:tc>
                  <a:txBody>
                    <a:bodyPr/>
                    <a:lstStyle/>
                    <a:p>
                      <a:pPr algn="l" fontAlgn="b"/>
                      <a:r>
                        <a:rPr lang="en-US" sz="1200" u="none" strike="noStrike">
                          <a:effectLst/>
                        </a:rPr>
                        <a:t>20150131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3287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1131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3671</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1131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8"/>
                  </a:ext>
                </a:extLst>
              </a:tr>
              <a:tr h="150960">
                <a:tc>
                  <a:txBody>
                    <a:bodyPr/>
                    <a:lstStyle/>
                    <a:p>
                      <a:pPr algn="l" fontAlgn="b"/>
                      <a:r>
                        <a:rPr lang="en-US" sz="1200" u="none" strike="noStrike">
                          <a:effectLst/>
                        </a:rPr>
                        <a:t>20150731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4458</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399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5309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399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9"/>
                  </a:ext>
                </a:extLst>
              </a:tr>
              <a:tr h="150960">
                <a:tc>
                  <a:txBody>
                    <a:bodyPr/>
                    <a:lstStyle/>
                    <a:p>
                      <a:pPr algn="l" fontAlgn="b"/>
                      <a:r>
                        <a:rPr lang="en-US" sz="1200" u="none" strike="noStrike">
                          <a:effectLst/>
                        </a:rPr>
                        <a:t>20160131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3115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726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4620</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726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30"/>
                  </a:ext>
                </a:extLst>
              </a:tr>
              <a:tr h="150960">
                <a:tc>
                  <a:txBody>
                    <a:bodyPr/>
                    <a:lstStyle/>
                    <a:p>
                      <a:pPr algn="l" fontAlgn="b"/>
                      <a:r>
                        <a:rPr lang="en-US" sz="1200" u="none" strike="noStrike">
                          <a:effectLst/>
                        </a:rPr>
                        <a:t>SUMS</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373883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105963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319446</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105312</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31"/>
                  </a:ext>
                </a:extLst>
              </a:tr>
            </a:tbl>
          </a:graphicData>
        </a:graphic>
      </p:graphicFrame>
      <p:sp>
        <p:nvSpPr>
          <p:cNvPr id="5" name="Content Placeholder 2"/>
          <p:cNvSpPr>
            <a:spLocks noGrp="1"/>
          </p:cNvSpPr>
          <p:nvPr>
            <p:ph sz="half" idx="2"/>
          </p:nvPr>
        </p:nvSpPr>
        <p:spPr>
          <a:xfrm>
            <a:off x="5334000" y="2895600"/>
            <a:ext cx="3657600" cy="3883896"/>
          </a:xfrm>
        </p:spPr>
        <p:txBody>
          <a:bodyPr/>
          <a:lstStyle/>
          <a:p>
            <a:pPr marL="0" indent="0"/>
            <a:r>
              <a:rPr lang="en-US" sz="2400" dirty="0" smtClean="0"/>
              <a:t>Of all inactivated concepts, </a:t>
            </a:r>
            <a:r>
              <a:rPr lang="en-US" sz="2400" b="1" u="sng" dirty="0" smtClean="0"/>
              <a:t>651</a:t>
            </a:r>
            <a:r>
              <a:rPr lang="en-US" sz="2400" dirty="0" smtClean="0"/>
              <a:t> became reactivated.</a:t>
            </a:r>
            <a:endParaRPr lang="en-US" sz="2400" dirty="0"/>
          </a:p>
        </p:txBody>
      </p:sp>
      <p:sp>
        <p:nvSpPr>
          <p:cNvPr id="3" name="Rounded Rectangle 2"/>
          <p:cNvSpPr/>
          <p:nvPr/>
        </p:nvSpPr>
        <p:spPr bwMode="auto">
          <a:xfrm>
            <a:off x="2325988" y="6590167"/>
            <a:ext cx="685800" cy="22860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ounded Rectangle 6"/>
          <p:cNvSpPr/>
          <p:nvPr/>
        </p:nvSpPr>
        <p:spPr bwMode="auto">
          <a:xfrm>
            <a:off x="4611988" y="6580359"/>
            <a:ext cx="685800" cy="22860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a:xfrm>
            <a:off x="6029608" y="6256276"/>
            <a:ext cx="3087986" cy="523220"/>
          </a:xfrm>
          <a:prstGeom prst="rect">
            <a:avLst/>
          </a:prstGeom>
        </p:spPr>
        <p:txBody>
          <a:bodyPr wrap="square">
            <a:spAutoFit/>
          </a:bodyPr>
          <a:lstStyle/>
          <a:p>
            <a:pPr marL="0" indent="0" algn="r"/>
            <a:r>
              <a:rPr lang="en-US" sz="1400" b="0" dirty="0">
                <a:solidFill>
                  <a:schemeClr val="bg1"/>
                </a:solidFill>
              </a:rPr>
              <a:t>Research based on the January 2016 version of SNOMED </a:t>
            </a:r>
            <a:r>
              <a:rPr lang="en-US" sz="1400" b="0" dirty="0" smtClean="0">
                <a:solidFill>
                  <a:schemeClr val="bg1"/>
                </a:solidFill>
              </a:rPr>
              <a:t>CT</a:t>
            </a:r>
            <a:endParaRPr lang="en-US" sz="1400" b="0" dirty="0">
              <a:solidFill>
                <a:schemeClr val="bg1"/>
              </a:solidFill>
            </a:endParaRPr>
          </a:p>
        </p:txBody>
      </p:sp>
      <p:sp>
        <p:nvSpPr>
          <p:cNvPr id="9" name="Rectangle 8"/>
          <p:cNvSpPr/>
          <p:nvPr/>
        </p:nvSpPr>
        <p:spPr>
          <a:xfrm>
            <a:off x="5486400" y="5257800"/>
            <a:ext cx="3657600" cy="1015663"/>
          </a:xfrm>
          <a:prstGeom prst="rect">
            <a:avLst/>
          </a:prstGeom>
        </p:spPr>
        <p:txBody>
          <a:bodyPr wrap="square">
            <a:spAutoFit/>
          </a:bodyPr>
          <a:lstStyle/>
          <a:p>
            <a:pPr algn="r"/>
            <a:r>
              <a:rPr lang="en-US" sz="1200" dirty="0">
                <a:solidFill>
                  <a:schemeClr val="bg1"/>
                </a:solidFill>
              </a:rPr>
              <a:t>Ceusters w, Bona J. </a:t>
            </a:r>
            <a:r>
              <a:rPr lang="en-US" sz="1200" dirty="0" smtClean="0">
                <a:solidFill>
                  <a:schemeClr val="bg1"/>
                </a:solidFill>
              </a:rPr>
              <a:t>Analyzing </a:t>
            </a:r>
            <a:r>
              <a:rPr lang="en-US" sz="1200" dirty="0">
                <a:solidFill>
                  <a:schemeClr val="bg1"/>
                </a:solidFill>
              </a:rPr>
              <a:t>SNOMED CT’s Historical Data: Pitfalls and Possibilities. </a:t>
            </a:r>
            <a:r>
              <a:rPr lang="en-US" sz="1200" dirty="0" smtClean="0">
                <a:solidFill>
                  <a:schemeClr val="bg1"/>
                </a:solidFill>
              </a:rPr>
              <a:t>In</a:t>
            </a:r>
            <a:r>
              <a:rPr lang="en-US" sz="1200" dirty="0">
                <a:solidFill>
                  <a:schemeClr val="bg1"/>
                </a:solidFill>
              </a:rPr>
              <a:t>: American Medical Informatics Association 2016 Annual Symposium Proceedings, Chicago IL, November 12-16, 2016;361-370.</a:t>
            </a:r>
          </a:p>
        </p:txBody>
      </p:sp>
    </p:spTree>
    <p:extLst>
      <p:ext uri="{BB962C8B-B14F-4D97-AF65-F5344CB8AC3E}">
        <p14:creationId xmlns:p14="http://schemas.microsoft.com/office/powerpoint/2010/main" val="3951426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685800"/>
            <a:ext cx="3657600" cy="685800"/>
          </a:xfrm>
        </p:spPr>
        <p:txBody>
          <a:bodyPr/>
          <a:lstStyle/>
          <a:p>
            <a:pPr algn="ctr"/>
            <a:r>
              <a:rPr lang="en-US" dirty="0" smtClean="0"/>
              <a:t>SNOMED CT concept (in)activations</a:t>
            </a:r>
            <a:endParaRPr lang="en-US" dirty="0"/>
          </a:p>
        </p:txBody>
      </p:sp>
      <p:graphicFrame>
        <p:nvGraphicFramePr>
          <p:cNvPr id="4" name="Content Placeholder 3"/>
          <p:cNvGraphicFramePr>
            <a:graphicFrameLocks noGrp="1"/>
          </p:cNvGraphicFramePr>
          <p:nvPr>
            <p:ph sz="half" idx="1"/>
          </p:nvPr>
        </p:nvGraphicFramePr>
        <p:xfrm>
          <a:off x="76200" y="685800"/>
          <a:ext cx="5105400" cy="6093696"/>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150960">
                <a:tc>
                  <a:txBody>
                    <a:bodyPr/>
                    <a:lstStyle/>
                    <a:p>
                      <a:pPr algn="l" fontAlgn="b"/>
                      <a:endParaRPr lang="en-US" sz="1200" b="0" i="0" u="none" strike="noStrike" dirty="0">
                        <a:solidFill>
                          <a:srgbClr val="000000"/>
                        </a:solidFill>
                        <a:effectLst/>
                        <a:latin typeface="Calibri" panose="020F0502020204030204" pitchFamily="34" charset="0"/>
                      </a:endParaRPr>
                    </a:p>
                  </a:txBody>
                  <a:tcPr marL="5633" marR="5633" marT="7548" marB="0" anchor="b"/>
                </a:tc>
                <a:tc gridSpan="2">
                  <a:txBody>
                    <a:bodyPr/>
                    <a:lstStyle/>
                    <a:p>
                      <a:pPr algn="ctr" fontAlgn="b"/>
                      <a:r>
                        <a:rPr lang="en-US" sz="1200" u="none" strike="noStrike" dirty="0">
                          <a:effectLst/>
                        </a:rPr>
                        <a:t>From Concept file</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hMerge="1">
                  <a:txBody>
                    <a:bodyPr/>
                    <a:lstStyle/>
                    <a:p>
                      <a:endParaRPr lang="en-US"/>
                    </a:p>
                  </a:txBody>
                  <a:tcPr/>
                </a:tc>
                <a:tc gridSpan="2">
                  <a:txBody>
                    <a:bodyPr/>
                    <a:lstStyle/>
                    <a:p>
                      <a:pPr algn="ctr" fontAlgn="b"/>
                      <a:r>
                        <a:rPr lang="en-US" sz="1200" u="none" strike="noStrike" dirty="0">
                          <a:effectLst/>
                        </a:rPr>
                        <a:t>From 2016 'snapshot' file</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hMerge="1">
                  <a:txBody>
                    <a:bodyPr/>
                    <a:lstStyle/>
                    <a:p>
                      <a:endParaRPr lang="en-US"/>
                    </a:p>
                  </a:txBody>
                  <a:tcPr/>
                </a:tc>
                <a:extLst>
                  <a:ext uri="{0D108BD9-81ED-4DB2-BD59-A6C34878D82A}">
                    <a16:rowId xmlns:a16="http://schemas.microsoft.com/office/drawing/2014/main" val="10000"/>
                  </a:ext>
                </a:extLst>
              </a:tr>
              <a:tr h="153840">
                <a:tc>
                  <a:txBody>
                    <a:bodyPr/>
                    <a:lstStyle/>
                    <a:p>
                      <a:pPr algn="ctr" fontAlgn="b"/>
                      <a:r>
                        <a:rPr lang="en-US" sz="1200" u="none" strike="noStrike" dirty="0">
                          <a:effectLst/>
                        </a:rPr>
                        <a:t>Version</a:t>
                      </a:r>
                      <a:endParaRPr lang="en-US" sz="1200" b="0" i="0" u="none" strike="noStrike" dirty="0">
                        <a:solidFill>
                          <a:srgbClr val="000000"/>
                        </a:solidFill>
                        <a:effectLst/>
                        <a:latin typeface="Calibri" panose="020F0502020204030204" pitchFamily="34" charset="0"/>
                      </a:endParaRPr>
                    </a:p>
                  </a:txBody>
                  <a:tcPr marL="5633" marR="5633" marT="7548" marB="0" anchor="b"/>
                </a:tc>
                <a:tc>
                  <a:txBody>
                    <a:bodyPr/>
                    <a:lstStyle/>
                    <a:p>
                      <a:pPr algn="ctr" fontAlgn="b"/>
                      <a:r>
                        <a:rPr lang="en-US" sz="1200" u="none" strike="noStrike" dirty="0">
                          <a:effectLst/>
                        </a:rPr>
                        <a:t>Activated In</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ctr" fontAlgn="b"/>
                      <a:r>
                        <a:rPr lang="en-US" sz="1200" u="none" strike="noStrike" dirty="0">
                          <a:effectLst/>
                        </a:rPr>
                        <a:t>Deactivated in</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ctr" fontAlgn="b"/>
                      <a:r>
                        <a:rPr lang="en-US" sz="1200" u="none" strike="noStrike" dirty="0">
                          <a:effectLst/>
                        </a:rPr>
                        <a:t>Active </a:t>
                      </a:r>
                      <a:r>
                        <a:rPr lang="en-US" sz="1200" u="none" strike="noStrike" dirty="0" smtClean="0">
                          <a:effectLst/>
                        </a:rPr>
                        <a:t>since</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ctr" fontAlgn="b"/>
                      <a:r>
                        <a:rPr lang="en-US" sz="1200" u="none" strike="noStrike" dirty="0" smtClean="0">
                          <a:effectLst/>
                        </a:rPr>
                        <a:t>Inactive  </a:t>
                      </a:r>
                      <a:r>
                        <a:rPr lang="en-US" sz="1200" u="none" strike="noStrike" dirty="0">
                          <a:effectLst/>
                        </a:rPr>
                        <a:t>since</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1"/>
                  </a:ext>
                </a:extLst>
              </a:tr>
              <a:tr h="150960">
                <a:tc>
                  <a:txBody>
                    <a:bodyPr/>
                    <a:lstStyle/>
                    <a:p>
                      <a:pPr algn="l" fontAlgn="b"/>
                      <a:r>
                        <a:rPr lang="en-US" sz="1200" u="none" strike="noStrike">
                          <a:effectLst/>
                        </a:rPr>
                        <a:t>20020131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dirty="0">
                          <a:effectLst/>
                        </a:rPr>
                        <a:t>278183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47833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185564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47673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2"/>
                  </a:ext>
                </a:extLst>
              </a:tr>
              <a:tr h="150960">
                <a:tc>
                  <a:txBody>
                    <a:bodyPr/>
                    <a:lstStyle/>
                    <a:p>
                      <a:pPr algn="l" fontAlgn="b"/>
                      <a:r>
                        <a:rPr lang="en-US" sz="1200" u="none" strike="noStrike">
                          <a:effectLst/>
                        </a:rPr>
                        <a:t>20020731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dirty="0">
                          <a:effectLst/>
                        </a:rPr>
                        <a:t>7485</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1747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9950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1725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3"/>
                  </a:ext>
                </a:extLst>
              </a:tr>
              <a:tr h="150960">
                <a:tc>
                  <a:txBody>
                    <a:bodyPr/>
                    <a:lstStyle/>
                    <a:p>
                      <a:pPr algn="l" fontAlgn="b"/>
                      <a:r>
                        <a:rPr lang="en-US" sz="1200" u="none" strike="noStrike">
                          <a:effectLst/>
                        </a:rPr>
                        <a:t>20030131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dirty="0">
                          <a:effectLst/>
                        </a:rPr>
                        <a:t>7806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5834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7151</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5569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4"/>
                  </a:ext>
                </a:extLst>
              </a:tr>
              <a:tr h="150960">
                <a:tc>
                  <a:txBody>
                    <a:bodyPr/>
                    <a:lstStyle/>
                    <a:p>
                      <a:pPr algn="l" fontAlgn="b"/>
                      <a:r>
                        <a:rPr lang="en-US" sz="1200" u="none" strike="noStrike">
                          <a:effectLst/>
                        </a:rPr>
                        <a:t>20030731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8124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1905</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7684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1888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5"/>
                  </a:ext>
                </a:extLst>
              </a:tr>
              <a:tr h="150960">
                <a:tc>
                  <a:txBody>
                    <a:bodyPr/>
                    <a:lstStyle/>
                    <a:p>
                      <a:pPr algn="l" fontAlgn="b"/>
                      <a:r>
                        <a:rPr lang="en-US" sz="1200" u="none" strike="noStrike">
                          <a:effectLst/>
                        </a:rPr>
                        <a:t>20040131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4573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2008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3899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1990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6"/>
                  </a:ext>
                </a:extLst>
              </a:tr>
              <a:tr h="150960">
                <a:tc>
                  <a:txBody>
                    <a:bodyPr/>
                    <a:lstStyle/>
                    <a:p>
                      <a:pPr algn="l" fontAlgn="b"/>
                      <a:r>
                        <a:rPr lang="en-US" sz="1200" u="none" strike="noStrike">
                          <a:effectLst/>
                        </a:rPr>
                        <a:t>20040731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4599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1580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7462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1471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7"/>
                  </a:ext>
                </a:extLst>
              </a:tr>
              <a:tr h="150960">
                <a:tc>
                  <a:txBody>
                    <a:bodyPr/>
                    <a:lstStyle/>
                    <a:p>
                      <a:pPr algn="l" fontAlgn="b"/>
                      <a:r>
                        <a:rPr lang="en-US" sz="1200" u="none" strike="noStrike">
                          <a:effectLst/>
                        </a:rPr>
                        <a:t>20050131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2817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897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6699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891</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8"/>
                  </a:ext>
                </a:extLst>
              </a:tr>
              <a:tr h="150960">
                <a:tc>
                  <a:txBody>
                    <a:bodyPr/>
                    <a:lstStyle/>
                    <a:p>
                      <a:pPr algn="l" fontAlgn="b"/>
                      <a:r>
                        <a:rPr lang="en-US" sz="1200" u="none" strike="noStrike">
                          <a:effectLst/>
                        </a:rPr>
                        <a:t>20050731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1722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438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4148</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433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09"/>
                  </a:ext>
                </a:extLst>
              </a:tr>
              <a:tr h="150960">
                <a:tc>
                  <a:txBody>
                    <a:bodyPr/>
                    <a:lstStyle/>
                    <a:p>
                      <a:pPr algn="l" fontAlgn="b"/>
                      <a:r>
                        <a:rPr lang="en-US" sz="1200" u="none" strike="noStrike">
                          <a:effectLst/>
                        </a:rPr>
                        <a:t>20060131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2422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718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6687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710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0"/>
                  </a:ext>
                </a:extLst>
              </a:tr>
              <a:tr h="150960">
                <a:tc>
                  <a:txBody>
                    <a:bodyPr/>
                    <a:lstStyle/>
                    <a:p>
                      <a:pPr algn="l" fontAlgn="b"/>
                      <a:r>
                        <a:rPr lang="en-US" sz="1200" u="none" strike="noStrike">
                          <a:effectLst/>
                        </a:rPr>
                        <a:t>20060731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2125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1035</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2295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1029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1"/>
                  </a:ext>
                </a:extLst>
              </a:tr>
              <a:tr h="150960">
                <a:tc>
                  <a:txBody>
                    <a:bodyPr/>
                    <a:lstStyle/>
                    <a:p>
                      <a:pPr algn="l" fontAlgn="b"/>
                      <a:r>
                        <a:rPr lang="en-US" sz="1200" u="none" strike="noStrike">
                          <a:effectLst/>
                        </a:rPr>
                        <a:t>20070131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3036</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1363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4717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1351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2"/>
                  </a:ext>
                </a:extLst>
              </a:tr>
              <a:tr h="150960">
                <a:tc>
                  <a:txBody>
                    <a:bodyPr/>
                    <a:lstStyle/>
                    <a:p>
                      <a:pPr algn="l" fontAlgn="b"/>
                      <a:r>
                        <a:rPr lang="en-US" sz="1200" u="none" strike="noStrike">
                          <a:effectLst/>
                        </a:rPr>
                        <a:t>20070731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2325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907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4153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a:effectLst/>
                        </a:rPr>
                        <a:t>902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3"/>
                  </a:ext>
                </a:extLst>
              </a:tr>
              <a:tr h="150960">
                <a:tc>
                  <a:txBody>
                    <a:bodyPr/>
                    <a:lstStyle/>
                    <a:p>
                      <a:pPr algn="l" fontAlgn="b"/>
                      <a:r>
                        <a:rPr lang="en-US" sz="1200" u="none" strike="noStrike">
                          <a:effectLst/>
                        </a:rPr>
                        <a:t>20080131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2073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1071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3403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1070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4"/>
                  </a:ext>
                </a:extLst>
              </a:tr>
              <a:tr h="150960">
                <a:tc>
                  <a:txBody>
                    <a:bodyPr/>
                    <a:lstStyle/>
                    <a:p>
                      <a:pPr algn="l" fontAlgn="b"/>
                      <a:r>
                        <a:rPr lang="en-US" sz="1200" u="none" strike="noStrike">
                          <a:effectLst/>
                        </a:rPr>
                        <a:t>20080731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5126</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889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11747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884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5"/>
                  </a:ext>
                </a:extLst>
              </a:tr>
              <a:tr h="150960">
                <a:tc>
                  <a:txBody>
                    <a:bodyPr/>
                    <a:lstStyle/>
                    <a:p>
                      <a:pPr algn="l" fontAlgn="b"/>
                      <a:r>
                        <a:rPr lang="en-US" sz="1200" u="none" strike="noStrike">
                          <a:effectLst/>
                        </a:rPr>
                        <a:t>20090131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3745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9221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4214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9221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6"/>
                  </a:ext>
                </a:extLst>
              </a:tr>
              <a:tr h="150960">
                <a:tc>
                  <a:txBody>
                    <a:bodyPr/>
                    <a:lstStyle/>
                    <a:p>
                      <a:pPr algn="l" fontAlgn="b"/>
                      <a:r>
                        <a:rPr lang="en-US" sz="1200" u="none" strike="noStrike">
                          <a:effectLst/>
                        </a:rPr>
                        <a:t>20090731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1337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3657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4773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3655</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7"/>
                  </a:ext>
                </a:extLst>
              </a:tr>
              <a:tr h="150960">
                <a:tc>
                  <a:txBody>
                    <a:bodyPr/>
                    <a:lstStyle/>
                    <a:p>
                      <a:pPr algn="l" fontAlgn="b"/>
                      <a:r>
                        <a:rPr lang="en-US" sz="1200" u="none" strike="noStrike">
                          <a:effectLst/>
                        </a:rPr>
                        <a:t>20100131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1744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18293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3702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18292</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8"/>
                  </a:ext>
                </a:extLst>
              </a:tr>
              <a:tr h="150960">
                <a:tc>
                  <a:txBody>
                    <a:bodyPr/>
                    <a:lstStyle/>
                    <a:p>
                      <a:pPr algn="l" fontAlgn="b"/>
                      <a:r>
                        <a:rPr lang="en-US" sz="1200" u="none" strike="noStrike">
                          <a:effectLst/>
                        </a:rPr>
                        <a:t>20100731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1157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289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2288</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288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19"/>
                  </a:ext>
                </a:extLst>
              </a:tr>
              <a:tr h="150960">
                <a:tc>
                  <a:txBody>
                    <a:bodyPr/>
                    <a:lstStyle/>
                    <a:p>
                      <a:pPr algn="l" fontAlgn="b"/>
                      <a:r>
                        <a:rPr lang="en-US" sz="1200" u="none" strike="noStrike">
                          <a:effectLst/>
                        </a:rPr>
                        <a:t>20110131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1906</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211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3363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210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0"/>
                  </a:ext>
                </a:extLst>
              </a:tr>
              <a:tr h="150960">
                <a:tc>
                  <a:txBody>
                    <a:bodyPr/>
                    <a:lstStyle/>
                    <a:p>
                      <a:pPr algn="l" fontAlgn="b"/>
                      <a:r>
                        <a:rPr lang="en-US" sz="1200" u="none" strike="noStrike">
                          <a:effectLst/>
                        </a:rPr>
                        <a:t>20110731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1969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189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2162</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187</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1"/>
                  </a:ext>
                </a:extLst>
              </a:tr>
              <a:tr h="150960">
                <a:tc>
                  <a:txBody>
                    <a:bodyPr/>
                    <a:lstStyle/>
                    <a:p>
                      <a:pPr algn="l" fontAlgn="b"/>
                      <a:r>
                        <a:rPr lang="en-US" sz="1200" u="none" strike="noStrike">
                          <a:effectLst/>
                        </a:rPr>
                        <a:t>20120131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319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108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340</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108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2"/>
                  </a:ext>
                </a:extLst>
              </a:tr>
              <a:tr h="150960">
                <a:tc>
                  <a:txBody>
                    <a:bodyPr/>
                    <a:lstStyle/>
                    <a:p>
                      <a:pPr algn="l" fontAlgn="b"/>
                      <a:r>
                        <a:rPr lang="en-US" sz="1200" u="none" strike="noStrike">
                          <a:effectLst/>
                        </a:rPr>
                        <a:t>20120731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794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281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1124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279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3"/>
                  </a:ext>
                </a:extLst>
              </a:tr>
              <a:tr h="150960">
                <a:tc>
                  <a:txBody>
                    <a:bodyPr/>
                    <a:lstStyle/>
                    <a:p>
                      <a:pPr algn="l" fontAlgn="b"/>
                      <a:r>
                        <a:rPr lang="en-US" sz="1200" u="none" strike="noStrike">
                          <a:effectLst/>
                        </a:rPr>
                        <a:t>20130131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1673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114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1841</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112</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4"/>
                  </a:ext>
                </a:extLst>
              </a:tr>
              <a:tr h="150960">
                <a:tc>
                  <a:txBody>
                    <a:bodyPr/>
                    <a:lstStyle/>
                    <a:p>
                      <a:pPr algn="l" fontAlgn="b"/>
                      <a:r>
                        <a:rPr lang="en-US" sz="1200" u="none" strike="noStrike">
                          <a:effectLst/>
                        </a:rPr>
                        <a:t>20130731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1124</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304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1307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304</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5"/>
                  </a:ext>
                </a:extLst>
              </a:tr>
              <a:tr h="150960">
                <a:tc>
                  <a:txBody>
                    <a:bodyPr/>
                    <a:lstStyle/>
                    <a:p>
                      <a:pPr algn="l" fontAlgn="b"/>
                      <a:r>
                        <a:rPr lang="en-US" sz="1200" u="none" strike="noStrike">
                          <a:effectLst/>
                        </a:rPr>
                        <a:t>20140131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2229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2466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2593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2466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6"/>
                  </a:ext>
                </a:extLst>
              </a:tr>
              <a:tr h="150960">
                <a:tc>
                  <a:txBody>
                    <a:bodyPr/>
                    <a:lstStyle/>
                    <a:p>
                      <a:pPr algn="l" fontAlgn="b"/>
                      <a:r>
                        <a:rPr lang="en-US" sz="1200" u="none" strike="noStrike">
                          <a:effectLst/>
                        </a:rPr>
                        <a:t>20140731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12610</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349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12580</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348</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7"/>
                  </a:ext>
                </a:extLst>
              </a:tr>
              <a:tr h="150960">
                <a:tc>
                  <a:txBody>
                    <a:bodyPr/>
                    <a:lstStyle/>
                    <a:p>
                      <a:pPr algn="l" fontAlgn="b"/>
                      <a:r>
                        <a:rPr lang="en-US" sz="1200" u="none" strike="noStrike">
                          <a:effectLst/>
                        </a:rPr>
                        <a:t>20150131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3287</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1131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3671</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1131</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8"/>
                  </a:ext>
                </a:extLst>
              </a:tr>
              <a:tr h="150960">
                <a:tc>
                  <a:txBody>
                    <a:bodyPr/>
                    <a:lstStyle/>
                    <a:p>
                      <a:pPr algn="l" fontAlgn="b"/>
                      <a:r>
                        <a:rPr lang="en-US" sz="1200" u="none" strike="noStrike">
                          <a:effectLst/>
                        </a:rPr>
                        <a:t>20150731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4458</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399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5309</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399</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29"/>
                  </a:ext>
                </a:extLst>
              </a:tr>
              <a:tr h="150960">
                <a:tc>
                  <a:txBody>
                    <a:bodyPr/>
                    <a:lstStyle/>
                    <a:p>
                      <a:pPr algn="l" fontAlgn="b"/>
                      <a:r>
                        <a:rPr lang="en-US" sz="1200" u="none" strike="noStrike">
                          <a:effectLst/>
                        </a:rPr>
                        <a:t>20160131</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3115</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726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4620</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726</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30"/>
                  </a:ext>
                </a:extLst>
              </a:tr>
              <a:tr h="150960">
                <a:tc>
                  <a:txBody>
                    <a:bodyPr/>
                    <a:lstStyle/>
                    <a:p>
                      <a:pPr algn="l" fontAlgn="b"/>
                      <a:r>
                        <a:rPr lang="en-US" sz="1200" u="none" strike="noStrike">
                          <a:effectLst/>
                        </a:rPr>
                        <a:t>SUMS</a:t>
                      </a:r>
                      <a:endParaRPr lang="en-US" sz="1200" b="0" i="0" u="none" strike="noStrike">
                        <a:solidFill>
                          <a:srgbClr val="000000"/>
                        </a:solidFill>
                        <a:effectLst/>
                        <a:latin typeface="Calibri" panose="020F0502020204030204" pitchFamily="34" charset="0"/>
                      </a:endParaRPr>
                    </a:p>
                  </a:txBody>
                  <a:tcPr marL="5633" marR="5633" marT="7548" marB="0" anchor="b"/>
                </a:tc>
                <a:tc>
                  <a:txBody>
                    <a:bodyPr/>
                    <a:lstStyle/>
                    <a:p>
                      <a:pPr algn="r" fontAlgn="b"/>
                      <a:r>
                        <a:rPr lang="en-US" sz="1200" u="none" strike="noStrike">
                          <a:effectLst/>
                        </a:rPr>
                        <a:t>373883</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dirty="0">
                          <a:effectLst/>
                        </a:rPr>
                        <a:t>105963</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FF00"/>
                    </a:solidFill>
                  </a:tcPr>
                </a:tc>
                <a:tc>
                  <a:txBody>
                    <a:bodyPr/>
                    <a:lstStyle/>
                    <a:p>
                      <a:pPr algn="r" fontAlgn="b"/>
                      <a:r>
                        <a:rPr lang="en-US" sz="1200" u="none" strike="noStrike">
                          <a:effectLst/>
                        </a:rPr>
                        <a:t>319446</a:t>
                      </a:r>
                      <a:endParaRPr lang="en-US" sz="1200" b="0" i="0" u="none" strike="noStrike">
                        <a:solidFill>
                          <a:srgbClr val="000000"/>
                        </a:solidFill>
                        <a:effectLst/>
                        <a:latin typeface="Calibri" panose="020F0502020204030204" pitchFamily="34" charset="0"/>
                      </a:endParaRPr>
                    </a:p>
                  </a:txBody>
                  <a:tcPr marL="5633" marR="5633" marT="7548" marB="0" anchor="b">
                    <a:solidFill>
                      <a:srgbClr val="FFC000"/>
                    </a:solidFill>
                  </a:tcPr>
                </a:tc>
                <a:tc>
                  <a:txBody>
                    <a:bodyPr/>
                    <a:lstStyle/>
                    <a:p>
                      <a:pPr algn="r" fontAlgn="b"/>
                      <a:r>
                        <a:rPr lang="en-US" sz="1200" u="none" strike="noStrike" dirty="0">
                          <a:effectLst/>
                        </a:rPr>
                        <a:t>105312</a:t>
                      </a:r>
                      <a:endParaRPr lang="en-US" sz="1200" b="0" i="0" u="none" strike="noStrike" dirty="0">
                        <a:solidFill>
                          <a:srgbClr val="000000"/>
                        </a:solidFill>
                        <a:effectLst/>
                        <a:latin typeface="Calibri" panose="020F0502020204030204" pitchFamily="34" charset="0"/>
                      </a:endParaRPr>
                    </a:p>
                  </a:txBody>
                  <a:tcPr marL="5633" marR="5633" marT="7548" marB="0" anchor="b">
                    <a:solidFill>
                      <a:srgbClr val="FFC000"/>
                    </a:solidFill>
                  </a:tcPr>
                </a:tc>
                <a:extLst>
                  <a:ext uri="{0D108BD9-81ED-4DB2-BD59-A6C34878D82A}">
                    <a16:rowId xmlns:a16="http://schemas.microsoft.com/office/drawing/2014/main" val="10031"/>
                  </a:ext>
                </a:extLst>
              </a:tr>
            </a:tbl>
          </a:graphicData>
        </a:graphic>
      </p:graphicFrame>
      <p:sp>
        <p:nvSpPr>
          <p:cNvPr id="5" name="Content Placeholder 2"/>
          <p:cNvSpPr>
            <a:spLocks noGrp="1"/>
          </p:cNvSpPr>
          <p:nvPr>
            <p:ph sz="half" idx="2"/>
          </p:nvPr>
        </p:nvSpPr>
        <p:spPr>
          <a:xfrm>
            <a:off x="5334000" y="2895600"/>
            <a:ext cx="3657600" cy="3883896"/>
          </a:xfrm>
        </p:spPr>
        <p:txBody>
          <a:bodyPr/>
          <a:lstStyle/>
          <a:p>
            <a:pPr marL="0" indent="0"/>
            <a:r>
              <a:rPr lang="en-US" sz="2000" dirty="0" smtClean="0"/>
              <a:t>A total of </a:t>
            </a:r>
            <a:r>
              <a:rPr lang="en-US" sz="2000" b="1" u="sng" dirty="0" smtClean="0"/>
              <a:t>153,830</a:t>
            </a:r>
            <a:r>
              <a:rPr lang="en-US" sz="2000" dirty="0" smtClean="0"/>
              <a:t> activations and deactivations effectuated since the first version, resulted in:</a:t>
            </a:r>
          </a:p>
          <a:p>
            <a:pPr>
              <a:buFont typeface="Arial" panose="020B0604020202020204" pitchFamily="34" charset="0"/>
              <a:buChar char="•"/>
            </a:pPr>
            <a:r>
              <a:rPr lang="en-US" sz="2000" dirty="0" smtClean="0"/>
              <a:t>an increase of </a:t>
            </a:r>
            <a:r>
              <a:rPr lang="en-US" sz="2000" b="1" u="sng" dirty="0" smtClean="0"/>
              <a:t>41,263</a:t>
            </a:r>
            <a:r>
              <a:rPr lang="en-US" sz="2000" dirty="0" smtClean="0"/>
              <a:t> active concepts (</a:t>
            </a:r>
            <a:r>
              <a:rPr lang="en-US" sz="2000" dirty="0" smtClean="0">
                <a:sym typeface="Wingdings" panose="05000000000000000000" pitchFamily="2" charset="2"/>
              </a:rPr>
              <a:t> </a:t>
            </a:r>
            <a:r>
              <a:rPr lang="en-US" sz="2000" dirty="0" smtClean="0"/>
              <a:t>a growth of merely </a:t>
            </a:r>
            <a:r>
              <a:rPr lang="en-US" sz="2000" b="1" u="sng" dirty="0" smtClean="0"/>
              <a:t>14.8%</a:t>
            </a:r>
            <a:r>
              <a:rPr lang="en-US" sz="2000" dirty="0" smtClean="0"/>
              <a:t>), with </a:t>
            </a:r>
          </a:p>
          <a:p>
            <a:pPr>
              <a:buFont typeface="Arial" panose="020B0604020202020204" pitchFamily="34" charset="0"/>
              <a:buChar char="•"/>
            </a:pPr>
            <a:r>
              <a:rPr lang="en-US" sz="2000" dirty="0" smtClean="0"/>
              <a:t>an efficiency of only </a:t>
            </a:r>
            <a:r>
              <a:rPr lang="en-US" sz="2000" b="1" u="sng" dirty="0" smtClean="0"/>
              <a:t>26.9%</a:t>
            </a:r>
            <a:r>
              <a:rPr lang="en-US" sz="2000" dirty="0" smtClean="0"/>
              <a:t>.</a:t>
            </a:r>
            <a:endParaRPr lang="en-US" sz="2000" dirty="0"/>
          </a:p>
        </p:txBody>
      </p:sp>
      <p:sp>
        <p:nvSpPr>
          <p:cNvPr id="6" name="Rounded Rectangle 5"/>
          <p:cNvSpPr/>
          <p:nvPr/>
        </p:nvSpPr>
        <p:spPr bwMode="auto">
          <a:xfrm>
            <a:off x="1066800" y="1305502"/>
            <a:ext cx="1981200" cy="5323897"/>
          </a:xfrm>
          <a:prstGeom prst="roundRect">
            <a:avLst>
              <a:gd name="adj" fmla="val 3415"/>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ounded Rectangle 6"/>
          <p:cNvSpPr/>
          <p:nvPr/>
        </p:nvSpPr>
        <p:spPr bwMode="auto">
          <a:xfrm>
            <a:off x="3352800" y="6577301"/>
            <a:ext cx="838200" cy="22860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ounded Rectangle 7"/>
          <p:cNvSpPr/>
          <p:nvPr/>
        </p:nvSpPr>
        <p:spPr bwMode="auto">
          <a:xfrm>
            <a:off x="1066800" y="1072418"/>
            <a:ext cx="838200" cy="22860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a:xfrm>
            <a:off x="6029608" y="6256276"/>
            <a:ext cx="3087986" cy="523220"/>
          </a:xfrm>
          <a:prstGeom prst="rect">
            <a:avLst/>
          </a:prstGeom>
        </p:spPr>
        <p:txBody>
          <a:bodyPr wrap="square">
            <a:spAutoFit/>
          </a:bodyPr>
          <a:lstStyle/>
          <a:p>
            <a:pPr marL="0" indent="0" algn="r"/>
            <a:r>
              <a:rPr lang="en-US" sz="1400" b="0" dirty="0">
                <a:solidFill>
                  <a:schemeClr val="bg1"/>
                </a:solidFill>
              </a:rPr>
              <a:t>Research based on the January 2016 version of SNOMED </a:t>
            </a:r>
            <a:r>
              <a:rPr lang="en-US" sz="1400" b="0" dirty="0" smtClean="0">
                <a:solidFill>
                  <a:schemeClr val="bg1"/>
                </a:solidFill>
              </a:rPr>
              <a:t>CT</a:t>
            </a:r>
            <a:endParaRPr lang="en-US" sz="1400" b="0" dirty="0">
              <a:solidFill>
                <a:schemeClr val="bg1"/>
              </a:solidFill>
            </a:endParaRPr>
          </a:p>
        </p:txBody>
      </p:sp>
    </p:spTree>
    <p:extLst>
      <p:ext uri="{BB962C8B-B14F-4D97-AF65-F5344CB8AC3E}">
        <p14:creationId xmlns:p14="http://schemas.microsoft.com/office/powerpoint/2010/main" val="8682394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95800" y="762000"/>
            <a:ext cx="4572000" cy="762000"/>
          </a:xfrm>
        </p:spPr>
        <p:txBody>
          <a:bodyPr/>
          <a:lstStyle/>
          <a:p>
            <a:r>
              <a:rPr lang="en-US" sz="3200" dirty="0" smtClean="0"/>
              <a:t>Several concepts exhibit multiple (in)activations:</a:t>
            </a:r>
            <a:br>
              <a:rPr lang="en-US" sz="3200" dirty="0" smtClean="0"/>
            </a:br>
            <a:r>
              <a:rPr lang="en-US" sz="3200" dirty="0" smtClean="0"/>
              <a:t/>
            </a:r>
            <a:br>
              <a:rPr lang="en-US" sz="3200" dirty="0" smtClean="0"/>
            </a:br>
            <a:r>
              <a:rPr lang="en-US" sz="3200" dirty="0" smtClean="0"/>
              <a:t>e.g. the history of </a:t>
            </a:r>
            <a:r>
              <a:rPr lang="en-US" sz="3200" dirty="0" err="1" smtClean="0"/>
              <a:t>Saquinovir</a:t>
            </a:r>
            <a:endParaRPr lang="en-US" sz="3200" dirty="0"/>
          </a:p>
        </p:txBody>
      </p:sp>
      <p:pic>
        <p:nvPicPr>
          <p:cNvPr id="8" name="Picture 7"/>
          <p:cNvPicPr>
            <a:picLocks noChangeAspect="1"/>
          </p:cNvPicPr>
          <p:nvPr/>
        </p:nvPicPr>
        <p:blipFill>
          <a:blip r:embed="rId2"/>
          <a:stretch>
            <a:fillRect/>
          </a:stretch>
        </p:blipFill>
        <p:spPr>
          <a:xfrm>
            <a:off x="114031" y="3352800"/>
            <a:ext cx="8935901" cy="3429000"/>
          </a:xfrm>
          <a:prstGeom prst="rect">
            <a:avLst/>
          </a:prstGeom>
        </p:spPr>
      </p:pic>
      <p:graphicFrame>
        <p:nvGraphicFramePr>
          <p:cNvPr id="7" name="Content Placeholder 6"/>
          <p:cNvGraphicFramePr>
            <a:graphicFrameLocks noGrp="1"/>
          </p:cNvGraphicFramePr>
          <p:nvPr>
            <p:ph idx="1"/>
            <p:extLst/>
          </p:nvPr>
        </p:nvGraphicFramePr>
        <p:xfrm>
          <a:off x="152400" y="762000"/>
          <a:ext cx="4267200" cy="2514600"/>
        </p:xfrm>
        <a:graphic>
          <a:graphicData uri="http://schemas.openxmlformats.org/drawingml/2006/table">
            <a:tbl>
              <a:tblPr>
                <a:tableStyleId>{5C22544A-7EE6-4342-B048-85BDC9FD1C3A}</a:tableStyleId>
              </a:tblPr>
              <a:tblGrid>
                <a:gridCol w="1533525">
                  <a:extLst>
                    <a:ext uri="{9D8B030D-6E8A-4147-A177-3AD203B41FA5}">
                      <a16:colId xmlns:a16="http://schemas.microsoft.com/office/drawing/2014/main" val="20000"/>
                    </a:ext>
                  </a:extLst>
                </a:gridCol>
                <a:gridCol w="1819275">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190500">
                <a:tc>
                  <a:txBody>
                    <a:bodyPr/>
                    <a:lstStyle/>
                    <a:p>
                      <a:pPr algn="l" fontAlgn="b"/>
                      <a:r>
                        <a:rPr lang="en-US" sz="2000" b="0" i="0" u="none" strike="noStrike" dirty="0" err="1" smtClean="0">
                          <a:solidFill>
                            <a:srgbClr val="000000"/>
                          </a:solidFill>
                          <a:effectLst/>
                          <a:latin typeface="Calibri" panose="020F0502020204030204" pitchFamily="34" charset="0"/>
                        </a:rPr>
                        <a:t>ConceptID</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smtClean="0">
                          <a:solidFill>
                            <a:srgbClr val="000000"/>
                          </a:solidFill>
                          <a:effectLst/>
                          <a:latin typeface="Calibri" panose="020F0502020204030204" pitchFamily="34" charset="0"/>
                        </a:rPr>
                        <a:t>Version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smtClean="0">
                          <a:solidFill>
                            <a:srgbClr val="000000"/>
                          </a:solidFill>
                          <a:effectLst/>
                          <a:latin typeface="Calibri" panose="020F0502020204030204" pitchFamily="34" charset="0"/>
                        </a:rPr>
                        <a:t>Active</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US" sz="2000" u="none" strike="noStrike">
                          <a:effectLst/>
                        </a:rPr>
                        <a:t>324847008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20020131</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n-US" sz="2000" u="none" strike="noStrike">
                          <a:effectLst/>
                        </a:rPr>
                        <a:t>324847008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20030131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0">
                <a:tc>
                  <a:txBody>
                    <a:bodyPr/>
                    <a:lstStyle/>
                    <a:p>
                      <a:pPr algn="l" fontAlgn="b"/>
                      <a:r>
                        <a:rPr lang="en-US" sz="2000" u="none" strike="noStrike">
                          <a:effectLst/>
                        </a:rPr>
                        <a:t>324847008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20040131</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1</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n-US" sz="2000" u="none" strike="noStrike">
                          <a:effectLst/>
                        </a:rPr>
                        <a:t>324847008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20040731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0</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n-US" sz="2000" u="none" strike="noStrike">
                          <a:effectLst/>
                        </a:rPr>
                        <a:t>324847008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20050131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1</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190500">
                <a:tc>
                  <a:txBody>
                    <a:bodyPr/>
                    <a:lstStyle/>
                    <a:p>
                      <a:pPr algn="l" fontAlgn="b"/>
                      <a:r>
                        <a:rPr lang="en-US" sz="2000" u="none" strike="noStrike">
                          <a:effectLst/>
                        </a:rPr>
                        <a:t>324847008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20050731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0</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190500">
                <a:tc>
                  <a:txBody>
                    <a:bodyPr/>
                    <a:lstStyle/>
                    <a:p>
                      <a:pPr algn="l" fontAlgn="b"/>
                      <a:r>
                        <a:rPr lang="en-US" sz="2000" u="none" strike="noStrike">
                          <a:effectLst/>
                        </a:rPr>
                        <a:t>324847008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20070131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77152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95800" y="762000"/>
            <a:ext cx="4572000" cy="762000"/>
          </a:xfrm>
        </p:spPr>
        <p:txBody>
          <a:bodyPr/>
          <a:lstStyle/>
          <a:p>
            <a:r>
              <a:rPr lang="en-US" sz="3200" dirty="0" smtClean="0"/>
              <a:t>Several concepts exhibit multiple (in)activations:</a:t>
            </a:r>
            <a:br>
              <a:rPr lang="en-US" sz="3200" dirty="0" smtClean="0"/>
            </a:br>
            <a:r>
              <a:rPr lang="en-US" sz="3200" dirty="0" smtClean="0"/>
              <a:t/>
            </a:r>
            <a:br>
              <a:rPr lang="en-US" sz="3200" dirty="0" smtClean="0"/>
            </a:br>
            <a:r>
              <a:rPr lang="en-US" sz="3200" dirty="0" smtClean="0"/>
              <a:t>e.g. the history of </a:t>
            </a:r>
            <a:r>
              <a:rPr lang="en-US" sz="3200" dirty="0" err="1" smtClean="0"/>
              <a:t>Saquinovir</a:t>
            </a:r>
            <a:endParaRPr lang="en-US" sz="3200" dirty="0"/>
          </a:p>
        </p:txBody>
      </p:sp>
      <p:pic>
        <p:nvPicPr>
          <p:cNvPr id="8" name="Picture 7"/>
          <p:cNvPicPr>
            <a:picLocks noChangeAspect="1"/>
          </p:cNvPicPr>
          <p:nvPr/>
        </p:nvPicPr>
        <p:blipFill>
          <a:blip r:embed="rId2"/>
          <a:stretch>
            <a:fillRect/>
          </a:stretch>
        </p:blipFill>
        <p:spPr>
          <a:xfrm>
            <a:off x="114031" y="3352800"/>
            <a:ext cx="8935901" cy="3429000"/>
          </a:xfrm>
          <a:prstGeom prst="rect">
            <a:avLst/>
          </a:prstGeom>
        </p:spPr>
      </p:pic>
      <p:graphicFrame>
        <p:nvGraphicFramePr>
          <p:cNvPr id="7" name="Content Placeholder 6"/>
          <p:cNvGraphicFramePr>
            <a:graphicFrameLocks noGrp="1"/>
          </p:cNvGraphicFramePr>
          <p:nvPr>
            <p:ph idx="1"/>
            <p:extLst/>
          </p:nvPr>
        </p:nvGraphicFramePr>
        <p:xfrm>
          <a:off x="152400" y="762000"/>
          <a:ext cx="4267200" cy="2514600"/>
        </p:xfrm>
        <a:graphic>
          <a:graphicData uri="http://schemas.openxmlformats.org/drawingml/2006/table">
            <a:tbl>
              <a:tblPr>
                <a:tableStyleId>{5C22544A-7EE6-4342-B048-85BDC9FD1C3A}</a:tableStyleId>
              </a:tblPr>
              <a:tblGrid>
                <a:gridCol w="1533525">
                  <a:extLst>
                    <a:ext uri="{9D8B030D-6E8A-4147-A177-3AD203B41FA5}">
                      <a16:colId xmlns:a16="http://schemas.microsoft.com/office/drawing/2014/main" val="20000"/>
                    </a:ext>
                  </a:extLst>
                </a:gridCol>
                <a:gridCol w="1819275">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190500">
                <a:tc>
                  <a:txBody>
                    <a:bodyPr/>
                    <a:lstStyle/>
                    <a:p>
                      <a:pPr algn="l" fontAlgn="b"/>
                      <a:r>
                        <a:rPr lang="en-US" sz="2000" b="0" i="0" u="none" strike="noStrike" dirty="0" err="1" smtClean="0">
                          <a:solidFill>
                            <a:srgbClr val="000000"/>
                          </a:solidFill>
                          <a:effectLst/>
                          <a:latin typeface="Calibri" panose="020F0502020204030204" pitchFamily="34" charset="0"/>
                        </a:rPr>
                        <a:t>ConceptID</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smtClean="0">
                          <a:solidFill>
                            <a:srgbClr val="000000"/>
                          </a:solidFill>
                          <a:effectLst/>
                          <a:latin typeface="Calibri" panose="020F0502020204030204" pitchFamily="34" charset="0"/>
                        </a:rPr>
                        <a:t>Version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smtClean="0">
                          <a:solidFill>
                            <a:srgbClr val="000000"/>
                          </a:solidFill>
                          <a:effectLst/>
                          <a:latin typeface="Calibri" panose="020F0502020204030204" pitchFamily="34" charset="0"/>
                        </a:rPr>
                        <a:t>Active</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US" sz="2000" u="none" strike="noStrike">
                          <a:effectLst/>
                        </a:rPr>
                        <a:t>324847008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20020131</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n-US" sz="2000" u="none" strike="noStrike">
                          <a:effectLst/>
                        </a:rPr>
                        <a:t>324847008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20030131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0">
                <a:tc>
                  <a:txBody>
                    <a:bodyPr/>
                    <a:lstStyle/>
                    <a:p>
                      <a:pPr algn="l" fontAlgn="b"/>
                      <a:r>
                        <a:rPr lang="en-US" sz="2000" u="none" strike="noStrike">
                          <a:effectLst/>
                        </a:rPr>
                        <a:t>324847008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20040131</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1</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n-US" sz="2000" u="none" strike="noStrike">
                          <a:effectLst/>
                        </a:rPr>
                        <a:t>324847008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20040731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0</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n-US" sz="2000" u="none" strike="noStrike">
                          <a:effectLst/>
                        </a:rPr>
                        <a:t>324847008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20050131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1</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190500">
                <a:tc>
                  <a:txBody>
                    <a:bodyPr/>
                    <a:lstStyle/>
                    <a:p>
                      <a:pPr algn="l" fontAlgn="b"/>
                      <a:r>
                        <a:rPr lang="en-US" sz="2000" u="none" strike="noStrike">
                          <a:effectLst/>
                        </a:rPr>
                        <a:t>324847008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20050731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0</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190500">
                <a:tc>
                  <a:txBody>
                    <a:bodyPr/>
                    <a:lstStyle/>
                    <a:p>
                      <a:pPr algn="l" fontAlgn="b"/>
                      <a:r>
                        <a:rPr lang="en-US" sz="2000" u="none" strike="noStrike">
                          <a:effectLst/>
                        </a:rPr>
                        <a:t>324847008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20070131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bl>
          </a:graphicData>
        </a:graphic>
      </p:graphicFrame>
      <p:sp>
        <p:nvSpPr>
          <p:cNvPr id="6" name="Rounded Rectangle 5"/>
          <p:cNvSpPr/>
          <p:nvPr/>
        </p:nvSpPr>
        <p:spPr bwMode="auto">
          <a:xfrm>
            <a:off x="1524000" y="762000"/>
            <a:ext cx="2819400" cy="2514601"/>
          </a:xfrm>
          <a:prstGeom prst="roundRect">
            <a:avLst>
              <a:gd name="adj" fmla="val 3415"/>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5582831" y="3276600"/>
            <a:ext cx="3505201" cy="1077218"/>
          </a:xfrm>
          <a:prstGeom prst="rect">
            <a:avLst/>
          </a:prstGeom>
          <a:noFill/>
        </p:spPr>
        <p:txBody>
          <a:bodyPr wrap="square" rtlCol="0">
            <a:spAutoFit/>
          </a:bodyPr>
          <a:lstStyle/>
          <a:p>
            <a:r>
              <a:rPr lang="en-US" dirty="0" smtClean="0">
                <a:solidFill>
                  <a:srgbClr val="FF0000"/>
                </a:solidFill>
              </a:rPr>
              <a:t>They changed their mind 7 times!</a:t>
            </a:r>
            <a:endParaRPr lang="en-US" dirty="0">
              <a:solidFill>
                <a:srgbClr val="FF0000"/>
              </a:solidFill>
            </a:endParaRPr>
          </a:p>
        </p:txBody>
      </p:sp>
    </p:spTree>
    <p:extLst>
      <p:ext uri="{BB962C8B-B14F-4D97-AF65-F5344CB8AC3E}">
        <p14:creationId xmlns:p14="http://schemas.microsoft.com/office/powerpoint/2010/main" val="1137627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AutoShape 2"/>
          <p:cNvSpPr>
            <a:spLocks noGrp="1" noChangeArrowheads="1"/>
          </p:cNvSpPr>
          <p:nvPr>
            <p:ph type="title"/>
          </p:nvPr>
        </p:nvSpPr>
        <p:spPr/>
        <p:txBody>
          <a:bodyPr/>
          <a:lstStyle/>
          <a:p>
            <a:r>
              <a:rPr lang="en-US" altLang="en-US"/>
              <a:t>History of ‘</a:t>
            </a:r>
            <a:r>
              <a:rPr lang="en-US" altLang="en-US" i="1"/>
              <a:t>Saquinavir 200mg capsule’</a:t>
            </a:r>
          </a:p>
        </p:txBody>
      </p:sp>
      <p:grpSp>
        <p:nvGrpSpPr>
          <p:cNvPr id="781143" name="Group 855"/>
          <p:cNvGrpSpPr>
            <a:grpSpLocks/>
          </p:cNvGrpSpPr>
          <p:nvPr/>
        </p:nvGrpSpPr>
        <p:grpSpPr bwMode="auto">
          <a:xfrm>
            <a:off x="2514600" y="1600200"/>
            <a:ext cx="6477000" cy="1828800"/>
            <a:chOff x="144" y="1296"/>
            <a:chExt cx="4272" cy="1392"/>
          </a:xfrm>
        </p:grpSpPr>
        <p:sp>
          <p:nvSpPr>
            <p:cNvPr id="781141" name="Rectangle 853"/>
            <p:cNvSpPr>
              <a:spLocks noChangeArrowheads="1"/>
            </p:cNvSpPr>
            <p:nvPr/>
          </p:nvSpPr>
          <p:spPr bwMode="auto">
            <a:xfrm>
              <a:off x="144" y="1296"/>
              <a:ext cx="4272" cy="139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a:p>
          </p:txBody>
        </p:sp>
        <p:pic>
          <p:nvPicPr>
            <p:cNvPr id="781140" name="Picture 8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 y="1296"/>
              <a:ext cx="4272" cy="139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81144" name="Picture 85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 y="3733800"/>
            <a:ext cx="5486400" cy="29098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Content Placeholder 6"/>
          <p:cNvGraphicFramePr>
            <a:graphicFrameLocks noGrp="1"/>
          </p:cNvGraphicFramePr>
          <p:nvPr>
            <p:ph idx="1"/>
            <p:extLst/>
          </p:nvPr>
        </p:nvGraphicFramePr>
        <p:xfrm>
          <a:off x="5918703" y="3764280"/>
          <a:ext cx="3048000" cy="2026920"/>
        </p:xfrm>
        <a:graphic>
          <a:graphicData uri="http://schemas.openxmlformats.org/drawingml/2006/table">
            <a:tbl>
              <a:tblPr>
                <a:tableStyleId>{5C22544A-7EE6-4342-B048-85BDC9FD1C3A}</a:tableStyleId>
              </a:tblPr>
              <a:tblGrid>
                <a:gridCol w="1095375">
                  <a:extLst>
                    <a:ext uri="{9D8B030D-6E8A-4147-A177-3AD203B41FA5}">
                      <a16:colId xmlns:a16="http://schemas.microsoft.com/office/drawing/2014/main" val="20000"/>
                    </a:ext>
                  </a:extLst>
                </a:gridCol>
                <a:gridCol w="1299482">
                  <a:extLst>
                    <a:ext uri="{9D8B030D-6E8A-4147-A177-3AD203B41FA5}">
                      <a16:colId xmlns:a16="http://schemas.microsoft.com/office/drawing/2014/main" val="20001"/>
                    </a:ext>
                  </a:extLst>
                </a:gridCol>
                <a:gridCol w="653143">
                  <a:extLst>
                    <a:ext uri="{9D8B030D-6E8A-4147-A177-3AD203B41FA5}">
                      <a16:colId xmlns:a16="http://schemas.microsoft.com/office/drawing/2014/main" val="20002"/>
                    </a:ext>
                  </a:extLst>
                </a:gridCol>
              </a:tblGrid>
              <a:tr h="190500">
                <a:tc>
                  <a:txBody>
                    <a:bodyPr/>
                    <a:lstStyle/>
                    <a:p>
                      <a:pPr algn="l" fontAlgn="b"/>
                      <a:r>
                        <a:rPr lang="en-US" sz="1600" b="0" i="0" u="none" strike="noStrike" dirty="0" err="1" smtClean="0">
                          <a:solidFill>
                            <a:srgbClr val="000000"/>
                          </a:solidFill>
                          <a:effectLst/>
                          <a:latin typeface="Calibri" panose="020F0502020204030204" pitchFamily="34" charset="0"/>
                        </a:rPr>
                        <a:t>ConceptID</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0" i="0" u="none" strike="noStrike" dirty="0" smtClean="0">
                          <a:solidFill>
                            <a:srgbClr val="000000"/>
                          </a:solidFill>
                          <a:effectLst/>
                          <a:latin typeface="Calibri" panose="020F0502020204030204" pitchFamily="34" charset="0"/>
                        </a:rPr>
                        <a:t>Version</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0" i="0" u="none" strike="noStrike" dirty="0" smtClean="0">
                          <a:solidFill>
                            <a:srgbClr val="000000"/>
                          </a:solidFill>
                          <a:effectLst/>
                          <a:latin typeface="Calibri" panose="020F0502020204030204" pitchFamily="34" charset="0"/>
                        </a:rPr>
                        <a:t>Active</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US" sz="1600" u="none" strike="noStrike">
                          <a:effectLst/>
                        </a:rPr>
                        <a:t>324847008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20020131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n-US" sz="1600" u="none" strike="noStrike">
                          <a:effectLst/>
                        </a:rPr>
                        <a:t>324847008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20030131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0">
                <a:tc>
                  <a:txBody>
                    <a:bodyPr/>
                    <a:lstStyle/>
                    <a:p>
                      <a:pPr algn="l" fontAlgn="b"/>
                      <a:r>
                        <a:rPr lang="en-US" sz="1600" u="none" strike="noStrike">
                          <a:effectLst/>
                        </a:rPr>
                        <a:t>324847008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20040131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n-US" sz="1600" u="none" strike="noStrike">
                          <a:effectLst/>
                        </a:rPr>
                        <a:t>324847008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20040731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n-US" sz="1600" u="none" strike="noStrike">
                          <a:effectLst/>
                        </a:rPr>
                        <a:t>324847008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20050131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190500">
                <a:tc>
                  <a:txBody>
                    <a:bodyPr/>
                    <a:lstStyle/>
                    <a:p>
                      <a:pPr algn="l" fontAlgn="b"/>
                      <a:r>
                        <a:rPr lang="en-US" sz="1600" u="none" strike="noStrike">
                          <a:effectLst/>
                        </a:rPr>
                        <a:t>324847008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20050731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190500">
                <a:tc>
                  <a:txBody>
                    <a:bodyPr/>
                    <a:lstStyle/>
                    <a:p>
                      <a:pPr algn="l" fontAlgn="b"/>
                      <a:r>
                        <a:rPr lang="en-US" sz="1600" u="none" strike="noStrike">
                          <a:effectLst/>
                        </a:rPr>
                        <a:t>324847008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20070131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bl>
          </a:graphicData>
        </a:graphic>
      </p:graphicFrame>
      <p:cxnSp>
        <p:nvCxnSpPr>
          <p:cNvPr id="7" name="Straight Arrow Connector 6"/>
          <p:cNvCxnSpPr/>
          <p:nvPr/>
        </p:nvCxnSpPr>
        <p:spPr bwMode="auto">
          <a:xfrm flipH="1" flipV="1">
            <a:off x="6705600" y="1905000"/>
            <a:ext cx="1600200" cy="25146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flipH="1" flipV="1">
            <a:off x="7505700" y="2514600"/>
            <a:ext cx="876300" cy="24384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Arrow Connector 16"/>
          <p:cNvCxnSpPr/>
          <p:nvPr/>
        </p:nvCxnSpPr>
        <p:spPr bwMode="auto">
          <a:xfrm flipH="1" flipV="1">
            <a:off x="7924800" y="2667000"/>
            <a:ext cx="457200" cy="2743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Straight Arrow Connector 20"/>
          <p:cNvCxnSpPr/>
          <p:nvPr/>
        </p:nvCxnSpPr>
        <p:spPr bwMode="auto">
          <a:xfrm flipV="1">
            <a:off x="8458200" y="2971800"/>
            <a:ext cx="381000" cy="2743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799977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descriptions</a:t>
            </a:r>
            <a:endParaRPr lang="en-US" dirty="0"/>
          </a:p>
        </p:txBody>
      </p:sp>
      <p:graphicFrame>
        <p:nvGraphicFramePr>
          <p:cNvPr id="4" name="Content Placeholder 3"/>
          <p:cNvGraphicFramePr>
            <a:graphicFrameLocks noGrp="1"/>
          </p:cNvGraphicFramePr>
          <p:nvPr>
            <p:ph idx="1"/>
            <p:extLst/>
          </p:nvPr>
        </p:nvGraphicFramePr>
        <p:xfrm>
          <a:off x="136813" y="2133600"/>
          <a:ext cx="8870373" cy="2682240"/>
        </p:xfrm>
        <a:graphic>
          <a:graphicData uri="http://schemas.openxmlformats.org/drawingml/2006/table">
            <a:tbl>
              <a:tblPr firstRow="1" firstCol="1" bandRow="1">
                <a:tableStyleId>{5C22544A-7EE6-4342-B048-85BDC9FD1C3A}</a:tableStyleId>
              </a:tblPr>
              <a:tblGrid>
                <a:gridCol w="1402773">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4114800">
                  <a:extLst>
                    <a:ext uri="{9D8B030D-6E8A-4147-A177-3AD203B41FA5}">
                      <a16:colId xmlns:a16="http://schemas.microsoft.com/office/drawing/2014/main" val="20004"/>
                    </a:ext>
                  </a:extLst>
                </a:gridCol>
              </a:tblGrid>
              <a:tr h="0">
                <a:tc>
                  <a:txBody>
                    <a:bodyPr/>
                    <a:lstStyle/>
                    <a:p>
                      <a:pPr marL="0" marR="0" indent="0" algn="just">
                        <a:spcBef>
                          <a:spcPts val="0"/>
                        </a:spcBef>
                        <a:spcAft>
                          <a:spcPts val="0"/>
                        </a:spcAft>
                      </a:pPr>
                      <a:r>
                        <a:rPr lang="fr-FR" sz="1600" dirty="0" err="1">
                          <a:solidFill>
                            <a:schemeClr val="tx1"/>
                          </a:solidFill>
                          <a:effectLst/>
                        </a:rPr>
                        <a:t>descriptionID</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Effective Time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Active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Description Type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Term</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0"/>
                  </a:ext>
                </a:extLst>
              </a:tr>
              <a:tr h="0">
                <a:tc>
                  <a:txBody>
                    <a:bodyPr/>
                    <a:lstStyle/>
                    <a:p>
                      <a:pPr marL="0" marR="0" indent="0" algn="just">
                        <a:spcBef>
                          <a:spcPts val="0"/>
                        </a:spcBef>
                        <a:spcAft>
                          <a:spcPts val="0"/>
                        </a:spcAft>
                      </a:pPr>
                      <a:r>
                        <a:rPr lang="fr-FR" sz="1600">
                          <a:solidFill>
                            <a:schemeClr val="tx1"/>
                          </a:solidFill>
                          <a:effectLst/>
                        </a:rPr>
                        <a:t>410015012</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20020131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Synonym</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Asthenia          [D]</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1"/>
                  </a:ext>
                </a:extLst>
              </a:tr>
              <a:tr h="0">
                <a:tc>
                  <a:txBody>
                    <a:bodyPr/>
                    <a:lstStyle/>
                    <a:p>
                      <a:pPr marL="0" marR="0" indent="0" algn="just">
                        <a:spcBef>
                          <a:spcPts val="0"/>
                        </a:spcBef>
                        <a:spcAft>
                          <a:spcPts val="0"/>
                        </a:spcAft>
                      </a:pPr>
                      <a:r>
                        <a:rPr lang="fr-FR" sz="1600">
                          <a:solidFill>
                            <a:schemeClr val="tx1"/>
                          </a:solidFill>
                          <a:effectLst/>
                        </a:rPr>
                        <a:t>410015012</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20020731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Synonym</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Asthenia          [D]</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2"/>
                  </a:ext>
                </a:extLst>
              </a:tr>
              <a:tr h="0">
                <a:tc>
                  <a:txBody>
                    <a:bodyPr/>
                    <a:lstStyle/>
                    <a:p>
                      <a:pPr marL="0" marR="0" indent="0" algn="just">
                        <a:spcBef>
                          <a:spcPts val="0"/>
                        </a:spcBef>
                        <a:spcAft>
                          <a:spcPts val="0"/>
                        </a:spcAft>
                      </a:pPr>
                      <a:r>
                        <a:rPr lang="fr-FR" sz="1600">
                          <a:solidFill>
                            <a:schemeClr val="tx1"/>
                          </a:solidFill>
                          <a:effectLst/>
                        </a:rPr>
                        <a:t>666971011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20020131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FSN</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Asthenia [D] (finding)</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3"/>
                  </a:ext>
                </a:extLst>
              </a:tr>
              <a:tr h="0">
                <a:tc>
                  <a:txBody>
                    <a:bodyPr/>
                    <a:lstStyle/>
                    <a:p>
                      <a:pPr marL="0" marR="0" indent="0" algn="just">
                        <a:spcBef>
                          <a:spcPts val="0"/>
                        </a:spcBef>
                        <a:spcAft>
                          <a:spcPts val="0"/>
                        </a:spcAft>
                      </a:pPr>
                      <a:r>
                        <a:rPr lang="fr-FR" sz="1600">
                          <a:solidFill>
                            <a:schemeClr val="tx1"/>
                          </a:solidFill>
                          <a:effectLst/>
                        </a:rPr>
                        <a:t>666971011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20030131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FSN</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Asthenia [D] (finding)</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4"/>
                  </a:ext>
                </a:extLst>
              </a:tr>
              <a:tr h="0">
                <a:tc>
                  <a:txBody>
                    <a:bodyPr/>
                    <a:lstStyle/>
                    <a:p>
                      <a:pPr marL="0" marR="0" indent="0" algn="just">
                        <a:spcBef>
                          <a:spcPts val="0"/>
                        </a:spcBef>
                        <a:spcAft>
                          <a:spcPts val="0"/>
                        </a:spcAft>
                      </a:pPr>
                      <a:r>
                        <a:rPr lang="fr-FR" sz="1600">
                          <a:solidFill>
                            <a:schemeClr val="tx1"/>
                          </a:solidFill>
                          <a:effectLst/>
                        </a:rPr>
                        <a:t>1237162017</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20020731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Synonym</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Asthenia [D]</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5"/>
                  </a:ext>
                </a:extLst>
              </a:tr>
              <a:tr h="0">
                <a:tc>
                  <a:txBody>
                    <a:bodyPr/>
                    <a:lstStyle/>
                    <a:p>
                      <a:pPr marL="0" marR="0" indent="0" algn="just">
                        <a:spcBef>
                          <a:spcPts val="0"/>
                        </a:spcBef>
                        <a:spcAft>
                          <a:spcPts val="0"/>
                        </a:spcAft>
                      </a:pPr>
                      <a:r>
                        <a:rPr lang="fr-FR" sz="1600">
                          <a:solidFill>
                            <a:schemeClr val="tx1"/>
                          </a:solidFill>
                          <a:effectLst/>
                        </a:rPr>
                        <a:t>1472277017</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20030131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FSN</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[D]Asthenia (context-dependent category)</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6"/>
                  </a:ext>
                </a:extLst>
              </a:tr>
              <a:tr h="0">
                <a:tc>
                  <a:txBody>
                    <a:bodyPr/>
                    <a:lstStyle/>
                    <a:p>
                      <a:pPr marL="0" marR="0" indent="0" algn="just">
                        <a:spcBef>
                          <a:spcPts val="0"/>
                        </a:spcBef>
                        <a:spcAft>
                          <a:spcPts val="0"/>
                        </a:spcAft>
                      </a:pPr>
                      <a:r>
                        <a:rPr lang="fr-FR" sz="1600">
                          <a:solidFill>
                            <a:schemeClr val="tx1"/>
                          </a:solidFill>
                          <a:effectLst/>
                        </a:rPr>
                        <a:t>1472277017</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20060731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FSN</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[D]Asthenia (context-dependent category)</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7"/>
                  </a:ext>
                </a:extLst>
              </a:tr>
              <a:tr h="0">
                <a:tc>
                  <a:txBody>
                    <a:bodyPr/>
                    <a:lstStyle/>
                    <a:p>
                      <a:pPr marL="0" marR="0" indent="0" algn="just">
                        <a:spcBef>
                          <a:spcPts val="0"/>
                        </a:spcBef>
                        <a:spcAft>
                          <a:spcPts val="0"/>
                        </a:spcAft>
                      </a:pPr>
                      <a:r>
                        <a:rPr lang="en-US" sz="1600">
                          <a:solidFill>
                            <a:schemeClr val="tx1"/>
                          </a:solidFill>
                          <a:effectLst/>
                        </a:rPr>
                        <a:t>1489933012</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20030131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Synonym</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[D]Asthenia</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8"/>
                  </a:ext>
                </a:extLst>
              </a:tr>
              <a:tr h="0">
                <a:tc>
                  <a:txBody>
                    <a:bodyPr/>
                    <a:lstStyle/>
                    <a:p>
                      <a:pPr marL="0" marR="0" indent="0" algn="just">
                        <a:spcBef>
                          <a:spcPts val="0"/>
                        </a:spcBef>
                        <a:spcAft>
                          <a:spcPts val="0"/>
                        </a:spcAft>
                      </a:pPr>
                      <a:r>
                        <a:rPr lang="en-US" sz="1600" dirty="0">
                          <a:solidFill>
                            <a:schemeClr val="tx1"/>
                          </a:solidFill>
                          <a:effectLst/>
                        </a:rPr>
                        <a:t>2610401019</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20060731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FSN</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[D]Asthenia (situation)</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173681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changes in descriptions</a:t>
            </a:r>
            <a:br>
              <a:rPr lang="en-US" dirty="0" smtClean="0"/>
            </a:br>
            <a:r>
              <a:rPr lang="en-US" dirty="0" smtClean="0"/>
              <a:t>are related to changes in the hierarchy</a:t>
            </a:r>
            <a:endParaRPr lang="en-US" dirty="0"/>
          </a:p>
        </p:txBody>
      </p:sp>
      <p:graphicFrame>
        <p:nvGraphicFramePr>
          <p:cNvPr id="4" name="Content Placeholder 3"/>
          <p:cNvGraphicFramePr>
            <a:graphicFrameLocks noGrp="1"/>
          </p:cNvGraphicFramePr>
          <p:nvPr>
            <p:ph idx="1"/>
            <p:extLst/>
          </p:nvPr>
        </p:nvGraphicFramePr>
        <p:xfrm>
          <a:off x="136813" y="2133600"/>
          <a:ext cx="8870373" cy="2682240"/>
        </p:xfrm>
        <a:graphic>
          <a:graphicData uri="http://schemas.openxmlformats.org/drawingml/2006/table">
            <a:tbl>
              <a:tblPr firstRow="1" firstCol="1" bandRow="1">
                <a:tableStyleId>{5C22544A-7EE6-4342-B048-85BDC9FD1C3A}</a:tableStyleId>
              </a:tblPr>
              <a:tblGrid>
                <a:gridCol w="1402773">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4114800">
                  <a:extLst>
                    <a:ext uri="{9D8B030D-6E8A-4147-A177-3AD203B41FA5}">
                      <a16:colId xmlns:a16="http://schemas.microsoft.com/office/drawing/2014/main" val="20004"/>
                    </a:ext>
                  </a:extLst>
                </a:gridCol>
              </a:tblGrid>
              <a:tr h="0">
                <a:tc>
                  <a:txBody>
                    <a:bodyPr/>
                    <a:lstStyle/>
                    <a:p>
                      <a:pPr marL="0" marR="0" indent="0" algn="just">
                        <a:spcBef>
                          <a:spcPts val="0"/>
                        </a:spcBef>
                        <a:spcAft>
                          <a:spcPts val="0"/>
                        </a:spcAft>
                      </a:pPr>
                      <a:r>
                        <a:rPr lang="fr-FR" sz="1600" dirty="0" err="1">
                          <a:solidFill>
                            <a:schemeClr val="tx1"/>
                          </a:solidFill>
                          <a:effectLst/>
                        </a:rPr>
                        <a:t>descriptionID</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Effective Time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Active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Description Type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Term</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0"/>
                  </a:ext>
                </a:extLst>
              </a:tr>
              <a:tr h="0">
                <a:tc>
                  <a:txBody>
                    <a:bodyPr/>
                    <a:lstStyle/>
                    <a:p>
                      <a:pPr marL="0" marR="0" indent="0" algn="just">
                        <a:spcBef>
                          <a:spcPts val="0"/>
                        </a:spcBef>
                        <a:spcAft>
                          <a:spcPts val="0"/>
                        </a:spcAft>
                      </a:pPr>
                      <a:r>
                        <a:rPr lang="fr-FR" sz="1600">
                          <a:solidFill>
                            <a:schemeClr val="tx1"/>
                          </a:solidFill>
                          <a:effectLst/>
                        </a:rPr>
                        <a:t>410015012</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20020131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Synonym</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Asthenia          [D]</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1"/>
                  </a:ext>
                </a:extLst>
              </a:tr>
              <a:tr h="0">
                <a:tc>
                  <a:txBody>
                    <a:bodyPr/>
                    <a:lstStyle/>
                    <a:p>
                      <a:pPr marL="0" marR="0" indent="0" algn="just">
                        <a:spcBef>
                          <a:spcPts val="0"/>
                        </a:spcBef>
                        <a:spcAft>
                          <a:spcPts val="0"/>
                        </a:spcAft>
                      </a:pPr>
                      <a:r>
                        <a:rPr lang="fr-FR" sz="1600">
                          <a:solidFill>
                            <a:schemeClr val="tx1"/>
                          </a:solidFill>
                          <a:effectLst/>
                        </a:rPr>
                        <a:t>410015012</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20020731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Synonym</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Asthenia          [D]</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2"/>
                  </a:ext>
                </a:extLst>
              </a:tr>
              <a:tr h="0">
                <a:tc>
                  <a:txBody>
                    <a:bodyPr/>
                    <a:lstStyle/>
                    <a:p>
                      <a:pPr marL="0" marR="0" indent="0" algn="just">
                        <a:spcBef>
                          <a:spcPts val="0"/>
                        </a:spcBef>
                        <a:spcAft>
                          <a:spcPts val="0"/>
                        </a:spcAft>
                      </a:pPr>
                      <a:r>
                        <a:rPr lang="fr-FR" sz="1600">
                          <a:solidFill>
                            <a:schemeClr val="tx1"/>
                          </a:solidFill>
                          <a:effectLst/>
                        </a:rPr>
                        <a:t>666971011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20020131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FSN</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Asthenia [D] (finding)</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3"/>
                  </a:ext>
                </a:extLst>
              </a:tr>
              <a:tr h="0">
                <a:tc>
                  <a:txBody>
                    <a:bodyPr/>
                    <a:lstStyle/>
                    <a:p>
                      <a:pPr marL="0" marR="0" indent="0" algn="just">
                        <a:spcBef>
                          <a:spcPts val="0"/>
                        </a:spcBef>
                        <a:spcAft>
                          <a:spcPts val="0"/>
                        </a:spcAft>
                      </a:pPr>
                      <a:r>
                        <a:rPr lang="fr-FR" sz="1600">
                          <a:solidFill>
                            <a:schemeClr val="tx1"/>
                          </a:solidFill>
                          <a:effectLst/>
                        </a:rPr>
                        <a:t>666971011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20030131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FSN</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Asthenia [D] (finding)</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4"/>
                  </a:ext>
                </a:extLst>
              </a:tr>
              <a:tr h="0">
                <a:tc>
                  <a:txBody>
                    <a:bodyPr/>
                    <a:lstStyle/>
                    <a:p>
                      <a:pPr marL="0" marR="0" indent="0" algn="just">
                        <a:spcBef>
                          <a:spcPts val="0"/>
                        </a:spcBef>
                        <a:spcAft>
                          <a:spcPts val="0"/>
                        </a:spcAft>
                      </a:pPr>
                      <a:r>
                        <a:rPr lang="fr-FR" sz="1600">
                          <a:solidFill>
                            <a:schemeClr val="tx1"/>
                          </a:solidFill>
                          <a:effectLst/>
                        </a:rPr>
                        <a:t>1237162017</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20020731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Synonym</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Asthenia [D]</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5"/>
                  </a:ext>
                </a:extLst>
              </a:tr>
              <a:tr h="0">
                <a:tc>
                  <a:txBody>
                    <a:bodyPr/>
                    <a:lstStyle/>
                    <a:p>
                      <a:pPr marL="0" marR="0" indent="0" algn="just">
                        <a:spcBef>
                          <a:spcPts val="0"/>
                        </a:spcBef>
                        <a:spcAft>
                          <a:spcPts val="0"/>
                        </a:spcAft>
                      </a:pPr>
                      <a:r>
                        <a:rPr lang="fr-FR" sz="1600">
                          <a:solidFill>
                            <a:schemeClr val="tx1"/>
                          </a:solidFill>
                          <a:effectLst/>
                        </a:rPr>
                        <a:t>1472277017</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20030131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FSN</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[D]Asthenia (context-dependent category)</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6"/>
                  </a:ext>
                </a:extLst>
              </a:tr>
              <a:tr h="0">
                <a:tc>
                  <a:txBody>
                    <a:bodyPr/>
                    <a:lstStyle/>
                    <a:p>
                      <a:pPr marL="0" marR="0" indent="0" algn="just">
                        <a:spcBef>
                          <a:spcPts val="0"/>
                        </a:spcBef>
                        <a:spcAft>
                          <a:spcPts val="0"/>
                        </a:spcAft>
                      </a:pPr>
                      <a:r>
                        <a:rPr lang="fr-FR" sz="1600">
                          <a:solidFill>
                            <a:schemeClr val="tx1"/>
                          </a:solidFill>
                          <a:effectLst/>
                        </a:rPr>
                        <a:t>1472277017</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20060731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FSN</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[D]Asthenia (context-dependent category)</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7"/>
                  </a:ext>
                </a:extLst>
              </a:tr>
              <a:tr h="0">
                <a:tc>
                  <a:txBody>
                    <a:bodyPr/>
                    <a:lstStyle/>
                    <a:p>
                      <a:pPr marL="0" marR="0" indent="0" algn="just">
                        <a:spcBef>
                          <a:spcPts val="0"/>
                        </a:spcBef>
                        <a:spcAft>
                          <a:spcPts val="0"/>
                        </a:spcAft>
                      </a:pPr>
                      <a:r>
                        <a:rPr lang="en-US" sz="1600">
                          <a:solidFill>
                            <a:schemeClr val="tx1"/>
                          </a:solidFill>
                          <a:effectLst/>
                        </a:rPr>
                        <a:t>1489933012</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20030131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Synonym</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[D]Asthenia</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8"/>
                  </a:ext>
                </a:extLst>
              </a:tr>
              <a:tr h="0">
                <a:tc>
                  <a:txBody>
                    <a:bodyPr/>
                    <a:lstStyle/>
                    <a:p>
                      <a:pPr marL="0" marR="0" indent="0" algn="just">
                        <a:spcBef>
                          <a:spcPts val="0"/>
                        </a:spcBef>
                        <a:spcAft>
                          <a:spcPts val="0"/>
                        </a:spcAft>
                      </a:pPr>
                      <a:r>
                        <a:rPr lang="en-US" sz="1600" dirty="0">
                          <a:solidFill>
                            <a:schemeClr val="tx1"/>
                          </a:solidFill>
                          <a:effectLst/>
                        </a:rPr>
                        <a:t>2610401019</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20060731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FSN</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[D]Asthenia (situation)</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9"/>
                  </a:ext>
                </a:extLst>
              </a:tr>
            </a:tbl>
          </a:graphicData>
        </a:graphic>
      </p:graphicFrame>
      <p:sp>
        <p:nvSpPr>
          <p:cNvPr id="3" name="Rounded Rectangle 2"/>
          <p:cNvSpPr/>
          <p:nvPr/>
        </p:nvSpPr>
        <p:spPr bwMode="auto">
          <a:xfrm>
            <a:off x="6019800" y="3124200"/>
            <a:ext cx="2819400" cy="169164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TextBox 4"/>
          <p:cNvSpPr txBox="1"/>
          <p:nvPr/>
        </p:nvSpPr>
        <p:spPr>
          <a:xfrm>
            <a:off x="6376968" y="4815840"/>
            <a:ext cx="2105063" cy="461665"/>
          </a:xfrm>
          <a:prstGeom prst="rect">
            <a:avLst/>
          </a:prstGeom>
          <a:solidFill>
            <a:srgbClr val="FF0000"/>
          </a:solidFill>
        </p:spPr>
        <p:txBody>
          <a:bodyPr wrap="none" rtlCol="0">
            <a:spAutoFit/>
          </a:bodyPr>
          <a:lstStyle/>
          <a:p>
            <a:r>
              <a:rPr lang="en-US" dirty="0" smtClean="0">
                <a:solidFill>
                  <a:schemeClr val="bg1"/>
                </a:solidFill>
              </a:rPr>
              <a:t>‘Semantic tags’</a:t>
            </a:r>
            <a:endParaRPr lang="en-US" dirty="0">
              <a:solidFill>
                <a:schemeClr val="bg1"/>
              </a:solidFill>
            </a:endParaRPr>
          </a:p>
        </p:txBody>
      </p:sp>
    </p:spTree>
    <p:extLst>
      <p:ext uri="{BB962C8B-B14F-4D97-AF65-F5344CB8AC3E}">
        <p14:creationId xmlns:p14="http://schemas.microsoft.com/office/powerpoint/2010/main" val="41916424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tags’ </a:t>
            </a:r>
            <a:r>
              <a:rPr lang="en-US" sz="2400" dirty="0" smtClean="0"/>
              <a:t>(per SNOMED CT documentation)</a:t>
            </a:r>
            <a:endParaRPr lang="en-US" sz="2400" dirty="0"/>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sz="2000" dirty="0"/>
              <a:t>Descriptions provide for each concept a Fully Specified Name (FSN) most of which ‘</a:t>
            </a:r>
            <a:r>
              <a:rPr lang="en-US" sz="2000" b="1" i="1" dirty="0"/>
              <a:t>end with a semantic tag in parentheses and which indicates the semantic category to which the concept belongs (e.g. clinical finding, disorder, procedure, organism, person, etc.)</a:t>
            </a:r>
            <a:r>
              <a:rPr lang="en-US" sz="2000" dirty="0"/>
              <a:t>’ [4, p41]. </a:t>
            </a:r>
            <a:endParaRPr lang="en-US" sz="2000" dirty="0" smtClean="0"/>
          </a:p>
        </p:txBody>
      </p:sp>
      <p:sp>
        <p:nvSpPr>
          <p:cNvPr id="4" name="Rectangle 3"/>
          <p:cNvSpPr/>
          <p:nvPr/>
        </p:nvSpPr>
        <p:spPr>
          <a:xfrm>
            <a:off x="76200" y="6279705"/>
            <a:ext cx="8991600" cy="523220"/>
          </a:xfrm>
          <a:prstGeom prst="rect">
            <a:avLst/>
          </a:prstGeom>
        </p:spPr>
        <p:txBody>
          <a:bodyPr wrap="square">
            <a:spAutoFit/>
          </a:bodyPr>
          <a:lstStyle/>
          <a:p>
            <a:pPr algn="r"/>
            <a:r>
              <a:rPr lang="en-US" sz="1400" b="0" dirty="0">
                <a:solidFill>
                  <a:schemeClr val="bg1"/>
                </a:solidFill>
                <a:ea typeface="Times New Roman" panose="02020603050405020304" pitchFamily="18" charset="0"/>
              </a:rPr>
              <a:t>IHTSDO. International Health Terminology Standards Development Organization - SNOMED CT® Technical Implementation Guide - January 2015 International Release (US English). 2015. p. 757.</a:t>
            </a:r>
            <a:endParaRPr lang="en-US" sz="1400" b="0" dirty="0">
              <a:solidFill>
                <a:schemeClr val="bg1"/>
              </a:solidFill>
            </a:endParaRPr>
          </a:p>
        </p:txBody>
      </p:sp>
    </p:spTree>
    <p:extLst>
      <p:ext uri="{BB962C8B-B14F-4D97-AF65-F5344CB8AC3E}">
        <p14:creationId xmlns:p14="http://schemas.microsoft.com/office/powerpoint/2010/main" val="23154103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AutoShape 2"/>
          <p:cNvSpPr>
            <a:spLocks noGrp="1" noChangeArrowheads="1"/>
          </p:cNvSpPr>
          <p:nvPr>
            <p:ph type="title"/>
          </p:nvPr>
        </p:nvSpPr>
        <p:spPr/>
        <p:txBody>
          <a:bodyPr/>
          <a:lstStyle/>
          <a:p>
            <a:r>
              <a:rPr lang="en-US" dirty="0" smtClean="0"/>
              <a:t>Semantic </a:t>
            </a:r>
            <a:r>
              <a:rPr lang="en-US" dirty="0"/>
              <a:t>tags</a:t>
            </a:r>
          </a:p>
        </p:txBody>
      </p:sp>
      <p:pic>
        <p:nvPicPr>
          <p:cNvPr id="2" name="Picture 1"/>
          <p:cNvPicPr>
            <a:picLocks noChangeAspect="1"/>
          </p:cNvPicPr>
          <p:nvPr/>
        </p:nvPicPr>
        <p:blipFill>
          <a:blip r:embed="rId3"/>
          <a:stretch>
            <a:fillRect/>
          </a:stretch>
        </p:blipFill>
        <p:spPr>
          <a:xfrm>
            <a:off x="57599" y="1677901"/>
            <a:ext cx="9001148" cy="5109476"/>
          </a:xfrm>
          <a:prstGeom prst="rect">
            <a:avLst/>
          </a:prstGeom>
        </p:spPr>
      </p:pic>
      <p:sp>
        <p:nvSpPr>
          <p:cNvPr id="3" name="Rounded Rectangle 2"/>
          <p:cNvSpPr/>
          <p:nvPr/>
        </p:nvSpPr>
        <p:spPr bwMode="auto">
          <a:xfrm>
            <a:off x="6741812" y="2743200"/>
            <a:ext cx="1447800" cy="2286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ounded Rectangle 4"/>
          <p:cNvSpPr/>
          <p:nvPr/>
        </p:nvSpPr>
        <p:spPr bwMode="auto">
          <a:xfrm>
            <a:off x="6772747" y="3098722"/>
            <a:ext cx="542453" cy="20469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ounded Rectangle 5"/>
          <p:cNvSpPr/>
          <p:nvPr/>
        </p:nvSpPr>
        <p:spPr bwMode="auto">
          <a:xfrm>
            <a:off x="7033821" y="3452906"/>
            <a:ext cx="596698" cy="20469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ounded Rectangle 6"/>
          <p:cNvSpPr/>
          <p:nvPr/>
        </p:nvSpPr>
        <p:spPr bwMode="auto">
          <a:xfrm>
            <a:off x="7028506" y="3793918"/>
            <a:ext cx="596698" cy="20469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ounded Rectangle 7"/>
          <p:cNvSpPr/>
          <p:nvPr/>
        </p:nvSpPr>
        <p:spPr bwMode="auto">
          <a:xfrm>
            <a:off x="7064718" y="4138706"/>
            <a:ext cx="596698" cy="20469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ounded Rectangle 8"/>
          <p:cNvSpPr/>
          <p:nvPr/>
        </p:nvSpPr>
        <p:spPr bwMode="auto">
          <a:xfrm>
            <a:off x="7150009" y="4486291"/>
            <a:ext cx="511407" cy="18099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Box 3"/>
          <p:cNvSpPr txBox="1"/>
          <p:nvPr/>
        </p:nvSpPr>
        <p:spPr>
          <a:xfrm>
            <a:off x="7765046" y="4374898"/>
            <a:ext cx="595035" cy="584775"/>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37576067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tags’ </a:t>
            </a:r>
            <a:r>
              <a:rPr lang="en-US" sz="2400" dirty="0" smtClean="0"/>
              <a:t>(per SNOMED CT documentation)</a:t>
            </a:r>
            <a:endParaRPr lang="en-US" sz="2400" dirty="0"/>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sz="2000" dirty="0">
                <a:solidFill>
                  <a:srgbClr val="A2CCE8"/>
                </a:solidFill>
              </a:rPr>
              <a:t>Descriptions provide for each concept a Fully Specified Name (FSN) most of which ‘</a:t>
            </a:r>
            <a:r>
              <a:rPr lang="en-US" sz="2000" b="1" i="1" dirty="0">
                <a:solidFill>
                  <a:srgbClr val="A2CCE8"/>
                </a:solidFill>
              </a:rPr>
              <a:t>end with a semantic tag in parentheses and which indicates the semantic category to which the concept belongs (e.g. clinical finding, disorder, procedure, organism, person, etc.)</a:t>
            </a:r>
            <a:r>
              <a:rPr lang="en-US" sz="2000" dirty="0">
                <a:solidFill>
                  <a:srgbClr val="A2CCE8"/>
                </a:solidFill>
              </a:rPr>
              <a:t>’ [4, p41]. </a:t>
            </a:r>
            <a:endParaRPr lang="en-US" sz="2000" dirty="0" smtClean="0">
              <a:solidFill>
                <a:srgbClr val="A2CCE8"/>
              </a:solidFill>
            </a:endParaRPr>
          </a:p>
          <a:p>
            <a:pPr>
              <a:buFont typeface="Arial" panose="020B0604020202020204" pitchFamily="34" charset="0"/>
              <a:buChar char="•"/>
            </a:pPr>
            <a:r>
              <a:rPr lang="en-US" sz="2000" dirty="0" smtClean="0"/>
              <a:t>‘</a:t>
            </a:r>
            <a:r>
              <a:rPr lang="en-US" sz="2000" b="1" i="1" dirty="0"/>
              <a:t>the semantic tag helps to disambiguate different concepts which may be referred to by the same commonly used word or phrase</a:t>
            </a:r>
            <a:r>
              <a:rPr lang="en-US" sz="2000" dirty="0"/>
              <a:t>’ [4, p41]. </a:t>
            </a:r>
            <a:endParaRPr lang="en-US" sz="2000" dirty="0" smtClean="0"/>
          </a:p>
        </p:txBody>
      </p:sp>
      <p:sp>
        <p:nvSpPr>
          <p:cNvPr id="4" name="Rectangle 3"/>
          <p:cNvSpPr/>
          <p:nvPr/>
        </p:nvSpPr>
        <p:spPr>
          <a:xfrm>
            <a:off x="76200" y="6279705"/>
            <a:ext cx="8991600" cy="523220"/>
          </a:xfrm>
          <a:prstGeom prst="rect">
            <a:avLst/>
          </a:prstGeom>
        </p:spPr>
        <p:txBody>
          <a:bodyPr wrap="square">
            <a:spAutoFit/>
          </a:bodyPr>
          <a:lstStyle/>
          <a:p>
            <a:pPr algn="r"/>
            <a:r>
              <a:rPr lang="en-US" sz="1400" b="0" dirty="0">
                <a:solidFill>
                  <a:schemeClr val="bg1"/>
                </a:solidFill>
                <a:ea typeface="Times New Roman" panose="02020603050405020304" pitchFamily="18" charset="0"/>
              </a:rPr>
              <a:t>IHTSDO. International Health Terminology Standards Development Organization - SNOMED CT® Technical Implementation Guide - January 2015 International Release (US English). 2015. p. 757.</a:t>
            </a:r>
            <a:endParaRPr lang="en-US" sz="1400" b="0" dirty="0">
              <a:solidFill>
                <a:schemeClr val="bg1"/>
              </a:solidFill>
            </a:endParaRPr>
          </a:p>
        </p:txBody>
      </p:sp>
    </p:spTree>
    <p:extLst>
      <p:ext uri="{BB962C8B-B14F-4D97-AF65-F5344CB8AC3E}">
        <p14:creationId xmlns:p14="http://schemas.microsoft.com/office/powerpoint/2010/main" val="1716802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Changes in</a:t>
            </a:r>
            <a:br>
              <a:rPr lang="en-US" dirty="0" smtClean="0"/>
            </a:br>
            <a:r>
              <a:rPr lang="en-US" dirty="0" smtClean="0"/>
              <a:t>SNOMED CT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455404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tags’ </a:t>
            </a:r>
            <a:r>
              <a:rPr lang="en-US" sz="2400" dirty="0" smtClean="0"/>
              <a:t>(per SNOMED CT documentation)</a:t>
            </a:r>
            <a:endParaRPr lang="en-US" sz="2400" dirty="0"/>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sz="2000" dirty="0">
                <a:solidFill>
                  <a:srgbClr val="A2CCE8"/>
                </a:solidFill>
              </a:rPr>
              <a:t>Descriptions provide for each concept a Fully Specified Name (FSN) most of which ‘</a:t>
            </a:r>
            <a:r>
              <a:rPr lang="en-US" sz="2000" b="1" i="1" dirty="0">
                <a:solidFill>
                  <a:srgbClr val="A2CCE8"/>
                </a:solidFill>
              </a:rPr>
              <a:t>end with a semantic tag in parentheses and which indicates the semantic category to which the concept belongs (e.g. clinical finding, disorder, procedure, organism, person, etc.)</a:t>
            </a:r>
            <a:r>
              <a:rPr lang="en-US" sz="2000" dirty="0">
                <a:solidFill>
                  <a:srgbClr val="A2CCE8"/>
                </a:solidFill>
              </a:rPr>
              <a:t>’ [4, p41]. </a:t>
            </a:r>
            <a:endParaRPr lang="en-US" sz="2000" dirty="0" smtClean="0">
              <a:solidFill>
                <a:srgbClr val="A2CCE8"/>
              </a:solidFill>
            </a:endParaRPr>
          </a:p>
          <a:p>
            <a:pPr>
              <a:buFont typeface="Arial" panose="020B0604020202020204" pitchFamily="34" charset="0"/>
              <a:buChar char="•"/>
            </a:pPr>
            <a:r>
              <a:rPr lang="en-US" sz="2000" dirty="0" smtClean="0">
                <a:solidFill>
                  <a:srgbClr val="A2CCE8"/>
                </a:solidFill>
              </a:rPr>
              <a:t>‘</a:t>
            </a:r>
            <a:r>
              <a:rPr lang="en-US" sz="2000" b="1" i="1" dirty="0">
                <a:solidFill>
                  <a:srgbClr val="A2CCE8"/>
                </a:solidFill>
              </a:rPr>
              <a:t>the semantic tag helps to disambiguate different concepts which may be referred to by the same commonly used word or phrase</a:t>
            </a:r>
            <a:r>
              <a:rPr lang="en-US" sz="2000" dirty="0">
                <a:solidFill>
                  <a:srgbClr val="A2CCE8"/>
                </a:solidFill>
              </a:rPr>
              <a:t>’ [4, p41]. </a:t>
            </a:r>
            <a:endParaRPr lang="en-US" sz="2000" dirty="0" smtClean="0">
              <a:solidFill>
                <a:srgbClr val="A2CCE8"/>
              </a:solidFill>
            </a:endParaRPr>
          </a:p>
          <a:p>
            <a:pPr>
              <a:buFont typeface="Arial" panose="020B0604020202020204" pitchFamily="34" charset="0"/>
              <a:buChar char="•"/>
            </a:pPr>
            <a:r>
              <a:rPr lang="en-US" sz="2000" dirty="0" smtClean="0"/>
              <a:t>For </a:t>
            </a:r>
            <a:r>
              <a:rPr lang="en-US" sz="2000" dirty="0"/>
              <a:t>example, it is the semantic tag ‘morphologic abnormality’ in the FSN ‘Hematoma (morphologic abnormality)’ that disambiguates the concept to which this FSN is assigned from a second concept with FSN ‘Hematoma (disorder)’. The former is intended to be used for what ‘</a:t>
            </a:r>
            <a:r>
              <a:rPr lang="en-US" sz="2000" b="1" i="1" dirty="0"/>
              <a:t>a pathologist sees at the tissue level</a:t>
            </a:r>
            <a:r>
              <a:rPr lang="en-US" sz="2000" dirty="0"/>
              <a:t>’, while the latter ‘</a:t>
            </a:r>
            <a:r>
              <a:rPr lang="en-US" sz="2000" b="1" i="1" dirty="0"/>
              <a:t>represents the clinical diagnosis that a clinician makes when they decide that a person has a “hematoma”</a:t>
            </a:r>
            <a:r>
              <a:rPr lang="en-US" sz="2000" dirty="0"/>
              <a:t>’ [4, p41].</a:t>
            </a:r>
          </a:p>
        </p:txBody>
      </p:sp>
      <p:sp>
        <p:nvSpPr>
          <p:cNvPr id="4" name="Rectangle 3"/>
          <p:cNvSpPr/>
          <p:nvPr/>
        </p:nvSpPr>
        <p:spPr>
          <a:xfrm>
            <a:off x="76200" y="6279705"/>
            <a:ext cx="8991600" cy="523220"/>
          </a:xfrm>
          <a:prstGeom prst="rect">
            <a:avLst/>
          </a:prstGeom>
        </p:spPr>
        <p:txBody>
          <a:bodyPr wrap="square">
            <a:spAutoFit/>
          </a:bodyPr>
          <a:lstStyle/>
          <a:p>
            <a:pPr algn="r"/>
            <a:r>
              <a:rPr lang="en-US" sz="1400" b="0" dirty="0">
                <a:solidFill>
                  <a:schemeClr val="bg1"/>
                </a:solidFill>
                <a:ea typeface="Times New Roman" panose="02020603050405020304" pitchFamily="18" charset="0"/>
              </a:rPr>
              <a:t>IHTSDO. International Health Terminology Standards Development Organization - SNOMED CT® Technical Implementation Guide - January 2015 International Release (US English). 2015. p. 757.</a:t>
            </a:r>
            <a:endParaRPr lang="en-US" sz="1400" b="0" dirty="0">
              <a:solidFill>
                <a:schemeClr val="bg1"/>
              </a:solidFill>
            </a:endParaRPr>
          </a:p>
        </p:txBody>
      </p:sp>
    </p:spTree>
    <p:extLst>
      <p:ext uri="{BB962C8B-B14F-4D97-AF65-F5344CB8AC3E}">
        <p14:creationId xmlns:p14="http://schemas.microsoft.com/office/powerpoint/2010/main" val="8971520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AutoShape 2"/>
          <p:cNvSpPr>
            <a:spLocks noGrp="1" noChangeArrowheads="1"/>
          </p:cNvSpPr>
          <p:nvPr>
            <p:ph type="title"/>
          </p:nvPr>
        </p:nvSpPr>
        <p:spPr/>
        <p:txBody>
          <a:bodyPr/>
          <a:lstStyle/>
          <a:p>
            <a:r>
              <a:rPr lang="en-US" dirty="0" smtClean="0"/>
              <a:t>Semantic </a:t>
            </a:r>
            <a:r>
              <a:rPr lang="en-US" dirty="0"/>
              <a:t>tags</a:t>
            </a:r>
          </a:p>
        </p:txBody>
      </p:sp>
      <p:pic>
        <p:nvPicPr>
          <p:cNvPr id="2" name="Picture 1"/>
          <p:cNvPicPr>
            <a:picLocks noChangeAspect="1"/>
          </p:cNvPicPr>
          <p:nvPr/>
        </p:nvPicPr>
        <p:blipFill>
          <a:blip r:embed="rId3"/>
          <a:stretch>
            <a:fillRect/>
          </a:stretch>
        </p:blipFill>
        <p:spPr>
          <a:xfrm>
            <a:off x="57599" y="1677901"/>
            <a:ext cx="9001148" cy="5109476"/>
          </a:xfrm>
          <a:prstGeom prst="rect">
            <a:avLst/>
          </a:prstGeom>
        </p:spPr>
      </p:pic>
      <p:sp>
        <p:nvSpPr>
          <p:cNvPr id="3" name="Rounded Rectangle 2"/>
          <p:cNvSpPr/>
          <p:nvPr/>
        </p:nvSpPr>
        <p:spPr bwMode="auto">
          <a:xfrm>
            <a:off x="6096000" y="2667000"/>
            <a:ext cx="2133600" cy="6858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8720857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smtClean="0"/>
              <a:t>Ungraceful degradation of assertions in SNOMED CT (2002 – 2009)</a:t>
            </a:r>
            <a:endParaRPr lang="en-US" dirty="0"/>
          </a:p>
        </p:txBody>
      </p:sp>
      <p:pic>
        <p:nvPicPr>
          <p:cNvPr id="4" name="Picture 3"/>
          <p:cNvPicPr>
            <a:picLocks noChangeAspect="1"/>
          </p:cNvPicPr>
          <p:nvPr/>
        </p:nvPicPr>
        <p:blipFill>
          <a:blip r:embed="rId2"/>
          <a:stretch>
            <a:fillRect/>
          </a:stretch>
        </p:blipFill>
        <p:spPr>
          <a:xfrm>
            <a:off x="609600" y="1828800"/>
            <a:ext cx="8097580" cy="4491037"/>
          </a:xfrm>
          <a:prstGeom prst="rect">
            <a:avLst/>
          </a:prstGeom>
        </p:spPr>
      </p:pic>
      <p:sp>
        <p:nvSpPr>
          <p:cNvPr id="5" name="Rectangle 4"/>
          <p:cNvSpPr/>
          <p:nvPr/>
        </p:nvSpPr>
        <p:spPr>
          <a:xfrm>
            <a:off x="381000" y="6297836"/>
            <a:ext cx="8763000" cy="523220"/>
          </a:xfrm>
          <a:prstGeom prst="rect">
            <a:avLst/>
          </a:prstGeom>
        </p:spPr>
        <p:txBody>
          <a:bodyPr wrap="square">
            <a:spAutoFit/>
          </a:bodyPr>
          <a:lstStyle/>
          <a:p>
            <a:pPr algn="r"/>
            <a:r>
              <a:rPr lang="en-US" sz="1400" dirty="0">
                <a:solidFill>
                  <a:schemeClr val="bg1"/>
                </a:solidFill>
              </a:rPr>
              <a:t>Ceusters W. Applying Evolutionary Terminology Auditing to SNOMED CT. In American Medical Informatics Association 2010 Annual Symposium (AMIA 2010) Proceedings, Washington DC, November 13-17, 2010:96-100.</a:t>
            </a:r>
          </a:p>
        </p:txBody>
      </p:sp>
      <p:sp>
        <p:nvSpPr>
          <p:cNvPr id="6" name="TextBox 5"/>
          <p:cNvSpPr txBox="1"/>
          <p:nvPr/>
        </p:nvSpPr>
        <p:spPr>
          <a:xfrm>
            <a:off x="3124200" y="1905000"/>
            <a:ext cx="1260281" cy="461665"/>
          </a:xfrm>
          <a:prstGeom prst="rect">
            <a:avLst/>
          </a:prstGeom>
          <a:noFill/>
        </p:spPr>
        <p:txBody>
          <a:bodyPr wrap="none" rtlCol="0">
            <a:spAutoFit/>
          </a:bodyPr>
          <a:lstStyle/>
          <a:p>
            <a:r>
              <a:rPr lang="en-US" dirty="0" smtClean="0"/>
              <a:t>concepts</a:t>
            </a:r>
            <a:endParaRPr lang="en-US" dirty="0"/>
          </a:p>
        </p:txBody>
      </p:sp>
      <p:sp>
        <p:nvSpPr>
          <p:cNvPr id="7" name="TextBox 6"/>
          <p:cNvSpPr txBox="1"/>
          <p:nvPr/>
        </p:nvSpPr>
        <p:spPr>
          <a:xfrm>
            <a:off x="7467600" y="3104120"/>
            <a:ext cx="867545" cy="461665"/>
          </a:xfrm>
          <a:prstGeom prst="rect">
            <a:avLst/>
          </a:prstGeom>
          <a:noFill/>
        </p:spPr>
        <p:txBody>
          <a:bodyPr wrap="none" rtlCol="0">
            <a:spAutoFit/>
          </a:bodyPr>
          <a:lstStyle/>
          <a:p>
            <a:r>
              <a:rPr lang="en-US" dirty="0" smtClean="0"/>
              <a:t>terms</a:t>
            </a:r>
            <a:endParaRPr lang="en-US" dirty="0"/>
          </a:p>
        </p:txBody>
      </p:sp>
      <p:sp>
        <p:nvSpPr>
          <p:cNvPr id="8" name="TextBox 7"/>
          <p:cNvSpPr txBox="1"/>
          <p:nvPr/>
        </p:nvSpPr>
        <p:spPr>
          <a:xfrm>
            <a:off x="3754340" y="3639753"/>
            <a:ext cx="490840" cy="461665"/>
          </a:xfrm>
          <a:prstGeom prst="rect">
            <a:avLst/>
          </a:prstGeom>
          <a:noFill/>
        </p:spPr>
        <p:txBody>
          <a:bodyPr wrap="none" rtlCol="0">
            <a:spAutoFit/>
          </a:bodyPr>
          <a:lstStyle/>
          <a:p>
            <a:r>
              <a:rPr lang="en-US" dirty="0" smtClean="0"/>
              <a:t>all</a:t>
            </a:r>
            <a:endParaRPr lang="en-US" dirty="0"/>
          </a:p>
        </p:txBody>
      </p:sp>
      <p:sp>
        <p:nvSpPr>
          <p:cNvPr id="9" name="TextBox 8"/>
          <p:cNvSpPr txBox="1"/>
          <p:nvPr/>
        </p:nvSpPr>
        <p:spPr>
          <a:xfrm>
            <a:off x="4762500" y="4737962"/>
            <a:ext cx="1755609" cy="461665"/>
          </a:xfrm>
          <a:prstGeom prst="rect">
            <a:avLst/>
          </a:prstGeom>
          <a:noFill/>
        </p:spPr>
        <p:txBody>
          <a:bodyPr wrap="none" rtlCol="0">
            <a:spAutoFit/>
          </a:bodyPr>
          <a:lstStyle/>
          <a:p>
            <a:r>
              <a:rPr lang="en-US" dirty="0" smtClean="0"/>
              <a:t>relationships</a:t>
            </a:r>
            <a:endParaRPr lang="en-US" dirty="0"/>
          </a:p>
        </p:txBody>
      </p:sp>
    </p:spTree>
    <p:extLst>
      <p:ext uri="{BB962C8B-B14F-4D97-AF65-F5344CB8AC3E}">
        <p14:creationId xmlns:p14="http://schemas.microsoft.com/office/powerpoint/2010/main" val="18791344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and confusions in SNOMED CT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t>
            </a:r>
            <a:r>
              <a:rPr lang="en-US" dirty="0"/>
              <a:t>concept</a:t>
            </a:r>
            <a:r>
              <a:rPr lang="en-US" dirty="0" smtClean="0"/>
              <a:t>’: </a:t>
            </a:r>
          </a:p>
          <a:p>
            <a:pPr lvl="1">
              <a:buFont typeface="Arial" panose="020B0604020202020204" pitchFamily="34" charset="0"/>
              <a:buChar char="•"/>
            </a:pPr>
            <a:r>
              <a:rPr lang="en-US" dirty="0" smtClean="0"/>
              <a:t>‘</a:t>
            </a:r>
            <a:r>
              <a:rPr lang="en-US" i="1" dirty="0"/>
              <a:t>a clinical idea to which a unique concept identifier has been assigned</a:t>
            </a:r>
            <a:r>
              <a:rPr lang="en-US" dirty="0" smtClean="0"/>
              <a:t>’; </a:t>
            </a:r>
            <a:r>
              <a:rPr lang="en-US" dirty="0"/>
              <a:t>‘</a:t>
            </a:r>
            <a:r>
              <a:rPr lang="en-US" i="1" dirty="0"/>
              <a:t>the meaning of a concept can be determined from relationships to other concepts and from associated descriptions that include human readable terms</a:t>
            </a:r>
            <a:r>
              <a:rPr lang="en-US" dirty="0" smtClean="0"/>
              <a:t>’</a:t>
            </a:r>
          </a:p>
          <a:p>
            <a:pPr>
              <a:buFont typeface="Arial" panose="020B0604020202020204" pitchFamily="34" charset="0"/>
              <a:buChar char="•"/>
            </a:pPr>
            <a:r>
              <a:rPr lang="en-US" dirty="0"/>
              <a:t>the term is also stated to be a homonym </a:t>
            </a:r>
            <a:r>
              <a:rPr lang="en-US" dirty="0" smtClean="0"/>
              <a:t>for:</a:t>
            </a:r>
          </a:p>
          <a:p>
            <a:pPr lvl="1">
              <a:buFont typeface="Arial" panose="020B0604020202020204" pitchFamily="34" charset="0"/>
              <a:buChar char="•"/>
            </a:pPr>
            <a:r>
              <a:rPr lang="en-US" dirty="0" smtClean="0"/>
              <a:t>‘</a:t>
            </a:r>
            <a:r>
              <a:rPr lang="en-US" i="1" dirty="0"/>
              <a:t>concept identifier</a:t>
            </a:r>
            <a:r>
              <a:rPr lang="en-US" dirty="0"/>
              <a:t>’ as well as for </a:t>
            </a:r>
            <a:endParaRPr lang="en-US" dirty="0" smtClean="0"/>
          </a:p>
          <a:p>
            <a:pPr lvl="1">
              <a:buFont typeface="Arial" panose="020B0604020202020204" pitchFamily="34" charset="0"/>
              <a:buChar char="•"/>
            </a:pPr>
            <a:r>
              <a:rPr lang="en-US" dirty="0" smtClean="0"/>
              <a:t>‘</a:t>
            </a:r>
            <a:r>
              <a:rPr lang="en-US" i="1" dirty="0"/>
              <a:t>the real-world referent(s) of the concept identifier, that is, the class of entities in reality that the concept identifier represents</a:t>
            </a:r>
            <a:r>
              <a:rPr lang="en-US" dirty="0"/>
              <a:t>’</a:t>
            </a:r>
          </a:p>
        </p:txBody>
      </p:sp>
    </p:spTree>
    <p:extLst>
      <p:ext uri="{BB962C8B-B14F-4D97-AF65-F5344CB8AC3E}">
        <p14:creationId xmlns:p14="http://schemas.microsoft.com/office/powerpoint/2010/main" val="12370566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0" y="762000"/>
            <a:ext cx="4343400" cy="762000"/>
          </a:xfrm>
        </p:spPr>
        <p:txBody>
          <a:bodyPr/>
          <a:lstStyle/>
          <a:p>
            <a:r>
              <a:rPr lang="en-US" dirty="0" smtClean="0"/>
              <a:t>SNOMED CT’s</a:t>
            </a:r>
            <a:br>
              <a:rPr lang="en-US" dirty="0" smtClean="0"/>
            </a:br>
            <a:r>
              <a:rPr lang="en-US" dirty="0" smtClean="0"/>
              <a:t>top categories</a:t>
            </a:r>
            <a:endParaRPr lang="en-US" dirty="0"/>
          </a:p>
        </p:txBody>
      </p:sp>
      <p:sp>
        <p:nvSpPr>
          <p:cNvPr id="5" name="Content Placeholder 4"/>
          <p:cNvSpPr>
            <a:spLocks noGrp="1"/>
          </p:cNvSpPr>
          <p:nvPr>
            <p:ph idx="1"/>
          </p:nvPr>
        </p:nvSpPr>
        <p:spPr>
          <a:xfrm>
            <a:off x="4648200" y="2133600"/>
            <a:ext cx="4267200" cy="4495800"/>
          </a:xfrm>
        </p:spPr>
        <p:txBody>
          <a:bodyPr/>
          <a:lstStyle/>
          <a:p>
            <a:pPr marL="0" indent="0"/>
            <a:r>
              <a:rPr lang="en-US" dirty="0" smtClean="0"/>
              <a:t>denote (roughly):</a:t>
            </a:r>
          </a:p>
          <a:p>
            <a:pPr marL="457200" indent="-457200">
              <a:buFont typeface="+mj-lt"/>
              <a:buAutoNum type="alphaUcPeriod"/>
            </a:pPr>
            <a:r>
              <a:rPr lang="en-US" dirty="0" smtClean="0">
                <a:solidFill>
                  <a:srgbClr val="FFFF00"/>
                </a:solidFill>
              </a:rPr>
              <a:t>Entities on the side of the patient</a:t>
            </a:r>
          </a:p>
          <a:p>
            <a:pPr>
              <a:buFont typeface="Arial" panose="020B0604020202020204" pitchFamily="34" charset="0"/>
              <a:buChar char="•"/>
            </a:pPr>
            <a:endParaRPr lang="en-US" dirty="0"/>
          </a:p>
        </p:txBody>
      </p:sp>
      <p:pic>
        <p:nvPicPr>
          <p:cNvPr id="6" name="Picture 5"/>
          <p:cNvPicPr>
            <a:picLocks noChangeAspect="1"/>
          </p:cNvPicPr>
          <p:nvPr/>
        </p:nvPicPr>
        <p:blipFill>
          <a:blip r:embed="rId2">
            <a:biLevel thresh="75000"/>
          </a:blip>
          <a:stretch>
            <a:fillRect/>
          </a:stretch>
        </p:blipFill>
        <p:spPr>
          <a:xfrm>
            <a:off x="-15089" y="609600"/>
            <a:ext cx="4494209" cy="6248400"/>
          </a:xfrm>
          <a:prstGeom prst="rect">
            <a:avLst/>
          </a:prstGeom>
        </p:spPr>
      </p:pic>
      <p:sp>
        <p:nvSpPr>
          <p:cNvPr id="7" name="Rectangle 6"/>
          <p:cNvSpPr/>
          <p:nvPr/>
        </p:nvSpPr>
        <p:spPr bwMode="auto">
          <a:xfrm>
            <a:off x="762000" y="2209800"/>
            <a:ext cx="3657600" cy="2438400"/>
          </a:xfrm>
          <a:prstGeom prst="rect">
            <a:avLst/>
          </a:prstGeom>
          <a:solidFill>
            <a:srgbClr val="FFFF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762000" y="5181600"/>
            <a:ext cx="3657600" cy="228600"/>
          </a:xfrm>
          <a:prstGeom prst="rect">
            <a:avLst/>
          </a:prstGeom>
          <a:solidFill>
            <a:srgbClr val="FFFF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762000" y="5675014"/>
            <a:ext cx="3657600" cy="228600"/>
          </a:xfrm>
          <a:prstGeom prst="rect">
            <a:avLst/>
          </a:prstGeom>
          <a:solidFill>
            <a:srgbClr val="FFFF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762000" y="6642980"/>
            <a:ext cx="3657600" cy="228600"/>
          </a:xfrm>
          <a:prstGeom prst="rect">
            <a:avLst/>
          </a:prstGeom>
          <a:solidFill>
            <a:srgbClr val="FFFF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762000" y="6168428"/>
            <a:ext cx="3657600" cy="228600"/>
          </a:xfrm>
          <a:prstGeom prst="rect">
            <a:avLst/>
          </a:prstGeom>
          <a:solidFill>
            <a:srgbClr val="FFFF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479289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0" y="762000"/>
            <a:ext cx="4343400" cy="762000"/>
          </a:xfrm>
        </p:spPr>
        <p:txBody>
          <a:bodyPr/>
          <a:lstStyle/>
          <a:p>
            <a:r>
              <a:rPr lang="en-US" dirty="0" smtClean="0"/>
              <a:t>SNOMED CT’s</a:t>
            </a:r>
            <a:br>
              <a:rPr lang="en-US" dirty="0" smtClean="0"/>
            </a:br>
            <a:r>
              <a:rPr lang="en-US" dirty="0" smtClean="0"/>
              <a:t>top categories</a:t>
            </a:r>
            <a:endParaRPr lang="en-US" dirty="0"/>
          </a:p>
        </p:txBody>
      </p:sp>
      <p:sp>
        <p:nvSpPr>
          <p:cNvPr id="5" name="Content Placeholder 4"/>
          <p:cNvSpPr>
            <a:spLocks noGrp="1"/>
          </p:cNvSpPr>
          <p:nvPr>
            <p:ph idx="1"/>
          </p:nvPr>
        </p:nvSpPr>
        <p:spPr>
          <a:xfrm>
            <a:off x="4648200" y="2133600"/>
            <a:ext cx="4267200" cy="4495800"/>
          </a:xfrm>
        </p:spPr>
        <p:txBody>
          <a:bodyPr/>
          <a:lstStyle/>
          <a:p>
            <a:pPr marL="0" indent="0"/>
            <a:r>
              <a:rPr lang="en-US" dirty="0" smtClean="0"/>
              <a:t>denote (roughly):</a:t>
            </a:r>
          </a:p>
          <a:p>
            <a:pPr marL="457200" indent="-457200">
              <a:buFont typeface="+mj-lt"/>
              <a:buAutoNum type="alphaUcPeriod"/>
            </a:pPr>
            <a:r>
              <a:rPr lang="en-US" dirty="0" smtClean="0">
                <a:solidFill>
                  <a:srgbClr val="FFFF00"/>
                </a:solidFill>
              </a:rPr>
              <a:t>Entities on the side of the patient</a:t>
            </a:r>
          </a:p>
          <a:p>
            <a:pPr marL="457200" indent="-457200">
              <a:buFont typeface="+mj-lt"/>
              <a:buAutoNum type="alphaUcPeriod"/>
            </a:pPr>
            <a:r>
              <a:rPr lang="en-US" dirty="0" smtClean="0">
                <a:solidFill>
                  <a:srgbClr val="00B050"/>
                </a:solidFill>
              </a:rPr>
              <a:t>Entities to describe entities on the side of the patient</a:t>
            </a:r>
          </a:p>
          <a:p>
            <a:pPr>
              <a:buFont typeface="Arial" panose="020B0604020202020204" pitchFamily="34" charset="0"/>
              <a:buChar char="•"/>
            </a:pPr>
            <a:endParaRPr lang="en-US" dirty="0"/>
          </a:p>
        </p:txBody>
      </p:sp>
      <p:pic>
        <p:nvPicPr>
          <p:cNvPr id="6" name="Picture 5"/>
          <p:cNvPicPr>
            <a:picLocks noChangeAspect="1"/>
          </p:cNvPicPr>
          <p:nvPr/>
        </p:nvPicPr>
        <p:blipFill>
          <a:blip r:embed="rId2">
            <a:biLevel thresh="75000"/>
          </a:blip>
          <a:stretch>
            <a:fillRect/>
          </a:stretch>
        </p:blipFill>
        <p:spPr>
          <a:xfrm>
            <a:off x="-15089" y="609600"/>
            <a:ext cx="4494209" cy="6248400"/>
          </a:xfrm>
          <a:prstGeom prst="rect">
            <a:avLst/>
          </a:prstGeom>
        </p:spPr>
      </p:pic>
      <p:sp>
        <p:nvSpPr>
          <p:cNvPr id="7" name="Rectangle 6"/>
          <p:cNvSpPr/>
          <p:nvPr/>
        </p:nvSpPr>
        <p:spPr bwMode="auto">
          <a:xfrm>
            <a:off x="762000" y="2209800"/>
            <a:ext cx="3657600" cy="2438400"/>
          </a:xfrm>
          <a:prstGeom prst="rect">
            <a:avLst/>
          </a:prstGeom>
          <a:solidFill>
            <a:srgbClr val="FFFF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762000" y="5181600"/>
            <a:ext cx="3657600" cy="228600"/>
          </a:xfrm>
          <a:prstGeom prst="rect">
            <a:avLst/>
          </a:prstGeom>
          <a:solidFill>
            <a:srgbClr val="FFFF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762000" y="5675014"/>
            <a:ext cx="3657600" cy="228600"/>
          </a:xfrm>
          <a:prstGeom prst="rect">
            <a:avLst/>
          </a:prstGeom>
          <a:solidFill>
            <a:srgbClr val="FFFF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762000" y="6642980"/>
            <a:ext cx="3657600" cy="228600"/>
          </a:xfrm>
          <a:prstGeom prst="rect">
            <a:avLst/>
          </a:prstGeom>
          <a:solidFill>
            <a:srgbClr val="FFFF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762000" y="6168428"/>
            <a:ext cx="3657600" cy="228600"/>
          </a:xfrm>
          <a:prstGeom prst="rect">
            <a:avLst/>
          </a:prstGeom>
          <a:solidFill>
            <a:srgbClr val="FFFF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p:cNvSpPr/>
          <p:nvPr/>
        </p:nvSpPr>
        <p:spPr bwMode="auto">
          <a:xfrm>
            <a:off x="762000" y="4953000"/>
            <a:ext cx="3657600" cy="228600"/>
          </a:xfrm>
          <a:prstGeom prst="rect">
            <a:avLst/>
          </a:prstGeom>
          <a:solidFill>
            <a:srgbClr val="00B05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a:off x="762000" y="6408344"/>
            <a:ext cx="3657600" cy="228600"/>
          </a:xfrm>
          <a:prstGeom prst="rect">
            <a:avLst/>
          </a:prstGeom>
          <a:solidFill>
            <a:srgbClr val="00B05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5120599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0" y="762000"/>
            <a:ext cx="4343400" cy="762000"/>
          </a:xfrm>
        </p:spPr>
        <p:txBody>
          <a:bodyPr/>
          <a:lstStyle/>
          <a:p>
            <a:r>
              <a:rPr lang="en-US" dirty="0" smtClean="0"/>
              <a:t>SNOMED CT’s</a:t>
            </a:r>
            <a:br>
              <a:rPr lang="en-US" dirty="0" smtClean="0"/>
            </a:br>
            <a:r>
              <a:rPr lang="en-US" dirty="0" smtClean="0"/>
              <a:t>top categories</a:t>
            </a:r>
            <a:endParaRPr lang="en-US" dirty="0"/>
          </a:p>
        </p:txBody>
      </p:sp>
      <p:sp>
        <p:nvSpPr>
          <p:cNvPr id="5" name="Content Placeholder 4"/>
          <p:cNvSpPr>
            <a:spLocks noGrp="1"/>
          </p:cNvSpPr>
          <p:nvPr>
            <p:ph idx="1"/>
          </p:nvPr>
        </p:nvSpPr>
        <p:spPr>
          <a:xfrm>
            <a:off x="4648200" y="2133600"/>
            <a:ext cx="4267200" cy="4495800"/>
          </a:xfrm>
        </p:spPr>
        <p:txBody>
          <a:bodyPr/>
          <a:lstStyle/>
          <a:p>
            <a:pPr marL="0" indent="0"/>
            <a:r>
              <a:rPr lang="en-US" dirty="0" smtClean="0"/>
              <a:t>denote (roughly):</a:t>
            </a:r>
          </a:p>
          <a:p>
            <a:pPr marL="457200" indent="-457200">
              <a:buFont typeface="+mj-lt"/>
              <a:buAutoNum type="alphaUcPeriod"/>
            </a:pPr>
            <a:r>
              <a:rPr lang="en-US" dirty="0" smtClean="0">
                <a:solidFill>
                  <a:srgbClr val="FFFF00"/>
                </a:solidFill>
              </a:rPr>
              <a:t>Entities on the side of the patient</a:t>
            </a:r>
          </a:p>
          <a:p>
            <a:pPr marL="457200" indent="-457200">
              <a:buFont typeface="+mj-lt"/>
              <a:buAutoNum type="alphaUcPeriod"/>
            </a:pPr>
            <a:r>
              <a:rPr lang="en-US" dirty="0" smtClean="0">
                <a:solidFill>
                  <a:srgbClr val="00B050"/>
                </a:solidFill>
              </a:rPr>
              <a:t>Entities to describe entities on the side of the patient</a:t>
            </a:r>
          </a:p>
          <a:p>
            <a:pPr marL="457200" indent="-457200">
              <a:buFont typeface="+mj-lt"/>
              <a:buAutoNum type="alphaUcPeriod"/>
            </a:pPr>
            <a:r>
              <a:rPr lang="en-US" dirty="0" smtClean="0">
                <a:solidFill>
                  <a:srgbClr val="FF6600"/>
                </a:solidFill>
              </a:rPr>
              <a:t>Entities on the side of SNOMED CT as descriptive tool</a:t>
            </a:r>
          </a:p>
          <a:p>
            <a:pPr>
              <a:buFont typeface="Arial" panose="020B0604020202020204" pitchFamily="34" charset="0"/>
              <a:buChar char="•"/>
            </a:pPr>
            <a:endParaRPr lang="en-US" dirty="0"/>
          </a:p>
        </p:txBody>
      </p:sp>
      <p:pic>
        <p:nvPicPr>
          <p:cNvPr id="6" name="Picture 5"/>
          <p:cNvPicPr>
            <a:picLocks noChangeAspect="1"/>
          </p:cNvPicPr>
          <p:nvPr/>
        </p:nvPicPr>
        <p:blipFill>
          <a:blip r:embed="rId2">
            <a:biLevel thresh="75000"/>
          </a:blip>
          <a:stretch>
            <a:fillRect/>
          </a:stretch>
        </p:blipFill>
        <p:spPr>
          <a:xfrm>
            <a:off x="-15089" y="609600"/>
            <a:ext cx="4494209" cy="6248400"/>
          </a:xfrm>
          <a:prstGeom prst="rect">
            <a:avLst/>
          </a:prstGeom>
        </p:spPr>
      </p:pic>
      <p:sp>
        <p:nvSpPr>
          <p:cNvPr id="7" name="Rectangle 6"/>
          <p:cNvSpPr/>
          <p:nvPr/>
        </p:nvSpPr>
        <p:spPr bwMode="auto">
          <a:xfrm>
            <a:off x="762000" y="2209800"/>
            <a:ext cx="3657600" cy="2438400"/>
          </a:xfrm>
          <a:prstGeom prst="rect">
            <a:avLst/>
          </a:prstGeom>
          <a:solidFill>
            <a:srgbClr val="FFFF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762000" y="5181600"/>
            <a:ext cx="3657600" cy="228600"/>
          </a:xfrm>
          <a:prstGeom prst="rect">
            <a:avLst/>
          </a:prstGeom>
          <a:solidFill>
            <a:srgbClr val="FFFF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762000" y="5675014"/>
            <a:ext cx="3657600" cy="228600"/>
          </a:xfrm>
          <a:prstGeom prst="rect">
            <a:avLst/>
          </a:prstGeom>
          <a:solidFill>
            <a:srgbClr val="FFFF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762000" y="6642980"/>
            <a:ext cx="3657600" cy="228600"/>
          </a:xfrm>
          <a:prstGeom prst="rect">
            <a:avLst/>
          </a:prstGeom>
          <a:solidFill>
            <a:srgbClr val="FFFF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762000" y="6168428"/>
            <a:ext cx="3657600" cy="228600"/>
          </a:xfrm>
          <a:prstGeom prst="rect">
            <a:avLst/>
          </a:prstGeom>
          <a:solidFill>
            <a:srgbClr val="FFFF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p:cNvSpPr/>
          <p:nvPr/>
        </p:nvSpPr>
        <p:spPr bwMode="auto">
          <a:xfrm>
            <a:off x="762000" y="4953000"/>
            <a:ext cx="3657600" cy="228600"/>
          </a:xfrm>
          <a:prstGeom prst="rect">
            <a:avLst/>
          </a:prstGeom>
          <a:solidFill>
            <a:srgbClr val="00B05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a:off x="762000" y="6408344"/>
            <a:ext cx="3657600" cy="228600"/>
          </a:xfrm>
          <a:prstGeom prst="rect">
            <a:avLst/>
          </a:prstGeom>
          <a:solidFill>
            <a:srgbClr val="00B05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762000" y="5428306"/>
            <a:ext cx="3657600" cy="228600"/>
          </a:xfrm>
          <a:prstGeom prst="rect">
            <a:avLst/>
          </a:prstGeom>
          <a:solidFill>
            <a:srgbClr val="FF66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Rectangle 14"/>
          <p:cNvSpPr/>
          <p:nvPr/>
        </p:nvSpPr>
        <p:spPr bwMode="auto">
          <a:xfrm>
            <a:off x="762000" y="5921720"/>
            <a:ext cx="3657600" cy="228600"/>
          </a:xfrm>
          <a:prstGeom prst="rect">
            <a:avLst/>
          </a:prstGeom>
          <a:solidFill>
            <a:srgbClr val="FF66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3331594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0" y="762000"/>
            <a:ext cx="4343400" cy="762000"/>
          </a:xfrm>
        </p:spPr>
        <p:txBody>
          <a:bodyPr/>
          <a:lstStyle/>
          <a:p>
            <a:r>
              <a:rPr lang="en-US" dirty="0" smtClean="0"/>
              <a:t>SNOMED CT’s</a:t>
            </a:r>
            <a:br>
              <a:rPr lang="en-US" dirty="0" smtClean="0"/>
            </a:br>
            <a:r>
              <a:rPr lang="en-US" dirty="0" smtClean="0"/>
              <a:t>top categories</a:t>
            </a:r>
            <a:endParaRPr lang="en-US" dirty="0"/>
          </a:p>
        </p:txBody>
      </p:sp>
      <p:sp>
        <p:nvSpPr>
          <p:cNvPr id="5" name="Content Placeholder 4"/>
          <p:cNvSpPr>
            <a:spLocks noGrp="1"/>
          </p:cNvSpPr>
          <p:nvPr>
            <p:ph idx="1"/>
          </p:nvPr>
        </p:nvSpPr>
        <p:spPr>
          <a:xfrm>
            <a:off x="4648200" y="2133600"/>
            <a:ext cx="4267200" cy="4495800"/>
          </a:xfrm>
        </p:spPr>
        <p:txBody>
          <a:bodyPr/>
          <a:lstStyle/>
          <a:p>
            <a:pPr marL="0" indent="0"/>
            <a:r>
              <a:rPr lang="en-US" dirty="0" smtClean="0"/>
              <a:t>denote (roughly):</a:t>
            </a:r>
          </a:p>
          <a:p>
            <a:pPr marL="457200" indent="-457200">
              <a:buFont typeface="+mj-lt"/>
              <a:buAutoNum type="alphaUcPeriod"/>
            </a:pPr>
            <a:r>
              <a:rPr lang="en-US" dirty="0" smtClean="0">
                <a:solidFill>
                  <a:srgbClr val="FFFF00"/>
                </a:solidFill>
              </a:rPr>
              <a:t>Entities on the side of the patient</a:t>
            </a:r>
          </a:p>
          <a:p>
            <a:pPr marL="457200" indent="-457200">
              <a:buFont typeface="+mj-lt"/>
              <a:buAutoNum type="alphaUcPeriod"/>
            </a:pPr>
            <a:r>
              <a:rPr lang="en-US" dirty="0" smtClean="0">
                <a:solidFill>
                  <a:srgbClr val="00B050"/>
                </a:solidFill>
              </a:rPr>
              <a:t>Entities to describe entities on the side of the patient</a:t>
            </a:r>
          </a:p>
          <a:p>
            <a:pPr marL="457200" indent="-457200">
              <a:buFont typeface="+mj-lt"/>
              <a:buAutoNum type="alphaUcPeriod"/>
            </a:pPr>
            <a:r>
              <a:rPr lang="en-US" dirty="0" smtClean="0">
                <a:solidFill>
                  <a:srgbClr val="FF6600"/>
                </a:solidFill>
              </a:rPr>
              <a:t>Entities on the side of SNOMED CT as descriptive tool</a:t>
            </a:r>
          </a:p>
          <a:p>
            <a:pPr marL="457200" indent="-457200">
              <a:buFont typeface="+mj-lt"/>
              <a:buAutoNum type="alphaUcPeriod"/>
            </a:pPr>
            <a:r>
              <a:rPr lang="en-US" dirty="0" smtClean="0">
                <a:solidFill>
                  <a:srgbClr val="A2CCE8"/>
                </a:solidFill>
              </a:rPr>
              <a:t>A </a:t>
            </a:r>
            <a:r>
              <a:rPr lang="en-US" dirty="0" err="1" smtClean="0">
                <a:solidFill>
                  <a:srgbClr val="A2CCE8"/>
                </a:solidFill>
              </a:rPr>
              <a:t>hodge</a:t>
            </a:r>
            <a:r>
              <a:rPr lang="en-US" dirty="0" smtClean="0">
                <a:solidFill>
                  <a:srgbClr val="A2CCE8"/>
                </a:solidFill>
              </a:rPr>
              <a:t> podge of A and B</a:t>
            </a:r>
          </a:p>
          <a:p>
            <a:pPr>
              <a:buFont typeface="Arial" panose="020B0604020202020204" pitchFamily="34" charset="0"/>
              <a:buChar char="•"/>
            </a:pPr>
            <a:endParaRPr lang="en-US" dirty="0"/>
          </a:p>
        </p:txBody>
      </p:sp>
      <p:pic>
        <p:nvPicPr>
          <p:cNvPr id="6" name="Picture 5"/>
          <p:cNvPicPr>
            <a:picLocks noChangeAspect="1"/>
          </p:cNvPicPr>
          <p:nvPr/>
        </p:nvPicPr>
        <p:blipFill>
          <a:blip r:embed="rId2">
            <a:biLevel thresh="75000"/>
          </a:blip>
          <a:stretch>
            <a:fillRect/>
          </a:stretch>
        </p:blipFill>
        <p:spPr>
          <a:xfrm>
            <a:off x="-15089" y="609600"/>
            <a:ext cx="4494209" cy="6248400"/>
          </a:xfrm>
          <a:prstGeom prst="rect">
            <a:avLst/>
          </a:prstGeom>
        </p:spPr>
      </p:pic>
      <p:sp>
        <p:nvSpPr>
          <p:cNvPr id="7" name="Rectangle 6"/>
          <p:cNvSpPr/>
          <p:nvPr/>
        </p:nvSpPr>
        <p:spPr bwMode="auto">
          <a:xfrm>
            <a:off x="762000" y="2209800"/>
            <a:ext cx="3657600" cy="2438400"/>
          </a:xfrm>
          <a:prstGeom prst="rect">
            <a:avLst/>
          </a:prstGeom>
          <a:solidFill>
            <a:srgbClr val="FFFF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762000" y="5181600"/>
            <a:ext cx="3657600" cy="228600"/>
          </a:xfrm>
          <a:prstGeom prst="rect">
            <a:avLst/>
          </a:prstGeom>
          <a:solidFill>
            <a:srgbClr val="FFFF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762000" y="5675014"/>
            <a:ext cx="3657600" cy="228600"/>
          </a:xfrm>
          <a:prstGeom prst="rect">
            <a:avLst/>
          </a:prstGeom>
          <a:solidFill>
            <a:srgbClr val="FFFF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762000" y="6642980"/>
            <a:ext cx="3657600" cy="228600"/>
          </a:xfrm>
          <a:prstGeom prst="rect">
            <a:avLst/>
          </a:prstGeom>
          <a:solidFill>
            <a:srgbClr val="FFFF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762000" y="6168428"/>
            <a:ext cx="3657600" cy="228600"/>
          </a:xfrm>
          <a:prstGeom prst="rect">
            <a:avLst/>
          </a:prstGeom>
          <a:solidFill>
            <a:srgbClr val="FFFF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p:cNvSpPr/>
          <p:nvPr/>
        </p:nvSpPr>
        <p:spPr bwMode="auto">
          <a:xfrm>
            <a:off x="762000" y="4953000"/>
            <a:ext cx="3657600" cy="228600"/>
          </a:xfrm>
          <a:prstGeom prst="rect">
            <a:avLst/>
          </a:prstGeom>
          <a:solidFill>
            <a:srgbClr val="00B05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a:off x="762000" y="6408344"/>
            <a:ext cx="3657600" cy="228600"/>
          </a:xfrm>
          <a:prstGeom prst="rect">
            <a:avLst/>
          </a:prstGeom>
          <a:solidFill>
            <a:srgbClr val="00B05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762000" y="5428306"/>
            <a:ext cx="3657600" cy="228600"/>
          </a:xfrm>
          <a:prstGeom prst="rect">
            <a:avLst/>
          </a:prstGeom>
          <a:solidFill>
            <a:srgbClr val="FF66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Rectangle 14"/>
          <p:cNvSpPr/>
          <p:nvPr/>
        </p:nvSpPr>
        <p:spPr bwMode="auto">
          <a:xfrm>
            <a:off x="762000" y="5921720"/>
            <a:ext cx="3657600" cy="228600"/>
          </a:xfrm>
          <a:prstGeom prst="rect">
            <a:avLst/>
          </a:prstGeom>
          <a:solidFill>
            <a:srgbClr val="FF66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Rectangle 15"/>
          <p:cNvSpPr/>
          <p:nvPr/>
        </p:nvSpPr>
        <p:spPr bwMode="auto">
          <a:xfrm>
            <a:off x="762000" y="4684412"/>
            <a:ext cx="3657600" cy="228600"/>
          </a:xfrm>
          <a:prstGeom prst="rect">
            <a:avLst/>
          </a:prstGeom>
          <a:solidFill>
            <a:srgbClr val="A2CCE8">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0457808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0" y="762000"/>
            <a:ext cx="4343400" cy="762000"/>
          </a:xfrm>
        </p:spPr>
        <p:txBody>
          <a:bodyPr/>
          <a:lstStyle/>
          <a:p>
            <a:r>
              <a:rPr lang="en-US" dirty="0" smtClean="0"/>
              <a:t>SNOMED CT’s</a:t>
            </a:r>
            <a:br>
              <a:rPr lang="en-US" dirty="0" smtClean="0"/>
            </a:br>
            <a:r>
              <a:rPr lang="en-US" dirty="0" smtClean="0"/>
              <a:t>top categories</a:t>
            </a:r>
            <a:endParaRPr lang="en-US" dirty="0"/>
          </a:p>
        </p:txBody>
      </p:sp>
      <p:sp>
        <p:nvSpPr>
          <p:cNvPr id="5" name="Content Placeholder 4"/>
          <p:cNvSpPr>
            <a:spLocks noGrp="1"/>
          </p:cNvSpPr>
          <p:nvPr>
            <p:ph idx="1"/>
          </p:nvPr>
        </p:nvSpPr>
        <p:spPr>
          <a:xfrm>
            <a:off x="4648200" y="2133600"/>
            <a:ext cx="4343400" cy="1703559"/>
          </a:xfrm>
        </p:spPr>
        <p:txBody>
          <a:bodyPr/>
          <a:lstStyle/>
          <a:p>
            <a:pPr>
              <a:buFont typeface="Arial" panose="020B0604020202020204" pitchFamily="34" charset="0"/>
              <a:buChar char="•"/>
            </a:pPr>
            <a:r>
              <a:rPr lang="en-US" dirty="0" smtClean="0"/>
              <a:t>Describe</a:t>
            </a:r>
          </a:p>
          <a:p>
            <a:pPr lvl="1">
              <a:buFont typeface="Arial" panose="020B0604020202020204" pitchFamily="34" charset="0"/>
              <a:buChar char="•"/>
            </a:pPr>
            <a:r>
              <a:rPr lang="en-US" sz="2000" dirty="0" smtClean="0"/>
              <a:t>The structure of SNOMED CT</a:t>
            </a:r>
          </a:p>
          <a:p>
            <a:pPr lvl="1">
              <a:buFont typeface="Arial" panose="020B0604020202020204" pitchFamily="34" charset="0"/>
              <a:buChar char="•"/>
            </a:pPr>
            <a:r>
              <a:rPr lang="en-US" sz="2000" dirty="0" smtClean="0"/>
              <a:t>Changes introduced in any of the SNOMED CT components</a:t>
            </a:r>
            <a:endParaRPr lang="en-US" sz="2000" dirty="0"/>
          </a:p>
        </p:txBody>
      </p:sp>
      <p:pic>
        <p:nvPicPr>
          <p:cNvPr id="6" name="Picture 5"/>
          <p:cNvPicPr>
            <a:picLocks noChangeAspect="1"/>
          </p:cNvPicPr>
          <p:nvPr/>
        </p:nvPicPr>
        <p:blipFill>
          <a:blip r:embed="rId2">
            <a:biLevel thresh="75000"/>
          </a:blip>
          <a:stretch>
            <a:fillRect/>
          </a:stretch>
        </p:blipFill>
        <p:spPr>
          <a:xfrm>
            <a:off x="-15089" y="609600"/>
            <a:ext cx="4494209" cy="6248400"/>
          </a:xfrm>
          <a:prstGeom prst="rect">
            <a:avLst/>
          </a:prstGeom>
        </p:spPr>
      </p:pic>
      <p:sp>
        <p:nvSpPr>
          <p:cNvPr id="14" name="Rectangle 13"/>
          <p:cNvSpPr/>
          <p:nvPr/>
        </p:nvSpPr>
        <p:spPr bwMode="auto">
          <a:xfrm>
            <a:off x="762000" y="5428306"/>
            <a:ext cx="3657600" cy="228600"/>
          </a:xfrm>
          <a:prstGeom prst="rect">
            <a:avLst/>
          </a:prstGeom>
          <a:solidFill>
            <a:srgbClr val="FF66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Rectangle 14"/>
          <p:cNvSpPr/>
          <p:nvPr/>
        </p:nvSpPr>
        <p:spPr bwMode="auto">
          <a:xfrm>
            <a:off x="762000" y="5921720"/>
            <a:ext cx="3657600" cy="228600"/>
          </a:xfrm>
          <a:prstGeom prst="rect">
            <a:avLst/>
          </a:prstGeom>
          <a:solidFill>
            <a:srgbClr val="FF66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Content Placeholder 4"/>
          <p:cNvSpPr txBox="1">
            <a:spLocks/>
          </p:cNvSpPr>
          <p:nvPr/>
        </p:nvSpPr>
        <p:spPr>
          <a:xfrm>
            <a:off x="4648200" y="4544841"/>
            <a:ext cx="4267200" cy="13716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457200" indent="-457200">
              <a:buFont typeface="+mj-lt"/>
              <a:buAutoNum type="alphaUcPeriod" startAt="3"/>
            </a:pPr>
            <a:r>
              <a:rPr lang="en-US" kern="0" dirty="0" smtClean="0">
                <a:solidFill>
                  <a:srgbClr val="FF6600"/>
                </a:solidFill>
              </a:rPr>
              <a:t>Entities on the side of SNOMED CT as descriptive tool</a:t>
            </a:r>
            <a:endParaRPr lang="en-US" kern="0" dirty="0"/>
          </a:p>
        </p:txBody>
      </p:sp>
      <p:grpSp>
        <p:nvGrpSpPr>
          <p:cNvPr id="19" name="Group 18"/>
          <p:cNvGrpSpPr/>
          <p:nvPr/>
        </p:nvGrpSpPr>
        <p:grpSpPr>
          <a:xfrm>
            <a:off x="4313222" y="3581400"/>
            <a:ext cx="4800600" cy="2335041"/>
            <a:chOff x="4313222" y="3581400"/>
            <a:chExt cx="4800600" cy="2335041"/>
          </a:xfrm>
        </p:grpSpPr>
        <p:sp>
          <p:nvSpPr>
            <p:cNvPr id="18" name="Oval 17"/>
            <p:cNvSpPr/>
            <p:nvPr/>
          </p:nvSpPr>
          <p:spPr bwMode="auto">
            <a:xfrm>
              <a:off x="4313222" y="4191000"/>
              <a:ext cx="4800600" cy="1725441"/>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3" name="Straight Arrow Connector 2"/>
            <p:cNvCxnSpPr>
              <a:stCxn id="18" idx="0"/>
            </p:cNvCxnSpPr>
            <p:nvPr/>
          </p:nvCxnSpPr>
          <p:spPr bwMode="auto">
            <a:xfrm flipH="1" flipV="1">
              <a:off x="6705600" y="3581400"/>
              <a:ext cx="7922" cy="6096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grpSp>
    </p:spTree>
    <p:extLst>
      <p:ext uri="{BB962C8B-B14F-4D97-AF65-F5344CB8AC3E}">
        <p14:creationId xmlns:p14="http://schemas.microsoft.com/office/powerpoint/2010/main" val="19384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Title 3"/>
          <p:cNvSpPr>
            <a:spLocks noGrp="1"/>
          </p:cNvSpPr>
          <p:nvPr>
            <p:ph type="title"/>
          </p:nvPr>
        </p:nvSpPr>
        <p:spPr>
          <a:xfrm>
            <a:off x="3552475" y="640332"/>
            <a:ext cx="5334000" cy="762000"/>
          </a:xfrm>
        </p:spPr>
        <p:txBody>
          <a:bodyPr/>
          <a:lstStyle/>
          <a:p>
            <a:r>
              <a:rPr lang="en-US" altLang="en-US" sz="3200" i="1" dirty="0" smtClean="0"/>
              <a:t>Cell phenotyping performed</a:t>
            </a:r>
          </a:p>
        </p:txBody>
      </p:sp>
      <p:sp>
        <p:nvSpPr>
          <p:cNvPr id="6" name="Rectangle 5"/>
          <p:cNvSpPr/>
          <p:nvPr/>
        </p:nvSpPr>
        <p:spPr>
          <a:xfrm>
            <a:off x="304800" y="709835"/>
            <a:ext cx="2168863" cy="461665"/>
          </a:xfrm>
          <a:prstGeom prst="rect">
            <a:avLst/>
          </a:prstGeom>
        </p:spPr>
        <p:txBody>
          <a:bodyPr wrap="none">
            <a:spAutoFit/>
          </a:bodyPr>
          <a:lstStyle/>
          <a:p>
            <a:r>
              <a:rPr lang="en-US" altLang="en-US" dirty="0" smtClean="0">
                <a:solidFill>
                  <a:schemeClr val="bg1"/>
                </a:solidFill>
              </a:rPr>
              <a:t>You remember: </a:t>
            </a:r>
            <a:endParaRPr lang="en-US" dirty="0">
              <a:solidFill>
                <a:schemeClr val="bg1"/>
              </a:solidFill>
            </a:endParaRPr>
          </a:p>
        </p:txBody>
      </p:sp>
      <p:grpSp>
        <p:nvGrpSpPr>
          <p:cNvPr id="7" name="Group 6"/>
          <p:cNvGrpSpPr/>
          <p:nvPr/>
        </p:nvGrpSpPr>
        <p:grpSpPr>
          <a:xfrm>
            <a:off x="0" y="1402333"/>
            <a:ext cx="9144000" cy="5455668"/>
            <a:chOff x="0" y="1402333"/>
            <a:chExt cx="9144000" cy="5455668"/>
          </a:xfrm>
        </p:grpSpPr>
        <p:pic>
          <p:nvPicPr>
            <p:cNvPr id="3" name="Picture 2"/>
            <p:cNvPicPr>
              <a:picLocks noChangeAspect="1"/>
            </p:cNvPicPr>
            <p:nvPr/>
          </p:nvPicPr>
          <p:blipFill>
            <a:blip r:embed="rId2"/>
            <a:stretch>
              <a:fillRect/>
            </a:stretch>
          </p:blipFill>
          <p:spPr>
            <a:xfrm>
              <a:off x="0" y="1402333"/>
              <a:ext cx="9144000" cy="5455668"/>
            </a:xfrm>
            <a:prstGeom prst="rect">
              <a:avLst/>
            </a:prstGeom>
          </p:spPr>
        </p:pic>
        <p:sp>
          <p:nvSpPr>
            <p:cNvPr id="5" name="Rectangle 4"/>
            <p:cNvSpPr/>
            <p:nvPr/>
          </p:nvSpPr>
          <p:spPr>
            <a:xfrm>
              <a:off x="0" y="6019800"/>
              <a:ext cx="4495800" cy="830997"/>
            </a:xfrm>
            <a:prstGeom prst="rect">
              <a:avLst/>
            </a:prstGeom>
          </p:spPr>
          <p:txBody>
            <a:bodyPr wrap="square">
              <a:spAutoFit/>
            </a:bodyPr>
            <a:lstStyle/>
            <a:p>
              <a:r>
                <a:rPr lang="en-US" sz="1200" dirty="0"/>
                <a:t>Ceusters W. Applying Evolutionary Terminology Auditing to SNOMED CT. In American Medical Informatics Association 2010 Annual Symposium (</a:t>
              </a:r>
              <a:r>
                <a:rPr lang="en-US" sz="1200" dirty="0">
                  <a:hlinkClick r:id="rId3"/>
                </a:rPr>
                <a:t>AMIA 2010</a:t>
              </a:r>
              <a:r>
                <a:rPr lang="en-US" sz="1200" dirty="0"/>
                <a:t>) Proceedings, Washington DC, November 13-17, 2010:96-100.</a:t>
              </a:r>
            </a:p>
          </p:txBody>
        </p:sp>
        <p:sp>
          <p:nvSpPr>
            <p:cNvPr id="4" name="Rectangle 3"/>
            <p:cNvSpPr/>
            <p:nvPr/>
          </p:nvSpPr>
          <p:spPr bwMode="auto">
            <a:xfrm>
              <a:off x="4724400" y="2442768"/>
              <a:ext cx="2362200" cy="4849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4652406" y="2705337"/>
              <a:ext cx="2362200" cy="4849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4648200" y="2914274"/>
              <a:ext cx="1828800" cy="4849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2" name="Oval 1"/>
          <p:cNvSpPr/>
          <p:nvPr/>
        </p:nvSpPr>
        <p:spPr bwMode="auto">
          <a:xfrm>
            <a:off x="6858000" y="3810000"/>
            <a:ext cx="685800" cy="304800"/>
          </a:xfrm>
          <a:prstGeom prst="ellipse">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Oval 10"/>
          <p:cNvSpPr/>
          <p:nvPr/>
        </p:nvSpPr>
        <p:spPr bwMode="auto">
          <a:xfrm>
            <a:off x="5141080" y="4719323"/>
            <a:ext cx="685800" cy="304800"/>
          </a:xfrm>
          <a:prstGeom prst="ellipse">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6477000" y="4493250"/>
            <a:ext cx="2409475" cy="830997"/>
          </a:xfrm>
          <a:prstGeom prst="rect">
            <a:avLst/>
          </a:prstGeom>
          <a:noFill/>
        </p:spPr>
        <p:txBody>
          <a:bodyPr wrap="square" rtlCol="0">
            <a:spAutoFit/>
          </a:bodyPr>
          <a:lstStyle/>
          <a:p>
            <a:r>
              <a:rPr lang="en-US" dirty="0" smtClean="0">
                <a:solidFill>
                  <a:schemeClr val="accent6">
                    <a:lumMod val="60000"/>
                    <a:lumOff val="40000"/>
                  </a:schemeClr>
                </a:solidFill>
              </a:rPr>
              <a:t>            Activation</a:t>
            </a:r>
          </a:p>
          <a:p>
            <a:r>
              <a:rPr lang="en-US" dirty="0" smtClean="0">
                <a:solidFill>
                  <a:schemeClr val="accent6">
                    <a:lumMod val="60000"/>
                    <a:lumOff val="40000"/>
                  </a:schemeClr>
                </a:solidFill>
              </a:rPr>
              <a:t>De-activation</a:t>
            </a:r>
            <a:endParaRPr lang="en-US" dirty="0">
              <a:solidFill>
                <a:schemeClr val="accent6">
                  <a:lumMod val="60000"/>
                  <a:lumOff val="40000"/>
                </a:schemeClr>
              </a:solidFill>
            </a:endParaRPr>
          </a:p>
        </p:txBody>
      </p:sp>
      <p:cxnSp>
        <p:nvCxnSpPr>
          <p:cNvPr id="13" name="Straight Arrow Connector 12"/>
          <p:cNvCxnSpPr/>
          <p:nvPr/>
        </p:nvCxnSpPr>
        <p:spPr bwMode="auto">
          <a:xfrm flipH="1" flipV="1">
            <a:off x="5826880" y="4871723"/>
            <a:ext cx="650120" cy="190336"/>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triangle"/>
          </a:ln>
          <a:effectLst/>
        </p:spPr>
      </p:cxnSp>
      <p:cxnSp>
        <p:nvCxnSpPr>
          <p:cNvPr id="15" name="Straight Arrow Connector 14"/>
          <p:cNvCxnSpPr/>
          <p:nvPr/>
        </p:nvCxnSpPr>
        <p:spPr bwMode="auto">
          <a:xfrm flipH="1" flipV="1">
            <a:off x="7353300" y="4267200"/>
            <a:ext cx="495300" cy="38100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triangle"/>
          </a:ln>
          <a:effectLst/>
        </p:spPr>
      </p:cxnSp>
    </p:spTree>
    <p:extLst>
      <p:ext uri="{BB962C8B-B14F-4D97-AF65-F5344CB8AC3E}">
        <p14:creationId xmlns:p14="http://schemas.microsoft.com/office/powerpoint/2010/main" val="3836588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SNOMED CT structure</a:t>
            </a:r>
            <a:endParaRPr lang="en-US" dirty="0"/>
          </a:p>
        </p:txBody>
      </p:sp>
      <p:pic>
        <p:nvPicPr>
          <p:cNvPr id="4" name="Content Placeholder 3"/>
          <p:cNvPicPr>
            <a:picLocks noGrp="1" noChangeAspect="1"/>
          </p:cNvPicPr>
          <p:nvPr>
            <p:ph idx="1"/>
          </p:nvPr>
        </p:nvPicPr>
        <p:blipFill>
          <a:blip r:embed="rId2"/>
          <a:stretch>
            <a:fillRect/>
          </a:stretch>
        </p:blipFill>
        <p:spPr>
          <a:xfrm>
            <a:off x="228600" y="1524000"/>
            <a:ext cx="8686800" cy="4876800"/>
          </a:xfrm>
          <a:prstGeom prst="rect">
            <a:avLst/>
          </a:prstGeom>
        </p:spPr>
      </p:pic>
      <p:sp>
        <p:nvSpPr>
          <p:cNvPr id="3" name="Rectangle 2"/>
          <p:cNvSpPr/>
          <p:nvPr/>
        </p:nvSpPr>
        <p:spPr>
          <a:xfrm>
            <a:off x="6172200" y="6553200"/>
            <a:ext cx="2971800" cy="251817"/>
          </a:xfrm>
          <a:prstGeom prst="rect">
            <a:avLst/>
          </a:prstGeom>
        </p:spPr>
        <p:txBody>
          <a:bodyPr wrap="square">
            <a:spAutoFit/>
          </a:bodyPr>
          <a:lstStyle/>
          <a:p>
            <a:pPr algn="r"/>
            <a:r>
              <a:rPr lang="en-US" sz="1200" dirty="0" smtClean="0">
                <a:solidFill>
                  <a:schemeClr val="bg1"/>
                </a:solidFill>
                <a:latin typeface="Calibri" panose="020F0502020204030204" pitchFamily="34" charset="0"/>
              </a:rPr>
              <a:t>IHTSDO. SNOMED </a:t>
            </a:r>
            <a:r>
              <a:rPr lang="en-US" sz="1200" dirty="0">
                <a:solidFill>
                  <a:schemeClr val="bg1"/>
                </a:solidFill>
                <a:latin typeface="Calibri" panose="020F0502020204030204" pitchFamily="34" charset="0"/>
              </a:rPr>
              <a:t>CT Starter Guide July 2014 </a:t>
            </a:r>
            <a:endParaRPr lang="en-US" sz="1200" dirty="0">
              <a:solidFill>
                <a:schemeClr val="bg1"/>
              </a:solidFill>
            </a:endParaRPr>
          </a:p>
        </p:txBody>
      </p:sp>
    </p:spTree>
    <p:extLst>
      <p:ext uri="{BB962C8B-B14F-4D97-AF65-F5344CB8AC3E}">
        <p14:creationId xmlns:p14="http://schemas.microsoft.com/office/powerpoint/2010/main" val="22343042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02333"/>
            <a:ext cx="9144000" cy="5455668"/>
          </a:xfrm>
          <a:prstGeom prst="rect">
            <a:avLst/>
          </a:prstGeom>
        </p:spPr>
      </p:pic>
      <p:sp>
        <p:nvSpPr>
          <p:cNvPr id="101380" name="Title 3"/>
          <p:cNvSpPr>
            <a:spLocks noGrp="1"/>
          </p:cNvSpPr>
          <p:nvPr>
            <p:ph type="title"/>
          </p:nvPr>
        </p:nvSpPr>
        <p:spPr>
          <a:xfrm>
            <a:off x="3552475" y="640332"/>
            <a:ext cx="5334000" cy="762000"/>
          </a:xfrm>
        </p:spPr>
        <p:txBody>
          <a:bodyPr/>
          <a:lstStyle/>
          <a:p>
            <a:r>
              <a:rPr lang="en-US" altLang="en-US" sz="3200" i="1" dirty="0" smtClean="0"/>
              <a:t>Cell phenotyping performed</a:t>
            </a:r>
          </a:p>
        </p:txBody>
      </p:sp>
      <p:sp>
        <p:nvSpPr>
          <p:cNvPr id="5" name="Rectangle 4"/>
          <p:cNvSpPr/>
          <p:nvPr/>
        </p:nvSpPr>
        <p:spPr>
          <a:xfrm>
            <a:off x="0" y="6019800"/>
            <a:ext cx="4495800" cy="830997"/>
          </a:xfrm>
          <a:prstGeom prst="rect">
            <a:avLst/>
          </a:prstGeom>
        </p:spPr>
        <p:txBody>
          <a:bodyPr wrap="square">
            <a:spAutoFit/>
          </a:bodyPr>
          <a:lstStyle/>
          <a:p>
            <a:r>
              <a:rPr lang="en-US" sz="1200" dirty="0"/>
              <a:t>Ceusters W. Applying Evolutionary Terminology Auditing to SNOMED CT. In American Medical Informatics Association 2010 Annual Symposium (</a:t>
            </a:r>
            <a:r>
              <a:rPr lang="en-US" sz="1200" dirty="0">
                <a:hlinkClick r:id="rId3"/>
              </a:rPr>
              <a:t>AMIA 2010</a:t>
            </a:r>
            <a:r>
              <a:rPr lang="en-US" sz="1200" dirty="0"/>
              <a:t>) Proceedings, Washington DC, November 13-17, 2010:96-100.</a:t>
            </a:r>
          </a:p>
        </p:txBody>
      </p:sp>
      <p:sp>
        <p:nvSpPr>
          <p:cNvPr id="2" name="Oval 1"/>
          <p:cNvSpPr/>
          <p:nvPr/>
        </p:nvSpPr>
        <p:spPr bwMode="auto">
          <a:xfrm rot="21411955">
            <a:off x="5473600" y="2519387"/>
            <a:ext cx="2048967" cy="832780"/>
          </a:xfrm>
          <a:prstGeom prst="ellipse">
            <a:avLst/>
          </a:prstGeom>
          <a:solidFill>
            <a:srgbClr val="FF0000">
              <a:alpha val="10196"/>
            </a:srgbClr>
          </a:solid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a:xfrm>
            <a:off x="304800" y="709835"/>
            <a:ext cx="2168863" cy="461665"/>
          </a:xfrm>
          <a:prstGeom prst="rect">
            <a:avLst/>
          </a:prstGeom>
        </p:spPr>
        <p:txBody>
          <a:bodyPr wrap="none">
            <a:spAutoFit/>
          </a:bodyPr>
          <a:lstStyle/>
          <a:p>
            <a:r>
              <a:rPr lang="en-US" altLang="en-US" dirty="0" smtClean="0">
                <a:solidFill>
                  <a:schemeClr val="bg1"/>
                </a:solidFill>
              </a:rPr>
              <a:t>You remember: </a:t>
            </a:r>
            <a:endParaRPr lang="en-US" dirty="0">
              <a:solidFill>
                <a:schemeClr val="bg1"/>
              </a:solidFill>
            </a:endParaRPr>
          </a:p>
        </p:txBody>
      </p:sp>
      <p:sp>
        <p:nvSpPr>
          <p:cNvPr id="8" name="Oval 7"/>
          <p:cNvSpPr/>
          <p:nvPr/>
        </p:nvSpPr>
        <p:spPr bwMode="auto">
          <a:xfrm>
            <a:off x="6858000" y="3810000"/>
            <a:ext cx="685800" cy="304800"/>
          </a:xfrm>
          <a:prstGeom prst="ellipse">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p:cNvSpPr/>
          <p:nvPr/>
        </p:nvSpPr>
        <p:spPr bwMode="auto">
          <a:xfrm>
            <a:off x="5141080" y="4719323"/>
            <a:ext cx="685800" cy="304800"/>
          </a:xfrm>
          <a:prstGeom prst="ellipse">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TextBox 9"/>
          <p:cNvSpPr txBox="1"/>
          <p:nvPr/>
        </p:nvSpPr>
        <p:spPr>
          <a:xfrm>
            <a:off x="6477000" y="4493250"/>
            <a:ext cx="2409475" cy="830997"/>
          </a:xfrm>
          <a:prstGeom prst="rect">
            <a:avLst/>
          </a:prstGeom>
          <a:noFill/>
        </p:spPr>
        <p:txBody>
          <a:bodyPr wrap="square" rtlCol="0">
            <a:spAutoFit/>
          </a:bodyPr>
          <a:lstStyle/>
          <a:p>
            <a:r>
              <a:rPr lang="en-US" dirty="0" smtClean="0">
                <a:solidFill>
                  <a:schemeClr val="accent6">
                    <a:lumMod val="60000"/>
                    <a:lumOff val="40000"/>
                  </a:schemeClr>
                </a:solidFill>
              </a:rPr>
              <a:t>            Activation</a:t>
            </a:r>
          </a:p>
          <a:p>
            <a:r>
              <a:rPr lang="en-US" dirty="0" smtClean="0">
                <a:solidFill>
                  <a:schemeClr val="accent6">
                    <a:lumMod val="60000"/>
                    <a:lumOff val="40000"/>
                  </a:schemeClr>
                </a:solidFill>
              </a:rPr>
              <a:t>De-activation</a:t>
            </a:r>
            <a:endParaRPr lang="en-US" dirty="0">
              <a:solidFill>
                <a:schemeClr val="accent6">
                  <a:lumMod val="60000"/>
                  <a:lumOff val="40000"/>
                </a:schemeClr>
              </a:solidFill>
            </a:endParaRPr>
          </a:p>
        </p:txBody>
      </p:sp>
      <p:cxnSp>
        <p:nvCxnSpPr>
          <p:cNvPr id="11" name="Straight Arrow Connector 10"/>
          <p:cNvCxnSpPr/>
          <p:nvPr/>
        </p:nvCxnSpPr>
        <p:spPr bwMode="auto">
          <a:xfrm flipH="1" flipV="1">
            <a:off x="5826880" y="4871723"/>
            <a:ext cx="650120" cy="190336"/>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triangle"/>
          </a:ln>
          <a:effectLst/>
        </p:spPr>
      </p:cxnSp>
      <p:cxnSp>
        <p:nvCxnSpPr>
          <p:cNvPr id="12" name="Straight Arrow Connector 11"/>
          <p:cNvCxnSpPr/>
          <p:nvPr/>
        </p:nvCxnSpPr>
        <p:spPr bwMode="auto">
          <a:xfrm flipH="1" flipV="1">
            <a:off x="7353300" y="4267200"/>
            <a:ext cx="495300" cy="38100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triangle"/>
          </a:ln>
          <a:effectLst/>
        </p:spPr>
      </p:cxnSp>
    </p:spTree>
    <p:extLst>
      <p:ext uri="{BB962C8B-B14F-4D97-AF65-F5344CB8AC3E}">
        <p14:creationId xmlns:p14="http://schemas.microsoft.com/office/powerpoint/2010/main" val="18427825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09599"/>
            <a:ext cx="9144000" cy="6261665"/>
          </a:xfrm>
          <a:prstGeom prst="rect">
            <a:avLst/>
          </a:prstGeom>
        </p:spPr>
      </p:pic>
      <p:sp>
        <p:nvSpPr>
          <p:cNvPr id="2" name="Title 1"/>
          <p:cNvSpPr>
            <a:spLocks noGrp="1"/>
          </p:cNvSpPr>
          <p:nvPr>
            <p:ph type="title"/>
          </p:nvPr>
        </p:nvSpPr>
        <p:spPr>
          <a:xfrm>
            <a:off x="-152400" y="762000"/>
            <a:ext cx="2743200" cy="762000"/>
          </a:xfrm>
        </p:spPr>
        <p:txBody>
          <a:bodyPr/>
          <a:lstStyle/>
          <a:p>
            <a:r>
              <a:rPr lang="en-US" dirty="0" smtClean="0">
                <a:solidFill>
                  <a:schemeClr val="accent2">
                    <a:lumMod val="75000"/>
                  </a:schemeClr>
                </a:solidFill>
              </a:rPr>
              <a:t>Concept evolution in SNOMED CT</a:t>
            </a:r>
            <a:endParaRPr lang="en-US" dirty="0">
              <a:solidFill>
                <a:schemeClr val="accent2">
                  <a:lumMod val="75000"/>
                </a:schemeClr>
              </a:solidFill>
            </a:endParaRPr>
          </a:p>
        </p:txBody>
      </p:sp>
      <p:sp>
        <p:nvSpPr>
          <p:cNvPr id="5" name="Rectangle 4"/>
          <p:cNvSpPr/>
          <p:nvPr/>
        </p:nvSpPr>
        <p:spPr>
          <a:xfrm>
            <a:off x="6781800" y="5791200"/>
            <a:ext cx="2362200" cy="1015663"/>
          </a:xfrm>
          <a:prstGeom prst="rect">
            <a:avLst/>
          </a:prstGeom>
        </p:spPr>
        <p:txBody>
          <a:bodyPr wrap="square">
            <a:spAutoFit/>
          </a:bodyPr>
          <a:lstStyle/>
          <a:p>
            <a:pPr algn="r"/>
            <a:r>
              <a:rPr lang="en-US" sz="1000" dirty="0"/>
              <a:t>Ceusters W. Applying Evolutionary Terminology Auditing to SNOMED CT. In American Medical Informatics Association 2010 Annual Symposium (AMIA 2010) Proceedings, Washington DC, November 13-17, 2010:96-100.</a:t>
            </a:r>
          </a:p>
        </p:txBody>
      </p:sp>
      <p:sp>
        <p:nvSpPr>
          <p:cNvPr id="6" name="Oval 5"/>
          <p:cNvSpPr/>
          <p:nvPr/>
        </p:nvSpPr>
        <p:spPr bwMode="auto">
          <a:xfrm rot="21411955">
            <a:off x="1856889" y="3735014"/>
            <a:ext cx="2048967" cy="581966"/>
          </a:xfrm>
          <a:prstGeom prst="ellipse">
            <a:avLst/>
          </a:prstGeom>
          <a:solidFill>
            <a:srgbClr val="FF0000">
              <a:alpha val="10196"/>
            </a:srgbClr>
          </a:solid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1966784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When to install a new version of SNOMED CT?</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19650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762000"/>
            <a:ext cx="9144000" cy="762000"/>
          </a:xfrm>
        </p:spPr>
        <p:txBody>
          <a:bodyPr/>
          <a:lstStyle/>
          <a:p>
            <a:r>
              <a:rPr lang="en-US" sz="3400" dirty="0" smtClean="0"/>
              <a:t>When </a:t>
            </a:r>
            <a:r>
              <a:rPr lang="en-US" sz="3400" dirty="0" smtClean="0"/>
              <a:t>to install </a:t>
            </a:r>
            <a:r>
              <a:rPr lang="en-US" sz="3400" dirty="0" smtClean="0"/>
              <a:t>a new version of </a:t>
            </a:r>
            <a:r>
              <a:rPr lang="en-US" sz="3200" dirty="0" smtClean="0"/>
              <a:t>SNOMED CT?</a:t>
            </a:r>
          </a:p>
        </p:txBody>
      </p:sp>
      <p:sp>
        <p:nvSpPr>
          <p:cNvPr id="3" name="Content Placeholder 2"/>
          <p:cNvSpPr>
            <a:spLocks noGrp="1"/>
          </p:cNvSpPr>
          <p:nvPr>
            <p:ph idx="1"/>
          </p:nvPr>
        </p:nvSpPr>
        <p:spPr>
          <a:xfrm>
            <a:off x="228600" y="1752600"/>
            <a:ext cx="8686800" cy="4495800"/>
          </a:xfrm>
        </p:spPr>
        <p:txBody>
          <a:bodyPr/>
          <a:lstStyle/>
          <a:p>
            <a:pPr>
              <a:defRPr/>
            </a:pPr>
            <a:r>
              <a:rPr lang="en-US" dirty="0" smtClean="0">
                <a:solidFill>
                  <a:schemeClr val="bg1"/>
                </a:solidFill>
              </a:rPr>
              <a:t>Observations: </a:t>
            </a:r>
          </a:p>
          <a:p>
            <a:pPr lvl="2">
              <a:defRPr/>
            </a:pPr>
            <a:r>
              <a:rPr lang="en-US" dirty="0" smtClean="0">
                <a:solidFill>
                  <a:schemeClr val="bg1"/>
                </a:solidFill>
              </a:rPr>
              <a:t>SNOMED CT undergoes considerable changes over time</a:t>
            </a:r>
          </a:p>
          <a:p>
            <a:pPr lvl="2">
              <a:defRPr/>
            </a:pPr>
            <a:r>
              <a:rPr lang="en-US" dirty="0" smtClean="0">
                <a:solidFill>
                  <a:schemeClr val="bg1"/>
                </a:solidFill>
              </a:rPr>
              <a:t>applications use typically only a small subset of it</a:t>
            </a:r>
          </a:p>
          <a:p>
            <a:pPr lvl="2">
              <a:defRPr/>
            </a:pPr>
            <a:r>
              <a:rPr lang="en-US" dirty="0" smtClean="0">
                <a:solidFill>
                  <a:schemeClr val="bg1"/>
                </a:solidFill>
              </a:rPr>
              <a:t>integrating new SNOMED CT versions is troublesome</a:t>
            </a:r>
          </a:p>
          <a:p>
            <a:pPr>
              <a:defRPr/>
            </a:pPr>
            <a:r>
              <a:rPr lang="en-US" dirty="0" smtClean="0"/>
              <a:t>Questions: </a:t>
            </a:r>
          </a:p>
          <a:p>
            <a:pPr lvl="2">
              <a:defRPr/>
            </a:pPr>
            <a:r>
              <a:rPr lang="en-US" dirty="0" smtClean="0"/>
              <a:t>does </a:t>
            </a:r>
            <a:r>
              <a:rPr lang="en-US" i="1" dirty="0" smtClean="0"/>
              <a:t>within the scope of a specific application </a:t>
            </a:r>
            <a:r>
              <a:rPr lang="en-US" dirty="0" smtClean="0"/>
              <a:t>a new version of SNOMED CT contain more - and of better quality - knowledge than its predecessor or is it a mere reformulation of the same amount of knowledge? </a:t>
            </a:r>
          </a:p>
          <a:p>
            <a:pPr lvl="2">
              <a:defRPr/>
            </a:pPr>
            <a:r>
              <a:rPr lang="en-US" dirty="0" smtClean="0"/>
              <a:t>if the former, can this be computed in order to find out when it is worthwhile to upgrade to a new version?</a:t>
            </a:r>
          </a:p>
        </p:txBody>
      </p:sp>
      <p:sp>
        <p:nvSpPr>
          <p:cNvPr id="4" name="Rectangle 3"/>
          <p:cNvSpPr/>
          <p:nvPr/>
        </p:nvSpPr>
        <p:spPr>
          <a:xfrm>
            <a:off x="152400" y="6258580"/>
            <a:ext cx="8991600" cy="523220"/>
          </a:xfrm>
          <a:prstGeom prst="rect">
            <a:avLst/>
          </a:prstGeom>
        </p:spPr>
        <p:txBody>
          <a:bodyPr wrap="square">
            <a:spAutoFit/>
          </a:bodyPr>
          <a:lstStyle/>
          <a:p>
            <a:pPr algn="r"/>
            <a:r>
              <a:rPr lang="en-US" sz="1400" b="0" dirty="0" smtClean="0">
                <a:solidFill>
                  <a:schemeClr val="bg1"/>
                </a:solidFill>
              </a:rPr>
              <a:t>Ceusters </a:t>
            </a:r>
            <a:r>
              <a:rPr lang="en-US" sz="1400" b="0" dirty="0" smtClean="0">
                <a:solidFill>
                  <a:schemeClr val="bg1"/>
                </a:solidFill>
              </a:rPr>
              <a:t>W. SNOMED </a:t>
            </a:r>
            <a:r>
              <a:rPr lang="en-US" sz="1400" b="0" dirty="0" smtClean="0">
                <a:solidFill>
                  <a:schemeClr val="bg1"/>
                </a:solidFill>
              </a:rPr>
              <a:t>CT Revisions and Coded Data Repositories: When to Upgrade? </a:t>
            </a:r>
          </a:p>
          <a:p>
            <a:pPr algn="r"/>
            <a:r>
              <a:rPr lang="en-US" sz="1400" b="0" dirty="0" smtClean="0">
                <a:solidFill>
                  <a:schemeClr val="bg1"/>
                </a:solidFill>
              </a:rPr>
              <a:t>In </a:t>
            </a:r>
            <a:r>
              <a:rPr lang="en-US" sz="1400" b="0" dirty="0" smtClean="0">
                <a:solidFill>
                  <a:schemeClr val="bg1"/>
                </a:solidFill>
              </a:rPr>
              <a:t>AMIA 2011 </a:t>
            </a:r>
            <a:r>
              <a:rPr lang="en-US" sz="1400" b="0" dirty="0" smtClean="0">
                <a:solidFill>
                  <a:schemeClr val="bg1"/>
                </a:solidFill>
              </a:rPr>
              <a:t>Annual Symposium Proceedings, Washington DC, October 22-26, 2011:197-206</a:t>
            </a:r>
            <a:endParaRPr lang="en-US" sz="1400" b="0" dirty="0">
              <a:solidFill>
                <a:schemeClr val="bg1"/>
              </a:solidFill>
            </a:endParaRPr>
          </a:p>
        </p:txBody>
      </p:sp>
    </p:spTree>
    <p:extLst>
      <p:ext uri="{BB962C8B-B14F-4D97-AF65-F5344CB8AC3E}">
        <p14:creationId xmlns:p14="http://schemas.microsoft.com/office/powerpoint/2010/main" val="5604100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Methodology (1)</a:t>
            </a:r>
          </a:p>
        </p:txBody>
      </p:sp>
      <p:sp>
        <p:nvSpPr>
          <p:cNvPr id="17411" name="Content Placeholder 2"/>
          <p:cNvSpPr>
            <a:spLocks noGrp="1"/>
          </p:cNvSpPr>
          <p:nvPr>
            <p:ph idx="1"/>
          </p:nvPr>
        </p:nvSpPr>
        <p:spPr/>
        <p:txBody>
          <a:bodyPr/>
          <a:lstStyle/>
          <a:p>
            <a:pPr>
              <a:buFont typeface="Arial" panose="020B0604020202020204" pitchFamily="34" charset="0"/>
              <a:buChar char="•"/>
            </a:pPr>
            <a:r>
              <a:rPr lang="en-US" sz="2400" dirty="0" smtClean="0"/>
              <a:t>Study a subset of </a:t>
            </a:r>
            <a:r>
              <a:rPr lang="en-US" sz="2400" dirty="0" smtClean="0">
                <a:solidFill>
                  <a:schemeClr val="accent1"/>
                </a:solidFill>
              </a:rPr>
              <a:t>883 SNOMED CT concepts </a:t>
            </a:r>
            <a:r>
              <a:rPr lang="en-US" sz="2400" dirty="0" smtClean="0"/>
              <a:t>used within a cancer clinic for encoding synoptic pathology reports and tumor registry data and for querying a </a:t>
            </a:r>
            <a:r>
              <a:rPr lang="en-US" sz="2400" dirty="0" err="1" smtClean="0"/>
              <a:t>biospecimen</a:t>
            </a:r>
            <a:r>
              <a:rPr lang="en-US" sz="2400" dirty="0" smtClean="0"/>
              <a:t> repository (</a:t>
            </a:r>
            <a:r>
              <a:rPr lang="en-US" sz="2400" b="1" i="1" dirty="0" smtClean="0"/>
              <a:t>source concepts - SC</a:t>
            </a:r>
            <a:r>
              <a:rPr lang="en-US" sz="2400" dirty="0" smtClean="0"/>
              <a:t>);</a:t>
            </a:r>
          </a:p>
          <a:p>
            <a:pPr lvl="1"/>
            <a:r>
              <a:rPr lang="en-US" sz="2000" dirty="0" smtClean="0"/>
              <a:t>motivation: real application use case.</a:t>
            </a:r>
          </a:p>
          <a:p>
            <a:pPr>
              <a:buFont typeface="Arial" panose="020B0604020202020204" pitchFamily="34" charset="0"/>
              <a:buChar char="•"/>
            </a:pPr>
            <a:r>
              <a:rPr lang="en-US" sz="2400" dirty="0" smtClean="0"/>
              <a:t>Compute for each </a:t>
            </a:r>
            <a:r>
              <a:rPr lang="en-US" sz="2400" b="1" i="1" dirty="0" smtClean="0"/>
              <a:t>source concept </a:t>
            </a:r>
            <a:r>
              <a:rPr lang="en-US" sz="2400" dirty="0" smtClean="0"/>
              <a:t>the transitive closure set (</a:t>
            </a:r>
            <a:r>
              <a:rPr lang="en-US" sz="2400" b="1" i="1" dirty="0" smtClean="0"/>
              <a:t>target concepts - TC</a:t>
            </a:r>
            <a:r>
              <a:rPr lang="en-US" sz="2400" dirty="0" smtClean="0"/>
              <a:t>) of the </a:t>
            </a:r>
            <a:r>
              <a:rPr lang="en-US" sz="2400" i="1" dirty="0" smtClean="0"/>
              <a:t>Is a</a:t>
            </a:r>
            <a:r>
              <a:rPr lang="en-US" sz="2400" dirty="0" smtClean="0"/>
              <a:t> relation and all historical relations for each SNOMED CT version from January 2002 to July 2010, together with their concept status and path length to the source concept; </a:t>
            </a:r>
          </a:p>
          <a:p>
            <a:pPr lvl="1"/>
            <a:r>
              <a:rPr lang="en-US" sz="2000" dirty="0" smtClean="0"/>
              <a:t>motivation: information content is partially based on the graph structure,</a:t>
            </a:r>
          </a:p>
          <a:p>
            <a:pPr lvl="1"/>
            <a:r>
              <a:rPr lang="en-US" sz="2000" dirty="0" smtClean="0"/>
              <a:t>result: the </a:t>
            </a:r>
            <a:r>
              <a:rPr lang="en-US" sz="2000" dirty="0" smtClean="0">
                <a:solidFill>
                  <a:schemeClr val="accent1"/>
                </a:solidFill>
              </a:rPr>
              <a:t>883 </a:t>
            </a:r>
            <a:r>
              <a:rPr lang="en-US" sz="2000" b="1" i="1" dirty="0" smtClean="0">
                <a:solidFill>
                  <a:schemeClr val="accent1"/>
                </a:solidFill>
              </a:rPr>
              <a:t>SC</a:t>
            </a:r>
            <a:r>
              <a:rPr lang="en-US" sz="2000" dirty="0" smtClean="0">
                <a:solidFill>
                  <a:schemeClr val="accent1"/>
                </a:solidFill>
              </a:rPr>
              <a:t>s </a:t>
            </a:r>
            <a:r>
              <a:rPr lang="en-US" sz="2000" dirty="0" smtClean="0"/>
              <a:t>were linked by means of </a:t>
            </a:r>
            <a:r>
              <a:rPr lang="en-US" sz="2000" dirty="0" smtClean="0">
                <a:solidFill>
                  <a:schemeClr val="accent1"/>
                </a:solidFill>
              </a:rPr>
              <a:t>15,689 relationships </a:t>
            </a:r>
            <a:r>
              <a:rPr lang="en-US" sz="2000" dirty="0" smtClean="0"/>
              <a:t>to </a:t>
            </a:r>
            <a:r>
              <a:rPr lang="en-US" sz="2000" dirty="0" smtClean="0">
                <a:solidFill>
                  <a:schemeClr val="accent1"/>
                </a:solidFill>
              </a:rPr>
              <a:t>1,415 </a:t>
            </a:r>
            <a:r>
              <a:rPr lang="en-US" sz="2000" b="1" i="1" dirty="0" smtClean="0">
                <a:solidFill>
                  <a:schemeClr val="accent1"/>
                </a:solidFill>
              </a:rPr>
              <a:t>TC</a:t>
            </a:r>
            <a:r>
              <a:rPr lang="en-US" sz="2000" dirty="0" smtClean="0">
                <a:solidFill>
                  <a:schemeClr val="accent1"/>
                </a:solidFill>
              </a:rPr>
              <a:t>s</a:t>
            </a:r>
            <a:r>
              <a:rPr lang="en-US" sz="2000" dirty="0" smtClean="0"/>
              <a:t>.</a:t>
            </a:r>
          </a:p>
        </p:txBody>
      </p:sp>
    </p:spTree>
    <p:extLst>
      <p:ext uri="{BB962C8B-B14F-4D97-AF65-F5344CB8AC3E}">
        <p14:creationId xmlns:p14="http://schemas.microsoft.com/office/powerpoint/2010/main" val="78847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3200" dirty="0" smtClean="0"/>
              <a:t>Transitive closure sets for </a:t>
            </a:r>
            <a:r>
              <a:rPr lang="en-US" sz="3200" dirty="0" smtClean="0"/>
              <a:t/>
            </a:r>
            <a:br>
              <a:rPr lang="en-US" sz="3200" dirty="0" smtClean="0"/>
            </a:br>
            <a:r>
              <a:rPr lang="en-US" sz="3200" i="1" dirty="0" smtClean="0"/>
              <a:t>Surgical </a:t>
            </a:r>
            <a:r>
              <a:rPr lang="en-US" sz="3200" i="1" dirty="0" smtClean="0"/>
              <a:t>margins involved by tumor</a:t>
            </a:r>
            <a:r>
              <a:rPr lang="en-US" sz="3200" dirty="0" smtClean="0"/>
              <a:t> (finding)</a:t>
            </a:r>
          </a:p>
        </p:txBody>
      </p:sp>
      <p:graphicFrame>
        <p:nvGraphicFramePr>
          <p:cNvPr id="4" name="Table 3"/>
          <p:cNvGraphicFramePr>
            <a:graphicFrameLocks noGrp="1"/>
          </p:cNvGraphicFramePr>
          <p:nvPr>
            <p:extLst>
              <p:ext uri="{D42A27DB-BD31-4B8C-83A1-F6EECF244321}">
                <p14:modId xmlns:p14="http://schemas.microsoft.com/office/powerpoint/2010/main" val="1328873042"/>
              </p:ext>
            </p:extLst>
          </p:nvPr>
        </p:nvGraphicFramePr>
        <p:xfrm>
          <a:off x="152400" y="1981203"/>
          <a:ext cx="8839201" cy="4648197"/>
        </p:xfrm>
        <a:graphic>
          <a:graphicData uri="http://schemas.openxmlformats.org/drawingml/2006/table">
            <a:tbl>
              <a:tblPr/>
              <a:tblGrid>
                <a:gridCol w="957580">
                  <a:extLst>
                    <a:ext uri="{9D8B030D-6E8A-4147-A177-3AD203B41FA5}">
                      <a16:colId xmlns:a16="http://schemas.microsoft.com/office/drawing/2014/main" val="20000"/>
                    </a:ext>
                  </a:extLst>
                </a:gridCol>
                <a:gridCol w="231368">
                  <a:extLst>
                    <a:ext uri="{9D8B030D-6E8A-4147-A177-3AD203B41FA5}">
                      <a16:colId xmlns:a16="http://schemas.microsoft.com/office/drawing/2014/main" val="20001"/>
                    </a:ext>
                  </a:extLst>
                </a:gridCol>
                <a:gridCol w="231368">
                  <a:extLst>
                    <a:ext uri="{9D8B030D-6E8A-4147-A177-3AD203B41FA5}">
                      <a16:colId xmlns:a16="http://schemas.microsoft.com/office/drawing/2014/main" val="20002"/>
                    </a:ext>
                  </a:extLst>
                </a:gridCol>
                <a:gridCol w="231368">
                  <a:extLst>
                    <a:ext uri="{9D8B030D-6E8A-4147-A177-3AD203B41FA5}">
                      <a16:colId xmlns:a16="http://schemas.microsoft.com/office/drawing/2014/main" val="20003"/>
                    </a:ext>
                  </a:extLst>
                </a:gridCol>
                <a:gridCol w="231368">
                  <a:extLst>
                    <a:ext uri="{9D8B030D-6E8A-4147-A177-3AD203B41FA5}">
                      <a16:colId xmlns:a16="http://schemas.microsoft.com/office/drawing/2014/main" val="20004"/>
                    </a:ext>
                  </a:extLst>
                </a:gridCol>
                <a:gridCol w="231368">
                  <a:extLst>
                    <a:ext uri="{9D8B030D-6E8A-4147-A177-3AD203B41FA5}">
                      <a16:colId xmlns:a16="http://schemas.microsoft.com/office/drawing/2014/main" val="20005"/>
                    </a:ext>
                  </a:extLst>
                </a:gridCol>
                <a:gridCol w="231368">
                  <a:extLst>
                    <a:ext uri="{9D8B030D-6E8A-4147-A177-3AD203B41FA5}">
                      <a16:colId xmlns:a16="http://schemas.microsoft.com/office/drawing/2014/main" val="20006"/>
                    </a:ext>
                  </a:extLst>
                </a:gridCol>
                <a:gridCol w="231368">
                  <a:extLst>
                    <a:ext uri="{9D8B030D-6E8A-4147-A177-3AD203B41FA5}">
                      <a16:colId xmlns:a16="http://schemas.microsoft.com/office/drawing/2014/main" val="20007"/>
                    </a:ext>
                  </a:extLst>
                </a:gridCol>
                <a:gridCol w="231368">
                  <a:extLst>
                    <a:ext uri="{9D8B030D-6E8A-4147-A177-3AD203B41FA5}">
                      <a16:colId xmlns:a16="http://schemas.microsoft.com/office/drawing/2014/main" val="20008"/>
                    </a:ext>
                  </a:extLst>
                </a:gridCol>
                <a:gridCol w="231368">
                  <a:extLst>
                    <a:ext uri="{9D8B030D-6E8A-4147-A177-3AD203B41FA5}">
                      <a16:colId xmlns:a16="http://schemas.microsoft.com/office/drawing/2014/main" val="20009"/>
                    </a:ext>
                  </a:extLst>
                </a:gridCol>
                <a:gridCol w="231368">
                  <a:extLst>
                    <a:ext uri="{9D8B030D-6E8A-4147-A177-3AD203B41FA5}">
                      <a16:colId xmlns:a16="http://schemas.microsoft.com/office/drawing/2014/main" val="20010"/>
                    </a:ext>
                  </a:extLst>
                </a:gridCol>
                <a:gridCol w="231368">
                  <a:extLst>
                    <a:ext uri="{9D8B030D-6E8A-4147-A177-3AD203B41FA5}">
                      <a16:colId xmlns:a16="http://schemas.microsoft.com/office/drawing/2014/main" val="20011"/>
                    </a:ext>
                  </a:extLst>
                </a:gridCol>
                <a:gridCol w="231368">
                  <a:extLst>
                    <a:ext uri="{9D8B030D-6E8A-4147-A177-3AD203B41FA5}">
                      <a16:colId xmlns:a16="http://schemas.microsoft.com/office/drawing/2014/main" val="20012"/>
                    </a:ext>
                  </a:extLst>
                </a:gridCol>
                <a:gridCol w="231368">
                  <a:extLst>
                    <a:ext uri="{9D8B030D-6E8A-4147-A177-3AD203B41FA5}">
                      <a16:colId xmlns:a16="http://schemas.microsoft.com/office/drawing/2014/main" val="20013"/>
                    </a:ext>
                  </a:extLst>
                </a:gridCol>
                <a:gridCol w="231368">
                  <a:extLst>
                    <a:ext uri="{9D8B030D-6E8A-4147-A177-3AD203B41FA5}">
                      <a16:colId xmlns:a16="http://schemas.microsoft.com/office/drawing/2014/main" val="20014"/>
                    </a:ext>
                  </a:extLst>
                </a:gridCol>
                <a:gridCol w="231368">
                  <a:extLst>
                    <a:ext uri="{9D8B030D-6E8A-4147-A177-3AD203B41FA5}">
                      <a16:colId xmlns:a16="http://schemas.microsoft.com/office/drawing/2014/main" val="20015"/>
                    </a:ext>
                  </a:extLst>
                </a:gridCol>
                <a:gridCol w="231368">
                  <a:extLst>
                    <a:ext uri="{9D8B030D-6E8A-4147-A177-3AD203B41FA5}">
                      <a16:colId xmlns:a16="http://schemas.microsoft.com/office/drawing/2014/main" val="20016"/>
                    </a:ext>
                  </a:extLst>
                </a:gridCol>
                <a:gridCol w="231368">
                  <a:extLst>
                    <a:ext uri="{9D8B030D-6E8A-4147-A177-3AD203B41FA5}">
                      <a16:colId xmlns:a16="http://schemas.microsoft.com/office/drawing/2014/main" val="20017"/>
                    </a:ext>
                  </a:extLst>
                </a:gridCol>
                <a:gridCol w="231368">
                  <a:extLst>
                    <a:ext uri="{9D8B030D-6E8A-4147-A177-3AD203B41FA5}">
                      <a16:colId xmlns:a16="http://schemas.microsoft.com/office/drawing/2014/main" val="20018"/>
                    </a:ext>
                  </a:extLst>
                </a:gridCol>
                <a:gridCol w="759265">
                  <a:extLst>
                    <a:ext uri="{9D8B030D-6E8A-4147-A177-3AD203B41FA5}">
                      <a16:colId xmlns:a16="http://schemas.microsoft.com/office/drawing/2014/main" val="20019"/>
                    </a:ext>
                  </a:extLst>
                </a:gridCol>
                <a:gridCol w="2957732">
                  <a:extLst>
                    <a:ext uri="{9D8B030D-6E8A-4147-A177-3AD203B41FA5}">
                      <a16:colId xmlns:a16="http://schemas.microsoft.com/office/drawing/2014/main" val="20020"/>
                    </a:ext>
                  </a:extLst>
                </a:gridCol>
              </a:tblGrid>
              <a:tr h="232410">
                <a:tc rowSpan="2">
                  <a:txBody>
                    <a:bodyPr/>
                    <a:lstStyle/>
                    <a:p>
                      <a:pPr marL="0" marR="0" algn="ctr">
                        <a:spcBef>
                          <a:spcPts val="0"/>
                        </a:spcBef>
                        <a:spcAft>
                          <a:spcPts val="0"/>
                        </a:spcAft>
                      </a:pPr>
                      <a:r>
                        <a:rPr lang="en-US" sz="1400" b="1" dirty="0" err="1">
                          <a:solidFill>
                            <a:schemeClr val="bg1"/>
                          </a:solidFill>
                          <a:latin typeface="Times New Roman"/>
                          <a:ea typeface="Times New Roman"/>
                        </a:rPr>
                        <a:t>Rel</a:t>
                      </a:r>
                      <a:r>
                        <a:rPr lang="en-US" sz="1400" b="1" dirty="0">
                          <a:solidFill>
                            <a:schemeClr val="bg1"/>
                          </a:solidFill>
                          <a:latin typeface="Times New Roman"/>
                          <a:ea typeface="Times New Roman"/>
                        </a:rPr>
                        <a:t>-ID</a:t>
                      </a:r>
                      <a:endParaRPr lang="en-US" sz="1400" dirty="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gridSpan="18">
                  <a:txBody>
                    <a:bodyPr/>
                    <a:lstStyle/>
                    <a:p>
                      <a:pPr marL="0" marR="0" algn="ctr">
                        <a:spcBef>
                          <a:spcPts val="0"/>
                        </a:spcBef>
                        <a:spcAft>
                          <a:spcPts val="0"/>
                        </a:spcAft>
                      </a:pPr>
                      <a:r>
                        <a:rPr lang="en-US" sz="1400" b="1" dirty="0">
                          <a:solidFill>
                            <a:schemeClr val="bg1"/>
                          </a:solidFill>
                          <a:latin typeface="Times New Roman"/>
                          <a:ea typeface="Times New Roman"/>
                        </a:rPr>
                        <a:t>Version</a:t>
                      </a:r>
                      <a:endParaRPr lang="en-US" sz="1400" dirty="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spcBef>
                          <a:spcPts val="0"/>
                        </a:spcBef>
                        <a:spcAft>
                          <a:spcPts val="0"/>
                        </a:spcAft>
                      </a:pPr>
                      <a:r>
                        <a:rPr lang="en-US" sz="1400" b="1" dirty="0" err="1">
                          <a:solidFill>
                            <a:schemeClr val="bg1"/>
                          </a:solidFill>
                          <a:latin typeface="Times New Roman"/>
                          <a:ea typeface="Times New Roman"/>
                        </a:rPr>
                        <a:t>Rel</a:t>
                      </a:r>
                      <a:r>
                        <a:rPr lang="en-US" sz="1400" b="1" dirty="0">
                          <a:solidFill>
                            <a:schemeClr val="bg1"/>
                          </a:solidFill>
                          <a:latin typeface="Times New Roman"/>
                          <a:ea typeface="Times New Roman"/>
                        </a:rPr>
                        <a:t>-Type</a:t>
                      </a:r>
                      <a:endParaRPr lang="en-US" sz="1400" dirty="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rowSpan="2">
                  <a:txBody>
                    <a:bodyPr/>
                    <a:lstStyle/>
                    <a:p>
                      <a:pPr marL="0" marR="0" algn="ctr">
                        <a:spcBef>
                          <a:spcPts val="0"/>
                        </a:spcBef>
                        <a:spcAft>
                          <a:spcPts val="0"/>
                        </a:spcAft>
                      </a:pPr>
                      <a:r>
                        <a:rPr lang="en-US" sz="1400" b="1" dirty="0">
                          <a:solidFill>
                            <a:schemeClr val="bg1"/>
                          </a:solidFill>
                          <a:latin typeface="Times New Roman"/>
                          <a:ea typeface="Times New Roman"/>
                        </a:rPr>
                        <a:t>Target Concept</a:t>
                      </a:r>
                      <a:endParaRPr lang="en-US" sz="1400" dirty="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232410">
                <a:tc vMerge="1">
                  <a:txBody>
                    <a:bodyPr/>
                    <a:lstStyle/>
                    <a:p>
                      <a:endParaRPr lang="en-US"/>
                    </a:p>
                  </a:txBody>
                  <a:tcPr/>
                </a:tc>
                <a:tc>
                  <a:txBody>
                    <a:bodyPr/>
                    <a:lstStyle/>
                    <a:p>
                      <a:pPr marL="0" marR="0" algn="ctr">
                        <a:spcBef>
                          <a:spcPts val="0"/>
                        </a:spcBef>
                        <a:spcAft>
                          <a:spcPts val="0"/>
                        </a:spcAft>
                      </a:pPr>
                      <a:r>
                        <a:rPr lang="en-US" sz="1400" b="1" dirty="0">
                          <a:solidFill>
                            <a:schemeClr val="bg1"/>
                          </a:solidFill>
                          <a:latin typeface="Times New Roman"/>
                          <a:ea typeface="Times New Roman"/>
                        </a:rPr>
                        <a:t>1</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2</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3</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4</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5</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6</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7</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8</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9</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10</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11</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12</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13</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14</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a:solidFill>
                            <a:schemeClr val="bg1"/>
                          </a:solidFill>
                          <a:latin typeface="Times New Roman"/>
                          <a:ea typeface="Times New Roman"/>
                        </a:rPr>
                        <a:t>15</a:t>
                      </a:r>
                      <a:endParaRPr lang="en-US" sz="14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16</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17</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18</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464820">
                <a:tc>
                  <a:txBody>
                    <a:bodyPr/>
                    <a:lstStyle/>
                    <a:p>
                      <a:pPr marL="0" marR="0">
                        <a:spcBef>
                          <a:spcPts val="0"/>
                        </a:spcBef>
                        <a:spcAft>
                          <a:spcPts val="0"/>
                        </a:spcAft>
                      </a:pPr>
                      <a:r>
                        <a:rPr lang="en-US" sz="1400">
                          <a:solidFill>
                            <a:schemeClr val="bg1"/>
                          </a:solidFill>
                          <a:latin typeface="Times New Roman"/>
                          <a:ea typeface="Times New Roman"/>
                        </a:rPr>
                        <a:t>H-18608</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6</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6</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7</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SNOMED CT Concept (SNOMED RT+CTV3)</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258233">
                <a:tc>
                  <a:txBody>
                    <a:bodyPr/>
                    <a:lstStyle/>
                    <a:p>
                      <a:pPr marL="0" marR="0">
                        <a:spcBef>
                          <a:spcPts val="0"/>
                        </a:spcBef>
                        <a:spcAft>
                          <a:spcPts val="0"/>
                        </a:spcAft>
                      </a:pPr>
                      <a:r>
                        <a:rPr lang="en-US" sz="1400">
                          <a:solidFill>
                            <a:schemeClr val="bg1"/>
                          </a:solidFill>
                          <a:latin typeface="Times New Roman"/>
                          <a:ea typeface="Times New Roman"/>
                        </a:rPr>
                        <a:t>H-23694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5</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5</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6</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Finding (finding)</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258233">
                <a:tc>
                  <a:txBody>
                    <a:bodyPr/>
                    <a:lstStyle/>
                    <a:p>
                      <a:pPr marL="0" marR="0">
                        <a:spcBef>
                          <a:spcPts val="0"/>
                        </a:spcBef>
                        <a:spcAft>
                          <a:spcPts val="0"/>
                        </a:spcAft>
                      </a:pPr>
                      <a:r>
                        <a:rPr lang="en-US" sz="1400">
                          <a:solidFill>
                            <a:schemeClr val="bg1"/>
                          </a:solidFill>
                          <a:latin typeface="Times New Roman"/>
                          <a:ea typeface="Times New Roman"/>
                        </a:rPr>
                        <a:t>H-18607</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5</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Finding by method (finding)</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258233">
                <a:tc>
                  <a:txBody>
                    <a:bodyPr/>
                    <a:lstStyle/>
                    <a:p>
                      <a:pPr marL="0" marR="0">
                        <a:spcBef>
                          <a:spcPts val="0"/>
                        </a:spcBef>
                        <a:spcAft>
                          <a:spcPts val="0"/>
                        </a:spcAft>
                      </a:pPr>
                      <a:r>
                        <a:rPr lang="en-US" sz="1400">
                          <a:solidFill>
                            <a:schemeClr val="bg1"/>
                          </a:solidFill>
                          <a:latin typeface="Times New Roman"/>
                          <a:ea typeface="Times New Roman"/>
                        </a:rPr>
                        <a:t>H-12792</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3</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3</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Test finding (navigational concept)</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464820">
                <a:tc>
                  <a:txBody>
                    <a:bodyPr/>
                    <a:lstStyle/>
                    <a:p>
                      <a:pPr marL="0" marR="0">
                        <a:spcBef>
                          <a:spcPts val="0"/>
                        </a:spcBef>
                        <a:spcAft>
                          <a:spcPts val="0"/>
                        </a:spcAft>
                      </a:pPr>
                      <a:r>
                        <a:rPr lang="en-US" sz="1400">
                          <a:solidFill>
                            <a:schemeClr val="bg1"/>
                          </a:solidFill>
                          <a:latin typeface="Times New Roman"/>
                          <a:ea typeface="Times New Roman"/>
                        </a:rPr>
                        <a:t>H-12789</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3</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3</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3</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Laboratory test finding (navigational concept)</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258233">
                <a:tc>
                  <a:txBody>
                    <a:bodyPr/>
                    <a:lstStyle/>
                    <a:p>
                      <a:pPr marL="0" marR="0">
                        <a:spcBef>
                          <a:spcPts val="0"/>
                        </a:spcBef>
                        <a:spcAft>
                          <a:spcPts val="0"/>
                        </a:spcAft>
                      </a:pPr>
                      <a:r>
                        <a:rPr lang="en-US" sz="1400">
                          <a:solidFill>
                            <a:schemeClr val="bg1"/>
                          </a:solidFill>
                          <a:latin typeface="Times New Roman"/>
                          <a:ea typeface="Times New Roman"/>
                        </a:rPr>
                        <a:t>H-07371</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2</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2</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2</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Sample finding (finding)</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258233">
                <a:tc>
                  <a:txBody>
                    <a:bodyPr/>
                    <a:lstStyle/>
                    <a:p>
                      <a:pPr marL="0" marR="0">
                        <a:spcBef>
                          <a:spcPts val="0"/>
                        </a:spcBef>
                        <a:spcAft>
                          <a:spcPts val="0"/>
                        </a:spcAft>
                      </a:pPr>
                      <a:r>
                        <a:rPr lang="en-US" sz="1400">
                          <a:solidFill>
                            <a:schemeClr val="bg1"/>
                          </a:solidFill>
                          <a:latin typeface="Times New Roman"/>
                          <a:ea typeface="Times New Roman"/>
                        </a:rPr>
                        <a:t>H-07373</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2</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2</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Morphologic finding (finding)</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258233">
                <a:tc>
                  <a:txBody>
                    <a:bodyPr/>
                    <a:lstStyle/>
                    <a:p>
                      <a:pPr marL="0" marR="0">
                        <a:spcBef>
                          <a:spcPts val="0"/>
                        </a:spcBef>
                        <a:spcAft>
                          <a:spcPts val="0"/>
                        </a:spcAft>
                      </a:pPr>
                      <a:r>
                        <a:rPr lang="en-US" sz="1400">
                          <a:solidFill>
                            <a:schemeClr val="bg1"/>
                          </a:solidFill>
                          <a:latin typeface="Times New Roman"/>
                          <a:ea typeface="Times New Roman"/>
                        </a:rPr>
                        <a:t>220039029         </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1</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1</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Clinical sample finding (finding)</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r h="258233">
                <a:tc>
                  <a:txBody>
                    <a:bodyPr/>
                    <a:lstStyle/>
                    <a:p>
                      <a:pPr marL="0" marR="0">
                        <a:spcBef>
                          <a:spcPts val="0"/>
                        </a:spcBef>
                        <a:spcAft>
                          <a:spcPts val="0"/>
                        </a:spcAft>
                      </a:pPr>
                      <a:r>
                        <a:rPr lang="en-US" sz="1400">
                          <a:solidFill>
                            <a:schemeClr val="bg1"/>
                          </a:solidFill>
                          <a:latin typeface="Times New Roman"/>
                          <a:ea typeface="Times New Roman"/>
                        </a:rPr>
                        <a:t>H-07370</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3</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Histopathology finding (finding)</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r h="258233">
                <a:tc>
                  <a:txBody>
                    <a:bodyPr/>
                    <a:lstStyle/>
                    <a:p>
                      <a:pPr marL="0" marR="0">
                        <a:spcBef>
                          <a:spcPts val="0"/>
                        </a:spcBef>
                        <a:spcAft>
                          <a:spcPts val="0"/>
                        </a:spcAft>
                      </a:pPr>
                      <a:r>
                        <a:rPr lang="en-US" sz="1400">
                          <a:solidFill>
                            <a:schemeClr val="bg1"/>
                          </a:solidFill>
                          <a:latin typeface="Times New Roman"/>
                          <a:ea typeface="Times New Roman"/>
                        </a:rPr>
                        <a:t>H-07368</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2</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General pathology (finding)</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1"/>
                  </a:ext>
                </a:extLst>
              </a:tr>
              <a:tr h="464820">
                <a:tc>
                  <a:txBody>
                    <a:bodyPr/>
                    <a:lstStyle/>
                    <a:p>
                      <a:pPr marL="0" marR="0">
                        <a:spcBef>
                          <a:spcPts val="0"/>
                        </a:spcBef>
                        <a:spcAft>
                          <a:spcPts val="0"/>
                        </a:spcAft>
                      </a:pPr>
                      <a:r>
                        <a:rPr lang="en-US" sz="1400">
                          <a:solidFill>
                            <a:schemeClr val="bg1"/>
                          </a:solidFill>
                          <a:latin typeface="Times New Roman"/>
                          <a:ea typeface="Times New Roman"/>
                        </a:rPr>
                        <a:t>H-07369</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2</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Laboratory finding present (navigational concept)</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2"/>
                  </a:ext>
                </a:extLst>
              </a:tr>
              <a:tr h="464820">
                <a:tc>
                  <a:txBody>
                    <a:bodyPr/>
                    <a:lstStyle/>
                    <a:p>
                      <a:pPr marL="0" marR="0">
                        <a:spcBef>
                          <a:spcPts val="0"/>
                        </a:spcBef>
                        <a:spcAft>
                          <a:spcPts val="0"/>
                        </a:spcAft>
                      </a:pPr>
                      <a:r>
                        <a:rPr lang="en-US" sz="1400">
                          <a:solidFill>
                            <a:schemeClr val="bg1"/>
                          </a:solidFill>
                          <a:latin typeface="Times New Roman"/>
                          <a:ea typeface="Times New Roman"/>
                        </a:rPr>
                        <a:t>2030386023        </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1</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Pathology examination findings present (finding)</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3"/>
                  </a:ext>
                </a:extLst>
              </a:tr>
              <a:tr h="258233">
                <a:tc>
                  <a:txBody>
                    <a:bodyPr/>
                    <a:lstStyle/>
                    <a:p>
                      <a:pPr marL="0" marR="0">
                        <a:spcBef>
                          <a:spcPts val="0"/>
                        </a:spcBef>
                        <a:spcAft>
                          <a:spcPts val="0"/>
                        </a:spcAft>
                      </a:pPr>
                      <a:r>
                        <a:rPr lang="en-US" sz="1400" dirty="0">
                          <a:solidFill>
                            <a:schemeClr val="bg1"/>
                          </a:solidFill>
                          <a:latin typeface="Times New Roman"/>
                          <a:ea typeface="Times New Roman"/>
                        </a:rPr>
                        <a:t>2030387025        </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1</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bg1"/>
                          </a:solidFill>
                          <a:latin typeface="Times New Roman"/>
                          <a:ea typeface="Times New Roman"/>
                        </a:rPr>
                        <a:t>Surgical margin finding (finding)</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18769" name="TextBox 4"/>
          <p:cNvSpPr txBox="1">
            <a:spLocks noChangeArrowheads="1"/>
          </p:cNvSpPr>
          <p:nvPr/>
        </p:nvSpPr>
        <p:spPr bwMode="auto">
          <a:xfrm>
            <a:off x="406737" y="6457950"/>
            <a:ext cx="389850" cy="338554"/>
          </a:xfrm>
          <a:prstGeom prst="rect">
            <a:avLst/>
          </a:prstGeom>
          <a:noFill/>
          <a:ln w="9525">
            <a:noFill/>
            <a:miter lim="800000"/>
            <a:headEnd/>
            <a:tailEnd/>
          </a:ln>
        </p:spPr>
        <p:txBody>
          <a:bodyPr wrap="none">
            <a:spAutoFit/>
          </a:bodyPr>
          <a:lstStyle/>
          <a:p>
            <a:r>
              <a:rPr lang="en-US" sz="1600">
                <a:solidFill>
                  <a:schemeClr val="bg1"/>
                </a:solidFill>
              </a:rPr>
              <a:t>…</a:t>
            </a:r>
          </a:p>
        </p:txBody>
      </p:sp>
    </p:spTree>
    <p:extLst>
      <p:ext uri="{BB962C8B-B14F-4D97-AF65-F5344CB8AC3E}">
        <p14:creationId xmlns:p14="http://schemas.microsoft.com/office/powerpoint/2010/main" val="33181017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1398588"/>
            <a:ext cx="8686800" cy="1192212"/>
          </a:xfrm>
        </p:spPr>
        <p:txBody>
          <a:bodyPr/>
          <a:lstStyle/>
          <a:p>
            <a:r>
              <a:rPr lang="en-US" smtClean="0"/>
              <a:t>Computations over SNOMED CT’s</a:t>
            </a:r>
            <a:br>
              <a:rPr lang="en-US" smtClean="0"/>
            </a:br>
            <a:r>
              <a:rPr lang="en-US" smtClean="0"/>
              <a:t>‘</a:t>
            </a:r>
            <a:r>
              <a:rPr lang="en-US" i="1" smtClean="0"/>
              <a:t>historical relationships</a:t>
            </a:r>
            <a:r>
              <a:rPr lang="en-US" smtClean="0"/>
              <a:t>’</a:t>
            </a:r>
          </a:p>
        </p:txBody>
      </p:sp>
      <p:graphicFrame>
        <p:nvGraphicFramePr>
          <p:cNvPr id="4" name="Table 3"/>
          <p:cNvGraphicFramePr>
            <a:graphicFrameLocks noGrp="1"/>
          </p:cNvGraphicFramePr>
          <p:nvPr/>
        </p:nvGraphicFramePr>
        <p:xfrm>
          <a:off x="1524000" y="2955925"/>
          <a:ext cx="6096000" cy="3291840"/>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0">
                <a:tc>
                  <a:txBody>
                    <a:bodyPr/>
                    <a:lstStyle/>
                    <a:p>
                      <a:pPr marL="0" marR="0" algn="ctr">
                        <a:spcBef>
                          <a:spcPts val="0"/>
                        </a:spcBef>
                        <a:spcAft>
                          <a:spcPts val="0"/>
                        </a:spcAft>
                      </a:pPr>
                      <a:r>
                        <a:rPr lang="en-US" sz="2400" dirty="0">
                          <a:solidFill>
                            <a:schemeClr val="bg1"/>
                          </a:solidFill>
                          <a:latin typeface="Times New Roman"/>
                          <a:ea typeface="Times New Roman"/>
                        </a:rPr>
                        <a:t>C1</a:t>
                      </a:r>
                      <a:r>
                        <a:rPr lang="en-US" sz="2400" dirty="0">
                          <a:solidFill>
                            <a:schemeClr val="bg1"/>
                          </a:solidFill>
                          <a:latin typeface="Times New Roman"/>
                          <a:ea typeface="Times New Roman"/>
                          <a:sym typeface="Wingdings"/>
                        </a:rPr>
                        <a:t></a:t>
                      </a:r>
                      <a:r>
                        <a:rPr lang="en-US" sz="2400" dirty="0">
                          <a:solidFill>
                            <a:schemeClr val="bg1"/>
                          </a:solidFill>
                          <a:latin typeface="Times New Roman"/>
                          <a:ea typeface="Times New Roman"/>
                        </a:rPr>
                        <a:t>C2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C2</a:t>
                      </a:r>
                      <a:r>
                        <a:rPr lang="en-US" sz="2400">
                          <a:solidFill>
                            <a:schemeClr val="bg1"/>
                          </a:solidFill>
                          <a:latin typeface="Times New Roman"/>
                          <a:ea typeface="Times New Roman"/>
                          <a:sym typeface="Wingdings"/>
                        </a:rPr>
                        <a:t></a:t>
                      </a:r>
                      <a:r>
                        <a:rPr lang="en-US" sz="2400">
                          <a:solidFill>
                            <a:schemeClr val="bg1"/>
                          </a:solidFill>
                          <a:latin typeface="Times New Roman"/>
                          <a:ea typeface="Times New Roman"/>
                        </a:rPr>
                        <a:t>C3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C1</a:t>
                      </a:r>
                      <a:r>
                        <a:rPr lang="en-US" sz="2400">
                          <a:solidFill>
                            <a:schemeClr val="bg1"/>
                          </a:solidFill>
                          <a:latin typeface="Times New Roman"/>
                          <a:ea typeface="Times New Roman"/>
                          <a:sym typeface="Wingdings"/>
                        </a:rPr>
                        <a:t></a:t>
                      </a:r>
                      <a:r>
                        <a:rPr lang="en-US" sz="2400">
                          <a:solidFill>
                            <a:schemeClr val="bg1"/>
                          </a:solidFill>
                          <a:latin typeface="Times New Roman"/>
                          <a:ea typeface="Times New Roman"/>
                        </a:rPr>
                        <a:t>C3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gn="ctr">
                        <a:spcBef>
                          <a:spcPts val="0"/>
                        </a:spcBef>
                        <a:spcAft>
                          <a:spcPts val="0"/>
                        </a:spcAft>
                      </a:pPr>
                      <a:r>
                        <a:rPr lang="en-US" sz="2400">
                          <a:solidFill>
                            <a:schemeClr val="bg1"/>
                          </a:solidFill>
                          <a:latin typeface="Times New Roman"/>
                          <a:ea typeface="Times New Roman"/>
                        </a:rPr>
                        <a:t>Is 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 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 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lgn="ctr">
                        <a:spcBef>
                          <a:spcPts val="0"/>
                        </a:spcBef>
                        <a:spcAft>
                          <a:spcPts val="0"/>
                        </a:spcAft>
                      </a:pPr>
                      <a:r>
                        <a:rPr lang="en-US" sz="2400">
                          <a:solidFill>
                            <a:schemeClr val="bg1"/>
                          </a:solidFill>
                          <a:latin typeface="Times New Roman"/>
                          <a:ea typeface="Times New Roman"/>
                        </a:rPr>
                        <a:t>Is 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 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marR="0" algn="ctr">
                        <a:spcBef>
                          <a:spcPts val="0"/>
                        </a:spcBef>
                        <a:spcAft>
                          <a:spcPts val="0"/>
                        </a:spcAft>
                      </a:pPr>
                      <a:r>
                        <a:rPr lang="en-US" sz="2400">
                          <a:solidFill>
                            <a:schemeClr val="bg1"/>
                          </a:solidFill>
                          <a:latin typeface="Times New Roman"/>
                          <a:ea typeface="Times New Roman"/>
                        </a:rPr>
                        <a:t>SAME AS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 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L="0" marR="0" algn="ctr">
                        <a:spcBef>
                          <a:spcPts val="0"/>
                        </a:spcBef>
                        <a:spcAft>
                          <a:spcPts val="0"/>
                        </a:spcAft>
                      </a:pPr>
                      <a:r>
                        <a:rPr lang="en-US" sz="2400">
                          <a:solidFill>
                            <a:schemeClr val="bg1"/>
                          </a:solidFill>
                          <a:latin typeface="Times New Roman"/>
                          <a:ea typeface="Times New Roman"/>
                        </a:rPr>
                        <a:t>SAME AS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algn="ctr">
                        <a:spcBef>
                          <a:spcPts val="0"/>
                        </a:spcBef>
                        <a:spcAft>
                          <a:spcPts val="0"/>
                        </a:spcAft>
                      </a:pPr>
                      <a:r>
                        <a:rPr lang="en-US" sz="2400">
                          <a:solidFill>
                            <a:schemeClr val="bg1"/>
                          </a:solidFill>
                          <a:latin typeface="Times New Roman"/>
                          <a:ea typeface="Times New Roman"/>
                        </a:rPr>
                        <a:t>Is 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SAME AS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dirty="0" err="1">
                          <a:solidFill>
                            <a:schemeClr val="bg1"/>
                          </a:solidFill>
                          <a:latin typeface="Times New Roman"/>
                          <a:ea typeface="Times New Roman"/>
                        </a:rPr>
                        <a:t>IsA</a:t>
                      </a:r>
                      <a:endParaRPr lang="en-US" sz="2400" dirty="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SAME AS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dirty="0" err="1">
                          <a:solidFill>
                            <a:schemeClr val="bg1"/>
                          </a:solidFill>
                          <a:latin typeface="Times New Roman"/>
                          <a:ea typeface="Times New Roman"/>
                        </a:rPr>
                        <a:t>IsA</a:t>
                      </a:r>
                      <a:endParaRPr lang="en-US" sz="2400" dirty="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009956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3200" dirty="0" smtClean="0"/>
              <a:t>Transitive closure sets for </a:t>
            </a:r>
            <a:r>
              <a:rPr lang="en-US" sz="3200" dirty="0" smtClean="0"/>
              <a:t/>
            </a:r>
            <a:br>
              <a:rPr lang="en-US" sz="3200" dirty="0" smtClean="0"/>
            </a:br>
            <a:r>
              <a:rPr lang="en-US" sz="3200" i="1" dirty="0" smtClean="0"/>
              <a:t>Surgical </a:t>
            </a:r>
            <a:r>
              <a:rPr lang="en-US" sz="3200" i="1" dirty="0" smtClean="0"/>
              <a:t>margins involved by tumor</a:t>
            </a:r>
            <a:r>
              <a:rPr lang="en-US" sz="3200" dirty="0" smtClean="0"/>
              <a:t> (finding)</a:t>
            </a:r>
          </a:p>
        </p:txBody>
      </p:sp>
      <p:graphicFrame>
        <p:nvGraphicFramePr>
          <p:cNvPr id="4" name="Table 3"/>
          <p:cNvGraphicFramePr>
            <a:graphicFrameLocks noGrp="1"/>
          </p:cNvGraphicFramePr>
          <p:nvPr/>
        </p:nvGraphicFramePr>
        <p:xfrm>
          <a:off x="152400" y="2713038"/>
          <a:ext cx="8839183" cy="3840480"/>
        </p:xfrm>
        <a:graphic>
          <a:graphicData uri="http://schemas.openxmlformats.org/drawingml/2006/table">
            <a:tbl>
              <a:tblPr/>
              <a:tblGrid>
                <a:gridCol w="957580">
                  <a:extLst>
                    <a:ext uri="{9D8B030D-6E8A-4147-A177-3AD203B41FA5}">
                      <a16:colId xmlns:a16="http://schemas.microsoft.com/office/drawing/2014/main" val="20000"/>
                    </a:ext>
                  </a:extLst>
                </a:gridCol>
                <a:gridCol w="231367">
                  <a:extLst>
                    <a:ext uri="{9D8B030D-6E8A-4147-A177-3AD203B41FA5}">
                      <a16:colId xmlns:a16="http://schemas.microsoft.com/office/drawing/2014/main" val="20001"/>
                    </a:ext>
                  </a:extLst>
                </a:gridCol>
                <a:gridCol w="231367">
                  <a:extLst>
                    <a:ext uri="{9D8B030D-6E8A-4147-A177-3AD203B41FA5}">
                      <a16:colId xmlns:a16="http://schemas.microsoft.com/office/drawing/2014/main" val="20002"/>
                    </a:ext>
                  </a:extLst>
                </a:gridCol>
                <a:gridCol w="231367">
                  <a:extLst>
                    <a:ext uri="{9D8B030D-6E8A-4147-A177-3AD203B41FA5}">
                      <a16:colId xmlns:a16="http://schemas.microsoft.com/office/drawing/2014/main" val="20003"/>
                    </a:ext>
                  </a:extLst>
                </a:gridCol>
                <a:gridCol w="231367">
                  <a:extLst>
                    <a:ext uri="{9D8B030D-6E8A-4147-A177-3AD203B41FA5}">
                      <a16:colId xmlns:a16="http://schemas.microsoft.com/office/drawing/2014/main" val="20004"/>
                    </a:ext>
                  </a:extLst>
                </a:gridCol>
                <a:gridCol w="231367">
                  <a:extLst>
                    <a:ext uri="{9D8B030D-6E8A-4147-A177-3AD203B41FA5}">
                      <a16:colId xmlns:a16="http://schemas.microsoft.com/office/drawing/2014/main" val="20005"/>
                    </a:ext>
                  </a:extLst>
                </a:gridCol>
                <a:gridCol w="231367">
                  <a:extLst>
                    <a:ext uri="{9D8B030D-6E8A-4147-A177-3AD203B41FA5}">
                      <a16:colId xmlns:a16="http://schemas.microsoft.com/office/drawing/2014/main" val="20006"/>
                    </a:ext>
                  </a:extLst>
                </a:gridCol>
                <a:gridCol w="231367">
                  <a:extLst>
                    <a:ext uri="{9D8B030D-6E8A-4147-A177-3AD203B41FA5}">
                      <a16:colId xmlns:a16="http://schemas.microsoft.com/office/drawing/2014/main" val="20007"/>
                    </a:ext>
                  </a:extLst>
                </a:gridCol>
                <a:gridCol w="231367">
                  <a:extLst>
                    <a:ext uri="{9D8B030D-6E8A-4147-A177-3AD203B41FA5}">
                      <a16:colId xmlns:a16="http://schemas.microsoft.com/office/drawing/2014/main" val="20008"/>
                    </a:ext>
                  </a:extLst>
                </a:gridCol>
                <a:gridCol w="231367">
                  <a:extLst>
                    <a:ext uri="{9D8B030D-6E8A-4147-A177-3AD203B41FA5}">
                      <a16:colId xmlns:a16="http://schemas.microsoft.com/office/drawing/2014/main" val="20009"/>
                    </a:ext>
                  </a:extLst>
                </a:gridCol>
                <a:gridCol w="231367">
                  <a:extLst>
                    <a:ext uri="{9D8B030D-6E8A-4147-A177-3AD203B41FA5}">
                      <a16:colId xmlns:a16="http://schemas.microsoft.com/office/drawing/2014/main" val="20010"/>
                    </a:ext>
                  </a:extLst>
                </a:gridCol>
                <a:gridCol w="231367">
                  <a:extLst>
                    <a:ext uri="{9D8B030D-6E8A-4147-A177-3AD203B41FA5}">
                      <a16:colId xmlns:a16="http://schemas.microsoft.com/office/drawing/2014/main" val="20011"/>
                    </a:ext>
                  </a:extLst>
                </a:gridCol>
                <a:gridCol w="231367">
                  <a:extLst>
                    <a:ext uri="{9D8B030D-6E8A-4147-A177-3AD203B41FA5}">
                      <a16:colId xmlns:a16="http://schemas.microsoft.com/office/drawing/2014/main" val="20012"/>
                    </a:ext>
                  </a:extLst>
                </a:gridCol>
                <a:gridCol w="231367">
                  <a:extLst>
                    <a:ext uri="{9D8B030D-6E8A-4147-A177-3AD203B41FA5}">
                      <a16:colId xmlns:a16="http://schemas.microsoft.com/office/drawing/2014/main" val="20013"/>
                    </a:ext>
                  </a:extLst>
                </a:gridCol>
                <a:gridCol w="231367">
                  <a:extLst>
                    <a:ext uri="{9D8B030D-6E8A-4147-A177-3AD203B41FA5}">
                      <a16:colId xmlns:a16="http://schemas.microsoft.com/office/drawing/2014/main" val="20014"/>
                    </a:ext>
                  </a:extLst>
                </a:gridCol>
                <a:gridCol w="231367">
                  <a:extLst>
                    <a:ext uri="{9D8B030D-6E8A-4147-A177-3AD203B41FA5}">
                      <a16:colId xmlns:a16="http://schemas.microsoft.com/office/drawing/2014/main" val="20015"/>
                    </a:ext>
                  </a:extLst>
                </a:gridCol>
                <a:gridCol w="231367">
                  <a:extLst>
                    <a:ext uri="{9D8B030D-6E8A-4147-A177-3AD203B41FA5}">
                      <a16:colId xmlns:a16="http://schemas.microsoft.com/office/drawing/2014/main" val="20016"/>
                    </a:ext>
                  </a:extLst>
                </a:gridCol>
                <a:gridCol w="231367">
                  <a:extLst>
                    <a:ext uri="{9D8B030D-6E8A-4147-A177-3AD203B41FA5}">
                      <a16:colId xmlns:a16="http://schemas.microsoft.com/office/drawing/2014/main" val="20017"/>
                    </a:ext>
                  </a:extLst>
                </a:gridCol>
                <a:gridCol w="231367">
                  <a:extLst>
                    <a:ext uri="{9D8B030D-6E8A-4147-A177-3AD203B41FA5}">
                      <a16:colId xmlns:a16="http://schemas.microsoft.com/office/drawing/2014/main" val="20018"/>
                    </a:ext>
                  </a:extLst>
                </a:gridCol>
                <a:gridCol w="759264">
                  <a:extLst>
                    <a:ext uri="{9D8B030D-6E8A-4147-A177-3AD203B41FA5}">
                      <a16:colId xmlns:a16="http://schemas.microsoft.com/office/drawing/2014/main" val="20019"/>
                    </a:ext>
                  </a:extLst>
                </a:gridCol>
                <a:gridCol w="2957733">
                  <a:extLst>
                    <a:ext uri="{9D8B030D-6E8A-4147-A177-3AD203B41FA5}">
                      <a16:colId xmlns:a16="http://schemas.microsoft.com/office/drawing/2014/main" val="20020"/>
                    </a:ext>
                  </a:extLst>
                </a:gridCol>
              </a:tblGrid>
              <a:tr h="181941">
                <a:tc>
                  <a:txBody>
                    <a:bodyPr/>
                    <a:lstStyle/>
                    <a:p>
                      <a:pPr marL="0" marR="0">
                        <a:spcBef>
                          <a:spcPts val="0"/>
                        </a:spcBef>
                        <a:spcAft>
                          <a:spcPts val="0"/>
                        </a:spcAft>
                      </a:pPr>
                      <a:r>
                        <a:rPr lang="en-US" sz="900" dirty="0">
                          <a:solidFill>
                            <a:schemeClr val="bg1"/>
                          </a:solidFill>
                          <a:latin typeface="Times New Roman"/>
                          <a:ea typeface="Times New Roman"/>
                        </a:rPr>
                        <a:t>H-18182</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SNOMED CT Concept (SNOMED RT+CTV3)</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78025">
                <a:tc>
                  <a:txBody>
                    <a:bodyPr/>
                    <a:lstStyle/>
                    <a:p>
                      <a:pPr marL="0" marR="0">
                        <a:spcBef>
                          <a:spcPts val="0"/>
                        </a:spcBef>
                        <a:spcAft>
                          <a:spcPts val="0"/>
                        </a:spcAft>
                      </a:pPr>
                      <a:r>
                        <a:rPr lang="en-US" sz="900">
                          <a:solidFill>
                            <a:schemeClr val="bg1"/>
                          </a:solidFill>
                          <a:latin typeface="Times New Roman"/>
                          <a:ea typeface="Times New Roman"/>
                        </a:rPr>
                        <a:t>H-27662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Finding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178025">
                <a:tc>
                  <a:txBody>
                    <a:bodyPr/>
                    <a:lstStyle/>
                    <a:p>
                      <a:pPr marL="0" marR="0">
                        <a:spcBef>
                          <a:spcPts val="0"/>
                        </a:spcBef>
                        <a:spcAft>
                          <a:spcPts val="0"/>
                        </a:spcAft>
                      </a:pPr>
                      <a:r>
                        <a:rPr lang="en-US" sz="900">
                          <a:solidFill>
                            <a:schemeClr val="bg1"/>
                          </a:solidFill>
                          <a:latin typeface="Times New Roman"/>
                          <a:ea typeface="Times New Roman"/>
                        </a:rPr>
                        <a:t>H-23376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Finding by method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178025">
                <a:tc>
                  <a:txBody>
                    <a:bodyPr/>
                    <a:lstStyle/>
                    <a:p>
                      <a:pPr marL="0" marR="0">
                        <a:spcBef>
                          <a:spcPts val="0"/>
                        </a:spcBef>
                        <a:spcAft>
                          <a:spcPts val="0"/>
                        </a:spcAft>
                      </a:pPr>
                      <a:r>
                        <a:rPr lang="en-US" sz="900">
                          <a:solidFill>
                            <a:schemeClr val="bg1"/>
                          </a:solidFill>
                          <a:latin typeface="Times New Roman"/>
                          <a:ea typeface="Times New Roman"/>
                        </a:rPr>
                        <a:t>H-18183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Test finding (navigational concept)</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178025">
                <a:tc>
                  <a:txBody>
                    <a:bodyPr/>
                    <a:lstStyle/>
                    <a:p>
                      <a:pPr marL="0" marR="0">
                        <a:spcBef>
                          <a:spcPts val="0"/>
                        </a:spcBef>
                        <a:spcAft>
                          <a:spcPts val="0"/>
                        </a:spcAft>
                      </a:pPr>
                      <a:r>
                        <a:rPr lang="en-US" sz="900">
                          <a:solidFill>
                            <a:schemeClr val="bg1"/>
                          </a:solidFill>
                          <a:latin typeface="Times New Roman"/>
                          <a:ea typeface="Times New Roman"/>
                        </a:rPr>
                        <a:t>H-07379</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Histopathology finding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181941">
                <a:tc>
                  <a:txBody>
                    <a:bodyPr/>
                    <a:lstStyle/>
                    <a:p>
                      <a:pPr marL="0" marR="0">
                        <a:spcBef>
                          <a:spcPts val="0"/>
                        </a:spcBef>
                        <a:spcAft>
                          <a:spcPts val="0"/>
                        </a:spcAft>
                      </a:pPr>
                      <a:r>
                        <a:rPr lang="en-US" sz="900">
                          <a:solidFill>
                            <a:schemeClr val="bg1"/>
                          </a:solidFill>
                          <a:latin typeface="Times New Roman"/>
                          <a:ea typeface="Times New Roman"/>
                        </a:rPr>
                        <a:t>H-12412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Laboratory test finding (navigational concept)</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178025">
                <a:tc>
                  <a:txBody>
                    <a:bodyPr/>
                    <a:lstStyle/>
                    <a:p>
                      <a:pPr marL="0" marR="0">
                        <a:spcBef>
                          <a:spcPts val="0"/>
                        </a:spcBef>
                        <a:spcAft>
                          <a:spcPts val="0"/>
                        </a:spcAft>
                      </a:pPr>
                      <a:r>
                        <a:rPr lang="en-US" sz="900">
                          <a:solidFill>
                            <a:schemeClr val="bg1"/>
                          </a:solidFill>
                          <a:latin typeface="Times New Roman"/>
                          <a:ea typeface="Times New Roman"/>
                        </a:rPr>
                        <a:t>H-07380</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Sample finding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178025">
                <a:tc>
                  <a:txBody>
                    <a:bodyPr/>
                    <a:lstStyle/>
                    <a:p>
                      <a:pPr marL="0" marR="0">
                        <a:spcBef>
                          <a:spcPts val="0"/>
                        </a:spcBef>
                        <a:spcAft>
                          <a:spcPts val="0"/>
                        </a:spcAft>
                      </a:pPr>
                      <a:r>
                        <a:rPr lang="en-US" sz="900">
                          <a:solidFill>
                            <a:schemeClr val="bg1"/>
                          </a:solidFill>
                          <a:latin typeface="Times New Roman"/>
                          <a:ea typeface="Times New Roman"/>
                        </a:rPr>
                        <a:t>H-12418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Morphologic finding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178025">
                <a:tc>
                  <a:txBody>
                    <a:bodyPr/>
                    <a:lstStyle/>
                    <a:p>
                      <a:pPr marL="0" marR="0">
                        <a:spcBef>
                          <a:spcPts val="0"/>
                        </a:spcBef>
                        <a:spcAft>
                          <a:spcPts val="0"/>
                        </a:spcAft>
                      </a:pPr>
                      <a:r>
                        <a:rPr lang="en-US" sz="900">
                          <a:solidFill>
                            <a:schemeClr val="bg1"/>
                          </a:solidFill>
                          <a:latin typeface="Times New Roman"/>
                          <a:ea typeface="Times New Roman"/>
                        </a:rPr>
                        <a:t>H-07378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IsA</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a:solidFill>
                            <a:schemeClr val="bg1"/>
                          </a:solidFill>
                          <a:latin typeface="Times New Roman"/>
                          <a:ea typeface="Times New Roman"/>
                        </a:rPr>
                        <a:t>General pathology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178025">
                <a:tc>
                  <a:txBody>
                    <a:bodyPr/>
                    <a:lstStyle/>
                    <a:p>
                      <a:pPr marL="0" marR="0">
                        <a:spcBef>
                          <a:spcPts val="0"/>
                        </a:spcBef>
                        <a:spcAft>
                          <a:spcPts val="0"/>
                        </a:spcAft>
                      </a:pPr>
                      <a:r>
                        <a:rPr lang="en-US" sz="900">
                          <a:solidFill>
                            <a:schemeClr val="bg1"/>
                          </a:solidFill>
                          <a:latin typeface="Times New Roman"/>
                          <a:ea typeface="Times New Roman"/>
                        </a:rPr>
                        <a:t>H-12793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bg1"/>
                          </a:solidFill>
                          <a:latin typeface="Times New Roman"/>
                          <a:ea typeface="Times New Roman"/>
                        </a:rPr>
                        <a:t>Is 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a:solidFill>
                            <a:schemeClr val="bg1"/>
                          </a:solidFill>
                          <a:latin typeface="Times New Roman"/>
                          <a:ea typeface="Times New Roman"/>
                        </a:rPr>
                        <a:t>Special concept (special concept)</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r h="178025">
                <a:tc>
                  <a:txBody>
                    <a:bodyPr/>
                    <a:lstStyle/>
                    <a:p>
                      <a:pPr marL="0" marR="0">
                        <a:spcBef>
                          <a:spcPts val="0"/>
                        </a:spcBef>
                        <a:spcAft>
                          <a:spcPts val="0"/>
                        </a:spcAft>
                      </a:pPr>
                      <a:r>
                        <a:rPr lang="en-US" sz="900">
                          <a:solidFill>
                            <a:schemeClr val="bg1"/>
                          </a:solidFill>
                          <a:latin typeface="Times New Roman"/>
                          <a:ea typeface="Times New Roman"/>
                        </a:rPr>
                        <a:t>H-07377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a:solidFill>
                            <a:schemeClr val="bg1"/>
                          </a:solidFill>
                          <a:latin typeface="Times New Roman"/>
                          <a:ea typeface="Times New Roman"/>
                        </a:rPr>
                        <a:t>Clinical sample finding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r h="320446">
                <a:tc>
                  <a:txBody>
                    <a:bodyPr/>
                    <a:lstStyle/>
                    <a:p>
                      <a:pPr marL="0" marR="0">
                        <a:spcBef>
                          <a:spcPts val="0"/>
                        </a:spcBef>
                        <a:spcAft>
                          <a:spcPts val="0"/>
                        </a:spcAft>
                      </a:pPr>
                      <a:r>
                        <a:rPr lang="en-US" sz="900">
                          <a:solidFill>
                            <a:schemeClr val="bg1"/>
                          </a:solidFill>
                          <a:latin typeface="Times New Roman"/>
                          <a:ea typeface="Times New Roman"/>
                        </a:rPr>
                        <a:t>H-07381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Laboratory finding present (navigational concept)</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1"/>
                  </a:ext>
                </a:extLst>
              </a:tr>
              <a:tr h="178025">
                <a:tc>
                  <a:txBody>
                    <a:bodyPr/>
                    <a:lstStyle/>
                    <a:p>
                      <a:pPr marL="0" marR="0">
                        <a:spcBef>
                          <a:spcPts val="0"/>
                        </a:spcBef>
                        <a:spcAft>
                          <a:spcPts val="0"/>
                        </a:spcAft>
                      </a:pPr>
                      <a:r>
                        <a:rPr lang="en-US" sz="900">
                          <a:solidFill>
                            <a:schemeClr val="bg1"/>
                          </a:solidFill>
                          <a:latin typeface="Times New Roman"/>
                          <a:ea typeface="Times New Roman"/>
                        </a:rPr>
                        <a:t>H-07374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bg1"/>
                          </a:solidFill>
                          <a:latin typeface="Times New Roman"/>
                          <a:ea typeface="Times New Roman"/>
                        </a:rPr>
                        <a:t>Is 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Inactive concept (inactive concept)</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2"/>
                  </a:ext>
                </a:extLst>
              </a:tr>
              <a:tr h="320446">
                <a:tc>
                  <a:txBody>
                    <a:bodyPr/>
                    <a:lstStyle/>
                    <a:p>
                      <a:pPr marL="0" marR="0">
                        <a:spcBef>
                          <a:spcPts val="0"/>
                        </a:spcBef>
                        <a:spcAft>
                          <a:spcPts val="0"/>
                        </a:spcAft>
                      </a:pPr>
                      <a:r>
                        <a:rPr lang="en-US" sz="900">
                          <a:solidFill>
                            <a:schemeClr val="bg1"/>
                          </a:solidFill>
                          <a:latin typeface="Times New Roman"/>
                          <a:ea typeface="Times New Roman"/>
                        </a:rPr>
                        <a:t>H-07382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Pathology examination findings present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3"/>
                  </a:ext>
                </a:extLst>
              </a:tr>
              <a:tr h="178025">
                <a:tc>
                  <a:txBody>
                    <a:bodyPr/>
                    <a:lstStyle/>
                    <a:p>
                      <a:pPr marL="0" marR="0">
                        <a:spcBef>
                          <a:spcPts val="0"/>
                        </a:spcBef>
                        <a:spcAft>
                          <a:spcPts val="0"/>
                        </a:spcAft>
                      </a:pPr>
                      <a:r>
                        <a:rPr lang="en-US" sz="900">
                          <a:solidFill>
                            <a:schemeClr val="bg1"/>
                          </a:solidFill>
                          <a:latin typeface="Times New Roman"/>
                          <a:ea typeface="Times New Roman"/>
                        </a:rPr>
                        <a:t>H-07384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Surgical margin finding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4"/>
                  </a:ext>
                </a:extLst>
              </a:tr>
              <a:tr h="178025">
                <a:tc>
                  <a:txBody>
                    <a:bodyPr/>
                    <a:lstStyle/>
                    <a:p>
                      <a:pPr marL="0" marR="0">
                        <a:spcBef>
                          <a:spcPts val="0"/>
                        </a:spcBef>
                        <a:spcAft>
                          <a:spcPts val="0"/>
                        </a:spcAft>
                      </a:pPr>
                      <a:r>
                        <a:rPr lang="en-US" sz="900">
                          <a:solidFill>
                            <a:schemeClr val="bg1"/>
                          </a:solidFill>
                          <a:latin typeface="Times New Roman"/>
                          <a:ea typeface="Times New Roman"/>
                        </a:rPr>
                        <a:t>2228147020        </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bg1"/>
                          </a:solidFill>
                          <a:latin typeface="Times New Roman"/>
                          <a:ea typeface="Times New Roman"/>
                        </a:rPr>
                        <a:t>Is 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Duplicate concept (inactive concept)</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5"/>
                  </a:ext>
                </a:extLst>
              </a:tr>
              <a:tr h="181535">
                <a:tc>
                  <a:txBody>
                    <a:bodyPr/>
                    <a:lstStyle/>
                    <a:p>
                      <a:pPr marL="0" marR="0">
                        <a:spcBef>
                          <a:spcPts val="0"/>
                        </a:spcBef>
                        <a:spcAft>
                          <a:spcPts val="0"/>
                        </a:spcAft>
                      </a:pPr>
                      <a:r>
                        <a:rPr lang="en-US" sz="900">
                          <a:solidFill>
                            <a:schemeClr val="bg1"/>
                          </a:solidFill>
                          <a:latin typeface="Times New Roman"/>
                          <a:ea typeface="Times New Roman"/>
                        </a:rPr>
                        <a:t>2295897028        </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dirty="0">
                          <a:solidFill>
                            <a:schemeClr val="bg1"/>
                          </a:solidFill>
                          <a:latin typeface="Times New Roman"/>
                          <a:ea typeface="Times New Roman"/>
                        </a:rPr>
                        <a:t>SAME AS</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Surgical margin involved by tumor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extLst>
                  <a:ext uri="{0D108BD9-81ED-4DB2-BD59-A6C34878D82A}">
                    <a16:rowId xmlns:a16="http://schemas.microsoft.com/office/drawing/2014/main" val="10016"/>
                  </a:ext>
                </a:extLst>
              </a:tr>
              <a:tr h="178025">
                <a:tc>
                  <a:txBody>
                    <a:bodyPr/>
                    <a:lstStyle/>
                    <a:p>
                      <a:pPr marL="0" marR="0">
                        <a:spcBef>
                          <a:spcPts val="0"/>
                        </a:spcBef>
                        <a:spcAft>
                          <a:spcPts val="0"/>
                        </a:spcAft>
                      </a:pPr>
                      <a:r>
                        <a:rPr lang="en-US" sz="900">
                          <a:solidFill>
                            <a:schemeClr val="bg1"/>
                          </a:solidFill>
                          <a:latin typeface="Times New Roman"/>
                          <a:ea typeface="Times New Roman"/>
                        </a:rPr>
                        <a:t>H-18186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Clinical finding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7"/>
                  </a:ext>
                </a:extLst>
              </a:tr>
              <a:tr h="178025">
                <a:tc>
                  <a:txBody>
                    <a:bodyPr/>
                    <a:lstStyle/>
                    <a:p>
                      <a:pPr marL="0" marR="0">
                        <a:spcBef>
                          <a:spcPts val="0"/>
                        </a:spcBef>
                        <a:spcAft>
                          <a:spcPts val="0"/>
                        </a:spcAft>
                      </a:pPr>
                      <a:r>
                        <a:rPr lang="en-US" sz="900">
                          <a:solidFill>
                            <a:schemeClr val="bg1"/>
                          </a:solidFill>
                          <a:latin typeface="Times New Roman"/>
                          <a:ea typeface="Times New Roman"/>
                        </a:rPr>
                        <a:t>H-12417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Evaluation finding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graphicFrame>
        <p:nvGraphicFramePr>
          <p:cNvPr id="5" name="Table 4"/>
          <p:cNvGraphicFramePr>
            <a:graphicFrameLocks noGrp="1"/>
          </p:cNvGraphicFramePr>
          <p:nvPr/>
        </p:nvGraphicFramePr>
        <p:xfrm>
          <a:off x="152400" y="1905000"/>
          <a:ext cx="8839183" cy="716280"/>
        </p:xfrm>
        <a:graphic>
          <a:graphicData uri="http://schemas.openxmlformats.org/drawingml/2006/table">
            <a:tbl>
              <a:tblPr/>
              <a:tblGrid>
                <a:gridCol w="957580">
                  <a:extLst>
                    <a:ext uri="{9D8B030D-6E8A-4147-A177-3AD203B41FA5}">
                      <a16:colId xmlns:a16="http://schemas.microsoft.com/office/drawing/2014/main" val="20000"/>
                    </a:ext>
                  </a:extLst>
                </a:gridCol>
                <a:gridCol w="231367">
                  <a:extLst>
                    <a:ext uri="{9D8B030D-6E8A-4147-A177-3AD203B41FA5}">
                      <a16:colId xmlns:a16="http://schemas.microsoft.com/office/drawing/2014/main" val="20001"/>
                    </a:ext>
                  </a:extLst>
                </a:gridCol>
                <a:gridCol w="231367">
                  <a:extLst>
                    <a:ext uri="{9D8B030D-6E8A-4147-A177-3AD203B41FA5}">
                      <a16:colId xmlns:a16="http://schemas.microsoft.com/office/drawing/2014/main" val="20002"/>
                    </a:ext>
                  </a:extLst>
                </a:gridCol>
                <a:gridCol w="231367">
                  <a:extLst>
                    <a:ext uri="{9D8B030D-6E8A-4147-A177-3AD203B41FA5}">
                      <a16:colId xmlns:a16="http://schemas.microsoft.com/office/drawing/2014/main" val="20003"/>
                    </a:ext>
                  </a:extLst>
                </a:gridCol>
                <a:gridCol w="231367">
                  <a:extLst>
                    <a:ext uri="{9D8B030D-6E8A-4147-A177-3AD203B41FA5}">
                      <a16:colId xmlns:a16="http://schemas.microsoft.com/office/drawing/2014/main" val="20004"/>
                    </a:ext>
                  </a:extLst>
                </a:gridCol>
                <a:gridCol w="231367">
                  <a:extLst>
                    <a:ext uri="{9D8B030D-6E8A-4147-A177-3AD203B41FA5}">
                      <a16:colId xmlns:a16="http://schemas.microsoft.com/office/drawing/2014/main" val="20005"/>
                    </a:ext>
                  </a:extLst>
                </a:gridCol>
                <a:gridCol w="231367">
                  <a:extLst>
                    <a:ext uri="{9D8B030D-6E8A-4147-A177-3AD203B41FA5}">
                      <a16:colId xmlns:a16="http://schemas.microsoft.com/office/drawing/2014/main" val="20006"/>
                    </a:ext>
                  </a:extLst>
                </a:gridCol>
                <a:gridCol w="231367">
                  <a:extLst>
                    <a:ext uri="{9D8B030D-6E8A-4147-A177-3AD203B41FA5}">
                      <a16:colId xmlns:a16="http://schemas.microsoft.com/office/drawing/2014/main" val="20007"/>
                    </a:ext>
                  </a:extLst>
                </a:gridCol>
                <a:gridCol w="231367">
                  <a:extLst>
                    <a:ext uri="{9D8B030D-6E8A-4147-A177-3AD203B41FA5}">
                      <a16:colId xmlns:a16="http://schemas.microsoft.com/office/drawing/2014/main" val="20008"/>
                    </a:ext>
                  </a:extLst>
                </a:gridCol>
                <a:gridCol w="231367">
                  <a:extLst>
                    <a:ext uri="{9D8B030D-6E8A-4147-A177-3AD203B41FA5}">
                      <a16:colId xmlns:a16="http://schemas.microsoft.com/office/drawing/2014/main" val="20009"/>
                    </a:ext>
                  </a:extLst>
                </a:gridCol>
                <a:gridCol w="231367">
                  <a:extLst>
                    <a:ext uri="{9D8B030D-6E8A-4147-A177-3AD203B41FA5}">
                      <a16:colId xmlns:a16="http://schemas.microsoft.com/office/drawing/2014/main" val="20010"/>
                    </a:ext>
                  </a:extLst>
                </a:gridCol>
                <a:gridCol w="231367">
                  <a:extLst>
                    <a:ext uri="{9D8B030D-6E8A-4147-A177-3AD203B41FA5}">
                      <a16:colId xmlns:a16="http://schemas.microsoft.com/office/drawing/2014/main" val="20011"/>
                    </a:ext>
                  </a:extLst>
                </a:gridCol>
                <a:gridCol w="231367">
                  <a:extLst>
                    <a:ext uri="{9D8B030D-6E8A-4147-A177-3AD203B41FA5}">
                      <a16:colId xmlns:a16="http://schemas.microsoft.com/office/drawing/2014/main" val="20012"/>
                    </a:ext>
                  </a:extLst>
                </a:gridCol>
                <a:gridCol w="231367">
                  <a:extLst>
                    <a:ext uri="{9D8B030D-6E8A-4147-A177-3AD203B41FA5}">
                      <a16:colId xmlns:a16="http://schemas.microsoft.com/office/drawing/2014/main" val="20013"/>
                    </a:ext>
                  </a:extLst>
                </a:gridCol>
                <a:gridCol w="231367">
                  <a:extLst>
                    <a:ext uri="{9D8B030D-6E8A-4147-A177-3AD203B41FA5}">
                      <a16:colId xmlns:a16="http://schemas.microsoft.com/office/drawing/2014/main" val="20014"/>
                    </a:ext>
                  </a:extLst>
                </a:gridCol>
                <a:gridCol w="231367">
                  <a:extLst>
                    <a:ext uri="{9D8B030D-6E8A-4147-A177-3AD203B41FA5}">
                      <a16:colId xmlns:a16="http://schemas.microsoft.com/office/drawing/2014/main" val="20015"/>
                    </a:ext>
                  </a:extLst>
                </a:gridCol>
                <a:gridCol w="231367">
                  <a:extLst>
                    <a:ext uri="{9D8B030D-6E8A-4147-A177-3AD203B41FA5}">
                      <a16:colId xmlns:a16="http://schemas.microsoft.com/office/drawing/2014/main" val="20016"/>
                    </a:ext>
                  </a:extLst>
                </a:gridCol>
                <a:gridCol w="231367">
                  <a:extLst>
                    <a:ext uri="{9D8B030D-6E8A-4147-A177-3AD203B41FA5}">
                      <a16:colId xmlns:a16="http://schemas.microsoft.com/office/drawing/2014/main" val="20017"/>
                    </a:ext>
                  </a:extLst>
                </a:gridCol>
                <a:gridCol w="231367">
                  <a:extLst>
                    <a:ext uri="{9D8B030D-6E8A-4147-A177-3AD203B41FA5}">
                      <a16:colId xmlns:a16="http://schemas.microsoft.com/office/drawing/2014/main" val="20018"/>
                    </a:ext>
                  </a:extLst>
                </a:gridCol>
                <a:gridCol w="759264">
                  <a:extLst>
                    <a:ext uri="{9D8B030D-6E8A-4147-A177-3AD203B41FA5}">
                      <a16:colId xmlns:a16="http://schemas.microsoft.com/office/drawing/2014/main" val="20019"/>
                    </a:ext>
                  </a:extLst>
                </a:gridCol>
                <a:gridCol w="2957733">
                  <a:extLst>
                    <a:ext uri="{9D8B030D-6E8A-4147-A177-3AD203B41FA5}">
                      <a16:colId xmlns:a16="http://schemas.microsoft.com/office/drawing/2014/main" val="20020"/>
                    </a:ext>
                  </a:extLst>
                </a:gridCol>
              </a:tblGrid>
              <a:tr h="160223">
                <a:tc rowSpan="2">
                  <a:txBody>
                    <a:bodyPr/>
                    <a:lstStyle/>
                    <a:p>
                      <a:pPr marL="0" marR="0" algn="ctr">
                        <a:spcBef>
                          <a:spcPts val="0"/>
                        </a:spcBef>
                        <a:spcAft>
                          <a:spcPts val="0"/>
                        </a:spcAft>
                      </a:pPr>
                      <a:r>
                        <a:rPr lang="en-US" sz="900" b="1" dirty="0" err="1">
                          <a:solidFill>
                            <a:schemeClr val="bg1"/>
                          </a:solidFill>
                          <a:latin typeface="Times New Roman"/>
                          <a:ea typeface="Times New Roman"/>
                        </a:rPr>
                        <a:t>Rel</a:t>
                      </a:r>
                      <a:r>
                        <a:rPr lang="en-US" sz="900" b="1" dirty="0">
                          <a:solidFill>
                            <a:schemeClr val="bg1"/>
                          </a:solidFill>
                          <a:latin typeface="Times New Roman"/>
                          <a:ea typeface="Times New Roman"/>
                        </a:rPr>
                        <a:t>-ID</a:t>
                      </a:r>
                      <a:endParaRPr lang="en-US" sz="1000" dirty="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gridSpan="18">
                  <a:txBody>
                    <a:bodyPr/>
                    <a:lstStyle/>
                    <a:p>
                      <a:pPr marL="0" marR="0" algn="ctr">
                        <a:spcBef>
                          <a:spcPts val="0"/>
                        </a:spcBef>
                        <a:spcAft>
                          <a:spcPts val="0"/>
                        </a:spcAft>
                      </a:pPr>
                      <a:r>
                        <a:rPr lang="en-US" sz="900" b="1">
                          <a:solidFill>
                            <a:schemeClr val="bg1"/>
                          </a:solidFill>
                          <a:latin typeface="Times New Roman"/>
                          <a:ea typeface="Times New Roman"/>
                        </a:rPr>
                        <a:t>Version</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spcBef>
                          <a:spcPts val="0"/>
                        </a:spcBef>
                        <a:spcAft>
                          <a:spcPts val="0"/>
                        </a:spcAft>
                      </a:pPr>
                      <a:r>
                        <a:rPr lang="en-US" sz="900" b="1">
                          <a:solidFill>
                            <a:schemeClr val="bg1"/>
                          </a:solidFill>
                          <a:latin typeface="Times New Roman"/>
                          <a:ea typeface="Times New Roman"/>
                        </a:rPr>
                        <a:t>Rel-Type</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rowSpan="2">
                  <a:txBody>
                    <a:bodyPr/>
                    <a:lstStyle/>
                    <a:p>
                      <a:pPr marL="0" marR="0" algn="ctr">
                        <a:spcBef>
                          <a:spcPts val="0"/>
                        </a:spcBef>
                        <a:spcAft>
                          <a:spcPts val="0"/>
                        </a:spcAft>
                      </a:pPr>
                      <a:r>
                        <a:rPr lang="en-US" sz="900" b="1" dirty="0">
                          <a:solidFill>
                            <a:schemeClr val="bg1"/>
                          </a:solidFill>
                          <a:latin typeface="Times New Roman"/>
                          <a:ea typeface="Times New Roman"/>
                        </a:rPr>
                        <a:t>Target Concept</a:t>
                      </a:r>
                      <a:endParaRPr lang="en-US" sz="1000" dirty="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160223">
                <a:tc vMerge="1">
                  <a:txBody>
                    <a:bodyPr/>
                    <a:lstStyle/>
                    <a:p>
                      <a:endParaRPr lang="en-US"/>
                    </a:p>
                  </a:txBody>
                  <a:tcPr/>
                </a:tc>
                <a:tc>
                  <a:txBody>
                    <a:bodyPr/>
                    <a:lstStyle/>
                    <a:p>
                      <a:pPr marL="0" marR="0" algn="ctr">
                        <a:spcBef>
                          <a:spcPts val="0"/>
                        </a:spcBef>
                        <a:spcAft>
                          <a:spcPts val="0"/>
                        </a:spcAft>
                      </a:pPr>
                      <a:r>
                        <a:rPr lang="en-US" sz="900" b="1">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9</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10</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11</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12</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13</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14</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15</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16</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17</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dirty="0">
                          <a:solidFill>
                            <a:schemeClr val="bg1"/>
                          </a:solidFill>
                          <a:latin typeface="Times New Roman"/>
                          <a:ea typeface="Times New Roman"/>
                        </a:rPr>
                        <a:t>18</a:t>
                      </a:r>
                      <a:endParaRPr lang="en-US" sz="10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12954">
                <a:tc>
                  <a:txBody>
                    <a:bodyPr/>
                    <a:lstStyle/>
                    <a:p>
                      <a:pPr marL="0" marR="0">
                        <a:spcBef>
                          <a:spcPts val="0"/>
                        </a:spcBef>
                        <a:spcAft>
                          <a:spcPts val="0"/>
                        </a:spcAft>
                      </a:pPr>
                      <a:r>
                        <a:rPr lang="en-US" sz="900">
                          <a:solidFill>
                            <a:schemeClr val="bg1"/>
                          </a:solidFill>
                          <a:latin typeface="Times New Roman"/>
                          <a:ea typeface="Times New Roman"/>
                        </a:rPr>
                        <a:t>H-18608</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bg1"/>
                          </a:solidFill>
                          <a:latin typeface="Times New Roman"/>
                          <a:ea typeface="Times New Roman"/>
                        </a:rPr>
                        <a:t>4</a:t>
                      </a:r>
                      <a:endParaRPr lang="en-US" sz="1000" dirty="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Is a</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latin typeface="Times New Roman"/>
                          <a:ea typeface="Times New Roman"/>
                        </a:rPr>
                        <a:t>SNOMED CT Concept (SNOMED RT+CTV3)</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178025">
                <a:tc>
                  <a:txBody>
                    <a:bodyPr/>
                    <a:lstStyle/>
                    <a:p>
                      <a:pPr marL="0" marR="0">
                        <a:spcBef>
                          <a:spcPts val="0"/>
                        </a:spcBef>
                        <a:spcAft>
                          <a:spcPts val="0"/>
                        </a:spcAft>
                      </a:pPr>
                      <a:r>
                        <a:rPr lang="en-US" sz="900">
                          <a:solidFill>
                            <a:schemeClr val="bg1"/>
                          </a:solidFill>
                          <a:latin typeface="Times New Roman"/>
                          <a:ea typeface="Times New Roman"/>
                        </a:rPr>
                        <a:t>H-23694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Is a</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latin typeface="Times New Roman"/>
                          <a:ea typeface="Times New Roman"/>
                        </a:rPr>
                        <a:t>Finding (finding)</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748736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Methodology (2)</a:t>
            </a:r>
          </a:p>
        </p:txBody>
      </p:sp>
      <p:sp>
        <p:nvSpPr>
          <p:cNvPr id="21507" name="Content Placeholder 2"/>
          <p:cNvSpPr>
            <a:spLocks noGrp="1"/>
          </p:cNvSpPr>
          <p:nvPr>
            <p:ph idx="1"/>
          </p:nvPr>
        </p:nvSpPr>
        <p:spPr/>
        <p:txBody>
          <a:bodyPr/>
          <a:lstStyle/>
          <a:p>
            <a:r>
              <a:rPr lang="en-US" sz="2800" dirty="0" smtClean="0"/>
              <a:t>compute for each </a:t>
            </a:r>
            <a:r>
              <a:rPr lang="en-US" sz="2800" b="1" i="1" dirty="0" smtClean="0"/>
              <a:t>TC</a:t>
            </a:r>
            <a:r>
              <a:rPr lang="en-US" sz="2800" dirty="0" smtClean="0"/>
              <a:t> in each version of SNOMED CT the </a:t>
            </a:r>
            <a:r>
              <a:rPr lang="en-US" sz="2800" i="1" dirty="0" smtClean="0"/>
              <a:t>genericity</a:t>
            </a:r>
            <a:r>
              <a:rPr lang="en-US" sz="2800" dirty="0" smtClean="0"/>
              <a:t>:</a:t>
            </a:r>
          </a:p>
          <a:p>
            <a:pPr lvl="2"/>
            <a:r>
              <a:rPr lang="en-US" dirty="0" smtClean="0"/>
              <a:t>i.e. the number of times a </a:t>
            </a:r>
            <a:r>
              <a:rPr lang="en-US" b="1" i="1" dirty="0" smtClean="0"/>
              <a:t>TC</a:t>
            </a:r>
            <a:r>
              <a:rPr lang="en-US" dirty="0" smtClean="0"/>
              <a:t> appears in the paths from all </a:t>
            </a:r>
            <a:r>
              <a:rPr lang="en-US" b="1" i="1" dirty="0" smtClean="0"/>
              <a:t>SCs</a:t>
            </a:r>
            <a:r>
              <a:rPr lang="en-US" dirty="0" smtClean="0"/>
              <a:t> to the root.</a:t>
            </a:r>
          </a:p>
        </p:txBody>
      </p:sp>
      <p:grpSp>
        <p:nvGrpSpPr>
          <p:cNvPr id="2" name="Group 55"/>
          <p:cNvGrpSpPr>
            <a:grpSpLocks/>
          </p:cNvGrpSpPr>
          <p:nvPr/>
        </p:nvGrpSpPr>
        <p:grpSpPr bwMode="auto">
          <a:xfrm>
            <a:off x="2971800" y="3810000"/>
            <a:ext cx="3810000" cy="2705100"/>
            <a:chOff x="762000" y="3810000"/>
            <a:chExt cx="3810000" cy="2705100"/>
          </a:xfrm>
        </p:grpSpPr>
        <p:sp>
          <p:nvSpPr>
            <p:cNvPr id="21509" name="Rectangle 3"/>
            <p:cNvSpPr>
              <a:spLocks noChangeArrowheads="1"/>
            </p:cNvSpPr>
            <p:nvPr/>
          </p:nvSpPr>
          <p:spPr bwMode="auto">
            <a:xfrm>
              <a:off x="762000" y="6134100"/>
              <a:ext cx="609600" cy="381000"/>
            </a:xfrm>
            <a:prstGeom prst="rect">
              <a:avLst/>
            </a:prstGeom>
            <a:solidFill>
              <a:srgbClr val="FFFF00"/>
            </a:solidFill>
            <a:ln w="9525" algn="ctr">
              <a:noFill/>
              <a:round/>
              <a:headEnd/>
              <a:tailEnd/>
            </a:ln>
          </p:spPr>
          <p:txBody>
            <a:bodyPr wrap="none" lIns="0" tIns="0" rIns="0" bIns="0" anchor="ctr">
              <a:spAutoFit/>
            </a:bodyPr>
            <a:lstStyle/>
            <a:p>
              <a:endParaRPr lang="en-US"/>
            </a:p>
          </p:txBody>
        </p:sp>
        <p:sp>
          <p:nvSpPr>
            <p:cNvPr id="21510" name="Rectangle 4"/>
            <p:cNvSpPr>
              <a:spLocks noChangeArrowheads="1"/>
            </p:cNvSpPr>
            <p:nvPr/>
          </p:nvSpPr>
          <p:spPr bwMode="auto">
            <a:xfrm>
              <a:off x="1828800" y="6134100"/>
              <a:ext cx="609600" cy="381000"/>
            </a:xfrm>
            <a:prstGeom prst="rect">
              <a:avLst/>
            </a:prstGeom>
            <a:solidFill>
              <a:srgbClr val="FF0000"/>
            </a:solidFill>
            <a:ln w="9525" algn="ctr">
              <a:noFill/>
              <a:round/>
              <a:headEnd/>
              <a:tailEnd/>
            </a:ln>
          </p:spPr>
          <p:txBody>
            <a:bodyPr wrap="none" lIns="0" tIns="0" rIns="0" bIns="0" anchor="ctr">
              <a:spAutoFit/>
            </a:bodyPr>
            <a:lstStyle/>
            <a:p>
              <a:endParaRPr lang="en-US"/>
            </a:p>
          </p:txBody>
        </p:sp>
        <p:sp>
          <p:nvSpPr>
            <p:cNvPr id="21511" name="Rectangle 5"/>
            <p:cNvSpPr>
              <a:spLocks noChangeArrowheads="1"/>
            </p:cNvSpPr>
            <p:nvPr/>
          </p:nvSpPr>
          <p:spPr bwMode="auto">
            <a:xfrm>
              <a:off x="2971800" y="6134100"/>
              <a:ext cx="609600" cy="381000"/>
            </a:xfrm>
            <a:prstGeom prst="rect">
              <a:avLst/>
            </a:prstGeom>
            <a:solidFill>
              <a:srgbClr val="FFFF00"/>
            </a:solidFill>
            <a:ln w="9525" algn="ctr">
              <a:noFill/>
              <a:round/>
              <a:headEnd/>
              <a:tailEnd/>
            </a:ln>
          </p:spPr>
          <p:txBody>
            <a:bodyPr wrap="none" lIns="0" tIns="0" rIns="0" bIns="0" anchor="ctr">
              <a:spAutoFit/>
            </a:bodyPr>
            <a:lstStyle/>
            <a:p>
              <a:endParaRPr lang="en-US"/>
            </a:p>
          </p:txBody>
        </p:sp>
        <p:sp>
          <p:nvSpPr>
            <p:cNvPr id="21512" name="Rectangle 6"/>
            <p:cNvSpPr>
              <a:spLocks noChangeArrowheads="1"/>
            </p:cNvSpPr>
            <p:nvPr/>
          </p:nvSpPr>
          <p:spPr bwMode="auto">
            <a:xfrm>
              <a:off x="1295400" y="5372100"/>
              <a:ext cx="609600" cy="381000"/>
            </a:xfrm>
            <a:prstGeom prst="rect">
              <a:avLst/>
            </a:prstGeom>
            <a:solidFill>
              <a:srgbClr val="00B050"/>
            </a:solidFill>
            <a:ln w="9525" algn="ctr">
              <a:noFill/>
              <a:round/>
              <a:headEnd/>
              <a:tailEnd/>
            </a:ln>
          </p:spPr>
          <p:txBody>
            <a:bodyPr wrap="none" lIns="0" tIns="0" rIns="0" bIns="0" anchor="ctr">
              <a:spAutoFit/>
            </a:bodyPr>
            <a:lstStyle/>
            <a:p>
              <a:endParaRPr lang="en-US"/>
            </a:p>
          </p:txBody>
        </p:sp>
        <p:sp>
          <p:nvSpPr>
            <p:cNvPr id="21513" name="Rectangle 7"/>
            <p:cNvSpPr>
              <a:spLocks noChangeArrowheads="1"/>
            </p:cNvSpPr>
            <p:nvPr/>
          </p:nvSpPr>
          <p:spPr bwMode="auto">
            <a:xfrm>
              <a:off x="2514600" y="5372100"/>
              <a:ext cx="609600" cy="381000"/>
            </a:xfrm>
            <a:prstGeom prst="rect">
              <a:avLst/>
            </a:prstGeom>
            <a:solidFill>
              <a:srgbClr val="00B050"/>
            </a:solidFill>
            <a:ln w="9525" algn="ctr">
              <a:noFill/>
              <a:round/>
              <a:headEnd/>
              <a:tailEnd/>
            </a:ln>
          </p:spPr>
          <p:txBody>
            <a:bodyPr wrap="none" lIns="0" tIns="0" rIns="0" bIns="0" anchor="ctr">
              <a:spAutoFit/>
            </a:bodyPr>
            <a:lstStyle/>
            <a:p>
              <a:endParaRPr lang="en-US"/>
            </a:p>
          </p:txBody>
        </p:sp>
        <p:sp>
          <p:nvSpPr>
            <p:cNvPr id="21514" name="Rectangle 8"/>
            <p:cNvSpPr>
              <a:spLocks noChangeArrowheads="1"/>
            </p:cNvSpPr>
            <p:nvPr/>
          </p:nvSpPr>
          <p:spPr bwMode="auto">
            <a:xfrm>
              <a:off x="3962400" y="6134100"/>
              <a:ext cx="609600" cy="381000"/>
            </a:xfrm>
            <a:prstGeom prst="rect">
              <a:avLst/>
            </a:prstGeom>
            <a:solidFill>
              <a:srgbClr val="CCCCCC"/>
            </a:solidFill>
            <a:ln w="9525" algn="ctr">
              <a:noFill/>
              <a:round/>
              <a:headEnd/>
              <a:tailEnd/>
            </a:ln>
          </p:spPr>
          <p:txBody>
            <a:bodyPr wrap="none" lIns="0" tIns="0" rIns="0" bIns="0" anchor="ctr">
              <a:spAutoFit/>
            </a:bodyPr>
            <a:lstStyle/>
            <a:p>
              <a:endParaRPr lang="en-US"/>
            </a:p>
          </p:txBody>
        </p:sp>
        <p:cxnSp>
          <p:nvCxnSpPr>
            <p:cNvPr id="21515" name="Straight Arrow Connector 10"/>
            <p:cNvCxnSpPr>
              <a:cxnSpLocks noChangeShapeType="1"/>
              <a:stCxn id="21509" idx="0"/>
              <a:endCxn id="21512" idx="2"/>
            </p:cNvCxnSpPr>
            <p:nvPr/>
          </p:nvCxnSpPr>
          <p:spPr bwMode="auto">
            <a:xfrm flipV="1">
              <a:off x="1066800" y="5753100"/>
              <a:ext cx="533400" cy="381000"/>
            </a:xfrm>
            <a:prstGeom prst="straightConnector1">
              <a:avLst/>
            </a:prstGeom>
            <a:noFill/>
            <a:ln w="9525" algn="ctr">
              <a:solidFill>
                <a:schemeClr val="bg1"/>
              </a:solidFill>
              <a:round/>
              <a:headEnd/>
              <a:tailEnd type="arrow" w="med" len="med"/>
            </a:ln>
          </p:spPr>
        </p:cxnSp>
        <p:cxnSp>
          <p:nvCxnSpPr>
            <p:cNvPr id="21516" name="Straight Arrow Connector 11"/>
            <p:cNvCxnSpPr>
              <a:cxnSpLocks noChangeShapeType="1"/>
              <a:stCxn id="21510" idx="0"/>
              <a:endCxn id="21512" idx="2"/>
            </p:cNvCxnSpPr>
            <p:nvPr/>
          </p:nvCxnSpPr>
          <p:spPr bwMode="auto">
            <a:xfrm flipH="1" flipV="1">
              <a:off x="1600200" y="5753100"/>
              <a:ext cx="533400" cy="381000"/>
            </a:xfrm>
            <a:prstGeom prst="straightConnector1">
              <a:avLst/>
            </a:prstGeom>
            <a:noFill/>
            <a:ln w="9525" algn="ctr">
              <a:solidFill>
                <a:schemeClr val="bg1"/>
              </a:solidFill>
              <a:round/>
              <a:headEnd/>
              <a:tailEnd type="arrow" w="med" len="med"/>
            </a:ln>
          </p:spPr>
        </p:cxnSp>
        <p:cxnSp>
          <p:nvCxnSpPr>
            <p:cNvPr id="21517" name="Straight Arrow Connector 14"/>
            <p:cNvCxnSpPr>
              <a:cxnSpLocks noChangeShapeType="1"/>
              <a:stCxn id="21510" idx="0"/>
              <a:endCxn id="21513" idx="2"/>
            </p:cNvCxnSpPr>
            <p:nvPr/>
          </p:nvCxnSpPr>
          <p:spPr bwMode="auto">
            <a:xfrm flipV="1">
              <a:off x="2133600" y="5753100"/>
              <a:ext cx="685800" cy="381000"/>
            </a:xfrm>
            <a:prstGeom prst="straightConnector1">
              <a:avLst/>
            </a:prstGeom>
            <a:noFill/>
            <a:ln w="9525" algn="ctr">
              <a:solidFill>
                <a:schemeClr val="bg1"/>
              </a:solidFill>
              <a:round/>
              <a:headEnd/>
              <a:tailEnd type="arrow" w="med" len="med"/>
            </a:ln>
          </p:spPr>
        </p:cxnSp>
        <p:cxnSp>
          <p:nvCxnSpPr>
            <p:cNvPr id="21518" name="Straight Arrow Connector 17"/>
            <p:cNvCxnSpPr>
              <a:cxnSpLocks noChangeShapeType="1"/>
              <a:stCxn id="21511" idx="0"/>
              <a:endCxn id="21513" idx="2"/>
            </p:cNvCxnSpPr>
            <p:nvPr/>
          </p:nvCxnSpPr>
          <p:spPr bwMode="auto">
            <a:xfrm flipH="1" flipV="1">
              <a:off x="2819400" y="5753100"/>
              <a:ext cx="457200" cy="381000"/>
            </a:xfrm>
            <a:prstGeom prst="straightConnector1">
              <a:avLst/>
            </a:prstGeom>
            <a:noFill/>
            <a:ln w="9525" algn="ctr">
              <a:solidFill>
                <a:schemeClr val="bg1"/>
              </a:solidFill>
              <a:round/>
              <a:headEnd/>
              <a:tailEnd type="arrow" w="med" len="med"/>
            </a:ln>
          </p:spPr>
        </p:cxnSp>
        <p:sp>
          <p:nvSpPr>
            <p:cNvPr id="21519" name="Rectangle 20"/>
            <p:cNvSpPr>
              <a:spLocks noChangeArrowheads="1"/>
            </p:cNvSpPr>
            <p:nvPr/>
          </p:nvSpPr>
          <p:spPr bwMode="auto">
            <a:xfrm>
              <a:off x="1752600" y="4648200"/>
              <a:ext cx="609600" cy="381000"/>
            </a:xfrm>
            <a:prstGeom prst="rect">
              <a:avLst/>
            </a:prstGeom>
            <a:solidFill>
              <a:srgbClr val="00B050"/>
            </a:solidFill>
            <a:ln w="9525" algn="ctr">
              <a:noFill/>
              <a:round/>
              <a:headEnd/>
              <a:tailEnd/>
            </a:ln>
          </p:spPr>
          <p:txBody>
            <a:bodyPr wrap="none" lIns="0" tIns="0" rIns="0" bIns="0" anchor="ctr">
              <a:spAutoFit/>
            </a:bodyPr>
            <a:lstStyle/>
            <a:p>
              <a:endParaRPr lang="en-US"/>
            </a:p>
          </p:txBody>
        </p:sp>
        <p:sp>
          <p:nvSpPr>
            <p:cNvPr id="21520" name="Rectangle 23"/>
            <p:cNvSpPr>
              <a:spLocks noChangeArrowheads="1"/>
            </p:cNvSpPr>
            <p:nvPr/>
          </p:nvSpPr>
          <p:spPr bwMode="auto">
            <a:xfrm>
              <a:off x="3276600" y="4648200"/>
              <a:ext cx="609600" cy="381000"/>
            </a:xfrm>
            <a:prstGeom prst="rect">
              <a:avLst/>
            </a:prstGeom>
            <a:solidFill>
              <a:srgbClr val="00B050"/>
            </a:solidFill>
            <a:ln w="9525" algn="ctr">
              <a:noFill/>
              <a:round/>
              <a:headEnd/>
              <a:tailEnd/>
            </a:ln>
          </p:spPr>
          <p:txBody>
            <a:bodyPr wrap="none" lIns="0" tIns="0" rIns="0" bIns="0" anchor="ctr">
              <a:spAutoFit/>
            </a:bodyPr>
            <a:lstStyle/>
            <a:p>
              <a:endParaRPr lang="en-US"/>
            </a:p>
          </p:txBody>
        </p:sp>
        <p:sp>
          <p:nvSpPr>
            <p:cNvPr id="21521" name="Rectangle 24"/>
            <p:cNvSpPr>
              <a:spLocks noChangeArrowheads="1"/>
            </p:cNvSpPr>
            <p:nvPr/>
          </p:nvSpPr>
          <p:spPr bwMode="auto">
            <a:xfrm>
              <a:off x="2514600" y="3886200"/>
              <a:ext cx="609600" cy="381000"/>
            </a:xfrm>
            <a:prstGeom prst="rect">
              <a:avLst/>
            </a:prstGeom>
            <a:solidFill>
              <a:srgbClr val="00B050"/>
            </a:solidFill>
            <a:ln w="9525" algn="ctr">
              <a:noFill/>
              <a:round/>
              <a:headEnd/>
              <a:tailEnd/>
            </a:ln>
          </p:spPr>
          <p:txBody>
            <a:bodyPr wrap="none" lIns="0" tIns="0" rIns="0" bIns="0" anchor="ctr">
              <a:spAutoFit/>
            </a:bodyPr>
            <a:lstStyle/>
            <a:p>
              <a:endParaRPr lang="en-US"/>
            </a:p>
          </p:txBody>
        </p:sp>
        <p:cxnSp>
          <p:nvCxnSpPr>
            <p:cNvPr id="21522" name="Straight Arrow Connector 25"/>
            <p:cNvCxnSpPr>
              <a:cxnSpLocks noChangeShapeType="1"/>
              <a:stCxn id="21514" idx="0"/>
              <a:endCxn id="21520" idx="2"/>
            </p:cNvCxnSpPr>
            <p:nvPr/>
          </p:nvCxnSpPr>
          <p:spPr bwMode="auto">
            <a:xfrm flipH="1" flipV="1">
              <a:off x="3581400" y="5029200"/>
              <a:ext cx="685800" cy="1104900"/>
            </a:xfrm>
            <a:prstGeom prst="straightConnector1">
              <a:avLst/>
            </a:prstGeom>
            <a:noFill/>
            <a:ln w="9525" algn="ctr">
              <a:solidFill>
                <a:schemeClr val="bg1"/>
              </a:solidFill>
              <a:round/>
              <a:headEnd/>
              <a:tailEnd type="arrow" w="med" len="med"/>
            </a:ln>
          </p:spPr>
        </p:cxnSp>
        <p:cxnSp>
          <p:nvCxnSpPr>
            <p:cNvPr id="21523" name="Straight Arrow Connector 28"/>
            <p:cNvCxnSpPr>
              <a:cxnSpLocks noChangeShapeType="1"/>
              <a:stCxn id="21512" idx="0"/>
              <a:endCxn id="21519" idx="2"/>
            </p:cNvCxnSpPr>
            <p:nvPr/>
          </p:nvCxnSpPr>
          <p:spPr bwMode="auto">
            <a:xfrm flipV="1">
              <a:off x="1600200" y="5029200"/>
              <a:ext cx="457200" cy="342900"/>
            </a:xfrm>
            <a:prstGeom prst="straightConnector1">
              <a:avLst/>
            </a:prstGeom>
            <a:noFill/>
            <a:ln w="9525" algn="ctr">
              <a:solidFill>
                <a:schemeClr val="bg1"/>
              </a:solidFill>
              <a:round/>
              <a:headEnd/>
              <a:tailEnd type="arrow" w="med" len="med"/>
            </a:ln>
          </p:spPr>
        </p:cxnSp>
        <p:cxnSp>
          <p:nvCxnSpPr>
            <p:cNvPr id="21524" name="Straight Arrow Connector 31"/>
            <p:cNvCxnSpPr>
              <a:cxnSpLocks noChangeShapeType="1"/>
              <a:stCxn id="21513" idx="0"/>
              <a:endCxn id="21521" idx="2"/>
            </p:cNvCxnSpPr>
            <p:nvPr/>
          </p:nvCxnSpPr>
          <p:spPr bwMode="auto">
            <a:xfrm flipV="1">
              <a:off x="2819400" y="4267200"/>
              <a:ext cx="0" cy="1104900"/>
            </a:xfrm>
            <a:prstGeom prst="straightConnector1">
              <a:avLst/>
            </a:prstGeom>
            <a:noFill/>
            <a:ln w="9525" algn="ctr">
              <a:solidFill>
                <a:schemeClr val="bg1"/>
              </a:solidFill>
              <a:round/>
              <a:headEnd/>
              <a:tailEnd type="arrow" w="med" len="med"/>
            </a:ln>
          </p:spPr>
        </p:cxnSp>
        <p:cxnSp>
          <p:nvCxnSpPr>
            <p:cNvPr id="21525" name="Straight Arrow Connector 34"/>
            <p:cNvCxnSpPr>
              <a:cxnSpLocks noChangeShapeType="1"/>
              <a:stCxn id="21520" idx="0"/>
              <a:endCxn id="21521" idx="2"/>
            </p:cNvCxnSpPr>
            <p:nvPr/>
          </p:nvCxnSpPr>
          <p:spPr bwMode="auto">
            <a:xfrm flipH="1" flipV="1">
              <a:off x="2819400" y="4267200"/>
              <a:ext cx="762000" cy="381000"/>
            </a:xfrm>
            <a:prstGeom prst="straightConnector1">
              <a:avLst/>
            </a:prstGeom>
            <a:noFill/>
            <a:ln w="9525" algn="ctr">
              <a:solidFill>
                <a:schemeClr val="bg1"/>
              </a:solidFill>
              <a:round/>
              <a:headEnd/>
              <a:tailEnd type="arrow" w="med" len="med"/>
            </a:ln>
          </p:spPr>
        </p:cxnSp>
        <p:cxnSp>
          <p:nvCxnSpPr>
            <p:cNvPr id="21526" name="Straight Arrow Connector 39"/>
            <p:cNvCxnSpPr>
              <a:cxnSpLocks noChangeShapeType="1"/>
              <a:stCxn id="21519" idx="0"/>
              <a:endCxn id="21521" idx="2"/>
            </p:cNvCxnSpPr>
            <p:nvPr/>
          </p:nvCxnSpPr>
          <p:spPr bwMode="auto">
            <a:xfrm flipV="1">
              <a:off x="2057400" y="4267200"/>
              <a:ext cx="762000" cy="381000"/>
            </a:xfrm>
            <a:prstGeom prst="straightConnector1">
              <a:avLst/>
            </a:prstGeom>
            <a:noFill/>
            <a:ln w="9525" algn="ctr">
              <a:solidFill>
                <a:schemeClr val="bg1"/>
              </a:solidFill>
              <a:round/>
              <a:headEnd/>
              <a:tailEnd type="arrow" w="med" len="med"/>
            </a:ln>
          </p:spPr>
        </p:cxnSp>
        <p:cxnSp>
          <p:nvCxnSpPr>
            <p:cNvPr id="21527" name="Straight Arrow Connector 47"/>
            <p:cNvCxnSpPr>
              <a:cxnSpLocks noChangeShapeType="1"/>
              <a:stCxn id="21513" idx="0"/>
              <a:endCxn id="21519" idx="2"/>
            </p:cNvCxnSpPr>
            <p:nvPr/>
          </p:nvCxnSpPr>
          <p:spPr bwMode="auto">
            <a:xfrm flipH="1" flipV="1">
              <a:off x="2057400" y="5029200"/>
              <a:ext cx="762000" cy="342900"/>
            </a:xfrm>
            <a:prstGeom prst="straightConnector1">
              <a:avLst/>
            </a:prstGeom>
            <a:noFill/>
            <a:ln w="9525" algn="ctr">
              <a:solidFill>
                <a:schemeClr val="bg1"/>
              </a:solidFill>
              <a:round/>
              <a:headEnd/>
              <a:tailEnd type="arrow" w="med" len="med"/>
            </a:ln>
          </p:spPr>
        </p:cxnSp>
        <p:sp>
          <p:nvSpPr>
            <p:cNvPr id="21528" name="TextBox 50"/>
            <p:cNvSpPr txBox="1">
              <a:spLocks noChangeArrowheads="1"/>
            </p:cNvSpPr>
            <p:nvPr/>
          </p:nvSpPr>
          <p:spPr bwMode="auto">
            <a:xfrm>
              <a:off x="3352800" y="3810000"/>
              <a:ext cx="338554" cy="461665"/>
            </a:xfrm>
            <a:prstGeom prst="rect">
              <a:avLst/>
            </a:prstGeom>
            <a:noFill/>
            <a:ln w="9525">
              <a:noFill/>
              <a:miter lim="800000"/>
              <a:headEnd/>
              <a:tailEnd/>
            </a:ln>
          </p:spPr>
          <p:txBody>
            <a:bodyPr wrap="none">
              <a:spAutoFit/>
            </a:bodyPr>
            <a:lstStyle/>
            <a:p>
              <a:r>
                <a:rPr lang="en-US" dirty="0">
                  <a:solidFill>
                    <a:schemeClr val="bg1"/>
                  </a:solidFill>
                </a:rPr>
                <a:t>7</a:t>
              </a:r>
              <a:endParaRPr lang="en-US" dirty="0">
                <a:solidFill>
                  <a:schemeClr val="bg1"/>
                </a:solidFill>
              </a:endParaRPr>
            </a:p>
          </p:txBody>
        </p:sp>
        <p:sp>
          <p:nvSpPr>
            <p:cNvPr id="21529" name="TextBox 51"/>
            <p:cNvSpPr txBox="1">
              <a:spLocks noChangeArrowheads="1"/>
            </p:cNvSpPr>
            <p:nvPr/>
          </p:nvSpPr>
          <p:spPr bwMode="auto">
            <a:xfrm>
              <a:off x="4038600" y="4648200"/>
              <a:ext cx="312906" cy="400110"/>
            </a:xfrm>
            <a:prstGeom prst="rect">
              <a:avLst/>
            </a:prstGeom>
            <a:noFill/>
            <a:ln w="9525">
              <a:noFill/>
              <a:miter lim="800000"/>
              <a:headEnd/>
              <a:tailEnd/>
            </a:ln>
          </p:spPr>
          <p:txBody>
            <a:bodyPr wrap="none">
              <a:spAutoFit/>
            </a:bodyPr>
            <a:lstStyle/>
            <a:p>
              <a:r>
                <a:rPr lang="en-US">
                  <a:solidFill>
                    <a:schemeClr val="bg1"/>
                  </a:solidFill>
                </a:rPr>
                <a:t>1</a:t>
              </a:r>
            </a:p>
          </p:txBody>
        </p:sp>
        <p:sp>
          <p:nvSpPr>
            <p:cNvPr id="21530" name="TextBox 52"/>
            <p:cNvSpPr txBox="1">
              <a:spLocks noChangeArrowheads="1"/>
            </p:cNvSpPr>
            <p:nvPr/>
          </p:nvSpPr>
          <p:spPr bwMode="auto">
            <a:xfrm>
              <a:off x="1295400" y="4648200"/>
              <a:ext cx="338554" cy="461665"/>
            </a:xfrm>
            <a:prstGeom prst="rect">
              <a:avLst/>
            </a:prstGeom>
            <a:noFill/>
            <a:ln w="9525">
              <a:noFill/>
              <a:miter lim="800000"/>
              <a:headEnd/>
              <a:tailEnd/>
            </a:ln>
          </p:spPr>
          <p:txBody>
            <a:bodyPr wrap="none">
              <a:spAutoFit/>
            </a:bodyPr>
            <a:lstStyle/>
            <a:p>
              <a:r>
                <a:rPr lang="en-US" dirty="0" smtClean="0">
                  <a:solidFill>
                    <a:schemeClr val="bg1"/>
                  </a:solidFill>
                </a:rPr>
                <a:t>4</a:t>
              </a:r>
              <a:endParaRPr lang="en-US" dirty="0">
                <a:solidFill>
                  <a:schemeClr val="bg1"/>
                </a:solidFill>
              </a:endParaRPr>
            </a:p>
          </p:txBody>
        </p:sp>
        <p:sp>
          <p:nvSpPr>
            <p:cNvPr id="21531" name="TextBox 53"/>
            <p:cNvSpPr txBox="1">
              <a:spLocks noChangeArrowheads="1"/>
            </p:cNvSpPr>
            <p:nvPr/>
          </p:nvSpPr>
          <p:spPr bwMode="auto">
            <a:xfrm>
              <a:off x="3200400" y="5334000"/>
              <a:ext cx="338554" cy="461665"/>
            </a:xfrm>
            <a:prstGeom prst="rect">
              <a:avLst/>
            </a:prstGeom>
            <a:noFill/>
            <a:ln w="9525">
              <a:noFill/>
              <a:miter lim="800000"/>
              <a:headEnd/>
              <a:tailEnd/>
            </a:ln>
          </p:spPr>
          <p:txBody>
            <a:bodyPr wrap="none">
              <a:spAutoFit/>
            </a:bodyPr>
            <a:lstStyle/>
            <a:p>
              <a:r>
                <a:rPr lang="en-US" dirty="0" smtClean="0">
                  <a:solidFill>
                    <a:schemeClr val="bg1"/>
                  </a:solidFill>
                </a:rPr>
                <a:t>2</a:t>
              </a:r>
              <a:endParaRPr lang="en-US" dirty="0">
                <a:solidFill>
                  <a:schemeClr val="bg1"/>
                </a:solidFill>
              </a:endParaRPr>
            </a:p>
          </p:txBody>
        </p:sp>
        <p:sp>
          <p:nvSpPr>
            <p:cNvPr id="21532" name="TextBox 54"/>
            <p:cNvSpPr txBox="1">
              <a:spLocks noChangeArrowheads="1"/>
            </p:cNvSpPr>
            <p:nvPr/>
          </p:nvSpPr>
          <p:spPr bwMode="auto">
            <a:xfrm>
              <a:off x="1905000" y="5334000"/>
              <a:ext cx="338554" cy="461665"/>
            </a:xfrm>
            <a:prstGeom prst="rect">
              <a:avLst/>
            </a:prstGeom>
            <a:noFill/>
            <a:ln w="9525">
              <a:noFill/>
              <a:miter lim="800000"/>
              <a:headEnd/>
              <a:tailEnd/>
            </a:ln>
          </p:spPr>
          <p:txBody>
            <a:bodyPr wrap="none">
              <a:spAutoFit/>
            </a:bodyPr>
            <a:lstStyle/>
            <a:p>
              <a:r>
                <a:rPr lang="en-US" dirty="0" smtClean="0">
                  <a:solidFill>
                    <a:schemeClr val="bg1"/>
                  </a:solidFill>
                </a:rPr>
                <a:t>2</a:t>
              </a:r>
              <a:endParaRPr lang="en-US" dirty="0">
                <a:solidFill>
                  <a:schemeClr val="bg1"/>
                </a:solidFill>
              </a:endParaRPr>
            </a:p>
          </p:txBody>
        </p:sp>
      </p:grpSp>
    </p:spTree>
    <p:extLst>
      <p:ext uri="{BB962C8B-B14F-4D97-AF65-F5344CB8AC3E}">
        <p14:creationId xmlns:p14="http://schemas.microsoft.com/office/powerpoint/2010/main" val="32342810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Methodology (2)</a:t>
            </a:r>
          </a:p>
        </p:txBody>
      </p:sp>
      <p:sp>
        <p:nvSpPr>
          <p:cNvPr id="22531" name="Content Placeholder 2"/>
          <p:cNvSpPr>
            <a:spLocks noGrp="1"/>
          </p:cNvSpPr>
          <p:nvPr>
            <p:ph idx="1"/>
          </p:nvPr>
        </p:nvSpPr>
        <p:spPr>
          <a:xfrm>
            <a:off x="228600" y="1524000"/>
            <a:ext cx="8686800" cy="4953000"/>
          </a:xfrm>
        </p:spPr>
        <p:txBody>
          <a:bodyPr/>
          <a:lstStyle/>
          <a:p>
            <a:pPr>
              <a:defRPr/>
            </a:pPr>
            <a:r>
              <a:rPr lang="en-US" sz="2800" dirty="0" smtClean="0"/>
              <a:t>compute </a:t>
            </a:r>
            <a:r>
              <a:rPr lang="en-US" sz="2800" dirty="0" smtClean="0"/>
              <a:t>for each </a:t>
            </a:r>
            <a:r>
              <a:rPr lang="en-US" sz="2800" b="1" i="1" dirty="0" smtClean="0"/>
              <a:t>SC</a:t>
            </a:r>
            <a:r>
              <a:rPr lang="en-US" sz="2800" dirty="0" smtClean="0"/>
              <a:t> in each version its </a:t>
            </a:r>
            <a:r>
              <a:rPr lang="en-US" sz="2800" i="1" dirty="0" smtClean="0"/>
              <a:t>information content</a:t>
            </a:r>
            <a:r>
              <a:rPr lang="en-US" sz="2800" dirty="0" smtClean="0"/>
              <a:t>:</a:t>
            </a:r>
          </a:p>
          <a:p>
            <a:pPr lvl="2">
              <a:defRPr/>
            </a:pPr>
            <a:r>
              <a:rPr lang="en-US" dirty="0" smtClean="0"/>
              <a:t>i.e. the sum of the values obtained by dividing the </a:t>
            </a:r>
            <a:r>
              <a:rPr lang="en-US" i="1" dirty="0" smtClean="0"/>
              <a:t>genericity</a:t>
            </a:r>
            <a:r>
              <a:rPr lang="en-US" dirty="0" smtClean="0"/>
              <a:t> of each </a:t>
            </a:r>
            <a:r>
              <a:rPr lang="en-US" b="1" i="1" dirty="0" smtClean="0"/>
              <a:t>TC</a:t>
            </a:r>
            <a:r>
              <a:rPr lang="en-US" dirty="0" smtClean="0"/>
              <a:t> on a path from the </a:t>
            </a:r>
            <a:r>
              <a:rPr lang="en-US" b="1" i="1" dirty="0" smtClean="0"/>
              <a:t>SC</a:t>
            </a:r>
            <a:r>
              <a:rPr lang="en-US" dirty="0" smtClean="0"/>
              <a:t> to the top by the respective path lengths from </a:t>
            </a:r>
            <a:r>
              <a:rPr lang="en-US" b="1" i="1" dirty="0" smtClean="0"/>
              <a:t>SC</a:t>
            </a:r>
            <a:r>
              <a:rPr lang="en-US" dirty="0" smtClean="0"/>
              <a:t> to </a:t>
            </a:r>
            <a:r>
              <a:rPr lang="en-US" b="1" i="1" dirty="0" smtClean="0"/>
              <a:t>TC</a:t>
            </a:r>
            <a:r>
              <a:rPr lang="en-US" dirty="0" smtClean="0"/>
              <a:t>.</a:t>
            </a:r>
          </a:p>
          <a:p>
            <a:pPr lvl="2">
              <a:defRPr/>
            </a:pPr>
            <a:endParaRPr lang="en-US" dirty="0"/>
          </a:p>
          <a:p>
            <a:pPr lvl="4">
              <a:defRPr/>
            </a:pPr>
            <a:r>
              <a:rPr lang="en-US" dirty="0" smtClean="0"/>
              <a:t>					2/1 +		1/1+</a:t>
            </a:r>
          </a:p>
          <a:p>
            <a:pPr lvl="4">
              <a:defRPr/>
            </a:pPr>
            <a:r>
              <a:rPr lang="en-US" dirty="0"/>
              <a:t>	</a:t>
            </a:r>
            <a:r>
              <a:rPr lang="en-US" dirty="0" smtClean="0"/>
              <a:t>				2/1 +       	7/2 =</a:t>
            </a:r>
          </a:p>
          <a:p>
            <a:pPr lvl="4">
              <a:defRPr/>
            </a:pPr>
            <a:r>
              <a:rPr lang="en-US" dirty="0"/>
              <a:t>	</a:t>
            </a:r>
            <a:r>
              <a:rPr lang="en-US" dirty="0" smtClean="0"/>
              <a:t>				4/2 +		4.5</a:t>
            </a:r>
          </a:p>
          <a:p>
            <a:pPr lvl="4">
              <a:defRPr/>
            </a:pPr>
            <a:r>
              <a:rPr lang="en-US" dirty="0"/>
              <a:t>	</a:t>
            </a:r>
            <a:r>
              <a:rPr lang="en-US" dirty="0" smtClean="0"/>
              <a:t>				4/2 +</a:t>
            </a:r>
          </a:p>
          <a:p>
            <a:pPr lvl="4">
              <a:defRPr/>
            </a:pPr>
            <a:r>
              <a:rPr lang="en-US" dirty="0"/>
              <a:t>	</a:t>
            </a:r>
            <a:r>
              <a:rPr lang="en-US" dirty="0" smtClean="0"/>
              <a:t>				7/3 +</a:t>
            </a:r>
          </a:p>
          <a:p>
            <a:pPr lvl="4">
              <a:defRPr/>
            </a:pPr>
            <a:r>
              <a:rPr lang="en-US" dirty="0"/>
              <a:t>	</a:t>
            </a:r>
            <a:r>
              <a:rPr lang="en-US" dirty="0" smtClean="0"/>
              <a:t>				7/3 +</a:t>
            </a:r>
          </a:p>
          <a:p>
            <a:pPr lvl="4">
              <a:defRPr/>
            </a:pPr>
            <a:r>
              <a:rPr lang="en-US" dirty="0" smtClean="0"/>
              <a:t>					7/2 =</a:t>
            </a:r>
          </a:p>
          <a:p>
            <a:pPr lvl="4">
              <a:defRPr/>
            </a:pPr>
            <a:r>
              <a:rPr lang="en-US" dirty="0"/>
              <a:t>	</a:t>
            </a:r>
            <a:r>
              <a:rPr lang="en-US" dirty="0" smtClean="0"/>
              <a:t>				16.16</a:t>
            </a:r>
            <a:endParaRPr lang="en-US" dirty="0" smtClean="0"/>
          </a:p>
        </p:txBody>
      </p:sp>
      <p:grpSp>
        <p:nvGrpSpPr>
          <p:cNvPr id="54" name="Group 55"/>
          <p:cNvGrpSpPr>
            <a:grpSpLocks/>
          </p:cNvGrpSpPr>
          <p:nvPr/>
        </p:nvGrpSpPr>
        <p:grpSpPr bwMode="auto">
          <a:xfrm>
            <a:off x="1295400" y="3810000"/>
            <a:ext cx="3810000" cy="2705100"/>
            <a:chOff x="762000" y="3810000"/>
            <a:chExt cx="3810000" cy="2705100"/>
          </a:xfrm>
        </p:grpSpPr>
        <p:sp>
          <p:nvSpPr>
            <p:cNvPr id="55" name="Rectangle 3"/>
            <p:cNvSpPr>
              <a:spLocks noChangeArrowheads="1"/>
            </p:cNvSpPr>
            <p:nvPr/>
          </p:nvSpPr>
          <p:spPr bwMode="auto">
            <a:xfrm>
              <a:off x="762000" y="6134100"/>
              <a:ext cx="609600" cy="381000"/>
            </a:xfrm>
            <a:prstGeom prst="rect">
              <a:avLst/>
            </a:prstGeom>
            <a:solidFill>
              <a:srgbClr val="FFFF00"/>
            </a:solidFill>
            <a:ln w="9525" algn="ctr">
              <a:noFill/>
              <a:round/>
              <a:headEnd/>
              <a:tailEnd/>
            </a:ln>
          </p:spPr>
          <p:txBody>
            <a:bodyPr wrap="none" lIns="0" tIns="0" rIns="0" bIns="0" anchor="ctr">
              <a:spAutoFit/>
            </a:bodyPr>
            <a:lstStyle/>
            <a:p>
              <a:endParaRPr lang="en-US"/>
            </a:p>
          </p:txBody>
        </p:sp>
        <p:sp>
          <p:nvSpPr>
            <p:cNvPr id="56" name="Rectangle 4"/>
            <p:cNvSpPr>
              <a:spLocks noChangeArrowheads="1"/>
            </p:cNvSpPr>
            <p:nvPr/>
          </p:nvSpPr>
          <p:spPr bwMode="auto">
            <a:xfrm>
              <a:off x="1828800" y="6134100"/>
              <a:ext cx="609600" cy="381000"/>
            </a:xfrm>
            <a:prstGeom prst="rect">
              <a:avLst/>
            </a:prstGeom>
            <a:solidFill>
              <a:srgbClr val="FF0000"/>
            </a:solidFill>
            <a:ln w="9525" algn="ctr">
              <a:noFill/>
              <a:round/>
              <a:headEnd/>
              <a:tailEnd/>
            </a:ln>
          </p:spPr>
          <p:txBody>
            <a:bodyPr wrap="none" lIns="0" tIns="0" rIns="0" bIns="0" anchor="ctr">
              <a:spAutoFit/>
            </a:bodyPr>
            <a:lstStyle/>
            <a:p>
              <a:endParaRPr lang="en-US"/>
            </a:p>
          </p:txBody>
        </p:sp>
        <p:sp>
          <p:nvSpPr>
            <p:cNvPr id="57" name="Rectangle 5"/>
            <p:cNvSpPr>
              <a:spLocks noChangeArrowheads="1"/>
            </p:cNvSpPr>
            <p:nvPr/>
          </p:nvSpPr>
          <p:spPr bwMode="auto">
            <a:xfrm>
              <a:off x="2971800" y="6134100"/>
              <a:ext cx="609600" cy="381000"/>
            </a:xfrm>
            <a:prstGeom prst="rect">
              <a:avLst/>
            </a:prstGeom>
            <a:solidFill>
              <a:srgbClr val="FFFF00"/>
            </a:solidFill>
            <a:ln w="9525" algn="ctr">
              <a:noFill/>
              <a:round/>
              <a:headEnd/>
              <a:tailEnd/>
            </a:ln>
          </p:spPr>
          <p:txBody>
            <a:bodyPr wrap="none" lIns="0" tIns="0" rIns="0" bIns="0" anchor="ctr">
              <a:spAutoFit/>
            </a:bodyPr>
            <a:lstStyle/>
            <a:p>
              <a:endParaRPr lang="en-US"/>
            </a:p>
          </p:txBody>
        </p:sp>
        <p:sp>
          <p:nvSpPr>
            <p:cNvPr id="58" name="Rectangle 6"/>
            <p:cNvSpPr>
              <a:spLocks noChangeArrowheads="1"/>
            </p:cNvSpPr>
            <p:nvPr/>
          </p:nvSpPr>
          <p:spPr bwMode="auto">
            <a:xfrm>
              <a:off x="1295400" y="5372100"/>
              <a:ext cx="609600" cy="381000"/>
            </a:xfrm>
            <a:prstGeom prst="rect">
              <a:avLst/>
            </a:prstGeom>
            <a:solidFill>
              <a:srgbClr val="00B050"/>
            </a:solidFill>
            <a:ln w="9525" algn="ctr">
              <a:noFill/>
              <a:round/>
              <a:headEnd/>
              <a:tailEnd/>
            </a:ln>
          </p:spPr>
          <p:txBody>
            <a:bodyPr wrap="none" lIns="0" tIns="0" rIns="0" bIns="0" anchor="ctr">
              <a:spAutoFit/>
            </a:bodyPr>
            <a:lstStyle/>
            <a:p>
              <a:endParaRPr lang="en-US"/>
            </a:p>
          </p:txBody>
        </p:sp>
        <p:sp>
          <p:nvSpPr>
            <p:cNvPr id="59" name="Rectangle 7"/>
            <p:cNvSpPr>
              <a:spLocks noChangeArrowheads="1"/>
            </p:cNvSpPr>
            <p:nvPr/>
          </p:nvSpPr>
          <p:spPr bwMode="auto">
            <a:xfrm>
              <a:off x="2514600" y="5372100"/>
              <a:ext cx="609600" cy="381000"/>
            </a:xfrm>
            <a:prstGeom prst="rect">
              <a:avLst/>
            </a:prstGeom>
            <a:solidFill>
              <a:srgbClr val="00B050"/>
            </a:solidFill>
            <a:ln w="9525" algn="ctr">
              <a:noFill/>
              <a:round/>
              <a:headEnd/>
              <a:tailEnd/>
            </a:ln>
          </p:spPr>
          <p:txBody>
            <a:bodyPr wrap="none" lIns="0" tIns="0" rIns="0" bIns="0" anchor="ctr">
              <a:spAutoFit/>
            </a:bodyPr>
            <a:lstStyle/>
            <a:p>
              <a:endParaRPr lang="en-US"/>
            </a:p>
          </p:txBody>
        </p:sp>
        <p:sp>
          <p:nvSpPr>
            <p:cNvPr id="60" name="Rectangle 8"/>
            <p:cNvSpPr>
              <a:spLocks noChangeArrowheads="1"/>
            </p:cNvSpPr>
            <p:nvPr/>
          </p:nvSpPr>
          <p:spPr bwMode="auto">
            <a:xfrm>
              <a:off x="3962400" y="6134100"/>
              <a:ext cx="609600" cy="381000"/>
            </a:xfrm>
            <a:prstGeom prst="rect">
              <a:avLst/>
            </a:prstGeom>
            <a:solidFill>
              <a:srgbClr val="CCCCCC"/>
            </a:solidFill>
            <a:ln w="9525" algn="ctr">
              <a:noFill/>
              <a:round/>
              <a:headEnd/>
              <a:tailEnd/>
            </a:ln>
          </p:spPr>
          <p:txBody>
            <a:bodyPr wrap="none" lIns="0" tIns="0" rIns="0" bIns="0" anchor="ctr">
              <a:spAutoFit/>
            </a:bodyPr>
            <a:lstStyle/>
            <a:p>
              <a:endParaRPr lang="en-US"/>
            </a:p>
          </p:txBody>
        </p:sp>
        <p:cxnSp>
          <p:nvCxnSpPr>
            <p:cNvPr id="61" name="Straight Arrow Connector 10"/>
            <p:cNvCxnSpPr>
              <a:cxnSpLocks noChangeShapeType="1"/>
              <a:stCxn id="55" idx="0"/>
              <a:endCxn id="58" idx="2"/>
            </p:cNvCxnSpPr>
            <p:nvPr/>
          </p:nvCxnSpPr>
          <p:spPr bwMode="auto">
            <a:xfrm flipV="1">
              <a:off x="1066800" y="5753100"/>
              <a:ext cx="533400" cy="381000"/>
            </a:xfrm>
            <a:prstGeom prst="straightConnector1">
              <a:avLst/>
            </a:prstGeom>
            <a:noFill/>
            <a:ln w="9525" algn="ctr">
              <a:solidFill>
                <a:schemeClr val="bg1"/>
              </a:solidFill>
              <a:round/>
              <a:headEnd/>
              <a:tailEnd type="arrow" w="med" len="med"/>
            </a:ln>
          </p:spPr>
        </p:cxnSp>
        <p:cxnSp>
          <p:nvCxnSpPr>
            <p:cNvPr id="62" name="Straight Arrow Connector 11"/>
            <p:cNvCxnSpPr>
              <a:cxnSpLocks noChangeShapeType="1"/>
              <a:stCxn id="56" idx="0"/>
              <a:endCxn id="58" idx="2"/>
            </p:cNvCxnSpPr>
            <p:nvPr/>
          </p:nvCxnSpPr>
          <p:spPr bwMode="auto">
            <a:xfrm flipH="1" flipV="1">
              <a:off x="1600200" y="5753100"/>
              <a:ext cx="533400" cy="381000"/>
            </a:xfrm>
            <a:prstGeom prst="straightConnector1">
              <a:avLst/>
            </a:prstGeom>
            <a:noFill/>
            <a:ln w="9525" algn="ctr">
              <a:solidFill>
                <a:schemeClr val="bg1"/>
              </a:solidFill>
              <a:round/>
              <a:headEnd/>
              <a:tailEnd type="arrow" w="med" len="med"/>
            </a:ln>
          </p:spPr>
        </p:cxnSp>
        <p:cxnSp>
          <p:nvCxnSpPr>
            <p:cNvPr id="63" name="Straight Arrow Connector 14"/>
            <p:cNvCxnSpPr>
              <a:cxnSpLocks noChangeShapeType="1"/>
              <a:stCxn id="56" idx="0"/>
              <a:endCxn id="59" idx="2"/>
            </p:cNvCxnSpPr>
            <p:nvPr/>
          </p:nvCxnSpPr>
          <p:spPr bwMode="auto">
            <a:xfrm flipV="1">
              <a:off x="2133600" y="5753100"/>
              <a:ext cx="685800" cy="381000"/>
            </a:xfrm>
            <a:prstGeom prst="straightConnector1">
              <a:avLst/>
            </a:prstGeom>
            <a:noFill/>
            <a:ln w="9525" algn="ctr">
              <a:solidFill>
                <a:schemeClr val="bg1"/>
              </a:solidFill>
              <a:round/>
              <a:headEnd/>
              <a:tailEnd type="arrow" w="med" len="med"/>
            </a:ln>
          </p:spPr>
        </p:cxnSp>
        <p:cxnSp>
          <p:nvCxnSpPr>
            <p:cNvPr id="64" name="Straight Arrow Connector 17"/>
            <p:cNvCxnSpPr>
              <a:cxnSpLocks noChangeShapeType="1"/>
              <a:stCxn id="57" idx="0"/>
              <a:endCxn id="59" idx="2"/>
            </p:cNvCxnSpPr>
            <p:nvPr/>
          </p:nvCxnSpPr>
          <p:spPr bwMode="auto">
            <a:xfrm flipH="1" flipV="1">
              <a:off x="2819400" y="5753100"/>
              <a:ext cx="457200" cy="381000"/>
            </a:xfrm>
            <a:prstGeom prst="straightConnector1">
              <a:avLst/>
            </a:prstGeom>
            <a:noFill/>
            <a:ln w="9525" algn="ctr">
              <a:solidFill>
                <a:schemeClr val="bg1"/>
              </a:solidFill>
              <a:round/>
              <a:headEnd/>
              <a:tailEnd type="arrow" w="med" len="med"/>
            </a:ln>
          </p:spPr>
        </p:cxnSp>
        <p:sp>
          <p:nvSpPr>
            <p:cNvPr id="65" name="Rectangle 20"/>
            <p:cNvSpPr>
              <a:spLocks noChangeArrowheads="1"/>
            </p:cNvSpPr>
            <p:nvPr/>
          </p:nvSpPr>
          <p:spPr bwMode="auto">
            <a:xfrm>
              <a:off x="1752600" y="4648200"/>
              <a:ext cx="609600" cy="381000"/>
            </a:xfrm>
            <a:prstGeom prst="rect">
              <a:avLst/>
            </a:prstGeom>
            <a:solidFill>
              <a:srgbClr val="00B050"/>
            </a:solidFill>
            <a:ln w="9525" algn="ctr">
              <a:noFill/>
              <a:round/>
              <a:headEnd/>
              <a:tailEnd/>
            </a:ln>
          </p:spPr>
          <p:txBody>
            <a:bodyPr wrap="none" lIns="0" tIns="0" rIns="0" bIns="0" anchor="ctr">
              <a:spAutoFit/>
            </a:bodyPr>
            <a:lstStyle/>
            <a:p>
              <a:endParaRPr lang="en-US"/>
            </a:p>
          </p:txBody>
        </p:sp>
        <p:sp>
          <p:nvSpPr>
            <p:cNvPr id="66" name="Rectangle 23"/>
            <p:cNvSpPr>
              <a:spLocks noChangeArrowheads="1"/>
            </p:cNvSpPr>
            <p:nvPr/>
          </p:nvSpPr>
          <p:spPr bwMode="auto">
            <a:xfrm>
              <a:off x="3276600" y="4648200"/>
              <a:ext cx="609600" cy="381000"/>
            </a:xfrm>
            <a:prstGeom prst="rect">
              <a:avLst/>
            </a:prstGeom>
            <a:solidFill>
              <a:srgbClr val="00B050"/>
            </a:solidFill>
            <a:ln w="9525" algn="ctr">
              <a:noFill/>
              <a:round/>
              <a:headEnd/>
              <a:tailEnd/>
            </a:ln>
          </p:spPr>
          <p:txBody>
            <a:bodyPr wrap="none" lIns="0" tIns="0" rIns="0" bIns="0" anchor="ctr">
              <a:spAutoFit/>
            </a:bodyPr>
            <a:lstStyle/>
            <a:p>
              <a:endParaRPr lang="en-US"/>
            </a:p>
          </p:txBody>
        </p:sp>
        <p:sp>
          <p:nvSpPr>
            <p:cNvPr id="67" name="Rectangle 24"/>
            <p:cNvSpPr>
              <a:spLocks noChangeArrowheads="1"/>
            </p:cNvSpPr>
            <p:nvPr/>
          </p:nvSpPr>
          <p:spPr bwMode="auto">
            <a:xfrm>
              <a:off x="2514600" y="3886200"/>
              <a:ext cx="609600" cy="381000"/>
            </a:xfrm>
            <a:prstGeom prst="rect">
              <a:avLst/>
            </a:prstGeom>
            <a:solidFill>
              <a:srgbClr val="00B050"/>
            </a:solidFill>
            <a:ln w="9525" algn="ctr">
              <a:noFill/>
              <a:round/>
              <a:headEnd/>
              <a:tailEnd/>
            </a:ln>
          </p:spPr>
          <p:txBody>
            <a:bodyPr wrap="none" lIns="0" tIns="0" rIns="0" bIns="0" anchor="ctr">
              <a:spAutoFit/>
            </a:bodyPr>
            <a:lstStyle/>
            <a:p>
              <a:endParaRPr lang="en-US"/>
            </a:p>
          </p:txBody>
        </p:sp>
        <p:cxnSp>
          <p:nvCxnSpPr>
            <p:cNvPr id="68" name="Straight Arrow Connector 25"/>
            <p:cNvCxnSpPr>
              <a:cxnSpLocks noChangeShapeType="1"/>
              <a:stCxn id="60" idx="0"/>
              <a:endCxn id="66" idx="2"/>
            </p:cNvCxnSpPr>
            <p:nvPr/>
          </p:nvCxnSpPr>
          <p:spPr bwMode="auto">
            <a:xfrm flipH="1" flipV="1">
              <a:off x="3581400" y="5029200"/>
              <a:ext cx="685800" cy="1104900"/>
            </a:xfrm>
            <a:prstGeom prst="straightConnector1">
              <a:avLst/>
            </a:prstGeom>
            <a:noFill/>
            <a:ln w="9525" algn="ctr">
              <a:solidFill>
                <a:schemeClr val="bg1"/>
              </a:solidFill>
              <a:round/>
              <a:headEnd/>
              <a:tailEnd type="arrow" w="med" len="med"/>
            </a:ln>
          </p:spPr>
        </p:cxnSp>
        <p:cxnSp>
          <p:nvCxnSpPr>
            <p:cNvPr id="69" name="Straight Arrow Connector 28"/>
            <p:cNvCxnSpPr>
              <a:cxnSpLocks noChangeShapeType="1"/>
              <a:stCxn id="58" idx="0"/>
              <a:endCxn id="65" idx="2"/>
            </p:cNvCxnSpPr>
            <p:nvPr/>
          </p:nvCxnSpPr>
          <p:spPr bwMode="auto">
            <a:xfrm flipV="1">
              <a:off x="1600200" y="5029200"/>
              <a:ext cx="457200" cy="342900"/>
            </a:xfrm>
            <a:prstGeom prst="straightConnector1">
              <a:avLst/>
            </a:prstGeom>
            <a:noFill/>
            <a:ln w="9525" algn="ctr">
              <a:solidFill>
                <a:schemeClr val="bg1"/>
              </a:solidFill>
              <a:round/>
              <a:headEnd/>
              <a:tailEnd type="arrow" w="med" len="med"/>
            </a:ln>
          </p:spPr>
        </p:cxnSp>
        <p:cxnSp>
          <p:nvCxnSpPr>
            <p:cNvPr id="70" name="Straight Arrow Connector 31"/>
            <p:cNvCxnSpPr>
              <a:cxnSpLocks noChangeShapeType="1"/>
              <a:stCxn id="59" idx="0"/>
              <a:endCxn id="67" idx="2"/>
            </p:cNvCxnSpPr>
            <p:nvPr/>
          </p:nvCxnSpPr>
          <p:spPr bwMode="auto">
            <a:xfrm flipV="1">
              <a:off x="2819400" y="4267200"/>
              <a:ext cx="0" cy="1104900"/>
            </a:xfrm>
            <a:prstGeom prst="straightConnector1">
              <a:avLst/>
            </a:prstGeom>
            <a:noFill/>
            <a:ln w="9525" algn="ctr">
              <a:solidFill>
                <a:schemeClr val="bg1"/>
              </a:solidFill>
              <a:round/>
              <a:headEnd/>
              <a:tailEnd type="arrow" w="med" len="med"/>
            </a:ln>
          </p:spPr>
        </p:cxnSp>
        <p:cxnSp>
          <p:nvCxnSpPr>
            <p:cNvPr id="71" name="Straight Arrow Connector 34"/>
            <p:cNvCxnSpPr>
              <a:cxnSpLocks noChangeShapeType="1"/>
              <a:stCxn id="66" idx="0"/>
              <a:endCxn id="67" idx="2"/>
            </p:cNvCxnSpPr>
            <p:nvPr/>
          </p:nvCxnSpPr>
          <p:spPr bwMode="auto">
            <a:xfrm flipH="1" flipV="1">
              <a:off x="2819400" y="4267200"/>
              <a:ext cx="762000" cy="381000"/>
            </a:xfrm>
            <a:prstGeom prst="straightConnector1">
              <a:avLst/>
            </a:prstGeom>
            <a:noFill/>
            <a:ln w="9525" algn="ctr">
              <a:solidFill>
                <a:schemeClr val="bg1"/>
              </a:solidFill>
              <a:round/>
              <a:headEnd/>
              <a:tailEnd type="arrow" w="med" len="med"/>
            </a:ln>
          </p:spPr>
        </p:cxnSp>
        <p:cxnSp>
          <p:nvCxnSpPr>
            <p:cNvPr id="72" name="Straight Arrow Connector 39"/>
            <p:cNvCxnSpPr>
              <a:cxnSpLocks noChangeShapeType="1"/>
              <a:stCxn id="65" idx="0"/>
              <a:endCxn id="67" idx="2"/>
            </p:cNvCxnSpPr>
            <p:nvPr/>
          </p:nvCxnSpPr>
          <p:spPr bwMode="auto">
            <a:xfrm flipV="1">
              <a:off x="2057400" y="4267200"/>
              <a:ext cx="762000" cy="381000"/>
            </a:xfrm>
            <a:prstGeom prst="straightConnector1">
              <a:avLst/>
            </a:prstGeom>
            <a:noFill/>
            <a:ln w="9525" algn="ctr">
              <a:solidFill>
                <a:schemeClr val="bg1"/>
              </a:solidFill>
              <a:round/>
              <a:headEnd/>
              <a:tailEnd type="arrow" w="med" len="med"/>
            </a:ln>
          </p:spPr>
        </p:cxnSp>
        <p:cxnSp>
          <p:nvCxnSpPr>
            <p:cNvPr id="73" name="Straight Arrow Connector 47"/>
            <p:cNvCxnSpPr>
              <a:cxnSpLocks noChangeShapeType="1"/>
              <a:stCxn id="59" idx="0"/>
              <a:endCxn id="65" idx="2"/>
            </p:cNvCxnSpPr>
            <p:nvPr/>
          </p:nvCxnSpPr>
          <p:spPr bwMode="auto">
            <a:xfrm flipH="1" flipV="1">
              <a:off x="2057400" y="5029200"/>
              <a:ext cx="762000" cy="342900"/>
            </a:xfrm>
            <a:prstGeom prst="straightConnector1">
              <a:avLst/>
            </a:prstGeom>
            <a:noFill/>
            <a:ln w="9525" algn="ctr">
              <a:solidFill>
                <a:schemeClr val="bg1"/>
              </a:solidFill>
              <a:round/>
              <a:headEnd/>
              <a:tailEnd type="arrow" w="med" len="med"/>
            </a:ln>
          </p:spPr>
        </p:cxnSp>
        <p:sp>
          <p:nvSpPr>
            <p:cNvPr id="74" name="TextBox 50"/>
            <p:cNvSpPr txBox="1">
              <a:spLocks noChangeArrowheads="1"/>
            </p:cNvSpPr>
            <p:nvPr/>
          </p:nvSpPr>
          <p:spPr bwMode="auto">
            <a:xfrm>
              <a:off x="3352800" y="3810000"/>
              <a:ext cx="338554" cy="461665"/>
            </a:xfrm>
            <a:prstGeom prst="rect">
              <a:avLst/>
            </a:prstGeom>
            <a:noFill/>
            <a:ln w="9525">
              <a:noFill/>
              <a:miter lim="800000"/>
              <a:headEnd/>
              <a:tailEnd/>
            </a:ln>
          </p:spPr>
          <p:txBody>
            <a:bodyPr wrap="none">
              <a:spAutoFit/>
            </a:bodyPr>
            <a:lstStyle/>
            <a:p>
              <a:r>
                <a:rPr lang="en-US" dirty="0">
                  <a:solidFill>
                    <a:schemeClr val="bg1"/>
                  </a:solidFill>
                </a:rPr>
                <a:t>7</a:t>
              </a:r>
              <a:endParaRPr lang="en-US" dirty="0">
                <a:solidFill>
                  <a:schemeClr val="bg1"/>
                </a:solidFill>
              </a:endParaRPr>
            </a:p>
          </p:txBody>
        </p:sp>
        <p:sp>
          <p:nvSpPr>
            <p:cNvPr id="75" name="TextBox 51"/>
            <p:cNvSpPr txBox="1">
              <a:spLocks noChangeArrowheads="1"/>
            </p:cNvSpPr>
            <p:nvPr/>
          </p:nvSpPr>
          <p:spPr bwMode="auto">
            <a:xfrm>
              <a:off x="4038600" y="4648200"/>
              <a:ext cx="312906" cy="400110"/>
            </a:xfrm>
            <a:prstGeom prst="rect">
              <a:avLst/>
            </a:prstGeom>
            <a:noFill/>
            <a:ln w="9525">
              <a:noFill/>
              <a:miter lim="800000"/>
              <a:headEnd/>
              <a:tailEnd/>
            </a:ln>
          </p:spPr>
          <p:txBody>
            <a:bodyPr wrap="none">
              <a:spAutoFit/>
            </a:bodyPr>
            <a:lstStyle/>
            <a:p>
              <a:r>
                <a:rPr lang="en-US">
                  <a:solidFill>
                    <a:schemeClr val="bg1"/>
                  </a:solidFill>
                </a:rPr>
                <a:t>1</a:t>
              </a:r>
            </a:p>
          </p:txBody>
        </p:sp>
        <p:sp>
          <p:nvSpPr>
            <p:cNvPr id="76" name="TextBox 52"/>
            <p:cNvSpPr txBox="1">
              <a:spLocks noChangeArrowheads="1"/>
            </p:cNvSpPr>
            <p:nvPr/>
          </p:nvSpPr>
          <p:spPr bwMode="auto">
            <a:xfrm>
              <a:off x="1295400" y="4648200"/>
              <a:ext cx="338554" cy="461665"/>
            </a:xfrm>
            <a:prstGeom prst="rect">
              <a:avLst/>
            </a:prstGeom>
            <a:noFill/>
            <a:ln w="9525">
              <a:noFill/>
              <a:miter lim="800000"/>
              <a:headEnd/>
              <a:tailEnd/>
            </a:ln>
          </p:spPr>
          <p:txBody>
            <a:bodyPr wrap="none">
              <a:spAutoFit/>
            </a:bodyPr>
            <a:lstStyle/>
            <a:p>
              <a:r>
                <a:rPr lang="en-US" dirty="0" smtClean="0">
                  <a:solidFill>
                    <a:schemeClr val="bg1"/>
                  </a:solidFill>
                </a:rPr>
                <a:t>4</a:t>
              </a:r>
              <a:endParaRPr lang="en-US" dirty="0">
                <a:solidFill>
                  <a:schemeClr val="bg1"/>
                </a:solidFill>
              </a:endParaRPr>
            </a:p>
          </p:txBody>
        </p:sp>
        <p:sp>
          <p:nvSpPr>
            <p:cNvPr id="77" name="TextBox 53"/>
            <p:cNvSpPr txBox="1">
              <a:spLocks noChangeArrowheads="1"/>
            </p:cNvSpPr>
            <p:nvPr/>
          </p:nvSpPr>
          <p:spPr bwMode="auto">
            <a:xfrm>
              <a:off x="3200400" y="5334000"/>
              <a:ext cx="338554" cy="461665"/>
            </a:xfrm>
            <a:prstGeom prst="rect">
              <a:avLst/>
            </a:prstGeom>
            <a:noFill/>
            <a:ln w="9525">
              <a:noFill/>
              <a:miter lim="800000"/>
              <a:headEnd/>
              <a:tailEnd/>
            </a:ln>
          </p:spPr>
          <p:txBody>
            <a:bodyPr wrap="none">
              <a:spAutoFit/>
            </a:bodyPr>
            <a:lstStyle/>
            <a:p>
              <a:r>
                <a:rPr lang="en-US" dirty="0" smtClean="0">
                  <a:solidFill>
                    <a:schemeClr val="bg1"/>
                  </a:solidFill>
                </a:rPr>
                <a:t>2</a:t>
              </a:r>
              <a:endParaRPr lang="en-US" dirty="0">
                <a:solidFill>
                  <a:schemeClr val="bg1"/>
                </a:solidFill>
              </a:endParaRPr>
            </a:p>
          </p:txBody>
        </p:sp>
        <p:sp>
          <p:nvSpPr>
            <p:cNvPr id="78" name="TextBox 54"/>
            <p:cNvSpPr txBox="1">
              <a:spLocks noChangeArrowheads="1"/>
            </p:cNvSpPr>
            <p:nvPr/>
          </p:nvSpPr>
          <p:spPr bwMode="auto">
            <a:xfrm>
              <a:off x="1905000" y="5334000"/>
              <a:ext cx="338554" cy="461665"/>
            </a:xfrm>
            <a:prstGeom prst="rect">
              <a:avLst/>
            </a:prstGeom>
            <a:noFill/>
            <a:ln w="9525">
              <a:noFill/>
              <a:miter lim="800000"/>
              <a:headEnd/>
              <a:tailEnd/>
            </a:ln>
          </p:spPr>
          <p:txBody>
            <a:bodyPr wrap="none">
              <a:spAutoFit/>
            </a:bodyPr>
            <a:lstStyle/>
            <a:p>
              <a:r>
                <a:rPr lang="en-US" dirty="0" smtClean="0">
                  <a:solidFill>
                    <a:schemeClr val="bg1"/>
                  </a:solidFill>
                </a:rPr>
                <a:t>2</a:t>
              </a:r>
              <a:endParaRPr lang="en-US" dirty="0">
                <a:solidFill>
                  <a:schemeClr val="bg1"/>
                </a:solidFill>
              </a:endParaRPr>
            </a:p>
          </p:txBody>
        </p:sp>
      </p:grpSp>
      <p:sp>
        <p:nvSpPr>
          <p:cNvPr id="2" name="Rounded Rectangle 1"/>
          <p:cNvSpPr/>
          <p:nvPr/>
        </p:nvSpPr>
        <p:spPr bwMode="auto">
          <a:xfrm>
            <a:off x="5638800" y="3733800"/>
            <a:ext cx="990600" cy="2971800"/>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0" name="Rounded Rectangle 79"/>
          <p:cNvSpPr/>
          <p:nvPr/>
        </p:nvSpPr>
        <p:spPr bwMode="auto">
          <a:xfrm>
            <a:off x="7383294" y="3768090"/>
            <a:ext cx="990600" cy="1261110"/>
          </a:xfrm>
          <a:prstGeom prst="roundRect">
            <a:avLst/>
          </a:prstGeom>
          <a:noFill/>
          <a:ln w="9525" cap="flat" cmpd="sng" algn="ctr">
            <a:solidFill>
              <a:srgbClr val="CCCC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816287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SNOMED CT Descriptions</a:t>
            </a:r>
            <a:endParaRPr lang="en-US" dirty="0"/>
          </a:p>
        </p:txBody>
      </p:sp>
      <p:pic>
        <p:nvPicPr>
          <p:cNvPr id="4" name="Content Placeholder 3"/>
          <p:cNvPicPr>
            <a:picLocks noGrp="1" noChangeAspect="1"/>
          </p:cNvPicPr>
          <p:nvPr>
            <p:ph idx="1"/>
          </p:nvPr>
        </p:nvPicPr>
        <p:blipFill>
          <a:blip r:embed="rId2"/>
          <a:stretch>
            <a:fillRect/>
          </a:stretch>
        </p:blipFill>
        <p:spPr>
          <a:xfrm>
            <a:off x="380853" y="1447800"/>
            <a:ext cx="8382293" cy="5105400"/>
          </a:xfrm>
          <a:prstGeom prst="rect">
            <a:avLst/>
          </a:prstGeom>
        </p:spPr>
      </p:pic>
      <p:sp>
        <p:nvSpPr>
          <p:cNvPr id="5" name="Rectangle 4"/>
          <p:cNvSpPr/>
          <p:nvPr/>
        </p:nvSpPr>
        <p:spPr>
          <a:xfrm>
            <a:off x="6172200" y="6553200"/>
            <a:ext cx="2971800" cy="251817"/>
          </a:xfrm>
          <a:prstGeom prst="rect">
            <a:avLst/>
          </a:prstGeom>
        </p:spPr>
        <p:txBody>
          <a:bodyPr wrap="square">
            <a:spAutoFit/>
          </a:bodyPr>
          <a:lstStyle/>
          <a:p>
            <a:pPr algn="r"/>
            <a:r>
              <a:rPr lang="en-US" sz="1200" dirty="0" smtClean="0">
                <a:solidFill>
                  <a:schemeClr val="bg1"/>
                </a:solidFill>
                <a:latin typeface="Calibri" panose="020F0502020204030204" pitchFamily="34" charset="0"/>
              </a:rPr>
              <a:t>IHTSDO. SNOMED </a:t>
            </a:r>
            <a:r>
              <a:rPr lang="en-US" sz="1200" dirty="0">
                <a:solidFill>
                  <a:schemeClr val="bg1"/>
                </a:solidFill>
                <a:latin typeface="Calibri" panose="020F0502020204030204" pitchFamily="34" charset="0"/>
              </a:rPr>
              <a:t>CT Starter Guide July 2014 </a:t>
            </a:r>
            <a:endParaRPr lang="en-US" sz="1200" dirty="0">
              <a:solidFill>
                <a:schemeClr val="bg1"/>
              </a:solidFill>
            </a:endParaRPr>
          </a:p>
        </p:txBody>
      </p:sp>
    </p:spTree>
    <p:extLst>
      <p:ext uri="{BB962C8B-B14F-4D97-AF65-F5344CB8AC3E}">
        <p14:creationId xmlns:p14="http://schemas.microsoft.com/office/powerpoint/2010/main" val="7932487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2400" dirty="0" smtClean="0"/>
              <a:t>IC for SC ‘</a:t>
            </a:r>
            <a:r>
              <a:rPr lang="en-US" sz="2400" i="1" dirty="0" smtClean="0"/>
              <a:t>pN1b: Metastasis in internal mammary lymph nodes with microscopic disease detected by sentinel lymph node dissection but not clinically apparent (breast) (finding)</a:t>
            </a:r>
            <a:r>
              <a:rPr lang="en-US" sz="2400" dirty="0" smtClean="0"/>
              <a:t>’. </a:t>
            </a:r>
          </a:p>
        </p:txBody>
      </p:sp>
      <p:graphicFrame>
        <p:nvGraphicFramePr>
          <p:cNvPr id="4" name="Table 3"/>
          <p:cNvGraphicFramePr>
            <a:graphicFrameLocks noGrp="1"/>
          </p:cNvGraphicFramePr>
          <p:nvPr/>
        </p:nvGraphicFramePr>
        <p:xfrm>
          <a:off x="134938" y="2147888"/>
          <a:ext cx="8915400" cy="4282296"/>
        </p:xfrm>
        <a:graphic>
          <a:graphicData uri="http://schemas.openxmlformats.org/drawingml/2006/table">
            <a:tbl>
              <a:tblPr/>
              <a:tblGrid>
                <a:gridCol w="3392593">
                  <a:extLst>
                    <a:ext uri="{9D8B030D-6E8A-4147-A177-3AD203B41FA5}">
                      <a16:colId xmlns:a16="http://schemas.microsoft.com/office/drawing/2014/main" val="20000"/>
                    </a:ext>
                  </a:extLst>
                </a:gridCol>
                <a:gridCol w="236692">
                  <a:extLst>
                    <a:ext uri="{9D8B030D-6E8A-4147-A177-3AD203B41FA5}">
                      <a16:colId xmlns:a16="http://schemas.microsoft.com/office/drawing/2014/main" val="20001"/>
                    </a:ext>
                  </a:extLst>
                </a:gridCol>
                <a:gridCol w="315589">
                  <a:extLst>
                    <a:ext uri="{9D8B030D-6E8A-4147-A177-3AD203B41FA5}">
                      <a16:colId xmlns:a16="http://schemas.microsoft.com/office/drawing/2014/main" val="20002"/>
                    </a:ext>
                  </a:extLst>
                </a:gridCol>
                <a:gridCol w="315589">
                  <a:extLst>
                    <a:ext uri="{9D8B030D-6E8A-4147-A177-3AD203B41FA5}">
                      <a16:colId xmlns:a16="http://schemas.microsoft.com/office/drawing/2014/main" val="20003"/>
                    </a:ext>
                  </a:extLst>
                </a:gridCol>
                <a:gridCol w="315589">
                  <a:extLst>
                    <a:ext uri="{9D8B030D-6E8A-4147-A177-3AD203B41FA5}">
                      <a16:colId xmlns:a16="http://schemas.microsoft.com/office/drawing/2014/main" val="20004"/>
                    </a:ext>
                  </a:extLst>
                </a:gridCol>
                <a:gridCol w="315589">
                  <a:extLst>
                    <a:ext uri="{9D8B030D-6E8A-4147-A177-3AD203B41FA5}">
                      <a16:colId xmlns:a16="http://schemas.microsoft.com/office/drawing/2014/main" val="20005"/>
                    </a:ext>
                  </a:extLst>
                </a:gridCol>
                <a:gridCol w="315589">
                  <a:extLst>
                    <a:ext uri="{9D8B030D-6E8A-4147-A177-3AD203B41FA5}">
                      <a16:colId xmlns:a16="http://schemas.microsoft.com/office/drawing/2014/main" val="20006"/>
                    </a:ext>
                  </a:extLst>
                </a:gridCol>
                <a:gridCol w="315589">
                  <a:extLst>
                    <a:ext uri="{9D8B030D-6E8A-4147-A177-3AD203B41FA5}">
                      <a16:colId xmlns:a16="http://schemas.microsoft.com/office/drawing/2014/main" val="20007"/>
                    </a:ext>
                  </a:extLst>
                </a:gridCol>
                <a:gridCol w="315589">
                  <a:extLst>
                    <a:ext uri="{9D8B030D-6E8A-4147-A177-3AD203B41FA5}">
                      <a16:colId xmlns:a16="http://schemas.microsoft.com/office/drawing/2014/main" val="20008"/>
                    </a:ext>
                  </a:extLst>
                </a:gridCol>
                <a:gridCol w="315589">
                  <a:extLst>
                    <a:ext uri="{9D8B030D-6E8A-4147-A177-3AD203B41FA5}">
                      <a16:colId xmlns:a16="http://schemas.microsoft.com/office/drawing/2014/main" val="20009"/>
                    </a:ext>
                  </a:extLst>
                </a:gridCol>
                <a:gridCol w="315589">
                  <a:extLst>
                    <a:ext uri="{9D8B030D-6E8A-4147-A177-3AD203B41FA5}">
                      <a16:colId xmlns:a16="http://schemas.microsoft.com/office/drawing/2014/main" val="20010"/>
                    </a:ext>
                  </a:extLst>
                </a:gridCol>
                <a:gridCol w="315589">
                  <a:extLst>
                    <a:ext uri="{9D8B030D-6E8A-4147-A177-3AD203B41FA5}">
                      <a16:colId xmlns:a16="http://schemas.microsoft.com/office/drawing/2014/main" val="20011"/>
                    </a:ext>
                  </a:extLst>
                </a:gridCol>
                <a:gridCol w="315589">
                  <a:extLst>
                    <a:ext uri="{9D8B030D-6E8A-4147-A177-3AD203B41FA5}">
                      <a16:colId xmlns:a16="http://schemas.microsoft.com/office/drawing/2014/main" val="20012"/>
                    </a:ext>
                  </a:extLst>
                </a:gridCol>
                <a:gridCol w="315589">
                  <a:extLst>
                    <a:ext uri="{9D8B030D-6E8A-4147-A177-3AD203B41FA5}">
                      <a16:colId xmlns:a16="http://schemas.microsoft.com/office/drawing/2014/main" val="20013"/>
                    </a:ext>
                  </a:extLst>
                </a:gridCol>
                <a:gridCol w="315589">
                  <a:extLst>
                    <a:ext uri="{9D8B030D-6E8A-4147-A177-3AD203B41FA5}">
                      <a16:colId xmlns:a16="http://schemas.microsoft.com/office/drawing/2014/main" val="20014"/>
                    </a:ext>
                  </a:extLst>
                </a:gridCol>
                <a:gridCol w="315589">
                  <a:extLst>
                    <a:ext uri="{9D8B030D-6E8A-4147-A177-3AD203B41FA5}">
                      <a16:colId xmlns:a16="http://schemas.microsoft.com/office/drawing/2014/main" val="20015"/>
                    </a:ext>
                  </a:extLst>
                </a:gridCol>
                <a:gridCol w="315589">
                  <a:extLst>
                    <a:ext uri="{9D8B030D-6E8A-4147-A177-3AD203B41FA5}">
                      <a16:colId xmlns:a16="http://schemas.microsoft.com/office/drawing/2014/main" val="20016"/>
                    </a:ext>
                  </a:extLst>
                </a:gridCol>
                <a:gridCol w="315589">
                  <a:extLst>
                    <a:ext uri="{9D8B030D-6E8A-4147-A177-3AD203B41FA5}">
                      <a16:colId xmlns:a16="http://schemas.microsoft.com/office/drawing/2014/main" val="20017"/>
                    </a:ext>
                  </a:extLst>
                </a:gridCol>
                <a:gridCol w="236691">
                  <a:extLst>
                    <a:ext uri="{9D8B030D-6E8A-4147-A177-3AD203B41FA5}">
                      <a16:colId xmlns:a16="http://schemas.microsoft.com/office/drawing/2014/main" val="20018"/>
                    </a:ext>
                  </a:extLst>
                </a:gridCol>
              </a:tblGrid>
              <a:tr h="93014">
                <a:tc>
                  <a:txBody>
                    <a:bodyPr/>
                    <a:lstStyle/>
                    <a:p>
                      <a:pPr marL="0" marR="0" algn="ctr">
                        <a:spcBef>
                          <a:spcPts val="0"/>
                        </a:spcBef>
                        <a:spcAft>
                          <a:spcPts val="0"/>
                        </a:spcAft>
                      </a:pPr>
                      <a:r>
                        <a:rPr lang="en-US" sz="1200" b="1" dirty="0">
                          <a:solidFill>
                            <a:schemeClr val="bg1"/>
                          </a:solidFill>
                          <a:latin typeface="Times New Roman"/>
                          <a:ea typeface="Times New Roman"/>
                        </a:rPr>
                        <a:t>Target Concepts</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v1</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v2</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v3</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v4</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v5</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v6</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v7</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v8</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v9</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v10</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v11</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v12</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v13</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v14</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v15</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v16</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v17</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v18</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09281">
                <a:tc>
                  <a:txBody>
                    <a:bodyPr/>
                    <a:lstStyle/>
                    <a:p>
                      <a:pPr marL="0" marR="0">
                        <a:spcBef>
                          <a:spcPts val="0"/>
                        </a:spcBef>
                        <a:spcAft>
                          <a:spcPts val="0"/>
                        </a:spcAft>
                      </a:pPr>
                      <a:r>
                        <a:rPr lang="en-US" sz="1200">
                          <a:solidFill>
                            <a:schemeClr val="bg1"/>
                          </a:solidFill>
                          <a:latin typeface="Times New Roman"/>
                          <a:ea typeface="Times New Roman"/>
                        </a:rPr>
                        <a:t>SNOMED CT Concept (SNOMED RT+CTV3)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58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103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139</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139521">
                <a:tc>
                  <a:txBody>
                    <a:bodyPr/>
                    <a:lstStyle/>
                    <a:p>
                      <a:pPr marL="0" marR="0">
                        <a:spcBef>
                          <a:spcPts val="0"/>
                        </a:spcBef>
                        <a:spcAft>
                          <a:spcPts val="0"/>
                        </a:spcAft>
                      </a:pPr>
                      <a:r>
                        <a:rPr lang="en-US" sz="1200">
                          <a:solidFill>
                            <a:schemeClr val="bg1"/>
                          </a:solidFill>
                          <a:latin typeface="Times New Roman"/>
                          <a:ea typeface="Times New Roman"/>
                        </a:rPr>
                        <a:t>Staging and scales (staging scale)</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139521">
                <a:tc>
                  <a:txBody>
                    <a:bodyPr/>
                    <a:lstStyle/>
                    <a:p>
                      <a:pPr marL="0" marR="0">
                        <a:spcBef>
                          <a:spcPts val="0"/>
                        </a:spcBef>
                        <a:spcAft>
                          <a:spcPts val="0"/>
                        </a:spcAft>
                      </a:pPr>
                      <a:r>
                        <a:rPr lang="en-US" sz="1200">
                          <a:solidFill>
                            <a:schemeClr val="bg1"/>
                          </a:solidFill>
                          <a:latin typeface="Times New Roman"/>
                          <a:ea typeface="Times New Roman"/>
                        </a:rPr>
                        <a:t>Tumor staging (tumor staging)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162775">
                <a:tc>
                  <a:txBody>
                    <a:bodyPr/>
                    <a:lstStyle/>
                    <a:p>
                      <a:pPr marL="0" marR="0">
                        <a:spcBef>
                          <a:spcPts val="0"/>
                        </a:spcBef>
                        <a:spcAft>
                          <a:spcPts val="0"/>
                        </a:spcAft>
                      </a:pPr>
                      <a:r>
                        <a:rPr lang="en-US" sz="1200">
                          <a:solidFill>
                            <a:schemeClr val="bg1"/>
                          </a:solidFill>
                          <a:latin typeface="Times New Roman"/>
                          <a:ea typeface="Times New Roman"/>
                        </a:rPr>
                        <a:t>Cancer staging (tumor staging)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02296">
                <a:tc>
                  <a:txBody>
                    <a:bodyPr/>
                    <a:lstStyle/>
                    <a:p>
                      <a:pPr marL="0" marR="0">
                        <a:spcBef>
                          <a:spcPts val="0"/>
                        </a:spcBef>
                        <a:spcAft>
                          <a:spcPts val="0"/>
                        </a:spcAft>
                      </a:pPr>
                      <a:r>
                        <a:rPr lang="en-US" sz="1200">
                          <a:solidFill>
                            <a:schemeClr val="bg1"/>
                          </a:solidFill>
                          <a:latin typeface="Times New Roman"/>
                          <a:ea typeface="Times New Roman"/>
                        </a:rPr>
                        <a:t>Tumor-node-metastasis (TNM) tumor staging system (tumor staging)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116267">
                <a:tc>
                  <a:txBody>
                    <a:bodyPr/>
                    <a:lstStyle/>
                    <a:p>
                      <a:pPr marL="0" marR="0">
                        <a:spcBef>
                          <a:spcPts val="0"/>
                        </a:spcBef>
                        <a:spcAft>
                          <a:spcPts val="0"/>
                        </a:spcAft>
                      </a:pPr>
                      <a:r>
                        <a:rPr lang="en-US" sz="1200" dirty="0" smtClean="0">
                          <a:solidFill>
                            <a:schemeClr val="bg1"/>
                          </a:solidFill>
                          <a:latin typeface="Times New Roman"/>
                          <a:ea typeface="Times New Roman"/>
                        </a:rPr>
                        <a:t>                                                                            [cut]</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6"/>
                  </a:ext>
                </a:extLst>
              </a:tr>
              <a:tr h="93014">
                <a:tc>
                  <a:txBody>
                    <a:bodyPr/>
                    <a:lstStyle/>
                    <a:p>
                      <a:pPr marL="0" marR="0">
                        <a:spcBef>
                          <a:spcPts val="0"/>
                        </a:spcBef>
                        <a:spcAft>
                          <a:spcPts val="0"/>
                        </a:spcAft>
                      </a:pPr>
                      <a:r>
                        <a:rPr lang="en-US" sz="1200" dirty="0">
                          <a:solidFill>
                            <a:schemeClr val="bg1"/>
                          </a:solidFill>
                          <a:latin typeface="Times New Roman"/>
                          <a:ea typeface="Times New Roman"/>
                        </a:rPr>
                        <a:t>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19</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57</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232535">
                <a:tc>
                  <a:txBody>
                    <a:bodyPr/>
                    <a:lstStyle/>
                    <a:p>
                      <a:pPr marL="0" marR="0">
                        <a:spcBef>
                          <a:spcPts val="0"/>
                        </a:spcBef>
                        <a:spcAft>
                          <a:spcPts val="0"/>
                        </a:spcAft>
                      </a:pPr>
                      <a:r>
                        <a:rPr lang="en-US" sz="1200">
                          <a:solidFill>
                            <a:schemeClr val="bg1"/>
                          </a:solidFill>
                          <a:latin typeface="Times New Roman"/>
                          <a:ea typeface="Times New Roman"/>
                        </a:rPr>
                        <a:t>Clinical history and observation findings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139521">
                <a:tc>
                  <a:txBody>
                    <a:bodyPr/>
                    <a:lstStyle/>
                    <a:p>
                      <a:pPr marL="0" marR="0">
                        <a:spcBef>
                          <a:spcPts val="0"/>
                        </a:spcBef>
                        <a:spcAft>
                          <a:spcPts val="0"/>
                        </a:spcAft>
                      </a:pPr>
                      <a:r>
                        <a:rPr lang="en-US" sz="1200">
                          <a:solidFill>
                            <a:schemeClr val="bg1"/>
                          </a:solidFill>
                          <a:latin typeface="Times New Roman"/>
                          <a:ea typeface="Times New Roman"/>
                        </a:rPr>
                        <a:t>Clinical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19</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r h="116267">
                <a:tc>
                  <a:txBody>
                    <a:bodyPr/>
                    <a:lstStyle/>
                    <a:p>
                      <a:pPr marL="0" marR="0">
                        <a:spcBef>
                          <a:spcPts val="0"/>
                        </a:spcBef>
                        <a:spcAft>
                          <a:spcPts val="0"/>
                        </a:spcAft>
                      </a:pPr>
                      <a:r>
                        <a:rPr lang="en-US" sz="1200">
                          <a:solidFill>
                            <a:schemeClr val="bg1"/>
                          </a:solidFill>
                          <a:latin typeface="Times New Roman"/>
                          <a:ea typeface="Times New Roman"/>
                        </a:rPr>
                        <a:t>Tumor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22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r h="162775">
                <a:tc>
                  <a:txBody>
                    <a:bodyPr/>
                    <a:lstStyle/>
                    <a:p>
                      <a:pPr marL="0" marR="0">
                        <a:spcBef>
                          <a:spcPts val="0"/>
                        </a:spcBef>
                        <a:spcAft>
                          <a:spcPts val="0"/>
                        </a:spcAft>
                      </a:pPr>
                      <a:r>
                        <a:rPr lang="en-US" sz="1200">
                          <a:solidFill>
                            <a:schemeClr val="bg1"/>
                          </a:solidFill>
                          <a:latin typeface="Times New Roman"/>
                          <a:ea typeface="Times New Roman"/>
                        </a:rPr>
                        <a:t>Node category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1"/>
                  </a:ext>
                </a:extLst>
              </a:tr>
              <a:tr h="139521">
                <a:tc>
                  <a:txBody>
                    <a:bodyPr/>
                    <a:lstStyle/>
                    <a:p>
                      <a:pPr marL="0" marR="0">
                        <a:spcBef>
                          <a:spcPts val="0"/>
                        </a:spcBef>
                        <a:spcAft>
                          <a:spcPts val="0"/>
                        </a:spcAft>
                      </a:pPr>
                      <a:r>
                        <a:rPr lang="en-US" sz="1200">
                          <a:solidFill>
                            <a:schemeClr val="bg1"/>
                          </a:solidFill>
                          <a:latin typeface="Times New Roman"/>
                          <a:ea typeface="Times New Roman"/>
                        </a:rPr>
                        <a:t>Tumor stage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2"/>
                  </a:ext>
                </a:extLst>
              </a:tr>
              <a:tr h="302296">
                <a:tc>
                  <a:txBody>
                    <a:bodyPr/>
                    <a:lstStyle/>
                    <a:p>
                      <a:pPr marL="0" marR="0">
                        <a:spcBef>
                          <a:spcPts val="0"/>
                        </a:spcBef>
                        <a:spcAft>
                          <a:spcPts val="0"/>
                        </a:spcAft>
                      </a:pPr>
                      <a:r>
                        <a:rPr lang="en-US" sz="1200">
                          <a:solidFill>
                            <a:schemeClr val="bg1"/>
                          </a:solidFill>
                          <a:latin typeface="Times New Roman"/>
                          <a:ea typeface="Times New Roman"/>
                        </a:rPr>
                        <a:t>Tumor-node-metastasis (TNM) tumor staging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22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3"/>
                  </a:ext>
                </a:extLst>
              </a:tr>
              <a:tr h="162775">
                <a:tc>
                  <a:txBody>
                    <a:bodyPr/>
                    <a:lstStyle/>
                    <a:p>
                      <a:pPr marL="0" marR="0">
                        <a:spcBef>
                          <a:spcPts val="0"/>
                        </a:spcBef>
                        <a:spcAft>
                          <a:spcPts val="0"/>
                        </a:spcAft>
                      </a:pPr>
                      <a:r>
                        <a:rPr lang="en-US" sz="1200">
                          <a:solidFill>
                            <a:schemeClr val="bg1"/>
                          </a:solidFill>
                          <a:latin typeface="Times New Roman"/>
                          <a:ea typeface="Times New Roman"/>
                        </a:rPr>
                        <a:t>pN category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4"/>
                  </a:ext>
                </a:extLst>
              </a:tr>
              <a:tr h="116267">
                <a:tc>
                  <a:txBody>
                    <a:bodyPr/>
                    <a:lstStyle/>
                    <a:p>
                      <a:pPr marL="0" marR="0">
                        <a:spcBef>
                          <a:spcPts val="0"/>
                        </a:spcBef>
                        <a:spcAft>
                          <a:spcPts val="0"/>
                        </a:spcAft>
                      </a:pPr>
                      <a:r>
                        <a:rPr lang="en-US" sz="1200">
                          <a:solidFill>
                            <a:schemeClr val="bg1"/>
                          </a:solidFill>
                          <a:latin typeface="Times New Roman"/>
                          <a:ea typeface="Times New Roman"/>
                        </a:rPr>
                        <a:t>N1 category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5"/>
                  </a:ext>
                </a:extLst>
              </a:tr>
              <a:tr h="139521">
                <a:tc>
                  <a:txBody>
                    <a:bodyPr/>
                    <a:lstStyle/>
                    <a:p>
                      <a:pPr marL="0" marR="0">
                        <a:spcBef>
                          <a:spcPts val="0"/>
                        </a:spcBef>
                        <a:spcAft>
                          <a:spcPts val="0"/>
                        </a:spcAft>
                      </a:pPr>
                      <a:r>
                        <a:rPr lang="en-US" sz="1200">
                          <a:solidFill>
                            <a:schemeClr val="bg1"/>
                          </a:solidFill>
                          <a:latin typeface="Times New Roman"/>
                          <a:ea typeface="Times New Roman"/>
                        </a:rPr>
                        <a:t>Breast TNM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6"/>
                  </a:ext>
                </a:extLst>
              </a:tr>
              <a:tr h="139521">
                <a:tc>
                  <a:txBody>
                    <a:bodyPr/>
                    <a:lstStyle/>
                    <a:p>
                      <a:pPr marL="0" marR="0">
                        <a:spcBef>
                          <a:spcPts val="0"/>
                        </a:spcBef>
                        <a:spcAft>
                          <a:spcPts val="0"/>
                        </a:spcAft>
                      </a:pPr>
                      <a:r>
                        <a:rPr lang="en-US" sz="1200">
                          <a:solidFill>
                            <a:schemeClr val="bg1"/>
                          </a:solidFill>
                          <a:latin typeface="Times New Roman"/>
                          <a:ea typeface="Times New Roman"/>
                        </a:rPr>
                        <a:t>Clinical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7"/>
                  </a:ext>
                </a:extLst>
              </a:tr>
              <a:tr h="116267">
                <a:tc>
                  <a:txBody>
                    <a:bodyPr/>
                    <a:lstStyle/>
                    <a:p>
                      <a:pPr marL="0" marR="0">
                        <a:spcBef>
                          <a:spcPts val="0"/>
                        </a:spcBef>
                        <a:spcAft>
                          <a:spcPts val="0"/>
                        </a:spcAft>
                      </a:pPr>
                      <a:r>
                        <a:rPr lang="en-US" sz="1200">
                          <a:solidFill>
                            <a:schemeClr val="bg1"/>
                          </a:solidFill>
                          <a:latin typeface="Times New Roman"/>
                          <a:ea typeface="Times New Roman"/>
                        </a:rPr>
                        <a:t>Finding of lesion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8"/>
                  </a:ext>
                </a:extLst>
              </a:tr>
              <a:tr h="116267">
                <a:tc>
                  <a:txBody>
                    <a:bodyPr/>
                    <a:lstStyle/>
                    <a:p>
                      <a:pPr marL="0" marR="0">
                        <a:spcBef>
                          <a:spcPts val="0"/>
                        </a:spcBef>
                        <a:spcAft>
                          <a:spcPts val="0"/>
                        </a:spcAft>
                      </a:pPr>
                      <a:r>
                        <a:rPr lang="en-US" sz="1200">
                          <a:solidFill>
                            <a:schemeClr val="bg1"/>
                          </a:solidFill>
                          <a:latin typeface="Times New Roman"/>
                          <a:ea typeface="Times New Roman"/>
                        </a:rPr>
                        <a:t>pN1b category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9"/>
                  </a:ext>
                </a:extLst>
              </a:tr>
              <a:tr h="139521">
                <a:tc>
                  <a:txBody>
                    <a:bodyPr/>
                    <a:lstStyle/>
                    <a:p>
                      <a:pPr marL="0" marR="0" algn="r">
                        <a:spcBef>
                          <a:spcPts val="0"/>
                        </a:spcBef>
                        <a:spcAft>
                          <a:spcPts val="0"/>
                        </a:spcAft>
                      </a:pPr>
                      <a:r>
                        <a:rPr lang="en-US" sz="1200" b="1">
                          <a:solidFill>
                            <a:schemeClr val="bg1"/>
                          </a:solidFill>
                          <a:latin typeface="Times New Roman"/>
                          <a:ea typeface="Times New Roman"/>
                        </a:rPr>
                        <a:t>Total Information content</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203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484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440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500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500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498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14567231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Methodology </a:t>
            </a:r>
            <a:r>
              <a:rPr lang="en-US" dirty="0" smtClean="0"/>
              <a:t>(3)</a:t>
            </a:r>
            <a:endParaRPr lang="en-US" dirty="0" smtClean="0"/>
          </a:p>
        </p:txBody>
      </p:sp>
      <p:sp>
        <p:nvSpPr>
          <p:cNvPr id="24579" name="Content Placeholder 2"/>
          <p:cNvSpPr>
            <a:spLocks noGrp="1"/>
          </p:cNvSpPr>
          <p:nvPr>
            <p:ph idx="1"/>
          </p:nvPr>
        </p:nvSpPr>
        <p:spPr/>
        <p:txBody>
          <a:bodyPr/>
          <a:lstStyle/>
          <a:p>
            <a:pPr marL="457200" indent="-457200">
              <a:buFont typeface="Arial" panose="020B0604020202020204" pitchFamily="34" charset="0"/>
              <a:buChar char="•"/>
              <a:defRPr/>
            </a:pPr>
            <a:r>
              <a:rPr lang="en-US" sz="2800" dirty="0" smtClean="0"/>
              <a:t>compute </a:t>
            </a:r>
            <a:r>
              <a:rPr lang="en-US" sz="2800" dirty="0" smtClean="0"/>
              <a:t>the </a:t>
            </a:r>
            <a:r>
              <a:rPr lang="en-US" sz="2800" i="1" dirty="0" smtClean="0"/>
              <a:t>relevant</a:t>
            </a:r>
            <a:r>
              <a:rPr lang="en-US" sz="2800" dirty="0" smtClean="0"/>
              <a:t> </a:t>
            </a:r>
            <a:r>
              <a:rPr lang="en-US" sz="2800" i="1" dirty="0" smtClean="0"/>
              <a:t>information content of a version </a:t>
            </a:r>
            <a:r>
              <a:rPr lang="en-US" sz="2800" dirty="0" smtClean="0"/>
              <a:t>as the sum of the information contents of all </a:t>
            </a:r>
            <a:r>
              <a:rPr lang="en-US" sz="2800" b="1" i="1" dirty="0" smtClean="0"/>
              <a:t>SC</a:t>
            </a:r>
            <a:r>
              <a:rPr lang="en-US" sz="2800" dirty="0" smtClean="0"/>
              <a:t>s in that version.</a:t>
            </a:r>
          </a:p>
        </p:txBody>
      </p:sp>
    </p:spTree>
    <p:extLst>
      <p:ext uri="{BB962C8B-B14F-4D97-AF65-F5344CB8AC3E}">
        <p14:creationId xmlns:p14="http://schemas.microsoft.com/office/powerpoint/2010/main" val="24722769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Hypothesis</a:t>
            </a:r>
          </a:p>
        </p:txBody>
      </p:sp>
      <p:sp>
        <p:nvSpPr>
          <p:cNvPr id="25603" name="Content Placeholder 2"/>
          <p:cNvSpPr>
            <a:spLocks noGrp="1"/>
          </p:cNvSpPr>
          <p:nvPr>
            <p:ph idx="1"/>
          </p:nvPr>
        </p:nvSpPr>
        <p:spPr/>
        <p:txBody>
          <a:bodyPr/>
          <a:lstStyle/>
          <a:p>
            <a:pPr marL="514350" indent="-514350">
              <a:buFont typeface="Times New Roman" pitchFamily="18" charset="0"/>
              <a:buAutoNum type="arabicPeriod"/>
            </a:pPr>
            <a:r>
              <a:rPr lang="en-US" smtClean="0"/>
              <a:t>the evolution of the </a:t>
            </a:r>
            <a:r>
              <a:rPr lang="en-US" i="1" smtClean="0"/>
              <a:t>information content</a:t>
            </a:r>
            <a:r>
              <a:rPr lang="en-US" smtClean="0"/>
              <a:t> of the versions over time can be used as an indicator to decide whether to upgrade to a new version.</a:t>
            </a:r>
          </a:p>
        </p:txBody>
      </p:sp>
      <p:graphicFrame>
        <p:nvGraphicFramePr>
          <p:cNvPr id="4" name="Chart 3"/>
          <p:cNvGraphicFramePr/>
          <p:nvPr>
            <p:extLst>
              <p:ext uri="{D42A27DB-BD31-4B8C-83A1-F6EECF244321}">
                <p14:modId xmlns:p14="http://schemas.microsoft.com/office/powerpoint/2010/main" val="3337870322"/>
              </p:ext>
            </p:extLst>
          </p:nvPr>
        </p:nvGraphicFramePr>
        <p:xfrm>
          <a:off x="914400" y="2971800"/>
          <a:ext cx="70866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25605" name="TextBox 4"/>
          <p:cNvSpPr txBox="1">
            <a:spLocks noChangeArrowheads="1"/>
          </p:cNvSpPr>
          <p:nvPr/>
        </p:nvSpPr>
        <p:spPr bwMode="auto">
          <a:xfrm>
            <a:off x="1524000" y="6324600"/>
            <a:ext cx="5818188" cy="338138"/>
          </a:xfrm>
          <a:prstGeom prst="rect">
            <a:avLst/>
          </a:prstGeom>
          <a:noFill/>
          <a:ln w="9525">
            <a:noFill/>
            <a:miter lim="800000"/>
            <a:headEnd/>
            <a:tailEnd/>
          </a:ln>
        </p:spPr>
        <p:txBody>
          <a:bodyPr wrap="none">
            <a:spAutoFit/>
          </a:bodyPr>
          <a:lstStyle/>
          <a:p>
            <a:r>
              <a:rPr lang="en-US" sz="1600" b="1">
                <a:solidFill>
                  <a:schemeClr val="bg1"/>
                </a:solidFill>
              </a:rPr>
              <a:t>IC evolution of 18 SNOMED CT versions relative to the 883 SCs</a:t>
            </a:r>
          </a:p>
        </p:txBody>
      </p:sp>
    </p:spTree>
    <p:extLst>
      <p:ext uri="{BB962C8B-B14F-4D97-AF65-F5344CB8AC3E}">
        <p14:creationId xmlns:p14="http://schemas.microsoft.com/office/powerpoint/2010/main" val="13300733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Methodology </a:t>
            </a:r>
            <a:r>
              <a:rPr lang="en-US" dirty="0" smtClean="0"/>
              <a:t>(4)</a:t>
            </a:r>
            <a:endParaRPr lang="en-US" dirty="0" smtClean="0"/>
          </a:p>
        </p:txBody>
      </p:sp>
      <p:sp>
        <p:nvSpPr>
          <p:cNvPr id="26627" name="Content Placeholder 2"/>
          <p:cNvSpPr>
            <a:spLocks noGrp="1"/>
          </p:cNvSpPr>
          <p:nvPr>
            <p:ph idx="1"/>
          </p:nvPr>
        </p:nvSpPr>
        <p:spPr/>
        <p:txBody>
          <a:bodyPr/>
          <a:lstStyle/>
          <a:p>
            <a:pPr>
              <a:buFont typeface="Arial" panose="020B0604020202020204" pitchFamily="34" charset="0"/>
              <a:buChar char="•"/>
            </a:pPr>
            <a:r>
              <a:rPr lang="en-US" sz="2200" dirty="0" smtClean="0"/>
              <a:t>intermediate inspection of the transitive closure sets reveals that the evolution thereof contains indicators for mistakes and corrections thereof:</a:t>
            </a:r>
          </a:p>
        </p:txBody>
      </p:sp>
      <p:graphicFrame>
        <p:nvGraphicFramePr>
          <p:cNvPr id="4" name="Table 3"/>
          <p:cNvGraphicFramePr>
            <a:graphicFrameLocks noGrp="1"/>
          </p:cNvGraphicFramePr>
          <p:nvPr/>
        </p:nvGraphicFramePr>
        <p:xfrm>
          <a:off x="96838" y="2971800"/>
          <a:ext cx="8991597" cy="3651677"/>
        </p:xfrm>
        <a:graphic>
          <a:graphicData uri="http://schemas.openxmlformats.org/drawingml/2006/table">
            <a:tbl>
              <a:tblPr/>
              <a:tblGrid>
                <a:gridCol w="3421592">
                  <a:extLst>
                    <a:ext uri="{9D8B030D-6E8A-4147-A177-3AD203B41FA5}">
                      <a16:colId xmlns:a16="http://schemas.microsoft.com/office/drawing/2014/main" val="20000"/>
                    </a:ext>
                  </a:extLst>
                </a:gridCol>
                <a:gridCol w="238715">
                  <a:extLst>
                    <a:ext uri="{9D8B030D-6E8A-4147-A177-3AD203B41FA5}">
                      <a16:colId xmlns:a16="http://schemas.microsoft.com/office/drawing/2014/main" val="20001"/>
                    </a:ext>
                  </a:extLst>
                </a:gridCol>
                <a:gridCol w="318286">
                  <a:extLst>
                    <a:ext uri="{9D8B030D-6E8A-4147-A177-3AD203B41FA5}">
                      <a16:colId xmlns:a16="http://schemas.microsoft.com/office/drawing/2014/main" val="20002"/>
                    </a:ext>
                  </a:extLst>
                </a:gridCol>
                <a:gridCol w="318286">
                  <a:extLst>
                    <a:ext uri="{9D8B030D-6E8A-4147-A177-3AD203B41FA5}">
                      <a16:colId xmlns:a16="http://schemas.microsoft.com/office/drawing/2014/main" val="20003"/>
                    </a:ext>
                  </a:extLst>
                </a:gridCol>
                <a:gridCol w="318286">
                  <a:extLst>
                    <a:ext uri="{9D8B030D-6E8A-4147-A177-3AD203B41FA5}">
                      <a16:colId xmlns:a16="http://schemas.microsoft.com/office/drawing/2014/main" val="20004"/>
                    </a:ext>
                  </a:extLst>
                </a:gridCol>
                <a:gridCol w="318286">
                  <a:extLst>
                    <a:ext uri="{9D8B030D-6E8A-4147-A177-3AD203B41FA5}">
                      <a16:colId xmlns:a16="http://schemas.microsoft.com/office/drawing/2014/main" val="20005"/>
                    </a:ext>
                  </a:extLst>
                </a:gridCol>
                <a:gridCol w="318286">
                  <a:extLst>
                    <a:ext uri="{9D8B030D-6E8A-4147-A177-3AD203B41FA5}">
                      <a16:colId xmlns:a16="http://schemas.microsoft.com/office/drawing/2014/main" val="20006"/>
                    </a:ext>
                  </a:extLst>
                </a:gridCol>
                <a:gridCol w="318286">
                  <a:extLst>
                    <a:ext uri="{9D8B030D-6E8A-4147-A177-3AD203B41FA5}">
                      <a16:colId xmlns:a16="http://schemas.microsoft.com/office/drawing/2014/main" val="20007"/>
                    </a:ext>
                  </a:extLst>
                </a:gridCol>
                <a:gridCol w="318286">
                  <a:extLst>
                    <a:ext uri="{9D8B030D-6E8A-4147-A177-3AD203B41FA5}">
                      <a16:colId xmlns:a16="http://schemas.microsoft.com/office/drawing/2014/main" val="20008"/>
                    </a:ext>
                  </a:extLst>
                </a:gridCol>
                <a:gridCol w="318286">
                  <a:extLst>
                    <a:ext uri="{9D8B030D-6E8A-4147-A177-3AD203B41FA5}">
                      <a16:colId xmlns:a16="http://schemas.microsoft.com/office/drawing/2014/main" val="20009"/>
                    </a:ext>
                  </a:extLst>
                </a:gridCol>
                <a:gridCol w="318286">
                  <a:extLst>
                    <a:ext uri="{9D8B030D-6E8A-4147-A177-3AD203B41FA5}">
                      <a16:colId xmlns:a16="http://schemas.microsoft.com/office/drawing/2014/main" val="20010"/>
                    </a:ext>
                  </a:extLst>
                </a:gridCol>
                <a:gridCol w="318286">
                  <a:extLst>
                    <a:ext uri="{9D8B030D-6E8A-4147-A177-3AD203B41FA5}">
                      <a16:colId xmlns:a16="http://schemas.microsoft.com/office/drawing/2014/main" val="20011"/>
                    </a:ext>
                  </a:extLst>
                </a:gridCol>
                <a:gridCol w="318286">
                  <a:extLst>
                    <a:ext uri="{9D8B030D-6E8A-4147-A177-3AD203B41FA5}">
                      <a16:colId xmlns:a16="http://schemas.microsoft.com/office/drawing/2014/main" val="20012"/>
                    </a:ext>
                  </a:extLst>
                </a:gridCol>
                <a:gridCol w="318286">
                  <a:extLst>
                    <a:ext uri="{9D8B030D-6E8A-4147-A177-3AD203B41FA5}">
                      <a16:colId xmlns:a16="http://schemas.microsoft.com/office/drawing/2014/main" val="20013"/>
                    </a:ext>
                  </a:extLst>
                </a:gridCol>
                <a:gridCol w="318286">
                  <a:extLst>
                    <a:ext uri="{9D8B030D-6E8A-4147-A177-3AD203B41FA5}">
                      <a16:colId xmlns:a16="http://schemas.microsoft.com/office/drawing/2014/main" val="20014"/>
                    </a:ext>
                  </a:extLst>
                </a:gridCol>
                <a:gridCol w="318286">
                  <a:extLst>
                    <a:ext uri="{9D8B030D-6E8A-4147-A177-3AD203B41FA5}">
                      <a16:colId xmlns:a16="http://schemas.microsoft.com/office/drawing/2014/main" val="20015"/>
                    </a:ext>
                  </a:extLst>
                </a:gridCol>
                <a:gridCol w="318286">
                  <a:extLst>
                    <a:ext uri="{9D8B030D-6E8A-4147-A177-3AD203B41FA5}">
                      <a16:colId xmlns:a16="http://schemas.microsoft.com/office/drawing/2014/main" val="20016"/>
                    </a:ext>
                  </a:extLst>
                </a:gridCol>
                <a:gridCol w="318286">
                  <a:extLst>
                    <a:ext uri="{9D8B030D-6E8A-4147-A177-3AD203B41FA5}">
                      <a16:colId xmlns:a16="http://schemas.microsoft.com/office/drawing/2014/main" val="20017"/>
                    </a:ext>
                  </a:extLst>
                </a:gridCol>
                <a:gridCol w="238714">
                  <a:extLst>
                    <a:ext uri="{9D8B030D-6E8A-4147-A177-3AD203B41FA5}">
                      <a16:colId xmlns:a16="http://schemas.microsoft.com/office/drawing/2014/main" val="20018"/>
                    </a:ext>
                  </a:extLst>
                </a:gridCol>
              </a:tblGrid>
              <a:tr h="408093">
                <a:tc>
                  <a:txBody>
                    <a:bodyPr/>
                    <a:lstStyle/>
                    <a:p>
                      <a:pPr marL="0" marR="0" algn="ctr">
                        <a:spcBef>
                          <a:spcPts val="0"/>
                        </a:spcBef>
                        <a:spcAft>
                          <a:spcPts val="0"/>
                        </a:spcAft>
                      </a:pPr>
                      <a:r>
                        <a:rPr lang="en-US" sz="1200" b="1" dirty="0">
                          <a:solidFill>
                            <a:schemeClr val="bg1"/>
                          </a:solidFill>
                          <a:latin typeface="Times New Roman"/>
                          <a:ea typeface="Times New Roman"/>
                        </a:rPr>
                        <a:t>Target Concepts</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v1</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v2</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v3</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v4</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v5</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v6</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v7</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v8</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v9</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v10</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v11</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v12</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v13</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v14</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v15</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v16</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v17</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v18</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04047">
                <a:tc>
                  <a:txBody>
                    <a:bodyPr/>
                    <a:lstStyle/>
                    <a:p>
                      <a:pPr marL="0" marR="0">
                        <a:spcBef>
                          <a:spcPts val="0"/>
                        </a:spcBef>
                        <a:spcAft>
                          <a:spcPts val="0"/>
                        </a:spcAft>
                      </a:pPr>
                      <a:r>
                        <a:rPr lang="en-US" sz="1200">
                          <a:solidFill>
                            <a:schemeClr val="bg1"/>
                          </a:solidFill>
                          <a:latin typeface="Times New Roman"/>
                          <a:ea typeface="Times New Roman"/>
                        </a:rPr>
                        <a:t>SNOMED CT Concept (SNOMED RT+CTV3)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58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103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139</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04047">
                <a:tc>
                  <a:txBody>
                    <a:bodyPr/>
                    <a:lstStyle/>
                    <a:p>
                      <a:pPr marL="0" marR="0">
                        <a:spcBef>
                          <a:spcPts val="0"/>
                        </a:spcBef>
                        <a:spcAft>
                          <a:spcPts val="0"/>
                        </a:spcAft>
                      </a:pPr>
                      <a:r>
                        <a:rPr lang="en-US" sz="1200" dirty="0" smtClean="0">
                          <a:solidFill>
                            <a:schemeClr val="bg1"/>
                          </a:solidFill>
                          <a:latin typeface="Times New Roman"/>
                          <a:ea typeface="Times New Roman"/>
                        </a:rPr>
                        <a:t>                                                                            [cut]</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2"/>
                  </a:ext>
                </a:extLst>
              </a:tr>
              <a:tr h="204047">
                <a:tc>
                  <a:txBody>
                    <a:bodyPr/>
                    <a:lstStyle/>
                    <a:p>
                      <a:pPr marL="0" marR="0">
                        <a:spcBef>
                          <a:spcPts val="0"/>
                        </a:spcBef>
                        <a:spcAft>
                          <a:spcPts val="0"/>
                        </a:spcAft>
                      </a:pPr>
                      <a:r>
                        <a:rPr lang="en-US" sz="1200" dirty="0">
                          <a:solidFill>
                            <a:schemeClr val="bg1"/>
                          </a:solidFill>
                          <a:latin typeface="Times New Roman"/>
                          <a:ea typeface="Times New Roman"/>
                        </a:rPr>
                        <a:t>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19</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a:txBody>
                    <a:bodyPr/>
                    <a:lstStyle/>
                    <a:p>
                      <a:pPr marL="0" marR="0" algn="r">
                        <a:spcBef>
                          <a:spcPts val="0"/>
                        </a:spcBef>
                        <a:spcAft>
                          <a:spcPts val="0"/>
                        </a:spcAft>
                      </a:pPr>
                      <a:r>
                        <a:rPr lang="en-US" sz="1200" dirty="0">
                          <a:solidFill>
                            <a:schemeClr val="bg1"/>
                          </a:solidFill>
                          <a:latin typeface="Times New Roman"/>
                          <a:ea typeface="Times New Roman"/>
                        </a:rPr>
                        <a:t>57</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204047">
                <a:tc>
                  <a:txBody>
                    <a:bodyPr/>
                    <a:lstStyle/>
                    <a:p>
                      <a:pPr marL="0" marR="0">
                        <a:spcBef>
                          <a:spcPts val="0"/>
                        </a:spcBef>
                        <a:spcAft>
                          <a:spcPts val="0"/>
                        </a:spcAft>
                      </a:pPr>
                      <a:r>
                        <a:rPr lang="en-US" sz="1200">
                          <a:solidFill>
                            <a:schemeClr val="bg1"/>
                          </a:solidFill>
                          <a:latin typeface="Times New Roman"/>
                          <a:ea typeface="Times New Roman"/>
                        </a:rPr>
                        <a:t>Clinical history and observation findings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204047">
                <a:tc>
                  <a:txBody>
                    <a:bodyPr/>
                    <a:lstStyle/>
                    <a:p>
                      <a:pPr marL="0" marR="0">
                        <a:spcBef>
                          <a:spcPts val="0"/>
                        </a:spcBef>
                        <a:spcAft>
                          <a:spcPts val="0"/>
                        </a:spcAft>
                      </a:pPr>
                      <a:r>
                        <a:rPr lang="en-US" sz="1200">
                          <a:solidFill>
                            <a:schemeClr val="bg1"/>
                          </a:solidFill>
                          <a:latin typeface="Times New Roman"/>
                          <a:ea typeface="Times New Roman"/>
                        </a:rPr>
                        <a:t>Clinical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19</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a:txBody>
                    <a:bodyPr/>
                    <a:lstStyle/>
                    <a:p>
                      <a:pPr marL="0" marR="0" algn="r">
                        <a:spcBef>
                          <a:spcPts val="0"/>
                        </a:spcBef>
                        <a:spcAft>
                          <a:spcPts val="0"/>
                        </a:spcAft>
                      </a:pPr>
                      <a:r>
                        <a:rPr lang="en-US" sz="1200" dirty="0">
                          <a:solidFill>
                            <a:schemeClr val="bg1"/>
                          </a:solidFill>
                          <a:latin typeface="Times New Roman"/>
                          <a:ea typeface="Times New Roman"/>
                        </a:rPr>
                        <a:t>64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171876">
                <a:tc>
                  <a:txBody>
                    <a:bodyPr/>
                    <a:lstStyle/>
                    <a:p>
                      <a:pPr marL="0" marR="0">
                        <a:spcBef>
                          <a:spcPts val="0"/>
                        </a:spcBef>
                        <a:spcAft>
                          <a:spcPts val="0"/>
                        </a:spcAft>
                      </a:pPr>
                      <a:r>
                        <a:rPr lang="en-US" sz="1200">
                          <a:solidFill>
                            <a:schemeClr val="bg1"/>
                          </a:solidFill>
                          <a:latin typeface="Times New Roman"/>
                          <a:ea typeface="Times New Roman"/>
                        </a:rPr>
                        <a:t>Tumor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22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204047">
                <a:tc>
                  <a:txBody>
                    <a:bodyPr/>
                    <a:lstStyle/>
                    <a:p>
                      <a:pPr marL="0" marR="0">
                        <a:spcBef>
                          <a:spcPts val="0"/>
                        </a:spcBef>
                        <a:spcAft>
                          <a:spcPts val="0"/>
                        </a:spcAft>
                      </a:pPr>
                      <a:r>
                        <a:rPr lang="en-US" sz="1200">
                          <a:solidFill>
                            <a:schemeClr val="bg1"/>
                          </a:solidFill>
                          <a:latin typeface="Times New Roman"/>
                          <a:ea typeface="Times New Roman"/>
                        </a:rPr>
                        <a:t>Node category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204047">
                <a:tc>
                  <a:txBody>
                    <a:bodyPr/>
                    <a:lstStyle/>
                    <a:p>
                      <a:pPr marL="0" marR="0">
                        <a:spcBef>
                          <a:spcPts val="0"/>
                        </a:spcBef>
                        <a:spcAft>
                          <a:spcPts val="0"/>
                        </a:spcAft>
                      </a:pPr>
                      <a:r>
                        <a:rPr lang="en-US" sz="1200">
                          <a:solidFill>
                            <a:schemeClr val="bg1"/>
                          </a:solidFill>
                          <a:latin typeface="Times New Roman"/>
                          <a:ea typeface="Times New Roman"/>
                        </a:rPr>
                        <a:t>Tumor stage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204047">
                <a:tc>
                  <a:txBody>
                    <a:bodyPr/>
                    <a:lstStyle/>
                    <a:p>
                      <a:pPr marL="0" marR="0">
                        <a:spcBef>
                          <a:spcPts val="0"/>
                        </a:spcBef>
                        <a:spcAft>
                          <a:spcPts val="0"/>
                        </a:spcAft>
                      </a:pPr>
                      <a:r>
                        <a:rPr lang="en-US" sz="1200" dirty="0" err="1">
                          <a:solidFill>
                            <a:schemeClr val="bg1"/>
                          </a:solidFill>
                          <a:latin typeface="Times New Roman"/>
                          <a:ea typeface="Times New Roman"/>
                        </a:rPr>
                        <a:t>pN</a:t>
                      </a:r>
                      <a:r>
                        <a:rPr lang="en-US" sz="1200" dirty="0">
                          <a:solidFill>
                            <a:schemeClr val="bg1"/>
                          </a:solidFill>
                          <a:latin typeface="Times New Roman"/>
                          <a:ea typeface="Times New Roman"/>
                        </a:rPr>
                        <a:t> category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r h="204047">
                <a:tc>
                  <a:txBody>
                    <a:bodyPr/>
                    <a:lstStyle/>
                    <a:p>
                      <a:pPr marL="0" marR="0">
                        <a:spcBef>
                          <a:spcPts val="0"/>
                        </a:spcBef>
                        <a:spcAft>
                          <a:spcPts val="0"/>
                        </a:spcAft>
                      </a:pPr>
                      <a:r>
                        <a:rPr lang="en-US" sz="1200">
                          <a:solidFill>
                            <a:schemeClr val="bg1"/>
                          </a:solidFill>
                          <a:latin typeface="Times New Roman"/>
                          <a:ea typeface="Times New Roman"/>
                        </a:rPr>
                        <a:t>N1 category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a:txBody>
                    <a:bodyPr/>
                    <a:lstStyle/>
                    <a:p>
                      <a:pPr marL="0" marR="0" algn="r">
                        <a:spcBef>
                          <a:spcPts val="0"/>
                        </a:spcBef>
                        <a:spcAft>
                          <a:spcPts val="0"/>
                        </a:spcAft>
                      </a:pPr>
                      <a:r>
                        <a:rPr lang="en-US" sz="1200" dirty="0">
                          <a:solidFill>
                            <a:schemeClr val="bg1"/>
                          </a:solidFill>
                          <a:latin typeface="Times New Roman"/>
                          <a:ea typeface="Times New Roman"/>
                        </a:rPr>
                        <a:t>7</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a:txBody>
                    <a:bodyPr/>
                    <a:lstStyle/>
                    <a:p>
                      <a:pPr marL="0" marR="0" algn="r">
                        <a:spcBef>
                          <a:spcPts val="0"/>
                        </a:spcBef>
                        <a:spcAft>
                          <a:spcPts val="0"/>
                        </a:spcAft>
                      </a:pPr>
                      <a:r>
                        <a:rPr lang="en-US" sz="1200" dirty="0">
                          <a:solidFill>
                            <a:schemeClr val="bg1"/>
                          </a:solidFill>
                          <a:latin typeface="Times New Roman"/>
                          <a:ea typeface="Times New Roman"/>
                        </a:rPr>
                        <a:t>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a:txBody>
                    <a:bodyPr/>
                    <a:lstStyle/>
                    <a:p>
                      <a:pPr marL="0" marR="0" algn="r">
                        <a:spcBef>
                          <a:spcPts val="0"/>
                        </a:spcBef>
                        <a:spcAft>
                          <a:spcPts val="0"/>
                        </a:spcAft>
                      </a:pPr>
                      <a:r>
                        <a:rPr lang="en-US" sz="1200" dirty="0">
                          <a:solidFill>
                            <a:schemeClr val="bg1"/>
                          </a:solidFill>
                          <a:latin typeface="Times New Roman"/>
                          <a:ea typeface="Times New Roman"/>
                        </a:rPr>
                        <a:t>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a:txBody>
                    <a:bodyPr/>
                    <a:lstStyle/>
                    <a:p>
                      <a:pPr marL="0" marR="0" algn="r">
                        <a:spcBef>
                          <a:spcPts val="0"/>
                        </a:spcBef>
                        <a:spcAft>
                          <a:spcPts val="0"/>
                        </a:spcAft>
                      </a:pPr>
                      <a:r>
                        <a:rPr lang="en-US" sz="1200" dirty="0">
                          <a:solidFill>
                            <a:schemeClr val="bg1"/>
                          </a:solidFill>
                          <a:latin typeface="Times New Roman"/>
                          <a:ea typeface="Times New Roman"/>
                        </a:rPr>
                        <a:t>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r h="204047">
                <a:tc>
                  <a:txBody>
                    <a:bodyPr/>
                    <a:lstStyle/>
                    <a:p>
                      <a:pPr marL="0" marR="0">
                        <a:spcBef>
                          <a:spcPts val="0"/>
                        </a:spcBef>
                        <a:spcAft>
                          <a:spcPts val="0"/>
                        </a:spcAft>
                      </a:pPr>
                      <a:r>
                        <a:rPr lang="en-US" sz="1200">
                          <a:solidFill>
                            <a:schemeClr val="bg1"/>
                          </a:solidFill>
                          <a:latin typeface="Times New Roman"/>
                          <a:ea typeface="Times New Roman"/>
                        </a:rPr>
                        <a:t>Breast TNM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1"/>
                  </a:ext>
                </a:extLst>
              </a:tr>
              <a:tr h="204047">
                <a:tc>
                  <a:txBody>
                    <a:bodyPr/>
                    <a:lstStyle/>
                    <a:p>
                      <a:pPr marL="0" marR="0">
                        <a:spcBef>
                          <a:spcPts val="0"/>
                        </a:spcBef>
                        <a:spcAft>
                          <a:spcPts val="0"/>
                        </a:spcAft>
                      </a:pPr>
                      <a:r>
                        <a:rPr lang="en-US" sz="1200">
                          <a:solidFill>
                            <a:schemeClr val="bg1"/>
                          </a:solidFill>
                          <a:latin typeface="Times New Roman"/>
                          <a:ea typeface="Times New Roman"/>
                        </a:rPr>
                        <a:t>Clinical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2"/>
                  </a:ext>
                </a:extLst>
              </a:tr>
              <a:tr h="204047">
                <a:tc>
                  <a:txBody>
                    <a:bodyPr/>
                    <a:lstStyle/>
                    <a:p>
                      <a:pPr marL="0" marR="0">
                        <a:spcBef>
                          <a:spcPts val="0"/>
                        </a:spcBef>
                        <a:spcAft>
                          <a:spcPts val="0"/>
                        </a:spcAft>
                      </a:pPr>
                      <a:r>
                        <a:rPr lang="en-US" sz="1200">
                          <a:solidFill>
                            <a:schemeClr val="bg1"/>
                          </a:solidFill>
                          <a:latin typeface="Times New Roman"/>
                          <a:ea typeface="Times New Roman"/>
                        </a:rPr>
                        <a:t>Finding of lesion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3"/>
                  </a:ext>
                </a:extLst>
              </a:tr>
              <a:tr h="204047">
                <a:tc>
                  <a:txBody>
                    <a:bodyPr/>
                    <a:lstStyle/>
                    <a:p>
                      <a:pPr marL="0" marR="0">
                        <a:spcBef>
                          <a:spcPts val="0"/>
                        </a:spcBef>
                        <a:spcAft>
                          <a:spcPts val="0"/>
                        </a:spcAft>
                      </a:pPr>
                      <a:r>
                        <a:rPr lang="en-US" sz="1200">
                          <a:solidFill>
                            <a:schemeClr val="bg1"/>
                          </a:solidFill>
                          <a:latin typeface="Times New Roman"/>
                          <a:ea typeface="Times New Roman"/>
                        </a:rPr>
                        <a:t>pN1b category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4"/>
                  </a:ext>
                </a:extLst>
              </a:tr>
              <a:tr h="408093">
                <a:tc>
                  <a:txBody>
                    <a:bodyPr/>
                    <a:lstStyle/>
                    <a:p>
                      <a:pPr marL="0" marR="0" algn="r">
                        <a:spcBef>
                          <a:spcPts val="0"/>
                        </a:spcBef>
                        <a:spcAft>
                          <a:spcPts val="0"/>
                        </a:spcAft>
                      </a:pPr>
                      <a:r>
                        <a:rPr lang="en-US" sz="1200" b="1">
                          <a:solidFill>
                            <a:schemeClr val="bg1"/>
                          </a:solidFill>
                          <a:latin typeface="Times New Roman"/>
                          <a:ea typeface="Times New Roman"/>
                        </a:rPr>
                        <a:t>Total Information content</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203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484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440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500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500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498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8660153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Appearances and disappearances of </a:t>
            </a:r>
            <a:r>
              <a:rPr lang="en-US" i="1" smtClean="0"/>
              <a:t>TC</a:t>
            </a:r>
            <a:r>
              <a:rPr lang="en-US" smtClean="0"/>
              <a:t>s</a:t>
            </a:r>
          </a:p>
        </p:txBody>
      </p:sp>
      <p:graphicFrame>
        <p:nvGraphicFramePr>
          <p:cNvPr id="4" name="Table 3"/>
          <p:cNvGraphicFramePr>
            <a:graphicFrameLocks noGrp="1"/>
          </p:cNvGraphicFramePr>
          <p:nvPr/>
        </p:nvGraphicFramePr>
        <p:xfrm>
          <a:off x="304800" y="2057400"/>
          <a:ext cx="8610602" cy="4592328"/>
        </p:xfrm>
        <a:graphic>
          <a:graphicData uri="http://schemas.openxmlformats.org/drawingml/2006/table">
            <a:tbl>
              <a:tblPr/>
              <a:tblGrid>
                <a:gridCol w="940826">
                  <a:extLst>
                    <a:ext uri="{9D8B030D-6E8A-4147-A177-3AD203B41FA5}">
                      <a16:colId xmlns:a16="http://schemas.microsoft.com/office/drawing/2014/main" val="20000"/>
                    </a:ext>
                  </a:extLst>
                </a:gridCol>
                <a:gridCol w="536884">
                  <a:extLst>
                    <a:ext uri="{9D8B030D-6E8A-4147-A177-3AD203B41FA5}">
                      <a16:colId xmlns:a16="http://schemas.microsoft.com/office/drawing/2014/main" val="20001"/>
                    </a:ext>
                  </a:extLst>
                </a:gridCol>
                <a:gridCol w="536884">
                  <a:extLst>
                    <a:ext uri="{9D8B030D-6E8A-4147-A177-3AD203B41FA5}">
                      <a16:colId xmlns:a16="http://schemas.microsoft.com/office/drawing/2014/main" val="20002"/>
                    </a:ext>
                  </a:extLst>
                </a:gridCol>
                <a:gridCol w="536884">
                  <a:extLst>
                    <a:ext uri="{9D8B030D-6E8A-4147-A177-3AD203B41FA5}">
                      <a16:colId xmlns:a16="http://schemas.microsoft.com/office/drawing/2014/main" val="20003"/>
                    </a:ext>
                  </a:extLst>
                </a:gridCol>
                <a:gridCol w="536884">
                  <a:extLst>
                    <a:ext uri="{9D8B030D-6E8A-4147-A177-3AD203B41FA5}">
                      <a16:colId xmlns:a16="http://schemas.microsoft.com/office/drawing/2014/main" val="20004"/>
                    </a:ext>
                  </a:extLst>
                </a:gridCol>
                <a:gridCol w="460186">
                  <a:extLst>
                    <a:ext uri="{9D8B030D-6E8A-4147-A177-3AD203B41FA5}">
                      <a16:colId xmlns:a16="http://schemas.microsoft.com/office/drawing/2014/main" val="20005"/>
                    </a:ext>
                  </a:extLst>
                </a:gridCol>
                <a:gridCol w="567564">
                  <a:extLst>
                    <a:ext uri="{9D8B030D-6E8A-4147-A177-3AD203B41FA5}">
                      <a16:colId xmlns:a16="http://schemas.microsoft.com/office/drawing/2014/main" val="20006"/>
                    </a:ext>
                  </a:extLst>
                </a:gridCol>
                <a:gridCol w="674940">
                  <a:extLst>
                    <a:ext uri="{9D8B030D-6E8A-4147-A177-3AD203B41FA5}">
                      <a16:colId xmlns:a16="http://schemas.microsoft.com/office/drawing/2014/main" val="20007"/>
                    </a:ext>
                  </a:extLst>
                </a:gridCol>
                <a:gridCol w="567564">
                  <a:extLst>
                    <a:ext uri="{9D8B030D-6E8A-4147-A177-3AD203B41FA5}">
                      <a16:colId xmlns:a16="http://schemas.microsoft.com/office/drawing/2014/main" val="20008"/>
                    </a:ext>
                  </a:extLst>
                </a:gridCol>
                <a:gridCol w="690280">
                  <a:extLst>
                    <a:ext uri="{9D8B030D-6E8A-4147-A177-3AD203B41FA5}">
                      <a16:colId xmlns:a16="http://schemas.microsoft.com/office/drawing/2014/main" val="20009"/>
                    </a:ext>
                  </a:extLst>
                </a:gridCol>
                <a:gridCol w="797657">
                  <a:extLst>
                    <a:ext uri="{9D8B030D-6E8A-4147-A177-3AD203B41FA5}">
                      <a16:colId xmlns:a16="http://schemas.microsoft.com/office/drawing/2014/main" val="20010"/>
                    </a:ext>
                  </a:extLst>
                </a:gridCol>
                <a:gridCol w="782317">
                  <a:extLst>
                    <a:ext uri="{9D8B030D-6E8A-4147-A177-3AD203B41FA5}">
                      <a16:colId xmlns:a16="http://schemas.microsoft.com/office/drawing/2014/main" val="20011"/>
                    </a:ext>
                  </a:extLst>
                </a:gridCol>
                <a:gridCol w="981732">
                  <a:extLst>
                    <a:ext uri="{9D8B030D-6E8A-4147-A177-3AD203B41FA5}">
                      <a16:colId xmlns:a16="http://schemas.microsoft.com/office/drawing/2014/main" val="20012"/>
                    </a:ext>
                  </a:extLst>
                </a:gridCol>
              </a:tblGrid>
              <a:tr h="190500">
                <a:tc>
                  <a:txBody>
                    <a:bodyPr/>
                    <a:lstStyle/>
                    <a:p>
                      <a:pPr algn="l" fontAlgn="b"/>
                      <a:endParaRPr lang="en-US" sz="1200" b="0" i="0" u="none" strike="noStrike" dirty="0">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10">
                  <a:txBody>
                    <a:bodyPr/>
                    <a:lstStyle/>
                    <a:p>
                      <a:pPr algn="ctr" fontAlgn="b"/>
                      <a:r>
                        <a:rPr lang="en-US" sz="1200" b="1" i="0" u="none" strike="noStrike">
                          <a:solidFill>
                            <a:schemeClr val="bg1"/>
                          </a:solidFill>
                          <a:latin typeface="Calibri"/>
                        </a:rPr>
                        <a:t>TimePattern</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1"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ctr" fontAlgn="b"/>
                      <a:r>
                        <a:rPr lang="en-US" sz="1200" b="1" i="0" u="none" strike="noStrike" dirty="0" smtClean="0">
                          <a:solidFill>
                            <a:schemeClr val="bg1"/>
                          </a:solidFill>
                          <a:latin typeface="Calibri"/>
                        </a:rPr>
                        <a:t>Relation</a:t>
                      </a:r>
                      <a:endParaRPr lang="en-US" sz="1200" b="1" i="0" u="none" strike="noStrike" dirty="0">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b"/>
                      <a:r>
                        <a:rPr lang="en-US" sz="1200" b="1" i="0" u="none" strike="noStrike" dirty="0">
                          <a:solidFill>
                            <a:schemeClr val="bg1"/>
                          </a:solidFill>
                          <a:latin typeface="Calibri"/>
                        </a:rPr>
                        <a:t>Contiguous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b"/>
                      <a:r>
                        <a:rPr lang="en-US" sz="1200" b="1" i="0" u="none" strike="noStrike" dirty="0">
                          <a:solidFill>
                            <a:schemeClr val="bg1"/>
                          </a:solidFill>
                          <a:latin typeface="Calibri"/>
                        </a:rPr>
                        <a:t>Non-contiguous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ctr" fontAlgn="b"/>
                      <a:r>
                        <a:rPr lang="en-US" sz="1200" b="1" i="0" u="none" strike="noStrike" dirty="0">
                          <a:solidFill>
                            <a:schemeClr val="bg1"/>
                          </a:solidFill>
                          <a:latin typeface="Calibri"/>
                        </a:rPr>
                        <a:t> </a:t>
                      </a:r>
                      <a:r>
                        <a:rPr lang="en-US" sz="1200" b="1" i="0" u="none" strike="noStrike" dirty="0" smtClean="0">
                          <a:solidFill>
                            <a:schemeClr val="bg1"/>
                          </a:solidFill>
                          <a:latin typeface="Calibri"/>
                        </a:rPr>
                        <a:t>present in no.</a:t>
                      </a:r>
                      <a:endParaRPr lang="en-US" sz="1200" b="1" i="0" u="none" strike="noStrike" dirty="0">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1"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1"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1"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1"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gridSpan="4">
                  <a:txBody>
                    <a:bodyPr/>
                    <a:lstStyle/>
                    <a:p>
                      <a:pPr algn="ctr" fontAlgn="b"/>
                      <a:r>
                        <a:rPr lang="en-US" sz="1200" b="1" i="0" u="none" strike="noStrike" dirty="0">
                          <a:solidFill>
                            <a:schemeClr val="bg1"/>
                          </a:solidFill>
                          <a:latin typeface="Calibri"/>
                        </a:rPr>
                        <a:t>Two blocks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200" b="1" i="0" u="none" strike="noStrike">
                          <a:solidFill>
                            <a:schemeClr val="bg1"/>
                          </a:solidFill>
                          <a:latin typeface="Calibri"/>
                        </a:rPr>
                        <a:t>Three blocks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hMerge="1">
                  <a:txBody>
                    <a:bodyPr/>
                    <a:lstStyle/>
                    <a:p>
                      <a:endParaRPr lang="en-US"/>
                    </a:p>
                  </a:txBody>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ctr" fontAlgn="b"/>
                      <a:r>
                        <a:rPr lang="en-US" sz="1200" b="1" i="0" u="none" strike="noStrike" dirty="0" smtClean="0">
                          <a:solidFill>
                            <a:schemeClr val="bg1"/>
                          </a:solidFill>
                          <a:latin typeface="Calibri"/>
                        </a:rPr>
                        <a:t>of versions</a:t>
                      </a:r>
                      <a:endParaRPr lang="en-US" sz="1200" b="1" i="0" u="none" strike="noStrike" dirty="0">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1" i="0" u="none" strike="noStrike" dirty="0">
                          <a:solidFill>
                            <a:schemeClr val="bg1"/>
                          </a:solidFill>
                          <a:latin typeface="Calibri"/>
                        </a:rPr>
                        <a:t>B</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r>
                        <a:rPr lang="en-US" sz="1200" b="1" i="0" u="none" strike="noStrike" dirty="0">
                          <a:solidFill>
                            <a:schemeClr val="bg1"/>
                          </a:solidFill>
                          <a:latin typeface="Calibri"/>
                        </a:rPr>
                        <a:t>BS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r>
                        <a:rPr lang="en-US" sz="1200" b="1" i="0" u="none" strike="noStrike">
                          <a:solidFill>
                            <a:schemeClr val="bg1"/>
                          </a:solidFill>
                          <a:latin typeface="Calibri"/>
                        </a:rPr>
                        <a:t>SBS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r>
                        <a:rPr lang="en-US" sz="1200" b="1" i="0" u="none" strike="noStrike">
                          <a:solidFill>
                            <a:schemeClr val="bg1"/>
                          </a:solidFill>
                          <a:latin typeface="Calibri"/>
                        </a:rPr>
                        <a:t>SB</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r>
                        <a:rPr lang="en-US" sz="1200" b="1" i="0" u="none" strike="noStrike">
                          <a:solidFill>
                            <a:schemeClr val="bg1"/>
                          </a:solidFill>
                          <a:latin typeface="Calibri"/>
                        </a:rPr>
                        <a:t>BSB</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chemeClr val="bg1"/>
                          </a:solidFill>
                          <a:latin typeface="Calibri"/>
                        </a:rPr>
                        <a:t>BSBS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chemeClr val="bg1"/>
                          </a:solidFill>
                          <a:latin typeface="Calibri"/>
                        </a:rPr>
                        <a:t>SBSBS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a:solidFill>
                            <a:schemeClr val="bg1"/>
                          </a:solidFill>
                          <a:latin typeface="Calibri"/>
                        </a:rPr>
                        <a:t>SBSB</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a:solidFill>
                            <a:schemeClr val="bg1"/>
                          </a:solidFill>
                          <a:latin typeface="Calibri"/>
                        </a:rPr>
                        <a:t>BSBSB</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a:solidFill>
                            <a:schemeClr val="bg1"/>
                          </a:solidFill>
                          <a:latin typeface="Calibri"/>
                        </a:rPr>
                        <a:t>SBSBSB</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a:solidFill>
                            <a:schemeClr val="bg1"/>
                          </a:solidFill>
                          <a:latin typeface="Calibri"/>
                        </a:rPr>
                        <a:t>Totals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1" i="0" u="none" strike="noStrike">
                          <a:solidFill>
                            <a:schemeClr val="bg1"/>
                          </a:solidFill>
                          <a:latin typeface="Calibri"/>
                        </a:rPr>
                        <a:t>%</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ctr" fontAlgn="b"/>
                      <a:r>
                        <a:rPr lang="en-US" sz="1200" b="1" i="0" u="none" strike="noStrike">
                          <a:solidFill>
                            <a:schemeClr val="bg1"/>
                          </a:solidFill>
                          <a:latin typeface="Calibri"/>
                        </a:rPr>
                        <a:t>18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0" i="0" u="none" strike="noStrike">
                          <a:solidFill>
                            <a:schemeClr val="bg1"/>
                          </a:solidFill>
                          <a:latin typeface="Calibri"/>
                        </a:rPr>
                        <a:t>4316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4316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27.51%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ctr" fontAlgn="b"/>
                      <a:r>
                        <a:rPr lang="en-US" sz="1200" b="1" i="0" u="none" strike="noStrike">
                          <a:solidFill>
                            <a:schemeClr val="bg1"/>
                          </a:solidFill>
                          <a:latin typeface="Calibri"/>
                        </a:rPr>
                        <a:t>17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333</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dirty="0">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374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2.38%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ctr" fontAlgn="b"/>
                      <a:r>
                        <a:rPr lang="en-US" sz="1200" b="1" i="0" u="none" strike="noStrike">
                          <a:solidFill>
                            <a:schemeClr val="bg1"/>
                          </a:solidFill>
                          <a:latin typeface="Calibri"/>
                        </a:rPr>
                        <a:t>16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957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dirty="0">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dirty="0">
                          <a:solidFill>
                            <a:schemeClr val="bg1"/>
                          </a:solidFill>
                          <a:latin typeface="Calibri"/>
                        </a:rPr>
                        <a:t>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982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6.26%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ctr" fontAlgn="b"/>
                      <a:r>
                        <a:rPr lang="en-US" sz="1200" b="1" i="0" u="none" strike="noStrike">
                          <a:solidFill>
                            <a:schemeClr val="bg1"/>
                          </a:solidFill>
                          <a:latin typeface="Calibri"/>
                        </a:rPr>
                        <a:t>15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2804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dirty="0">
                          <a:solidFill>
                            <a:schemeClr val="bg1"/>
                          </a:solidFill>
                          <a:latin typeface="Calibri"/>
                        </a:rPr>
                        <a:t>111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2935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18.71%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190500">
                <a:tc>
                  <a:txBody>
                    <a:bodyPr/>
                    <a:lstStyle/>
                    <a:p>
                      <a:pPr algn="ctr" fontAlgn="b"/>
                      <a:r>
                        <a:rPr lang="en-US" sz="1200" b="1" i="0" u="none" strike="noStrike">
                          <a:solidFill>
                            <a:schemeClr val="bg1"/>
                          </a:solidFill>
                          <a:latin typeface="Calibri"/>
                        </a:rPr>
                        <a:t>14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49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712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dirty="0">
                          <a:solidFill>
                            <a:schemeClr val="bg1"/>
                          </a:solidFill>
                          <a:latin typeface="Calibri"/>
                        </a:rPr>
                        <a:t>210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1006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6.41%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190500">
                <a:tc>
                  <a:txBody>
                    <a:bodyPr/>
                    <a:lstStyle/>
                    <a:p>
                      <a:pPr algn="ctr" fontAlgn="b"/>
                      <a:r>
                        <a:rPr lang="en-US" sz="1200" b="1" i="0" u="none" strike="noStrike">
                          <a:solidFill>
                            <a:schemeClr val="bg1"/>
                          </a:solidFill>
                          <a:latin typeface="Calibri"/>
                        </a:rPr>
                        <a:t>13</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58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159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471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704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4.49%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r h="190500">
                <a:tc>
                  <a:txBody>
                    <a:bodyPr/>
                    <a:lstStyle/>
                    <a:p>
                      <a:pPr algn="ctr" fontAlgn="b"/>
                      <a:r>
                        <a:rPr lang="en-US" sz="1200" b="1" i="0" u="none" strike="noStrike">
                          <a:solidFill>
                            <a:schemeClr val="bg1"/>
                          </a:solidFill>
                          <a:latin typeface="Calibri"/>
                        </a:rPr>
                        <a:t>12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13</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362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344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dirty="0">
                          <a:solidFill>
                            <a:schemeClr val="bg1"/>
                          </a:solidFill>
                          <a:latin typeface="Calibri"/>
                        </a:rPr>
                        <a:t>3</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724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4.61%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r h="190500">
                <a:tc>
                  <a:txBody>
                    <a:bodyPr/>
                    <a:lstStyle/>
                    <a:p>
                      <a:pPr algn="ctr" fontAlgn="b"/>
                      <a:r>
                        <a:rPr lang="en-US" sz="1200" b="1" i="0" u="none" strike="noStrike">
                          <a:solidFill>
                            <a:schemeClr val="bg1"/>
                          </a:solidFill>
                          <a:latin typeface="Calibri"/>
                        </a:rPr>
                        <a:t>11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70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649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24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dirty="0">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760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4.84%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1"/>
                  </a:ext>
                </a:extLst>
              </a:tr>
              <a:tr h="190500">
                <a:tc>
                  <a:txBody>
                    <a:bodyPr/>
                    <a:lstStyle/>
                    <a:p>
                      <a:pPr algn="ctr" fontAlgn="b"/>
                      <a:r>
                        <a:rPr lang="en-US" sz="1200" b="1" i="0" u="none" strike="noStrike">
                          <a:solidFill>
                            <a:schemeClr val="bg1"/>
                          </a:solidFill>
                          <a:latin typeface="Calibri"/>
                        </a:rPr>
                        <a:t>10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38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96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0.61%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2"/>
                  </a:ext>
                </a:extLst>
              </a:tr>
              <a:tr h="190500">
                <a:tc>
                  <a:txBody>
                    <a:bodyPr/>
                    <a:lstStyle/>
                    <a:p>
                      <a:pPr algn="ctr" fontAlgn="b"/>
                      <a:r>
                        <a:rPr lang="en-US" sz="1200" b="1" i="0" u="none" strike="noStrike">
                          <a:solidFill>
                            <a:schemeClr val="bg1"/>
                          </a:solidFill>
                          <a:latin typeface="Calibri"/>
                        </a:rPr>
                        <a:t>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251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98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362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2.31%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3"/>
                  </a:ext>
                </a:extLst>
              </a:tr>
              <a:tr h="190500">
                <a:tc>
                  <a:txBody>
                    <a:bodyPr/>
                    <a:lstStyle/>
                    <a:p>
                      <a:pPr algn="ctr" fontAlgn="b"/>
                      <a:r>
                        <a:rPr lang="en-US" sz="1200" b="1" i="0" u="none" strike="noStrike">
                          <a:solidFill>
                            <a:schemeClr val="bg1"/>
                          </a:solidFill>
                          <a:latin typeface="Calibri"/>
                        </a:rPr>
                        <a:t>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112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152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0.97%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4"/>
                  </a:ext>
                </a:extLst>
              </a:tr>
              <a:tr h="190500">
                <a:tc>
                  <a:txBody>
                    <a:bodyPr/>
                    <a:lstStyle/>
                    <a:p>
                      <a:pPr algn="ctr" fontAlgn="b"/>
                      <a:r>
                        <a:rPr lang="en-US" sz="1200" b="1" i="0" u="none" strike="noStrike">
                          <a:solidFill>
                            <a:schemeClr val="bg1"/>
                          </a:solidFill>
                          <a:latin typeface="Calibri"/>
                        </a:rPr>
                        <a:t>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45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0.29%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5"/>
                  </a:ext>
                </a:extLst>
              </a:tr>
              <a:tr h="190500">
                <a:tc>
                  <a:txBody>
                    <a:bodyPr/>
                    <a:lstStyle/>
                    <a:p>
                      <a:pPr algn="ctr" fontAlgn="b"/>
                      <a:r>
                        <a:rPr lang="en-US" sz="1200" b="1" i="0" u="none" strike="noStrike">
                          <a:solidFill>
                            <a:schemeClr val="bg1"/>
                          </a:solidFill>
                          <a:latin typeface="Calibri"/>
                        </a:rPr>
                        <a:t>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13</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13</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61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0.39%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6"/>
                  </a:ext>
                </a:extLst>
              </a:tr>
              <a:tr h="190500">
                <a:tc>
                  <a:txBody>
                    <a:bodyPr/>
                    <a:lstStyle/>
                    <a:p>
                      <a:pPr algn="ctr" fontAlgn="b"/>
                      <a:r>
                        <a:rPr lang="en-US" sz="1200" b="1" i="0" u="none" strike="noStrike">
                          <a:solidFill>
                            <a:schemeClr val="bg1"/>
                          </a:solidFill>
                          <a:latin typeface="Calibri"/>
                        </a:rPr>
                        <a:t>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48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60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316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425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2.71%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7"/>
                  </a:ext>
                </a:extLst>
              </a:tr>
              <a:tr h="190500">
                <a:tc>
                  <a:txBody>
                    <a:bodyPr/>
                    <a:lstStyle/>
                    <a:p>
                      <a:pPr algn="ctr" fontAlgn="b"/>
                      <a:r>
                        <a:rPr lang="en-US" sz="1200" b="1" i="0" u="none" strike="noStrike">
                          <a:solidFill>
                            <a:schemeClr val="bg1"/>
                          </a:solidFill>
                          <a:latin typeface="Calibri"/>
                        </a:rPr>
                        <a:t>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160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75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247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1.57%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8"/>
                  </a:ext>
                </a:extLst>
              </a:tr>
              <a:tr h="190500">
                <a:tc>
                  <a:txBody>
                    <a:bodyPr/>
                    <a:lstStyle/>
                    <a:p>
                      <a:pPr algn="ctr" fontAlgn="b"/>
                      <a:r>
                        <a:rPr lang="en-US" sz="1200" b="1" i="0" u="none" strike="noStrike">
                          <a:solidFill>
                            <a:schemeClr val="bg1"/>
                          </a:solidFill>
                          <a:latin typeface="Calibri"/>
                        </a:rPr>
                        <a:t>3</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225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41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307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575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3.66%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9"/>
                  </a:ext>
                </a:extLst>
              </a:tr>
              <a:tr h="190500">
                <a:tc>
                  <a:txBody>
                    <a:bodyPr/>
                    <a:lstStyle/>
                    <a:p>
                      <a:pPr algn="ctr" fontAlgn="b"/>
                      <a:r>
                        <a:rPr lang="en-US" sz="1200" b="1" i="0" u="none" strike="noStrike">
                          <a:solidFill>
                            <a:schemeClr val="bg1"/>
                          </a:solidFill>
                          <a:latin typeface="Calibri"/>
                        </a:rPr>
                        <a:t>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280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386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184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850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5.42%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20"/>
                  </a:ext>
                </a:extLst>
              </a:tr>
              <a:tr h="190500">
                <a:tc>
                  <a:txBody>
                    <a:bodyPr/>
                    <a:lstStyle/>
                    <a:p>
                      <a:pPr algn="ctr" fontAlgn="b"/>
                      <a:r>
                        <a:rPr lang="en-US" sz="1200" b="1"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224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779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72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1075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6.85%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21"/>
                  </a:ext>
                </a:extLst>
              </a:tr>
              <a:tr h="190500">
                <a:tc>
                  <a:txBody>
                    <a:bodyPr/>
                    <a:lstStyle/>
                    <a:p>
                      <a:pPr algn="l" fontAlgn="b"/>
                      <a:r>
                        <a:rPr lang="en-US" sz="1200" b="1" i="0" u="none" strike="noStrike">
                          <a:solidFill>
                            <a:schemeClr val="bg1"/>
                          </a:solidFill>
                          <a:latin typeface="Calibri"/>
                        </a:rPr>
                        <a:t>Totals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4316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1" i="0" u="none" strike="noStrike">
                          <a:solidFill>
                            <a:schemeClr val="bg1"/>
                          </a:solidFill>
                          <a:latin typeface="Calibri"/>
                        </a:rPr>
                        <a:t>1210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1" i="0" u="none" strike="noStrike">
                          <a:solidFill>
                            <a:schemeClr val="bg1"/>
                          </a:solidFill>
                          <a:latin typeface="Calibri"/>
                        </a:rPr>
                        <a:t>2172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1" i="0" u="none" strike="noStrike" dirty="0">
                          <a:solidFill>
                            <a:schemeClr val="bg1"/>
                          </a:solidFill>
                          <a:latin typeface="Calibri"/>
                        </a:rPr>
                        <a:t>7491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1" i="0" u="none" strike="noStrike">
                          <a:solidFill>
                            <a:schemeClr val="bg1"/>
                          </a:solidFill>
                          <a:latin typeface="Calibri"/>
                        </a:rPr>
                        <a:t>115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19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363</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dirty="0">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15689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100.00%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22"/>
                  </a:ext>
                </a:extLst>
              </a:tr>
              <a:tr h="190500">
                <a:tc>
                  <a:txBody>
                    <a:bodyPr/>
                    <a:lstStyle/>
                    <a:p>
                      <a:pPr algn="l" fontAlgn="b"/>
                      <a:r>
                        <a:rPr lang="en-US" sz="1200" b="1"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b"/>
                      <a:r>
                        <a:rPr lang="en-US" sz="1200" b="1" i="0" u="none" strike="noStrike" dirty="0">
                          <a:solidFill>
                            <a:schemeClr val="bg1"/>
                          </a:solidFill>
                          <a:latin typeface="Calibri"/>
                        </a:rPr>
                        <a:t>15189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b"/>
                      <a:r>
                        <a:rPr lang="en-US" sz="1200" b="1" i="0" u="none" strike="noStrike" dirty="0">
                          <a:solidFill>
                            <a:schemeClr val="bg1"/>
                          </a:solidFill>
                          <a:latin typeface="Calibri"/>
                        </a:rPr>
                        <a:t>500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200" b="1" i="0" u="none" strike="noStrike">
                          <a:solidFill>
                            <a:schemeClr val="bg1"/>
                          </a:solidFill>
                          <a:latin typeface="Calibri"/>
                        </a:rPr>
                        <a:t>15689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dirty="0">
                          <a:solidFill>
                            <a:schemeClr val="bg1"/>
                          </a:solidFill>
                          <a:latin typeface="Calibri"/>
                        </a:rPr>
                        <a:t>100.00%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28597169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How to read this table </a:t>
            </a:r>
          </a:p>
        </p:txBody>
      </p:sp>
      <p:sp>
        <p:nvSpPr>
          <p:cNvPr id="28675" name="Content Placeholder 5"/>
          <p:cNvSpPr>
            <a:spLocks noGrp="1"/>
          </p:cNvSpPr>
          <p:nvPr>
            <p:ph idx="1"/>
          </p:nvPr>
        </p:nvSpPr>
        <p:spPr/>
        <p:txBody>
          <a:bodyPr/>
          <a:lstStyle/>
          <a:p>
            <a:pPr>
              <a:buFont typeface="Arial" panose="020B0604020202020204" pitchFamily="34" charset="0"/>
              <a:buChar char="•"/>
            </a:pPr>
            <a:r>
              <a:rPr lang="en-US" sz="1600" dirty="0" smtClean="0"/>
              <a:t>Of the 45 relations that are present in 7 versions, 27 exhibits a ‘BS’ pattern, 9 a ‘SBS’ pattern, …</a:t>
            </a:r>
          </a:p>
          <a:p>
            <a:pPr lvl="1"/>
            <a:r>
              <a:rPr lang="en-US" sz="1400" dirty="0" smtClean="0"/>
              <a:t>‘B’ stands for ‘block’ thus present, ‘S’ for ‘space’, thus absent</a:t>
            </a:r>
          </a:p>
          <a:p>
            <a:pPr>
              <a:buFont typeface="Arial" panose="020B0604020202020204" pitchFamily="34" charset="0"/>
              <a:buChar char="•"/>
            </a:pPr>
            <a:r>
              <a:rPr lang="en-US" sz="2000" dirty="0" smtClean="0"/>
              <a:t>Example (the one ‘SBSBSB’ in the sample): </a:t>
            </a:r>
          </a:p>
          <a:p>
            <a:pPr lvl="1"/>
            <a:r>
              <a:rPr lang="it-IT" sz="1800" dirty="0" smtClean="0">
                <a:solidFill>
                  <a:srgbClr val="FF0000"/>
                </a:solidFill>
              </a:rPr>
              <a:t>00000</a:t>
            </a:r>
            <a:r>
              <a:rPr lang="it-IT" sz="1800" dirty="0" smtClean="0">
                <a:solidFill>
                  <a:srgbClr val="FFFF00"/>
                </a:solidFill>
              </a:rPr>
              <a:t>4</a:t>
            </a:r>
            <a:r>
              <a:rPr lang="it-IT" sz="1800" dirty="0" smtClean="0">
                <a:solidFill>
                  <a:srgbClr val="FF0000"/>
                </a:solidFill>
              </a:rPr>
              <a:t>00</a:t>
            </a:r>
            <a:r>
              <a:rPr lang="it-IT" sz="1800" dirty="0" smtClean="0">
                <a:solidFill>
                  <a:srgbClr val="FFFF00"/>
                </a:solidFill>
              </a:rPr>
              <a:t>33344</a:t>
            </a:r>
            <a:r>
              <a:rPr lang="it-IT" sz="1800" dirty="0" smtClean="0">
                <a:solidFill>
                  <a:srgbClr val="FF0000"/>
                </a:solidFill>
              </a:rPr>
              <a:t>0000</a:t>
            </a:r>
            <a:r>
              <a:rPr lang="it-IT" sz="1800" dirty="0" smtClean="0">
                <a:solidFill>
                  <a:srgbClr val="FFFF00"/>
                </a:solidFill>
              </a:rPr>
              <a:t>1</a:t>
            </a:r>
            <a:r>
              <a:rPr lang="it-IT" sz="1800" dirty="0" smtClean="0"/>
              <a:t>  </a:t>
            </a:r>
            <a:r>
              <a:rPr lang="it-IT" sz="1800" b="1" i="1" dirty="0" smtClean="0"/>
              <a:t>Ulcerative </a:t>
            </a:r>
            <a:r>
              <a:rPr lang="it-IT" sz="1800" b="1" i="1" dirty="0" smtClean="0"/>
              <a:t>colitis </a:t>
            </a:r>
            <a:r>
              <a:rPr lang="it-IT" sz="1800" b="1" i="1" dirty="0" smtClean="0"/>
              <a:t>Is </a:t>
            </a:r>
            <a:r>
              <a:rPr lang="it-IT" sz="1800" b="1" i="1" dirty="0" smtClean="0"/>
              <a:t>a </a:t>
            </a:r>
            <a:r>
              <a:rPr lang="it-IT" sz="1800" b="1" i="1" dirty="0" smtClean="0"/>
              <a:t>Inflammatory </a:t>
            </a:r>
            <a:r>
              <a:rPr lang="it-IT" sz="1800" b="1" i="1" dirty="0" smtClean="0"/>
              <a:t>bowel disease</a:t>
            </a:r>
          </a:p>
          <a:p>
            <a:pPr lvl="2"/>
            <a:r>
              <a:rPr lang="it-IT" sz="1400" dirty="0" smtClean="0"/>
              <a:t>numbers indicate path distance from SC to TC in each of the 18 versions studied (‘0’ = absence)</a:t>
            </a:r>
            <a:endParaRPr lang="en-US" sz="1400" dirty="0" smtClean="0"/>
          </a:p>
        </p:txBody>
      </p:sp>
      <p:graphicFrame>
        <p:nvGraphicFramePr>
          <p:cNvPr id="4" name="Table 3"/>
          <p:cNvGraphicFramePr>
            <a:graphicFrameLocks noGrp="1"/>
          </p:cNvGraphicFramePr>
          <p:nvPr>
            <p:extLst>
              <p:ext uri="{D42A27DB-BD31-4B8C-83A1-F6EECF244321}">
                <p14:modId xmlns:p14="http://schemas.microsoft.com/office/powerpoint/2010/main" val="259478396"/>
              </p:ext>
            </p:extLst>
          </p:nvPr>
        </p:nvGraphicFramePr>
        <p:xfrm>
          <a:off x="304800" y="3720248"/>
          <a:ext cx="8610600" cy="3061552"/>
        </p:xfrm>
        <a:graphic>
          <a:graphicData uri="http://schemas.openxmlformats.org/drawingml/2006/table">
            <a:tbl>
              <a:tblPr/>
              <a:tblGrid>
                <a:gridCol w="940824">
                  <a:extLst>
                    <a:ext uri="{9D8B030D-6E8A-4147-A177-3AD203B41FA5}">
                      <a16:colId xmlns:a16="http://schemas.microsoft.com/office/drawing/2014/main" val="20000"/>
                    </a:ext>
                  </a:extLst>
                </a:gridCol>
                <a:gridCol w="536884">
                  <a:extLst>
                    <a:ext uri="{9D8B030D-6E8A-4147-A177-3AD203B41FA5}">
                      <a16:colId xmlns:a16="http://schemas.microsoft.com/office/drawing/2014/main" val="20001"/>
                    </a:ext>
                  </a:extLst>
                </a:gridCol>
                <a:gridCol w="536884">
                  <a:extLst>
                    <a:ext uri="{9D8B030D-6E8A-4147-A177-3AD203B41FA5}">
                      <a16:colId xmlns:a16="http://schemas.microsoft.com/office/drawing/2014/main" val="20002"/>
                    </a:ext>
                  </a:extLst>
                </a:gridCol>
                <a:gridCol w="536884">
                  <a:extLst>
                    <a:ext uri="{9D8B030D-6E8A-4147-A177-3AD203B41FA5}">
                      <a16:colId xmlns:a16="http://schemas.microsoft.com/office/drawing/2014/main" val="20003"/>
                    </a:ext>
                  </a:extLst>
                </a:gridCol>
                <a:gridCol w="536884">
                  <a:extLst>
                    <a:ext uri="{9D8B030D-6E8A-4147-A177-3AD203B41FA5}">
                      <a16:colId xmlns:a16="http://schemas.microsoft.com/office/drawing/2014/main" val="20004"/>
                    </a:ext>
                  </a:extLst>
                </a:gridCol>
                <a:gridCol w="460186">
                  <a:extLst>
                    <a:ext uri="{9D8B030D-6E8A-4147-A177-3AD203B41FA5}">
                      <a16:colId xmlns:a16="http://schemas.microsoft.com/office/drawing/2014/main" val="20005"/>
                    </a:ext>
                  </a:extLst>
                </a:gridCol>
                <a:gridCol w="567564">
                  <a:extLst>
                    <a:ext uri="{9D8B030D-6E8A-4147-A177-3AD203B41FA5}">
                      <a16:colId xmlns:a16="http://schemas.microsoft.com/office/drawing/2014/main" val="20006"/>
                    </a:ext>
                  </a:extLst>
                </a:gridCol>
                <a:gridCol w="674940">
                  <a:extLst>
                    <a:ext uri="{9D8B030D-6E8A-4147-A177-3AD203B41FA5}">
                      <a16:colId xmlns:a16="http://schemas.microsoft.com/office/drawing/2014/main" val="20007"/>
                    </a:ext>
                  </a:extLst>
                </a:gridCol>
                <a:gridCol w="567564">
                  <a:extLst>
                    <a:ext uri="{9D8B030D-6E8A-4147-A177-3AD203B41FA5}">
                      <a16:colId xmlns:a16="http://schemas.microsoft.com/office/drawing/2014/main" val="20008"/>
                    </a:ext>
                  </a:extLst>
                </a:gridCol>
                <a:gridCol w="690280">
                  <a:extLst>
                    <a:ext uri="{9D8B030D-6E8A-4147-A177-3AD203B41FA5}">
                      <a16:colId xmlns:a16="http://schemas.microsoft.com/office/drawing/2014/main" val="20009"/>
                    </a:ext>
                  </a:extLst>
                </a:gridCol>
                <a:gridCol w="797657">
                  <a:extLst>
                    <a:ext uri="{9D8B030D-6E8A-4147-A177-3AD203B41FA5}">
                      <a16:colId xmlns:a16="http://schemas.microsoft.com/office/drawing/2014/main" val="20010"/>
                    </a:ext>
                  </a:extLst>
                </a:gridCol>
                <a:gridCol w="782317">
                  <a:extLst>
                    <a:ext uri="{9D8B030D-6E8A-4147-A177-3AD203B41FA5}">
                      <a16:colId xmlns:a16="http://schemas.microsoft.com/office/drawing/2014/main" val="20011"/>
                    </a:ext>
                  </a:extLst>
                </a:gridCol>
                <a:gridCol w="981732">
                  <a:extLst>
                    <a:ext uri="{9D8B030D-6E8A-4147-A177-3AD203B41FA5}">
                      <a16:colId xmlns:a16="http://schemas.microsoft.com/office/drawing/2014/main" val="20012"/>
                    </a:ext>
                  </a:extLst>
                </a:gridCol>
              </a:tblGrid>
              <a:tr h="190500">
                <a:tc>
                  <a:txBody>
                    <a:bodyPr/>
                    <a:lstStyle/>
                    <a:p>
                      <a:pPr algn="l" fontAlgn="b"/>
                      <a:endParaRPr lang="en-US" sz="1200" b="0" i="0" u="none" strike="noStrike" dirty="0">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10">
                  <a:txBody>
                    <a:bodyPr/>
                    <a:lstStyle/>
                    <a:p>
                      <a:pPr algn="ctr" fontAlgn="b"/>
                      <a:r>
                        <a:rPr lang="en-US" sz="1200" b="1" i="0" u="none" strike="noStrike">
                          <a:solidFill>
                            <a:schemeClr val="bg1"/>
                          </a:solidFill>
                          <a:latin typeface="Calibri"/>
                        </a:rPr>
                        <a:t>TimePattern</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1"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ctr" fontAlgn="b"/>
                      <a:r>
                        <a:rPr lang="en-US" sz="1200" b="1" i="0" u="none" strike="noStrike" dirty="0" smtClean="0">
                          <a:solidFill>
                            <a:schemeClr val="bg1"/>
                          </a:solidFill>
                          <a:latin typeface="Calibri"/>
                        </a:rPr>
                        <a:t>Relation</a:t>
                      </a:r>
                      <a:endParaRPr lang="en-US" sz="1200" b="1" i="0" u="none" strike="noStrike" dirty="0">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b"/>
                      <a:r>
                        <a:rPr lang="en-US" sz="1200" b="1" i="0" u="none" strike="noStrike" dirty="0">
                          <a:solidFill>
                            <a:schemeClr val="bg1"/>
                          </a:solidFill>
                          <a:latin typeface="Calibri"/>
                        </a:rPr>
                        <a:t>Contiguous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b"/>
                      <a:r>
                        <a:rPr lang="en-US" sz="1200" b="1" i="0" u="none" strike="noStrike" dirty="0">
                          <a:solidFill>
                            <a:schemeClr val="bg1"/>
                          </a:solidFill>
                          <a:latin typeface="Calibri"/>
                        </a:rPr>
                        <a:t>Non-contiguous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ctr" fontAlgn="b"/>
                      <a:r>
                        <a:rPr lang="en-US" sz="1200" b="1" i="0" u="none" strike="noStrike" dirty="0">
                          <a:solidFill>
                            <a:schemeClr val="bg1"/>
                          </a:solidFill>
                          <a:latin typeface="Calibri"/>
                        </a:rPr>
                        <a:t> </a:t>
                      </a:r>
                      <a:r>
                        <a:rPr lang="en-US" sz="1200" b="1" i="0" u="none" strike="noStrike" dirty="0" smtClean="0">
                          <a:solidFill>
                            <a:schemeClr val="bg1"/>
                          </a:solidFill>
                          <a:latin typeface="Calibri"/>
                        </a:rPr>
                        <a:t>present in no.</a:t>
                      </a:r>
                      <a:endParaRPr lang="en-US" sz="1200" b="1" i="0" u="none" strike="noStrike" dirty="0">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1"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1"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1"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1"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gridSpan="4">
                  <a:txBody>
                    <a:bodyPr/>
                    <a:lstStyle/>
                    <a:p>
                      <a:pPr algn="ctr" fontAlgn="b"/>
                      <a:r>
                        <a:rPr lang="en-US" sz="1200" b="1" i="0" u="none" strike="noStrike" dirty="0">
                          <a:solidFill>
                            <a:schemeClr val="bg1"/>
                          </a:solidFill>
                          <a:latin typeface="Calibri"/>
                        </a:rPr>
                        <a:t>Two blocks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200" b="1" i="0" u="none" strike="noStrike">
                          <a:solidFill>
                            <a:schemeClr val="bg1"/>
                          </a:solidFill>
                          <a:latin typeface="Calibri"/>
                        </a:rPr>
                        <a:t>Three blocks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hMerge="1">
                  <a:txBody>
                    <a:bodyPr/>
                    <a:lstStyle/>
                    <a:p>
                      <a:endParaRPr lang="en-US"/>
                    </a:p>
                  </a:txBody>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ctr" fontAlgn="b"/>
                      <a:r>
                        <a:rPr lang="en-US" sz="1200" b="1" i="0" u="none" strike="noStrike" dirty="0" smtClean="0">
                          <a:solidFill>
                            <a:schemeClr val="bg1"/>
                          </a:solidFill>
                          <a:latin typeface="Calibri"/>
                        </a:rPr>
                        <a:t>of versions</a:t>
                      </a:r>
                      <a:endParaRPr lang="en-US" sz="1200" b="1" i="0" u="none" strike="noStrike" dirty="0">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1" i="0" u="none" strike="noStrike" dirty="0">
                          <a:solidFill>
                            <a:schemeClr val="bg1"/>
                          </a:solidFill>
                          <a:latin typeface="Calibri"/>
                        </a:rPr>
                        <a:t>B</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r>
                        <a:rPr lang="en-US" sz="1200" b="1" i="0" u="none" strike="noStrike" dirty="0">
                          <a:solidFill>
                            <a:schemeClr val="bg1"/>
                          </a:solidFill>
                          <a:latin typeface="Calibri"/>
                        </a:rPr>
                        <a:t>BS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r>
                        <a:rPr lang="en-US" sz="1200" b="1" i="0" u="none" strike="noStrike">
                          <a:solidFill>
                            <a:schemeClr val="bg1"/>
                          </a:solidFill>
                          <a:latin typeface="Calibri"/>
                        </a:rPr>
                        <a:t>SBS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r>
                        <a:rPr lang="en-US" sz="1200" b="1" i="0" u="none" strike="noStrike">
                          <a:solidFill>
                            <a:schemeClr val="bg1"/>
                          </a:solidFill>
                          <a:latin typeface="Calibri"/>
                        </a:rPr>
                        <a:t>SB</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r>
                        <a:rPr lang="en-US" sz="1200" b="1" i="0" u="none" strike="noStrike">
                          <a:solidFill>
                            <a:schemeClr val="bg1"/>
                          </a:solidFill>
                          <a:latin typeface="Calibri"/>
                        </a:rPr>
                        <a:t>BSB</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chemeClr val="bg1"/>
                          </a:solidFill>
                          <a:latin typeface="Calibri"/>
                        </a:rPr>
                        <a:t>BSBS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chemeClr val="bg1"/>
                          </a:solidFill>
                          <a:latin typeface="Calibri"/>
                        </a:rPr>
                        <a:t>SBSBS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a:solidFill>
                            <a:schemeClr val="bg1"/>
                          </a:solidFill>
                          <a:latin typeface="Calibri"/>
                        </a:rPr>
                        <a:t>SBSB</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a:solidFill>
                            <a:schemeClr val="bg1"/>
                          </a:solidFill>
                          <a:latin typeface="Calibri"/>
                        </a:rPr>
                        <a:t>BSBSB</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a:solidFill>
                            <a:schemeClr val="bg1"/>
                          </a:solidFill>
                          <a:latin typeface="Calibri"/>
                        </a:rPr>
                        <a:t>SBSBSB</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a:solidFill>
                            <a:schemeClr val="bg1"/>
                          </a:solidFill>
                          <a:latin typeface="Calibri"/>
                        </a:rPr>
                        <a:t>Totals</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1" i="0" u="none" strike="noStrike">
                          <a:solidFill>
                            <a:schemeClr val="bg1"/>
                          </a:solidFill>
                          <a:latin typeface="Calibri"/>
                        </a:rPr>
                        <a:t>%</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ctr" fontAlgn="b"/>
                      <a:r>
                        <a:rPr lang="en-US" sz="1200" b="1" i="0" u="none" strike="noStrike">
                          <a:solidFill>
                            <a:schemeClr val="bg1"/>
                          </a:solidFill>
                          <a:latin typeface="Calibri"/>
                        </a:rPr>
                        <a:t>18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0" i="0" u="none" strike="noStrike">
                          <a:solidFill>
                            <a:schemeClr val="bg1"/>
                          </a:solidFill>
                          <a:latin typeface="Calibri"/>
                        </a:rPr>
                        <a:t>4316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4316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27.51%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ctr" fontAlgn="b"/>
                      <a:r>
                        <a:rPr lang="en-US" sz="1200" b="1" i="0" u="none" strike="noStrike">
                          <a:solidFill>
                            <a:schemeClr val="bg1"/>
                          </a:solidFill>
                          <a:latin typeface="Calibri"/>
                        </a:rPr>
                        <a:t>17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333</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dirty="0">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374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2.38%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ctr" fontAlgn="b"/>
                      <a:r>
                        <a:rPr lang="en-US" sz="1200" b="1" i="0" u="none" strike="noStrike">
                          <a:solidFill>
                            <a:schemeClr val="bg1"/>
                          </a:solidFill>
                          <a:latin typeface="Calibri"/>
                        </a:rPr>
                        <a:t>16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957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dirty="0">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dirty="0">
                          <a:solidFill>
                            <a:schemeClr val="bg1"/>
                          </a:solidFill>
                          <a:latin typeface="Calibri"/>
                        </a:rPr>
                        <a:t>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982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6.26%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ctr" fontAlgn="b"/>
                      <a:r>
                        <a:rPr lang="en-US" sz="1200" b="1" i="0" u="none" strike="noStrike">
                          <a:solidFill>
                            <a:schemeClr val="bg1"/>
                          </a:solidFill>
                          <a:latin typeface="Calibri"/>
                        </a:rPr>
                        <a:t>15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2804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dirty="0">
                          <a:solidFill>
                            <a:schemeClr val="bg1"/>
                          </a:solidFill>
                          <a:latin typeface="Calibri"/>
                        </a:rPr>
                        <a:t>111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2935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18.71%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190500">
                <a:tc>
                  <a:txBody>
                    <a:bodyPr/>
                    <a:lstStyle/>
                    <a:p>
                      <a:pPr algn="ctr" fontAlgn="b"/>
                      <a:r>
                        <a:rPr lang="en-US" sz="1200" b="1" i="0" u="none" strike="noStrike">
                          <a:solidFill>
                            <a:schemeClr val="bg1"/>
                          </a:solidFill>
                          <a:latin typeface="Calibri"/>
                        </a:rPr>
                        <a:t>14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49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712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dirty="0">
                          <a:solidFill>
                            <a:schemeClr val="bg1"/>
                          </a:solidFill>
                          <a:latin typeface="Calibri"/>
                        </a:rPr>
                        <a:t>210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1006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6.41%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190500">
                <a:tc>
                  <a:txBody>
                    <a:bodyPr/>
                    <a:lstStyle/>
                    <a:p>
                      <a:pPr algn="ctr" fontAlgn="b"/>
                      <a:r>
                        <a:rPr lang="en-US" sz="1200" b="1" i="0" u="none" strike="noStrike">
                          <a:solidFill>
                            <a:schemeClr val="bg1"/>
                          </a:solidFill>
                          <a:latin typeface="Calibri"/>
                        </a:rPr>
                        <a:t>13</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58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159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471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704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4.49%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r h="190500">
                <a:tc>
                  <a:txBody>
                    <a:bodyPr/>
                    <a:lstStyle/>
                    <a:p>
                      <a:pPr algn="ctr" fontAlgn="b"/>
                      <a:r>
                        <a:rPr lang="en-US" sz="1200" b="1" i="0" u="none" strike="noStrike">
                          <a:solidFill>
                            <a:schemeClr val="bg1"/>
                          </a:solidFill>
                          <a:latin typeface="Calibri"/>
                        </a:rPr>
                        <a:t>12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13</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362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344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dirty="0">
                          <a:solidFill>
                            <a:schemeClr val="bg1"/>
                          </a:solidFill>
                          <a:latin typeface="Calibri"/>
                        </a:rPr>
                        <a:t>3</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724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4.61%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r h="190500">
                <a:tc>
                  <a:txBody>
                    <a:bodyPr/>
                    <a:lstStyle/>
                    <a:p>
                      <a:pPr algn="ctr" fontAlgn="b"/>
                      <a:r>
                        <a:rPr lang="en-US" sz="1200" b="1" i="0" u="none" strike="noStrike">
                          <a:solidFill>
                            <a:schemeClr val="bg1"/>
                          </a:solidFill>
                          <a:latin typeface="Calibri"/>
                        </a:rPr>
                        <a:t>11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70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649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24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dirty="0">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760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4.84%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1"/>
                  </a:ext>
                </a:extLst>
              </a:tr>
              <a:tr h="190500">
                <a:tc>
                  <a:txBody>
                    <a:bodyPr/>
                    <a:lstStyle/>
                    <a:p>
                      <a:pPr algn="ctr" fontAlgn="b"/>
                      <a:r>
                        <a:rPr lang="en-US" sz="1200" b="1" i="0" u="none" strike="noStrike">
                          <a:solidFill>
                            <a:schemeClr val="bg1"/>
                          </a:solidFill>
                          <a:latin typeface="Calibri"/>
                        </a:rPr>
                        <a:t>10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38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10</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96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0.61%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2"/>
                  </a:ext>
                </a:extLst>
              </a:tr>
              <a:tr h="190500">
                <a:tc>
                  <a:txBody>
                    <a:bodyPr/>
                    <a:lstStyle/>
                    <a:p>
                      <a:pPr algn="ctr" fontAlgn="b"/>
                      <a:r>
                        <a:rPr lang="en-US" sz="1200" b="1" i="0" u="none" strike="noStrike">
                          <a:solidFill>
                            <a:schemeClr val="bg1"/>
                          </a:solidFill>
                          <a:latin typeface="Calibri"/>
                        </a:rPr>
                        <a:t>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251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98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362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2.31%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3"/>
                  </a:ext>
                </a:extLst>
              </a:tr>
              <a:tr h="190500">
                <a:tc>
                  <a:txBody>
                    <a:bodyPr/>
                    <a:lstStyle/>
                    <a:p>
                      <a:pPr algn="ctr" fontAlgn="b"/>
                      <a:r>
                        <a:rPr lang="en-US" sz="1200" b="1" i="0" u="none" strike="noStrike">
                          <a:solidFill>
                            <a:schemeClr val="bg1"/>
                          </a:solidFill>
                          <a:latin typeface="Calibri"/>
                        </a:rPr>
                        <a:t>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112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8</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4</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152</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0.97%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4"/>
                  </a:ext>
                </a:extLst>
              </a:tr>
              <a:tr h="190500">
                <a:tc>
                  <a:txBody>
                    <a:bodyPr/>
                    <a:lstStyle/>
                    <a:p>
                      <a:pPr algn="ctr" fontAlgn="b"/>
                      <a:r>
                        <a:rPr lang="en-US" sz="1200" b="1" i="0" u="none" strike="noStrike">
                          <a:solidFill>
                            <a:schemeClr val="bg1"/>
                          </a:solidFill>
                          <a:latin typeface="Calibri"/>
                        </a:rPr>
                        <a:t>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27</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6</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45</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dirty="0">
                          <a:solidFill>
                            <a:schemeClr val="bg1"/>
                          </a:solidFill>
                          <a:latin typeface="Calibri"/>
                        </a:rPr>
                        <a:t>0.29%</a:t>
                      </a:r>
                    </a:p>
                  </a:txBody>
                  <a:tcPr marL="8467" marR="8467" marT="84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28895" name="Right Arrow 4"/>
          <p:cNvSpPr>
            <a:spLocks noChangeArrowheads="1"/>
          </p:cNvSpPr>
          <p:nvPr/>
        </p:nvSpPr>
        <p:spPr bwMode="auto">
          <a:xfrm>
            <a:off x="152400" y="6553200"/>
            <a:ext cx="228600" cy="228600"/>
          </a:xfrm>
          <a:prstGeom prst="rightArrow">
            <a:avLst>
              <a:gd name="adj1" fmla="val 50000"/>
              <a:gd name="adj2" fmla="val 50000"/>
            </a:avLst>
          </a:prstGeom>
          <a:solidFill>
            <a:srgbClr val="FFFF00"/>
          </a:solidFill>
          <a:ln w="9525" algn="ctr">
            <a:noFill/>
            <a:round/>
            <a:headEnd/>
            <a:tailEnd/>
          </a:ln>
        </p:spPr>
        <p:txBody>
          <a:bodyPr wrap="none" lIns="0" tIns="0" rIns="0" bIns="0" anchor="ctr">
            <a:spAutoFit/>
          </a:bodyPr>
          <a:lstStyle/>
          <a:p>
            <a:endParaRPr lang="en-US"/>
          </a:p>
        </p:txBody>
      </p:sp>
    </p:spTree>
    <p:extLst>
      <p:ext uri="{BB962C8B-B14F-4D97-AF65-F5344CB8AC3E}">
        <p14:creationId xmlns:p14="http://schemas.microsoft.com/office/powerpoint/2010/main" val="32741306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Intermediate Findings</a:t>
            </a:r>
          </a:p>
        </p:txBody>
      </p:sp>
      <p:sp>
        <p:nvSpPr>
          <p:cNvPr id="29699" name="Content Placeholder 2"/>
          <p:cNvSpPr>
            <a:spLocks noGrp="1"/>
          </p:cNvSpPr>
          <p:nvPr>
            <p:ph idx="1"/>
          </p:nvPr>
        </p:nvSpPr>
        <p:spPr/>
        <p:txBody>
          <a:bodyPr/>
          <a:lstStyle/>
          <a:p>
            <a:pPr>
              <a:buFont typeface="Arial" panose="020B0604020202020204" pitchFamily="34" charset="0"/>
              <a:buChar char="•"/>
            </a:pPr>
            <a:r>
              <a:rPr lang="en-US" sz="2800" dirty="0" smtClean="0"/>
              <a:t>in some versions target concepts for the source concept disappeared from the transitive closure set while reappearing in later versions. </a:t>
            </a:r>
          </a:p>
          <a:p>
            <a:pPr>
              <a:buFont typeface="Arial" panose="020B0604020202020204" pitchFamily="34" charset="0"/>
              <a:buChar char="•"/>
            </a:pPr>
            <a:r>
              <a:rPr lang="en-US" sz="2800" dirty="0" smtClean="0"/>
              <a:t>when target concepts permanently disappeared from the transitive closure set, this could not always be explained by the retirement of the target concept within the corresponding version. </a:t>
            </a:r>
          </a:p>
          <a:p>
            <a:pPr lvl="1"/>
            <a:r>
              <a:rPr lang="en-US" sz="2800" dirty="0" smtClean="0"/>
              <a:t>Indicates a mistake or correction of a mistake</a:t>
            </a:r>
          </a:p>
          <a:p>
            <a:pPr lvl="2"/>
            <a:r>
              <a:rPr lang="en-US" sz="2800" dirty="0" smtClean="0">
                <a:sym typeface="Wingdings" pitchFamily="2" charset="2"/>
              </a:rPr>
              <a:t></a:t>
            </a:r>
            <a:r>
              <a:rPr lang="en-US" sz="2800" dirty="0" smtClean="0"/>
              <a:t> </a:t>
            </a:r>
            <a:r>
              <a:rPr lang="en-US" sz="2800" i="1" dirty="0" smtClean="0"/>
              <a:t>suspicious event</a:t>
            </a:r>
            <a:r>
              <a:rPr lang="en-US" sz="2800" dirty="0" smtClean="0"/>
              <a:t>. </a:t>
            </a:r>
          </a:p>
        </p:txBody>
      </p:sp>
    </p:spTree>
    <p:extLst>
      <p:ext uri="{BB962C8B-B14F-4D97-AF65-F5344CB8AC3E}">
        <p14:creationId xmlns:p14="http://schemas.microsoft.com/office/powerpoint/2010/main" val="72356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Methodology </a:t>
            </a:r>
            <a:r>
              <a:rPr lang="en-US" dirty="0" smtClean="0"/>
              <a:t>(5)</a:t>
            </a:r>
            <a:endParaRPr lang="en-US" dirty="0" smtClean="0"/>
          </a:p>
        </p:txBody>
      </p:sp>
      <p:sp>
        <p:nvSpPr>
          <p:cNvPr id="24579" name="Content Placeholder 2"/>
          <p:cNvSpPr>
            <a:spLocks noGrp="1"/>
          </p:cNvSpPr>
          <p:nvPr>
            <p:ph idx="1"/>
          </p:nvPr>
        </p:nvSpPr>
        <p:spPr/>
        <p:txBody>
          <a:bodyPr/>
          <a:lstStyle/>
          <a:p>
            <a:pPr>
              <a:buFont typeface="Arial" panose="020B0604020202020204" pitchFamily="34" charset="0"/>
              <a:buChar char="•"/>
              <a:defRPr/>
            </a:pPr>
            <a:r>
              <a:rPr lang="en-US" dirty="0" smtClean="0"/>
              <a:t>Mark </a:t>
            </a:r>
            <a:r>
              <a:rPr lang="en-US" dirty="0" smtClean="0"/>
              <a:t>each SC / TC pair as being the seat (or not) of a </a:t>
            </a:r>
            <a:r>
              <a:rPr lang="en-US" i="1" dirty="0" smtClean="0"/>
              <a:t>suspicious event </a:t>
            </a:r>
            <a:r>
              <a:rPr lang="en-US" dirty="0" smtClean="0"/>
              <a:t>on the basis of the concept status of the TC:</a:t>
            </a:r>
          </a:p>
          <a:p>
            <a:pPr lvl="1">
              <a:defRPr/>
            </a:pPr>
            <a:r>
              <a:rPr lang="en-US" dirty="0" smtClean="0"/>
              <a:t>if a TC is retired and the SC/TC pair disappears, then no suspicious event</a:t>
            </a:r>
          </a:p>
          <a:p>
            <a:pPr lvl="1">
              <a:defRPr/>
            </a:pPr>
            <a:r>
              <a:rPr lang="en-US" dirty="0" smtClean="0"/>
              <a:t>if a pair appears or disappears otherwise, there is a suspicious event</a:t>
            </a:r>
          </a:p>
          <a:p>
            <a:pPr>
              <a:buFont typeface="Arial" panose="020B0604020202020204" pitchFamily="34" charset="0"/>
              <a:buChar char="•"/>
              <a:defRPr/>
            </a:pPr>
            <a:r>
              <a:rPr lang="en-US" dirty="0" smtClean="0"/>
              <a:t>If a change is marked in some version as being a suspicious event, it stays marked as such until in some later version – if at all – another change occurs that no longer meets the requirements for being suspicious.</a:t>
            </a:r>
          </a:p>
          <a:p>
            <a:pPr>
              <a:buFont typeface="Arial" panose="020B0604020202020204" pitchFamily="34" charset="0"/>
              <a:buChar char="•"/>
              <a:defRPr/>
            </a:pPr>
            <a:r>
              <a:rPr lang="en-US" dirty="0" smtClean="0"/>
              <a:t>Compute for each version tallies for all such events over all previous versions until another change was effected. </a:t>
            </a:r>
          </a:p>
          <a:p>
            <a:pPr lvl="1">
              <a:defRPr/>
            </a:pPr>
            <a:endParaRPr lang="en-US" dirty="0" smtClean="0"/>
          </a:p>
        </p:txBody>
      </p:sp>
    </p:spTree>
    <p:extLst>
      <p:ext uri="{BB962C8B-B14F-4D97-AF65-F5344CB8AC3E}">
        <p14:creationId xmlns:p14="http://schemas.microsoft.com/office/powerpoint/2010/main" val="59227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28600" y="1276350"/>
            <a:ext cx="8686800" cy="647700"/>
          </a:xfrm>
        </p:spPr>
        <p:txBody>
          <a:bodyPr/>
          <a:lstStyle/>
          <a:p>
            <a:r>
              <a:rPr lang="en-US" smtClean="0"/>
              <a:t>Evolution of </a:t>
            </a:r>
            <a:r>
              <a:rPr lang="en-US" i="1" smtClean="0"/>
              <a:t>suspicious events</a:t>
            </a:r>
            <a:endParaRPr lang="en-US" b="0" smtClean="0"/>
          </a:p>
        </p:txBody>
      </p:sp>
      <p:cxnSp>
        <p:nvCxnSpPr>
          <p:cNvPr id="31747" name="Straight Connector 13"/>
          <p:cNvCxnSpPr>
            <a:cxnSpLocks noChangeShapeType="1"/>
          </p:cNvCxnSpPr>
          <p:nvPr/>
        </p:nvCxnSpPr>
        <p:spPr bwMode="auto">
          <a:xfrm>
            <a:off x="8991600" y="609600"/>
            <a:ext cx="914400" cy="914400"/>
          </a:xfrm>
          <a:prstGeom prst="line">
            <a:avLst/>
          </a:prstGeom>
          <a:noFill/>
          <a:ln w="9525" algn="ctr">
            <a:noFill/>
            <a:round/>
            <a:headEnd/>
            <a:tailEnd/>
          </a:ln>
        </p:spPr>
      </p:cxnSp>
      <p:grpSp>
        <p:nvGrpSpPr>
          <p:cNvPr id="2" name="Group 22"/>
          <p:cNvGrpSpPr>
            <a:grpSpLocks/>
          </p:cNvGrpSpPr>
          <p:nvPr/>
        </p:nvGrpSpPr>
        <p:grpSpPr bwMode="auto">
          <a:xfrm>
            <a:off x="304800" y="2286000"/>
            <a:ext cx="8610600" cy="4191000"/>
            <a:chOff x="304800" y="2286000"/>
            <a:chExt cx="8610600" cy="4191000"/>
          </a:xfrm>
        </p:grpSpPr>
        <p:sp>
          <p:nvSpPr>
            <p:cNvPr id="31749" name="Text Box 2"/>
            <p:cNvSpPr txBox="1">
              <a:spLocks noChangeArrowheads="1"/>
            </p:cNvSpPr>
            <p:nvPr/>
          </p:nvSpPr>
          <p:spPr bwMode="auto">
            <a:xfrm>
              <a:off x="304800" y="2362200"/>
              <a:ext cx="8610600" cy="4114800"/>
            </a:xfrm>
            <a:prstGeom prst="rect">
              <a:avLst/>
            </a:prstGeom>
            <a:noFill/>
            <a:ln w="9525">
              <a:noFill/>
              <a:miter lim="800000"/>
              <a:headEnd/>
              <a:tailEnd/>
            </a:ln>
          </p:spPr>
          <p:txBody>
            <a:bodyPr lIns="182880" bIns="0"/>
            <a:lstStyle/>
            <a:p>
              <a:r>
                <a:rPr lang="en-US" sz="1800">
                  <a:solidFill>
                    <a:schemeClr val="bg1"/>
                  </a:solidFill>
                  <a:latin typeface="Courier New" pitchFamily="49" charset="0"/>
                  <a:cs typeface="Courier New" pitchFamily="49" charset="0"/>
                </a:rPr>
                <a:t>						   N	     Binary %	</a:t>
              </a:r>
            </a:p>
            <a:p>
              <a:r>
                <a:rPr lang="en-US" sz="1800">
                  <a:solidFill>
                    <a:schemeClr val="bg1"/>
                  </a:solidFill>
                  <a:latin typeface="Courier New" pitchFamily="49" charset="0"/>
                  <a:cs typeface="Courier New" pitchFamily="49" charset="0"/>
                </a:rPr>
                <a:t>Unmarked					15689	 	</a:t>
              </a:r>
            </a:p>
            <a:p>
              <a:r>
                <a:rPr lang="en-US" sz="1800">
                  <a:solidFill>
                    <a:schemeClr val="bg1"/>
                  </a:solidFill>
                  <a:latin typeface="Courier New" pitchFamily="49" charset="0"/>
                  <a:cs typeface="Courier New" pitchFamily="49" charset="0"/>
                </a:rPr>
                <a:t>    Stay unmarked				11182		71.27%	</a:t>
              </a:r>
            </a:p>
            <a:p>
              <a:r>
                <a:rPr lang="en-US" sz="1800">
                  <a:solidFill>
                    <a:schemeClr val="bg1"/>
                  </a:solidFill>
                  <a:latin typeface="Courier New" pitchFamily="49" charset="0"/>
                  <a:cs typeface="Courier New" pitchFamily="49" charset="0"/>
                </a:rPr>
                <a:t>    Become suspicious		 	 4507		28.73%	</a:t>
              </a:r>
            </a:p>
            <a:p>
              <a:r>
                <a:rPr lang="en-US" sz="1800">
                  <a:solidFill>
                    <a:schemeClr val="bg1"/>
                  </a:solidFill>
                  <a:latin typeface="Courier New" pitchFamily="49" charset="0"/>
                  <a:cs typeface="Courier New" pitchFamily="49" charset="0"/>
                </a:rPr>
                <a:t>       Stay suspicious		 	 1812		40.20%	</a:t>
              </a:r>
            </a:p>
            <a:p>
              <a:r>
                <a:rPr lang="en-US" sz="1800">
                  <a:solidFill>
                    <a:schemeClr val="bg1"/>
                  </a:solidFill>
                  <a:latin typeface="Courier New" pitchFamily="49" charset="0"/>
                  <a:cs typeface="Courier New" pitchFamily="49" charset="0"/>
                </a:rPr>
                <a:t>       Become unmarked 		 	 2695		59.80%	</a:t>
              </a:r>
            </a:p>
            <a:p>
              <a:r>
                <a:rPr lang="en-US" sz="1800">
                  <a:solidFill>
                    <a:schemeClr val="bg1"/>
                  </a:solidFill>
                  <a:latin typeface="Courier New" pitchFamily="49" charset="0"/>
                  <a:cs typeface="Courier New" pitchFamily="49" charset="0"/>
                </a:rPr>
                <a:t>          Stay unmarked		 	 2296		85.19%	</a:t>
              </a:r>
            </a:p>
            <a:p>
              <a:r>
                <a:rPr lang="en-US" sz="1800">
                  <a:solidFill>
                    <a:schemeClr val="bg1"/>
                  </a:solidFill>
                  <a:latin typeface="Courier New" pitchFamily="49" charset="0"/>
                  <a:cs typeface="Courier New" pitchFamily="49" charset="0"/>
                </a:rPr>
                <a:t>          Become suspicious	  	  399		14.81%	</a:t>
              </a:r>
            </a:p>
            <a:p>
              <a:r>
                <a:rPr lang="en-US" sz="1800">
                  <a:solidFill>
                    <a:schemeClr val="bg1"/>
                  </a:solidFill>
                  <a:latin typeface="Courier New" pitchFamily="49" charset="0"/>
                  <a:cs typeface="Courier New" pitchFamily="49" charset="0"/>
                </a:rPr>
                <a:t>             Stay suspicious	  	  332		83.21%	</a:t>
              </a:r>
            </a:p>
            <a:p>
              <a:r>
                <a:rPr lang="en-US" sz="1800">
                  <a:solidFill>
                    <a:schemeClr val="bg1"/>
                  </a:solidFill>
                  <a:latin typeface="Courier New" pitchFamily="49" charset="0"/>
                  <a:cs typeface="Courier New" pitchFamily="49" charset="0"/>
                </a:rPr>
                <a:t>             Become unmarked	   	   67		16.79%	</a:t>
              </a:r>
            </a:p>
            <a:p>
              <a:r>
                <a:rPr lang="en-US" sz="1800">
                  <a:solidFill>
                    <a:schemeClr val="bg1"/>
                  </a:solidFill>
                  <a:latin typeface="Courier New" pitchFamily="49" charset="0"/>
                  <a:cs typeface="Courier New" pitchFamily="49" charset="0"/>
                </a:rPr>
                <a:t>                Stay unmarked	   	   66		98.51%	</a:t>
              </a:r>
            </a:p>
            <a:p>
              <a:r>
                <a:rPr lang="en-US" sz="1800">
                  <a:solidFill>
                    <a:schemeClr val="bg1"/>
                  </a:solidFill>
                  <a:latin typeface="Courier New" pitchFamily="49" charset="0"/>
                  <a:cs typeface="Courier New" pitchFamily="49" charset="0"/>
                </a:rPr>
                <a:t>                Become suspicious	    	    1		 1.49%	</a:t>
              </a:r>
            </a:p>
            <a:p>
              <a:r>
                <a:rPr lang="en-US" sz="1800">
                  <a:solidFill>
                    <a:schemeClr val="bg1"/>
                  </a:solidFill>
                  <a:latin typeface="Courier New" pitchFamily="49" charset="0"/>
                  <a:cs typeface="Courier New" pitchFamily="49" charset="0"/>
                </a:rPr>
                <a:t>                   Stay suspicious    	    0		 0.00%	</a:t>
              </a:r>
            </a:p>
            <a:p>
              <a:r>
                <a:rPr lang="en-US" sz="1800">
                  <a:solidFill>
                    <a:schemeClr val="bg1"/>
                  </a:solidFill>
                  <a:latin typeface="Courier New" pitchFamily="49" charset="0"/>
                  <a:cs typeface="Courier New" pitchFamily="49" charset="0"/>
                </a:rPr>
                <a:t>                   Become unmarked	    1	      100.00%	</a:t>
              </a:r>
            </a:p>
          </p:txBody>
        </p:sp>
        <p:sp>
          <p:nvSpPr>
            <p:cNvPr id="31750" name="Rectangle 11"/>
            <p:cNvSpPr>
              <a:spLocks noChangeArrowheads="1"/>
            </p:cNvSpPr>
            <p:nvPr/>
          </p:nvSpPr>
          <p:spPr bwMode="auto">
            <a:xfrm>
              <a:off x="381000" y="2590800"/>
              <a:ext cx="8382000" cy="3657600"/>
            </a:xfrm>
            <a:prstGeom prst="rect">
              <a:avLst/>
            </a:prstGeom>
            <a:noFill/>
            <a:ln w="9525" algn="ctr">
              <a:noFill/>
              <a:round/>
              <a:headEnd/>
              <a:tailEnd/>
            </a:ln>
          </p:spPr>
          <p:txBody>
            <a:bodyPr wrap="none" lIns="0" tIns="0" rIns="0" bIns="0" anchor="ctr">
              <a:spAutoFit/>
            </a:bodyPr>
            <a:lstStyle/>
            <a:p>
              <a:endParaRPr lang="en-US"/>
            </a:p>
          </p:txBody>
        </p:sp>
        <p:sp>
          <p:nvSpPr>
            <p:cNvPr id="31751" name="Rectangle 14"/>
            <p:cNvSpPr>
              <a:spLocks noChangeArrowheads="1"/>
            </p:cNvSpPr>
            <p:nvPr/>
          </p:nvSpPr>
          <p:spPr bwMode="auto">
            <a:xfrm>
              <a:off x="381000" y="2667000"/>
              <a:ext cx="8458200" cy="3581400"/>
            </a:xfrm>
            <a:prstGeom prst="rect">
              <a:avLst/>
            </a:prstGeom>
            <a:noFill/>
            <a:ln w="9525" algn="ctr">
              <a:solidFill>
                <a:schemeClr val="bg1"/>
              </a:solidFill>
              <a:round/>
              <a:headEnd/>
              <a:tailEnd/>
            </a:ln>
          </p:spPr>
          <p:txBody>
            <a:bodyPr lIns="0" tIns="0" rIns="0" bIns="0" anchor="ctr"/>
            <a:lstStyle/>
            <a:p>
              <a:endParaRPr lang="en-US"/>
            </a:p>
          </p:txBody>
        </p:sp>
        <p:sp>
          <p:nvSpPr>
            <p:cNvPr id="31752" name="Rectangle 15"/>
            <p:cNvSpPr>
              <a:spLocks noChangeArrowheads="1"/>
            </p:cNvSpPr>
            <p:nvPr/>
          </p:nvSpPr>
          <p:spPr bwMode="auto">
            <a:xfrm>
              <a:off x="5715000" y="2286000"/>
              <a:ext cx="3124200" cy="3962400"/>
            </a:xfrm>
            <a:prstGeom prst="rect">
              <a:avLst/>
            </a:prstGeom>
            <a:noFill/>
            <a:ln w="9525" algn="ctr">
              <a:solidFill>
                <a:schemeClr val="bg1"/>
              </a:solidFill>
              <a:round/>
              <a:headEnd/>
              <a:tailEnd/>
            </a:ln>
          </p:spPr>
          <p:txBody>
            <a:bodyPr lIns="0" tIns="0" rIns="0" bIns="0" anchor="ctr"/>
            <a:lstStyle/>
            <a:p>
              <a:endParaRPr lang="en-US"/>
            </a:p>
          </p:txBody>
        </p:sp>
        <p:cxnSp>
          <p:nvCxnSpPr>
            <p:cNvPr id="31753" name="Straight Arrow Connector 17"/>
            <p:cNvCxnSpPr>
              <a:cxnSpLocks noChangeShapeType="1"/>
              <a:stCxn id="31752" idx="0"/>
              <a:endCxn id="31752" idx="2"/>
            </p:cNvCxnSpPr>
            <p:nvPr/>
          </p:nvCxnSpPr>
          <p:spPr bwMode="auto">
            <a:xfrm>
              <a:off x="7277100" y="2286000"/>
              <a:ext cx="0" cy="3962400"/>
            </a:xfrm>
            <a:prstGeom prst="straightConnector1">
              <a:avLst/>
            </a:prstGeom>
            <a:noFill/>
            <a:ln w="9525" algn="ctr">
              <a:solidFill>
                <a:schemeClr val="bg1"/>
              </a:solidFill>
              <a:round/>
              <a:headEnd/>
              <a:tailEnd/>
            </a:ln>
          </p:spPr>
        </p:cxnSp>
        <p:cxnSp>
          <p:nvCxnSpPr>
            <p:cNvPr id="31754" name="Straight Connector 19"/>
            <p:cNvCxnSpPr>
              <a:cxnSpLocks noChangeShapeType="1"/>
              <a:stCxn id="31752" idx="2"/>
              <a:endCxn id="31752" idx="2"/>
            </p:cNvCxnSpPr>
            <p:nvPr/>
          </p:nvCxnSpPr>
          <p:spPr bwMode="auto">
            <a:xfrm>
              <a:off x="7277100" y="6248400"/>
              <a:ext cx="0" cy="0"/>
            </a:xfrm>
            <a:prstGeom prst="line">
              <a:avLst/>
            </a:prstGeom>
            <a:noFill/>
            <a:ln w="9525" algn="ctr">
              <a:noFill/>
              <a:round/>
              <a:headEnd/>
              <a:tailEnd/>
            </a:ln>
          </p:spPr>
        </p:cxnSp>
      </p:grpSp>
    </p:spTree>
    <p:extLst>
      <p:ext uri="{BB962C8B-B14F-4D97-AF65-F5344CB8AC3E}">
        <p14:creationId xmlns:p14="http://schemas.microsoft.com/office/powerpoint/2010/main" val="20731041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Hypothesis</a:t>
            </a:r>
          </a:p>
        </p:txBody>
      </p:sp>
      <p:sp>
        <p:nvSpPr>
          <p:cNvPr id="25603" name="Content Placeholder 2"/>
          <p:cNvSpPr>
            <a:spLocks noGrp="1"/>
          </p:cNvSpPr>
          <p:nvPr>
            <p:ph idx="1"/>
          </p:nvPr>
        </p:nvSpPr>
        <p:spPr/>
        <p:txBody>
          <a:bodyPr/>
          <a:lstStyle/>
          <a:p>
            <a:pPr marL="514350" indent="-514350">
              <a:buFont typeface="Times New Roman" pitchFamily="18" charset="0"/>
              <a:buAutoNum type="arabicPeriod"/>
              <a:defRPr/>
            </a:pPr>
            <a:r>
              <a:rPr lang="en-US" sz="3200" dirty="0" smtClean="0">
                <a:solidFill>
                  <a:srgbClr val="0070C0"/>
                </a:solidFill>
              </a:rPr>
              <a:t>the evolution of the </a:t>
            </a:r>
            <a:r>
              <a:rPr lang="en-US" sz="3200" i="1" dirty="0" smtClean="0">
                <a:solidFill>
                  <a:srgbClr val="0070C0"/>
                </a:solidFill>
              </a:rPr>
              <a:t>information content</a:t>
            </a:r>
            <a:r>
              <a:rPr lang="en-US" sz="3200" dirty="0" smtClean="0">
                <a:solidFill>
                  <a:srgbClr val="0070C0"/>
                </a:solidFill>
              </a:rPr>
              <a:t> of the versions over time can be used as an indicator to decide whether to upgrade to a new version.</a:t>
            </a:r>
          </a:p>
          <a:p>
            <a:pPr marL="514350" indent="-514350">
              <a:buFont typeface="Times New Roman" pitchFamily="18" charset="0"/>
              <a:buAutoNum type="arabicPeriod"/>
              <a:defRPr/>
            </a:pPr>
            <a:r>
              <a:rPr lang="en-US" sz="3200" dirty="0" smtClean="0"/>
              <a:t>the evolution of the </a:t>
            </a:r>
            <a:r>
              <a:rPr lang="en-US" sz="3200" i="1" dirty="0" smtClean="0"/>
              <a:t>suspicious event </a:t>
            </a:r>
            <a:r>
              <a:rPr lang="en-US" sz="3200" dirty="0" smtClean="0"/>
              <a:t>tallies over time, i.e. the </a:t>
            </a:r>
            <a:r>
              <a:rPr lang="en-US" sz="3200" i="1" dirty="0" smtClean="0"/>
              <a:t>suspicious event perseverance</a:t>
            </a:r>
            <a:r>
              <a:rPr lang="en-US" sz="3200" dirty="0" smtClean="0"/>
              <a:t>, yields a second indicator for migrating to a new version of SNOMED CT.</a:t>
            </a:r>
          </a:p>
        </p:txBody>
      </p:sp>
    </p:spTree>
    <p:extLst>
      <p:ext uri="{BB962C8B-B14F-4D97-AF65-F5344CB8AC3E}">
        <p14:creationId xmlns:p14="http://schemas.microsoft.com/office/powerpoint/2010/main" val="211441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4152900" y="3368107"/>
            <a:ext cx="8610600" cy="762000"/>
          </a:xfrm>
        </p:spPr>
        <p:txBody>
          <a:bodyPr/>
          <a:lstStyle/>
          <a:p>
            <a:r>
              <a:rPr lang="en-US" dirty="0" smtClean="0"/>
              <a:t>SNOMED CT Relationships</a:t>
            </a:r>
            <a:endParaRPr lang="en-US" dirty="0"/>
          </a:p>
        </p:txBody>
      </p:sp>
      <p:pic>
        <p:nvPicPr>
          <p:cNvPr id="4" name="Content Placeholder 3"/>
          <p:cNvPicPr>
            <a:picLocks noGrp="1" noChangeAspect="1"/>
          </p:cNvPicPr>
          <p:nvPr>
            <p:ph idx="1"/>
          </p:nvPr>
        </p:nvPicPr>
        <p:blipFill>
          <a:blip r:embed="rId2"/>
          <a:stretch>
            <a:fillRect/>
          </a:stretch>
        </p:blipFill>
        <p:spPr>
          <a:xfrm>
            <a:off x="0" y="609600"/>
            <a:ext cx="7772400" cy="6279014"/>
          </a:xfrm>
          <a:prstGeom prst="rect">
            <a:avLst/>
          </a:prstGeom>
        </p:spPr>
      </p:pic>
    </p:spTree>
    <p:extLst>
      <p:ext uri="{BB962C8B-B14F-4D97-AF65-F5344CB8AC3E}">
        <p14:creationId xmlns:p14="http://schemas.microsoft.com/office/powerpoint/2010/main" val="1718542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Evolution of </a:t>
            </a:r>
            <a:r>
              <a:rPr lang="en-US" i="1" smtClean="0"/>
              <a:t>suspicious event perseverance</a:t>
            </a:r>
            <a:endParaRPr lang="en-US" smtClean="0"/>
          </a:p>
        </p:txBody>
      </p:sp>
      <p:sp>
        <p:nvSpPr>
          <p:cNvPr id="33795" name="Content Placeholder 2"/>
          <p:cNvSpPr>
            <a:spLocks noGrp="1"/>
          </p:cNvSpPr>
          <p:nvPr>
            <p:ph idx="1"/>
          </p:nvPr>
        </p:nvSpPr>
        <p:spPr>
          <a:xfrm>
            <a:off x="228600" y="5791200"/>
            <a:ext cx="8686800" cy="838200"/>
          </a:xfrm>
        </p:spPr>
        <p:txBody>
          <a:bodyPr/>
          <a:lstStyle/>
          <a:p>
            <a:pPr algn="ctr">
              <a:buFontTx/>
              <a:buNone/>
            </a:pPr>
            <a:r>
              <a:rPr lang="en-US" sz="2400" b="1" dirty="0" smtClean="0"/>
              <a:t> </a:t>
            </a:r>
            <a:r>
              <a:rPr lang="en-US" sz="2400" dirty="0" smtClean="0"/>
              <a:t>Evolution of suspicious event perseverance of all source concept/target concept.</a:t>
            </a:r>
          </a:p>
        </p:txBody>
      </p:sp>
      <p:graphicFrame>
        <p:nvGraphicFramePr>
          <p:cNvPr id="4" name="Chart 3"/>
          <p:cNvGraphicFramePr/>
          <p:nvPr>
            <p:extLst>
              <p:ext uri="{D42A27DB-BD31-4B8C-83A1-F6EECF244321}">
                <p14:modId xmlns:p14="http://schemas.microsoft.com/office/powerpoint/2010/main" val="3185076397"/>
              </p:ext>
            </p:extLst>
          </p:nvPr>
        </p:nvGraphicFramePr>
        <p:xfrm>
          <a:off x="990600" y="2133600"/>
          <a:ext cx="7239000" cy="3505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95214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First selection of indicators for upgrade</a:t>
            </a:r>
          </a:p>
        </p:txBody>
      </p:sp>
      <p:sp>
        <p:nvSpPr>
          <p:cNvPr id="34819" name="Content Placeholder 2"/>
          <p:cNvSpPr>
            <a:spLocks noGrp="1"/>
          </p:cNvSpPr>
          <p:nvPr>
            <p:ph idx="1"/>
          </p:nvPr>
        </p:nvSpPr>
        <p:spPr/>
        <p:txBody>
          <a:bodyPr/>
          <a:lstStyle/>
          <a:p>
            <a:r>
              <a:rPr lang="en-US" smtClean="0"/>
              <a:t>Upgrade from V</a:t>
            </a:r>
            <a:r>
              <a:rPr lang="en-US" baseline="-25000" smtClean="0"/>
              <a:t>x</a:t>
            </a:r>
            <a:r>
              <a:rPr lang="en-US" smtClean="0"/>
              <a:t> to V</a:t>
            </a:r>
            <a:r>
              <a:rPr lang="en-US" baseline="-25000" smtClean="0"/>
              <a:t>x+n</a:t>
            </a:r>
            <a:r>
              <a:rPr lang="en-US" smtClean="0"/>
              <a:t> if:</a:t>
            </a:r>
          </a:p>
          <a:p>
            <a:endParaRPr lang="en-US" smtClean="0"/>
          </a:p>
          <a:p>
            <a:pPr lvl="1"/>
            <a:r>
              <a:rPr lang="en-US" smtClean="0"/>
              <a:t>the information content of V</a:t>
            </a:r>
            <a:r>
              <a:rPr lang="en-US" baseline="-25000" smtClean="0"/>
              <a:t>x+n</a:t>
            </a:r>
            <a:r>
              <a:rPr lang="en-US" smtClean="0"/>
              <a:t> is greater than of V</a:t>
            </a:r>
            <a:r>
              <a:rPr lang="en-US" baseline="-25000" smtClean="0"/>
              <a:t>x</a:t>
            </a:r>
          </a:p>
          <a:p>
            <a:pPr lvl="1" algn="ctr">
              <a:buFontTx/>
              <a:buNone/>
            </a:pPr>
            <a:endParaRPr lang="en-US" smtClean="0"/>
          </a:p>
          <a:p>
            <a:pPr lvl="1" algn="ctr">
              <a:buFontTx/>
              <a:buNone/>
            </a:pPr>
            <a:r>
              <a:rPr lang="en-US" smtClean="0"/>
              <a:t>or</a:t>
            </a:r>
          </a:p>
          <a:p>
            <a:pPr lvl="1" algn="ctr">
              <a:buFontTx/>
              <a:buNone/>
            </a:pPr>
            <a:endParaRPr lang="en-US" smtClean="0"/>
          </a:p>
          <a:p>
            <a:pPr lvl="1"/>
            <a:r>
              <a:rPr lang="en-US" smtClean="0"/>
              <a:t>the suspicious event perseverance is lower in V</a:t>
            </a:r>
            <a:r>
              <a:rPr lang="en-US" baseline="-25000" smtClean="0"/>
              <a:t>x+n</a:t>
            </a:r>
            <a:r>
              <a:rPr lang="en-US" smtClean="0"/>
              <a:t> than in V</a:t>
            </a:r>
            <a:r>
              <a:rPr lang="en-US" baseline="-25000" smtClean="0"/>
              <a:t>x</a:t>
            </a:r>
          </a:p>
        </p:txBody>
      </p:sp>
    </p:spTree>
    <p:extLst>
      <p:ext uri="{BB962C8B-B14F-4D97-AF65-F5344CB8AC3E}">
        <p14:creationId xmlns:p14="http://schemas.microsoft.com/office/powerpoint/2010/main" val="4756583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Results</a:t>
            </a:r>
          </a:p>
        </p:txBody>
      </p:sp>
      <p:graphicFrame>
        <p:nvGraphicFramePr>
          <p:cNvPr id="4" name="Table 3"/>
          <p:cNvGraphicFramePr>
            <a:graphicFrameLocks noGrp="1"/>
          </p:cNvGraphicFramePr>
          <p:nvPr/>
        </p:nvGraphicFramePr>
        <p:xfrm>
          <a:off x="209550" y="2055813"/>
          <a:ext cx="5200260" cy="4572000"/>
        </p:xfrm>
        <a:graphic>
          <a:graphicData uri="http://schemas.openxmlformats.org/drawingml/2006/table">
            <a:tbl>
              <a:tblPr/>
              <a:tblGrid>
                <a:gridCol w="659030">
                  <a:extLst>
                    <a:ext uri="{9D8B030D-6E8A-4147-A177-3AD203B41FA5}">
                      <a16:colId xmlns:a16="http://schemas.microsoft.com/office/drawing/2014/main" val="20000"/>
                    </a:ext>
                  </a:extLst>
                </a:gridCol>
                <a:gridCol w="1533988">
                  <a:extLst>
                    <a:ext uri="{9D8B030D-6E8A-4147-A177-3AD203B41FA5}">
                      <a16:colId xmlns:a16="http://schemas.microsoft.com/office/drawing/2014/main" val="20001"/>
                    </a:ext>
                  </a:extLst>
                </a:gridCol>
                <a:gridCol w="1502497">
                  <a:extLst>
                    <a:ext uri="{9D8B030D-6E8A-4147-A177-3AD203B41FA5}">
                      <a16:colId xmlns:a16="http://schemas.microsoft.com/office/drawing/2014/main" val="20002"/>
                    </a:ext>
                  </a:extLst>
                </a:gridCol>
                <a:gridCol w="1504745">
                  <a:extLst>
                    <a:ext uri="{9D8B030D-6E8A-4147-A177-3AD203B41FA5}">
                      <a16:colId xmlns:a16="http://schemas.microsoft.com/office/drawing/2014/main" val="20003"/>
                    </a:ext>
                  </a:extLst>
                </a:gridCol>
              </a:tblGrid>
              <a:tr h="0">
                <a:tc gridSpan="2">
                  <a:txBody>
                    <a:bodyPr/>
                    <a:lstStyle/>
                    <a:p>
                      <a:pPr marL="0" marR="0" algn="ctr">
                        <a:spcBef>
                          <a:spcPts val="0"/>
                        </a:spcBef>
                        <a:spcAft>
                          <a:spcPts val="0"/>
                        </a:spcAft>
                      </a:pPr>
                      <a:r>
                        <a:rPr lang="en-US" sz="1500" b="1" dirty="0">
                          <a:solidFill>
                            <a:schemeClr val="bg1"/>
                          </a:solidFill>
                          <a:latin typeface="Times New Roman"/>
                          <a:ea typeface="Times New Roman"/>
                          <a:cs typeface="Times New Roman"/>
                        </a:rPr>
                        <a:t>Version</a:t>
                      </a:r>
                      <a:endParaRPr lang="en-US" sz="1500" dirty="0">
                        <a:solidFill>
                          <a:schemeClr val="bg1"/>
                        </a:solidFill>
                        <a:latin typeface="Times New Roman"/>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500" b="1">
                          <a:solidFill>
                            <a:schemeClr val="bg1"/>
                          </a:solidFill>
                          <a:latin typeface="Times New Roman"/>
                          <a:ea typeface="Times New Roman"/>
                          <a:cs typeface="Times New Roman"/>
                        </a:rPr>
                        <a:t>Information content</a:t>
                      </a:r>
                      <a:endParaRPr lang="en-US" sz="1500">
                        <a:solidFill>
                          <a:schemeClr val="bg1"/>
                        </a:solidFill>
                        <a:latin typeface="Times New Roman"/>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b="1" dirty="0">
                          <a:solidFill>
                            <a:schemeClr val="bg1"/>
                          </a:solidFill>
                          <a:latin typeface="Times New Roman"/>
                          <a:ea typeface="Times New Roman"/>
                          <a:cs typeface="Times New Roman"/>
                        </a:rPr>
                        <a:t>Suspicious event perseverance</a:t>
                      </a:r>
                      <a:endParaRPr lang="en-US" sz="1500" dirty="0">
                        <a:solidFill>
                          <a:schemeClr val="bg1"/>
                        </a:solidFill>
                        <a:latin typeface="Times New Roman"/>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v1</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January 2002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a:solidFill>
                            <a:schemeClr val="bg1"/>
                          </a:solidFill>
                          <a:latin typeface="Times New Roman"/>
                          <a:ea typeface="Times New Roman"/>
                          <a:cs typeface="Times New Roman"/>
                        </a:rPr>
                        <a:t>79,424.5499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2385">
                <a:tc>
                  <a:txBody>
                    <a:bodyPr/>
                    <a:lstStyle/>
                    <a:p>
                      <a:pPr marL="0" marR="0">
                        <a:spcBef>
                          <a:spcPts val="0"/>
                        </a:spcBef>
                        <a:spcAft>
                          <a:spcPts val="0"/>
                        </a:spcAft>
                      </a:pPr>
                      <a:r>
                        <a:rPr lang="en-US" sz="1500">
                          <a:solidFill>
                            <a:schemeClr val="bg1"/>
                          </a:solidFill>
                          <a:latin typeface="Times New Roman"/>
                          <a:ea typeface="Times New Roman"/>
                          <a:cs typeface="Times New Roman"/>
                        </a:rPr>
                        <a:t>v2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July 2002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dirty="0">
                          <a:solidFill>
                            <a:schemeClr val="bg1"/>
                          </a:solidFill>
                          <a:latin typeface="Times New Roman"/>
                          <a:ea typeface="Times New Roman"/>
                          <a:cs typeface="Times New Roman"/>
                        </a:rPr>
                        <a:t>88,838.2435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January 2003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dirty="0">
                          <a:solidFill>
                            <a:schemeClr val="bg1"/>
                          </a:solidFill>
                          <a:latin typeface="Times New Roman"/>
                          <a:ea typeface="Times New Roman"/>
                          <a:cs typeface="Times New Roman"/>
                        </a:rPr>
                        <a:t>127,864.0057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July 2003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dirty="0">
                          <a:solidFill>
                            <a:schemeClr val="bg1"/>
                          </a:solidFill>
                          <a:latin typeface="Times New Roman"/>
                          <a:ea typeface="Times New Roman"/>
                          <a:cs typeface="Times New Roman"/>
                        </a:rPr>
                        <a:t>368,261.2260</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January 2004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a:solidFill>
                            <a:schemeClr val="bg1"/>
                          </a:solidFill>
                          <a:latin typeface="Times New Roman"/>
                          <a:ea typeface="Times New Roman"/>
                          <a:cs typeface="Times New Roman"/>
                        </a:rPr>
                        <a:t>360,409.8979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v6</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July 2004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dirty="0">
                          <a:solidFill>
                            <a:schemeClr val="bg1"/>
                          </a:solidFill>
                          <a:latin typeface="Times New Roman"/>
                          <a:ea typeface="Times New Roman"/>
                          <a:cs typeface="Times New Roman"/>
                        </a:rPr>
                        <a:t>388,775.7097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500" dirty="0">
                          <a:solidFill>
                            <a:schemeClr val="bg1"/>
                          </a:solidFill>
                          <a:latin typeface="Times New Roman"/>
                          <a:ea typeface="Times New Roman"/>
                          <a:cs typeface="Times New Roman"/>
                          <a:sym typeface="Wingdings"/>
                        </a:rPr>
                        <a:t></a:t>
                      </a:r>
                      <a:endParaRPr lang="en-US" sz="1500" dirty="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6"/>
                  </a:ext>
                </a:extLst>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January 2005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dirty="0">
                          <a:solidFill>
                            <a:schemeClr val="bg1"/>
                          </a:solidFill>
                          <a:latin typeface="Times New Roman"/>
                          <a:ea typeface="Times New Roman"/>
                          <a:cs typeface="Times New Roman"/>
                        </a:rPr>
                        <a:t>390,637.7034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500" dirty="0">
                          <a:solidFill>
                            <a:schemeClr val="bg1"/>
                          </a:solidFill>
                          <a:latin typeface="Times New Roman"/>
                          <a:ea typeface="Times New Roman"/>
                          <a:cs typeface="Times New Roman"/>
                          <a:sym typeface="Wingdings"/>
                        </a:rPr>
                        <a:t></a:t>
                      </a:r>
                      <a:endParaRPr lang="en-US" sz="1500" dirty="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7"/>
                  </a:ext>
                </a:extLst>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v8</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July 2005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dirty="0">
                          <a:solidFill>
                            <a:schemeClr val="bg1"/>
                          </a:solidFill>
                          <a:latin typeface="Times New Roman"/>
                          <a:ea typeface="Times New Roman"/>
                          <a:cs typeface="Times New Roman"/>
                        </a:rPr>
                        <a:t>401,196.6372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January 2006</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a:solidFill>
                            <a:schemeClr val="bg1"/>
                          </a:solidFill>
                          <a:latin typeface="Times New Roman"/>
                          <a:ea typeface="Times New Roman"/>
                          <a:cs typeface="Times New Roman"/>
                        </a:rPr>
                        <a:t>389,021.8138</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v10</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July 2006</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a:solidFill>
                            <a:schemeClr val="bg1"/>
                          </a:solidFill>
                          <a:latin typeface="Times New Roman"/>
                          <a:ea typeface="Times New Roman"/>
                          <a:cs typeface="Times New Roman"/>
                        </a:rPr>
                        <a:t>387,226.2485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v11</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January 2007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a:solidFill>
                            <a:schemeClr val="bg1"/>
                          </a:solidFill>
                          <a:latin typeface="Times New Roman"/>
                          <a:ea typeface="Times New Roman"/>
                          <a:cs typeface="Times New Roman"/>
                        </a:rPr>
                        <a:t>386,714.4974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1"/>
                  </a:ext>
                </a:extLst>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v12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July 2007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dirty="0">
                          <a:solidFill>
                            <a:schemeClr val="bg1"/>
                          </a:solidFill>
                          <a:latin typeface="Times New Roman"/>
                          <a:ea typeface="Times New Roman"/>
                          <a:cs typeface="Times New Roman"/>
                        </a:rPr>
                        <a:t>386,816.9581</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2"/>
                  </a:ext>
                </a:extLst>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v13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January 2008</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a:solidFill>
                            <a:schemeClr val="bg1"/>
                          </a:solidFill>
                          <a:latin typeface="Times New Roman"/>
                          <a:ea typeface="Times New Roman"/>
                          <a:cs typeface="Times New Roman"/>
                        </a:rPr>
                        <a:t>386,803.0803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3"/>
                  </a:ext>
                </a:extLst>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v14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July 2008</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a:solidFill>
                            <a:schemeClr val="bg1"/>
                          </a:solidFill>
                          <a:latin typeface="Times New Roman"/>
                          <a:ea typeface="Times New Roman"/>
                          <a:cs typeface="Times New Roman"/>
                        </a:rPr>
                        <a:t>386,075.3172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dirty="0">
                          <a:solidFill>
                            <a:schemeClr val="bg1"/>
                          </a:solidFill>
                          <a:latin typeface="Times New Roman"/>
                          <a:ea typeface="Times New Roman"/>
                          <a:cs typeface="Times New Roman"/>
                          <a:sym typeface="Wingdings"/>
                        </a:rPr>
                        <a:t></a:t>
                      </a:r>
                      <a:endParaRPr lang="en-US" sz="1500" dirty="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14"/>
                  </a:ext>
                </a:extLst>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v15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January 2009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a:solidFill>
                            <a:schemeClr val="bg1"/>
                          </a:solidFill>
                          <a:latin typeface="Times New Roman"/>
                          <a:ea typeface="Times New Roman"/>
                          <a:cs typeface="Times New Roman"/>
                        </a:rPr>
                        <a:t>384,952.4653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5"/>
                  </a:ext>
                </a:extLst>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v16</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July 2009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a:solidFill>
                            <a:schemeClr val="bg1"/>
                          </a:solidFill>
                          <a:latin typeface="Times New Roman"/>
                          <a:ea typeface="Times New Roman"/>
                          <a:cs typeface="Times New Roman"/>
                        </a:rPr>
                        <a:t>384,960.7605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6"/>
                  </a:ext>
                </a:extLst>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v17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January 2010</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dirty="0">
                          <a:solidFill>
                            <a:schemeClr val="bg1"/>
                          </a:solidFill>
                          <a:latin typeface="Times New Roman"/>
                          <a:ea typeface="Times New Roman"/>
                          <a:cs typeface="Times New Roman"/>
                        </a:rPr>
                        <a:t>385,449.7811</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7"/>
                  </a:ext>
                </a:extLst>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v18</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July 2010</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a:solidFill>
                            <a:schemeClr val="bg1"/>
                          </a:solidFill>
                          <a:latin typeface="Times New Roman"/>
                          <a:ea typeface="Times New Roman"/>
                          <a:cs typeface="Times New Roman"/>
                        </a:rPr>
                        <a:t>385,052.7645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dirty="0">
                          <a:solidFill>
                            <a:schemeClr val="bg1"/>
                          </a:solidFill>
                          <a:latin typeface="Times New Roman"/>
                          <a:ea typeface="Times New Roman"/>
                          <a:cs typeface="Times New Roman"/>
                          <a:sym typeface="Wingdings"/>
                        </a:rPr>
                        <a:t></a:t>
                      </a:r>
                      <a:endParaRPr lang="en-US" sz="1500" dirty="0">
                        <a:solidFill>
                          <a:schemeClr val="bg1"/>
                        </a:solidFill>
                        <a:latin typeface="Times New Roman"/>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graphicFrame>
        <p:nvGraphicFramePr>
          <p:cNvPr id="5" name="Chart 4"/>
          <p:cNvGraphicFramePr/>
          <p:nvPr/>
        </p:nvGraphicFramePr>
        <p:xfrm>
          <a:off x="5638800" y="4495800"/>
          <a:ext cx="3352800" cy="1828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5638800" y="2057400"/>
          <a:ext cx="3200400" cy="2133600"/>
        </p:xfrm>
        <a:graphic>
          <a:graphicData uri="http://schemas.openxmlformats.org/drawingml/2006/chart">
            <c:chart xmlns:c="http://schemas.openxmlformats.org/drawingml/2006/chart" xmlns:r="http://schemas.openxmlformats.org/officeDocument/2006/relationships" r:id="rId3"/>
          </a:graphicData>
        </a:graphic>
      </p:graphicFrame>
      <p:sp>
        <p:nvSpPr>
          <p:cNvPr id="35946" name="TextBox 6"/>
          <p:cNvSpPr txBox="1">
            <a:spLocks noChangeArrowheads="1"/>
          </p:cNvSpPr>
          <p:nvPr/>
        </p:nvSpPr>
        <p:spPr bwMode="auto">
          <a:xfrm>
            <a:off x="6248400" y="4038600"/>
            <a:ext cx="2336800" cy="307975"/>
          </a:xfrm>
          <a:prstGeom prst="rect">
            <a:avLst/>
          </a:prstGeom>
          <a:noFill/>
          <a:ln w="9525">
            <a:noFill/>
            <a:miter lim="800000"/>
            <a:headEnd/>
            <a:tailEnd/>
          </a:ln>
        </p:spPr>
        <p:txBody>
          <a:bodyPr wrap="none">
            <a:spAutoFit/>
          </a:bodyPr>
          <a:lstStyle/>
          <a:p>
            <a:r>
              <a:rPr lang="en-US" sz="1400">
                <a:solidFill>
                  <a:schemeClr val="bg1"/>
                </a:solidFill>
              </a:rPr>
              <a:t>Information content evolution</a:t>
            </a:r>
          </a:p>
        </p:txBody>
      </p:sp>
      <p:sp>
        <p:nvSpPr>
          <p:cNvPr id="35947" name="TextBox 7"/>
          <p:cNvSpPr txBox="1">
            <a:spLocks noChangeArrowheads="1"/>
          </p:cNvSpPr>
          <p:nvPr/>
        </p:nvSpPr>
        <p:spPr bwMode="auto">
          <a:xfrm>
            <a:off x="6324600" y="6324600"/>
            <a:ext cx="2382838" cy="307975"/>
          </a:xfrm>
          <a:prstGeom prst="rect">
            <a:avLst/>
          </a:prstGeom>
          <a:noFill/>
          <a:ln w="9525">
            <a:noFill/>
            <a:miter lim="800000"/>
            <a:headEnd/>
            <a:tailEnd/>
          </a:ln>
        </p:spPr>
        <p:txBody>
          <a:bodyPr wrap="none">
            <a:spAutoFit/>
          </a:bodyPr>
          <a:lstStyle/>
          <a:p>
            <a:r>
              <a:rPr lang="en-US" sz="1400">
                <a:solidFill>
                  <a:schemeClr val="bg1"/>
                </a:solidFill>
              </a:rPr>
              <a:t>Suspicious event perseverance</a:t>
            </a:r>
          </a:p>
        </p:txBody>
      </p:sp>
    </p:spTree>
    <p:extLst>
      <p:ext uri="{BB962C8B-B14F-4D97-AF65-F5344CB8AC3E}">
        <p14:creationId xmlns:p14="http://schemas.microsoft.com/office/powerpoint/2010/main" val="27443953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24225176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Evaluation</a:t>
            </a:r>
          </a:p>
        </p:txBody>
      </p:sp>
      <p:sp>
        <p:nvSpPr>
          <p:cNvPr id="36867" name="Content Placeholder 2"/>
          <p:cNvSpPr>
            <a:spLocks noGrp="1"/>
          </p:cNvSpPr>
          <p:nvPr>
            <p:ph idx="1"/>
          </p:nvPr>
        </p:nvSpPr>
        <p:spPr/>
        <p:txBody>
          <a:bodyPr/>
          <a:lstStyle/>
          <a:p>
            <a:r>
              <a:rPr lang="en-US" sz="2400" smtClean="0"/>
              <a:t>Use a more recent version of SNOMED CT as gold standard for earlier versions, expressing differences in terms of justified presence (JP), justified absence (JA), unjustified presence (UP) and unjustified absence (UA) yielding 17 combinations – change in reality, change in understanding, editorial mistake correction –  to each of which corresponds an error value (e</a:t>
            </a:r>
            <a:r>
              <a:rPr lang="en-US" sz="2400" baseline="-25000" smtClean="0"/>
              <a:t>i</a:t>
            </a:r>
            <a:r>
              <a:rPr lang="en-US" sz="2400" smtClean="0"/>
              <a:t>). The overall quality of an earlier version with respect to a chosen later version is then computed by means of formula:</a:t>
            </a:r>
          </a:p>
          <a:p>
            <a:endParaRPr lang="en-US" smtClean="0"/>
          </a:p>
        </p:txBody>
      </p:sp>
      <p:sp>
        <p:nvSpPr>
          <p:cNvPr id="36868" name="Rectangle 2"/>
          <p:cNvSpPr>
            <a:spLocks noChangeArrowheads="1"/>
          </p:cNvSpPr>
          <p:nvPr/>
        </p:nvSpPr>
        <p:spPr bwMode="auto">
          <a:xfrm>
            <a:off x="0" y="0"/>
            <a:ext cx="9144000" cy="0"/>
          </a:xfrm>
          <a:prstGeom prst="rect">
            <a:avLst/>
          </a:prstGeom>
          <a:noFill/>
          <a:ln w="9525" algn="ctr">
            <a:noFill/>
            <a:miter lim="800000"/>
            <a:headEnd/>
            <a:tailEnd/>
          </a:ln>
        </p:spPr>
        <p:txBody>
          <a:bodyPr wrap="none" lIns="0" tIns="0" rIns="0" bIns="0" anchor="ctr">
            <a:spAutoFit/>
          </a:bodyPr>
          <a:lstStyle/>
          <a:p>
            <a:endParaRPr lang="en-US"/>
          </a:p>
        </p:txBody>
      </p:sp>
      <p:sp>
        <p:nvSpPr>
          <p:cNvPr id="36869" name="Rectangle 4"/>
          <p:cNvSpPr>
            <a:spLocks noChangeArrowheads="1"/>
          </p:cNvSpPr>
          <p:nvPr/>
        </p:nvSpPr>
        <p:spPr bwMode="auto">
          <a:xfrm>
            <a:off x="0" y="0"/>
            <a:ext cx="9144000" cy="0"/>
          </a:xfrm>
          <a:prstGeom prst="rect">
            <a:avLst/>
          </a:prstGeom>
          <a:noFill/>
          <a:ln w="9525" algn="ctr">
            <a:noFill/>
            <a:miter lim="800000"/>
            <a:headEnd/>
            <a:tailEnd/>
          </a:ln>
        </p:spPr>
        <p:txBody>
          <a:bodyPr wrap="none" lIns="0" tIns="0" rIns="0" bIns="0" anchor="ctr">
            <a:spAutoFit/>
          </a:bodyPr>
          <a:lstStyle/>
          <a:p>
            <a:endParaRPr lang="en-US"/>
          </a:p>
        </p:txBody>
      </p:sp>
      <p:sp>
        <p:nvSpPr>
          <p:cNvPr id="36870" name="Rectangle 5"/>
          <p:cNvSpPr>
            <a:spLocks noChangeArrowheads="1"/>
          </p:cNvSpPr>
          <p:nvPr/>
        </p:nvSpPr>
        <p:spPr bwMode="auto">
          <a:xfrm>
            <a:off x="0" y="742950"/>
            <a:ext cx="9144000" cy="0"/>
          </a:xfrm>
          <a:prstGeom prst="rect">
            <a:avLst/>
          </a:prstGeom>
          <a:noFill/>
          <a:ln w="9525" algn="ctr">
            <a:noFill/>
            <a:miter lim="800000"/>
            <a:headEnd/>
            <a:tailEnd/>
          </a:ln>
        </p:spPr>
        <p:txBody>
          <a:bodyPr wrap="none" lIns="0" tIns="0" rIns="0" bIns="0" anchor="ctr">
            <a:spAutoFit/>
          </a:bodyPr>
          <a:lstStyle/>
          <a:p>
            <a:endParaRPr lang="en-US"/>
          </a:p>
        </p:txBody>
      </p:sp>
      <p:pic>
        <p:nvPicPr>
          <p:cNvPr id="36871" name="Picture 6"/>
          <p:cNvPicPr>
            <a:picLocks noChangeAspect="1" noChangeArrowheads="1"/>
          </p:cNvPicPr>
          <p:nvPr/>
        </p:nvPicPr>
        <p:blipFill>
          <a:blip r:embed="rId2" cstate="print"/>
          <a:srcRect/>
          <a:stretch>
            <a:fillRect/>
          </a:stretch>
        </p:blipFill>
        <p:spPr bwMode="auto">
          <a:xfrm>
            <a:off x="4572000" y="4648200"/>
            <a:ext cx="2581275" cy="1447800"/>
          </a:xfrm>
          <a:prstGeom prst="rect">
            <a:avLst/>
          </a:prstGeom>
          <a:noFill/>
          <a:ln w="9525" algn="ctr">
            <a:noFill/>
            <a:miter lim="800000"/>
            <a:headEnd/>
            <a:tailEnd/>
          </a:ln>
        </p:spPr>
      </p:pic>
      <p:sp>
        <p:nvSpPr>
          <p:cNvPr id="36872" name="Rectangle 10"/>
          <p:cNvSpPr>
            <a:spLocks noChangeArrowheads="1"/>
          </p:cNvSpPr>
          <p:nvPr/>
        </p:nvSpPr>
        <p:spPr bwMode="auto">
          <a:xfrm>
            <a:off x="0" y="6427788"/>
            <a:ext cx="9144000" cy="430212"/>
          </a:xfrm>
          <a:prstGeom prst="rect">
            <a:avLst/>
          </a:prstGeom>
          <a:noFill/>
          <a:ln w="9525" algn="ctr">
            <a:noFill/>
            <a:miter lim="800000"/>
            <a:headEnd/>
            <a:tailEnd/>
          </a:ln>
        </p:spPr>
        <p:txBody>
          <a:bodyPr lIns="0" tIns="0" rIns="0" bIns="0" anchor="ctr">
            <a:spAutoFit/>
          </a:bodyPr>
          <a:lstStyle/>
          <a:p>
            <a:pPr algn="r" eaLnBrk="0" hangingPunct="0">
              <a:tabLst>
                <a:tab pos="228600" algn="l"/>
              </a:tabLst>
            </a:pPr>
            <a:r>
              <a:rPr lang="en-US" sz="1400">
                <a:solidFill>
                  <a:schemeClr val="bg1"/>
                </a:solidFill>
                <a:cs typeface="Times New Roman" pitchFamily="18" charset="0"/>
              </a:rPr>
              <a:t>Ceusters W. Applying Evolutionary Terminology Auditing to SNOMED CT.  American Medical Informatics Association 2010 Annual Symposium (AMIA 2010) Proceedings. Washington DC, 2010. p. 96-100.</a:t>
            </a:r>
            <a:endParaRPr lang="en-US" sz="1400">
              <a:solidFill>
                <a:schemeClr val="bg1"/>
              </a:solidFill>
            </a:endParaRPr>
          </a:p>
        </p:txBody>
      </p:sp>
    </p:spTree>
    <p:extLst>
      <p:ext uri="{BB962C8B-B14F-4D97-AF65-F5344CB8AC3E}">
        <p14:creationId xmlns:p14="http://schemas.microsoft.com/office/powerpoint/2010/main" val="18568432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762000"/>
            <a:ext cx="9144000" cy="762000"/>
          </a:xfrm>
        </p:spPr>
        <p:txBody>
          <a:bodyPr/>
          <a:lstStyle/>
          <a:p>
            <a:r>
              <a:rPr lang="en-US" dirty="0" smtClean="0"/>
              <a:t>‘</a:t>
            </a:r>
            <a:r>
              <a:rPr lang="en-US" i="1" dirty="0" smtClean="0"/>
              <a:t>next</a:t>
            </a:r>
            <a:r>
              <a:rPr lang="en-US" dirty="0" smtClean="0"/>
              <a:t>’ and ‘</a:t>
            </a:r>
            <a:r>
              <a:rPr lang="en-US" i="1" dirty="0" smtClean="0"/>
              <a:t>last</a:t>
            </a:r>
            <a:r>
              <a:rPr lang="en-US" dirty="0" smtClean="0"/>
              <a:t>’ version quality improvement</a:t>
            </a:r>
          </a:p>
        </p:txBody>
      </p:sp>
      <p:sp>
        <p:nvSpPr>
          <p:cNvPr id="37891" name="Content Placeholder 2"/>
          <p:cNvSpPr>
            <a:spLocks noGrp="1"/>
          </p:cNvSpPr>
          <p:nvPr>
            <p:ph idx="1"/>
          </p:nvPr>
        </p:nvSpPr>
        <p:spPr/>
        <p:txBody>
          <a:bodyPr/>
          <a:lstStyle/>
          <a:p>
            <a:pPr>
              <a:buFont typeface="Arial" panose="020B0604020202020204" pitchFamily="34" charset="0"/>
              <a:buChar char="•"/>
            </a:pPr>
            <a:r>
              <a:rPr lang="en-US" sz="2400" dirty="0" smtClean="0"/>
              <a:t>when the difference between two consecutive points on the </a:t>
            </a:r>
            <a:r>
              <a:rPr lang="en-US" sz="2400" dirty="0" err="1" smtClean="0"/>
              <a:t>Qnv</a:t>
            </a:r>
            <a:r>
              <a:rPr lang="en-US" sz="2400" dirty="0" smtClean="0"/>
              <a:t> curve shows a large increase, as is the case between v3 and v4, then this means that it is worth upgrading to the </a:t>
            </a:r>
            <a:r>
              <a:rPr lang="en-US" sz="2400" i="1" dirty="0" smtClean="0"/>
              <a:t>next</a:t>
            </a:r>
            <a:r>
              <a:rPr lang="en-US" sz="2400" dirty="0" smtClean="0"/>
              <a:t> version, thus v5.</a:t>
            </a:r>
          </a:p>
        </p:txBody>
      </p:sp>
      <p:pic>
        <p:nvPicPr>
          <p:cNvPr id="37892" name="Chart 9"/>
          <p:cNvPicPr>
            <a:picLocks noChangeArrowheads="1"/>
          </p:cNvPicPr>
          <p:nvPr/>
        </p:nvPicPr>
        <p:blipFill>
          <a:blip r:embed="rId2" cstate="print"/>
          <a:srcRect l="-3004" t="-3685" r="-2574" b="-7002"/>
          <a:stretch>
            <a:fillRect/>
          </a:stretch>
        </p:blipFill>
        <p:spPr bwMode="auto">
          <a:xfrm>
            <a:off x="1143000" y="3547110"/>
            <a:ext cx="7010400" cy="3200400"/>
          </a:xfrm>
          <a:prstGeom prst="rect">
            <a:avLst/>
          </a:prstGeom>
          <a:noFill/>
          <a:ln w="9525">
            <a:noFill/>
            <a:miter lim="800000"/>
            <a:headEnd/>
            <a:tailEnd/>
          </a:ln>
        </p:spPr>
      </p:pic>
    </p:spTree>
    <p:extLst>
      <p:ext uri="{BB962C8B-B14F-4D97-AF65-F5344CB8AC3E}">
        <p14:creationId xmlns:p14="http://schemas.microsoft.com/office/powerpoint/2010/main" val="19739688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Comparison with ‘</a:t>
            </a:r>
            <a:r>
              <a:rPr lang="en-US" i="1" dirty="0" smtClean="0"/>
              <a:t>next</a:t>
            </a:r>
            <a:r>
              <a:rPr lang="en-US" dirty="0" smtClean="0"/>
              <a:t>’ and ‘</a:t>
            </a:r>
            <a:r>
              <a:rPr lang="en-US" i="1" dirty="0" smtClean="0"/>
              <a:t>last</a:t>
            </a:r>
            <a:r>
              <a:rPr lang="en-US" dirty="0" smtClean="0"/>
              <a:t>’ version quality improvement</a:t>
            </a:r>
          </a:p>
        </p:txBody>
      </p:sp>
      <p:graphicFrame>
        <p:nvGraphicFramePr>
          <p:cNvPr id="4" name="Table 3"/>
          <p:cNvGraphicFramePr>
            <a:graphicFrameLocks noGrp="1"/>
          </p:cNvGraphicFramePr>
          <p:nvPr/>
        </p:nvGraphicFramePr>
        <p:xfrm>
          <a:off x="152400" y="1981200"/>
          <a:ext cx="8839201" cy="4602480"/>
        </p:xfrm>
        <a:graphic>
          <a:graphicData uri="http://schemas.openxmlformats.org/drawingml/2006/table">
            <a:tbl>
              <a:tblPr/>
              <a:tblGrid>
                <a:gridCol w="457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533400">
                  <a:extLst>
                    <a:ext uri="{9D8B030D-6E8A-4147-A177-3AD203B41FA5}">
                      <a16:colId xmlns:a16="http://schemas.microsoft.com/office/drawing/2014/main" val="20009"/>
                    </a:ext>
                  </a:extLst>
                </a:gridCol>
                <a:gridCol w="457201">
                  <a:extLst>
                    <a:ext uri="{9D8B030D-6E8A-4147-A177-3AD203B41FA5}">
                      <a16:colId xmlns:a16="http://schemas.microsoft.com/office/drawing/2014/main" val="20010"/>
                    </a:ext>
                  </a:extLst>
                </a:gridCol>
              </a:tblGrid>
              <a:tr h="189820">
                <a:tc rowSpan="2" gridSpan="2">
                  <a:txBody>
                    <a:bodyPr/>
                    <a:lstStyle/>
                    <a:p>
                      <a:pPr marL="0" marR="0" algn="ctr">
                        <a:spcBef>
                          <a:spcPts val="0"/>
                        </a:spcBef>
                        <a:spcAft>
                          <a:spcPts val="0"/>
                        </a:spcAft>
                      </a:pPr>
                      <a:r>
                        <a:rPr lang="en-US" sz="1400" b="1" dirty="0">
                          <a:solidFill>
                            <a:schemeClr val="bg1"/>
                          </a:solidFill>
                          <a:latin typeface="Times New Roman"/>
                          <a:ea typeface="Times New Roman"/>
                        </a:rPr>
                        <a:t>Version</a:t>
                      </a:r>
                      <a:endParaRPr lang="en-US" sz="1400" dirty="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hMerge="1">
                  <a:txBody>
                    <a:bodyPr/>
                    <a:lstStyle/>
                    <a:p>
                      <a:endParaRPr lang="en-US"/>
                    </a:p>
                  </a:txBody>
                  <a:tcPr/>
                </a:tc>
                <a:tc rowSpan="2">
                  <a:txBody>
                    <a:bodyPr/>
                    <a:lstStyle/>
                    <a:p>
                      <a:pPr marL="0" marR="0" algn="ctr">
                        <a:spcBef>
                          <a:spcPts val="0"/>
                        </a:spcBef>
                        <a:spcAft>
                          <a:spcPts val="0"/>
                        </a:spcAft>
                      </a:pPr>
                      <a:r>
                        <a:rPr lang="en-US" sz="1400" b="1">
                          <a:solidFill>
                            <a:schemeClr val="bg1"/>
                          </a:solidFill>
                          <a:latin typeface="Times New Roman"/>
                          <a:ea typeface="Times New Roman"/>
                        </a:rPr>
                        <a:t>Information content</a:t>
                      </a:r>
                      <a:endParaRPr lang="en-US" sz="140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marL="0" marR="0" algn="ctr">
                        <a:spcBef>
                          <a:spcPts val="0"/>
                        </a:spcBef>
                        <a:spcAft>
                          <a:spcPts val="0"/>
                        </a:spcAft>
                      </a:pPr>
                      <a:r>
                        <a:rPr lang="en-US" sz="1400" b="1">
                          <a:solidFill>
                            <a:schemeClr val="bg1"/>
                          </a:solidFill>
                          <a:latin typeface="Times New Roman"/>
                          <a:ea typeface="Times New Roman"/>
                        </a:rPr>
                        <a:t>Suspicious event perseverance</a:t>
                      </a:r>
                      <a:endParaRPr lang="en-US" sz="140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marL="0" marR="0" algn="ctr">
                        <a:spcBef>
                          <a:spcPts val="0"/>
                        </a:spcBef>
                        <a:spcAft>
                          <a:spcPts val="0"/>
                        </a:spcAft>
                      </a:pPr>
                      <a:r>
                        <a:rPr lang="en-US" sz="1400" b="1" i="1" dirty="0">
                          <a:solidFill>
                            <a:schemeClr val="bg1"/>
                          </a:solidFill>
                          <a:latin typeface="Times New Roman"/>
                          <a:ea typeface="Times New Roman"/>
                        </a:rPr>
                        <a:t>‘Next version’</a:t>
                      </a:r>
                      <a:r>
                        <a:rPr lang="en-US" sz="1400" b="1" dirty="0">
                          <a:solidFill>
                            <a:schemeClr val="bg1"/>
                          </a:solidFill>
                          <a:latin typeface="Times New Roman"/>
                          <a:ea typeface="Times New Roman"/>
                        </a:rPr>
                        <a:t> quality improvement</a:t>
                      </a:r>
                      <a:endParaRPr lang="en-US" sz="1400" dirty="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6">
                  <a:txBody>
                    <a:bodyPr/>
                    <a:lstStyle/>
                    <a:p>
                      <a:pPr marL="0" marR="0" algn="ctr">
                        <a:spcBef>
                          <a:spcPts val="0"/>
                        </a:spcBef>
                        <a:spcAft>
                          <a:spcPts val="0"/>
                        </a:spcAft>
                      </a:pPr>
                      <a:r>
                        <a:rPr lang="en-US" sz="1400" b="1" i="1">
                          <a:solidFill>
                            <a:schemeClr val="bg1"/>
                          </a:solidFill>
                          <a:latin typeface="Times New Roman"/>
                          <a:ea typeface="Times New Roman"/>
                        </a:rPr>
                        <a:t>‘Last version’</a:t>
                      </a:r>
                      <a:r>
                        <a:rPr lang="en-US" sz="1400" b="1">
                          <a:solidFill>
                            <a:schemeClr val="bg1"/>
                          </a:solidFill>
                          <a:latin typeface="Times New Roman"/>
                          <a:ea typeface="Times New Roman"/>
                        </a:rPr>
                        <a:t> quality improvement</a:t>
                      </a:r>
                      <a:endParaRPr lang="en-US" sz="140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48640">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400" b="1" dirty="0" smtClean="0">
                          <a:solidFill>
                            <a:schemeClr val="bg1"/>
                          </a:solidFill>
                          <a:latin typeface="Times New Roman"/>
                          <a:ea typeface="Times New Roman"/>
                        </a:rPr>
                        <a:t>LQV</a:t>
                      </a:r>
                      <a:endParaRPr lang="en-US" sz="1400" dirty="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b="1">
                          <a:solidFill>
                            <a:schemeClr val="bg1"/>
                          </a:solidFill>
                          <a:latin typeface="Times New Roman"/>
                          <a:ea typeface="Times New Roman"/>
                        </a:rPr>
                        <a:t>5%</a:t>
                      </a:r>
                      <a:endParaRPr lang="en-US" sz="1400">
                        <a:solidFill>
                          <a:schemeClr val="bg1"/>
                        </a:solidFill>
                        <a:latin typeface="Times New Roman"/>
                        <a:ea typeface="Times New Roman"/>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b="1">
                          <a:solidFill>
                            <a:schemeClr val="bg1"/>
                          </a:solidFill>
                          <a:latin typeface="Times New Roman"/>
                          <a:ea typeface="Times New Roman"/>
                        </a:rPr>
                        <a:t>10%</a:t>
                      </a:r>
                      <a:endParaRPr lang="en-US" sz="1400">
                        <a:solidFill>
                          <a:schemeClr val="bg1"/>
                        </a:solidFill>
                        <a:latin typeface="Times New Roman"/>
                        <a:ea typeface="Times New Roman"/>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b="1">
                          <a:solidFill>
                            <a:schemeClr val="bg1"/>
                          </a:solidFill>
                          <a:latin typeface="Times New Roman"/>
                          <a:ea typeface="Times New Roman"/>
                        </a:rPr>
                        <a:t>15%</a:t>
                      </a:r>
                      <a:endParaRPr lang="en-US" sz="1400">
                        <a:solidFill>
                          <a:schemeClr val="bg1"/>
                        </a:solidFill>
                        <a:latin typeface="Times New Roman"/>
                        <a:ea typeface="Times New Roman"/>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b="1">
                          <a:solidFill>
                            <a:schemeClr val="bg1"/>
                          </a:solidFill>
                          <a:latin typeface="Times New Roman"/>
                          <a:ea typeface="Times New Roman"/>
                        </a:rPr>
                        <a:t>20%</a:t>
                      </a:r>
                      <a:endParaRPr lang="en-US" sz="1400">
                        <a:solidFill>
                          <a:schemeClr val="bg1"/>
                        </a:solidFill>
                        <a:latin typeface="Times New Roman"/>
                        <a:ea typeface="Times New Roman"/>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bg1"/>
                          </a:solidFill>
                          <a:latin typeface="Times New Roman"/>
                          <a:ea typeface="Times New Roman"/>
                        </a:rPr>
                        <a:t>25%</a:t>
                      </a:r>
                      <a:endParaRPr lang="en-US" sz="1400" dirty="0">
                        <a:solidFill>
                          <a:schemeClr val="bg1"/>
                        </a:solidFill>
                        <a:latin typeface="Times New Roman"/>
                        <a:ea typeface="Times New Roman"/>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10911">
                <a:tc>
                  <a:txBody>
                    <a:bodyPr/>
                    <a:lstStyle/>
                    <a:p>
                      <a:pPr marL="0" marR="0">
                        <a:spcBef>
                          <a:spcPts val="0"/>
                        </a:spcBef>
                        <a:spcAft>
                          <a:spcPts val="0"/>
                        </a:spcAft>
                      </a:pPr>
                      <a:r>
                        <a:rPr lang="en-US" sz="1400">
                          <a:solidFill>
                            <a:schemeClr val="bg1"/>
                          </a:solidFill>
                          <a:latin typeface="Times New Roman"/>
                          <a:ea typeface="Times New Roman"/>
                        </a:rPr>
                        <a:t>v1</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January 2002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79,424.5499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0.902158875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0.45334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210911">
                <a:tc>
                  <a:txBody>
                    <a:bodyPr/>
                    <a:lstStyle/>
                    <a:p>
                      <a:pPr marL="0" marR="0">
                        <a:spcBef>
                          <a:spcPts val="0"/>
                        </a:spcBef>
                        <a:spcAft>
                          <a:spcPts val="0"/>
                        </a:spcAft>
                      </a:pPr>
                      <a:r>
                        <a:rPr lang="en-US" sz="1400">
                          <a:solidFill>
                            <a:schemeClr val="bg1"/>
                          </a:solidFill>
                          <a:latin typeface="Times New Roman"/>
                          <a:ea typeface="Times New Roman"/>
                        </a:rPr>
                        <a:t>v2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July 2002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bg1"/>
                          </a:solidFill>
                          <a:latin typeface="Times New Roman"/>
                          <a:ea typeface="Times New Roman"/>
                        </a:rPr>
                        <a:t>88,838.2435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0.807276754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0.47980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210911">
                <a:tc>
                  <a:txBody>
                    <a:bodyPr/>
                    <a:lstStyle/>
                    <a:p>
                      <a:pPr marL="0" marR="0">
                        <a:spcBef>
                          <a:spcPts val="0"/>
                        </a:spcBef>
                        <a:spcAft>
                          <a:spcPts val="0"/>
                        </a:spcAft>
                      </a:pPr>
                      <a:r>
                        <a:rPr lang="en-US" sz="1400">
                          <a:solidFill>
                            <a:schemeClr val="bg1"/>
                          </a:solidFill>
                          <a:latin typeface="Times New Roman"/>
                          <a:ea typeface="Times New Roman"/>
                        </a:rPr>
                        <a:t>v3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January 2003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bg1"/>
                          </a:solidFill>
                          <a:latin typeface="Times New Roman"/>
                          <a:ea typeface="Times New Roman"/>
                        </a:rPr>
                        <a:t>127,864.0057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0.674182895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0.55653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189820">
                <a:tc>
                  <a:txBody>
                    <a:bodyPr/>
                    <a:lstStyle/>
                    <a:p>
                      <a:pPr marL="0" marR="0">
                        <a:spcBef>
                          <a:spcPts val="0"/>
                        </a:spcBef>
                        <a:spcAft>
                          <a:spcPts val="0"/>
                        </a:spcAft>
                      </a:pPr>
                      <a:r>
                        <a:rPr lang="en-US" sz="1400">
                          <a:solidFill>
                            <a:schemeClr val="bg1"/>
                          </a:solidFill>
                          <a:latin typeface="Times New Roman"/>
                          <a:ea typeface="Times New Roman"/>
                        </a:rPr>
                        <a:t>v4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July 2003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bg1"/>
                          </a:solidFill>
                          <a:latin typeface="Times New Roman"/>
                          <a:ea typeface="Times New Roman"/>
                        </a:rPr>
                        <a:t>368,261.2260</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B0F0"/>
                          </a:solidFill>
                          <a:latin typeface="Times New Roman"/>
                          <a:ea typeface="Times New Roman"/>
                        </a:rPr>
                        <a:t>0.930927215</a:t>
                      </a:r>
                      <a:endParaRPr lang="en-US" sz="1400" dirty="0">
                        <a:solidFill>
                          <a:srgbClr val="00B0F0"/>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0.76591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210911">
                <a:tc>
                  <a:txBody>
                    <a:bodyPr/>
                    <a:lstStyle/>
                    <a:p>
                      <a:pPr marL="0" marR="0">
                        <a:spcBef>
                          <a:spcPts val="0"/>
                        </a:spcBef>
                        <a:spcAft>
                          <a:spcPts val="0"/>
                        </a:spcAft>
                      </a:pPr>
                      <a:r>
                        <a:rPr lang="en-US" sz="1400">
                          <a:solidFill>
                            <a:schemeClr val="bg1"/>
                          </a:solidFill>
                          <a:latin typeface="Times New Roman"/>
                          <a:ea typeface="Times New Roman"/>
                        </a:rPr>
                        <a:t>v5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January 2004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360,409.8979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B0F0"/>
                          </a:solidFill>
                          <a:latin typeface="Times New Roman"/>
                          <a:ea typeface="Times New Roman"/>
                        </a:rPr>
                        <a:t>0.936412939</a:t>
                      </a:r>
                      <a:endParaRPr lang="en-US" sz="1400" dirty="0">
                        <a:solidFill>
                          <a:srgbClr val="00B0F0"/>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spcBef>
                          <a:spcPts val="0"/>
                        </a:spcBef>
                        <a:spcAft>
                          <a:spcPts val="0"/>
                        </a:spcAft>
                      </a:pPr>
                      <a:r>
                        <a:rPr lang="en-US" sz="1400">
                          <a:solidFill>
                            <a:schemeClr val="bg1"/>
                          </a:solidFill>
                          <a:latin typeface="Times New Roman"/>
                          <a:ea typeface="Times New Roman"/>
                        </a:rPr>
                        <a:t>0.78907</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210911">
                <a:tc>
                  <a:txBody>
                    <a:bodyPr/>
                    <a:lstStyle/>
                    <a:p>
                      <a:pPr marL="0" marR="0">
                        <a:spcBef>
                          <a:spcPts val="0"/>
                        </a:spcBef>
                        <a:spcAft>
                          <a:spcPts val="0"/>
                        </a:spcAft>
                      </a:pPr>
                      <a:r>
                        <a:rPr lang="en-US" sz="1400">
                          <a:solidFill>
                            <a:schemeClr val="bg1"/>
                          </a:solidFill>
                          <a:latin typeface="Times New Roman"/>
                          <a:ea typeface="Times New Roman"/>
                        </a:rPr>
                        <a:t>v6</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July 2004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bg1"/>
                          </a:solidFill>
                          <a:latin typeface="Times New Roman"/>
                          <a:ea typeface="Times New Roman"/>
                        </a:rPr>
                        <a:t>388,775.7097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dirty="0">
                          <a:solidFill>
                            <a:schemeClr val="bg1"/>
                          </a:solidFill>
                          <a:latin typeface="Times New Roman"/>
                          <a:ea typeface="Times New Roman"/>
                          <a:sym typeface="Wingdings"/>
                        </a:rPr>
                        <a:t></a:t>
                      </a:r>
                      <a:endParaRPr lang="en-US" sz="1400" dirty="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r">
                        <a:spcBef>
                          <a:spcPts val="0"/>
                        </a:spcBef>
                        <a:spcAft>
                          <a:spcPts val="0"/>
                        </a:spcAft>
                      </a:pPr>
                      <a:r>
                        <a:rPr lang="en-US" sz="1400" b="1" dirty="0">
                          <a:solidFill>
                            <a:srgbClr val="00B0F0"/>
                          </a:solidFill>
                          <a:latin typeface="Times New Roman"/>
                          <a:ea typeface="Times New Roman"/>
                        </a:rPr>
                        <a:t>0.970773297</a:t>
                      </a:r>
                      <a:endParaRPr lang="en-US" sz="1400" dirty="0">
                        <a:solidFill>
                          <a:srgbClr val="00B0F0"/>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spcBef>
                          <a:spcPts val="0"/>
                        </a:spcBef>
                        <a:spcAft>
                          <a:spcPts val="0"/>
                        </a:spcAft>
                      </a:pPr>
                      <a:r>
                        <a:rPr lang="en-US" sz="1400">
                          <a:solidFill>
                            <a:schemeClr val="bg1"/>
                          </a:solidFill>
                          <a:latin typeface="Times New Roman"/>
                          <a:ea typeface="Times New Roman"/>
                        </a:rPr>
                        <a:t>0.83995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210911">
                <a:tc>
                  <a:txBody>
                    <a:bodyPr/>
                    <a:lstStyle/>
                    <a:p>
                      <a:pPr marL="0" marR="0">
                        <a:spcBef>
                          <a:spcPts val="0"/>
                        </a:spcBef>
                        <a:spcAft>
                          <a:spcPts val="0"/>
                        </a:spcAft>
                      </a:pPr>
                      <a:r>
                        <a:rPr lang="en-US" sz="1400">
                          <a:solidFill>
                            <a:schemeClr val="bg1"/>
                          </a:solidFill>
                          <a:latin typeface="Times New Roman"/>
                          <a:ea typeface="Times New Roman"/>
                        </a:rPr>
                        <a:t>v7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January 2005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390,637.7034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dirty="0">
                          <a:solidFill>
                            <a:schemeClr val="bg1"/>
                          </a:solidFill>
                          <a:latin typeface="Times New Roman"/>
                          <a:ea typeface="Times New Roman"/>
                          <a:sym typeface="Wingdings"/>
                        </a:rPr>
                        <a:t></a:t>
                      </a:r>
                      <a:endParaRPr lang="en-US" sz="1400" dirty="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r">
                        <a:spcBef>
                          <a:spcPts val="0"/>
                        </a:spcBef>
                        <a:spcAft>
                          <a:spcPts val="0"/>
                        </a:spcAft>
                      </a:pPr>
                      <a:r>
                        <a:rPr lang="en-US" sz="1400" dirty="0">
                          <a:solidFill>
                            <a:schemeClr val="bg1"/>
                          </a:solidFill>
                          <a:latin typeface="Times New Roman"/>
                          <a:ea typeface="Times New Roman"/>
                        </a:rPr>
                        <a:t>0.952138559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spcBef>
                          <a:spcPts val="0"/>
                        </a:spcBef>
                        <a:spcAft>
                          <a:spcPts val="0"/>
                        </a:spcAft>
                      </a:pPr>
                      <a:r>
                        <a:rPr lang="en-US" sz="1400">
                          <a:solidFill>
                            <a:schemeClr val="bg1"/>
                          </a:solidFill>
                          <a:latin typeface="Times New Roman"/>
                          <a:ea typeface="Times New Roman"/>
                        </a:rPr>
                        <a:t>0.86259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210911">
                <a:tc>
                  <a:txBody>
                    <a:bodyPr/>
                    <a:lstStyle/>
                    <a:p>
                      <a:pPr marL="0" marR="0">
                        <a:spcBef>
                          <a:spcPts val="0"/>
                        </a:spcBef>
                        <a:spcAft>
                          <a:spcPts val="0"/>
                        </a:spcAft>
                      </a:pPr>
                      <a:r>
                        <a:rPr lang="en-US" sz="1400">
                          <a:solidFill>
                            <a:schemeClr val="bg1"/>
                          </a:solidFill>
                          <a:latin typeface="Times New Roman"/>
                          <a:ea typeface="Times New Roman"/>
                        </a:rPr>
                        <a:t>v8</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July 2005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bg1"/>
                          </a:solidFill>
                          <a:latin typeface="Times New Roman"/>
                          <a:ea typeface="Times New Roman"/>
                        </a:rPr>
                        <a:t>401,196.6372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B0F0"/>
                          </a:solidFill>
                          <a:latin typeface="Times New Roman"/>
                          <a:ea typeface="Times New Roman"/>
                        </a:rPr>
                        <a:t>0.995326645</a:t>
                      </a:r>
                      <a:endParaRPr lang="en-US" sz="1400" dirty="0">
                        <a:solidFill>
                          <a:srgbClr val="00B0F0"/>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0.90446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r h="210911">
                <a:tc>
                  <a:txBody>
                    <a:bodyPr/>
                    <a:lstStyle/>
                    <a:p>
                      <a:pPr marL="0" marR="0">
                        <a:spcBef>
                          <a:spcPts val="0"/>
                        </a:spcBef>
                        <a:spcAft>
                          <a:spcPts val="0"/>
                        </a:spcAft>
                      </a:pPr>
                      <a:r>
                        <a:rPr lang="en-US" sz="1400">
                          <a:solidFill>
                            <a:schemeClr val="bg1"/>
                          </a:solidFill>
                          <a:latin typeface="Times New Roman"/>
                          <a:ea typeface="Times New Roman"/>
                        </a:rPr>
                        <a:t>v9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January 2006</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389,021.8138</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bg1"/>
                          </a:solidFill>
                          <a:latin typeface="Times New Roman"/>
                          <a:ea typeface="Times New Roman"/>
                        </a:rPr>
                        <a:t>0.988407635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spcBef>
                          <a:spcPts val="0"/>
                        </a:spcBef>
                        <a:spcAft>
                          <a:spcPts val="0"/>
                        </a:spcAft>
                      </a:pPr>
                      <a:r>
                        <a:rPr lang="en-US" sz="1400">
                          <a:solidFill>
                            <a:schemeClr val="bg1"/>
                          </a:solidFill>
                          <a:latin typeface="Times New Roman"/>
                          <a:ea typeface="Times New Roman"/>
                        </a:rPr>
                        <a:t>0.90854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r h="210911">
                <a:tc>
                  <a:txBody>
                    <a:bodyPr/>
                    <a:lstStyle/>
                    <a:p>
                      <a:pPr marL="0" marR="0">
                        <a:spcBef>
                          <a:spcPts val="0"/>
                        </a:spcBef>
                        <a:spcAft>
                          <a:spcPts val="0"/>
                        </a:spcAft>
                      </a:pPr>
                      <a:r>
                        <a:rPr lang="en-US" sz="1400">
                          <a:solidFill>
                            <a:schemeClr val="bg1"/>
                          </a:solidFill>
                          <a:latin typeface="Times New Roman"/>
                          <a:ea typeface="Times New Roman"/>
                        </a:rPr>
                        <a:t>v10</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July 2006</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387,226.2485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0.992040473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0.91776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1"/>
                  </a:ext>
                </a:extLst>
              </a:tr>
              <a:tr h="210911">
                <a:tc>
                  <a:txBody>
                    <a:bodyPr/>
                    <a:lstStyle/>
                    <a:p>
                      <a:pPr marL="0" marR="0">
                        <a:spcBef>
                          <a:spcPts val="0"/>
                        </a:spcBef>
                        <a:spcAft>
                          <a:spcPts val="0"/>
                        </a:spcAft>
                      </a:pPr>
                      <a:r>
                        <a:rPr lang="en-US" sz="1400">
                          <a:solidFill>
                            <a:schemeClr val="bg1"/>
                          </a:solidFill>
                          <a:latin typeface="Times New Roman"/>
                          <a:ea typeface="Times New Roman"/>
                        </a:rPr>
                        <a:t>v11</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January 2007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386,714.4974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B0F0"/>
                          </a:solidFill>
                          <a:latin typeface="Times New Roman"/>
                          <a:ea typeface="Times New Roman"/>
                        </a:rPr>
                        <a:t>0.999406567</a:t>
                      </a:r>
                      <a:endParaRPr lang="en-US" sz="1400" dirty="0">
                        <a:solidFill>
                          <a:srgbClr val="00B0F0"/>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0.92518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2"/>
                  </a:ext>
                </a:extLst>
              </a:tr>
              <a:tr h="210911">
                <a:tc>
                  <a:txBody>
                    <a:bodyPr/>
                    <a:lstStyle/>
                    <a:p>
                      <a:pPr marL="0" marR="0">
                        <a:spcBef>
                          <a:spcPts val="0"/>
                        </a:spcBef>
                        <a:spcAft>
                          <a:spcPts val="0"/>
                        </a:spcAft>
                      </a:pPr>
                      <a:r>
                        <a:rPr lang="en-US" sz="1400">
                          <a:solidFill>
                            <a:schemeClr val="bg1"/>
                          </a:solidFill>
                          <a:latin typeface="Times New Roman"/>
                          <a:ea typeface="Times New Roman"/>
                        </a:rPr>
                        <a:t>v12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July 2007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bg1"/>
                          </a:solidFill>
                          <a:latin typeface="Times New Roman"/>
                          <a:ea typeface="Times New Roman"/>
                        </a:rPr>
                        <a:t>386,816.9581</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bg1"/>
                          </a:solidFill>
                          <a:latin typeface="Times New Roman"/>
                          <a:ea typeface="Times New Roman"/>
                        </a:rPr>
                        <a:t>0.998631853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spcBef>
                          <a:spcPts val="0"/>
                        </a:spcBef>
                        <a:spcAft>
                          <a:spcPts val="0"/>
                        </a:spcAft>
                      </a:pPr>
                      <a:r>
                        <a:rPr lang="en-US" sz="1400">
                          <a:solidFill>
                            <a:schemeClr val="bg1"/>
                          </a:solidFill>
                          <a:latin typeface="Times New Roman"/>
                          <a:ea typeface="Times New Roman"/>
                        </a:rPr>
                        <a:t>0.92567</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3"/>
                  </a:ext>
                </a:extLst>
              </a:tr>
              <a:tr h="210911">
                <a:tc>
                  <a:txBody>
                    <a:bodyPr/>
                    <a:lstStyle/>
                    <a:p>
                      <a:pPr marL="0" marR="0">
                        <a:spcBef>
                          <a:spcPts val="0"/>
                        </a:spcBef>
                        <a:spcAft>
                          <a:spcPts val="0"/>
                        </a:spcAft>
                      </a:pPr>
                      <a:r>
                        <a:rPr lang="en-US" sz="1400">
                          <a:solidFill>
                            <a:schemeClr val="bg1"/>
                          </a:solidFill>
                          <a:latin typeface="Times New Roman"/>
                          <a:ea typeface="Times New Roman"/>
                        </a:rPr>
                        <a:t>v13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January 2008</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386,803.0803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0.976249334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0.92638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4"/>
                  </a:ext>
                </a:extLst>
              </a:tr>
              <a:tr h="210911">
                <a:tc>
                  <a:txBody>
                    <a:bodyPr/>
                    <a:lstStyle/>
                    <a:p>
                      <a:pPr marL="0" marR="0">
                        <a:spcBef>
                          <a:spcPts val="0"/>
                        </a:spcBef>
                        <a:spcAft>
                          <a:spcPts val="0"/>
                        </a:spcAft>
                      </a:pPr>
                      <a:r>
                        <a:rPr lang="en-US" sz="1400">
                          <a:solidFill>
                            <a:schemeClr val="bg1"/>
                          </a:solidFill>
                          <a:latin typeface="Times New Roman"/>
                          <a:ea typeface="Times New Roman"/>
                        </a:rPr>
                        <a:t>v14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July 2008</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386,075.3172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bg1"/>
                          </a:solidFill>
                          <a:latin typeface="Times New Roman"/>
                          <a:ea typeface="Times New Roman"/>
                          <a:sym typeface="Wingdings"/>
                        </a:rPr>
                        <a:t></a:t>
                      </a:r>
                      <a:endParaRPr lang="en-US" sz="1400" dirty="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r">
                        <a:spcBef>
                          <a:spcPts val="0"/>
                        </a:spcBef>
                        <a:spcAft>
                          <a:spcPts val="0"/>
                        </a:spcAft>
                      </a:pPr>
                      <a:r>
                        <a:rPr lang="en-US" sz="1400">
                          <a:solidFill>
                            <a:schemeClr val="bg1"/>
                          </a:solidFill>
                          <a:latin typeface="Times New Roman"/>
                          <a:ea typeface="Times New Roman"/>
                        </a:rPr>
                        <a:t>0.992155217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0.94874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5"/>
                  </a:ext>
                </a:extLst>
              </a:tr>
              <a:tr h="210911">
                <a:tc>
                  <a:txBody>
                    <a:bodyPr/>
                    <a:lstStyle/>
                    <a:p>
                      <a:pPr marL="0" marR="0">
                        <a:spcBef>
                          <a:spcPts val="0"/>
                        </a:spcBef>
                        <a:spcAft>
                          <a:spcPts val="0"/>
                        </a:spcAft>
                      </a:pPr>
                      <a:r>
                        <a:rPr lang="en-US" sz="1400">
                          <a:solidFill>
                            <a:schemeClr val="bg1"/>
                          </a:solidFill>
                          <a:latin typeface="Times New Roman"/>
                          <a:ea typeface="Times New Roman"/>
                        </a:rPr>
                        <a:t>v15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January 2009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384,952.4653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0.971849459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0.95583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6"/>
                  </a:ext>
                </a:extLst>
              </a:tr>
              <a:tr h="210911">
                <a:tc>
                  <a:txBody>
                    <a:bodyPr/>
                    <a:lstStyle/>
                    <a:p>
                      <a:pPr marL="0" marR="0">
                        <a:spcBef>
                          <a:spcPts val="0"/>
                        </a:spcBef>
                        <a:spcAft>
                          <a:spcPts val="0"/>
                        </a:spcAft>
                      </a:pPr>
                      <a:r>
                        <a:rPr lang="en-US" sz="1400">
                          <a:solidFill>
                            <a:schemeClr val="bg1"/>
                          </a:solidFill>
                          <a:latin typeface="Times New Roman"/>
                          <a:ea typeface="Times New Roman"/>
                        </a:rPr>
                        <a:t>v16</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July 2009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384,960.7605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0.987649670</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0.98262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7"/>
                  </a:ext>
                </a:extLst>
              </a:tr>
              <a:tr h="210911">
                <a:tc>
                  <a:txBody>
                    <a:bodyPr/>
                    <a:lstStyle/>
                    <a:p>
                      <a:pPr marL="0" marR="0">
                        <a:spcBef>
                          <a:spcPts val="0"/>
                        </a:spcBef>
                        <a:spcAft>
                          <a:spcPts val="0"/>
                        </a:spcAft>
                      </a:pPr>
                      <a:r>
                        <a:rPr lang="en-US" sz="1400">
                          <a:solidFill>
                            <a:schemeClr val="bg1"/>
                          </a:solidFill>
                          <a:latin typeface="Times New Roman"/>
                          <a:ea typeface="Times New Roman"/>
                        </a:rPr>
                        <a:t>v17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January 2010</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bg1"/>
                          </a:solidFill>
                          <a:latin typeface="Times New Roman"/>
                          <a:ea typeface="Times New Roman"/>
                        </a:rPr>
                        <a:t>385,449.7811</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0.994921958</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0.99492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8"/>
                  </a:ext>
                </a:extLst>
              </a:tr>
              <a:tr h="210911">
                <a:tc>
                  <a:txBody>
                    <a:bodyPr/>
                    <a:lstStyle/>
                    <a:p>
                      <a:pPr marL="0" marR="0">
                        <a:spcBef>
                          <a:spcPts val="0"/>
                        </a:spcBef>
                        <a:spcAft>
                          <a:spcPts val="0"/>
                        </a:spcAft>
                      </a:pPr>
                      <a:r>
                        <a:rPr lang="en-US" sz="1400">
                          <a:solidFill>
                            <a:schemeClr val="bg1"/>
                          </a:solidFill>
                          <a:latin typeface="Times New Roman"/>
                          <a:ea typeface="Times New Roman"/>
                        </a:rPr>
                        <a:t>v18</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July 2010</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385,052.7645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dirty="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13064502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Conclusions (1)</a:t>
            </a:r>
          </a:p>
        </p:txBody>
      </p:sp>
      <p:sp>
        <p:nvSpPr>
          <p:cNvPr id="39939"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the information content strategy approximates closely the 5%  </a:t>
            </a:r>
            <a:r>
              <a:rPr lang="en-US" sz="2800" dirty="0" err="1" smtClean="0"/>
              <a:t>Qlv</a:t>
            </a:r>
            <a:r>
              <a:rPr lang="en-US" sz="2800" dirty="0" smtClean="0"/>
              <a:t> quality increase requirement, except:</a:t>
            </a:r>
          </a:p>
          <a:p>
            <a:pPr lvl="1"/>
            <a:r>
              <a:rPr lang="en-US" dirty="0" smtClean="0"/>
              <a:t>(1) unnecessary upgrades in January 2005 and July 2007, and </a:t>
            </a:r>
          </a:p>
          <a:p>
            <a:pPr lvl="1"/>
            <a:r>
              <a:rPr lang="en-US" dirty="0" smtClean="0"/>
              <a:t>(2) a failure to upgrade in January 2009 which is corrected in January 2010. </a:t>
            </a:r>
          </a:p>
          <a:p>
            <a:pPr marL="457200" indent="-457200">
              <a:buFont typeface="Arial" panose="020B0604020202020204" pitchFamily="34" charset="0"/>
              <a:buChar char="•"/>
            </a:pPr>
            <a:r>
              <a:rPr lang="en-US" sz="2800" dirty="0" smtClean="0"/>
              <a:t>Combining this strategy with the suspicious event perseverance strategy would have led to an upgrade in July 2008 instead of January 2009. </a:t>
            </a:r>
          </a:p>
          <a:p>
            <a:pPr>
              <a:buFont typeface="Arial" panose="020B0604020202020204" pitchFamily="34" charset="0"/>
              <a:buChar char="•"/>
            </a:pPr>
            <a:endParaRPr lang="en-US" dirty="0" smtClean="0"/>
          </a:p>
        </p:txBody>
      </p:sp>
    </p:spTree>
    <p:extLst>
      <p:ext uri="{BB962C8B-B14F-4D97-AF65-F5344CB8AC3E}">
        <p14:creationId xmlns:p14="http://schemas.microsoft.com/office/powerpoint/2010/main" val="11570125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Conclusions (2)</a:t>
            </a:r>
          </a:p>
        </p:txBody>
      </p:sp>
      <p:sp>
        <p:nvSpPr>
          <p:cNvPr id="40963" name="Content Placeholder 2"/>
          <p:cNvSpPr>
            <a:spLocks noGrp="1"/>
          </p:cNvSpPr>
          <p:nvPr>
            <p:ph idx="1"/>
          </p:nvPr>
        </p:nvSpPr>
        <p:spPr>
          <a:xfrm>
            <a:off x="0" y="1371600"/>
            <a:ext cx="9144000" cy="4953000"/>
          </a:xfrm>
        </p:spPr>
        <p:txBody>
          <a:bodyPr/>
          <a:lstStyle/>
          <a:p>
            <a:pPr>
              <a:spcBef>
                <a:spcPts val="300"/>
              </a:spcBef>
            </a:pPr>
            <a:r>
              <a:rPr lang="en-US" sz="2800" dirty="0" smtClean="0"/>
              <a:t>This is promising since:</a:t>
            </a:r>
          </a:p>
          <a:p>
            <a:pPr lvl="1">
              <a:spcBef>
                <a:spcPts val="300"/>
              </a:spcBef>
            </a:pPr>
            <a:r>
              <a:rPr lang="en-US" sz="2400" dirty="0" smtClean="0"/>
              <a:t>it is a completely automatic process;</a:t>
            </a:r>
          </a:p>
          <a:p>
            <a:pPr lvl="1">
              <a:spcBef>
                <a:spcPts val="300"/>
              </a:spcBef>
            </a:pPr>
            <a:r>
              <a:rPr lang="en-US" sz="2400" dirty="0" smtClean="0"/>
              <a:t>IC and SEP can be calculated with each new version, while </a:t>
            </a:r>
            <a:r>
              <a:rPr lang="en-US" sz="2400" dirty="0" err="1" smtClean="0"/>
              <a:t>Qnv</a:t>
            </a:r>
            <a:r>
              <a:rPr lang="en-US" sz="2400" dirty="0" smtClean="0"/>
              <a:t> gives a delay of one version and </a:t>
            </a:r>
            <a:r>
              <a:rPr lang="en-US" sz="2400" dirty="0" err="1" smtClean="0"/>
              <a:t>Qlv</a:t>
            </a:r>
            <a:r>
              <a:rPr lang="en-US" sz="2400" dirty="0" smtClean="0"/>
              <a:t> provides a post-hoc assessment;</a:t>
            </a:r>
          </a:p>
          <a:p>
            <a:pPr lvl="1">
              <a:spcBef>
                <a:spcPts val="300"/>
              </a:spcBef>
            </a:pPr>
            <a:r>
              <a:rPr lang="en-US" sz="2400" dirty="0" smtClean="0"/>
              <a:t>the method can be used for internal QA by SNOMED authors.</a:t>
            </a:r>
          </a:p>
          <a:p>
            <a:pPr>
              <a:spcBef>
                <a:spcPts val="300"/>
              </a:spcBef>
            </a:pPr>
            <a:r>
              <a:rPr lang="en-US" sz="2800" dirty="0" smtClean="0"/>
              <a:t>Limitations:</a:t>
            </a:r>
          </a:p>
          <a:p>
            <a:pPr lvl="1">
              <a:spcBef>
                <a:spcPts val="300"/>
              </a:spcBef>
            </a:pPr>
            <a:r>
              <a:rPr lang="en-US" sz="2400" dirty="0" smtClean="0"/>
              <a:t>for sure: transitive closure computations require serious computer resources;</a:t>
            </a:r>
          </a:p>
          <a:p>
            <a:pPr lvl="1">
              <a:spcBef>
                <a:spcPts val="300"/>
              </a:spcBef>
            </a:pPr>
            <a:r>
              <a:rPr lang="en-US" sz="2400" dirty="0" smtClean="0"/>
              <a:t>just one test case processed thus far;</a:t>
            </a:r>
          </a:p>
          <a:p>
            <a:pPr lvl="1">
              <a:spcBef>
                <a:spcPts val="300"/>
              </a:spcBef>
            </a:pPr>
            <a:r>
              <a:rPr lang="en-US" sz="2400" u="sng" dirty="0" err="1" smtClean="0"/>
              <a:t>not</a:t>
            </a:r>
            <a:r>
              <a:rPr lang="en-US" sz="2400" dirty="0" smtClean="0"/>
              <a:t>: the uncertainty about whether a suspicious event is a mistake or a correction thereof: the perseverance matters.</a:t>
            </a:r>
            <a:endParaRPr lang="en-US" dirty="0" smtClean="0"/>
          </a:p>
        </p:txBody>
      </p:sp>
    </p:spTree>
    <p:extLst>
      <p:ext uri="{BB962C8B-B14F-4D97-AF65-F5344CB8AC3E}">
        <p14:creationId xmlns:p14="http://schemas.microsoft.com/office/powerpoint/2010/main" val="27023927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Acknowledgements</a:t>
            </a:r>
          </a:p>
        </p:txBody>
      </p:sp>
      <p:sp>
        <p:nvSpPr>
          <p:cNvPr id="41987" name="Content Placeholder 2"/>
          <p:cNvSpPr>
            <a:spLocks noGrp="1"/>
          </p:cNvSpPr>
          <p:nvPr>
            <p:ph idx="1"/>
          </p:nvPr>
        </p:nvSpPr>
        <p:spPr/>
        <p:txBody>
          <a:bodyPr/>
          <a:lstStyle/>
          <a:p>
            <a:pPr marL="0" indent="0"/>
            <a:r>
              <a:rPr lang="en-US" dirty="0" smtClean="0"/>
              <a:t>The work described was funded in part by grant R21LM009824 from the National Library of Medicine. The content of this paper is solely the responsibility of the author and does not necessarily represent the official views of the NLM or the NIH.</a:t>
            </a:r>
          </a:p>
          <a:p>
            <a:endParaRPr lang="en-US" dirty="0" smtClean="0"/>
          </a:p>
        </p:txBody>
      </p:sp>
    </p:spTree>
    <p:extLst>
      <p:ext uri="{BB962C8B-B14F-4D97-AF65-F5344CB8AC3E}">
        <p14:creationId xmlns:p14="http://schemas.microsoft.com/office/powerpoint/2010/main" val="4187410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SNOMED CT Defining relationships</a:t>
            </a:r>
            <a:endParaRPr lang="en-US" dirty="0"/>
          </a:p>
        </p:txBody>
      </p:sp>
      <p:pic>
        <p:nvPicPr>
          <p:cNvPr id="4" name="Content Placeholder 3"/>
          <p:cNvPicPr>
            <a:picLocks noGrp="1" noChangeAspect="1"/>
          </p:cNvPicPr>
          <p:nvPr>
            <p:ph idx="1"/>
          </p:nvPr>
        </p:nvPicPr>
        <p:blipFill>
          <a:blip r:embed="rId2"/>
          <a:stretch>
            <a:fillRect/>
          </a:stretch>
        </p:blipFill>
        <p:spPr>
          <a:xfrm>
            <a:off x="228600" y="1600201"/>
            <a:ext cx="8686800" cy="4272524"/>
          </a:xfrm>
          <a:prstGeom prst="rect">
            <a:avLst/>
          </a:prstGeom>
        </p:spPr>
      </p:pic>
      <p:sp>
        <p:nvSpPr>
          <p:cNvPr id="5" name="Rectangle 4"/>
          <p:cNvSpPr/>
          <p:nvPr/>
        </p:nvSpPr>
        <p:spPr>
          <a:xfrm>
            <a:off x="6172200" y="6553200"/>
            <a:ext cx="2971800" cy="251817"/>
          </a:xfrm>
          <a:prstGeom prst="rect">
            <a:avLst/>
          </a:prstGeom>
        </p:spPr>
        <p:txBody>
          <a:bodyPr wrap="square">
            <a:spAutoFit/>
          </a:bodyPr>
          <a:lstStyle/>
          <a:p>
            <a:pPr algn="r"/>
            <a:r>
              <a:rPr lang="en-US" sz="1200" dirty="0" smtClean="0">
                <a:solidFill>
                  <a:schemeClr val="bg1"/>
                </a:solidFill>
                <a:latin typeface="Calibri" panose="020F0502020204030204" pitchFamily="34" charset="0"/>
              </a:rPr>
              <a:t>IHTSDO. SNOMED </a:t>
            </a:r>
            <a:r>
              <a:rPr lang="en-US" sz="1200" dirty="0">
                <a:solidFill>
                  <a:schemeClr val="bg1"/>
                </a:solidFill>
                <a:latin typeface="Calibri" panose="020F0502020204030204" pitchFamily="34" charset="0"/>
              </a:rPr>
              <a:t>CT Starter Guide July 2014 </a:t>
            </a:r>
            <a:endParaRPr lang="en-US" sz="1200" dirty="0">
              <a:solidFill>
                <a:schemeClr val="bg1"/>
              </a:solidFill>
            </a:endParaRPr>
          </a:p>
        </p:txBody>
      </p:sp>
    </p:spTree>
    <p:extLst>
      <p:ext uri="{BB962C8B-B14F-4D97-AF65-F5344CB8AC3E}">
        <p14:creationId xmlns:p14="http://schemas.microsoft.com/office/powerpoint/2010/main" val="1361467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SNOMED CT’s DL </a:t>
            </a:r>
            <a:endParaRPr lang="en-US" dirty="0"/>
          </a:p>
        </p:txBody>
      </p:sp>
      <p:pic>
        <p:nvPicPr>
          <p:cNvPr id="4" name="Content Placeholder 3"/>
          <p:cNvPicPr>
            <a:picLocks noGrp="1" noChangeAspect="1"/>
          </p:cNvPicPr>
          <p:nvPr>
            <p:ph idx="1"/>
          </p:nvPr>
        </p:nvPicPr>
        <p:blipFill>
          <a:blip r:embed="rId2"/>
          <a:stretch>
            <a:fillRect/>
          </a:stretch>
        </p:blipFill>
        <p:spPr>
          <a:xfrm>
            <a:off x="798441" y="1524000"/>
            <a:ext cx="7547117" cy="4953000"/>
          </a:xfrm>
          <a:prstGeom prst="rect">
            <a:avLst/>
          </a:prstGeom>
        </p:spPr>
      </p:pic>
      <p:sp>
        <p:nvSpPr>
          <p:cNvPr id="5" name="Rectangle 4"/>
          <p:cNvSpPr/>
          <p:nvPr/>
        </p:nvSpPr>
        <p:spPr>
          <a:xfrm>
            <a:off x="6172200" y="6553200"/>
            <a:ext cx="2971800" cy="251817"/>
          </a:xfrm>
          <a:prstGeom prst="rect">
            <a:avLst/>
          </a:prstGeom>
        </p:spPr>
        <p:txBody>
          <a:bodyPr wrap="square">
            <a:spAutoFit/>
          </a:bodyPr>
          <a:lstStyle/>
          <a:p>
            <a:pPr algn="r"/>
            <a:r>
              <a:rPr lang="en-US" sz="1200" dirty="0" smtClean="0">
                <a:solidFill>
                  <a:schemeClr val="bg1"/>
                </a:solidFill>
                <a:latin typeface="Calibri" panose="020F0502020204030204" pitchFamily="34" charset="0"/>
              </a:rPr>
              <a:t>IHTSDO. SNOMED </a:t>
            </a:r>
            <a:r>
              <a:rPr lang="en-US" sz="1200" dirty="0">
                <a:solidFill>
                  <a:schemeClr val="bg1"/>
                </a:solidFill>
                <a:latin typeface="Calibri" panose="020F0502020204030204" pitchFamily="34" charset="0"/>
              </a:rPr>
              <a:t>CT Starter Guide July 2014 </a:t>
            </a:r>
            <a:endParaRPr lang="en-US" sz="1200" dirty="0">
              <a:solidFill>
                <a:schemeClr val="bg1"/>
              </a:solidFill>
            </a:endParaRPr>
          </a:p>
        </p:txBody>
      </p:sp>
    </p:spTree>
    <p:extLst>
      <p:ext uri="{BB962C8B-B14F-4D97-AF65-F5344CB8AC3E}">
        <p14:creationId xmlns:p14="http://schemas.microsoft.com/office/powerpoint/2010/main" val="3057223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114300" y="1904691"/>
            <a:ext cx="304800" cy="4270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sz="2400" dirty="0" smtClean="0"/>
              <a:t>Changes in SNOMED CT (RF2)</a:t>
            </a:r>
            <a:br>
              <a:rPr lang="en-US" sz="2400" dirty="0" smtClean="0"/>
            </a:br>
            <a:r>
              <a:rPr lang="en-US" sz="2400" dirty="0" smtClean="0"/>
              <a:t>concepts and relationships</a:t>
            </a:r>
            <a:endParaRPr lang="en-US" sz="2400" dirty="0"/>
          </a:p>
        </p:txBody>
      </p:sp>
      <p:graphicFrame>
        <p:nvGraphicFramePr>
          <p:cNvPr id="4" name="Content Placeholder 3"/>
          <p:cNvGraphicFramePr>
            <a:graphicFrameLocks noGrp="1"/>
          </p:cNvGraphicFramePr>
          <p:nvPr>
            <p:ph idx="1"/>
            <p:extLst/>
          </p:nvPr>
        </p:nvGraphicFramePr>
        <p:xfrm>
          <a:off x="76200" y="1600200"/>
          <a:ext cx="8991600" cy="731520"/>
        </p:xfrm>
        <a:graphic>
          <a:graphicData uri="http://schemas.openxmlformats.org/drawingml/2006/table">
            <a:tbl>
              <a:tblPr firstRow="1" firstCol="1" bandRow="1">
                <a:tableStyleId>{5C22544A-7EE6-4342-B048-85BDC9FD1C3A}</a:tableStyleId>
              </a:tblPr>
              <a:tblGrid>
                <a:gridCol w="1548749">
                  <a:extLst>
                    <a:ext uri="{9D8B030D-6E8A-4147-A177-3AD203B41FA5}">
                      <a16:colId xmlns:a16="http://schemas.microsoft.com/office/drawing/2014/main" val="20000"/>
                    </a:ext>
                  </a:extLst>
                </a:gridCol>
                <a:gridCol w="1663331">
                  <a:extLst>
                    <a:ext uri="{9D8B030D-6E8A-4147-A177-3AD203B41FA5}">
                      <a16:colId xmlns:a16="http://schemas.microsoft.com/office/drawing/2014/main" val="20001"/>
                    </a:ext>
                  </a:extLst>
                </a:gridCol>
                <a:gridCol w="82652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gridCol w="2590800">
                  <a:extLst>
                    <a:ext uri="{9D8B030D-6E8A-4147-A177-3AD203B41FA5}">
                      <a16:colId xmlns:a16="http://schemas.microsoft.com/office/drawing/2014/main" val="20004"/>
                    </a:ext>
                  </a:extLst>
                </a:gridCol>
              </a:tblGrid>
              <a:tr h="0">
                <a:tc>
                  <a:txBody>
                    <a:bodyPr/>
                    <a:lstStyle/>
                    <a:p>
                      <a:pPr marL="0" marR="0" indent="0" algn="just">
                        <a:spcBef>
                          <a:spcPts val="0"/>
                        </a:spcBef>
                        <a:spcAft>
                          <a:spcPts val="0"/>
                        </a:spcAft>
                      </a:pPr>
                      <a:r>
                        <a:rPr lang="en-US" sz="1600" dirty="0" err="1">
                          <a:solidFill>
                            <a:schemeClr val="tx1"/>
                          </a:solidFill>
                          <a:effectLst/>
                        </a:rPr>
                        <a:t>conceptID</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Effective Time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Active</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ModuleID</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Definitional Status</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0"/>
                  </a:ext>
                </a:extLst>
              </a:tr>
              <a:tr h="0">
                <a:tc>
                  <a:txBody>
                    <a:bodyPr/>
                    <a:lstStyle/>
                    <a:p>
                      <a:pPr marL="0" marR="0" indent="0" algn="just">
                        <a:spcBef>
                          <a:spcPts val="0"/>
                        </a:spcBef>
                        <a:spcAft>
                          <a:spcPts val="0"/>
                        </a:spcAft>
                      </a:pPr>
                      <a:r>
                        <a:rPr lang="en-US" sz="1600" dirty="0">
                          <a:solidFill>
                            <a:schemeClr val="tx1"/>
                          </a:solidFill>
                          <a:effectLst/>
                        </a:rPr>
                        <a:t>301381004</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20020131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900000000000207008</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900000000000074008</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1"/>
                  </a:ext>
                </a:extLst>
              </a:tr>
              <a:tr h="0">
                <a:tc>
                  <a:txBody>
                    <a:bodyPr/>
                    <a:lstStyle/>
                    <a:p>
                      <a:pPr marL="0" marR="0" indent="0" algn="just">
                        <a:spcBef>
                          <a:spcPts val="0"/>
                        </a:spcBef>
                        <a:spcAft>
                          <a:spcPts val="0"/>
                        </a:spcAft>
                      </a:pPr>
                      <a:r>
                        <a:rPr lang="en-US" sz="1600" dirty="0">
                          <a:solidFill>
                            <a:schemeClr val="tx1"/>
                          </a:solidFill>
                          <a:effectLst/>
                        </a:rPr>
                        <a:t>301381004</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20080131</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900000000000207008</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900000000000074008</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2"/>
                  </a:ext>
                </a:extLst>
              </a:tr>
            </a:tbl>
          </a:graphicData>
        </a:graphic>
      </p:graphicFrame>
      <p:sp>
        <p:nvSpPr>
          <p:cNvPr id="6" name="Rectangle 5"/>
          <p:cNvSpPr/>
          <p:nvPr/>
        </p:nvSpPr>
        <p:spPr>
          <a:xfrm>
            <a:off x="914400" y="2297084"/>
            <a:ext cx="6096000" cy="461665"/>
          </a:xfrm>
          <a:prstGeom prst="rect">
            <a:avLst/>
          </a:prstGeom>
        </p:spPr>
        <p:txBody>
          <a:bodyPr wrap="square">
            <a:spAutoFit/>
          </a:bodyPr>
          <a:lstStyle/>
          <a:p>
            <a:r>
              <a:rPr lang="en-US" dirty="0" smtClean="0">
                <a:solidFill>
                  <a:schemeClr val="bg1"/>
                </a:solidFill>
                <a:latin typeface="Times New Roman" panose="02020603050405020304" pitchFamily="18" charset="0"/>
                <a:ea typeface="MS Mincho" panose="02020609040205080304" pitchFamily="49" charset="-128"/>
              </a:rPr>
              <a:t>FSN = ‘</a:t>
            </a:r>
            <a:r>
              <a:rPr lang="en-US" i="1" dirty="0" smtClean="0">
                <a:solidFill>
                  <a:schemeClr val="bg1"/>
                </a:solidFill>
                <a:latin typeface="Times New Roman" panose="02020603050405020304" pitchFamily="18" charset="0"/>
                <a:ea typeface="MS Mincho" panose="02020609040205080304" pitchFamily="49" charset="-128"/>
              </a:rPr>
              <a:t>Discomforting </a:t>
            </a:r>
            <a:r>
              <a:rPr lang="en-US" i="1" dirty="0">
                <a:solidFill>
                  <a:schemeClr val="bg1"/>
                </a:solidFill>
                <a:latin typeface="Times New Roman" panose="02020603050405020304" pitchFamily="18" charset="0"/>
                <a:ea typeface="MS Mincho" panose="02020609040205080304" pitchFamily="49" charset="-128"/>
              </a:rPr>
              <a:t>present pain (finding)</a:t>
            </a:r>
            <a:r>
              <a:rPr lang="en-US" dirty="0">
                <a:solidFill>
                  <a:schemeClr val="bg1"/>
                </a:solidFill>
                <a:latin typeface="Times New Roman" panose="02020603050405020304" pitchFamily="18" charset="0"/>
                <a:ea typeface="MS Mincho" panose="02020609040205080304" pitchFamily="49" charset="-128"/>
              </a:rPr>
              <a:t>’</a:t>
            </a:r>
            <a:endParaRPr lang="en-US" dirty="0">
              <a:solidFill>
                <a:schemeClr val="bg1"/>
              </a:solidFill>
            </a:endParaRPr>
          </a:p>
        </p:txBody>
      </p:sp>
      <p:cxnSp>
        <p:nvCxnSpPr>
          <p:cNvPr id="11" name="Elbow Connector 10"/>
          <p:cNvCxnSpPr/>
          <p:nvPr/>
        </p:nvCxnSpPr>
        <p:spPr bwMode="auto">
          <a:xfrm>
            <a:off x="533400" y="2331720"/>
            <a:ext cx="457200" cy="196196"/>
          </a:xfrm>
          <a:prstGeom prst="bentConnector3">
            <a:avLst>
              <a:gd name="adj1" fmla="val 1516"/>
            </a:avLst>
          </a:prstGeom>
          <a:solidFill>
            <a:schemeClr val="accent1"/>
          </a:solidFill>
          <a:ln w="9525" cap="flat" cmpd="sng" algn="ctr">
            <a:solidFill>
              <a:schemeClr val="bg1"/>
            </a:solidFill>
            <a:prstDash val="solid"/>
            <a:round/>
            <a:headEnd type="none" w="med" len="med"/>
            <a:tailEnd type="triangle"/>
          </a:ln>
          <a:effectLst/>
        </p:spPr>
      </p:cxnSp>
      <p:sp>
        <p:nvSpPr>
          <p:cNvPr id="10" name="Rectangle 9"/>
          <p:cNvSpPr/>
          <p:nvPr/>
        </p:nvSpPr>
        <p:spPr bwMode="auto">
          <a:xfrm>
            <a:off x="3276601" y="1610298"/>
            <a:ext cx="914399" cy="721420"/>
          </a:xfrm>
          <a:prstGeom prst="rect">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147070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ardontwerp">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ardontwerp">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ardontwerp">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ardontwerp">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6687</TotalTime>
  <Words>6903</Words>
  <Application>Microsoft Office PowerPoint</Application>
  <PresentationFormat>On-screen Show (4:3)</PresentationFormat>
  <Paragraphs>3601</Paragraphs>
  <Slides>69</Slides>
  <Notes>4</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84" baseType="lpstr">
      <vt:lpstr>Batang</vt:lpstr>
      <vt:lpstr>MS Mincho</vt:lpstr>
      <vt:lpstr>MS Mincho</vt:lpstr>
      <vt:lpstr>ＭＳ Ｐゴシック</vt:lpstr>
      <vt:lpstr>Arial</vt:lpstr>
      <vt:lpstr>Calibri</vt:lpstr>
      <vt:lpstr>Courier New</vt:lpstr>
      <vt:lpstr>Georgia</vt:lpstr>
      <vt:lpstr>Times</vt:lpstr>
      <vt:lpstr>Times New Roman</vt:lpstr>
      <vt:lpstr>Trebuchet MS</vt:lpstr>
      <vt:lpstr>Verdana</vt:lpstr>
      <vt:lpstr>Wingdings</vt:lpstr>
      <vt:lpstr>Office Theme</vt:lpstr>
      <vt:lpstr>Photo Editor-foto</vt:lpstr>
      <vt:lpstr>BMI508 – Fall 2018 Biomedical Ontology  Principles for upgrading to new  (versions of) ontologies in  biomedical information systems  </vt:lpstr>
      <vt:lpstr>Changes in Biomedical Ontologies</vt:lpstr>
      <vt:lpstr>Changes in SNOMED CT</vt:lpstr>
      <vt:lpstr>SNOMED CT structure</vt:lpstr>
      <vt:lpstr>SNOMED CT Descriptions</vt:lpstr>
      <vt:lpstr>SNOMED CT Relationships</vt:lpstr>
      <vt:lpstr>SNOMED CT Defining relationships</vt:lpstr>
      <vt:lpstr>SNOMED CT’s DL </vt:lpstr>
      <vt:lpstr>Changes in SNOMED CT (RF2) concepts and relationships</vt:lpstr>
      <vt:lpstr>Changes in SNOMED CT (RF2) concepts and relationships</vt:lpstr>
      <vt:lpstr>Cell phenotyping performed</vt:lpstr>
      <vt:lpstr>Cell phenotyping performed</vt:lpstr>
      <vt:lpstr>Cell phenotyping performed</vt:lpstr>
      <vt:lpstr>Adenoma of small intestine</vt:lpstr>
      <vt:lpstr>SNOMED CT concept (in)activations</vt:lpstr>
      <vt:lpstr>SNOMED CT concept (in)activations</vt:lpstr>
      <vt:lpstr>SNOMED CT concept (in)activations</vt:lpstr>
      <vt:lpstr>SNOMED CT concept (in)activations</vt:lpstr>
      <vt:lpstr>SNOMED CT concept (in)activations</vt:lpstr>
      <vt:lpstr>SNOMED CT concept (in)activations</vt:lpstr>
      <vt:lpstr>SNOMED CT concept (in)activations</vt:lpstr>
      <vt:lpstr>Several concepts exhibit multiple (in)activations:  e.g. the history of Saquinovir</vt:lpstr>
      <vt:lpstr>Several concepts exhibit multiple (in)activations:  e.g. the history of Saquinovir</vt:lpstr>
      <vt:lpstr>History of ‘Saquinavir 200mg capsule’</vt:lpstr>
      <vt:lpstr>Changes in descriptions</vt:lpstr>
      <vt:lpstr>Some changes in descriptions are related to changes in the hierarchy</vt:lpstr>
      <vt:lpstr>‘Semantic tags’ (per SNOMED CT documentation)</vt:lpstr>
      <vt:lpstr>Semantic tags</vt:lpstr>
      <vt:lpstr>‘Semantic tags’ (per SNOMED CT documentation)</vt:lpstr>
      <vt:lpstr>‘Semantic tags’ (per SNOMED CT documentation)</vt:lpstr>
      <vt:lpstr>Semantic tags</vt:lpstr>
      <vt:lpstr>Ungraceful degradation of assertions in SNOMED CT (2002 – 2009)</vt:lpstr>
      <vt:lpstr>Concepts and confusions in SNOMED CT</vt:lpstr>
      <vt:lpstr>SNOMED CT’s top categories</vt:lpstr>
      <vt:lpstr>SNOMED CT’s top categories</vt:lpstr>
      <vt:lpstr>SNOMED CT’s top categories</vt:lpstr>
      <vt:lpstr>SNOMED CT’s top categories</vt:lpstr>
      <vt:lpstr>SNOMED CT’s top categories</vt:lpstr>
      <vt:lpstr>Cell phenotyping performed</vt:lpstr>
      <vt:lpstr>Cell phenotyping performed</vt:lpstr>
      <vt:lpstr>Concept evolution in SNOMED CT</vt:lpstr>
      <vt:lpstr>When to install a new version of SNOMED CT?</vt:lpstr>
      <vt:lpstr>When to install a new version of SNOMED CT?</vt:lpstr>
      <vt:lpstr>Methodology (1)</vt:lpstr>
      <vt:lpstr>Transitive closure sets for  Surgical margins involved by tumor (finding)</vt:lpstr>
      <vt:lpstr>Computations over SNOMED CT’s ‘historical relationships’</vt:lpstr>
      <vt:lpstr>Transitive closure sets for  Surgical margins involved by tumor (finding)</vt:lpstr>
      <vt:lpstr>Methodology (2)</vt:lpstr>
      <vt:lpstr>Methodology (2)</vt:lpstr>
      <vt:lpstr>IC for SC ‘pN1b: Metastasis in internal mammary lymph nodes with microscopic disease detected by sentinel lymph node dissection but not clinically apparent (breast) (finding)’. </vt:lpstr>
      <vt:lpstr>Methodology (3)</vt:lpstr>
      <vt:lpstr>Hypothesis</vt:lpstr>
      <vt:lpstr>Methodology (4)</vt:lpstr>
      <vt:lpstr>Appearances and disappearances of TCs</vt:lpstr>
      <vt:lpstr>How to read this table </vt:lpstr>
      <vt:lpstr>Intermediate Findings</vt:lpstr>
      <vt:lpstr>Methodology (5)</vt:lpstr>
      <vt:lpstr>Evolution of suspicious events</vt:lpstr>
      <vt:lpstr>Hypothesis</vt:lpstr>
      <vt:lpstr>Evolution of suspicious event perseverance</vt:lpstr>
      <vt:lpstr>First selection of indicators for upgrade</vt:lpstr>
      <vt:lpstr>Results</vt:lpstr>
      <vt:lpstr>PowerPoint Presentation</vt:lpstr>
      <vt:lpstr>Evaluation</vt:lpstr>
      <vt:lpstr>‘next’ and ‘last’ version quality improvement</vt:lpstr>
      <vt:lpstr>Comparison with ‘next’ and ‘last’ version quality improvement</vt:lpstr>
      <vt:lpstr>Conclusions (1)</vt:lpstr>
      <vt:lpstr>Conclusions (2)</vt:lpstr>
      <vt:lpstr>Acknowledgements</vt:lpstr>
    </vt:vector>
  </TitlesOfParts>
  <Company>SUNY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 Ceusters</cp:lastModifiedBy>
  <cp:revision>401</cp:revision>
  <dcterms:created xsi:type="dcterms:W3CDTF">2011-06-07T20:07:59Z</dcterms:created>
  <dcterms:modified xsi:type="dcterms:W3CDTF">2018-11-15T21:43:03Z</dcterms:modified>
</cp:coreProperties>
</file>