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9"/>
  </p:notesMasterIdLst>
  <p:sldIdLst>
    <p:sldId id="665" r:id="rId2"/>
    <p:sldId id="666" r:id="rId3"/>
    <p:sldId id="667" r:id="rId4"/>
    <p:sldId id="566" r:id="rId5"/>
    <p:sldId id="679" r:id="rId6"/>
    <p:sldId id="567" r:id="rId7"/>
    <p:sldId id="689" r:id="rId8"/>
    <p:sldId id="568" r:id="rId9"/>
    <p:sldId id="569" r:id="rId10"/>
    <p:sldId id="668" r:id="rId11"/>
    <p:sldId id="570" r:id="rId12"/>
    <p:sldId id="669" r:id="rId13"/>
    <p:sldId id="670" r:id="rId14"/>
    <p:sldId id="680" r:id="rId15"/>
    <p:sldId id="681" r:id="rId16"/>
    <p:sldId id="682" r:id="rId17"/>
    <p:sldId id="683" r:id="rId18"/>
    <p:sldId id="678" r:id="rId19"/>
    <p:sldId id="671" r:id="rId20"/>
    <p:sldId id="672" r:id="rId21"/>
    <p:sldId id="673" r:id="rId22"/>
    <p:sldId id="674" r:id="rId23"/>
    <p:sldId id="675" r:id="rId24"/>
    <p:sldId id="676" r:id="rId25"/>
    <p:sldId id="684" r:id="rId26"/>
    <p:sldId id="685" r:id="rId27"/>
    <p:sldId id="686" r:id="rId28"/>
    <p:sldId id="572" r:id="rId29"/>
    <p:sldId id="573" r:id="rId30"/>
    <p:sldId id="574" r:id="rId31"/>
    <p:sldId id="575" r:id="rId32"/>
    <p:sldId id="576" r:id="rId33"/>
    <p:sldId id="577" r:id="rId34"/>
    <p:sldId id="578" r:id="rId35"/>
    <p:sldId id="579" r:id="rId36"/>
    <p:sldId id="580" r:id="rId37"/>
    <p:sldId id="690" r:id="rId38"/>
    <p:sldId id="687" r:id="rId39"/>
    <p:sldId id="688" r:id="rId40"/>
    <p:sldId id="581" r:id="rId41"/>
    <p:sldId id="582" r:id="rId42"/>
    <p:sldId id="583" r:id="rId43"/>
    <p:sldId id="584" r:id="rId44"/>
    <p:sldId id="585" r:id="rId45"/>
    <p:sldId id="586" r:id="rId46"/>
    <p:sldId id="587" r:id="rId47"/>
    <p:sldId id="588" r:id="rId48"/>
    <p:sldId id="691" r:id="rId49"/>
    <p:sldId id="692" r:id="rId50"/>
    <p:sldId id="693" r:id="rId51"/>
    <p:sldId id="694" r:id="rId52"/>
    <p:sldId id="695" r:id="rId53"/>
    <p:sldId id="661" r:id="rId54"/>
    <p:sldId id="696" r:id="rId55"/>
    <p:sldId id="594" r:id="rId56"/>
    <p:sldId id="595" r:id="rId57"/>
    <p:sldId id="596" r:id="rId58"/>
    <p:sldId id="697" r:id="rId59"/>
    <p:sldId id="698" r:id="rId60"/>
    <p:sldId id="699" r:id="rId61"/>
    <p:sldId id="700" r:id="rId62"/>
    <p:sldId id="701" r:id="rId63"/>
    <p:sldId id="702" r:id="rId64"/>
    <p:sldId id="703" r:id="rId65"/>
    <p:sldId id="704" r:id="rId66"/>
    <p:sldId id="664" r:id="rId67"/>
    <p:sldId id="632" r:id="rId68"/>
    <p:sldId id="633" r:id="rId69"/>
    <p:sldId id="634" r:id="rId70"/>
    <p:sldId id="635" r:id="rId71"/>
    <p:sldId id="636" r:id="rId72"/>
    <p:sldId id="637" r:id="rId73"/>
    <p:sldId id="638" r:id="rId74"/>
    <p:sldId id="639" r:id="rId75"/>
    <p:sldId id="640" r:id="rId76"/>
    <p:sldId id="641" r:id="rId77"/>
    <p:sldId id="642" r:id="rId78"/>
    <p:sldId id="643" r:id="rId79"/>
    <p:sldId id="644" r:id="rId80"/>
    <p:sldId id="645" r:id="rId81"/>
    <p:sldId id="646" r:id="rId82"/>
    <p:sldId id="647" r:id="rId83"/>
    <p:sldId id="648" r:id="rId84"/>
    <p:sldId id="649" r:id="rId85"/>
    <p:sldId id="650" r:id="rId86"/>
    <p:sldId id="651" r:id="rId87"/>
    <p:sldId id="652" r:id="rId8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F6D5A8"/>
    <a:srgbClr val="BBE0E3"/>
    <a:srgbClr val="FF0000"/>
    <a:srgbClr val="E59C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104" d="100"/>
          <a:sy n="104" d="100"/>
        </p:scale>
        <p:origin x="11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24/10/2016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BEABB69-9D76-4D0A-AD57-F2537EE99BEC}" type="slidenum">
              <a:rPr lang="en-US" altLang="en-US" sz="1200" b="0"/>
              <a:pPr eaLnBrk="1" hangingPunct="1"/>
              <a:t>4</a:t>
            </a:fld>
            <a:endParaRPr lang="en-US" altLang="en-US" sz="1200"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999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477A950-BA4B-40B9-B3A8-DD5273883748}" type="slidenum">
              <a:rPr lang="nl-NL" altLang="en-US" sz="1200"/>
              <a:pPr eaLnBrk="1" hangingPunct="1"/>
              <a:t>15</a:t>
            </a:fld>
            <a:endParaRPr lang="nl-NL"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94022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1644D0CE-A06C-4020-BF53-D494E8295E5F}" type="slidenum">
              <a:rPr lang="nl-NL" altLang="en-US" sz="1200"/>
              <a:pPr eaLnBrk="1" hangingPunct="1"/>
              <a:t>16</a:t>
            </a:fld>
            <a:endParaRPr lang="nl-NL"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6324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C20F79DA-CAB6-4269-BFBB-7C20408B3769}" type="slidenum">
              <a:rPr lang="nl-NL" altLang="en-US" sz="1200"/>
              <a:pPr eaLnBrk="1" hangingPunct="1"/>
              <a:t>17</a:t>
            </a:fld>
            <a:endParaRPr lang="nl-NL"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71700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18</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09338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19</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46030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20</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41740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21</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6848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22</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08285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23</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57458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24</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7091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834295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BFD54027-8A9A-4037-8077-59FD979064A4}" type="slidenum">
              <a:rPr lang="nl-NL" altLang="en-US" sz="1200"/>
              <a:pPr eaLnBrk="1" hangingPunct="1"/>
              <a:t>25</a:t>
            </a:fld>
            <a:endParaRPr lang="nl-NL"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341858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B5D55260-1238-4F5A-AC10-975EC8C8B545}" type="slidenum">
              <a:rPr lang="nl-NL" altLang="en-US" sz="1200"/>
              <a:pPr eaLnBrk="1" hangingPunct="1"/>
              <a:t>26</a:t>
            </a:fld>
            <a:endParaRPr lang="nl-NL"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4064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A0FEC5B1-2977-476A-8DFF-55F9BFBFFBCF}" type="slidenum">
              <a:rPr lang="nl-NL" altLang="en-US" sz="1200"/>
              <a:pPr eaLnBrk="1" hangingPunct="1"/>
              <a:t>27</a:t>
            </a:fld>
            <a:endParaRPr lang="nl-NL"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993881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1A2A692-5547-4E0D-8B8C-21F770358DD1}" type="slidenum">
              <a:rPr lang="en-US" altLang="en-US" sz="1200" b="0"/>
              <a:pPr eaLnBrk="1" hangingPunct="1"/>
              <a:t>28</a:t>
            </a:fld>
            <a:endParaRPr lang="en-US" altLang="en-US" sz="1200" b="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5921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B1CEE92-6EAE-4E78-A622-ED29587CCED3}" type="slidenum">
              <a:rPr lang="en-US" altLang="en-US" sz="1200" b="0"/>
              <a:pPr eaLnBrk="1" hangingPunct="1"/>
              <a:t>29</a:t>
            </a:fld>
            <a:endParaRPr lang="en-US" altLang="en-US" sz="1200" b="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31279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0CDDCB3-27B1-4E66-9F04-1CA8821A4621}" type="slidenum">
              <a:rPr lang="en-US" altLang="en-US" sz="1200" b="0"/>
              <a:pPr eaLnBrk="1" hangingPunct="1"/>
              <a:t>32</a:t>
            </a:fld>
            <a:endParaRPr lang="en-US" altLang="en-US" sz="1200" b="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56583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4E42CB9-FEF2-4BC4-9A50-E4CE6F786CE0}" type="slidenum">
              <a:rPr lang="en-US" altLang="en-US" sz="1200" b="0"/>
              <a:pPr eaLnBrk="1" hangingPunct="1"/>
              <a:t>33</a:t>
            </a:fld>
            <a:endParaRPr lang="en-US" altLang="en-US" sz="1200" b="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32870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A5664CC-77B8-45E1-ABD3-EF99B73A6998}" type="slidenum">
              <a:rPr lang="en-US" altLang="en-US" sz="1200" b="0"/>
              <a:pPr eaLnBrk="1" hangingPunct="1"/>
              <a:t>35</a:t>
            </a:fld>
            <a:endParaRPr lang="en-US" altLang="en-US" sz="1200" b="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57733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BFD54027-8A9A-4037-8077-59FD979064A4}" type="slidenum">
              <a:rPr lang="nl-NL" altLang="en-US" sz="1200"/>
              <a:pPr eaLnBrk="1" hangingPunct="1"/>
              <a:t>37</a:t>
            </a:fld>
            <a:endParaRPr lang="nl-NL"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392635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94B77EF-48A9-48C9-A398-4A152087CE4E}" type="slidenum">
              <a:rPr lang="nl-NL" altLang="en-US" sz="1200"/>
              <a:pPr eaLnBrk="1" hangingPunct="1"/>
              <a:t>38</a:t>
            </a:fld>
            <a:endParaRPr lang="nl-NL"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4348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14943A7-6F47-4D13-9E2D-BF6B300DB870}" type="slidenum">
              <a:rPr lang="en-US" altLang="en-US" sz="1200" b="0"/>
              <a:pPr eaLnBrk="1" hangingPunct="1"/>
              <a:t>6</a:t>
            </a:fld>
            <a:endParaRPr lang="en-US" altLang="en-US" sz="1200" b="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45291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C7EE1781-390F-402B-8604-44391B6A16DC}" type="slidenum">
              <a:rPr lang="nl-NL" altLang="en-US" sz="1200"/>
              <a:pPr eaLnBrk="1" hangingPunct="1"/>
              <a:t>39</a:t>
            </a:fld>
            <a:endParaRPr lang="nl-NL"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563466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40</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672581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F9599FB-FE74-4E8C-8ABD-97654B3FFED8}" type="slidenum">
              <a:rPr lang="en-US" altLang="en-US" sz="1200" b="0"/>
              <a:pPr eaLnBrk="1" hangingPunct="1"/>
              <a:t>41</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774071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D1B2DC4-15F5-4049-A286-BCBFFF62A5D7}" type="slidenum">
              <a:rPr lang="en-US" altLang="en-US" sz="1200" b="0"/>
              <a:pPr eaLnBrk="1" hangingPunct="1"/>
              <a:t>42</a:t>
            </a:fld>
            <a:endParaRPr lang="en-US" altLang="en-US" sz="1200" b="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35043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137900C-FA14-4CF8-B5B8-DB753F4C6AB5}" type="slidenum">
              <a:rPr lang="en-US" altLang="en-US" sz="1200" b="0"/>
              <a:pPr eaLnBrk="1" hangingPunct="1"/>
              <a:t>43</a:t>
            </a:fld>
            <a:endParaRPr lang="en-US" altLang="en-US" sz="1200" b="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351053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B80ADB-6E9C-40AE-B158-1E0577B341B3}" type="slidenum">
              <a:rPr lang="en-US" altLang="en-US" sz="1200" b="0"/>
              <a:pPr eaLnBrk="1" hangingPunct="1"/>
              <a:t>44</a:t>
            </a:fld>
            <a:endParaRPr lang="en-US" altLang="en-US" sz="1200" b="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462135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68B5C61-C8EE-4200-A8EA-E99F4CE02243}" type="slidenum">
              <a:rPr lang="en-US" altLang="en-US" sz="1200" b="0"/>
              <a:pPr eaLnBrk="1" hangingPunct="1"/>
              <a:t>45</a:t>
            </a:fld>
            <a:endParaRPr lang="en-US" altLang="en-US" sz="1200" b="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062796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20050C8-750A-4F21-8704-5C11AF5060BF}" type="slidenum">
              <a:rPr lang="en-US" altLang="en-US" sz="1200" b="0"/>
              <a:pPr eaLnBrk="1" hangingPunct="1"/>
              <a:t>46</a:t>
            </a:fld>
            <a:endParaRPr lang="en-US" altLang="en-US" sz="1200"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5438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AB213E1-89AF-42A8-9173-FA08F62872AD}" type="slidenum">
              <a:rPr lang="en-US" altLang="en-US" sz="1200" b="0"/>
              <a:pPr eaLnBrk="1" hangingPunct="1"/>
              <a:t>47</a:t>
            </a:fld>
            <a:endParaRPr lang="en-US"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15565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6E2CC67-4F96-4B9E-A608-30A6E022E6F3}" type="slidenum">
              <a:rPr lang="en-US" altLang="en-US" sz="1200" b="0"/>
              <a:pPr eaLnBrk="1" hangingPunct="1"/>
              <a:t>48</a:t>
            </a:fld>
            <a:endParaRPr lang="en-US" altLang="en-US" sz="1200" b="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275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8056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391B02B-A820-40A0-98AD-79CF67F2F600}" type="slidenum">
              <a:rPr lang="en-US" altLang="en-US" sz="1200" b="0"/>
              <a:pPr eaLnBrk="1" hangingPunct="1"/>
              <a:t>49</a:t>
            </a:fld>
            <a:endParaRPr lang="en-US" altLang="en-US" sz="1200" b="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39618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F08C4BB-CADB-43F9-9FBA-5832C3E38B51}" type="slidenum">
              <a:rPr lang="en-US" altLang="en-US" sz="1200" b="0"/>
              <a:pPr eaLnBrk="1" hangingPunct="1"/>
              <a:t>50</a:t>
            </a:fld>
            <a:endParaRPr lang="en-US" altLang="en-US" sz="1200" b="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4696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75F41EE-A7AE-43EA-9F1C-E8A85DB0DFA6}" type="slidenum">
              <a:rPr lang="en-US" altLang="en-US" sz="1200" b="0"/>
              <a:pPr eaLnBrk="1" hangingPunct="1"/>
              <a:t>51</a:t>
            </a:fld>
            <a:endParaRPr lang="en-US" altLang="en-US" sz="1200" b="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20786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FCDD7A7-D26F-443E-B7EB-72F304FBA489}" type="slidenum">
              <a:rPr lang="en-US" altLang="en-US" sz="1200" b="0"/>
              <a:pPr eaLnBrk="1" hangingPunct="1"/>
              <a:t>52</a:t>
            </a:fld>
            <a:endParaRPr lang="en-US" altLang="en-US" sz="1200" b="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93187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81CAA14-7463-4D9D-875F-2D2B08C7C82E}" type="slidenum">
              <a:rPr lang="nl-NL" altLang="en-US" sz="1200"/>
              <a:pPr eaLnBrk="1" hangingPunct="1"/>
              <a:t>54</a:t>
            </a:fld>
            <a:endParaRPr lang="nl-NL"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065532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3DC634C-875C-48A1-880A-C0045C31B29D}" type="slidenum">
              <a:rPr lang="en-US" altLang="en-US" sz="1200" b="0"/>
              <a:pPr eaLnBrk="1" hangingPunct="1"/>
              <a:t>55</a:t>
            </a:fld>
            <a:endParaRPr lang="en-US" altLang="en-US" sz="1200" b="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66957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8D3C62B-2C5F-414C-924C-6B9F73C0EBD8}" type="slidenum">
              <a:rPr lang="en-US" altLang="en-US" sz="1200" b="0"/>
              <a:pPr eaLnBrk="1" hangingPunct="1"/>
              <a:t>56</a:t>
            </a:fld>
            <a:endParaRPr lang="en-US" altLang="en-US" sz="1200" b="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7825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D9E1915-6BC3-4AAC-8282-FA3D37C34B3F}" type="slidenum">
              <a:rPr lang="en-US" altLang="en-US" sz="1200" b="0"/>
              <a:pPr eaLnBrk="1" hangingPunct="1"/>
              <a:t>57</a:t>
            </a:fld>
            <a:endParaRPr lang="en-US" altLang="en-US" sz="1200" b="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1477150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58</a:t>
            </a:fld>
            <a:endParaRPr lang="en-US"/>
          </a:p>
        </p:txBody>
      </p:sp>
    </p:spTree>
    <p:extLst>
      <p:ext uri="{BB962C8B-B14F-4D97-AF65-F5344CB8AC3E}">
        <p14:creationId xmlns:p14="http://schemas.microsoft.com/office/powerpoint/2010/main" val="3228111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FE938-D90F-428E-AE78-AAAC14F7DB49}" type="slidenum">
              <a:rPr lang="en-US" altLang="en-US"/>
              <a:pPr/>
              <a:t>59</a:t>
            </a:fld>
            <a:endParaRPr lang="en-US" altLang="en-US"/>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9072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D81C0CE-5462-41A4-B5C9-AECC0E71D8D3}" type="slidenum">
              <a:rPr lang="en-US" altLang="en-US" sz="1200" b="0"/>
              <a:pPr eaLnBrk="1" hangingPunct="1"/>
              <a:t>8</a:t>
            </a:fld>
            <a:endParaRPr lang="en-US" alt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9544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B9A5AA-7761-4BB3-9F49-622B93A08557}" type="slidenum">
              <a:rPr lang="en-US" altLang="en-US"/>
              <a:pPr/>
              <a:t>60</a:t>
            </a:fld>
            <a:endParaRPr lang="en-US" altLang="en-US"/>
          </a:p>
        </p:txBody>
      </p:sp>
      <p:sp>
        <p:nvSpPr>
          <p:cNvPr id="1207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856712CF-A3BB-4990-A634-F8BCF993A20E}" type="slidenum">
              <a:rPr lang="en-US" altLang="en-US" sz="1200" b="0">
                <a:latin typeface="Arial" panose="020B0604020202020204" pitchFamily="34" charset="0"/>
              </a:rPr>
              <a:pPr algn="r"/>
              <a:t>60</a:t>
            </a:fld>
            <a:endParaRPr lang="en-US" altLang="en-US" sz="1200" b="0">
              <a:latin typeface="Arial" panose="020B0604020202020204" pitchFamily="34" charset="0"/>
            </a:endParaRPr>
          </a:p>
        </p:txBody>
      </p:sp>
      <p:sp>
        <p:nvSpPr>
          <p:cNvPr id="1207299" name="Rectangle 2"/>
          <p:cNvSpPr>
            <a:spLocks noGrp="1" noRot="1" noChangeAspect="1" noChangeArrowheads="1" noTextEdit="1"/>
          </p:cNvSpPr>
          <p:nvPr>
            <p:ph type="sldImg"/>
          </p:nvPr>
        </p:nvSpPr>
        <p:spPr>
          <a:ln/>
        </p:spPr>
      </p:sp>
      <p:sp>
        <p:nvSpPr>
          <p:cNvPr id="1207300"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022942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CBBE95-E67A-4ECB-B041-C657DF18BC20}" type="slidenum">
              <a:rPr lang="en-US" altLang="en-US"/>
              <a:pPr/>
              <a:t>61</a:t>
            </a:fld>
            <a:endParaRPr lang="en-US" altLang="en-US"/>
          </a:p>
        </p:txBody>
      </p:sp>
      <p:sp>
        <p:nvSpPr>
          <p:cNvPr id="1211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A151A8C4-6E02-4827-ABC0-CE6EEAA2889E}" type="slidenum">
              <a:rPr lang="en-US" altLang="en-US" sz="1200" b="0">
                <a:latin typeface="Arial" panose="020B0604020202020204" pitchFamily="34" charset="0"/>
              </a:rPr>
              <a:pPr algn="r"/>
              <a:t>61</a:t>
            </a:fld>
            <a:endParaRPr lang="en-US" altLang="en-US" sz="1200" b="0">
              <a:latin typeface="Arial" panose="020B0604020202020204" pitchFamily="34" charset="0"/>
            </a:endParaRPr>
          </a:p>
        </p:txBody>
      </p:sp>
      <p:sp>
        <p:nvSpPr>
          <p:cNvPr id="1211395" name="Rectangle 2"/>
          <p:cNvSpPr>
            <a:spLocks noGrp="1" noRot="1" noChangeAspect="1" noChangeArrowheads="1" noTextEdit="1"/>
          </p:cNvSpPr>
          <p:nvPr>
            <p:ph type="sldImg"/>
          </p:nvPr>
        </p:nvSpPr>
        <p:spPr>
          <a:ln/>
        </p:spPr>
      </p:sp>
      <p:sp>
        <p:nvSpPr>
          <p:cNvPr id="1211396"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507876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550A96-3C36-4B81-B4C3-383BAB028C7A}" type="slidenum">
              <a:rPr lang="en-US" altLang="en-US"/>
              <a:pPr/>
              <a:t>62</a:t>
            </a:fld>
            <a:endParaRPr lang="en-US" altLang="en-US"/>
          </a:p>
        </p:txBody>
      </p:sp>
      <p:sp>
        <p:nvSpPr>
          <p:cNvPr id="1213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0016DAAC-E23F-45AD-8E33-67A45ADA9706}" type="slidenum">
              <a:rPr lang="en-US" altLang="en-US" sz="1200" b="0">
                <a:latin typeface="Arial" panose="020B0604020202020204" pitchFamily="34" charset="0"/>
              </a:rPr>
              <a:pPr algn="r"/>
              <a:t>62</a:t>
            </a:fld>
            <a:endParaRPr lang="en-US" altLang="en-US" sz="1200" b="0">
              <a:latin typeface="Arial" panose="020B0604020202020204" pitchFamily="34" charset="0"/>
            </a:endParaRPr>
          </a:p>
        </p:txBody>
      </p:sp>
      <p:sp>
        <p:nvSpPr>
          <p:cNvPr id="1213443" name="Rectangle 2"/>
          <p:cNvSpPr>
            <a:spLocks noGrp="1" noRot="1" noChangeAspect="1" noChangeArrowheads="1" noTextEdit="1"/>
          </p:cNvSpPr>
          <p:nvPr>
            <p:ph type="sldImg"/>
          </p:nvPr>
        </p:nvSpPr>
        <p:spPr>
          <a:ln/>
        </p:spPr>
      </p:sp>
      <p:sp>
        <p:nvSpPr>
          <p:cNvPr id="1213444"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1630384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950D47-2BEB-4311-810E-5A2330E9D733}" type="slidenum">
              <a:rPr lang="en-US" altLang="en-US"/>
              <a:pPr/>
              <a:t>63</a:t>
            </a:fld>
            <a:endParaRPr lang="en-US" altLang="en-US"/>
          </a:p>
        </p:txBody>
      </p:sp>
      <p:sp>
        <p:nvSpPr>
          <p:cNvPr id="1215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1A05AC3B-3A66-43DC-ACA3-11DEA49862C4}" type="slidenum">
              <a:rPr lang="en-US" altLang="en-US" sz="1200" b="0">
                <a:latin typeface="Arial" panose="020B0604020202020204" pitchFamily="34" charset="0"/>
              </a:rPr>
              <a:pPr algn="r"/>
              <a:t>63</a:t>
            </a:fld>
            <a:endParaRPr lang="en-US" altLang="en-US" sz="1200" b="0">
              <a:latin typeface="Arial" panose="020B0604020202020204" pitchFamily="34" charset="0"/>
            </a:endParaRPr>
          </a:p>
        </p:txBody>
      </p:sp>
      <p:sp>
        <p:nvSpPr>
          <p:cNvPr id="1215491" name="Rectangle 2"/>
          <p:cNvSpPr>
            <a:spLocks noGrp="1" noRot="1" noChangeAspect="1" noChangeArrowheads="1" noTextEdit="1"/>
          </p:cNvSpPr>
          <p:nvPr>
            <p:ph type="sldImg"/>
          </p:nvPr>
        </p:nvSpPr>
        <p:spPr>
          <a:ln/>
        </p:spPr>
      </p:sp>
      <p:sp>
        <p:nvSpPr>
          <p:cNvPr id="1215492"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610244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03384E-3040-4596-8A09-E571793504F0}" type="slidenum">
              <a:rPr lang="en-US" altLang="en-US"/>
              <a:pPr/>
              <a:t>64</a:t>
            </a:fld>
            <a:endParaRPr lang="en-US" altLang="en-US"/>
          </a:p>
        </p:txBody>
      </p:sp>
      <p:sp>
        <p:nvSpPr>
          <p:cNvPr id="1217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D68555E2-00B4-47E8-9078-6EC5F009B352}" type="slidenum">
              <a:rPr lang="en-US" altLang="en-US" sz="1200" b="0">
                <a:latin typeface="Arial" panose="020B0604020202020204" pitchFamily="34" charset="0"/>
              </a:rPr>
              <a:pPr algn="r"/>
              <a:t>64</a:t>
            </a:fld>
            <a:endParaRPr lang="en-US" altLang="en-US" sz="1200" b="0">
              <a:latin typeface="Arial" panose="020B0604020202020204" pitchFamily="34" charset="0"/>
            </a:endParaRPr>
          </a:p>
        </p:txBody>
      </p:sp>
      <p:sp>
        <p:nvSpPr>
          <p:cNvPr id="1217539" name="Rectangle 2"/>
          <p:cNvSpPr>
            <a:spLocks noGrp="1" noRot="1" noChangeAspect="1" noChangeArrowheads="1" noTextEdit="1"/>
          </p:cNvSpPr>
          <p:nvPr>
            <p:ph type="sldImg"/>
          </p:nvPr>
        </p:nvSpPr>
        <p:spPr>
          <a:ln/>
        </p:spPr>
      </p:sp>
      <p:sp>
        <p:nvSpPr>
          <p:cNvPr id="1217540"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2301089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3BBB09F-6F79-462A-A3E3-60DB9B6D142B}" type="slidenum">
              <a:rPr lang="en-US" altLang="en-US"/>
              <a:pPr/>
              <a:t>65</a:t>
            </a:fld>
            <a:endParaRPr lang="en-US" altLang="en-US"/>
          </a:p>
        </p:txBody>
      </p:sp>
      <p:sp>
        <p:nvSpPr>
          <p:cNvPr id="1219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1341BF63-745D-46F3-A05B-7931AD88553D}" type="slidenum">
              <a:rPr lang="en-US" altLang="en-US" sz="1200" b="0">
                <a:latin typeface="Arial" panose="020B0604020202020204" pitchFamily="34" charset="0"/>
              </a:rPr>
              <a:pPr algn="r"/>
              <a:t>65</a:t>
            </a:fld>
            <a:endParaRPr lang="en-US" altLang="en-US" sz="1200" b="0">
              <a:latin typeface="Arial" panose="020B0604020202020204" pitchFamily="34" charset="0"/>
            </a:endParaRPr>
          </a:p>
        </p:txBody>
      </p:sp>
      <p:sp>
        <p:nvSpPr>
          <p:cNvPr id="1219587" name="Rectangle 2"/>
          <p:cNvSpPr>
            <a:spLocks noGrp="1" noRot="1" noChangeAspect="1" noChangeArrowheads="1" noTextEdit="1"/>
          </p:cNvSpPr>
          <p:nvPr>
            <p:ph type="sldImg"/>
          </p:nvPr>
        </p:nvSpPr>
        <p:spPr>
          <a:ln/>
        </p:spPr>
      </p:sp>
      <p:sp>
        <p:nvSpPr>
          <p:cNvPr id="1219588"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718169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11</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522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13E82A-C66F-4A38-9469-98A0EF91CF73}" type="slidenum">
              <a:rPr lang="en-US" altLang="en-US" sz="1200" b="0"/>
              <a:pPr eaLnBrk="1" hangingPunct="1"/>
              <a:t>12</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62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13E82A-C66F-4A38-9469-98A0EF91CF73}" type="slidenum">
              <a:rPr lang="en-US" altLang="en-US" sz="1200" b="0"/>
              <a:pPr eaLnBrk="1" hangingPunct="1"/>
              <a:t>13</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8092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A2D5F774-C75A-4BC7-A063-C4614305A06C}" type="slidenum">
              <a:rPr lang="nl-NL" altLang="en-US" sz="1200"/>
              <a:pPr eaLnBrk="1" hangingPunct="1"/>
              <a:t>14</a:t>
            </a:fld>
            <a:endParaRPr lang="nl-NL"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37590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3600" y="703263"/>
            <a:ext cx="5486400" cy="1184275"/>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762000" y="6553200"/>
            <a:ext cx="6400800" cy="30480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xfrm>
            <a:off x="7239000" y="6553200"/>
            <a:ext cx="1905000" cy="304800"/>
          </a:xfrm>
          <a:prstGeom prst="rect">
            <a:avLst/>
          </a:prstGeom>
          <a:ln/>
        </p:spPr>
        <p:txBody>
          <a:bodyPr/>
          <a:lstStyle>
            <a:lvl1pPr>
              <a:defRPr/>
            </a:lvl1pPr>
          </a:lstStyle>
          <a:p>
            <a:fld id="{FE86865A-AA7B-49E1-99FB-BC053C9956B3}" type="slidenum">
              <a:rPr lang="nl-NL" altLang="en-US"/>
              <a:pPr/>
              <a:t>‹#›</a:t>
            </a:fld>
            <a:endParaRPr lang="nl-NL" altLang="en-US"/>
          </a:p>
        </p:txBody>
      </p:sp>
    </p:spTree>
    <p:extLst>
      <p:ext uri="{BB962C8B-B14F-4D97-AF65-F5344CB8AC3E}">
        <p14:creationId xmlns:p14="http://schemas.microsoft.com/office/powerpoint/2010/main" val="252625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2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2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5.bin"/><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6.vml"/><Relationship Id="rId5" Type="http://schemas.openxmlformats.org/officeDocument/2006/relationships/image" Target="../media/image16.png"/><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vmlDrawing" Target="../drawings/vmlDrawing7.vml"/><Relationship Id="rId5" Type="http://schemas.openxmlformats.org/officeDocument/2006/relationships/image" Target="../media/image16.png"/><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16.png"/><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Biomedical Ontology</a:t>
            </a:r>
            <a:br>
              <a:rPr lang="en-US" dirty="0" smtClean="0"/>
            </a:br>
            <a:r>
              <a:rPr lang="en-US" dirty="0" smtClean="0"/>
              <a:t>PHI 548 / BMI 508</a:t>
            </a:r>
            <a:endParaRPr lang="en-US" dirty="0"/>
          </a:p>
        </p:txBody>
      </p:sp>
      <p:sp>
        <p:nvSpPr>
          <p:cNvPr id="3" name="Subtitle 2"/>
          <p:cNvSpPr>
            <a:spLocks noGrp="1"/>
          </p:cNvSpPr>
          <p:nvPr>
            <p:ph type="subTitle" idx="1"/>
          </p:nvPr>
        </p:nvSpPr>
        <p:spPr/>
        <p:txBody>
          <a:bodyPr/>
          <a:lstStyle/>
          <a:p>
            <a:r>
              <a:rPr lang="en-US" dirty="0"/>
              <a:t>Werner Ceusters </a:t>
            </a:r>
            <a:r>
              <a:rPr lang="en-US" dirty="0" smtClean="0"/>
              <a:t>and Barry Smith</a:t>
            </a:r>
            <a:endParaRPr lang="en-US" dirty="0"/>
          </a:p>
        </p:txBody>
      </p:sp>
    </p:spTree>
    <p:extLst>
      <p:ext uri="{BB962C8B-B14F-4D97-AF65-F5344CB8AC3E}">
        <p14:creationId xmlns:p14="http://schemas.microsoft.com/office/powerpoint/2010/main" val="223494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0"/>
            <a:ext cx="9144000" cy="762000"/>
          </a:xfrm>
        </p:spPr>
        <p:txBody>
          <a:bodyPr/>
          <a:lstStyle/>
          <a:p>
            <a:r>
              <a:rPr lang="en-US" altLang="en-US" dirty="0" smtClean="0"/>
              <a:t>For instance: source and impact of changes</a:t>
            </a:r>
          </a:p>
        </p:txBody>
      </p:sp>
      <p:sp>
        <p:nvSpPr>
          <p:cNvPr id="3" name="Content Placeholder 2"/>
          <p:cNvSpPr>
            <a:spLocks noGrp="1"/>
          </p:cNvSpPr>
          <p:nvPr>
            <p:ph idx="1"/>
          </p:nvPr>
        </p:nvSpPr>
        <p:spPr>
          <a:xfrm>
            <a:off x="228600" y="3276600"/>
            <a:ext cx="8686800" cy="3101915"/>
          </a:xfrm>
        </p:spPr>
        <p:txBody>
          <a:bodyPr>
            <a:normAutofit/>
          </a:bodyPr>
          <a:lstStyle/>
          <a:p>
            <a:pPr>
              <a:defRPr/>
            </a:pPr>
            <a:r>
              <a:rPr lang="en-US" dirty="0" smtClean="0"/>
              <a:t>What 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differences in perspectives ?</a:t>
            </a:r>
          </a:p>
          <a:p>
            <a:pPr lvl="1">
              <a:defRPr/>
            </a:pPr>
            <a:r>
              <a:rPr lang="en-US" dirty="0" smtClean="0"/>
              <a:t>registration mistakes ?</a:t>
            </a:r>
            <a:endParaRPr lang="en-US" dirty="0"/>
          </a:p>
        </p:txBody>
      </p:sp>
      <p:sp>
        <p:nvSpPr>
          <p:cNvPr id="10244" name="Rectangle 5"/>
          <p:cNvSpPr>
            <a:spLocks noChangeArrowheads="1"/>
          </p:cNvSpPr>
          <p:nvPr/>
        </p:nvSpPr>
        <p:spPr bwMode="auto">
          <a:xfrm>
            <a:off x="4953000" y="6027003"/>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Ceusters W, Smith B. A Realism-Based Approach to the Evolution of Biomedical Ontologies. AMIA 2006 Proceedings, Washington DC, 2006;:121-125. http://www.referent-tracking.com/RTU/sendfile/?file=CeustersAMIA2006FINAL.pdf</a:t>
            </a:r>
          </a:p>
        </p:txBody>
      </p:sp>
      <p:grpSp>
        <p:nvGrpSpPr>
          <p:cNvPr id="10245" name="Group 7"/>
          <p:cNvGrpSpPr>
            <a:grpSpLocks/>
          </p:cNvGrpSpPr>
          <p:nvPr/>
        </p:nvGrpSpPr>
        <p:grpSpPr bwMode="auto">
          <a:xfrm>
            <a:off x="177800" y="1752600"/>
            <a:ext cx="8742363" cy="1366838"/>
            <a:chOff x="177283" y="2057400"/>
            <a:chExt cx="8742782" cy="1366935"/>
          </a:xfrm>
        </p:grpSpPr>
        <p:pic>
          <p:nvPicPr>
            <p:cNvPr id="10246"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1538418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smtClean="0">
                <a:solidFill>
                  <a:srgbClr val="FFFF00"/>
                </a:solidFill>
              </a:rPr>
              <a:t>Referents</a:t>
            </a:r>
          </a:p>
          <a:p>
            <a:pPr marL="401638" lvl="1" indent="-233363"/>
            <a:r>
              <a:rPr lang="en-US" altLang="en-US" sz="1600" smtClean="0"/>
              <a:t>are (meta-) physically the way they are,</a:t>
            </a:r>
          </a:p>
          <a:p>
            <a:pPr marL="401638" lvl="1" indent="-233363"/>
            <a:r>
              <a:rPr lang="en-US" altLang="en-US" sz="1600" smtClean="0"/>
              <a:t>relate to each other in an objective way,</a:t>
            </a:r>
          </a:p>
          <a:p>
            <a:pPr marL="401638" lvl="1" indent="-233363"/>
            <a:r>
              <a:rPr lang="en-US" altLang="en-US" sz="160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smtClean="0">
                <a:solidFill>
                  <a:srgbClr val="FFFF00"/>
                </a:solidFill>
              </a:rPr>
              <a:t>References</a:t>
            </a:r>
          </a:p>
          <a:p>
            <a:pPr marL="457200" lvl="1" indent="-223838"/>
            <a:r>
              <a:rPr lang="en-US" altLang="en-US" sz="1600" smtClean="0"/>
              <a:t>follow, ideally, the syntactic-semantic conventions of some representation language,</a:t>
            </a:r>
          </a:p>
          <a:p>
            <a:pPr marL="457200" lvl="1" indent="-223838"/>
            <a:r>
              <a:rPr lang="en-US" altLang="en-US" sz="1600" smtClean="0"/>
              <a:t>are restricted by the expressivity of that language,</a:t>
            </a:r>
          </a:p>
          <a:p>
            <a:pPr marL="457200" lvl="1" indent="-223838"/>
            <a:r>
              <a:rPr lang="en-US" altLang="en-US" sz="1600" smtClean="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‘laws of nature’.</a:t>
            </a:r>
          </a:p>
        </p:txBody>
      </p:sp>
      <p:sp>
        <p:nvSpPr>
          <p:cNvPr id="10" name="TextBox 9"/>
          <p:cNvSpPr txBox="1">
            <a:spLocks noChangeArrowheads="1"/>
          </p:cNvSpPr>
          <p:nvPr/>
        </p:nvSpPr>
        <p:spPr bwMode="auto">
          <a:xfrm>
            <a:off x="161925" y="6261100"/>
            <a:ext cx="886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 what is real                L2: beliefs                 L3: representations</a:t>
            </a:r>
          </a:p>
        </p:txBody>
      </p:sp>
      <p:sp>
        <p:nvSpPr>
          <p:cNvPr id="2" name="TextBox 1"/>
          <p:cNvSpPr txBox="1"/>
          <p:nvPr/>
        </p:nvSpPr>
        <p:spPr>
          <a:xfrm>
            <a:off x="179821" y="5574972"/>
            <a:ext cx="2364509" cy="646331"/>
          </a:xfrm>
          <a:prstGeom prst="rect">
            <a:avLst/>
          </a:prstGeom>
          <a:noFill/>
        </p:spPr>
        <p:txBody>
          <a:bodyPr wrap="square" rtlCol="0">
            <a:spAutoFit/>
          </a:bodyPr>
          <a:lstStyle/>
          <a:p>
            <a:r>
              <a:rPr lang="en-US" sz="1800" b="1" dirty="0" smtClean="0">
                <a:solidFill>
                  <a:schemeClr val="bg1"/>
                </a:solidFill>
              </a:rPr>
              <a:t>Correspondence with levels of reality?</a:t>
            </a:r>
            <a:endParaRPr lang="en-US" sz="1800" b="1" dirty="0">
              <a:solidFill>
                <a:schemeClr val="bg1"/>
              </a:solidFill>
            </a:endParaRPr>
          </a:p>
        </p:txBody>
      </p:sp>
    </p:spTree>
    <p:extLst>
      <p:ext uri="{BB962C8B-B14F-4D97-AF65-F5344CB8AC3E}">
        <p14:creationId xmlns:p14="http://schemas.microsoft.com/office/powerpoint/2010/main" val="373886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562600" y="3970337"/>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5" name="Rectangle 3"/>
          <p:cNvSpPr>
            <a:spLocks noChangeArrowheads="1"/>
          </p:cNvSpPr>
          <p:nvPr/>
        </p:nvSpPr>
        <p:spPr bwMode="auto">
          <a:xfrm>
            <a:off x="2209800" y="3970337"/>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6" name="Rectangle 4"/>
          <p:cNvSpPr>
            <a:spLocks noChangeArrowheads="1"/>
          </p:cNvSpPr>
          <p:nvPr/>
        </p:nvSpPr>
        <p:spPr bwMode="auto">
          <a:xfrm>
            <a:off x="5562600" y="2751137"/>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7" name="Rectangle 5"/>
          <p:cNvSpPr>
            <a:spLocks noChangeArrowheads="1"/>
          </p:cNvSpPr>
          <p:nvPr/>
        </p:nvSpPr>
        <p:spPr bwMode="auto">
          <a:xfrm>
            <a:off x="2209800" y="2751137"/>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8" name="Rectangle 6"/>
          <p:cNvSpPr>
            <a:spLocks noChangeArrowheads="1"/>
          </p:cNvSpPr>
          <p:nvPr/>
        </p:nvSpPr>
        <p:spPr bwMode="auto">
          <a:xfrm>
            <a:off x="76200" y="2751137"/>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9" name="AutoShape 7"/>
          <p:cNvSpPr>
            <a:spLocks noGrp="1" noChangeArrowheads="1"/>
          </p:cNvSpPr>
          <p:nvPr>
            <p:ph type="title"/>
          </p:nvPr>
        </p:nvSpPr>
        <p:spPr/>
        <p:txBody>
          <a:bodyPr/>
          <a:lstStyle/>
          <a:p>
            <a:pPr eaLnBrk="1" hangingPunct="1"/>
            <a:r>
              <a:rPr lang="en-US" altLang="en-US" sz="2800" dirty="0" smtClean="0"/>
              <a:t>Generic versus specific</a:t>
            </a:r>
            <a:r>
              <a:rPr lang="en-US" altLang="en-US" sz="2800" dirty="0"/>
              <a:t> </a:t>
            </a:r>
            <a:r>
              <a:rPr lang="en-US" altLang="en-US" sz="2800" dirty="0" smtClean="0"/>
              <a:t>entities</a:t>
            </a:r>
          </a:p>
        </p:txBody>
      </p:sp>
      <p:sp>
        <p:nvSpPr>
          <p:cNvPr id="28680" name="Text Box 8"/>
          <p:cNvSpPr txBox="1">
            <a:spLocks noChangeArrowheads="1"/>
          </p:cNvSpPr>
          <p:nvPr/>
        </p:nvSpPr>
        <p:spPr bwMode="auto">
          <a:xfrm>
            <a:off x="76200" y="3970337"/>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800">
                <a:solidFill>
                  <a:schemeClr val="bg1"/>
                </a:solidFill>
              </a:rPr>
              <a:t>L1.</a:t>
            </a:r>
          </a:p>
          <a:p>
            <a:pPr eaLnBrk="1" hangingPunct="1"/>
            <a:r>
              <a:rPr lang="en-US" altLang="en-US" sz="2800">
                <a:solidFill>
                  <a:schemeClr val="bg1"/>
                </a:solidFill>
              </a:rPr>
              <a:t>First-order reality</a:t>
            </a:r>
          </a:p>
        </p:txBody>
      </p:sp>
      <p:sp>
        <p:nvSpPr>
          <p:cNvPr id="28681" name="Rectangle 9"/>
          <p:cNvSpPr>
            <a:spLocks noChangeArrowheads="1"/>
          </p:cNvSpPr>
          <p:nvPr/>
        </p:nvSpPr>
        <p:spPr bwMode="auto">
          <a:xfrm>
            <a:off x="152400" y="2827337"/>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 Beliefs (knowledge)</a:t>
            </a:r>
          </a:p>
        </p:txBody>
      </p:sp>
      <p:sp>
        <p:nvSpPr>
          <p:cNvPr id="28682" name="Text Box 1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              Generic</a:t>
            </a:r>
            <a:endParaRPr lang="en-US" altLang="en-US" dirty="0">
              <a:solidFill>
                <a:schemeClr val="bg1"/>
              </a:solidFill>
            </a:endParaRPr>
          </a:p>
        </p:txBody>
      </p:sp>
      <p:sp>
        <p:nvSpPr>
          <p:cNvPr id="28683" name="Text Box 1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               Specific</a:t>
            </a:r>
            <a:endParaRPr lang="en-US" altLang="en-US" dirty="0">
              <a:solidFill>
                <a:schemeClr val="bg1"/>
              </a:solidFill>
            </a:endParaRPr>
          </a:p>
        </p:txBody>
      </p:sp>
      <p:sp>
        <p:nvSpPr>
          <p:cNvPr id="28723" name="Text Box 13"/>
          <p:cNvSpPr txBox="1">
            <a:spLocks noChangeArrowheads="1"/>
          </p:cNvSpPr>
          <p:nvPr/>
        </p:nvSpPr>
        <p:spPr bwMode="auto">
          <a:xfrm>
            <a:off x="3305968" y="3183053"/>
            <a:ext cx="1312863"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DIAGNOSIS</a:t>
            </a:r>
          </a:p>
        </p:txBody>
      </p:sp>
      <p:sp>
        <p:nvSpPr>
          <p:cNvPr id="28722" name="Text Box 17"/>
          <p:cNvSpPr txBox="1">
            <a:spLocks noChangeArrowheads="1"/>
          </p:cNvSpPr>
          <p:nvPr/>
        </p:nvSpPr>
        <p:spPr bwMode="auto">
          <a:xfrm>
            <a:off x="6753226" y="3095181"/>
            <a:ext cx="12192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diagnosis</a:t>
            </a:r>
          </a:p>
        </p:txBody>
      </p:sp>
      <p:grpSp>
        <p:nvGrpSpPr>
          <p:cNvPr id="28686" name="Group 18"/>
          <p:cNvGrpSpPr>
            <a:grpSpLocks/>
          </p:cNvGrpSpPr>
          <p:nvPr/>
        </p:nvGrpSpPr>
        <p:grpSpPr bwMode="auto">
          <a:xfrm>
            <a:off x="2348706" y="4048339"/>
            <a:ext cx="3006726" cy="1790526"/>
            <a:chOff x="1487" y="2924"/>
            <a:chExt cx="1894" cy="1387"/>
          </a:xfrm>
        </p:grpSpPr>
        <p:sp>
          <p:nvSpPr>
            <p:cNvPr id="28716" name="AutoShape 20"/>
            <p:cNvSpPr>
              <a:spLocks noChangeArrowheads="1"/>
            </p:cNvSpPr>
            <p:nvPr/>
          </p:nvSpPr>
          <p:spPr bwMode="auto">
            <a:xfrm>
              <a:off x="2334" y="2976"/>
              <a:ext cx="1047"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smtClean="0">
                  <a:solidFill>
                    <a:schemeClr val="accent2"/>
                  </a:solidFill>
                  <a:latin typeface="Arial" panose="020B0604020202020204" pitchFamily="34" charset="0"/>
                </a:rPr>
                <a:t>HUMAN BEING</a:t>
              </a:r>
              <a:endParaRPr lang="en-US" altLang="en-US" sz="1600" b="0" dirty="0">
                <a:solidFill>
                  <a:schemeClr val="accent2"/>
                </a:solidFill>
                <a:latin typeface="Arial" panose="020B0604020202020204" pitchFamily="34" charset="0"/>
              </a:endParaRPr>
            </a:p>
          </p:txBody>
        </p:sp>
        <p:sp>
          <p:nvSpPr>
            <p:cNvPr id="28717" name="AutoShape 21"/>
            <p:cNvSpPr>
              <a:spLocks noChangeArrowheads="1"/>
            </p:cNvSpPr>
            <p:nvPr/>
          </p:nvSpPr>
          <p:spPr bwMode="auto">
            <a:xfrm>
              <a:off x="1984" y="3447"/>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a:solidFill>
                    <a:schemeClr val="accent2"/>
                  </a:solidFill>
                  <a:latin typeface="Arial Unicode MS" panose="020B0604020202020204" pitchFamily="34" charset="-128"/>
                </a:rPr>
                <a:t>DISEASE</a:t>
              </a:r>
            </a:p>
          </p:txBody>
        </p:sp>
        <p:sp>
          <p:nvSpPr>
            <p:cNvPr id="28718" name="AutoShape 22"/>
            <p:cNvSpPr>
              <a:spLocks noChangeArrowheads="1"/>
            </p:cNvSpPr>
            <p:nvPr/>
          </p:nvSpPr>
          <p:spPr bwMode="auto">
            <a:xfrm>
              <a:off x="1487" y="2924"/>
              <a:ext cx="641"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smtClean="0">
                  <a:solidFill>
                    <a:schemeClr val="accent2"/>
                  </a:solidFill>
                  <a:latin typeface="Arial" panose="020B0604020202020204" pitchFamily="34" charset="0"/>
                </a:rPr>
                <a:t>LAPTOP</a:t>
              </a:r>
              <a:endParaRPr lang="en-US" altLang="en-US" sz="1600" b="0" dirty="0">
                <a:solidFill>
                  <a:schemeClr val="accent2"/>
                </a:solidFill>
                <a:latin typeface="Arial" panose="020B0604020202020204" pitchFamily="34" charset="0"/>
              </a:endParaRPr>
            </a:p>
          </p:txBody>
        </p:sp>
        <p:sp>
          <p:nvSpPr>
            <p:cNvPr id="28719" name="AutoShape 23"/>
            <p:cNvSpPr>
              <a:spLocks noChangeArrowheads="1"/>
            </p:cNvSpPr>
            <p:nvPr/>
          </p:nvSpPr>
          <p:spPr bwMode="auto">
            <a:xfrm>
              <a:off x="2322" y="3810"/>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MIGRAINE</a:t>
              </a:r>
            </a:p>
            <a:p>
              <a:pPr eaLnBrk="1" hangingPunct="1"/>
              <a:r>
                <a:rPr lang="en-US" altLang="en-US" sz="1600" b="0">
                  <a:solidFill>
                    <a:schemeClr val="accent2"/>
                  </a:solidFill>
                </a:rPr>
                <a:t>HEADACHE</a:t>
              </a:r>
            </a:p>
          </p:txBody>
        </p:sp>
      </p:grpSp>
      <p:grpSp>
        <p:nvGrpSpPr>
          <p:cNvPr id="28687" name="Group 25"/>
          <p:cNvGrpSpPr>
            <a:grpSpLocks/>
          </p:cNvGrpSpPr>
          <p:nvPr/>
        </p:nvGrpSpPr>
        <p:grpSpPr bwMode="auto">
          <a:xfrm>
            <a:off x="5881688" y="4176776"/>
            <a:ext cx="3075303" cy="1589695"/>
            <a:chOff x="3550" y="2722"/>
            <a:chExt cx="2129" cy="1311"/>
          </a:xfrm>
        </p:grpSpPr>
        <p:sp>
          <p:nvSpPr>
            <p:cNvPr id="28710" name="AutoShape 26"/>
            <p:cNvSpPr>
              <a:spLocks noChangeArrowheads="1"/>
            </p:cNvSpPr>
            <p:nvPr/>
          </p:nvSpPr>
          <p:spPr bwMode="auto">
            <a:xfrm>
              <a:off x="3598" y="3263"/>
              <a:ext cx="372"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me</a:t>
              </a:r>
            </a:p>
          </p:txBody>
        </p:sp>
        <p:sp>
          <p:nvSpPr>
            <p:cNvPr id="28711"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headache</a:t>
              </a:r>
            </a:p>
          </p:txBody>
        </p:sp>
        <p:sp>
          <p:nvSpPr>
            <p:cNvPr id="28712" name="AutoShape 28"/>
            <p:cNvSpPr>
              <a:spLocks noChangeArrowheads="1"/>
            </p:cNvSpPr>
            <p:nvPr/>
          </p:nvSpPr>
          <p:spPr bwMode="auto">
            <a:xfrm>
              <a:off x="4736" y="3368"/>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migraine</a:t>
              </a:r>
            </a:p>
          </p:txBody>
        </p:sp>
        <p:sp>
          <p:nvSpPr>
            <p:cNvPr id="28713" name="AutoShape 29"/>
            <p:cNvSpPr>
              <a:spLocks noChangeArrowheads="1"/>
            </p:cNvSpPr>
            <p:nvPr/>
          </p:nvSpPr>
          <p:spPr bwMode="auto">
            <a:xfrm>
              <a:off x="3550" y="2830"/>
              <a:ext cx="818"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a:t>
              </a:r>
            </a:p>
          </p:txBody>
        </p:sp>
        <p:sp>
          <p:nvSpPr>
            <p:cNvPr id="28714" name="AutoShape 30"/>
            <p:cNvSpPr>
              <a:spLocks noChangeArrowheads="1"/>
            </p:cNvSpPr>
            <p:nvPr/>
          </p:nvSpPr>
          <p:spPr bwMode="auto">
            <a:xfrm>
              <a:off x="4445" y="2722"/>
              <a:ext cx="1234" cy="53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doctor’s computer</a:t>
              </a:r>
            </a:p>
          </p:txBody>
        </p:sp>
      </p:grpSp>
      <p:sp>
        <p:nvSpPr>
          <p:cNvPr id="28688" name="Rectangle 31"/>
          <p:cNvSpPr>
            <a:spLocks noChangeArrowheads="1"/>
          </p:cNvSpPr>
          <p:nvPr/>
        </p:nvSpPr>
        <p:spPr bwMode="auto">
          <a:xfrm>
            <a:off x="76200" y="2141537"/>
            <a:ext cx="21336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89" name="Rectangle 32"/>
          <p:cNvSpPr>
            <a:spLocks noChangeArrowheads="1"/>
          </p:cNvSpPr>
          <p:nvPr/>
        </p:nvSpPr>
        <p:spPr bwMode="auto">
          <a:xfrm>
            <a:off x="152400" y="2065337"/>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L3. Representation</a:t>
            </a:r>
          </a:p>
        </p:txBody>
      </p:sp>
      <p:sp>
        <p:nvSpPr>
          <p:cNvPr id="28690" name="Text Box 34"/>
          <p:cNvSpPr txBox="1">
            <a:spLocks noChangeArrowheads="1"/>
          </p:cNvSpPr>
          <p:nvPr/>
        </p:nvSpPr>
        <p:spPr bwMode="auto">
          <a:xfrm>
            <a:off x="2286000" y="2236787"/>
            <a:ext cx="3050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i="1" dirty="0" smtClean="0">
                <a:solidFill>
                  <a:srgbClr val="FFFF00"/>
                </a:solidFill>
              </a:rPr>
              <a:t>INFORMATION CONTENT ENTITY</a:t>
            </a:r>
            <a:endParaRPr lang="en-US" altLang="en-US" sz="1400" i="1" dirty="0">
              <a:solidFill>
                <a:srgbClr val="FFFF00"/>
              </a:solidFill>
            </a:endParaRPr>
          </a:p>
        </p:txBody>
      </p:sp>
      <p:sp>
        <p:nvSpPr>
          <p:cNvPr id="28709" name="Text Box 39"/>
          <p:cNvSpPr txBox="1">
            <a:spLocks noChangeArrowheads="1"/>
          </p:cNvSpPr>
          <p:nvPr/>
        </p:nvSpPr>
        <p:spPr bwMode="auto">
          <a:xfrm>
            <a:off x="6154695" y="2204022"/>
            <a:ext cx="219075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dirty="0" smtClean="0">
                <a:solidFill>
                  <a:schemeClr val="accent1"/>
                </a:solidFill>
              </a:rPr>
              <a:t>‘WC has migraine’</a:t>
            </a:r>
            <a:endParaRPr lang="en-US" altLang="en-US" sz="2000" i="1" dirty="0">
              <a:solidFill>
                <a:schemeClr val="accent1"/>
              </a:solidFill>
            </a:endParaRPr>
          </a:p>
        </p:txBody>
      </p:sp>
      <p:sp>
        <p:nvSpPr>
          <p:cNvPr id="28693" name="Rectangle 40"/>
          <p:cNvSpPr>
            <a:spLocks noChangeArrowheads="1"/>
          </p:cNvSpPr>
          <p:nvPr/>
        </p:nvSpPr>
        <p:spPr bwMode="auto">
          <a:xfrm>
            <a:off x="5562600" y="21415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54"/>
          <p:cNvGrpSpPr>
            <a:grpSpLocks/>
          </p:cNvGrpSpPr>
          <p:nvPr/>
        </p:nvGrpSpPr>
        <p:grpSpPr bwMode="auto">
          <a:xfrm>
            <a:off x="5573713" y="1554020"/>
            <a:ext cx="3505200" cy="4876800"/>
            <a:chOff x="3504" y="1248"/>
            <a:chExt cx="2208" cy="3072"/>
          </a:xfrm>
        </p:grpSpPr>
        <p:sp>
          <p:nvSpPr>
            <p:cNvPr id="28706" name="Rectangle 55"/>
            <p:cNvSpPr>
              <a:spLocks noChangeArrowheads="1"/>
            </p:cNvSpPr>
            <p:nvPr/>
          </p:nvSpPr>
          <p:spPr bwMode="auto">
            <a:xfrm>
              <a:off x="3504" y="1248"/>
              <a:ext cx="2208" cy="307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7" name="Text Box 56"/>
            <p:cNvSpPr txBox="1">
              <a:spLocks noChangeArrowheads="1"/>
            </p:cNvSpPr>
            <p:nvPr/>
          </p:nvSpPr>
          <p:spPr bwMode="auto">
            <a:xfrm>
              <a:off x="3840" y="4032"/>
              <a:ext cx="16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Referent Tracking</a:t>
              </a:r>
            </a:p>
          </p:txBody>
        </p:sp>
      </p:grpSp>
      <p:grpSp>
        <p:nvGrpSpPr>
          <p:cNvPr id="8" name="Group 57"/>
          <p:cNvGrpSpPr>
            <a:grpSpLocks/>
          </p:cNvGrpSpPr>
          <p:nvPr/>
        </p:nvGrpSpPr>
        <p:grpSpPr bwMode="auto">
          <a:xfrm>
            <a:off x="2220913" y="1554020"/>
            <a:ext cx="3352800" cy="4881563"/>
            <a:chOff x="1392" y="1248"/>
            <a:chExt cx="2112" cy="3075"/>
          </a:xfrm>
        </p:grpSpPr>
        <p:sp>
          <p:nvSpPr>
            <p:cNvPr id="28704" name="Rectangle 58"/>
            <p:cNvSpPr>
              <a:spLocks noChangeArrowheads="1"/>
            </p:cNvSpPr>
            <p:nvPr/>
          </p:nvSpPr>
          <p:spPr bwMode="auto">
            <a:xfrm>
              <a:off x="1392" y="1248"/>
              <a:ext cx="2112" cy="307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5" name="Text Box 59"/>
            <p:cNvSpPr txBox="1">
              <a:spLocks noChangeArrowheads="1"/>
            </p:cNvSpPr>
            <p:nvPr/>
          </p:nvSpPr>
          <p:spPr bwMode="auto">
            <a:xfrm>
              <a:off x="2009" y="4032"/>
              <a:ext cx="8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rgbClr val="FFFF00"/>
                  </a:solidFill>
                </a:rPr>
                <a:t>Ontology</a:t>
              </a:r>
              <a:endParaRPr lang="en-US" altLang="en-US" dirty="0">
                <a:solidFill>
                  <a:srgbClr val="FFFF00"/>
                </a:solidFill>
              </a:endParaRPr>
            </a:p>
          </p:txBody>
        </p:sp>
      </p:grpSp>
      <p:grpSp>
        <p:nvGrpSpPr>
          <p:cNvPr id="9" name="Group 62"/>
          <p:cNvGrpSpPr>
            <a:grpSpLocks/>
          </p:cNvGrpSpPr>
          <p:nvPr/>
        </p:nvGrpSpPr>
        <p:grpSpPr bwMode="auto">
          <a:xfrm>
            <a:off x="5181600" y="1760537"/>
            <a:ext cx="762000" cy="3962400"/>
            <a:chOff x="3264" y="1392"/>
            <a:chExt cx="480" cy="2496"/>
          </a:xfrm>
        </p:grpSpPr>
        <p:sp>
          <p:nvSpPr>
            <p:cNvPr id="28700"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1"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2"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3"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249599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562600" y="3970337"/>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5" name="Rectangle 3"/>
          <p:cNvSpPr>
            <a:spLocks noChangeArrowheads="1"/>
          </p:cNvSpPr>
          <p:nvPr/>
        </p:nvSpPr>
        <p:spPr bwMode="auto">
          <a:xfrm>
            <a:off x="2209800" y="3970337"/>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6" name="Rectangle 4"/>
          <p:cNvSpPr>
            <a:spLocks noChangeArrowheads="1"/>
          </p:cNvSpPr>
          <p:nvPr/>
        </p:nvSpPr>
        <p:spPr bwMode="auto">
          <a:xfrm>
            <a:off x="5562600" y="2751137"/>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7" name="Rectangle 5"/>
          <p:cNvSpPr>
            <a:spLocks noChangeArrowheads="1"/>
          </p:cNvSpPr>
          <p:nvPr/>
        </p:nvSpPr>
        <p:spPr bwMode="auto">
          <a:xfrm>
            <a:off x="2209800" y="2751137"/>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8" name="Rectangle 6"/>
          <p:cNvSpPr>
            <a:spLocks noChangeArrowheads="1"/>
          </p:cNvSpPr>
          <p:nvPr/>
        </p:nvSpPr>
        <p:spPr bwMode="auto">
          <a:xfrm>
            <a:off x="76200" y="2751137"/>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9" name="AutoShape 7"/>
          <p:cNvSpPr>
            <a:spLocks noGrp="1" noChangeArrowheads="1"/>
          </p:cNvSpPr>
          <p:nvPr>
            <p:ph type="title"/>
          </p:nvPr>
        </p:nvSpPr>
        <p:spPr/>
        <p:txBody>
          <a:bodyPr/>
          <a:lstStyle/>
          <a:p>
            <a:pPr eaLnBrk="1" hangingPunct="1"/>
            <a:r>
              <a:rPr lang="en-US" altLang="en-US" sz="2800" dirty="0" smtClean="0"/>
              <a:t>Generic versus specific</a:t>
            </a:r>
            <a:r>
              <a:rPr lang="en-US" altLang="en-US" sz="2800" dirty="0"/>
              <a:t> </a:t>
            </a:r>
            <a:r>
              <a:rPr lang="en-US" altLang="en-US" sz="2800" dirty="0" smtClean="0"/>
              <a:t>entities</a:t>
            </a:r>
          </a:p>
        </p:txBody>
      </p:sp>
      <p:sp>
        <p:nvSpPr>
          <p:cNvPr id="28680" name="Text Box 8"/>
          <p:cNvSpPr txBox="1">
            <a:spLocks noChangeArrowheads="1"/>
          </p:cNvSpPr>
          <p:nvPr/>
        </p:nvSpPr>
        <p:spPr bwMode="auto">
          <a:xfrm>
            <a:off x="76200" y="3970337"/>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800">
                <a:solidFill>
                  <a:schemeClr val="bg1"/>
                </a:solidFill>
              </a:rPr>
              <a:t>L1.</a:t>
            </a:r>
          </a:p>
          <a:p>
            <a:pPr eaLnBrk="1" hangingPunct="1"/>
            <a:r>
              <a:rPr lang="en-US" altLang="en-US" sz="2800">
                <a:solidFill>
                  <a:schemeClr val="bg1"/>
                </a:solidFill>
              </a:rPr>
              <a:t>First-order reality</a:t>
            </a:r>
          </a:p>
        </p:txBody>
      </p:sp>
      <p:sp>
        <p:nvSpPr>
          <p:cNvPr id="28681" name="Rectangle 9"/>
          <p:cNvSpPr>
            <a:spLocks noChangeArrowheads="1"/>
          </p:cNvSpPr>
          <p:nvPr/>
        </p:nvSpPr>
        <p:spPr bwMode="auto">
          <a:xfrm>
            <a:off x="152400" y="2827337"/>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 Beliefs (knowledge)</a:t>
            </a:r>
          </a:p>
        </p:txBody>
      </p:sp>
      <p:sp>
        <p:nvSpPr>
          <p:cNvPr id="28682" name="Text Box 1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              Generic</a:t>
            </a:r>
            <a:endParaRPr lang="en-US" altLang="en-US" dirty="0">
              <a:solidFill>
                <a:schemeClr val="bg1"/>
              </a:solidFill>
            </a:endParaRPr>
          </a:p>
        </p:txBody>
      </p:sp>
      <p:sp>
        <p:nvSpPr>
          <p:cNvPr id="28683" name="Text Box 1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               Specific</a:t>
            </a:r>
            <a:endParaRPr lang="en-US" altLang="en-US" dirty="0">
              <a:solidFill>
                <a:schemeClr val="bg1"/>
              </a:solidFill>
            </a:endParaRPr>
          </a:p>
        </p:txBody>
      </p:sp>
      <p:sp>
        <p:nvSpPr>
          <p:cNvPr id="28723" name="Text Box 13"/>
          <p:cNvSpPr txBox="1">
            <a:spLocks noChangeArrowheads="1"/>
          </p:cNvSpPr>
          <p:nvPr/>
        </p:nvSpPr>
        <p:spPr bwMode="auto">
          <a:xfrm>
            <a:off x="3305968" y="3183053"/>
            <a:ext cx="1312863"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DIAGNOSIS</a:t>
            </a:r>
          </a:p>
        </p:txBody>
      </p:sp>
      <p:sp>
        <p:nvSpPr>
          <p:cNvPr id="28722" name="Text Box 17"/>
          <p:cNvSpPr txBox="1">
            <a:spLocks noChangeArrowheads="1"/>
          </p:cNvSpPr>
          <p:nvPr/>
        </p:nvSpPr>
        <p:spPr bwMode="auto">
          <a:xfrm>
            <a:off x="6753226" y="3095181"/>
            <a:ext cx="12192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diagnosis</a:t>
            </a:r>
          </a:p>
        </p:txBody>
      </p:sp>
      <p:grpSp>
        <p:nvGrpSpPr>
          <p:cNvPr id="28686" name="Group 18"/>
          <p:cNvGrpSpPr>
            <a:grpSpLocks/>
          </p:cNvGrpSpPr>
          <p:nvPr/>
        </p:nvGrpSpPr>
        <p:grpSpPr bwMode="auto">
          <a:xfrm>
            <a:off x="2348706" y="4048339"/>
            <a:ext cx="3006726" cy="1790526"/>
            <a:chOff x="1487" y="2924"/>
            <a:chExt cx="1894" cy="1387"/>
          </a:xfrm>
        </p:grpSpPr>
        <p:sp>
          <p:nvSpPr>
            <p:cNvPr id="28716" name="AutoShape 20"/>
            <p:cNvSpPr>
              <a:spLocks noChangeArrowheads="1"/>
            </p:cNvSpPr>
            <p:nvPr/>
          </p:nvSpPr>
          <p:spPr bwMode="auto">
            <a:xfrm>
              <a:off x="2334" y="2976"/>
              <a:ext cx="1047"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smtClean="0">
                  <a:solidFill>
                    <a:schemeClr val="accent2"/>
                  </a:solidFill>
                  <a:latin typeface="Arial" panose="020B0604020202020204" pitchFamily="34" charset="0"/>
                </a:rPr>
                <a:t>HUMAN BEING</a:t>
              </a:r>
              <a:endParaRPr lang="en-US" altLang="en-US" sz="1600" b="0" dirty="0">
                <a:solidFill>
                  <a:schemeClr val="accent2"/>
                </a:solidFill>
                <a:latin typeface="Arial" panose="020B0604020202020204" pitchFamily="34" charset="0"/>
              </a:endParaRPr>
            </a:p>
          </p:txBody>
        </p:sp>
        <p:sp>
          <p:nvSpPr>
            <p:cNvPr id="28717" name="AutoShape 21"/>
            <p:cNvSpPr>
              <a:spLocks noChangeArrowheads="1"/>
            </p:cNvSpPr>
            <p:nvPr/>
          </p:nvSpPr>
          <p:spPr bwMode="auto">
            <a:xfrm>
              <a:off x="1984" y="3447"/>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a:solidFill>
                    <a:schemeClr val="accent2"/>
                  </a:solidFill>
                  <a:latin typeface="Arial Unicode MS" panose="020B0604020202020204" pitchFamily="34" charset="-128"/>
                </a:rPr>
                <a:t>DISEASE</a:t>
              </a:r>
            </a:p>
          </p:txBody>
        </p:sp>
        <p:sp>
          <p:nvSpPr>
            <p:cNvPr id="28718" name="AutoShape 22"/>
            <p:cNvSpPr>
              <a:spLocks noChangeArrowheads="1"/>
            </p:cNvSpPr>
            <p:nvPr/>
          </p:nvSpPr>
          <p:spPr bwMode="auto">
            <a:xfrm>
              <a:off x="1487" y="2924"/>
              <a:ext cx="641"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smtClean="0">
                  <a:solidFill>
                    <a:schemeClr val="accent2"/>
                  </a:solidFill>
                  <a:latin typeface="Arial" panose="020B0604020202020204" pitchFamily="34" charset="0"/>
                </a:rPr>
                <a:t>LAPTOP</a:t>
              </a:r>
              <a:endParaRPr lang="en-US" altLang="en-US" sz="1600" b="0" dirty="0">
                <a:solidFill>
                  <a:schemeClr val="accent2"/>
                </a:solidFill>
                <a:latin typeface="Arial" panose="020B0604020202020204" pitchFamily="34" charset="0"/>
              </a:endParaRPr>
            </a:p>
          </p:txBody>
        </p:sp>
        <p:sp>
          <p:nvSpPr>
            <p:cNvPr id="28719" name="AutoShape 23"/>
            <p:cNvSpPr>
              <a:spLocks noChangeArrowheads="1"/>
            </p:cNvSpPr>
            <p:nvPr/>
          </p:nvSpPr>
          <p:spPr bwMode="auto">
            <a:xfrm>
              <a:off x="2322" y="3810"/>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MIGRAINE</a:t>
              </a:r>
            </a:p>
            <a:p>
              <a:pPr eaLnBrk="1" hangingPunct="1"/>
              <a:r>
                <a:rPr lang="en-US" altLang="en-US" sz="1600" b="0">
                  <a:solidFill>
                    <a:schemeClr val="accent2"/>
                  </a:solidFill>
                </a:rPr>
                <a:t>HEADACHE</a:t>
              </a:r>
            </a:p>
          </p:txBody>
        </p:sp>
      </p:grpSp>
      <p:grpSp>
        <p:nvGrpSpPr>
          <p:cNvPr id="28687" name="Group 25"/>
          <p:cNvGrpSpPr>
            <a:grpSpLocks/>
          </p:cNvGrpSpPr>
          <p:nvPr/>
        </p:nvGrpSpPr>
        <p:grpSpPr bwMode="auto">
          <a:xfrm>
            <a:off x="5881688" y="4176776"/>
            <a:ext cx="3075303" cy="1589695"/>
            <a:chOff x="3550" y="2722"/>
            <a:chExt cx="2129" cy="1311"/>
          </a:xfrm>
        </p:grpSpPr>
        <p:sp>
          <p:nvSpPr>
            <p:cNvPr id="28710" name="AutoShape 26"/>
            <p:cNvSpPr>
              <a:spLocks noChangeArrowheads="1"/>
            </p:cNvSpPr>
            <p:nvPr/>
          </p:nvSpPr>
          <p:spPr bwMode="auto">
            <a:xfrm>
              <a:off x="3598" y="3263"/>
              <a:ext cx="372"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me</a:t>
              </a:r>
            </a:p>
          </p:txBody>
        </p:sp>
        <p:sp>
          <p:nvSpPr>
            <p:cNvPr id="28711"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headache</a:t>
              </a:r>
            </a:p>
          </p:txBody>
        </p:sp>
        <p:sp>
          <p:nvSpPr>
            <p:cNvPr id="28712" name="AutoShape 28"/>
            <p:cNvSpPr>
              <a:spLocks noChangeArrowheads="1"/>
            </p:cNvSpPr>
            <p:nvPr/>
          </p:nvSpPr>
          <p:spPr bwMode="auto">
            <a:xfrm>
              <a:off x="4736" y="3368"/>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migraine</a:t>
              </a:r>
            </a:p>
          </p:txBody>
        </p:sp>
        <p:sp>
          <p:nvSpPr>
            <p:cNvPr id="28713" name="AutoShape 29"/>
            <p:cNvSpPr>
              <a:spLocks noChangeArrowheads="1"/>
            </p:cNvSpPr>
            <p:nvPr/>
          </p:nvSpPr>
          <p:spPr bwMode="auto">
            <a:xfrm>
              <a:off x="3550" y="2830"/>
              <a:ext cx="818"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a:t>
              </a:r>
            </a:p>
          </p:txBody>
        </p:sp>
        <p:sp>
          <p:nvSpPr>
            <p:cNvPr id="28714" name="AutoShape 30"/>
            <p:cNvSpPr>
              <a:spLocks noChangeArrowheads="1"/>
            </p:cNvSpPr>
            <p:nvPr/>
          </p:nvSpPr>
          <p:spPr bwMode="auto">
            <a:xfrm>
              <a:off x="4445" y="2722"/>
              <a:ext cx="1234" cy="53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doctor’s computer</a:t>
              </a:r>
            </a:p>
          </p:txBody>
        </p:sp>
      </p:grpSp>
      <p:sp>
        <p:nvSpPr>
          <p:cNvPr id="28688" name="Rectangle 31"/>
          <p:cNvSpPr>
            <a:spLocks noChangeArrowheads="1"/>
          </p:cNvSpPr>
          <p:nvPr/>
        </p:nvSpPr>
        <p:spPr bwMode="auto">
          <a:xfrm>
            <a:off x="76200" y="2141537"/>
            <a:ext cx="21336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89" name="Rectangle 32"/>
          <p:cNvSpPr>
            <a:spLocks noChangeArrowheads="1"/>
          </p:cNvSpPr>
          <p:nvPr/>
        </p:nvSpPr>
        <p:spPr bwMode="auto">
          <a:xfrm>
            <a:off x="152400" y="2065337"/>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L3. Representation</a:t>
            </a:r>
          </a:p>
        </p:txBody>
      </p:sp>
      <p:sp>
        <p:nvSpPr>
          <p:cNvPr id="28690" name="Text Box 34"/>
          <p:cNvSpPr txBox="1">
            <a:spLocks noChangeArrowheads="1"/>
          </p:cNvSpPr>
          <p:nvPr/>
        </p:nvSpPr>
        <p:spPr bwMode="auto">
          <a:xfrm>
            <a:off x="2286000" y="2236787"/>
            <a:ext cx="3050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i="1" dirty="0" smtClean="0">
                <a:solidFill>
                  <a:srgbClr val="FFFF00"/>
                </a:solidFill>
              </a:rPr>
              <a:t>INFORMATION CONTENT ENTITY</a:t>
            </a:r>
            <a:endParaRPr lang="en-US" altLang="en-US" sz="1400" i="1" dirty="0">
              <a:solidFill>
                <a:srgbClr val="FFFF00"/>
              </a:solidFill>
            </a:endParaRPr>
          </a:p>
        </p:txBody>
      </p:sp>
      <p:sp>
        <p:nvSpPr>
          <p:cNvPr id="28709" name="Text Box 39"/>
          <p:cNvSpPr txBox="1">
            <a:spLocks noChangeArrowheads="1"/>
          </p:cNvSpPr>
          <p:nvPr/>
        </p:nvSpPr>
        <p:spPr bwMode="auto">
          <a:xfrm>
            <a:off x="6154695" y="2204022"/>
            <a:ext cx="219075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dirty="0" smtClean="0">
                <a:solidFill>
                  <a:schemeClr val="accent1"/>
                </a:solidFill>
              </a:rPr>
              <a:t>‘WC has migraine’</a:t>
            </a:r>
            <a:endParaRPr lang="en-US" altLang="en-US" sz="2000" i="1" dirty="0">
              <a:solidFill>
                <a:schemeClr val="accent1"/>
              </a:solidFill>
            </a:endParaRPr>
          </a:p>
        </p:txBody>
      </p:sp>
      <p:sp>
        <p:nvSpPr>
          <p:cNvPr id="28693" name="Rectangle 40"/>
          <p:cNvSpPr>
            <a:spLocks noChangeArrowheads="1"/>
          </p:cNvSpPr>
          <p:nvPr/>
        </p:nvSpPr>
        <p:spPr bwMode="auto">
          <a:xfrm>
            <a:off x="5562600" y="21415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54"/>
          <p:cNvGrpSpPr>
            <a:grpSpLocks/>
          </p:cNvGrpSpPr>
          <p:nvPr/>
        </p:nvGrpSpPr>
        <p:grpSpPr bwMode="auto">
          <a:xfrm>
            <a:off x="5573713" y="1554020"/>
            <a:ext cx="3505200" cy="4876800"/>
            <a:chOff x="3504" y="1248"/>
            <a:chExt cx="2208" cy="3072"/>
          </a:xfrm>
        </p:grpSpPr>
        <p:sp>
          <p:nvSpPr>
            <p:cNvPr id="28706" name="Rectangle 55"/>
            <p:cNvSpPr>
              <a:spLocks noChangeArrowheads="1"/>
            </p:cNvSpPr>
            <p:nvPr/>
          </p:nvSpPr>
          <p:spPr bwMode="auto">
            <a:xfrm>
              <a:off x="3504" y="1248"/>
              <a:ext cx="2208" cy="307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7" name="Text Box 56"/>
            <p:cNvSpPr txBox="1">
              <a:spLocks noChangeArrowheads="1"/>
            </p:cNvSpPr>
            <p:nvPr/>
          </p:nvSpPr>
          <p:spPr bwMode="auto">
            <a:xfrm>
              <a:off x="3840" y="4032"/>
              <a:ext cx="16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Referent Tracking</a:t>
              </a:r>
            </a:p>
          </p:txBody>
        </p:sp>
      </p:grpSp>
      <p:grpSp>
        <p:nvGrpSpPr>
          <p:cNvPr id="8" name="Group 57"/>
          <p:cNvGrpSpPr>
            <a:grpSpLocks/>
          </p:cNvGrpSpPr>
          <p:nvPr/>
        </p:nvGrpSpPr>
        <p:grpSpPr bwMode="auto">
          <a:xfrm>
            <a:off x="2220913" y="1554020"/>
            <a:ext cx="3352800" cy="4881563"/>
            <a:chOff x="1392" y="1248"/>
            <a:chExt cx="2112" cy="3075"/>
          </a:xfrm>
        </p:grpSpPr>
        <p:sp>
          <p:nvSpPr>
            <p:cNvPr id="28704" name="Rectangle 58"/>
            <p:cNvSpPr>
              <a:spLocks noChangeArrowheads="1"/>
            </p:cNvSpPr>
            <p:nvPr/>
          </p:nvSpPr>
          <p:spPr bwMode="auto">
            <a:xfrm>
              <a:off x="1392" y="1248"/>
              <a:ext cx="2112" cy="307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5" name="Text Box 59"/>
            <p:cNvSpPr txBox="1">
              <a:spLocks noChangeArrowheads="1"/>
            </p:cNvSpPr>
            <p:nvPr/>
          </p:nvSpPr>
          <p:spPr bwMode="auto">
            <a:xfrm>
              <a:off x="2009" y="4032"/>
              <a:ext cx="8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rgbClr val="FFFF00"/>
                  </a:solidFill>
                </a:rPr>
                <a:t>Ontology</a:t>
              </a:r>
              <a:endParaRPr lang="en-US" altLang="en-US" dirty="0">
                <a:solidFill>
                  <a:srgbClr val="FFFF00"/>
                </a:solidFill>
              </a:endParaRPr>
            </a:p>
          </p:txBody>
        </p:sp>
      </p:grpSp>
      <p:grpSp>
        <p:nvGrpSpPr>
          <p:cNvPr id="9" name="Group 62"/>
          <p:cNvGrpSpPr>
            <a:grpSpLocks/>
          </p:cNvGrpSpPr>
          <p:nvPr/>
        </p:nvGrpSpPr>
        <p:grpSpPr bwMode="auto">
          <a:xfrm>
            <a:off x="5181600" y="1760537"/>
            <a:ext cx="762000" cy="3962400"/>
            <a:chOff x="3264" y="1392"/>
            <a:chExt cx="480" cy="2496"/>
          </a:xfrm>
        </p:grpSpPr>
        <p:sp>
          <p:nvSpPr>
            <p:cNvPr id="28700"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1"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2"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3"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4" name="Group 3"/>
          <p:cNvGrpSpPr/>
          <p:nvPr/>
        </p:nvGrpSpPr>
        <p:grpSpPr>
          <a:xfrm>
            <a:off x="2514600" y="1507840"/>
            <a:ext cx="6592456" cy="5326062"/>
            <a:chOff x="2514600" y="1507840"/>
            <a:chExt cx="6592456" cy="5326062"/>
          </a:xfrm>
        </p:grpSpPr>
        <p:sp>
          <p:nvSpPr>
            <p:cNvPr id="2" name="Rectangle 1"/>
            <p:cNvSpPr/>
            <p:nvPr/>
          </p:nvSpPr>
          <p:spPr bwMode="auto">
            <a:xfrm>
              <a:off x="5144656" y="1507840"/>
              <a:ext cx="3962400" cy="530398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2514600" y="6430819"/>
              <a:ext cx="6553200" cy="4030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Underrepresented majority in information systems!</a:t>
              </a:r>
              <a:endParaRPr kumimoji="0" lang="en-US" sz="2400" b="0" i="0" u="none" strike="noStrike" cap="none" normalizeH="0" baseline="0" dirty="0">
                <a:ln>
                  <a:noFill/>
                </a:ln>
                <a:solidFill>
                  <a:schemeClr val="bg1"/>
                </a:solidFill>
                <a:effectLst/>
                <a:latin typeface="Times" pitchFamily="122" charset="0"/>
              </a:endParaRPr>
            </a:p>
          </p:txBody>
        </p:sp>
      </p:grpSp>
    </p:spTree>
    <p:extLst>
      <p:ext uri="{BB962C8B-B14F-4D97-AF65-F5344CB8AC3E}">
        <p14:creationId xmlns:p14="http://schemas.microsoft.com/office/powerpoint/2010/main" val="75700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533400" y="1609725"/>
            <a:ext cx="4346575" cy="3021013"/>
          </a:xfrm>
        </p:spPr>
        <p:txBody>
          <a:bodyPr/>
          <a:lstStyle/>
          <a:p>
            <a:pPr eaLnBrk="1" hangingPunct="1"/>
            <a:r>
              <a:rPr lang="nl-BE" altLang="en-US" sz="1800" dirty="0" err="1" smtClean="0"/>
              <a:t>Some</a:t>
            </a:r>
            <a:r>
              <a:rPr lang="nl-BE" altLang="en-US" sz="1800" dirty="0" smtClean="0"/>
              <a:t> </a:t>
            </a:r>
            <a:r>
              <a:rPr lang="nl-BE" altLang="en-US" sz="1800" dirty="0" err="1" smtClean="0"/>
              <a:t>early</a:t>
            </a:r>
            <a:r>
              <a:rPr lang="nl-BE" altLang="en-US" sz="1800" dirty="0" smtClean="0"/>
              <a:t> </a:t>
            </a:r>
            <a:r>
              <a:rPr lang="nl-BE" altLang="en-US" sz="1800" dirty="0" err="1" smtClean="0"/>
              <a:t>insights</a:t>
            </a:r>
            <a:r>
              <a:rPr lang="nl-BE" altLang="en-US" dirty="0" smtClean="0"/>
              <a:t/>
            </a:r>
            <a:br>
              <a:rPr lang="nl-BE" altLang="en-US" dirty="0" smtClean="0"/>
            </a:br>
            <a:r>
              <a:rPr lang="nl-BE" altLang="en-US" dirty="0"/>
              <a:t/>
            </a:r>
            <a:br>
              <a:rPr lang="nl-BE" altLang="en-US" dirty="0"/>
            </a:br>
            <a:r>
              <a:rPr lang="nl-BE" altLang="en-US" dirty="0" smtClean="0"/>
              <a:t>The story of Jane Smith</a:t>
            </a:r>
            <a:br>
              <a:rPr lang="nl-BE" altLang="en-US" dirty="0" smtClean="0"/>
            </a:br>
            <a:r>
              <a:rPr lang="nl-BE" altLang="en-US" dirty="0" smtClean="0"/>
              <a:t/>
            </a:r>
            <a:br>
              <a:rPr lang="nl-BE" altLang="en-US" dirty="0" smtClean="0"/>
            </a:br>
            <a:r>
              <a:rPr lang="nl-BE" altLang="en-US" sz="3200" dirty="0" err="1" smtClean="0"/>
              <a:t>an</a:t>
            </a:r>
            <a:r>
              <a:rPr lang="nl-BE" altLang="en-US" sz="3200" dirty="0" smtClean="0"/>
              <a:t> </a:t>
            </a:r>
            <a:r>
              <a:rPr lang="nl-BE" altLang="en-US" sz="3200" dirty="0" err="1" smtClean="0"/>
              <a:t>old</a:t>
            </a:r>
            <a:r>
              <a:rPr lang="nl-BE" altLang="en-US" sz="3200" dirty="0" smtClean="0"/>
              <a:t> case, well </a:t>
            </a:r>
            <a:r>
              <a:rPr lang="nl-BE" altLang="en-US" sz="3200" dirty="0" err="1" smtClean="0"/>
              <a:t>known</a:t>
            </a:r>
            <a:r>
              <a:rPr lang="nl-BE" altLang="en-US" sz="3200" dirty="0" smtClean="0"/>
              <a:t> in </a:t>
            </a:r>
            <a:r>
              <a:rPr lang="nl-BE" altLang="en-US" sz="3200" dirty="0" err="1" smtClean="0"/>
              <a:t>the</a:t>
            </a:r>
            <a:r>
              <a:rPr lang="nl-BE" altLang="en-US" sz="3200" dirty="0" smtClean="0"/>
              <a:t> </a:t>
            </a:r>
            <a:r>
              <a:rPr lang="nl-BE" altLang="en-US" sz="3200" dirty="0" err="1" smtClean="0"/>
              <a:t>literature</a:t>
            </a:r>
            <a:r>
              <a:rPr lang="nl-BE" altLang="en-US" sz="3200" dirty="0" smtClean="0"/>
              <a:t> ...</a:t>
            </a:r>
            <a:endParaRPr lang="nl-NL" altLang="en-US" sz="3200" dirty="0" smtClean="0"/>
          </a:p>
        </p:txBody>
      </p:sp>
      <p:graphicFrame>
        <p:nvGraphicFramePr>
          <p:cNvPr id="8204" name="Object 12"/>
          <p:cNvGraphicFramePr>
            <a:graphicFrameLocks noChangeAspect="1"/>
          </p:cNvGraphicFramePr>
          <p:nvPr>
            <p:extLst>
              <p:ext uri="{D42A27DB-BD31-4B8C-83A1-F6EECF244321}">
                <p14:modId xmlns:p14="http://schemas.microsoft.com/office/powerpoint/2010/main" val="1588232937"/>
              </p:ext>
            </p:extLst>
          </p:nvPr>
        </p:nvGraphicFramePr>
        <p:xfrm>
          <a:off x="5334000" y="914400"/>
          <a:ext cx="3484563" cy="5105400"/>
        </p:xfrm>
        <a:graphic>
          <a:graphicData uri="http://schemas.openxmlformats.org/presentationml/2006/ole">
            <mc:AlternateContent xmlns:mc="http://schemas.openxmlformats.org/markup-compatibility/2006">
              <mc:Choice xmlns:v="urn:schemas-microsoft-com:vml" Requires="v">
                <p:oleObj spid="_x0000_s2062" name="Photo Editor-foto" r:id="rId4" imgW="2600000" imgH="3809524" progId="MSPhotoEd.3">
                  <p:embed/>
                </p:oleObj>
              </mc:Choice>
              <mc:Fallback>
                <p:oleObj name="Photo Editor-foto" r:id="rId4" imgW="2600000" imgH="38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914400"/>
                        <a:ext cx="348456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5"/>
          <p:cNvSpPr>
            <a:spLocks noChangeArrowheads="1"/>
          </p:cNvSpPr>
          <p:nvPr/>
        </p:nvSpPr>
        <p:spPr bwMode="auto">
          <a:xfrm>
            <a:off x="685800" y="6172200"/>
            <a:ext cx="822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r>
              <a:rPr lang="nl-NL" altLang="en-US" sz="1000" dirty="0">
                <a:solidFill>
                  <a:schemeClr val="bg1"/>
                </a:solidFill>
                <a:latin typeface="Helvetica" panose="020B0604020202020204" pitchFamily="34" charset="0"/>
              </a:rPr>
              <a:t>Rector AL, </a:t>
            </a:r>
            <a:r>
              <a:rPr lang="nl-NL" altLang="en-US" sz="1000" dirty="0" err="1">
                <a:solidFill>
                  <a:schemeClr val="bg1"/>
                </a:solidFill>
                <a:latin typeface="Helvetica" panose="020B0604020202020204" pitchFamily="34" charset="0"/>
              </a:rPr>
              <a:t>Nowlan</a:t>
            </a:r>
            <a:r>
              <a:rPr lang="nl-NL" altLang="en-US" sz="1000" dirty="0">
                <a:solidFill>
                  <a:schemeClr val="bg1"/>
                </a:solidFill>
                <a:latin typeface="Helvetica" panose="020B0604020202020204" pitchFamily="34" charset="0"/>
              </a:rPr>
              <a:t> WA, Kay S, </a:t>
            </a:r>
            <a:r>
              <a:rPr lang="nl-NL" altLang="en-US" sz="1000" dirty="0" err="1">
                <a:solidFill>
                  <a:schemeClr val="bg1"/>
                </a:solidFill>
                <a:latin typeface="Helvetica" panose="020B0604020202020204" pitchFamily="34" charset="0"/>
              </a:rPr>
              <a:t>Goble</a:t>
            </a:r>
            <a:r>
              <a:rPr lang="nl-NL" altLang="en-US" sz="1000" dirty="0">
                <a:solidFill>
                  <a:schemeClr val="bg1"/>
                </a:solidFill>
                <a:latin typeface="Helvetica" panose="020B0604020202020204" pitchFamily="34" charset="0"/>
              </a:rPr>
              <a:t> CA, </a:t>
            </a:r>
            <a:r>
              <a:rPr lang="nl-NL" altLang="en-US" sz="1000" dirty="0" err="1">
                <a:solidFill>
                  <a:schemeClr val="bg1"/>
                </a:solidFill>
                <a:latin typeface="Helvetica" panose="020B0604020202020204" pitchFamily="34" charset="0"/>
              </a:rPr>
              <a:t>Howkins</a:t>
            </a:r>
            <a:r>
              <a:rPr lang="nl-NL" altLang="en-US" sz="1000" dirty="0">
                <a:solidFill>
                  <a:schemeClr val="bg1"/>
                </a:solidFill>
                <a:latin typeface="Helvetica" panose="020B0604020202020204" pitchFamily="34" charset="0"/>
              </a:rPr>
              <a:t> TJ.</a:t>
            </a:r>
          </a:p>
          <a:p>
            <a:pPr algn="r" eaLnBrk="1" hangingPunct="1"/>
            <a:r>
              <a:rPr lang="nl-NL" altLang="en-US" sz="1000" dirty="0">
                <a:solidFill>
                  <a:schemeClr val="bg1"/>
                </a:solidFill>
                <a:latin typeface="Helvetica" panose="020B0604020202020204" pitchFamily="34" charset="0"/>
              </a:rPr>
              <a:t>A </a:t>
            </a:r>
            <a:r>
              <a:rPr lang="nl-NL" altLang="en-US" sz="1000" dirty="0" err="1">
                <a:solidFill>
                  <a:schemeClr val="bg1"/>
                </a:solidFill>
                <a:latin typeface="Helvetica" panose="020B0604020202020204" pitchFamily="34" charset="0"/>
              </a:rPr>
              <a:t>framework</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for</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modelling</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the</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electronic</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medical</a:t>
            </a:r>
            <a:r>
              <a:rPr lang="nl-NL" altLang="en-US" sz="1000" dirty="0">
                <a:solidFill>
                  <a:schemeClr val="bg1"/>
                </a:solidFill>
                <a:latin typeface="Helvetica" panose="020B0604020202020204" pitchFamily="34" charset="0"/>
              </a:rPr>
              <a:t> record.</a:t>
            </a:r>
          </a:p>
          <a:p>
            <a:pPr algn="r" eaLnBrk="1" hangingPunct="1"/>
            <a:r>
              <a:rPr lang="nl-NL" altLang="en-US" sz="1000" dirty="0" err="1">
                <a:solidFill>
                  <a:schemeClr val="bg1"/>
                </a:solidFill>
                <a:latin typeface="Helvetica" panose="020B0604020202020204" pitchFamily="34" charset="0"/>
              </a:rPr>
              <a:t>Methods</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Inf</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Med</a:t>
            </a:r>
            <a:r>
              <a:rPr lang="nl-NL" altLang="en-US" sz="1000" dirty="0">
                <a:solidFill>
                  <a:schemeClr val="bg1"/>
                </a:solidFill>
                <a:latin typeface="Helvetica" panose="020B0604020202020204" pitchFamily="34" charset="0"/>
              </a:rPr>
              <a:t>. 1993 Apr;32(2):109-19.</a:t>
            </a:r>
          </a:p>
        </p:txBody>
      </p:sp>
    </p:spTree>
    <p:extLst>
      <p:ext uri="{BB962C8B-B14F-4D97-AF65-F5344CB8AC3E}">
        <p14:creationId xmlns:p14="http://schemas.microsoft.com/office/powerpoint/2010/main" val="4149343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8"/>
          <p:cNvGrpSpPr>
            <a:grpSpLocks/>
          </p:cNvGrpSpPr>
          <p:nvPr/>
        </p:nvGrpSpPr>
        <p:grpSpPr bwMode="auto">
          <a:xfrm>
            <a:off x="838200" y="1600200"/>
            <a:ext cx="8001000" cy="2590800"/>
            <a:chOff x="528" y="1008"/>
            <a:chExt cx="5040" cy="1632"/>
          </a:xfrm>
        </p:grpSpPr>
        <p:sp>
          <p:nvSpPr>
            <p:cNvPr id="2061" name="Text Box 5"/>
            <p:cNvSpPr txBox="1">
              <a:spLocks noChangeArrowheads="1"/>
            </p:cNvSpPr>
            <p:nvPr/>
          </p:nvSpPr>
          <p:spPr bwMode="auto">
            <a:xfrm>
              <a:off x="2976" y="1008"/>
              <a:ext cx="25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nl-BE" altLang="en-US" dirty="0" err="1">
                  <a:solidFill>
                    <a:schemeClr val="bg1"/>
                  </a:solidFill>
                  <a:latin typeface="Helvetica" panose="020B0604020202020204" pitchFamily="34" charset="0"/>
                </a:rPr>
                <a:t>Jane’s</a:t>
              </a:r>
              <a:r>
                <a:rPr lang="nl-BE" altLang="en-US" dirty="0">
                  <a:solidFill>
                    <a:schemeClr val="bg1"/>
                  </a:solidFill>
                  <a:latin typeface="Helvetica" panose="020B0604020202020204" pitchFamily="34" charset="0"/>
                </a:rPr>
                <a:t> </a:t>
              </a:r>
              <a:r>
                <a:rPr lang="nl-BE" altLang="en-US" dirty="0" err="1">
                  <a:solidFill>
                    <a:schemeClr val="bg1"/>
                  </a:solidFill>
                  <a:latin typeface="Helvetica" panose="020B0604020202020204" pitchFamily="34" charset="0"/>
                </a:rPr>
                <a:t>favourite</a:t>
              </a:r>
              <a:r>
                <a:rPr lang="nl-BE" altLang="en-US" dirty="0">
                  <a:solidFill>
                    <a:schemeClr val="bg1"/>
                  </a:solidFill>
                  <a:latin typeface="Helvetica" panose="020B0604020202020204" pitchFamily="34" charset="0"/>
                </a:rPr>
                <a:t> supermarket</a:t>
              </a:r>
              <a:endParaRPr lang="nl-NL" altLang="en-US" dirty="0">
                <a:solidFill>
                  <a:schemeClr val="bg1"/>
                </a:solidFill>
                <a:latin typeface="Helvetica" panose="020B0604020202020204" pitchFamily="34" charset="0"/>
              </a:endParaRPr>
            </a:p>
          </p:txBody>
        </p:sp>
        <p:pic>
          <p:nvPicPr>
            <p:cNvPr id="2062" name="Picture 27" descr="http://www.aidan.co.uk/md/ManAncChinSupmkt39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056"/>
              <a:ext cx="237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AutoShape 2"/>
          <p:cNvSpPr>
            <a:spLocks noGrp="1" noChangeArrowheads="1"/>
          </p:cNvSpPr>
          <p:nvPr>
            <p:ph type="title"/>
          </p:nvPr>
        </p:nvSpPr>
        <p:spPr>
          <a:xfrm>
            <a:off x="0" y="761134"/>
            <a:ext cx="9067800" cy="685800"/>
          </a:xfrm>
        </p:spPr>
        <p:txBody>
          <a:bodyPr/>
          <a:lstStyle/>
          <a:p>
            <a:pPr algn="ctr" eaLnBrk="1" hangingPunct="1"/>
            <a:r>
              <a:rPr lang="nl-NL" altLang="en-US" dirty="0" err="1" smtClean="0"/>
              <a:t>July</a:t>
            </a:r>
            <a:r>
              <a:rPr lang="nl-NL" altLang="en-US" dirty="0" smtClean="0"/>
              <a:t> 4th, 1990</a:t>
            </a:r>
            <a:r>
              <a:rPr lang="nl-BE" altLang="en-US" dirty="0" smtClean="0"/>
              <a:t>: Jane </a:t>
            </a:r>
            <a:r>
              <a:rPr lang="nl-BE" altLang="en-US" dirty="0" err="1" smtClean="0"/>
              <a:t>goes</a:t>
            </a:r>
            <a:r>
              <a:rPr lang="nl-BE" altLang="en-US" dirty="0" smtClean="0"/>
              <a:t> shopping</a:t>
            </a:r>
            <a:r>
              <a:rPr lang="nl-NL" altLang="en-US" dirty="0" smtClean="0"/>
              <a:t>:</a:t>
            </a:r>
          </a:p>
        </p:txBody>
      </p:sp>
      <p:grpSp>
        <p:nvGrpSpPr>
          <p:cNvPr id="3" name="Group 15"/>
          <p:cNvGrpSpPr>
            <a:grpSpLocks/>
          </p:cNvGrpSpPr>
          <p:nvPr/>
        </p:nvGrpSpPr>
        <p:grpSpPr bwMode="auto">
          <a:xfrm>
            <a:off x="1752600" y="2209800"/>
            <a:ext cx="7162800" cy="2778125"/>
            <a:chOff x="1104" y="1440"/>
            <a:chExt cx="4512" cy="1750"/>
          </a:xfrm>
        </p:grpSpPr>
        <p:pic>
          <p:nvPicPr>
            <p:cNvPr id="2059" name="Picture 8" descr="http://oee.nrcan.gc.ca/publications/infosource/pub/ici/eii/images/M144-19-2004freezerse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1488"/>
              <a:ext cx="2304" cy="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4"/>
            <p:cNvSpPr txBox="1">
              <a:spLocks noChangeArrowheads="1"/>
            </p:cNvSpPr>
            <p:nvPr/>
          </p:nvSpPr>
          <p:spPr bwMode="auto">
            <a:xfrm>
              <a:off x="3456" y="1440"/>
              <a:ext cx="216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nl-BE" altLang="en-US">
                  <a:solidFill>
                    <a:schemeClr val="bg1"/>
                  </a:solidFill>
                </a:rPr>
                <a:t>The freezer section of Jane’s favourite supermarket</a:t>
              </a:r>
              <a:endParaRPr lang="nl-NL" altLang="en-US">
                <a:solidFill>
                  <a:schemeClr val="bg1"/>
                </a:solidFill>
              </a:endParaRPr>
            </a:p>
          </p:txBody>
        </p:sp>
      </p:grpSp>
      <p:grpSp>
        <p:nvGrpSpPr>
          <p:cNvPr id="4" name="Group 22"/>
          <p:cNvGrpSpPr>
            <a:grpSpLocks/>
          </p:cNvGrpSpPr>
          <p:nvPr/>
        </p:nvGrpSpPr>
        <p:grpSpPr bwMode="auto">
          <a:xfrm>
            <a:off x="3587750" y="3352800"/>
            <a:ext cx="5327650" cy="2590800"/>
            <a:chOff x="2260" y="2112"/>
            <a:chExt cx="3356" cy="1632"/>
          </a:xfrm>
        </p:grpSpPr>
        <p:pic>
          <p:nvPicPr>
            <p:cNvPr id="2057" name="Picture 12" descr="http://www.pietons.cicrp.jussieu.fr/pietons/slippe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 y="2112"/>
              <a:ext cx="1366"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6"/>
            <p:cNvSpPr txBox="1">
              <a:spLocks noChangeArrowheads="1"/>
            </p:cNvSpPr>
            <p:nvPr/>
          </p:nvSpPr>
          <p:spPr bwMode="auto">
            <a:xfrm>
              <a:off x="3744" y="2208"/>
              <a:ext cx="187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a:solidFill>
                    <a:schemeClr val="bg1"/>
                  </a:solidFill>
                </a:rPr>
                <a:t>The </a:t>
              </a:r>
              <a:r>
                <a:rPr lang="nl-BE" altLang="en-US" dirty="0" err="1">
                  <a:solidFill>
                    <a:schemeClr val="bg1"/>
                  </a:solidFill>
                </a:rPr>
                <a:t>only</a:t>
              </a:r>
              <a:r>
                <a:rPr lang="nl-BE" altLang="en-US" dirty="0">
                  <a:solidFill>
                    <a:schemeClr val="bg1"/>
                  </a:solidFill>
                </a:rPr>
                <a:t> </a:t>
              </a:r>
              <a:r>
                <a:rPr lang="nl-BE" altLang="en-US" dirty="0" err="1">
                  <a:solidFill>
                    <a:schemeClr val="bg1"/>
                  </a:solidFill>
                </a:rPr>
                <a:t>available</a:t>
              </a:r>
              <a:r>
                <a:rPr lang="nl-BE" altLang="en-US" dirty="0">
                  <a:solidFill>
                    <a:schemeClr val="bg1"/>
                  </a:solidFill>
                </a:rPr>
                <a:t> </a:t>
              </a:r>
              <a:r>
                <a:rPr lang="nl-BE" altLang="en-US" dirty="0" err="1">
                  <a:solidFill>
                    <a:schemeClr val="bg1"/>
                  </a:solidFill>
                </a:rPr>
                <a:t>warning</a:t>
              </a:r>
              <a:r>
                <a:rPr lang="nl-BE" altLang="en-US" dirty="0">
                  <a:solidFill>
                    <a:schemeClr val="bg1"/>
                  </a:solidFill>
                </a:rPr>
                <a:t> </a:t>
              </a:r>
              <a:r>
                <a:rPr lang="nl-BE" altLang="en-US" dirty="0" err="1">
                  <a:solidFill>
                    <a:schemeClr val="bg1"/>
                  </a:solidFill>
                </a:rPr>
                <a:t>sign</a:t>
              </a:r>
              <a:r>
                <a:rPr lang="nl-BE" altLang="en-US" dirty="0">
                  <a:solidFill>
                    <a:schemeClr val="bg1"/>
                  </a:solidFill>
                </a:rPr>
                <a:t> </a:t>
              </a:r>
              <a:r>
                <a:rPr lang="nl-BE" altLang="en-US" dirty="0" err="1">
                  <a:solidFill>
                    <a:schemeClr val="bg1"/>
                  </a:solidFill>
                </a:rPr>
                <a:t>used</a:t>
              </a:r>
              <a:r>
                <a:rPr lang="nl-BE" altLang="en-US" dirty="0">
                  <a:solidFill>
                    <a:schemeClr val="bg1"/>
                  </a:solidFill>
                </a:rPr>
                <a:t> </a:t>
              </a:r>
              <a:r>
                <a:rPr lang="nl-BE" altLang="en-US" dirty="0" err="1">
                  <a:solidFill>
                    <a:schemeClr val="bg1"/>
                  </a:solidFill>
                </a:rPr>
                <a:t>outside</a:t>
              </a:r>
              <a:endParaRPr lang="nl-NL" altLang="en-US" dirty="0">
                <a:solidFill>
                  <a:schemeClr val="bg1"/>
                </a:solidFill>
              </a:endParaRPr>
            </a:p>
          </p:txBody>
        </p:sp>
      </p:grpSp>
      <p:grpSp>
        <p:nvGrpSpPr>
          <p:cNvPr id="5" name="Group 24"/>
          <p:cNvGrpSpPr>
            <a:grpSpLocks/>
          </p:cNvGrpSpPr>
          <p:nvPr/>
        </p:nvGrpSpPr>
        <p:grpSpPr bwMode="auto">
          <a:xfrm>
            <a:off x="2286000" y="4724401"/>
            <a:ext cx="6096000" cy="2141538"/>
            <a:chOff x="1440" y="2976"/>
            <a:chExt cx="3840" cy="1349"/>
          </a:xfrm>
        </p:grpSpPr>
        <p:graphicFrame>
          <p:nvGraphicFramePr>
            <p:cNvPr id="2050" name="Object 6"/>
            <p:cNvGraphicFramePr>
              <a:graphicFrameLocks noChangeAspect="1"/>
            </p:cNvGraphicFramePr>
            <p:nvPr/>
          </p:nvGraphicFramePr>
          <p:xfrm>
            <a:off x="3120" y="2976"/>
            <a:ext cx="2160" cy="1214"/>
          </p:xfrm>
          <a:graphic>
            <a:graphicData uri="http://schemas.openxmlformats.org/presentationml/2006/ole">
              <mc:AlternateContent xmlns:mc="http://schemas.openxmlformats.org/markup-compatibility/2006">
                <mc:Choice xmlns:v="urn:schemas-microsoft-com:vml" Requires="v">
                  <p:oleObj spid="_x0000_s3086" name="Photo Editor-foto" r:id="rId7" imgW="6047619" imgH="3400900" progId="MSPhotoEd.3">
                    <p:embed/>
                  </p:oleObj>
                </mc:Choice>
                <mc:Fallback>
                  <p:oleObj name="Photo Editor-foto" r:id="rId7" imgW="6047619" imgH="3400900"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0" y="2976"/>
                          <a:ext cx="2160" cy="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19"/>
            <p:cNvSpPr txBox="1">
              <a:spLocks noChangeArrowheads="1"/>
            </p:cNvSpPr>
            <p:nvPr/>
          </p:nvSpPr>
          <p:spPr bwMode="auto">
            <a:xfrm>
              <a:off x="1440" y="3802"/>
              <a:ext cx="206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a:solidFill>
                    <a:schemeClr val="bg1"/>
                  </a:solidFill>
                </a:rPr>
                <a:t>A very suspiciously shaped upper leg</a:t>
              </a:r>
              <a:endParaRPr lang="nl-NL" altLang="en-US">
                <a:solidFill>
                  <a:schemeClr val="bg1"/>
                </a:solidFill>
              </a:endParaRPr>
            </a:p>
          </p:txBody>
        </p:sp>
      </p:grpSp>
    </p:spTree>
    <p:extLst>
      <p:ext uri="{BB962C8B-B14F-4D97-AF65-F5344CB8AC3E}">
        <p14:creationId xmlns:p14="http://schemas.microsoft.com/office/powerpoint/2010/main" val="2516731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a:xfrm>
            <a:off x="1981200" y="838200"/>
            <a:ext cx="5394325" cy="642938"/>
          </a:xfrm>
        </p:spPr>
        <p:txBody>
          <a:bodyPr/>
          <a:lstStyle/>
          <a:p>
            <a:pPr eaLnBrk="1" hangingPunct="1"/>
            <a:r>
              <a:rPr lang="nl-BE" altLang="en-US" smtClean="0"/>
              <a:t>A visit to the hospital</a:t>
            </a:r>
            <a:endParaRPr lang="nl-NL" altLang="en-US" smtClean="0"/>
          </a:p>
        </p:txBody>
      </p:sp>
      <p:sp>
        <p:nvSpPr>
          <p:cNvPr id="3076" name="Rectangle 3"/>
          <p:cNvSpPr>
            <a:spLocks noGrp="1" noChangeArrowheads="1"/>
          </p:cNvSpPr>
          <p:nvPr>
            <p:ph type="body" idx="1"/>
          </p:nvPr>
        </p:nvSpPr>
        <p:spPr>
          <a:xfrm>
            <a:off x="685800" y="1600200"/>
            <a:ext cx="8458200" cy="4876800"/>
          </a:xfrm>
        </p:spPr>
        <p:txBody>
          <a:bodyPr/>
          <a:lstStyle/>
          <a:p>
            <a:pPr eaLnBrk="1" hangingPunct="1">
              <a:buFontTx/>
              <a:buNone/>
            </a:pPr>
            <a:r>
              <a:rPr lang="nl-BE" altLang="en-US" dirty="0" smtClean="0"/>
              <a:t> City Health Centre    	</a:t>
            </a:r>
          </a:p>
          <a:p>
            <a:pPr eaLnBrk="1" hangingPunct="1">
              <a:spcBef>
                <a:spcPts val="0"/>
              </a:spcBef>
            </a:pPr>
            <a:r>
              <a:rPr lang="nl-BE" altLang="en-US" dirty="0" smtClean="0"/>
              <a:t>          (City HC)		   </a:t>
            </a:r>
            <a:r>
              <a:rPr lang="nl-BE" altLang="en-US" dirty="0"/>
              <a:t>Dr. </a:t>
            </a:r>
            <a:r>
              <a:rPr lang="nl-BE" altLang="en-US" dirty="0" smtClean="0"/>
              <a:t>Peters       	 </a:t>
            </a:r>
          </a:p>
          <a:p>
            <a:pPr eaLnBrk="1" hangingPunct="1">
              <a:spcBef>
                <a:spcPts val="0"/>
              </a:spcBef>
              <a:buFontTx/>
              <a:buNone/>
            </a:pPr>
            <a:r>
              <a:rPr lang="nl-BE" altLang="en-US" dirty="0"/>
              <a:t>	</a:t>
            </a:r>
            <a:r>
              <a:rPr lang="nl-BE" altLang="en-US" dirty="0" smtClean="0"/>
              <a:t>						   Dr. </a:t>
            </a:r>
            <a:r>
              <a:rPr lang="nl-BE" altLang="en-US" dirty="0" err="1" smtClean="0"/>
              <a:t>Longley</a:t>
            </a:r>
            <a:endParaRPr lang="nl-NL" altLang="en-US" dirty="0" smtClean="0"/>
          </a:p>
          <a:p>
            <a:pPr eaLnBrk="1" hangingPunct="1">
              <a:buFontTx/>
              <a:buNone/>
            </a:pPr>
            <a:r>
              <a:rPr lang="nl-BE" altLang="en-US" dirty="0" smtClean="0"/>
              <a:t>							</a:t>
            </a:r>
          </a:p>
          <a:p>
            <a:pPr eaLnBrk="1" hangingPunct="1">
              <a:buFontTx/>
              <a:buNone/>
            </a:pPr>
            <a:endParaRPr lang="nl-BE" altLang="en-US" sz="800" dirty="0" smtClean="0"/>
          </a:p>
        </p:txBody>
      </p:sp>
      <p:pic>
        <p:nvPicPr>
          <p:cNvPr id="3077" name="Picture 20" descr="http://www.cmht.nwest.nhs.uk/images/mri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19400"/>
            <a:ext cx="3298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21"/>
          <p:cNvGraphicFramePr>
            <a:graphicFrameLocks noChangeAspect="1"/>
          </p:cNvGraphicFramePr>
          <p:nvPr/>
        </p:nvGraphicFramePr>
        <p:xfrm>
          <a:off x="4419600" y="2832100"/>
          <a:ext cx="4495800" cy="3776663"/>
        </p:xfrm>
        <a:graphic>
          <a:graphicData uri="http://schemas.openxmlformats.org/presentationml/2006/ole">
            <mc:AlternateContent xmlns:mc="http://schemas.openxmlformats.org/markup-compatibility/2006">
              <mc:Choice xmlns:v="urn:schemas-microsoft-com:vml" Requires="v">
                <p:oleObj spid="_x0000_s4110" name="Photo Editor-foto" r:id="rId5" imgW="6314286" imgH="5304762" progId="MSPhotoEd.3">
                  <p:embed/>
                </p:oleObj>
              </mc:Choice>
              <mc:Fallback>
                <p:oleObj name="Photo Editor-foto" r:id="rId5" imgW="6314286" imgH="530476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832100"/>
                        <a:ext cx="44958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1784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Grp="1" noChangeArrowheads="1"/>
          </p:cNvSpPr>
          <p:nvPr>
            <p:ph type="title"/>
          </p:nvPr>
        </p:nvSpPr>
        <p:spPr/>
        <p:txBody>
          <a:bodyPr/>
          <a:lstStyle/>
          <a:p>
            <a:pPr eaLnBrk="1" hangingPunct="1"/>
            <a:r>
              <a:rPr lang="nl-BE" altLang="en-US" sz="3600" dirty="0" smtClean="0"/>
              <a:t>Diagnosis:</a:t>
            </a:r>
            <a:br>
              <a:rPr lang="nl-BE" altLang="en-US" sz="3600" dirty="0" smtClean="0"/>
            </a:br>
            <a:r>
              <a:rPr lang="nl-BE" altLang="en-US" sz="3600" i="1" dirty="0" smtClean="0"/>
              <a:t>a severe </a:t>
            </a:r>
            <a:r>
              <a:rPr lang="nl-BE" altLang="en-US" sz="3600" i="1" dirty="0" err="1" smtClean="0"/>
              <a:t>spiral</a:t>
            </a:r>
            <a:r>
              <a:rPr lang="nl-BE" altLang="en-US" sz="3600" i="1" dirty="0" smtClean="0"/>
              <a:t> </a:t>
            </a:r>
            <a:r>
              <a:rPr lang="nl-BE" altLang="en-US" sz="3600" i="1" dirty="0" err="1" smtClean="0"/>
              <a:t>fracture</a:t>
            </a:r>
            <a:r>
              <a:rPr lang="nl-BE" altLang="en-US" sz="3600" i="1" dirty="0" smtClean="0"/>
              <a:t> of </a:t>
            </a:r>
            <a:r>
              <a:rPr lang="nl-BE" altLang="en-US" sz="3600" i="1" dirty="0" err="1" smtClean="0"/>
              <a:t>the</a:t>
            </a:r>
            <a:r>
              <a:rPr lang="nl-BE" altLang="en-US" sz="3600" i="1" dirty="0" smtClean="0"/>
              <a:t> femur</a:t>
            </a:r>
            <a:r>
              <a:rPr lang="nl-BE" altLang="en-US" sz="3600" dirty="0" smtClean="0"/>
              <a:t> </a:t>
            </a:r>
            <a:endParaRPr lang="nl-NL" altLang="en-US" sz="3600" dirty="0" smtClean="0"/>
          </a:p>
        </p:txBody>
      </p:sp>
      <p:graphicFrame>
        <p:nvGraphicFramePr>
          <p:cNvPr id="4098" name="Object 7"/>
          <p:cNvGraphicFramePr>
            <a:graphicFrameLocks noChangeAspect="1"/>
          </p:cNvGraphicFramePr>
          <p:nvPr>
            <p:extLst>
              <p:ext uri="{D42A27DB-BD31-4B8C-83A1-F6EECF244321}">
                <p14:modId xmlns:p14="http://schemas.microsoft.com/office/powerpoint/2010/main" val="1512608246"/>
              </p:ext>
            </p:extLst>
          </p:nvPr>
        </p:nvGraphicFramePr>
        <p:xfrm>
          <a:off x="1524000" y="2276475"/>
          <a:ext cx="6172200" cy="4200525"/>
        </p:xfrm>
        <a:graphic>
          <a:graphicData uri="http://schemas.openxmlformats.org/presentationml/2006/ole">
            <mc:AlternateContent xmlns:mc="http://schemas.openxmlformats.org/markup-compatibility/2006">
              <mc:Choice xmlns:v="urn:schemas-microsoft-com:vml" Requires="v">
                <p:oleObj spid="_x0000_s5134" name="Photo Editor-foto" r:id="rId4" imgW="4828571" imgH="3285714" progId="MSPhotoEd.3">
                  <p:embed/>
                </p:oleObj>
              </mc:Choice>
              <mc:Fallback>
                <p:oleObj name="Photo Editor-foto" r:id="rId4" imgW="4828571" imgH="328571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276475"/>
                        <a:ext cx="61722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2492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6"/>
          <p:cNvGrpSpPr>
            <a:grpSpLocks/>
          </p:cNvGrpSpPr>
          <p:nvPr/>
        </p:nvGrpSpPr>
        <p:grpSpPr bwMode="auto">
          <a:xfrm>
            <a:off x="914400" y="1752600"/>
            <a:ext cx="7848600" cy="4816475"/>
            <a:chOff x="576" y="1104"/>
            <a:chExt cx="4944" cy="3034"/>
          </a:xfrm>
        </p:grpSpPr>
        <p:grpSp>
          <p:nvGrpSpPr>
            <p:cNvPr id="10271" name="Group 14"/>
            <p:cNvGrpSpPr>
              <a:grpSpLocks/>
            </p:cNvGrpSpPr>
            <p:nvPr/>
          </p:nvGrpSpPr>
          <p:grpSpPr bwMode="auto">
            <a:xfrm>
              <a:off x="576" y="1296"/>
              <a:ext cx="4944" cy="154"/>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5" name="Text Box 10"/>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576" y="1488"/>
              <a:ext cx="4944" cy="154"/>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576" y="1680"/>
              <a:ext cx="4944" cy="154"/>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576" y="1872"/>
              <a:ext cx="4944" cy="154"/>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275" name="Text Box 31"/>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0276" name="Text Box 32"/>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0277" name="Text Box 33"/>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278" name="Text Box 34"/>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0279" name="Text Box 36"/>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80" name="Text Box 37"/>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0281" name="Text Box 38"/>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0282" name="Text Box 39"/>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0283" name="Text Box 4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284" name="Text Box 4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10285" name="Text Box 4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10286" name="Text Box 4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10287" name="Group 45"/>
            <p:cNvGrpSpPr>
              <a:grpSpLocks/>
            </p:cNvGrpSpPr>
            <p:nvPr/>
          </p:nvGrpSpPr>
          <p:grpSpPr bwMode="auto">
            <a:xfrm>
              <a:off x="576" y="2640"/>
              <a:ext cx="4944" cy="154"/>
              <a:chOff x="576" y="1440"/>
              <a:chExt cx="4944" cy="154"/>
            </a:xfrm>
          </p:grpSpPr>
          <p:sp>
            <p:nvSpPr>
              <p:cNvPr id="10327" name="Text Box 4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328" name="Text Box 4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10329" name="Text Box 4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0" name="Text Box 4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88" name="Group 50"/>
            <p:cNvGrpSpPr>
              <a:grpSpLocks/>
            </p:cNvGrpSpPr>
            <p:nvPr/>
          </p:nvGrpSpPr>
          <p:grpSpPr bwMode="auto">
            <a:xfrm>
              <a:off x="576" y="2832"/>
              <a:ext cx="4944" cy="154"/>
              <a:chOff x="576" y="1440"/>
              <a:chExt cx="4944" cy="154"/>
            </a:xfrm>
          </p:grpSpPr>
          <p:sp>
            <p:nvSpPr>
              <p:cNvPr id="10323" name="Text Box 5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10324" name="Text Box 5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10325" name="Text Box 5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10326" name="Text Box 5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10289" name="Group 55"/>
            <p:cNvGrpSpPr>
              <a:grpSpLocks/>
            </p:cNvGrpSpPr>
            <p:nvPr/>
          </p:nvGrpSpPr>
          <p:grpSpPr bwMode="auto">
            <a:xfrm>
              <a:off x="576" y="3024"/>
              <a:ext cx="4944" cy="154"/>
              <a:chOff x="576" y="1440"/>
              <a:chExt cx="4944" cy="154"/>
            </a:xfrm>
          </p:grpSpPr>
          <p:sp>
            <p:nvSpPr>
              <p:cNvPr id="10319" name="Text Box 5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20" name="Text Box 5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10321" name="Text Box 5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22" name="Text Box 5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0" name="Group 60"/>
            <p:cNvGrpSpPr>
              <a:grpSpLocks/>
            </p:cNvGrpSpPr>
            <p:nvPr/>
          </p:nvGrpSpPr>
          <p:grpSpPr bwMode="auto">
            <a:xfrm>
              <a:off x="576" y="3216"/>
              <a:ext cx="4944" cy="154"/>
              <a:chOff x="576" y="1440"/>
              <a:chExt cx="4944" cy="154"/>
            </a:xfrm>
          </p:grpSpPr>
          <p:sp>
            <p:nvSpPr>
              <p:cNvPr id="10315" name="Text Box 6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6" name="Text Box 6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7" name="Text Box 6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10318" name="Text Box 6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10291" name="Group 65"/>
            <p:cNvGrpSpPr>
              <a:grpSpLocks/>
            </p:cNvGrpSpPr>
            <p:nvPr/>
          </p:nvGrpSpPr>
          <p:grpSpPr bwMode="auto">
            <a:xfrm>
              <a:off x="576" y="3408"/>
              <a:ext cx="4944" cy="154"/>
              <a:chOff x="576" y="1440"/>
              <a:chExt cx="4944" cy="154"/>
            </a:xfrm>
          </p:grpSpPr>
          <p:sp>
            <p:nvSpPr>
              <p:cNvPr id="10311" name="Text Box 6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2" name="Text Box 6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3" name="Text Box 6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14" name="Text Box 6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92" name="Group 70"/>
            <p:cNvGrpSpPr>
              <a:grpSpLocks/>
            </p:cNvGrpSpPr>
            <p:nvPr/>
          </p:nvGrpSpPr>
          <p:grpSpPr bwMode="auto">
            <a:xfrm>
              <a:off x="576" y="3600"/>
              <a:ext cx="4944" cy="154"/>
              <a:chOff x="576" y="1440"/>
              <a:chExt cx="4944" cy="154"/>
            </a:xfrm>
          </p:grpSpPr>
          <p:sp>
            <p:nvSpPr>
              <p:cNvPr id="10307" name="Text Box 7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8" name="Text Box 7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9" name="Text Box 7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10" name="Text Box 7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93" name="Group 75"/>
            <p:cNvGrpSpPr>
              <a:grpSpLocks/>
            </p:cNvGrpSpPr>
            <p:nvPr/>
          </p:nvGrpSpPr>
          <p:grpSpPr bwMode="auto">
            <a:xfrm>
              <a:off x="576" y="3792"/>
              <a:ext cx="4944" cy="154"/>
              <a:chOff x="576" y="1440"/>
              <a:chExt cx="4944" cy="154"/>
            </a:xfrm>
          </p:grpSpPr>
          <p:sp>
            <p:nvSpPr>
              <p:cNvPr id="10303" name="Text Box 7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4" name="Text Box 7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5" name="Text Box 7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06" name="Text Box 7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4" name="Group 12"/>
            <p:cNvGrpSpPr>
              <a:grpSpLocks/>
            </p:cNvGrpSpPr>
            <p:nvPr/>
          </p:nvGrpSpPr>
          <p:grpSpPr bwMode="auto">
            <a:xfrm>
              <a:off x="576" y="1104"/>
              <a:ext cx="4944" cy="193"/>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10301" name="Text Box 6"/>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10295" name="Text Box 112"/>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96" name="Text Box 113"/>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10297" name="Text Box 114"/>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10298" name="Text Box 115"/>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2" name="Title 1"/>
          <p:cNvSpPr>
            <a:spLocks noGrp="1"/>
          </p:cNvSpPr>
          <p:nvPr>
            <p:ph type="title"/>
          </p:nvPr>
        </p:nvSpPr>
        <p:spPr/>
        <p:txBody>
          <a:bodyPr/>
          <a:lstStyle/>
          <a:p>
            <a:r>
              <a:rPr lang="de-DE" dirty="0"/>
              <a:t>Problem list in an EHR</a:t>
            </a:r>
            <a:br>
              <a:rPr lang="de-DE" dirty="0"/>
            </a:br>
            <a:endParaRPr lang="en-US" dirty="0"/>
          </a:p>
        </p:txBody>
      </p:sp>
    </p:spTree>
    <p:extLst>
      <p:ext uri="{BB962C8B-B14F-4D97-AF65-F5344CB8AC3E}">
        <p14:creationId xmlns:p14="http://schemas.microsoft.com/office/powerpoint/2010/main" val="629439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6"/>
          <p:cNvGrpSpPr>
            <a:grpSpLocks/>
          </p:cNvGrpSpPr>
          <p:nvPr/>
        </p:nvGrpSpPr>
        <p:grpSpPr bwMode="auto">
          <a:xfrm>
            <a:off x="914400" y="1752600"/>
            <a:ext cx="7848600" cy="4816475"/>
            <a:chOff x="576" y="1104"/>
            <a:chExt cx="4944" cy="3034"/>
          </a:xfrm>
        </p:grpSpPr>
        <p:grpSp>
          <p:nvGrpSpPr>
            <p:cNvPr id="10271" name="Group 14"/>
            <p:cNvGrpSpPr>
              <a:grpSpLocks/>
            </p:cNvGrpSpPr>
            <p:nvPr/>
          </p:nvGrpSpPr>
          <p:grpSpPr bwMode="auto">
            <a:xfrm>
              <a:off x="576" y="1296"/>
              <a:ext cx="4944" cy="154"/>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5" name="Text Box 10"/>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576" y="1488"/>
              <a:ext cx="4944" cy="154"/>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576" y="1680"/>
              <a:ext cx="4944" cy="154"/>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576" y="1872"/>
              <a:ext cx="4944" cy="154"/>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275" name="Text Box 31"/>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0276" name="Text Box 32"/>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0277" name="Text Box 33"/>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278" name="Text Box 34"/>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0279" name="Text Box 36"/>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80" name="Text Box 37"/>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0281" name="Text Box 38"/>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0282" name="Text Box 39"/>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0283" name="Text Box 4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284" name="Text Box 4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10285" name="Text Box 4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10286" name="Text Box 4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10287" name="Group 45"/>
            <p:cNvGrpSpPr>
              <a:grpSpLocks/>
            </p:cNvGrpSpPr>
            <p:nvPr/>
          </p:nvGrpSpPr>
          <p:grpSpPr bwMode="auto">
            <a:xfrm>
              <a:off x="576" y="2640"/>
              <a:ext cx="4944" cy="154"/>
              <a:chOff x="576" y="1440"/>
              <a:chExt cx="4944" cy="154"/>
            </a:xfrm>
          </p:grpSpPr>
          <p:sp>
            <p:nvSpPr>
              <p:cNvPr id="10327" name="Text Box 4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328" name="Text Box 4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10329" name="Text Box 4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0" name="Text Box 4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88" name="Group 50"/>
            <p:cNvGrpSpPr>
              <a:grpSpLocks/>
            </p:cNvGrpSpPr>
            <p:nvPr/>
          </p:nvGrpSpPr>
          <p:grpSpPr bwMode="auto">
            <a:xfrm>
              <a:off x="576" y="2832"/>
              <a:ext cx="4944" cy="154"/>
              <a:chOff x="576" y="1440"/>
              <a:chExt cx="4944" cy="154"/>
            </a:xfrm>
          </p:grpSpPr>
          <p:sp>
            <p:nvSpPr>
              <p:cNvPr id="10323" name="Text Box 5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10324" name="Text Box 5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10325" name="Text Box 5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10326" name="Text Box 5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10289" name="Group 55"/>
            <p:cNvGrpSpPr>
              <a:grpSpLocks/>
            </p:cNvGrpSpPr>
            <p:nvPr/>
          </p:nvGrpSpPr>
          <p:grpSpPr bwMode="auto">
            <a:xfrm>
              <a:off x="576" y="3024"/>
              <a:ext cx="4944" cy="154"/>
              <a:chOff x="576" y="1440"/>
              <a:chExt cx="4944" cy="154"/>
            </a:xfrm>
          </p:grpSpPr>
          <p:sp>
            <p:nvSpPr>
              <p:cNvPr id="10319" name="Text Box 5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20" name="Text Box 5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10321" name="Text Box 5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22" name="Text Box 5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0" name="Group 60"/>
            <p:cNvGrpSpPr>
              <a:grpSpLocks/>
            </p:cNvGrpSpPr>
            <p:nvPr/>
          </p:nvGrpSpPr>
          <p:grpSpPr bwMode="auto">
            <a:xfrm>
              <a:off x="576" y="3216"/>
              <a:ext cx="4944" cy="154"/>
              <a:chOff x="576" y="1440"/>
              <a:chExt cx="4944" cy="154"/>
            </a:xfrm>
          </p:grpSpPr>
          <p:sp>
            <p:nvSpPr>
              <p:cNvPr id="10315" name="Text Box 6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6" name="Text Box 6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7" name="Text Box 6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10318" name="Text Box 6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10291" name="Group 65"/>
            <p:cNvGrpSpPr>
              <a:grpSpLocks/>
            </p:cNvGrpSpPr>
            <p:nvPr/>
          </p:nvGrpSpPr>
          <p:grpSpPr bwMode="auto">
            <a:xfrm>
              <a:off x="576" y="3408"/>
              <a:ext cx="4944" cy="154"/>
              <a:chOff x="576" y="1440"/>
              <a:chExt cx="4944" cy="154"/>
            </a:xfrm>
          </p:grpSpPr>
          <p:sp>
            <p:nvSpPr>
              <p:cNvPr id="10311" name="Text Box 6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2" name="Text Box 6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3" name="Text Box 6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14" name="Text Box 6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92" name="Group 70"/>
            <p:cNvGrpSpPr>
              <a:grpSpLocks/>
            </p:cNvGrpSpPr>
            <p:nvPr/>
          </p:nvGrpSpPr>
          <p:grpSpPr bwMode="auto">
            <a:xfrm>
              <a:off x="576" y="3600"/>
              <a:ext cx="4944" cy="154"/>
              <a:chOff x="576" y="1440"/>
              <a:chExt cx="4944" cy="154"/>
            </a:xfrm>
          </p:grpSpPr>
          <p:sp>
            <p:nvSpPr>
              <p:cNvPr id="10307" name="Text Box 7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8" name="Text Box 7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9" name="Text Box 7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10" name="Text Box 7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93" name="Group 75"/>
            <p:cNvGrpSpPr>
              <a:grpSpLocks/>
            </p:cNvGrpSpPr>
            <p:nvPr/>
          </p:nvGrpSpPr>
          <p:grpSpPr bwMode="auto">
            <a:xfrm>
              <a:off x="576" y="3792"/>
              <a:ext cx="4944" cy="154"/>
              <a:chOff x="576" y="1440"/>
              <a:chExt cx="4944" cy="154"/>
            </a:xfrm>
          </p:grpSpPr>
          <p:sp>
            <p:nvSpPr>
              <p:cNvPr id="10303" name="Text Box 7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4" name="Text Box 7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5" name="Text Box 7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06" name="Text Box 7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4" name="Group 12"/>
            <p:cNvGrpSpPr>
              <a:grpSpLocks/>
            </p:cNvGrpSpPr>
            <p:nvPr/>
          </p:nvGrpSpPr>
          <p:grpSpPr bwMode="auto">
            <a:xfrm>
              <a:off x="576" y="1104"/>
              <a:ext cx="4944" cy="193"/>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10301" name="Text Box 6"/>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10295" name="Text Box 112"/>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96" name="Text Box 113"/>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10297" name="Text Box 114"/>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10298" name="Text Box 115"/>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10258" name="Rectangle 83"/>
          <p:cNvSpPr>
            <a:spLocks noChangeArrowheads="1"/>
          </p:cNvSpPr>
          <p:nvPr/>
        </p:nvSpPr>
        <p:spPr bwMode="auto">
          <a:xfrm>
            <a:off x="762000" y="1981200"/>
            <a:ext cx="8153400" cy="685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59" name="AutoShape 84"/>
          <p:cNvSpPr>
            <a:spLocks/>
          </p:cNvSpPr>
          <p:nvPr/>
        </p:nvSpPr>
        <p:spPr bwMode="auto">
          <a:xfrm>
            <a:off x="4495800" y="3987800"/>
            <a:ext cx="3429000" cy="1727200"/>
          </a:xfrm>
          <a:prstGeom prst="borderCallout2">
            <a:avLst>
              <a:gd name="adj1" fmla="val 6616"/>
              <a:gd name="adj2" fmla="val -2222"/>
              <a:gd name="adj3" fmla="val 6616"/>
              <a:gd name="adj4" fmla="val -20046"/>
              <a:gd name="adj5" fmla="val -76472"/>
              <a:gd name="adj6" fmla="val -38519"/>
            </a:avLst>
          </a:prstGeom>
          <a:solidFill>
            <a:srgbClr val="FF0000"/>
          </a:solidFill>
          <a:ln w="57150">
            <a:solidFill>
              <a:srgbClr val="FF0000"/>
            </a:solidFill>
            <a:miter lim="800000"/>
            <a:headEnd/>
            <a:tailEnd/>
          </a:ln>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dirty="0">
                <a:solidFill>
                  <a:schemeClr val="bg1"/>
                </a:solidFill>
              </a:rPr>
              <a:t>Same </a:t>
            </a:r>
            <a:r>
              <a:rPr lang="nl-BE" altLang="en-US" dirty="0" err="1">
                <a:solidFill>
                  <a:schemeClr val="bg1"/>
                </a:solidFill>
              </a:rPr>
              <a:t>patient</a:t>
            </a:r>
            <a:r>
              <a:rPr lang="nl-BE" altLang="en-US" dirty="0">
                <a:solidFill>
                  <a:schemeClr val="bg1"/>
                </a:solidFill>
              </a:rPr>
              <a:t>, </a:t>
            </a:r>
            <a:r>
              <a:rPr lang="nl-BE" altLang="en-US" dirty="0" err="1">
                <a:solidFill>
                  <a:schemeClr val="bg1"/>
                </a:solidFill>
              </a:rPr>
              <a:t>same</a:t>
            </a:r>
            <a:r>
              <a:rPr lang="nl-BE" altLang="en-US" dirty="0">
                <a:solidFill>
                  <a:schemeClr val="bg1"/>
                </a:solidFill>
              </a:rPr>
              <a:t> date,</a:t>
            </a:r>
          </a:p>
          <a:p>
            <a:pPr algn="ctr" eaLnBrk="1" hangingPunct="1"/>
            <a:r>
              <a:rPr lang="nl-BE" altLang="en-US" dirty="0">
                <a:solidFill>
                  <a:schemeClr val="bg1"/>
                </a:solidFill>
              </a:rPr>
              <a:t>2 different </a:t>
            </a:r>
            <a:r>
              <a:rPr lang="nl-BE" altLang="en-US" dirty="0" err="1">
                <a:solidFill>
                  <a:schemeClr val="bg1"/>
                </a:solidFill>
              </a:rPr>
              <a:t>fracture</a:t>
            </a:r>
            <a:r>
              <a:rPr lang="nl-BE" altLang="en-US" dirty="0">
                <a:solidFill>
                  <a:schemeClr val="bg1"/>
                </a:solidFill>
              </a:rPr>
              <a:t> codes: </a:t>
            </a:r>
            <a:r>
              <a:rPr lang="nl-BE" altLang="en-US" dirty="0" err="1">
                <a:solidFill>
                  <a:schemeClr val="bg1"/>
                </a:solidFill>
              </a:rPr>
              <a:t>same</a:t>
            </a:r>
            <a:r>
              <a:rPr lang="nl-BE" altLang="en-US" dirty="0">
                <a:solidFill>
                  <a:schemeClr val="bg1"/>
                </a:solidFill>
              </a:rPr>
              <a:t> (</a:t>
            </a:r>
            <a:r>
              <a:rPr lang="nl-BE" altLang="en-US" dirty="0" err="1">
                <a:solidFill>
                  <a:schemeClr val="bg1"/>
                </a:solidFill>
              </a:rPr>
              <a:t>numerically</a:t>
            </a:r>
            <a:r>
              <a:rPr lang="nl-BE" altLang="en-US" dirty="0">
                <a:solidFill>
                  <a:schemeClr val="bg1"/>
                </a:solidFill>
              </a:rPr>
              <a:t> </a:t>
            </a:r>
            <a:r>
              <a:rPr lang="nl-BE" altLang="en-US" dirty="0" err="1">
                <a:solidFill>
                  <a:schemeClr val="bg1"/>
                </a:solidFill>
              </a:rPr>
              <a:t>identical</a:t>
            </a:r>
            <a:r>
              <a:rPr lang="nl-BE" altLang="en-US" dirty="0">
                <a:solidFill>
                  <a:schemeClr val="bg1"/>
                </a:solidFill>
              </a:rPr>
              <a:t>) </a:t>
            </a:r>
            <a:r>
              <a:rPr lang="nl-BE" altLang="en-US" dirty="0" err="1">
                <a:solidFill>
                  <a:schemeClr val="bg1"/>
                </a:solidFill>
              </a:rPr>
              <a:t>fracture</a:t>
            </a:r>
            <a:r>
              <a:rPr lang="nl-BE" altLang="en-US" dirty="0">
                <a:solidFill>
                  <a:schemeClr val="bg1"/>
                </a:solidFill>
              </a:rPr>
              <a:t> ?</a:t>
            </a:r>
            <a:endParaRPr lang="nl-NL" altLang="en-US" dirty="0">
              <a:solidFill>
                <a:schemeClr val="bg1"/>
              </a:solidFill>
            </a:endParaRPr>
          </a:p>
        </p:txBody>
      </p:sp>
      <p:sp>
        <p:nvSpPr>
          <p:cNvPr id="2" name="Title 1"/>
          <p:cNvSpPr>
            <a:spLocks noGrp="1"/>
          </p:cNvSpPr>
          <p:nvPr>
            <p:ph type="title"/>
          </p:nvPr>
        </p:nvSpPr>
        <p:spPr/>
        <p:txBody>
          <a:bodyPr/>
          <a:lstStyle/>
          <a:p>
            <a:r>
              <a:rPr lang="de-DE" dirty="0"/>
              <a:t>Problem list in an EHR</a:t>
            </a:r>
            <a:br>
              <a:rPr lang="de-DE" dirty="0"/>
            </a:br>
            <a:endParaRPr lang="en-US" dirty="0"/>
          </a:p>
        </p:txBody>
      </p:sp>
    </p:spTree>
    <p:extLst>
      <p:ext uri="{BB962C8B-B14F-4D97-AF65-F5344CB8AC3E}">
        <p14:creationId xmlns:p14="http://schemas.microsoft.com/office/powerpoint/2010/main" val="13047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ctrTitle"/>
          </p:nvPr>
        </p:nvSpPr>
        <p:spPr>
          <a:xfrm>
            <a:off x="76200" y="1905000"/>
            <a:ext cx="8991600" cy="2628900"/>
          </a:xfrm>
        </p:spPr>
        <p:txBody>
          <a:bodyPr/>
          <a:lstStyle/>
          <a:p>
            <a:r>
              <a:rPr lang="en-US" altLang="en-US" dirty="0" smtClean="0"/>
              <a:t>Lecture 8</a:t>
            </a:r>
            <a:r>
              <a:rPr lang="en-US" altLang="en-US" dirty="0"/>
              <a:t/>
            </a:r>
            <a:br>
              <a:rPr lang="en-US" altLang="en-US" dirty="0"/>
            </a:br>
            <a:r>
              <a:rPr lang="en-US" altLang="en-US" dirty="0" smtClean="0"/>
              <a:t/>
            </a:r>
            <a:br>
              <a:rPr lang="en-US" altLang="en-US" dirty="0" smtClean="0"/>
            </a:br>
            <a:r>
              <a:rPr lang="en-US" altLang="en-US" dirty="0" smtClean="0"/>
              <a:t>Representing Types and</a:t>
            </a:r>
            <a:br>
              <a:rPr lang="en-US" altLang="en-US" dirty="0" smtClean="0"/>
            </a:br>
            <a:r>
              <a:rPr lang="en-US" altLang="en-US" dirty="0" smtClean="0"/>
              <a:t>Representing Instances</a:t>
            </a:r>
            <a:endParaRPr lang="en-US" altLang="en-US" sz="3200" dirty="0" smtClean="0"/>
          </a:p>
        </p:txBody>
      </p:sp>
      <p:sp>
        <p:nvSpPr>
          <p:cNvPr id="148483" name="Subtitle 2"/>
          <p:cNvSpPr>
            <a:spLocks noGrp="1"/>
          </p:cNvSpPr>
          <p:nvPr>
            <p:ph type="subTitle" idx="1"/>
          </p:nvPr>
        </p:nvSpPr>
        <p:spPr>
          <a:xfrm>
            <a:off x="914400" y="4114800"/>
            <a:ext cx="7315200" cy="1047750"/>
          </a:xfrm>
        </p:spPr>
        <p:txBody>
          <a:bodyPr/>
          <a:lstStyle/>
          <a:p>
            <a:pPr eaLnBrk="1" hangingPunct="1"/>
            <a:r>
              <a:rPr lang="en-US" altLang="en-US" dirty="0"/>
              <a:t/>
            </a:r>
            <a:br>
              <a:rPr lang="en-US" altLang="en-US" dirty="0"/>
            </a:br>
            <a:r>
              <a:rPr lang="en-US" altLang="en-US" dirty="0"/>
              <a:t> </a:t>
            </a:r>
            <a:r>
              <a:rPr lang="en-US" altLang="en-US" sz="3000" dirty="0"/>
              <a:t>Werner </a:t>
            </a:r>
            <a:r>
              <a:rPr lang="en-US" altLang="en-US" sz="3000" dirty="0" smtClean="0"/>
              <a:t>Ceusters</a:t>
            </a:r>
            <a:endParaRPr lang="en-US" altLang="en-US" sz="3000" dirty="0"/>
          </a:p>
        </p:txBody>
      </p:sp>
    </p:spTree>
    <p:extLst>
      <p:ext uri="{BB962C8B-B14F-4D97-AF65-F5344CB8AC3E}">
        <p14:creationId xmlns:p14="http://schemas.microsoft.com/office/powerpoint/2010/main" val="261120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6"/>
          <p:cNvGrpSpPr>
            <a:grpSpLocks/>
          </p:cNvGrpSpPr>
          <p:nvPr/>
        </p:nvGrpSpPr>
        <p:grpSpPr bwMode="auto">
          <a:xfrm>
            <a:off x="914400" y="1752600"/>
            <a:ext cx="7848600" cy="4816475"/>
            <a:chOff x="576" y="1104"/>
            <a:chExt cx="4944" cy="3034"/>
          </a:xfrm>
        </p:grpSpPr>
        <p:grpSp>
          <p:nvGrpSpPr>
            <p:cNvPr id="10271" name="Group 14"/>
            <p:cNvGrpSpPr>
              <a:grpSpLocks/>
            </p:cNvGrpSpPr>
            <p:nvPr/>
          </p:nvGrpSpPr>
          <p:grpSpPr bwMode="auto">
            <a:xfrm>
              <a:off x="576" y="1296"/>
              <a:ext cx="4944" cy="154"/>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5" name="Text Box 10"/>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576" y="1488"/>
              <a:ext cx="4944" cy="154"/>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576" y="1680"/>
              <a:ext cx="4944" cy="154"/>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576" y="1872"/>
              <a:ext cx="4944" cy="154"/>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275" name="Text Box 31"/>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0276" name="Text Box 32"/>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0277" name="Text Box 33"/>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278" name="Text Box 34"/>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0279" name="Text Box 36"/>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80" name="Text Box 37"/>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0281" name="Text Box 38"/>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0282" name="Text Box 39"/>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0283" name="Text Box 4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284" name="Text Box 4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10285" name="Text Box 4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10286" name="Text Box 4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10287" name="Group 45"/>
            <p:cNvGrpSpPr>
              <a:grpSpLocks/>
            </p:cNvGrpSpPr>
            <p:nvPr/>
          </p:nvGrpSpPr>
          <p:grpSpPr bwMode="auto">
            <a:xfrm>
              <a:off x="576" y="2640"/>
              <a:ext cx="4944" cy="154"/>
              <a:chOff x="576" y="1440"/>
              <a:chExt cx="4944" cy="154"/>
            </a:xfrm>
          </p:grpSpPr>
          <p:sp>
            <p:nvSpPr>
              <p:cNvPr id="10327" name="Text Box 4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328" name="Text Box 4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10329" name="Text Box 4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0" name="Text Box 4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88" name="Group 50"/>
            <p:cNvGrpSpPr>
              <a:grpSpLocks/>
            </p:cNvGrpSpPr>
            <p:nvPr/>
          </p:nvGrpSpPr>
          <p:grpSpPr bwMode="auto">
            <a:xfrm>
              <a:off x="576" y="2832"/>
              <a:ext cx="4944" cy="154"/>
              <a:chOff x="576" y="1440"/>
              <a:chExt cx="4944" cy="154"/>
            </a:xfrm>
          </p:grpSpPr>
          <p:sp>
            <p:nvSpPr>
              <p:cNvPr id="10323" name="Text Box 5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10324" name="Text Box 5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10325" name="Text Box 5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10326" name="Text Box 5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10289" name="Group 55"/>
            <p:cNvGrpSpPr>
              <a:grpSpLocks/>
            </p:cNvGrpSpPr>
            <p:nvPr/>
          </p:nvGrpSpPr>
          <p:grpSpPr bwMode="auto">
            <a:xfrm>
              <a:off x="576" y="3024"/>
              <a:ext cx="4944" cy="154"/>
              <a:chOff x="576" y="1440"/>
              <a:chExt cx="4944" cy="154"/>
            </a:xfrm>
          </p:grpSpPr>
          <p:sp>
            <p:nvSpPr>
              <p:cNvPr id="10319" name="Text Box 5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20" name="Text Box 5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10321" name="Text Box 5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22" name="Text Box 5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0" name="Group 60"/>
            <p:cNvGrpSpPr>
              <a:grpSpLocks/>
            </p:cNvGrpSpPr>
            <p:nvPr/>
          </p:nvGrpSpPr>
          <p:grpSpPr bwMode="auto">
            <a:xfrm>
              <a:off x="576" y="3216"/>
              <a:ext cx="4944" cy="154"/>
              <a:chOff x="576" y="1440"/>
              <a:chExt cx="4944" cy="154"/>
            </a:xfrm>
          </p:grpSpPr>
          <p:sp>
            <p:nvSpPr>
              <p:cNvPr id="10315" name="Text Box 6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6" name="Text Box 6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7" name="Text Box 6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10318" name="Text Box 6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10291" name="Group 65"/>
            <p:cNvGrpSpPr>
              <a:grpSpLocks/>
            </p:cNvGrpSpPr>
            <p:nvPr/>
          </p:nvGrpSpPr>
          <p:grpSpPr bwMode="auto">
            <a:xfrm>
              <a:off x="576" y="3408"/>
              <a:ext cx="4944" cy="154"/>
              <a:chOff x="576" y="1440"/>
              <a:chExt cx="4944" cy="154"/>
            </a:xfrm>
          </p:grpSpPr>
          <p:sp>
            <p:nvSpPr>
              <p:cNvPr id="10311" name="Text Box 6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2" name="Text Box 6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3" name="Text Box 6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14" name="Text Box 6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92" name="Group 70"/>
            <p:cNvGrpSpPr>
              <a:grpSpLocks/>
            </p:cNvGrpSpPr>
            <p:nvPr/>
          </p:nvGrpSpPr>
          <p:grpSpPr bwMode="auto">
            <a:xfrm>
              <a:off x="576" y="3600"/>
              <a:ext cx="4944" cy="154"/>
              <a:chOff x="576" y="1440"/>
              <a:chExt cx="4944" cy="154"/>
            </a:xfrm>
          </p:grpSpPr>
          <p:sp>
            <p:nvSpPr>
              <p:cNvPr id="10307" name="Text Box 7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8" name="Text Box 7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9" name="Text Box 7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10" name="Text Box 7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93" name="Group 75"/>
            <p:cNvGrpSpPr>
              <a:grpSpLocks/>
            </p:cNvGrpSpPr>
            <p:nvPr/>
          </p:nvGrpSpPr>
          <p:grpSpPr bwMode="auto">
            <a:xfrm>
              <a:off x="576" y="3792"/>
              <a:ext cx="4944" cy="154"/>
              <a:chOff x="576" y="1440"/>
              <a:chExt cx="4944" cy="154"/>
            </a:xfrm>
          </p:grpSpPr>
          <p:sp>
            <p:nvSpPr>
              <p:cNvPr id="10303" name="Text Box 7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4" name="Text Box 7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5" name="Text Box 7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06" name="Text Box 7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4" name="Group 12"/>
            <p:cNvGrpSpPr>
              <a:grpSpLocks/>
            </p:cNvGrpSpPr>
            <p:nvPr/>
          </p:nvGrpSpPr>
          <p:grpSpPr bwMode="auto">
            <a:xfrm>
              <a:off x="576" y="1104"/>
              <a:ext cx="4944" cy="193"/>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10301" name="Text Box 6"/>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10295" name="Text Box 112"/>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96" name="Text Box 113"/>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10297" name="Text Box 114"/>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10298" name="Text Box 115"/>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10260" name="Rectangle 86"/>
          <p:cNvSpPr>
            <a:spLocks noChangeArrowheads="1"/>
          </p:cNvSpPr>
          <p:nvPr/>
        </p:nvSpPr>
        <p:spPr bwMode="auto">
          <a:xfrm>
            <a:off x="762000" y="19812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61" name="Rectangle 88"/>
          <p:cNvSpPr>
            <a:spLocks noChangeArrowheads="1"/>
          </p:cNvSpPr>
          <p:nvPr/>
        </p:nvSpPr>
        <p:spPr bwMode="auto">
          <a:xfrm>
            <a:off x="762000" y="25908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62" name="Rectangle 89"/>
          <p:cNvSpPr>
            <a:spLocks noChangeArrowheads="1"/>
          </p:cNvSpPr>
          <p:nvPr/>
        </p:nvSpPr>
        <p:spPr bwMode="auto">
          <a:xfrm>
            <a:off x="762000" y="56388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63" name="Text Box 91"/>
          <p:cNvSpPr txBox="1">
            <a:spLocks noChangeArrowheads="1"/>
          </p:cNvSpPr>
          <p:nvPr/>
        </p:nvSpPr>
        <p:spPr bwMode="auto">
          <a:xfrm>
            <a:off x="5867400" y="3429000"/>
            <a:ext cx="3124200" cy="1927225"/>
          </a:xfrm>
          <a:prstGeom prst="rect">
            <a:avLst/>
          </a:prstGeom>
          <a:solidFill>
            <a:srgbClr val="FF0000"/>
          </a:solidFill>
          <a:ln w="9525">
            <a:solidFill>
              <a:srgbClr val="FF0000"/>
            </a:solidFill>
            <a:miter lim="800000"/>
            <a:headEnd/>
            <a:tailEnd/>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a:solidFill>
                  <a:schemeClr val="bg1"/>
                </a:solidFill>
              </a:rPr>
              <a:t>Same patient, different dates, same fracture codes: same (numerically identical) fracture ?</a:t>
            </a:r>
            <a:endParaRPr lang="nl-NL" altLang="en-US"/>
          </a:p>
        </p:txBody>
      </p:sp>
      <p:sp>
        <p:nvSpPr>
          <p:cNvPr id="2" name="Title 1"/>
          <p:cNvSpPr>
            <a:spLocks noGrp="1"/>
          </p:cNvSpPr>
          <p:nvPr>
            <p:ph type="title"/>
          </p:nvPr>
        </p:nvSpPr>
        <p:spPr/>
        <p:txBody>
          <a:bodyPr/>
          <a:lstStyle/>
          <a:p>
            <a:r>
              <a:rPr lang="de-DE" dirty="0"/>
              <a:t>Problem list in an EHR</a:t>
            </a:r>
            <a:br>
              <a:rPr lang="de-DE" dirty="0"/>
            </a:br>
            <a:endParaRPr lang="en-US" dirty="0"/>
          </a:p>
        </p:txBody>
      </p:sp>
    </p:spTree>
    <p:extLst>
      <p:ext uri="{BB962C8B-B14F-4D97-AF65-F5344CB8AC3E}">
        <p14:creationId xmlns:p14="http://schemas.microsoft.com/office/powerpoint/2010/main" val="42787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6"/>
          <p:cNvGrpSpPr>
            <a:grpSpLocks/>
          </p:cNvGrpSpPr>
          <p:nvPr/>
        </p:nvGrpSpPr>
        <p:grpSpPr bwMode="auto">
          <a:xfrm>
            <a:off x="914400" y="1752600"/>
            <a:ext cx="7848600" cy="4816475"/>
            <a:chOff x="576" y="1104"/>
            <a:chExt cx="4944" cy="3034"/>
          </a:xfrm>
        </p:grpSpPr>
        <p:grpSp>
          <p:nvGrpSpPr>
            <p:cNvPr id="10271" name="Group 14"/>
            <p:cNvGrpSpPr>
              <a:grpSpLocks/>
            </p:cNvGrpSpPr>
            <p:nvPr/>
          </p:nvGrpSpPr>
          <p:grpSpPr bwMode="auto">
            <a:xfrm>
              <a:off x="576" y="1296"/>
              <a:ext cx="4944" cy="154"/>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5" name="Text Box 10"/>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576" y="1488"/>
              <a:ext cx="4944" cy="154"/>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576" y="1680"/>
              <a:ext cx="4944" cy="154"/>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576" y="1872"/>
              <a:ext cx="4944" cy="154"/>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275" name="Text Box 31"/>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0276" name="Text Box 32"/>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0277" name="Text Box 33"/>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278" name="Text Box 34"/>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0279" name="Text Box 36"/>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80" name="Text Box 37"/>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0281" name="Text Box 38"/>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0282" name="Text Box 39"/>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0283" name="Text Box 4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284" name="Text Box 4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10285" name="Text Box 4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10286" name="Text Box 4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10287" name="Group 45"/>
            <p:cNvGrpSpPr>
              <a:grpSpLocks/>
            </p:cNvGrpSpPr>
            <p:nvPr/>
          </p:nvGrpSpPr>
          <p:grpSpPr bwMode="auto">
            <a:xfrm>
              <a:off x="576" y="2640"/>
              <a:ext cx="4944" cy="154"/>
              <a:chOff x="576" y="1440"/>
              <a:chExt cx="4944" cy="154"/>
            </a:xfrm>
          </p:grpSpPr>
          <p:sp>
            <p:nvSpPr>
              <p:cNvPr id="10327" name="Text Box 4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328" name="Text Box 4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10329" name="Text Box 4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0" name="Text Box 4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88" name="Group 50"/>
            <p:cNvGrpSpPr>
              <a:grpSpLocks/>
            </p:cNvGrpSpPr>
            <p:nvPr/>
          </p:nvGrpSpPr>
          <p:grpSpPr bwMode="auto">
            <a:xfrm>
              <a:off x="576" y="2832"/>
              <a:ext cx="4944" cy="154"/>
              <a:chOff x="576" y="1440"/>
              <a:chExt cx="4944" cy="154"/>
            </a:xfrm>
          </p:grpSpPr>
          <p:sp>
            <p:nvSpPr>
              <p:cNvPr id="10323" name="Text Box 5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10324" name="Text Box 5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10325" name="Text Box 5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10326" name="Text Box 5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10289" name="Group 55"/>
            <p:cNvGrpSpPr>
              <a:grpSpLocks/>
            </p:cNvGrpSpPr>
            <p:nvPr/>
          </p:nvGrpSpPr>
          <p:grpSpPr bwMode="auto">
            <a:xfrm>
              <a:off x="576" y="3024"/>
              <a:ext cx="4944" cy="154"/>
              <a:chOff x="576" y="1440"/>
              <a:chExt cx="4944" cy="154"/>
            </a:xfrm>
          </p:grpSpPr>
          <p:sp>
            <p:nvSpPr>
              <p:cNvPr id="10319" name="Text Box 5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20" name="Text Box 5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10321" name="Text Box 5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22" name="Text Box 5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0" name="Group 60"/>
            <p:cNvGrpSpPr>
              <a:grpSpLocks/>
            </p:cNvGrpSpPr>
            <p:nvPr/>
          </p:nvGrpSpPr>
          <p:grpSpPr bwMode="auto">
            <a:xfrm>
              <a:off x="576" y="3216"/>
              <a:ext cx="4944" cy="154"/>
              <a:chOff x="576" y="1440"/>
              <a:chExt cx="4944" cy="154"/>
            </a:xfrm>
          </p:grpSpPr>
          <p:sp>
            <p:nvSpPr>
              <p:cNvPr id="10315" name="Text Box 6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6" name="Text Box 6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7" name="Text Box 6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10318" name="Text Box 6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10291" name="Group 65"/>
            <p:cNvGrpSpPr>
              <a:grpSpLocks/>
            </p:cNvGrpSpPr>
            <p:nvPr/>
          </p:nvGrpSpPr>
          <p:grpSpPr bwMode="auto">
            <a:xfrm>
              <a:off x="576" y="3408"/>
              <a:ext cx="4944" cy="154"/>
              <a:chOff x="576" y="1440"/>
              <a:chExt cx="4944" cy="154"/>
            </a:xfrm>
          </p:grpSpPr>
          <p:sp>
            <p:nvSpPr>
              <p:cNvPr id="10311" name="Text Box 6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2" name="Text Box 6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3" name="Text Box 6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14" name="Text Box 6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92" name="Group 70"/>
            <p:cNvGrpSpPr>
              <a:grpSpLocks/>
            </p:cNvGrpSpPr>
            <p:nvPr/>
          </p:nvGrpSpPr>
          <p:grpSpPr bwMode="auto">
            <a:xfrm>
              <a:off x="576" y="3600"/>
              <a:ext cx="4944" cy="154"/>
              <a:chOff x="576" y="1440"/>
              <a:chExt cx="4944" cy="154"/>
            </a:xfrm>
          </p:grpSpPr>
          <p:sp>
            <p:nvSpPr>
              <p:cNvPr id="10307" name="Text Box 7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8" name="Text Box 7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9" name="Text Box 7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10" name="Text Box 7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93" name="Group 75"/>
            <p:cNvGrpSpPr>
              <a:grpSpLocks/>
            </p:cNvGrpSpPr>
            <p:nvPr/>
          </p:nvGrpSpPr>
          <p:grpSpPr bwMode="auto">
            <a:xfrm>
              <a:off x="576" y="3792"/>
              <a:ext cx="4944" cy="154"/>
              <a:chOff x="576" y="1440"/>
              <a:chExt cx="4944" cy="154"/>
            </a:xfrm>
          </p:grpSpPr>
          <p:sp>
            <p:nvSpPr>
              <p:cNvPr id="10303" name="Text Box 7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4" name="Text Box 7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5" name="Text Box 7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06" name="Text Box 7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4" name="Group 12"/>
            <p:cNvGrpSpPr>
              <a:grpSpLocks/>
            </p:cNvGrpSpPr>
            <p:nvPr/>
          </p:nvGrpSpPr>
          <p:grpSpPr bwMode="auto">
            <a:xfrm>
              <a:off x="576" y="1104"/>
              <a:ext cx="4944" cy="193"/>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10301" name="Text Box 6"/>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10295" name="Text Box 112"/>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96" name="Text Box 113"/>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10297" name="Text Box 114"/>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10298" name="Text Box 115"/>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10264" name="Rectangle 92"/>
          <p:cNvSpPr>
            <a:spLocks noChangeArrowheads="1"/>
          </p:cNvSpPr>
          <p:nvPr/>
        </p:nvSpPr>
        <p:spPr bwMode="auto">
          <a:xfrm>
            <a:off x="762000" y="38100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65" name="Rectangle 94"/>
          <p:cNvSpPr>
            <a:spLocks noChangeArrowheads="1"/>
          </p:cNvSpPr>
          <p:nvPr/>
        </p:nvSpPr>
        <p:spPr bwMode="auto">
          <a:xfrm>
            <a:off x="762000" y="56388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66" name="Text Box 97"/>
          <p:cNvSpPr txBox="1">
            <a:spLocks noChangeArrowheads="1"/>
          </p:cNvSpPr>
          <p:nvPr/>
        </p:nvSpPr>
        <p:spPr bwMode="auto">
          <a:xfrm>
            <a:off x="3489325" y="4460875"/>
            <a:ext cx="4986338" cy="831850"/>
          </a:xfrm>
          <a:prstGeom prst="rect">
            <a:avLst/>
          </a:prstGeom>
          <a:solidFill>
            <a:srgbClr val="FF0000"/>
          </a:solidFill>
          <a:ln w="9525">
            <a:solidFill>
              <a:srgbClr val="FF0000"/>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a:solidFill>
                  <a:schemeClr val="bg1"/>
                </a:solidFill>
              </a:rPr>
              <a:t>Different </a:t>
            </a:r>
            <a:r>
              <a:rPr lang="nl-BE" altLang="en-US" dirty="0" err="1">
                <a:solidFill>
                  <a:schemeClr val="bg1"/>
                </a:solidFill>
              </a:rPr>
              <a:t>patients</a:t>
            </a:r>
            <a:r>
              <a:rPr lang="nl-BE" altLang="en-US" dirty="0">
                <a:solidFill>
                  <a:schemeClr val="bg1"/>
                </a:solidFill>
              </a:rPr>
              <a:t>, </a:t>
            </a:r>
            <a:r>
              <a:rPr lang="nl-BE" altLang="en-US" dirty="0" err="1">
                <a:solidFill>
                  <a:schemeClr val="bg1"/>
                </a:solidFill>
              </a:rPr>
              <a:t>same</a:t>
            </a:r>
            <a:r>
              <a:rPr lang="nl-BE" altLang="en-US" dirty="0">
                <a:solidFill>
                  <a:schemeClr val="bg1"/>
                </a:solidFill>
              </a:rPr>
              <a:t> </a:t>
            </a:r>
            <a:r>
              <a:rPr lang="nl-BE" altLang="en-US" dirty="0" err="1">
                <a:solidFill>
                  <a:schemeClr val="bg1"/>
                </a:solidFill>
              </a:rPr>
              <a:t>fracture</a:t>
            </a:r>
            <a:r>
              <a:rPr lang="nl-BE" altLang="en-US" dirty="0">
                <a:solidFill>
                  <a:schemeClr val="bg1"/>
                </a:solidFill>
              </a:rPr>
              <a:t> codes:</a:t>
            </a:r>
          </a:p>
          <a:p>
            <a:pPr eaLnBrk="1" hangingPunct="1"/>
            <a:r>
              <a:rPr lang="nl-BE" altLang="en-US" dirty="0">
                <a:solidFill>
                  <a:schemeClr val="bg1"/>
                </a:solidFill>
              </a:rPr>
              <a:t>Same (</a:t>
            </a:r>
            <a:r>
              <a:rPr lang="nl-BE" altLang="en-US" dirty="0" err="1">
                <a:solidFill>
                  <a:schemeClr val="bg1"/>
                </a:solidFill>
              </a:rPr>
              <a:t>numerically</a:t>
            </a:r>
            <a:r>
              <a:rPr lang="nl-BE" altLang="en-US" dirty="0">
                <a:solidFill>
                  <a:schemeClr val="bg1"/>
                </a:solidFill>
              </a:rPr>
              <a:t> </a:t>
            </a:r>
            <a:r>
              <a:rPr lang="nl-BE" altLang="en-US" dirty="0" err="1">
                <a:solidFill>
                  <a:schemeClr val="bg1"/>
                </a:solidFill>
              </a:rPr>
              <a:t>identical</a:t>
            </a:r>
            <a:r>
              <a:rPr lang="nl-BE" altLang="en-US" dirty="0">
                <a:solidFill>
                  <a:schemeClr val="bg1"/>
                </a:solidFill>
              </a:rPr>
              <a:t>) </a:t>
            </a:r>
            <a:r>
              <a:rPr lang="nl-BE" altLang="en-US" dirty="0" err="1">
                <a:solidFill>
                  <a:schemeClr val="bg1"/>
                </a:solidFill>
              </a:rPr>
              <a:t>fracture</a:t>
            </a:r>
            <a:r>
              <a:rPr lang="nl-BE" altLang="en-US" dirty="0">
                <a:solidFill>
                  <a:schemeClr val="bg1"/>
                </a:solidFill>
              </a:rPr>
              <a:t> ?</a:t>
            </a:r>
            <a:endParaRPr lang="nl-NL" altLang="en-US" dirty="0">
              <a:solidFill>
                <a:schemeClr val="bg1"/>
              </a:solidFill>
            </a:endParaRPr>
          </a:p>
        </p:txBody>
      </p:sp>
      <p:sp>
        <p:nvSpPr>
          <p:cNvPr id="2" name="Title 1"/>
          <p:cNvSpPr>
            <a:spLocks noGrp="1"/>
          </p:cNvSpPr>
          <p:nvPr>
            <p:ph type="title"/>
          </p:nvPr>
        </p:nvSpPr>
        <p:spPr/>
        <p:txBody>
          <a:bodyPr/>
          <a:lstStyle/>
          <a:p>
            <a:r>
              <a:rPr lang="de-DE" dirty="0"/>
              <a:t>Problem list in an EHR</a:t>
            </a:r>
            <a:br>
              <a:rPr lang="de-DE" dirty="0"/>
            </a:br>
            <a:endParaRPr lang="en-US" dirty="0"/>
          </a:p>
        </p:txBody>
      </p:sp>
    </p:spTree>
    <p:extLst>
      <p:ext uri="{BB962C8B-B14F-4D97-AF65-F5344CB8AC3E}">
        <p14:creationId xmlns:p14="http://schemas.microsoft.com/office/powerpoint/2010/main" val="30141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6"/>
          <p:cNvGrpSpPr>
            <a:grpSpLocks/>
          </p:cNvGrpSpPr>
          <p:nvPr/>
        </p:nvGrpSpPr>
        <p:grpSpPr bwMode="auto">
          <a:xfrm>
            <a:off x="914400" y="1752600"/>
            <a:ext cx="7848600" cy="4816475"/>
            <a:chOff x="576" y="1104"/>
            <a:chExt cx="4944" cy="3034"/>
          </a:xfrm>
        </p:grpSpPr>
        <p:grpSp>
          <p:nvGrpSpPr>
            <p:cNvPr id="10271" name="Group 14"/>
            <p:cNvGrpSpPr>
              <a:grpSpLocks/>
            </p:cNvGrpSpPr>
            <p:nvPr/>
          </p:nvGrpSpPr>
          <p:grpSpPr bwMode="auto">
            <a:xfrm>
              <a:off x="576" y="1296"/>
              <a:ext cx="4944" cy="154"/>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5" name="Text Box 10"/>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576" y="1488"/>
              <a:ext cx="4944" cy="154"/>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576" y="1680"/>
              <a:ext cx="4944" cy="154"/>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576" y="1872"/>
              <a:ext cx="4944" cy="154"/>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275" name="Text Box 31"/>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0276" name="Text Box 32"/>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0277" name="Text Box 33"/>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278" name="Text Box 34"/>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0279" name="Text Box 36"/>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80" name="Text Box 37"/>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0281" name="Text Box 38"/>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0282" name="Text Box 39"/>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0283" name="Text Box 4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284" name="Text Box 4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10285" name="Text Box 4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10286" name="Text Box 4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10287" name="Group 45"/>
            <p:cNvGrpSpPr>
              <a:grpSpLocks/>
            </p:cNvGrpSpPr>
            <p:nvPr/>
          </p:nvGrpSpPr>
          <p:grpSpPr bwMode="auto">
            <a:xfrm>
              <a:off x="576" y="2640"/>
              <a:ext cx="4944" cy="154"/>
              <a:chOff x="576" y="1440"/>
              <a:chExt cx="4944" cy="154"/>
            </a:xfrm>
          </p:grpSpPr>
          <p:sp>
            <p:nvSpPr>
              <p:cNvPr id="10327" name="Text Box 4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328" name="Text Box 4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10329" name="Text Box 4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0" name="Text Box 4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88" name="Group 50"/>
            <p:cNvGrpSpPr>
              <a:grpSpLocks/>
            </p:cNvGrpSpPr>
            <p:nvPr/>
          </p:nvGrpSpPr>
          <p:grpSpPr bwMode="auto">
            <a:xfrm>
              <a:off x="576" y="2832"/>
              <a:ext cx="4944" cy="154"/>
              <a:chOff x="576" y="1440"/>
              <a:chExt cx="4944" cy="154"/>
            </a:xfrm>
          </p:grpSpPr>
          <p:sp>
            <p:nvSpPr>
              <p:cNvPr id="10323" name="Text Box 5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10324" name="Text Box 5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10325" name="Text Box 5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10326" name="Text Box 5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10289" name="Group 55"/>
            <p:cNvGrpSpPr>
              <a:grpSpLocks/>
            </p:cNvGrpSpPr>
            <p:nvPr/>
          </p:nvGrpSpPr>
          <p:grpSpPr bwMode="auto">
            <a:xfrm>
              <a:off x="576" y="3024"/>
              <a:ext cx="4944" cy="154"/>
              <a:chOff x="576" y="1440"/>
              <a:chExt cx="4944" cy="154"/>
            </a:xfrm>
          </p:grpSpPr>
          <p:sp>
            <p:nvSpPr>
              <p:cNvPr id="10319" name="Text Box 5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20" name="Text Box 5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10321" name="Text Box 5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22" name="Text Box 5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0" name="Group 60"/>
            <p:cNvGrpSpPr>
              <a:grpSpLocks/>
            </p:cNvGrpSpPr>
            <p:nvPr/>
          </p:nvGrpSpPr>
          <p:grpSpPr bwMode="auto">
            <a:xfrm>
              <a:off x="576" y="3216"/>
              <a:ext cx="4944" cy="154"/>
              <a:chOff x="576" y="1440"/>
              <a:chExt cx="4944" cy="154"/>
            </a:xfrm>
          </p:grpSpPr>
          <p:sp>
            <p:nvSpPr>
              <p:cNvPr id="10315" name="Text Box 6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6" name="Text Box 6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7" name="Text Box 6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10318" name="Text Box 6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10291" name="Group 65"/>
            <p:cNvGrpSpPr>
              <a:grpSpLocks/>
            </p:cNvGrpSpPr>
            <p:nvPr/>
          </p:nvGrpSpPr>
          <p:grpSpPr bwMode="auto">
            <a:xfrm>
              <a:off x="576" y="3408"/>
              <a:ext cx="4944" cy="154"/>
              <a:chOff x="576" y="1440"/>
              <a:chExt cx="4944" cy="154"/>
            </a:xfrm>
          </p:grpSpPr>
          <p:sp>
            <p:nvSpPr>
              <p:cNvPr id="10311" name="Text Box 6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2" name="Text Box 6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3" name="Text Box 6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14" name="Text Box 6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92" name="Group 70"/>
            <p:cNvGrpSpPr>
              <a:grpSpLocks/>
            </p:cNvGrpSpPr>
            <p:nvPr/>
          </p:nvGrpSpPr>
          <p:grpSpPr bwMode="auto">
            <a:xfrm>
              <a:off x="576" y="3600"/>
              <a:ext cx="4944" cy="154"/>
              <a:chOff x="576" y="1440"/>
              <a:chExt cx="4944" cy="154"/>
            </a:xfrm>
          </p:grpSpPr>
          <p:sp>
            <p:nvSpPr>
              <p:cNvPr id="10307" name="Text Box 7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8" name="Text Box 7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9" name="Text Box 7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10" name="Text Box 7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93" name="Group 75"/>
            <p:cNvGrpSpPr>
              <a:grpSpLocks/>
            </p:cNvGrpSpPr>
            <p:nvPr/>
          </p:nvGrpSpPr>
          <p:grpSpPr bwMode="auto">
            <a:xfrm>
              <a:off x="576" y="3792"/>
              <a:ext cx="4944" cy="154"/>
              <a:chOff x="576" y="1440"/>
              <a:chExt cx="4944" cy="154"/>
            </a:xfrm>
          </p:grpSpPr>
          <p:sp>
            <p:nvSpPr>
              <p:cNvPr id="10303" name="Text Box 7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4" name="Text Box 7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5" name="Text Box 7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06" name="Text Box 7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4" name="Group 12"/>
            <p:cNvGrpSpPr>
              <a:grpSpLocks/>
            </p:cNvGrpSpPr>
            <p:nvPr/>
          </p:nvGrpSpPr>
          <p:grpSpPr bwMode="auto">
            <a:xfrm>
              <a:off x="576" y="1104"/>
              <a:ext cx="4944" cy="193"/>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10301" name="Text Box 6"/>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10295" name="Text Box 112"/>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96" name="Text Box 113"/>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10297" name="Text Box 114"/>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10298" name="Text Box 115"/>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10255" name="Rectangle 117"/>
          <p:cNvSpPr>
            <a:spLocks noChangeArrowheads="1"/>
          </p:cNvSpPr>
          <p:nvPr/>
        </p:nvSpPr>
        <p:spPr bwMode="auto">
          <a:xfrm>
            <a:off x="762000" y="35052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56" name="Rectangle 119"/>
          <p:cNvSpPr>
            <a:spLocks noChangeArrowheads="1"/>
          </p:cNvSpPr>
          <p:nvPr/>
        </p:nvSpPr>
        <p:spPr bwMode="auto">
          <a:xfrm>
            <a:off x="762000" y="62484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57" name="Text Box 120"/>
          <p:cNvSpPr txBox="1">
            <a:spLocks noChangeArrowheads="1"/>
          </p:cNvSpPr>
          <p:nvPr/>
        </p:nvSpPr>
        <p:spPr bwMode="auto">
          <a:xfrm>
            <a:off x="1660525" y="4384675"/>
            <a:ext cx="4538663" cy="1196975"/>
          </a:xfrm>
          <a:prstGeom prst="rect">
            <a:avLst/>
          </a:prstGeom>
          <a:solidFill>
            <a:srgbClr val="FF0000"/>
          </a:solidFill>
          <a:ln w="9525">
            <a:solidFill>
              <a:srgbClr val="FF0000"/>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a:solidFill>
                  <a:schemeClr val="bg1"/>
                </a:solidFill>
              </a:rPr>
              <a:t>Same </a:t>
            </a:r>
            <a:r>
              <a:rPr lang="nl-BE" altLang="en-US" dirty="0" err="1">
                <a:solidFill>
                  <a:schemeClr val="bg1"/>
                </a:solidFill>
              </a:rPr>
              <a:t>patient</a:t>
            </a:r>
            <a:r>
              <a:rPr lang="nl-BE" altLang="en-US" dirty="0">
                <a:solidFill>
                  <a:schemeClr val="bg1"/>
                </a:solidFill>
              </a:rPr>
              <a:t>, different dates, </a:t>
            </a:r>
          </a:p>
          <a:p>
            <a:pPr eaLnBrk="1" hangingPunct="1"/>
            <a:r>
              <a:rPr lang="nl-BE" altLang="en-US" dirty="0">
                <a:solidFill>
                  <a:schemeClr val="bg1"/>
                </a:solidFill>
              </a:rPr>
              <a:t>Different codes. Same (</a:t>
            </a:r>
            <a:r>
              <a:rPr lang="nl-BE" altLang="en-US" dirty="0" err="1">
                <a:solidFill>
                  <a:schemeClr val="bg1"/>
                </a:solidFill>
              </a:rPr>
              <a:t>numerically</a:t>
            </a:r>
            <a:endParaRPr lang="nl-BE" altLang="en-US" dirty="0">
              <a:solidFill>
                <a:schemeClr val="bg1"/>
              </a:solidFill>
            </a:endParaRPr>
          </a:p>
          <a:p>
            <a:pPr eaLnBrk="1" hangingPunct="1"/>
            <a:r>
              <a:rPr lang="nl-BE" altLang="en-US" dirty="0" err="1">
                <a:solidFill>
                  <a:schemeClr val="bg1"/>
                </a:solidFill>
              </a:rPr>
              <a:t>identical</a:t>
            </a:r>
            <a:r>
              <a:rPr lang="nl-BE" altLang="en-US" dirty="0">
                <a:solidFill>
                  <a:schemeClr val="bg1"/>
                </a:solidFill>
              </a:rPr>
              <a:t>) </a:t>
            </a:r>
            <a:r>
              <a:rPr lang="nl-BE" altLang="en-US" dirty="0" err="1">
                <a:solidFill>
                  <a:schemeClr val="bg1"/>
                </a:solidFill>
              </a:rPr>
              <a:t>polyp</a:t>
            </a:r>
            <a:r>
              <a:rPr lang="nl-BE" altLang="en-US" dirty="0">
                <a:solidFill>
                  <a:schemeClr val="bg1"/>
                </a:solidFill>
              </a:rPr>
              <a:t> ?</a:t>
            </a:r>
            <a:endParaRPr lang="nl-NL" altLang="en-US" dirty="0">
              <a:solidFill>
                <a:schemeClr val="bg1"/>
              </a:solidFill>
            </a:endParaRPr>
          </a:p>
        </p:txBody>
      </p:sp>
      <p:sp>
        <p:nvSpPr>
          <p:cNvPr id="2" name="Title 1"/>
          <p:cNvSpPr>
            <a:spLocks noGrp="1"/>
          </p:cNvSpPr>
          <p:nvPr>
            <p:ph type="title"/>
          </p:nvPr>
        </p:nvSpPr>
        <p:spPr/>
        <p:txBody>
          <a:bodyPr/>
          <a:lstStyle/>
          <a:p>
            <a:r>
              <a:rPr lang="de-DE" dirty="0"/>
              <a:t>Problem list in an EHR</a:t>
            </a:r>
            <a:br>
              <a:rPr lang="de-DE" dirty="0"/>
            </a:br>
            <a:endParaRPr lang="en-US" dirty="0"/>
          </a:p>
        </p:txBody>
      </p:sp>
    </p:spTree>
    <p:extLst>
      <p:ext uri="{BB962C8B-B14F-4D97-AF65-F5344CB8AC3E}">
        <p14:creationId xmlns:p14="http://schemas.microsoft.com/office/powerpoint/2010/main" val="17612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6"/>
          <p:cNvGrpSpPr>
            <a:grpSpLocks/>
          </p:cNvGrpSpPr>
          <p:nvPr/>
        </p:nvGrpSpPr>
        <p:grpSpPr bwMode="auto">
          <a:xfrm>
            <a:off x="914400" y="1752600"/>
            <a:ext cx="7848600" cy="4816475"/>
            <a:chOff x="576" y="1104"/>
            <a:chExt cx="4944" cy="3034"/>
          </a:xfrm>
        </p:grpSpPr>
        <p:grpSp>
          <p:nvGrpSpPr>
            <p:cNvPr id="10271" name="Group 14"/>
            <p:cNvGrpSpPr>
              <a:grpSpLocks/>
            </p:cNvGrpSpPr>
            <p:nvPr/>
          </p:nvGrpSpPr>
          <p:grpSpPr bwMode="auto">
            <a:xfrm>
              <a:off x="576" y="1296"/>
              <a:ext cx="4944" cy="154"/>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5" name="Text Box 10"/>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576" y="1488"/>
              <a:ext cx="4944" cy="154"/>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576" y="1680"/>
              <a:ext cx="4944" cy="154"/>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576" y="1872"/>
              <a:ext cx="4944" cy="154"/>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275" name="Text Box 31"/>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0276" name="Text Box 32"/>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0277" name="Text Box 33"/>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278" name="Text Box 34"/>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0279" name="Text Box 36"/>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80" name="Text Box 37"/>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0281" name="Text Box 38"/>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0282" name="Text Box 39"/>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0283" name="Text Box 4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284" name="Text Box 4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10285" name="Text Box 4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10286" name="Text Box 4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10287" name="Group 45"/>
            <p:cNvGrpSpPr>
              <a:grpSpLocks/>
            </p:cNvGrpSpPr>
            <p:nvPr/>
          </p:nvGrpSpPr>
          <p:grpSpPr bwMode="auto">
            <a:xfrm>
              <a:off x="576" y="2640"/>
              <a:ext cx="4944" cy="154"/>
              <a:chOff x="576" y="1440"/>
              <a:chExt cx="4944" cy="154"/>
            </a:xfrm>
          </p:grpSpPr>
          <p:sp>
            <p:nvSpPr>
              <p:cNvPr id="10327" name="Text Box 4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328" name="Text Box 4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10329" name="Text Box 4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0" name="Text Box 4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88" name="Group 50"/>
            <p:cNvGrpSpPr>
              <a:grpSpLocks/>
            </p:cNvGrpSpPr>
            <p:nvPr/>
          </p:nvGrpSpPr>
          <p:grpSpPr bwMode="auto">
            <a:xfrm>
              <a:off x="576" y="2832"/>
              <a:ext cx="4944" cy="154"/>
              <a:chOff x="576" y="1440"/>
              <a:chExt cx="4944" cy="154"/>
            </a:xfrm>
          </p:grpSpPr>
          <p:sp>
            <p:nvSpPr>
              <p:cNvPr id="10323" name="Text Box 5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10324" name="Text Box 5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10325" name="Text Box 5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10326" name="Text Box 5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10289" name="Group 55"/>
            <p:cNvGrpSpPr>
              <a:grpSpLocks/>
            </p:cNvGrpSpPr>
            <p:nvPr/>
          </p:nvGrpSpPr>
          <p:grpSpPr bwMode="auto">
            <a:xfrm>
              <a:off x="576" y="3024"/>
              <a:ext cx="4944" cy="154"/>
              <a:chOff x="576" y="1440"/>
              <a:chExt cx="4944" cy="154"/>
            </a:xfrm>
          </p:grpSpPr>
          <p:sp>
            <p:nvSpPr>
              <p:cNvPr id="10319" name="Text Box 5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20" name="Text Box 5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10321" name="Text Box 5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22" name="Text Box 5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0" name="Group 60"/>
            <p:cNvGrpSpPr>
              <a:grpSpLocks/>
            </p:cNvGrpSpPr>
            <p:nvPr/>
          </p:nvGrpSpPr>
          <p:grpSpPr bwMode="auto">
            <a:xfrm>
              <a:off x="576" y="3216"/>
              <a:ext cx="4944" cy="154"/>
              <a:chOff x="576" y="1440"/>
              <a:chExt cx="4944" cy="154"/>
            </a:xfrm>
          </p:grpSpPr>
          <p:sp>
            <p:nvSpPr>
              <p:cNvPr id="10315" name="Text Box 6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6" name="Text Box 6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7" name="Text Box 6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10318" name="Text Box 6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10291" name="Group 65"/>
            <p:cNvGrpSpPr>
              <a:grpSpLocks/>
            </p:cNvGrpSpPr>
            <p:nvPr/>
          </p:nvGrpSpPr>
          <p:grpSpPr bwMode="auto">
            <a:xfrm>
              <a:off x="576" y="3408"/>
              <a:ext cx="4944" cy="154"/>
              <a:chOff x="576" y="1440"/>
              <a:chExt cx="4944" cy="154"/>
            </a:xfrm>
          </p:grpSpPr>
          <p:sp>
            <p:nvSpPr>
              <p:cNvPr id="10311" name="Text Box 6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2" name="Text Box 6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3" name="Text Box 6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14" name="Text Box 6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92" name="Group 70"/>
            <p:cNvGrpSpPr>
              <a:grpSpLocks/>
            </p:cNvGrpSpPr>
            <p:nvPr/>
          </p:nvGrpSpPr>
          <p:grpSpPr bwMode="auto">
            <a:xfrm>
              <a:off x="576" y="3600"/>
              <a:ext cx="4944" cy="154"/>
              <a:chOff x="576" y="1440"/>
              <a:chExt cx="4944" cy="154"/>
            </a:xfrm>
          </p:grpSpPr>
          <p:sp>
            <p:nvSpPr>
              <p:cNvPr id="10307" name="Text Box 7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8" name="Text Box 7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9" name="Text Box 7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10" name="Text Box 7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93" name="Group 75"/>
            <p:cNvGrpSpPr>
              <a:grpSpLocks/>
            </p:cNvGrpSpPr>
            <p:nvPr/>
          </p:nvGrpSpPr>
          <p:grpSpPr bwMode="auto">
            <a:xfrm>
              <a:off x="576" y="3792"/>
              <a:ext cx="4944" cy="154"/>
              <a:chOff x="576" y="1440"/>
              <a:chExt cx="4944" cy="154"/>
            </a:xfrm>
          </p:grpSpPr>
          <p:sp>
            <p:nvSpPr>
              <p:cNvPr id="10303" name="Text Box 7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4" name="Text Box 7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5" name="Text Box 7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06" name="Text Box 7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4" name="Group 12"/>
            <p:cNvGrpSpPr>
              <a:grpSpLocks/>
            </p:cNvGrpSpPr>
            <p:nvPr/>
          </p:nvGrpSpPr>
          <p:grpSpPr bwMode="auto">
            <a:xfrm>
              <a:off x="576" y="1104"/>
              <a:ext cx="4944" cy="193"/>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10301" name="Text Box 6"/>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10295" name="Text Box 112"/>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96" name="Text Box 113"/>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10297" name="Text Box 114"/>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10298" name="Text Box 115"/>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10267" name="Rectangle 99"/>
          <p:cNvSpPr>
            <a:spLocks noChangeArrowheads="1"/>
          </p:cNvSpPr>
          <p:nvPr/>
        </p:nvSpPr>
        <p:spPr bwMode="auto">
          <a:xfrm>
            <a:off x="762000" y="32004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68" name="Rectangle 101"/>
          <p:cNvSpPr>
            <a:spLocks noChangeArrowheads="1"/>
          </p:cNvSpPr>
          <p:nvPr/>
        </p:nvSpPr>
        <p:spPr bwMode="auto">
          <a:xfrm>
            <a:off x="762000" y="47244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69" name="Rectangle 102"/>
          <p:cNvSpPr>
            <a:spLocks noChangeArrowheads="1"/>
          </p:cNvSpPr>
          <p:nvPr/>
        </p:nvSpPr>
        <p:spPr bwMode="auto">
          <a:xfrm>
            <a:off x="762000" y="59436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70" name="Text Box 104"/>
          <p:cNvSpPr txBox="1">
            <a:spLocks noChangeArrowheads="1"/>
          </p:cNvSpPr>
          <p:nvPr/>
        </p:nvSpPr>
        <p:spPr bwMode="auto">
          <a:xfrm>
            <a:off x="2971800" y="1905000"/>
            <a:ext cx="5584825" cy="831850"/>
          </a:xfrm>
          <a:prstGeom prst="rect">
            <a:avLst/>
          </a:prstGeom>
          <a:solidFill>
            <a:srgbClr val="FF0000"/>
          </a:solidFill>
          <a:ln w="9525">
            <a:solidFill>
              <a:srgbClr val="FF0000"/>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a:solidFill>
                  <a:schemeClr val="bg1"/>
                </a:solidFill>
              </a:rPr>
              <a:t>Same patient, same hypertension code:</a:t>
            </a:r>
          </a:p>
          <a:p>
            <a:pPr eaLnBrk="1" hangingPunct="1"/>
            <a:r>
              <a:rPr lang="nl-BE" altLang="en-US">
                <a:solidFill>
                  <a:schemeClr val="bg1"/>
                </a:solidFill>
              </a:rPr>
              <a:t>Same (numerically identical) hypertension ?</a:t>
            </a:r>
            <a:endParaRPr lang="nl-NL" altLang="en-US">
              <a:solidFill>
                <a:schemeClr val="bg1"/>
              </a:solidFill>
            </a:endParaRPr>
          </a:p>
        </p:txBody>
      </p:sp>
      <p:sp>
        <p:nvSpPr>
          <p:cNvPr id="2" name="Title 1"/>
          <p:cNvSpPr>
            <a:spLocks noGrp="1"/>
          </p:cNvSpPr>
          <p:nvPr>
            <p:ph type="title"/>
          </p:nvPr>
        </p:nvSpPr>
        <p:spPr/>
        <p:txBody>
          <a:bodyPr/>
          <a:lstStyle/>
          <a:p>
            <a:r>
              <a:rPr lang="de-DE" dirty="0"/>
              <a:t>Problem list in an EHR</a:t>
            </a:r>
            <a:br>
              <a:rPr lang="de-DE" dirty="0"/>
            </a:br>
            <a:endParaRPr lang="en-US" dirty="0"/>
          </a:p>
        </p:txBody>
      </p:sp>
    </p:spTree>
    <p:extLst>
      <p:ext uri="{BB962C8B-B14F-4D97-AF65-F5344CB8AC3E}">
        <p14:creationId xmlns:p14="http://schemas.microsoft.com/office/powerpoint/2010/main" val="25055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6"/>
          <p:cNvGrpSpPr>
            <a:grpSpLocks/>
          </p:cNvGrpSpPr>
          <p:nvPr/>
        </p:nvGrpSpPr>
        <p:grpSpPr bwMode="auto">
          <a:xfrm>
            <a:off x="914400" y="1752600"/>
            <a:ext cx="7848600" cy="4816475"/>
            <a:chOff x="576" y="1104"/>
            <a:chExt cx="4944" cy="3034"/>
          </a:xfrm>
        </p:grpSpPr>
        <p:grpSp>
          <p:nvGrpSpPr>
            <p:cNvPr id="10271" name="Group 14"/>
            <p:cNvGrpSpPr>
              <a:grpSpLocks/>
            </p:cNvGrpSpPr>
            <p:nvPr/>
          </p:nvGrpSpPr>
          <p:grpSpPr bwMode="auto">
            <a:xfrm>
              <a:off x="576" y="1296"/>
              <a:ext cx="4944" cy="154"/>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5" name="Text Box 10"/>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576" y="1488"/>
              <a:ext cx="4944" cy="154"/>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576" y="1680"/>
              <a:ext cx="4944" cy="154"/>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576" y="1872"/>
              <a:ext cx="4944" cy="154"/>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275" name="Text Box 31"/>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0276" name="Text Box 32"/>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0277" name="Text Box 33"/>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278" name="Text Box 34"/>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0279" name="Text Box 36"/>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80" name="Text Box 37"/>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0281" name="Text Box 38"/>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0282" name="Text Box 39"/>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0283" name="Text Box 4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284" name="Text Box 4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10285" name="Text Box 4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10286" name="Text Box 4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10287" name="Group 45"/>
            <p:cNvGrpSpPr>
              <a:grpSpLocks/>
            </p:cNvGrpSpPr>
            <p:nvPr/>
          </p:nvGrpSpPr>
          <p:grpSpPr bwMode="auto">
            <a:xfrm>
              <a:off x="576" y="2640"/>
              <a:ext cx="4944" cy="154"/>
              <a:chOff x="576" y="1440"/>
              <a:chExt cx="4944" cy="154"/>
            </a:xfrm>
          </p:grpSpPr>
          <p:sp>
            <p:nvSpPr>
              <p:cNvPr id="10327" name="Text Box 4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0328" name="Text Box 4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10329" name="Text Box 4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0" name="Text Box 4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88" name="Group 50"/>
            <p:cNvGrpSpPr>
              <a:grpSpLocks/>
            </p:cNvGrpSpPr>
            <p:nvPr/>
          </p:nvGrpSpPr>
          <p:grpSpPr bwMode="auto">
            <a:xfrm>
              <a:off x="576" y="2832"/>
              <a:ext cx="4944" cy="154"/>
              <a:chOff x="576" y="1440"/>
              <a:chExt cx="4944" cy="154"/>
            </a:xfrm>
          </p:grpSpPr>
          <p:sp>
            <p:nvSpPr>
              <p:cNvPr id="10323" name="Text Box 5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10324" name="Text Box 5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10325" name="Text Box 5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10326" name="Text Box 5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10289" name="Group 55"/>
            <p:cNvGrpSpPr>
              <a:grpSpLocks/>
            </p:cNvGrpSpPr>
            <p:nvPr/>
          </p:nvGrpSpPr>
          <p:grpSpPr bwMode="auto">
            <a:xfrm>
              <a:off x="576" y="3024"/>
              <a:ext cx="4944" cy="154"/>
              <a:chOff x="576" y="1440"/>
              <a:chExt cx="4944" cy="154"/>
            </a:xfrm>
          </p:grpSpPr>
          <p:sp>
            <p:nvSpPr>
              <p:cNvPr id="10319" name="Text Box 5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20" name="Text Box 5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10321" name="Text Box 5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22" name="Text Box 5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0" name="Group 60"/>
            <p:cNvGrpSpPr>
              <a:grpSpLocks/>
            </p:cNvGrpSpPr>
            <p:nvPr/>
          </p:nvGrpSpPr>
          <p:grpSpPr bwMode="auto">
            <a:xfrm>
              <a:off x="576" y="3216"/>
              <a:ext cx="4944" cy="154"/>
              <a:chOff x="576" y="1440"/>
              <a:chExt cx="4944" cy="154"/>
            </a:xfrm>
          </p:grpSpPr>
          <p:sp>
            <p:nvSpPr>
              <p:cNvPr id="10315" name="Text Box 6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6" name="Text Box 6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7" name="Text Box 6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10318" name="Text Box 6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10291" name="Group 65"/>
            <p:cNvGrpSpPr>
              <a:grpSpLocks/>
            </p:cNvGrpSpPr>
            <p:nvPr/>
          </p:nvGrpSpPr>
          <p:grpSpPr bwMode="auto">
            <a:xfrm>
              <a:off x="576" y="3408"/>
              <a:ext cx="4944" cy="154"/>
              <a:chOff x="576" y="1440"/>
              <a:chExt cx="4944" cy="154"/>
            </a:xfrm>
          </p:grpSpPr>
          <p:sp>
            <p:nvSpPr>
              <p:cNvPr id="10311" name="Text Box 6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10312" name="Text Box 6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10313" name="Text Box 6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14" name="Text Box 6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10292" name="Group 70"/>
            <p:cNvGrpSpPr>
              <a:grpSpLocks/>
            </p:cNvGrpSpPr>
            <p:nvPr/>
          </p:nvGrpSpPr>
          <p:grpSpPr bwMode="auto">
            <a:xfrm>
              <a:off x="576" y="3600"/>
              <a:ext cx="4944" cy="154"/>
              <a:chOff x="576" y="1440"/>
              <a:chExt cx="4944" cy="154"/>
            </a:xfrm>
          </p:grpSpPr>
          <p:sp>
            <p:nvSpPr>
              <p:cNvPr id="10307" name="Text Box 7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8" name="Text Box 7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9" name="Text Box 7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10" name="Text Box 7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93" name="Group 75"/>
            <p:cNvGrpSpPr>
              <a:grpSpLocks/>
            </p:cNvGrpSpPr>
            <p:nvPr/>
          </p:nvGrpSpPr>
          <p:grpSpPr bwMode="auto">
            <a:xfrm>
              <a:off x="576" y="3792"/>
              <a:ext cx="4944" cy="154"/>
              <a:chOff x="576" y="1440"/>
              <a:chExt cx="4944" cy="154"/>
            </a:xfrm>
          </p:grpSpPr>
          <p:sp>
            <p:nvSpPr>
              <p:cNvPr id="10303" name="Text Box 7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04" name="Text Box 7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10305" name="Text Box 7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0306" name="Text Box 7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10294" name="Group 12"/>
            <p:cNvGrpSpPr>
              <a:grpSpLocks/>
            </p:cNvGrpSpPr>
            <p:nvPr/>
          </p:nvGrpSpPr>
          <p:grpSpPr bwMode="auto">
            <a:xfrm>
              <a:off x="576" y="1104"/>
              <a:ext cx="4944" cy="193"/>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10301" name="Text Box 6"/>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10295" name="Text Box 112"/>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0296" name="Text Box 113"/>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10297" name="Text Box 114"/>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10298" name="Text Box 115"/>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
        <p:nvSpPr>
          <p:cNvPr id="2" name="Title 1"/>
          <p:cNvSpPr>
            <a:spLocks noGrp="1"/>
          </p:cNvSpPr>
          <p:nvPr>
            <p:ph type="title"/>
          </p:nvPr>
        </p:nvSpPr>
        <p:spPr/>
        <p:txBody>
          <a:bodyPr/>
          <a:lstStyle/>
          <a:p>
            <a:r>
              <a:rPr lang="de-DE" dirty="0"/>
              <a:t>Problem list in an EHR</a:t>
            </a:r>
            <a:br>
              <a:rPr lang="de-DE" dirty="0"/>
            </a:br>
            <a:endParaRPr lang="en-US" dirty="0"/>
          </a:p>
        </p:txBody>
      </p:sp>
      <p:sp>
        <p:nvSpPr>
          <p:cNvPr id="10251" name="Rectangle 103"/>
          <p:cNvSpPr>
            <a:spLocks noChangeArrowheads="1"/>
          </p:cNvSpPr>
          <p:nvPr/>
        </p:nvSpPr>
        <p:spPr bwMode="auto">
          <a:xfrm>
            <a:off x="762000" y="28956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52" name="Rectangle 106"/>
          <p:cNvSpPr>
            <a:spLocks noChangeArrowheads="1"/>
          </p:cNvSpPr>
          <p:nvPr/>
        </p:nvSpPr>
        <p:spPr bwMode="auto">
          <a:xfrm>
            <a:off x="762000" y="41148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53" name="Rectangle 107"/>
          <p:cNvSpPr>
            <a:spLocks noChangeArrowheads="1"/>
          </p:cNvSpPr>
          <p:nvPr/>
        </p:nvSpPr>
        <p:spPr bwMode="auto">
          <a:xfrm>
            <a:off x="762000" y="5334000"/>
            <a:ext cx="8153400" cy="3810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10254" name="Text Box 108"/>
          <p:cNvSpPr txBox="1">
            <a:spLocks noChangeArrowheads="1"/>
          </p:cNvSpPr>
          <p:nvPr/>
        </p:nvSpPr>
        <p:spPr bwMode="auto">
          <a:xfrm>
            <a:off x="3886200" y="762000"/>
            <a:ext cx="4865688" cy="1927225"/>
          </a:xfrm>
          <a:prstGeom prst="rect">
            <a:avLst/>
          </a:prstGeom>
          <a:solidFill>
            <a:srgbClr val="FF0000"/>
          </a:solidFill>
          <a:ln w="9525">
            <a:solidFill>
              <a:srgbClr val="FF0000"/>
            </a:solidFill>
            <a:miter lim="800000"/>
            <a:headEnd/>
            <a:tailEnd/>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a:solidFill>
                  <a:schemeClr val="bg1"/>
                </a:solidFill>
              </a:rPr>
              <a:t>Different patients. Same supermarket? Maybe the same (irrelevant ?) freezer section ?</a:t>
            </a:r>
          </a:p>
          <a:p>
            <a:pPr eaLnBrk="1" hangingPunct="1"/>
            <a:r>
              <a:rPr lang="nl-BE" altLang="en-US">
                <a:solidFill>
                  <a:schemeClr val="bg1"/>
                </a:solidFill>
              </a:rPr>
              <a:t>Or different supermarkets, but always in the freezer sections ?</a:t>
            </a:r>
            <a:endParaRPr lang="nl-NL" altLang="en-US">
              <a:solidFill>
                <a:schemeClr val="bg1"/>
              </a:solidFill>
            </a:endParaRPr>
          </a:p>
        </p:txBody>
      </p:sp>
    </p:spTree>
    <p:extLst>
      <p:ext uri="{BB962C8B-B14F-4D97-AF65-F5344CB8AC3E}">
        <p14:creationId xmlns:p14="http://schemas.microsoft.com/office/powerpoint/2010/main" val="39722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extLst>
              <p:ext uri="{D42A27DB-BD31-4B8C-83A1-F6EECF244321}">
                <p14:modId xmlns:p14="http://schemas.microsoft.com/office/powerpoint/2010/main" val="3993344755"/>
              </p:ext>
            </p:extLst>
          </p:nvPr>
        </p:nvGraphicFramePr>
        <p:xfrm>
          <a:off x="685800" y="1600200"/>
          <a:ext cx="7772400" cy="5257800"/>
        </p:xfrm>
        <a:graphic>
          <a:graphicData uri="http://schemas.openxmlformats.org/presentationml/2006/ole">
            <mc:AlternateContent xmlns:mc="http://schemas.openxmlformats.org/markup-compatibility/2006">
              <mc:Choice xmlns:v="urn:schemas-microsoft-com:vml" Requires="v">
                <p:oleObj spid="_x0000_s6158" name="Photo Editor-foto" r:id="rId4" imgW="6133333" imgH="4048690" progId="MSPhotoEd.3">
                  <p:embed/>
                </p:oleObj>
              </mc:Choice>
              <mc:Fallback>
                <p:oleObj name="Photo Editor-foto" r:id="rId4" imgW="6133333" imgH="40486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7772400" cy="5257800"/>
                      </a:xfrm>
                      <a:prstGeom prst="rect">
                        <a:avLst/>
                      </a:prstGeom>
                      <a:noFill/>
                      <a:ln>
                        <a:noFill/>
                      </a:ln>
                      <a:effectLst/>
                    </p:spPr>
                  </p:pic>
                </p:oleObj>
              </mc:Fallback>
            </mc:AlternateContent>
          </a:graphicData>
        </a:graphic>
      </p:graphicFrame>
      <p:sp>
        <p:nvSpPr>
          <p:cNvPr id="5123" name="AutoShape 2"/>
          <p:cNvSpPr>
            <a:spLocks noGrp="1" noChangeArrowheads="1"/>
          </p:cNvSpPr>
          <p:nvPr>
            <p:ph type="title"/>
          </p:nvPr>
        </p:nvSpPr>
        <p:spPr>
          <a:xfrm>
            <a:off x="228600" y="533400"/>
            <a:ext cx="8762999" cy="968375"/>
          </a:xfrm>
        </p:spPr>
        <p:txBody>
          <a:bodyPr/>
          <a:lstStyle/>
          <a:p>
            <a:pPr algn="ctr" eaLnBrk="1" hangingPunct="1"/>
            <a:r>
              <a:rPr lang="nl-BE" altLang="en-US" sz="2800" dirty="0" err="1" smtClean="0"/>
              <a:t>CityHC’s</a:t>
            </a:r>
            <a:r>
              <a:rPr lang="nl-BE" altLang="en-US" sz="2800" dirty="0" smtClean="0"/>
              <a:t> </a:t>
            </a:r>
            <a:r>
              <a:rPr lang="nl-BE" altLang="en-US" sz="2800" dirty="0" err="1" smtClean="0"/>
              <a:t>representation</a:t>
            </a:r>
            <a:r>
              <a:rPr lang="nl-BE" altLang="en-US" sz="2800" dirty="0" smtClean="0"/>
              <a:t> </a:t>
            </a:r>
            <a:r>
              <a:rPr lang="nl-BE" altLang="en-US" sz="2800" dirty="0" err="1" smtClean="0"/>
              <a:t>formalism</a:t>
            </a:r>
            <a:r>
              <a:rPr lang="nl-BE" altLang="en-US" sz="2800" dirty="0" smtClean="0"/>
              <a:t/>
            </a:r>
            <a:br>
              <a:rPr lang="nl-BE" altLang="en-US" sz="2800" dirty="0" smtClean="0"/>
            </a:br>
            <a:r>
              <a:rPr lang="nl-BE" altLang="en-US" sz="2800" dirty="0" smtClean="0"/>
              <a:t>(</a:t>
            </a:r>
            <a:r>
              <a:rPr lang="nl-BE" altLang="en-US" sz="2800" dirty="0" err="1" smtClean="0"/>
              <a:t>for</a:t>
            </a:r>
            <a:r>
              <a:rPr lang="nl-BE" altLang="en-US" sz="2800" dirty="0" smtClean="0"/>
              <a:t> </a:t>
            </a:r>
            <a:r>
              <a:rPr lang="nl-BE" altLang="en-US" sz="2800" i="1" dirty="0" smtClean="0"/>
              <a:t>statements</a:t>
            </a:r>
            <a:r>
              <a:rPr lang="nl-BE" altLang="en-US" sz="2800" dirty="0" smtClean="0"/>
              <a:t> in records)</a:t>
            </a:r>
            <a:endParaRPr lang="nl-NL" altLang="en-US" sz="2800" dirty="0" smtClean="0"/>
          </a:p>
        </p:txBody>
      </p:sp>
      <p:sp>
        <p:nvSpPr>
          <p:cNvPr id="5124" name="Rectangle 5"/>
          <p:cNvSpPr>
            <a:spLocks noChangeArrowheads="1"/>
          </p:cNvSpPr>
          <p:nvPr/>
        </p:nvSpPr>
        <p:spPr bwMode="auto">
          <a:xfrm>
            <a:off x="381000" y="6234545"/>
            <a:ext cx="350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000" dirty="0">
                <a:solidFill>
                  <a:schemeClr val="bg1"/>
                </a:solidFill>
                <a:latin typeface="Helvetica" panose="020B0604020202020204" pitchFamily="34" charset="0"/>
              </a:rPr>
              <a:t>Rector AL, </a:t>
            </a:r>
            <a:r>
              <a:rPr lang="nl-NL" altLang="en-US" sz="1000" dirty="0" err="1">
                <a:solidFill>
                  <a:schemeClr val="bg1"/>
                </a:solidFill>
                <a:latin typeface="Helvetica" panose="020B0604020202020204" pitchFamily="34" charset="0"/>
              </a:rPr>
              <a:t>Nowlan</a:t>
            </a:r>
            <a:r>
              <a:rPr lang="nl-NL" altLang="en-US" sz="1000" dirty="0">
                <a:solidFill>
                  <a:schemeClr val="bg1"/>
                </a:solidFill>
                <a:latin typeface="Helvetica" panose="020B0604020202020204" pitchFamily="34" charset="0"/>
              </a:rPr>
              <a:t> WA, Kay S, </a:t>
            </a:r>
            <a:r>
              <a:rPr lang="nl-NL" altLang="en-US" sz="1000" dirty="0" err="1">
                <a:solidFill>
                  <a:schemeClr val="bg1"/>
                </a:solidFill>
                <a:latin typeface="Helvetica" panose="020B0604020202020204" pitchFamily="34" charset="0"/>
              </a:rPr>
              <a:t>Goble</a:t>
            </a:r>
            <a:r>
              <a:rPr lang="nl-NL" altLang="en-US" sz="1000" dirty="0">
                <a:solidFill>
                  <a:schemeClr val="bg1"/>
                </a:solidFill>
                <a:latin typeface="Helvetica" panose="020B0604020202020204" pitchFamily="34" charset="0"/>
              </a:rPr>
              <a:t> CA, </a:t>
            </a:r>
            <a:r>
              <a:rPr lang="nl-NL" altLang="en-US" sz="1000" dirty="0" err="1">
                <a:solidFill>
                  <a:schemeClr val="bg1"/>
                </a:solidFill>
                <a:latin typeface="Helvetica" panose="020B0604020202020204" pitchFamily="34" charset="0"/>
              </a:rPr>
              <a:t>Howkins</a:t>
            </a:r>
            <a:r>
              <a:rPr lang="nl-NL" altLang="en-US" sz="1000" dirty="0">
                <a:solidFill>
                  <a:schemeClr val="bg1"/>
                </a:solidFill>
                <a:latin typeface="Helvetica" panose="020B0604020202020204" pitchFamily="34" charset="0"/>
              </a:rPr>
              <a:t> TJ.</a:t>
            </a:r>
          </a:p>
          <a:p>
            <a:pPr eaLnBrk="1" hangingPunct="1"/>
            <a:r>
              <a:rPr lang="nl-NL" altLang="en-US" sz="1000" dirty="0">
                <a:solidFill>
                  <a:schemeClr val="bg1"/>
                </a:solidFill>
                <a:latin typeface="Helvetica" panose="020B0604020202020204" pitchFamily="34" charset="0"/>
              </a:rPr>
              <a:t>A </a:t>
            </a:r>
            <a:r>
              <a:rPr lang="nl-NL" altLang="en-US" sz="1000" dirty="0" err="1">
                <a:solidFill>
                  <a:schemeClr val="bg1"/>
                </a:solidFill>
                <a:latin typeface="Helvetica" panose="020B0604020202020204" pitchFamily="34" charset="0"/>
              </a:rPr>
              <a:t>framework</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for</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modelling</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the</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electronic</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medical</a:t>
            </a:r>
            <a:r>
              <a:rPr lang="nl-NL" altLang="en-US" sz="1000" dirty="0">
                <a:solidFill>
                  <a:schemeClr val="bg1"/>
                </a:solidFill>
                <a:latin typeface="Helvetica" panose="020B0604020202020204" pitchFamily="34" charset="0"/>
              </a:rPr>
              <a:t> record.</a:t>
            </a:r>
          </a:p>
          <a:p>
            <a:pPr eaLnBrk="1" hangingPunct="1"/>
            <a:r>
              <a:rPr lang="nl-NL" altLang="en-US" sz="1000" dirty="0" err="1">
                <a:solidFill>
                  <a:schemeClr val="bg1"/>
                </a:solidFill>
                <a:latin typeface="Helvetica" panose="020B0604020202020204" pitchFamily="34" charset="0"/>
              </a:rPr>
              <a:t>Methods</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Inf</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Med</a:t>
            </a:r>
            <a:r>
              <a:rPr lang="nl-NL" altLang="en-US" sz="1000" dirty="0">
                <a:solidFill>
                  <a:schemeClr val="bg1"/>
                </a:solidFill>
                <a:latin typeface="Helvetica" panose="020B0604020202020204" pitchFamily="34" charset="0"/>
              </a:rPr>
              <a:t>. 1993 Apr;32(2):109-19.</a:t>
            </a:r>
          </a:p>
        </p:txBody>
      </p:sp>
      <p:sp>
        <p:nvSpPr>
          <p:cNvPr id="5125" name="Line 6"/>
          <p:cNvSpPr>
            <a:spLocks noChangeShapeType="1"/>
          </p:cNvSpPr>
          <p:nvPr/>
        </p:nvSpPr>
        <p:spPr bwMode="auto">
          <a:xfrm>
            <a:off x="762000" y="2438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Line 7"/>
          <p:cNvSpPr>
            <a:spLocks noChangeShapeType="1"/>
          </p:cNvSpPr>
          <p:nvPr/>
        </p:nvSpPr>
        <p:spPr bwMode="auto">
          <a:xfrm>
            <a:off x="762000" y="4343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27" name="Text Box 8"/>
          <p:cNvSpPr txBox="1">
            <a:spLocks noChangeArrowheads="1"/>
          </p:cNvSpPr>
          <p:nvPr/>
        </p:nvSpPr>
        <p:spPr bwMode="auto">
          <a:xfrm>
            <a:off x="838200" y="1371600"/>
            <a:ext cx="320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i="1" u="sng" dirty="0" err="1">
                <a:solidFill>
                  <a:schemeClr val="bg1"/>
                </a:solidFill>
              </a:rPr>
              <a:t>Categories</a:t>
            </a:r>
            <a:r>
              <a:rPr lang="nl-BE" altLang="en-US" dirty="0">
                <a:solidFill>
                  <a:schemeClr val="bg1"/>
                </a:solidFill>
              </a:rPr>
              <a:t>: “</a:t>
            </a:r>
            <a:r>
              <a:rPr lang="nl-NL" altLang="en-US" sz="1800" i="1" dirty="0" err="1">
                <a:solidFill>
                  <a:schemeClr val="bg1"/>
                </a:solidFill>
                <a:latin typeface="Book Antiqua" panose="02040602050305030304" pitchFamily="18" charset="0"/>
              </a:rPr>
              <a:t>represent</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concepts</a:t>
            </a:r>
            <a:r>
              <a:rPr lang="nl-BE" altLang="en-US" sz="1800" i="1" dirty="0">
                <a:solidFill>
                  <a:schemeClr val="bg1"/>
                </a:solidFill>
                <a:latin typeface="Book Antiqua" panose="02040602050305030304" pitchFamily="18" charset="0"/>
              </a:rPr>
              <a:t> </a:t>
            </a:r>
            <a:r>
              <a:rPr lang="nl-BE" altLang="en-US" sz="1800" i="1" dirty="0" err="1">
                <a:solidFill>
                  <a:schemeClr val="bg1"/>
                </a:solidFill>
                <a:latin typeface="Book Antiqua" panose="02040602050305030304" pitchFamily="18" charset="0"/>
              </a:rPr>
              <a:t>and</a:t>
            </a:r>
            <a:r>
              <a:rPr lang="nl-BE" altLang="en-US" sz="1800" i="1" dirty="0">
                <a:solidFill>
                  <a:schemeClr val="bg1"/>
                </a:solidFill>
                <a:latin typeface="Book Antiqua" panose="02040602050305030304" pitchFamily="18" charset="0"/>
              </a:rPr>
              <a:t> </a:t>
            </a:r>
            <a:r>
              <a:rPr lang="nl-NL" altLang="en-US" sz="1800" i="1" dirty="0">
                <a:solidFill>
                  <a:schemeClr val="bg1"/>
                </a:solidFill>
                <a:latin typeface="Book Antiqua" panose="02040602050305030304" pitchFamily="18" charset="0"/>
              </a:rPr>
              <a:t>are </a:t>
            </a:r>
            <a:r>
              <a:rPr lang="nl-NL" altLang="en-US" sz="1800" i="1" dirty="0" err="1">
                <a:solidFill>
                  <a:schemeClr val="bg1"/>
                </a:solidFill>
                <a:latin typeface="Book Antiqua" panose="02040602050305030304" pitchFamily="18" charset="0"/>
              </a:rPr>
              <a:t>analogous</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to</a:t>
            </a:r>
            <a:r>
              <a:rPr lang="nl-NL" altLang="en-US" sz="1800" i="1" dirty="0">
                <a:solidFill>
                  <a:schemeClr val="bg1"/>
                </a:solidFill>
                <a:latin typeface="Book Antiqua" panose="02040602050305030304" pitchFamily="18" charset="0"/>
              </a:rPr>
              <a:t> classes in </a:t>
            </a:r>
            <a:r>
              <a:rPr lang="nl-NL" altLang="en-US" sz="1800" i="1" dirty="0" err="1">
                <a:solidFill>
                  <a:schemeClr val="bg1"/>
                </a:solidFill>
                <a:latin typeface="Book Antiqua" panose="02040602050305030304" pitchFamily="18" charset="0"/>
              </a:rPr>
              <a:t>other</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formalisms</a:t>
            </a:r>
            <a:r>
              <a:rPr lang="nl-BE" altLang="en-US" sz="1800" i="1" dirty="0">
                <a:solidFill>
                  <a:schemeClr val="bg1"/>
                </a:solidFill>
              </a:rPr>
              <a:t>”</a:t>
            </a:r>
            <a:endParaRPr lang="nl-NL" altLang="en-US" sz="1800" i="1" dirty="0">
              <a:solidFill>
                <a:schemeClr val="bg1"/>
              </a:solidFill>
            </a:endParaRPr>
          </a:p>
        </p:txBody>
      </p:sp>
      <p:sp>
        <p:nvSpPr>
          <p:cNvPr id="5128" name="Text Box 9"/>
          <p:cNvSpPr txBox="1">
            <a:spLocks noChangeArrowheads="1"/>
          </p:cNvSpPr>
          <p:nvPr/>
        </p:nvSpPr>
        <p:spPr bwMode="auto">
          <a:xfrm>
            <a:off x="6781800" y="2743200"/>
            <a:ext cx="2209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i="1" u="sng" dirty="0" err="1">
                <a:solidFill>
                  <a:schemeClr val="bg1"/>
                </a:solidFill>
              </a:rPr>
              <a:t>Individuals</a:t>
            </a:r>
            <a:r>
              <a:rPr lang="nl-BE" altLang="en-US" dirty="0">
                <a:solidFill>
                  <a:schemeClr val="bg1"/>
                </a:solidFill>
              </a:rPr>
              <a:t>: “</a:t>
            </a:r>
            <a:r>
              <a:rPr lang="nl-NL" altLang="en-US" sz="1800" i="1" dirty="0">
                <a:solidFill>
                  <a:schemeClr val="bg1"/>
                </a:solidFill>
                <a:latin typeface="Book Antiqua" panose="02040602050305030304" pitchFamily="18" charset="0"/>
              </a:rPr>
              <a:t>concrete </a:t>
            </a:r>
            <a:r>
              <a:rPr lang="nl-NL" altLang="en-US" sz="1800" i="1" dirty="0" err="1">
                <a:solidFill>
                  <a:schemeClr val="bg1"/>
                </a:solidFill>
                <a:latin typeface="Book Antiqua" panose="02040602050305030304" pitchFamily="18" charset="0"/>
              </a:rPr>
              <a:t>instances</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categories</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which</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persist</a:t>
            </a:r>
            <a:r>
              <a:rPr lang="nl-NL" altLang="en-US" sz="1800" i="1" dirty="0">
                <a:solidFill>
                  <a:schemeClr val="bg1"/>
                </a:solidFill>
                <a:latin typeface="Book Antiqua" panose="02040602050305030304" pitchFamily="18" charset="0"/>
              </a:rPr>
              <a:t> in </a:t>
            </a:r>
            <a:r>
              <a:rPr lang="nl-NL" altLang="en-US" sz="1800" i="1" dirty="0" err="1">
                <a:solidFill>
                  <a:schemeClr val="bg1"/>
                </a:solidFill>
                <a:latin typeface="Book Antiqua" panose="02040602050305030304" pitchFamily="18" charset="0"/>
              </a:rPr>
              <a:t>space</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and</a:t>
            </a:r>
            <a:r>
              <a:rPr lang="nl-NL" altLang="en-US" sz="1800" i="1" dirty="0">
                <a:solidFill>
                  <a:schemeClr val="bg1"/>
                </a:solidFill>
                <a:latin typeface="Book Antiqua" panose="02040602050305030304" pitchFamily="18" charset="0"/>
              </a:rPr>
              <a:t> time</a:t>
            </a:r>
            <a:r>
              <a:rPr lang="nl-BE" altLang="en-US" sz="1800" i="1" dirty="0">
                <a:solidFill>
                  <a:schemeClr val="bg1"/>
                </a:solidFill>
              </a:rPr>
              <a:t>”</a:t>
            </a:r>
            <a:endParaRPr lang="nl-NL" altLang="en-US" sz="1800" i="1" dirty="0">
              <a:solidFill>
                <a:schemeClr val="bg1"/>
              </a:solidFill>
              <a:latin typeface="Book Antiqua" panose="02040602050305030304" pitchFamily="18" charset="0"/>
            </a:endParaRPr>
          </a:p>
        </p:txBody>
      </p:sp>
      <p:sp>
        <p:nvSpPr>
          <p:cNvPr id="5129" name="Text Box 11"/>
          <p:cNvSpPr txBox="1">
            <a:spLocks noChangeArrowheads="1"/>
          </p:cNvSpPr>
          <p:nvPr/>
        </p:nvSpPr>
        <p:spPr bwMode="auto">
          <a:xfrm>
            <a:off x="6172200" y="4343400"/>
            <a:ext cx="29718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i="1" u="sng" dirty="0" err="1">
                <a:solidFill>
                  <a:schemeClr val="bg1"/>
                </a:solidFill>
              </a:rPr>
              <a:t>Occurrences</a:t>
            </a:r>
            <a:r>
              <a:rPr lang="nl-BE" altLang="en-US" dirty="0">
                <a:solidFill>
                  <a:schemeClr val="bg1"/>
                </a:solidFill>
              </a:rPr>
              <a:t>: “</a:t>
            </a:r>
            <a:r>
              <a:rPr lang="nl-NL" altLang="en-US" sz="1800" i="1" dirty="0">
                <a:solidFill>
                  <a:schemeClr val="bg1"/>
                </a:solidFill>
                <a:latin typeface="Book Antiqua" panose="02040602050305030304" pitchFamily="18" charset="0"/>
              </a:rPr>
              <a:t>are </a:t>
            </a:r>
            <a:r>
              <a:rPr lang="nl-NL" altLang="en-US" sz="1800" i="1" dirty="0" err="1">
                <a:solidFill>
                  <a:schemeClr val="bg1"/>
                </a:solidFill>
                <a:latin typeface="Book Antiqua" panose="02040602050305030304" pitchFamily="18" charset="0"/>
              </a:rPr>
              <a:t>specific</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occurrences</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individuals</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and</a:t>
            </a:r>
            <a:r>
              <a:rPr lang="nl-NL" altLang="en-US" sz="1800" i="1" dirty="0">
                <a:solidFill>
                  <a:schemeClr val="bg1"/>
                </a:solidFill>
                <a:latin typeface="Book Antiqua" panose="02040602050305030304" pitchFamily="18" charset="0"/>
              </a:rPr>
              <a:t> must </a:t>
            </a:r>
            <a:r>
              <a:rPr lang="nl-NL" altLang="en-US" sz="1800" i="1" dirty="0" err="1">
                <a:solidFill>
                  <a:schemeClr val="bg1"/>
                </a:solidFill>
                <a:latin typeface="Book Antiqua" panose="02040602050305030304" pitchFamily="18" charset="0"/>
              </a:rPr>
              <a:t>be</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situated</a:t>
            </a:r>
            <a:r>
              <a:rPr lang="nl-NL" altLang="en-US" sz="1800" i="1" dirty="0">
                <a:solidFill>
                  <a:schemeClr val="bg1"/>
                </a:solidFill>
                <a:latin typeface="Book Antiqua" panose="02040602050305030304" pitchFamily="18" charset="0"/>
              </a:rPr>
              <a:t> in </a:t>
            </a:r>
            <a:r>
              <a:rPr lang="nl-NL" altLang="en-US" sz="1800" i="1" dirty="0" err="1">
                <a:solidFill>
                  <a:schemeClr val="bg1"/>
                </a:solidFill>
                <a:latin typeface="Book Antiqua" panose="02040602050305030304" pitchFamily="18" charset="0"/>
              </a:rPr>
              <a:t>space</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and</a:t>
            </a:r>
            <a:r>
              <a:rPr lang="nl-NL" altLang="en-US" sz="1800" i="1" dirty="0">
                <a:solidFill>
                  <a:schemeClr val="bg1"/>
                </a:solidFill>
                <a:latin typeface="Book Antiqua" panose="02040602050305030304" pitchFamily="18" charset="0"/>
              </a:rPr>
              <a:t> time. The most important</a:t>
            </a:r>
          </a:p>
          <a:p>
            <a:pPr eaLnBrk="1" hangingPunct="1"/>
            <a:r>
              <a:rPr lang="nl-NL" altLang="en-US" sz="1800" i="1" dirty="0" err="1">
                <a:solidFill>
                  <a:schemeClr val="bg1"/>
                </a:solidFill>
                <a:latin typeface="Book Antiqua" panose="02040602050305030304" pitchFamily="18" charset="0"/>
              </a:rPr>
              <a:t>group</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occurrences</a:t>
            </a:r>
            <a:r>
              <a:rPr lang="nl-NL" altLang="en-US" sz="1800" i="1" dirty="0">
                <a:solidFill>
                  <a:schemeClr val="bg1"/>
                </a:solidFill>
                <a:latin typeface="Book Antiqua" panose="02040602050305030304" pitchFamily="18" charset="0"/>
              </a:rPr>
              <a:t> are </a:t>
            </a:r>
            <a:r>
              <a:rPr lang="nl-NL" altLang="en-US" sz="1800" i="1" dirty="0" err="1">
                <a:solidFill>
                  <a:schemeClr val="bg1"/>
                </a:solidFill>
                <a:latin typeface="Book Antiqua" panose="02040602050305030304" pitchFamily="18" charset="0"/>
              </a:rPr>
              <a:t>observations</a:t>
            </a:r>
            <a:r>
              <a:rPr lang="nl-NL" altLang="en-US" sz="1800" i="1" dirty="0">
                <a:solidFill>
                  <a:schemeClr val="bg1"/>
                </a:solidFill>
                <a:latin typeface="Book Antiqua" panose="02040602050305030304" pitchFamily="18" charset="0"/>
              </a:rPr>
              <a:t> </a:t>
            </a:r>
            <a:r>
              <a:rPr lang="nl-NL" altLang="en-US" sz="1800" i="1" dirty="0">
                <a:solidFill>
                  <a:schemeClr val="bg1"/>
                </a:solidFill>
              </a:rPr>
              <a:t>—</a:t>
            </a:r>
            <a:r>
              <a:rPr lang="nl-NL" altLang="en-US" sz="1800" i="1" dirty="0">
                <a:solidFill>
                  <a:schemeClr val="bg1"/>
                </a:solidFill>
                <a:latin typeface="Book Antiqua" panose="02040602050305030304" pitchFamily="18" charset="0"/>
              </a:rPr>
              <a:t> i.e. </a:t>
            </a:r>
            <a:r>
              <a:rPr lang="nl-NL" altLang="en-US" sz="1800" i="1" dirty="0" err="1">
                <a:solidFill>
                  <a:schemeClr val="bg1"/>
                </a:solidFill>
                <a:latin typeface="Book Antiqua" panose="02040602050305030304" pitchFamily="18" charset="0"/>
              </a:rPr>
              <a:t>agents</a:t>
            </a:r>
            <a:r>
              <a:rPr lang="nl-NL" altLang="en-US" sz="1800" i="1" dirty="0">
                <a:solidFill>
                  <a:schemeClr val="bg1"/>
                </a:solidFill>
              </a:rPr>
              <a:t>’</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observations</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individuals</a:t>
            </a:r>
            <a:r>
              <a:rPr lang="nl-BE" altLang="en-US" sz="1800" i="1" dirty="0">
                <a:solidFill>
                  <a:schemeClr val="bg1"/>
                </a:solidFill>
                <a:latin typeface="Book Antiqua" panose="02040602050305030304" pitchFamily="18" charset="0"/>
              </a:rPr>
              <a:t>.</a:t>
            </a:r>
            <a:r>
              <a:rPr lang="nl-BE" altLang="en-US" sz="1800" i="1" dirty="0">
                <a:solidFill>
                  <a:schemeClr val="bg1"/>
                </a:solidFill>
              </a:rPr>
              <a:t>”</a:t>
            </a:r>
            <a:endParaRPr lang="nl-NL" altLang="en-US" sz="1800"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8264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nl-BE" altLang="en-US" dirty="0" err="1" smtClean="0"/>
              <a:t>Main</a:t>
            </a:r>
            <a:r>
              <a:rPr lang="nl-BE" altLang="en-US" dirty="0" smtClean="0"/>
              <a:t> </a:t>
            </a:r>
            <a:r>
              <a:rPr lang="nl-BE" altLang="en-US" dirty="0" err="1" smtClean="0"/>
              <a:t>problem</a:t>
            </a:r>
            <a:r>
              <a:rPr lang="nl-BE" altLang="en-US" dirty="0" smtClean="0"/>
              <a:t> </a:t>
            </a:r>
            <a:r>
              <a:rPr lang="nl-BE" altLang="en-US" dirty="0" err="1" smtClean="0"/>
              <a:t>areas</a:t>
            </a:r>
            <a:r>
              <a:rPr lang="nl-BE" altLang="en-US" dirty="0" smtClean="0"/>
              <a:t> </a:t>
            </a:r>
            <a:r>
              <a:rPr lang="nl-BE" altLang="en-US" dirty="0" err="1" smtClean="0"/>
              <a:t>for</a:t>
            </a:r>
            <a:r>
              <a:rPr lang="nl-BE" altLang="en-US" dirty="0" smtClean="0"/>
              <a:t> </a:t>
            </a:r>
            <a:r>
              <a:rPr lang="nl-BE" altLang="en-US" dirty="0" err="1" smtClean="0"/>
              <a:t>CityHC’s</a:t>
            </a:r>
            <a:r>
              <a:rPr lang="nl-BE" altLang="en-US" dirty="0" smtClean="0"/>
              <a:t> EHR:</a:t>
            </a:r>
            <a:endParaRPr lang="nl-NL" altLang="en-US" dirty="0" smtClean="0"/>
          </a:p>
        </p:txBody>
      </p:sp>
      <p:sp>
        <p:nvSpPr>
          <p:cNvPr id="11267" name="Rectangle 3"/>
          <p:cNvSpPr>
            <a:spLocks noGrp="1" noChangeArrowheads="1"/>
          </p:cNvSpPr>
          <p:nvPr>
            <p:ph idx="1"/>
          </p:nvPr>
        </p:nvSpPr>
        <p:spPr/>
        <p:txBody>
          <a:bodyPr/>
          <a:lstStyle/>
          <a:p>
            <a:pPr marL="457200" indent="-457200" eaLnBrk="1" hangingPunct="1">
              <a:lnSpc>
                <a:spcPct val="90000"/>
              </a:lnSpc>
              <a:buFont typeface="Arial" panose="020B0604020202020204" pitchFamily="34" charset="0"/>
              <a:buChar char="•"/>
            </a:pPr>
            <a:r>
              <a:rPr lang="nl-BE" altLang="en-US" dirty="0" smtClean="0"/>
              <a:t>Statements </a:t>
            </a:r>
            <a:r>
              <a:rPr lang="nl-BE" altLang="en-US" dirty="0" err="1" smtClean="0"/>
              <a:t>refer</a:t>
            </a:r>
            <a:r>
              <a:rPr lang="nl-BE" altLang="en-US" dirty="0" smtClean="0"/>
              <a:t> </a:t>
            </a:r>
            <a:r>
              <a:rPr lang="nl-BE" altLang="en-US" dirty="0" err="1" smtClean="0"/>
              <a:t>only</a:t>
            </a:r>
            <a:r>
              <a:rPr lang="nl-BE" altLang="en-US" dirty="0" smtClean="0"/>
              <a:t> </a:t>
            </a:r>
            <a:r>
              <a:rPr lang="nl-BE" altLang="en-US" dirty="0" err="1" smtClean="0"/>
              <a:t>very</a:t>
            </a:r>
            <a:r>
              <a:rPr lang="nl-BE" altLang="en-US" dirty="0" smtClean="0"/>
              <a:t> </a:t>
            </a:r>
            <a:r>
              <a:rPr lang="nl-BE" altLang="en-US" dirty="0" err="1" smtClean="0"/>
              <a:t>implicitly</a:t>
            </a:r>
            <a:r>
              <a:rPr lang="nl-BE" altLang="en-US" dirty="0" smtClean="0"/>
              <a:t> </a:t>
            </a:r>
            <a:r>
              <a:rPr lang="nl-BE" altLang="en-US" dirty="0" err="1" smtClean="0"/>
              <a:t>to</a:t>
            </a:r>
            <a:r>
              <a:rPr lang="nl-BE" altLang="en-US" dirty="0" smtClean="0"/>
              <a:t> </a:t>
            </a:r>
            <a:r>
              <a:rPr lang="nl-BE" altLang="en-US" dirty="0" err="1" smtClean="0"/>
              <a:t>the</a:t>
            </a:r>
            <a:r>
              <a:rPr lang="nl-BE" altLang="en-US" dirty="0" smtClean="0"/>
              <a:t> concrete </a:t>
            </a:r>
            <a:r>
              <a:rPr lang="nl-BE" altLang="en-US" dirty="0" err="1" smtClean="0"/>
              <a:t>entities</a:t>
            </a:r>
            <a:r>
              <a:rPr lang="nl-BE" altLang="en-US" dirty="0" smtClean="0"/>
              <a:t> </a:t>
            </a:r>
            <a:r>
              <a:rPr lang="nl-BE" altLang="en-US" dirty="0" err="1" smtClean="0"/>
              <a:t>about</a:t>
            </a:r>
            <a:r>
              <a:rPr lang="nl-BE" altLang="en-US" dirty="0" smtClean="0"/>
              <a:t> </a:t>
            </a:r>
            <a:r>
              <a:rPr lang="nl-BE" altLang="en-US" dirty="0" err="1" smtClean="0"/>
              <a:t>which</a:t>
            </a:r>
            <a:r>
              <a:rPr lang="nl-BE" altLang="en-US" dirty="0" smtClean="0"/>
              <a:t> </a:t>
            </a:r>
            <a:r>
              <a:rPr lang="nl-BE" altLang="en-US" dirty="0" err="1" smtClean="0"/>
              <a:t>they</a:t>
            </a:r>
            <a:r>
              <a:rPr lang="nl-BE" altLang="en-US" dirty="0" smtClean="0"/>
              <a:t> </a:t>
            </a:r>
            <a:r>
              <a:rPr lang="nl-BE" altLang="en-US" dirty="0" err="1" smtClean="0"/>
              <a:t>give</a:t>
            </a:r>
            <a:r>
              <a:rPr lang="nl-BE" altLang="en-US" dirty="0" smtClean="0"/>
              <a:t> information.</a:t>
            </a:r>
          </a:p>
          <a:p>
            <a:pPr marL="457200" indent="-457200" eaLnBrk="1" hangingPunct="1">
              <a:lnSpc>
                <a:spcPct val="90000"/>
              </a:lnSpc>
              <a:buFont typeface="Arial" panose="020B0604020202020204" pitchFamily="34" charset="0"/>
              <a:buChar char="•"/>
            </a:pPr>
            <a:endParaRPr lang="nl-BE" altLang="en-US" dirty="0" smtClean="0"/>
          </a:p>
          <a:p>
            <a:pPr marL="457200" indent="-457200" eaLnBrk="1" hangingPunct="1">
              <a:lnSpc>
                <a:spcPct val="90000"/>
              </a:lnSpc>
              <a:buFont typeface="Arial" panose="020B0604020202020204" pitchFamily="34" charset="0"/>
              <a:buChar char="•"/>
            </a:pPr>
            <a:r>
              <a:rPr lang="nl-BE" altLang="en-US" dirty="0" err="1" smtClean="0"/>
              <a:t>Idiosyncracies</a:t>
            </a:r>
            <a:r>
              <a:rPr lang="nl-BE" altLang="en-US" dirty="0" smtClean="0"/>
              <a:t> of concept-</a:t>
            </a:r>
            <a:r>
              <a:rPr lang="nl-BE" altLang="en-US" dirty="0" err="1" smtClean="0"/>
              <a:t>based</a:t>
            </a:r>
            <a:r>
              <a:rPr lang="nl-BE" altLang="en-US" dirty="0" smtClean="0"/>
              <a:t> </a:t>
            </a:r>
            <a:r>
              <a:rPr lang="nl-BE" altLang="en-US" dirty="0" err="1" smtClean="0"/>
              <a:t>terminologies</a:t>
            </a:r>
            <a:r>
              <a:rPr lang="nl-BE" altLang="en-US" dirty="0" smtClean="0"/>
              <a:t> </a:t>
            </a:r>
          </a:p>
          <a:p>
            <a:pPr lvl="1" eaLnBrk="1" hangingPunct="1">
              <a:lnSpc>
                <a:spcPct val="90000"/>
              </a:lnSpc>
            </a:pPr>
            <a:r>
              <a:rPr lang="nl-BE" altLang="en-US" sz="2000" dirty="0" err="1" smtClean="0"/>
              <a:t>tell</a:t>
            </a:r>
            <a:r>
              <a:rPr lang="nl-BE" altLang="en-US" sz="2000" dirty="0" smtClean="0"/>
              <a:t> </a:t>
            </a:r>
            <a:r>
              <a:rPr lang="nl-BE" altLang="en-US" sz="2000" dirty="0" err="1" smtClean="0"/>
              <a:t>us</a:t>
            </a:r>
            <a:r>
              <a:rPr lang="nl-BE" altLang="en-US" sz="2000" dirty="0" smtClean="0"/>
              <a:t> </a:t>
            </a:r>
            <a:r>
              <a:rPr lang="nl-BE" altLang="en-US" sz="2000" dirty="0" err="1" smtClean="0"/>
              <a:t>only</a:t>
            </a:r>
            <a:r>
              <a:rPr lang="nl-BE" altLang="en-US" sz="2000" dirty="0" smtClean="0"/>
              <a:t> </a:t>
            </a:r>
            <a:r>
              <a:rPr lang="nl-BE" altLang="en-US" sz="2000" dirty="0" err="1" smtClean="0"/>
              <a:t>that</a:t>
            </a:r>
            <a:r>
              <a:rPr lang="nl-BE" altLang="en-US" sz="2000" dirty="0" smtClean="0"/>
              <a:t> </a:t>
            </a:r>
            <a:r>
              <a:rPr lang="nl-BE" altLang="en-US" sz="2000" i="1" u="sng" dirty="0" err="1" smtClean="0"/>
              <a:t>some</a:t>
            </a:r>
            <a:r>
              <a:rPr lang="nl-BE" altLang="en-US" sz="2000" dirty="0" smtClean="0"/>
              <a:t> </a:t>
            </a:r>
            <a:r>
              <a:rPr lang="nl-BE" altLang="en-US" sz="2000" dirty="0" err="1" smtClean="0"/>
              <a:t>instance</a:t>
            </a:r>
            <a:r>
              <a:rPr lang="nl-BE" altLang="en-US" sz="2000" dirty="0" smtClean="0"/>
              <a:t> of </a:t>
            </a:r>
            <a:r>
              <a:rPr lang="nl-BE" altLang="en-US" sz="2000" dirty="0" err="1" smtClean="0"/>
              <a:t>the</a:t>
            </a:r>
            <a:r>
              <a:rPr lang="nl-BE" altLang="en-US" sz="2000" dirty="0" smtClean="0"/>
              <a:t> class </a:t>
            </a:r>
            <a:r>
              <a:rPr lang="nl-BE" altLang="en-US" sz="2000" dirty="0" err="1" smtClean="0"/>
              <a:t>the</a:t>
            </a:r>
            <a:r>
              <a:rPr lang="nl-BE" altLang="en-US" sz="2000" dirty="0" smtClean="0"/>
              <a:t> codes </a:t>
            </a:r>
            <a:r>
              <a:rPr lang="nl-BE" altLang="en-US" sz="2000" dirty="0" err="1" smtClean="0"/>
              <a:t>refer</a:t>
            </a:r>
            <a:r>
              <a:rPr lang="nl-BE" altLang="en-US" sz="2000" dirty="0" smtClean="0"/>
              <a:t> </a:t>
            </a:r>
            <a:r>
              <a:rPr lang="nl-BE" altLang="en-US" sz="2000" dirty="0" err="1" smtClean="0"/>
              <a:t>to</a:t>
            </a:r>
            <a:r>
              <a:rPr lang="nl-BE" altLang="en-US" sz="2000" dirty="0" smtClean="0"/>
              <a:t>, is </a:t>
            </a:r>
            <a:r>
              <a:rPr lang="nl-BE" altLang="en-US" sz="2000" dirty="0" err="1" smtClean="0"/>
              <a:t>refered</a:t>
            </a:r>
            <a:r>
              <a:rPr lang="nl-BE" altLang="en-US" sz="2000" dirty="0" smtClean="0"/>
              <a:t> </a:t>
            </a:r>
            <a:r>
              <a:rPr lang="nl-BE" altLang="en-US" sz="2000" dirty="0" err="1" smtClean="0"/>
              <a:t>to</a:t>
            </a:r>
            <a:r>
              <a:rPr lang="nl-BE" altLang="en-US" sz="2000" dirty="0" smtClean="0"/>
              <a:t> in </a:t>
            </a:r>
            <a:r>
              <a:rPr lang="nl-BE" altLang="en-US" sz="2000" dirty="0" err="1" smtClean="0"/>
              <a:t>the</a:t>
            </a:r>
            <a:r>
              <a:rPr lang="nl-BE" altLang="en-US" sz="2000" dirty="0" smtClean="0"/>
              <a:t> statement, but </a:t>
            </a:r>
            <a:r>
              <a:rPr lang="nl-BE" altLang="en-US" sz="2000" dirty="0" err="1" smtClean="0"/>
              <a:t>not</a:t>
            </a:r>
            <a:r>
              <a:rPr lang="nl-BE" altLang="en-US" sz="2000" dirty="0" smtClean="0"/>
              <a:t> </a:t>
            </a:r>
            <a:r>
              <a:rPr lang="nl-BE" altLang="en-US" sz="2000" dirty="0" err="1" smtClean="0"/>
              <a:t>what</a:t>
            </a:r>
            <a:r>
              <a:rPr lang="nl-BE" altLang="en-US" sz="2000" dirty="0" smtClean="0"/>
              <a:t> </a:t>
            </a:r>
            <a:r>
              <a:rPr lang="nl-BE" altLang="en-US" sz="2000" dirty="0" err="1" smtClean="0"/>
              <a:t>instance</a:t>
            </a:r>
            <a:r>
              <a:rPr lang="nl-BE" altLang="en-US" sz="2000" dirty="0" smtClean="0"/>
              <a:t> </a:t>
            </a:r>
            <a:r>
              <a:rPr lang="nl-BE" altLang="en-US" sz="2000" dirty="0" err="1" smtClean="0"/>
              <a:t>precisely</a:t>
            </a:r>
            <a:r>
              <a:rPr lang="nl-BE" altLang="en-US" sz="2000" dirty="0" smtClean="0"/>
              <a:t>.</a:t>
            </a:r>
          </a:p>
          <a:p>
            <a:pPr lvl="1" eaLnBrk="1" hangingPunct="1">
              <a:lnSpc>
                <a:spcPct val="90000"/>
              </a:lnSpc>
            </a:pPr>
            <a:r>
              <a:rPr lang="nl-BE" altLang="en-US" sz="2000" dirty="0" smtClean="0"/>
              <a:t>Are </a:t>
            </a:r>
            <a:r>
              <a:rPr lang="nl-BE" altLang="en-US" sz="2000" dirty="0" err="1" smtClean="0"/>
              <a:t>usually</a:t>
            </a:r>
            <a:r>
              <a:rPr lang="nl-BE" altLang="en-US" sz="2000" dirty="0" smtClean="0"/>
              <a:t> </a:t>
            </a:r>
            <a:r>
              <a:rPr lang="nl-BE" altLang="en-US" sz="2000" dirty="0" err="1" smtClean="0"/>
              <a:t>confused</a:t>
            </a:r>
            <a:r>
              <a:rPr lang="nl-BE" altLang="en-US" sz="2000" dirty="0" smtClean="0"/>
              <a:t> </a:t>
            </a:r>
            <a:r>
              <a:rPr lang="nl-BE" altLang="en-US" sz="2000" dirty="0" err="1" smtClean="0"/>
              <a:t>about</a:t>
            </a:r>
            <a:r>
              <a:rPr lang="nl-BE" altLang="en-US" sz="2000" dirty="0" smtClean="0"/>
              <a:t> classes </a:t>
            </a:r>
            <a:r>
              <a:rPr lang="nl-BE" altLang="en-US" sz="2000" dirty="0" err="1" smtClean="0"/>
              <a:t>and</a:t>
            </a:r>
            <a:r>
              <a:rPr lang="nl-BE" altLang="en-US" sz="2000" dirty="0" smtClean="0"/>
              <a:t> </a:t>
            </a:r>
            <a:r>
              <a:rPr lang="nl-BE" altLang="en-US" sz="2000" dirty="0" err="1" smtClean="0"/>
              <a:t>individuals</a:t>
            </a:r>
            <a:r>
              <a:rPr lang="nl-BE" altLang="en-US" sz="2000" dirty="0" smtClean="0"/>
              <a:t>.</a:t>
            </a:r>
          </a:p>
          <a:p>
            <a:pPr lvl="2" eaLnBrk="1" hangingPunct="1">
              <a:lnSpc>
                <a:spcPct val="90000"/>
              </a:lnSpc>
            </a:pPr>
            <a:r>
              <a:rPr lang="nl-BE" altLang="en-US" sz="2000" dirty="0" smtClean="0"/>
              <a:t>“Country” </a:t>
            </a:r>
            <a:r>
              <a:rPr lang="nl-BE" altLang="en-US" sz="2000" dirty="0" err="1" smtClean="0"/>
              <a:t>and</a:t>
            </a:r>
            <a:r>
              <a:rPr lang="nl-BE" altLang="en-US" sz="2000" dirty="0" smtClean="0"/>
              <a:t> “Belgium”.</a:t>
            </a:r>
          </a:p>
          <a:p>
            <a:pPr lvl="2" eaLnBrk="1" hangingPunct="1">
              <a:lnSpc>
                <a:spcPct val="90000"/>
              </a:lnSpc>
            </a:pPr>
            <a:endParaRPr lang="nl-BE" altLang="en-US" sz="2000" dirty="0" smtClean="0"/>
          </a:p>
          <a:p>
            <a:pPr marL="457200" indent="-457200" eaLnBrk="1" hangingPunct="1">
              <a:lnSpc>
                <a:spcPct val="90000"/>
              </a:lnSpc>
              <a:buFont typeface="Arial" panose="020B0604020202020204" pitchFamily="34" charset="0"/>
              <a:buChar char="•"/>
            </a:pPr>
            <a:r>
              <a:rPr lang="nl-BE" altLang="en-US" dirty="0" err="1" smtClean="0"/>
              <a:t>Mixing</a:t>
            </a:r>
            <a:r>
              <a:rPr lang="nl-BE" altLang="en-US" dirty="0" smtClean="0"/>
              <a:t> up </a:t>
            </a:r>
            <a:r>
              <a:rPr lang="nl-BE" altLang="en-US" dirty="0" err="1" smtClean="0"/>
              <a:t>the</a:t>
            </a:r>
            <a:r>
              <a:rPr lang="nl-BE" altLang="en-US" dirty="0" smtClean="0"/>
              <a:t> act of </a:t>
            </a:r>
            <a:r>
              <a:rPr lang="nl-BE" altLang="en-US" dirty="0" err="1" smtClean="0"/>
              <a:t>observation</a:t>
            </a:r>
            <a:r>
              <a:rPr lang="nl-BE" altLang="en-US" dirty="0" smtClean="0"/>
              <a:t> </a:t>
            </a:r>
            <a:r>
              <a:rPr lang="nl-BE" altLang="en-US" dirty="0" err="1" smtClean="0"/>
              <a:t>and</a:t>
            </a:r>
            <a:r>
              <a:rPr lang="nl-BE" altLang="en-US" dirty="0" smtClean="0"/>
              <a:t> </a:t>
            </a:r>
            <a:r>
              <a:rPr lang="nl-BE" altLang="en-US" dirty="0" err="1" smtClean="0"/>
              <a:t>the</a:t>
            </a:r>
            <a:r>
              <a:rPr lang="nl-BE" altLang="en-US" dirty="0" smtClean="0"/>
              <a:t> </a:t>
            </a:r>
            <a:r>
              <a:rPr lang="nl-BE" altLang="en-US" dirty="0" err="1" smtClean="0"/>
              <a:t>thing</a:t>
            </a:r>
            <a:r>
              <a:rPr lang="nl-BE" altLang="en-US" dirty="0" smtClean="0"/>
              <a:t> </a:t>
            </a:r>
            <a:r>
              <a:rPr lang="nl-BE" altLang="en-US" dirty="0" err="1" smtClean="0"/>
              <a:t>observed</a:t>
            </a:r>
            <a:r>
              <a:rPr lang="nl-BE" altLang="en-US" dirty="0" smtClean="0"/>
              <a:t>.</a:t>
            </a:r>
          </a:p>
          <a:p>
            <a:pPr marL="457200" indent="-457200" eaLnBrk="1" hangingPunct="1">
              <a:lnSpc>
                <a:spcPct val="90000"/>
              </a:lnSpc>
              <a:buFont typeface="Arial" panose="020B0604020202020204" pitchFamily="34" charset="0"/>
              <a:buChar char="•"/>
            </a:pPr>
            <a:endParaRPr lang="nl-BE" altLang="en-US" dirty="0" smtClean="0"/>
          </a:p>
          <a:p>
            <a:pPr marL="457200" indent="-457200" eaLnBrk="1" hangingPunct="1">
              <a:lnSpc>
                <a:spcPct val="90000"/>
              </a:lnSpc>
              <a:buFont typeface="Arial" panose="020B0604020202020204" pitchFamily="34" charset="0"/>
              <a:buChar char="•"/>
            </a:pPr>
            <a:r>
              <a:rPr lang="nl-BE" altLang="en-US" dirty="0" err="1" smtClean="0"/>
              <a:t>Mixing</a:t>
            </a:r>
            <a:r>
              <a:rPr lang="nl-BE" altLang="en-US" dirty="0" smtClean="0"/>
              <a:t> up statements </a:t>
            </a:r>
            <a:r>
              <a:rPr lang="nl-BE" altLang="en-US" dirty="0" err="1" smtClean="0"/>
              <a:t>and</a:t>
            </a:r>
            <a:r>
              <a:rPr lang="nl-BE" altLang="en-US" dirty="0" smtClean="0"/>
              <a:t> </a:t>
            </a:r>
            <a:r>
              <a:rPr lang="nl-BE" altLang="en-US" dirty="0" err="1" smtClean="0"/>
              <a:t>the</a:t>
            </a:r>
            <a:r>
              <a:rPr lang="nl-BE" altLang="en-US" dirty="0" smtClean="0"/>
              <a:t> </a:t>
            </a:r>
            <a:r>
              <a:rPr lang="nl-BE" altLang="en-US" dirty="0" err="1" smtClean="0"/>
              <a:t>entities</a:t>
            </a:r>
            <a:r>
              <a:rPr lang="nl-BE" altLang="en-US" dirty="0" smtClean="0"/>
              <a:t> these statements </a:t>
            </a:r>
            <a:r>
              <a:rPr lang="nl-BE" altLang="en-US" dirty="0" err="1" smtClean="0"/>
              <a:t>refer</a:t>
            </a:r>
            <a:r>
              <a:rPr lang="nl-BE" altLang="en-US" dirty="0" smtClean="0"/>
              <a:t> </a:t>
            </a:r>
            <a:r>
              <a:rPr lang="nl-BE" altLang="en-US" dirty="0" err="1" smtClean="0"/>
              <a:t>to</a:t>
            </a:r>
            <a:r>
              <a:rPr lang="nl-BE" altLang="en-US" dirty="0" smtClean="0"/>
              <a:t>.</a:t>
            </a:r>
            <a:endParaRPr lang="nl-NL" altLang="en-US" dirty="0" smtClean="0"/>
          </a:p>
        </p:txBody>
      </p:sp>
    </p:spTree>
    <p:extLst>
      <p:ext uri="{BB962C8B-B14F-4D97-AF65-F5344CB8AC3E}">
        <p14:creationId xmlns:p14="http://schemas.microsoft.com/office/powerpoint/2010/main" val="17418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nl-BE" altLang="en-US" smtClean="0"/>
              <a:t>Consequences</a:t>
            </a:r>
            <a:endParaRPr lang="nl-NL" altLang="en-US" smtClean="0"/>
          </a:p>
        </p:txBody>
      </p:sp>
      <p:sp>
        <p:nvSpPr>
          <p:cNvPr id="12291" name="Rectangle 3"/>
          <p:cNvSpPr>
            <a:spLocks noGrp="1" noChangeArrowheads="1"/>
          </p:cNvSpPr>
          <p:nvPr>
            <p:ph idx="1"/>
          </p:nvPr>
        </p:nvSpPr>
        <p:spPr/>
        <p:txBody>
          <a:bodyPr/>
          <a:lstStyle/>
          <a:p>
            <a:pPr eaLnBrk="1" hangingPunct="1"/>
            <a:r>
              <a:rPr lang="nl-BE" altLang="en-US" sz="2800" dirty="0" err="1" smtClean="0"/>
              <a:t>Very</a:t>
            </a:r>
            <a:r>
              <a:rPr lang="nl-BE" altLang="en-US" sz="2800" dirty="0" smtClean="0"/>
              <a:t> </a:t>
            </a:r>
            <a:r>
              <a:rPr lang="nl-BE" altLang="en-US" sz="2800" dirty="0" err="1" smtClean="0"/>
              <a:t>difficult</a:t>
            </a:r>
            <a:r>
              <a:rPr lang="nl-BE" altLang="en-US" sz="2800" dirty="0" smtClean="0"/>
              <a:t> </a:t>
            </a:r>
            <a:r>
              <a:rPr lang="nl-BE" altLang="en-US" sz="2800" dirty="0" err="1" smtClean="0"/>
              <a:t>to</a:t>
            </a:r>
            <a:r>
              <a:rPr lang="nl-BE" altLang="en-US" sz="2800" dirty="0" smtClean="0"/>
              <a:t>:</a:t>
            </a:r>
          </a:p>
          <a:p>
            <a:pPr lvl="1" eaLnBrk="1" hangingPunct="1"/>
            <a:r>
              <a:rPr lang="nl-BE" altLang="en-US" sz="2400" dirty="0" err="1" smtClean="0"/>
              <a:t>Count</a:t>
            </a:r>
            <a:r>
              <a:rPr lang="nl-BE" altLang="en-US" sz="2400" dirty="0" smtClean="0"/>
              <a:t> </a:t>
            </a:r>
            <a:r>
              <a:rPr lang="nl-BE" altLang="en-US" sz="2400" dirty="0" err="1" smtClean="0"/>
              <a:t>the</a:t>
            </a:r>
            <a:r>
              <a:rPr lang="nl-BE" altLang="en-US" sz="2400" dirty="0" smtClean="0"/>
              <a:t> </a:t>
            </a:r>
            <a:r>
              <a:rPr lang="nl-BE" altLang="en-US" sz="2400" dirty="0" err="1" smtClean="0"/>
              <a:t>number</a:t>
            </a:r>
            <a:r>
              <a:rPr lang="nl-BE" altLang="en-US" sz="2400" dirty="0" smtClean="0"/>
              <a:t> of (</a:t>
            </a:r>
            <a:r>
              <a:rPr lang="nl-BE" altLang="en-US" sz="2400" dirty="0" err="1" smtClean="0"/>
              <a:t>numerically</a:t>
            </a:r>
            <a:r>
              <a:rPr lang="nl-BE" altLang="en-US" sz="2400" dirty="0" smtClean="0"/>
              <a:t>) different </a:t>
            </a:r>
            <a:r>
              <a:rPr lang="nl-BE" altLang="en-US" sz="2400" dirty="0" err="1" smtClean="0"/>
              <a:t>diseases</a:t>
            </a:r>
            <a:r>
              <a:rPr lang="nl-BE" altLang="en-US" sz="2400" dirty="0" smtClean="0"/>
              <a:t> </a:t>
            </a:r>
          </a:p>
          <a:p>
            <a:pPr lvl="2" eaLnBrk="1" hangingPunct="1"/>
            <a:r>
              <a:rPr lang="nl-BE" altLang="en-US" sz="2000" dirty="0" smtClean="0"/>
              <a:t>Bad </a:t>
            </a:r>
            <a:r>
              <a:rPr lang="nl-BE" altLang="en-US" sz="2000" dirty="0" err="1" smtClean="0"/>
              <a:t>statistics</a:t>
            </a:r>
            <a:r>
              <a:rPr lang="nl-BE" altLang="en-US" sz="2000" dirty="0" smtClean="0"/>
              <a:t> on </a:t>
            </a:r>
            <a:r>
              <a:rPr lang="nl-BE" altLang="en-US" sz="2000" dirty="0" err="1" smtClean="0"/>
              <a:t>incidence</a:t>
            </a:r>
            <a:r>
              <a:rPr lang="nl-BE" altLang="en-US" sz="2000" dirty="0" smtClean="0"/>
              <a:t>, </a:t>
            </a:r>
            <a:r>
              <a:rPr lang="nl-BE" altLang="en-US" sz="2000" dirty="0" err="1" smtClean="0"/>
              <a:t>prevalence</a:t>
            </a:r>
            <a:r>
              <a:rPr lang="nl-BE" altLang="en-US" sz="2000" dirty="0" smtClean="0"/>
              <a:t>, ...</a:t>
            </a:r>
          </a:p>
          <a:p>
            <a:pPr lvl="2" eaLnBrk="1" hangingPunct="1"/>
            <a:r>
              <a:rPr lang="nl-BE" altLang="en-US" sz="2000" dirty="0" smtClean="0"/>
              <a:t>Bad basis </a:t>
            </a:r>
            <a:r>
              <a:rPr lang="nl-BE" altLang="en-US" sz="2000" dirty="0" err="1" smtClean="0"/>
              <a:t>for</a:t>
            </a:r>
            <a:r>
              <a:rPr lang="nl-BE" altLang="en-US" sz="2000" dirty="0" smtClean="0"/>
              <a:t> health </a:t>
            </a:r>
            <a:r>
              <a:rPr lang="nl-BE" altLang="en-US" sz="2000" dirty="0" err="1" smtClean="0"/>
              <a:t>cost</a:t>
            </a:r>
            <a:r>
              <a:rPr lang="nl-BE" altLang="en-US" sz="2000" dirty="0" smtClean="0"/>
              <a:t> </a:t>
            </a:r>
            <a:r>
              <a:rPr lang="nl-BE" altLang="en-US" sz="2000" dirty="0" err="1" smtClean="0"/>
              <a:t>containment</a:t>
            </a:r>
            <a:endParaRPr lang="nl-BE" altLang="en-US" sz="2000" dirty="0" smtClean="0"/>
          </a:p>
          <a:p>
            <a:pPr lvl="1" eaLnBrk="1" hangingPunct="1"/>
            <a:r>
              <a:rPr lang="nl-BE" altLang="en-US" sz="2400" dirty="0" err="1" smtClean="0"/>
              <a:t>Relate</a:t>
            </a:r>
            <a:r>
              <a:rPr lang="nl-BE" altLang="en-US" sz="2400" dirty="0" smtClean="0"/>
              <a:t> (</a:t>
            </a:r>
            <a:r>
              <a:rPr lang="nl-BE" altLang="en-US" sz="2400" dirty="0" err="1" smtClean="0"/>
              <a:t>numerically</a:t>
            </a:r>
            <a:r>
              <a:rPr lang="nl-BE" altLang="en-US" sz="2400" dirty="0" smtClean="0"/>
              <a:t> </a:t>
            </a:r>
            <a:r>
              <a:rPr lang="nl-BE" altLang="en-US" sz="2400" dirty="0" err="1" smtClean="0"/>
              <a:t>same</a:t>
            </a:r>
            <a:r>
              <a:rPr lang="nl-BE" altLang="en-US" sz="2400" dirty="0" smtClean="0"/>
              <a:t> or different) </a:t>
            </a:r>
            <a:r>
              <a:rPr lang="nl-BE" altLang="en-US" sz="2400" dirty="0" err="1" smtClean="0"/>
              <a:t>causal</a:t>
            </a:r>
            <a:r>
              <a:rPr lang="nl-BE" altLang="en-US" sz="2400" dirty="0" smtClean="0"/>
              <a:t> factors </a:t>
            </a:r>
            <a:r>
              <a:rPr lang="nl-BE" altLang="en-US" sz="2400" dirty="0" err="1" smtClean="0"/>
              <a:t>to</a:t>
            </a:r>
            <a:r>
              <a:rPr lang="nl-BE" altLang="en-US" sz="2400" dirty="0" smtClean="0"/>
              <a:t> disorders:</a:t>
            </a:r>
          </a:p>
          <a:p>
            <a:pPr lvl="3" eaLnBrk="1" hangingPunct="1"/>
            <a:r>
              <a:rPr lang="nl-BE" altLang="en-US" sz="1800" dirty="0" smtClean="0"/>
              <a:t>Dangerous public </a:t>
            </a:r>
            <a:r>
              <a:rPr lang="nl-BE" altLang="en-US" sz="1800" dirty="0" err="1" smtClean="0"/>
              <a:t>places</a:t>
            </a:r>
            <a:r>
              <a:rPr lang="nl-BE" altLang="en-US" sz="1800" dirty="0" smtClean="0"/>
              <a:t> (</a:t>
            </a:r>
            <a:r>
              <a:rPr lang="nl-BE" altLang="en-US" sz="1800" dirty="0" err="1" smtClean="0"/>
              <a:t>specific</a:t>
            </a:r>
            <a:r>
              <a:rPr lang="nl-BE" altLang="en-US" sz="1800" dirty="0" smtClean="0"/>
              <a:t> </a:t>
            </a:r>
            <a:r>
              <a:rPr lang="nl-BE" altLang="en-US" sz="1800" dirty="0" err="1" smtClean="0"/>
              <a:t>work</a:t>
            </a:r>
            <a:r>
              <a:rPr lang="nl-BE" altLang="en-US" sz="1800" dirty="0" smtClean="0"/>
              <a:t> </a:t>
            </a:r>
            <a:r>
              <a:rPr lang="nl-BE" altLang="en-US" sz="1800" dirty="0" err="1" smtClean="0"/>
              <a:t>floors</a:t>
            </a:r>
            <a:r>
              <a:rPr lang="nl-BE" altLang="en-US" sz="1800" dirty="0" smtClean="0"/>
              <a:t>, </a:t>
            </a:r>
            <a:r>
              <a:rPr lang="nl-BE" altLang="en-US" sz="1800" dirty="0" err="1" smtClean="0"/>
              <a:t>swimming</a:t>
            </a:r>
            <a:r>
              <a:rPr lang="nl-BE" altLang="en-US" sz="1800" dirty="0" smtClean="0"/>
              <a:t> pools), </a:t>
            </a:r>
          </a:p>
          <a:p>
            <a:pPr lvl="3" eaLnBrk="1" hangingPunct="1"/>
            <a:r>
              <a:rPr lang="nl-BE" altLang="en-US" sz="1800" dirty="0" err="1" smtClean="0"/>
              <a:t>dogs</a:t>
            </a:r>
            <a:r>
              <a:rPr lang="nl-BE" altLang="en-US" sz="1800" dirty="0" smtClean="0"/>
              <a:t> </a:t>
            </a:r>
            <a:r>
              <a:rPr lang="nl-BE" altLang="en-US" sz="1800" dirty="0" err="1" smtClean="0"/>
              <a:t>with</a:t>
            </a:r>
            <a:r>
              <a:rPr lang="nl-BE" altLang="en-US" sz="1800" dirty="0" smtClean="0"/>
              <a:t> </a:t>
            </a:r>
            <a:r>
              <a:rPr lang="nl-BE" altLang="en-US" sz="1800" dirty="0" err="1" smtClean="0"/>
              <a:t>rabies</a:t>
            </a:r>
            <a:r>
              <a:rPr lang="nl-BE" altLang="en-US" sz="1800" dirty="0" smtClean="0"/>
              <a:t>, </a:t>
            </a:r>
          </a:p>
          <a:p>
            <a:pPr lvl="3" eaLnBrk="1" hangingPunct="1"/>
            <a:r>
              <a:rPr lang="nl-BE" altLang="en-US" sz="1800" dirty="0" smtClean="0"/>
              <a:t>HIV </a:t>
            </a:r>
            <a:r>
              <a:rPr lang="nl-BE" altLang="en-US" sz="1800" dirty="0" err="1" smtClean="0"/>
              <a:t>contaminated</a:t>
            </a:r>
            <a:r>
              <a:rPr lang="nl-BE" altLang="en-US" sz="1800" dirty="0" smtClean="0"/>
              <a:t> </a:t>
            </a:r>
            <a:r>
              <a:rPr lang="nl-BE" altLang="en-US" sz="1800" dirty="0" err="1" smtClean="0"/>
              <a:t>blood</a:t>
            </a:r>
            <a:r>
              <a:rPr lang="nl-BE" altLang="en-US" sz="1800" dirty="0" smtClean="0"/>
              <a:t> </a:t>
            </a:r>
            <a:r>
              <a:rPr lang="nl-BE" altLang="en-US" sz="1800" dirty="0" err="1" smtClean="0"/>
              <a:t>from</a:t>
            </a:r>
            <a:r>
              <a:rPr lang="nl-BE" altLang="en-US" sz="1800" dirty="0" smtClean="0"/>
              <a:t> donors, </a:t>
            </a:r>
          </a:p>
          <a:p>
            <a:pPr lvl="3" eaLnBrk="1" hangingPunct="1"/>
            <a:r>
              <a:rPr lang="nl-BE" altLang="en-US" sz="1800" dirty="0" smtClean="0"/>
              <a:t>food </a:t>
            </a:r>
            <a:r>
              <a:rPr lang="nl-BE" altLang="en-US" sz="1800" dirty="0" err="1" smtClean="0"/>
              <a:t>from</a:t>
            </a:r>
            <a:r>
              <a:rPr lang="nl-BE" altLang="en-US" sz="1800" dirty="0" smtClean="0"/>
              <a:t> </a:t>
            </a:r>
            <a:r>
              <a:rPr lang="nl-BE" altLang="en-US" sz="1800" dirty="0" err="1" smtClean="0"/>
              <a:t>unhygienic</a:t>
            </a:r>
            <a:r>
              <a:rPr lang="nl-BE" altLang="en-US" sz="1800" dirty="0" smtClean="0"/>
              <a:t> source, ...</a:t>
            </a:r>
          </a:p>
          <a:p>
            <a:pPr lvl="2" eaLnBrk="1" hangingPunct="1"/>
            <a:r>
              <a:rPr lang="nl-BE" altLang="en-US" sz="2000" dirty="0" smtClean="0"/>
              <a:t>Hampers prevention</a:t>
            </a:r>
          </a:p>
          <a:p>
            <a:pPr lvl="1" eaLnBrk="1" hangingPunct="1"/>
            <a:r>
              <a:rPr lang="nl-BE" altLang="en-US" sz="2400" dirty="0" smtClean="0"/>
              <a:t>...</a:t>
            </a:r>
            <a:endParaRPr lang="nl-NL" altLang="en-US" sz="2400" dirty="0" smtClean="0"/>
          </a:p>
        </p:txBody>
      </p:sp>
    </p:spTree>
    <p:extLst>
      <p:ext uri="{BB962C8B-B14F-4D97-AF65-F5344CB8AC3E}">
        <p14:creationId xmlns:p14="http://schemas.microsoft.com/office/powerpoint/2010/main" val="504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4"/>
          <p:cNvGrpSpPr>
            <a:grpSpLocks/>
          </p:cNvGrpSpPr>
          <p:nvPr/>
        </p:nvGrpSpPr>
        <p:grpSpPr bwMode="auto">
          <a:xfrm>
            <a:off x="4968875" y="2314575"/>
            <a:ext cx="3551238" cy="4229100"/>
            <a:chOff x="3130" y="1458"/>
            <a:chExt cx="2237" cy="2664"/>
          </a:xfrm>
        </p:grpSpPr>
        <p:pic>
          <p:nvPicPr>
            <p:cNvPr id="13321" name="Picture 8"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 y="1458"/>
              <a:ext cx="2237"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2"/>
            <p:cNvSpPr>
              <a:spLocks noChangeArrowheads="1"/>
            </p:cNvSpPr>
            <p:nvPr/>
          </p:nvSpPr>
          <p:spPr bwMode="auto">
            <a:xfrm rot="1268390">
              <a:off x="4014" y="1994"/>
              <a:ext cx="826" cy="600"/>
            </a:xfrm>
            <a:prstGeom prst="rect">
              <a:avLst/>
            </a:prstGeom>
            <a:solidFill>
              <a:srgbClr val="00004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13315" name="AutoShape 2"/>
          <p:cNvSpPr>
            <a:spLocks noGrp="1" noChangeArrowheads="1"/>
          </p:cNvSpPr>
          <p:nvPr>
            <p:ph type="title"/>
          </p:nvPr>
        </p:nvSpPr>
        <p:spPr/>
        <p:txBody>
          <a:bodyPr/>
          <a:lstStyle/>
          <a:p>
            <a:pPr eaLnBrk="1" hangingPunct="1"/>
            <a:r>
              <a:rPr lang="en-US" altLang="en-US" smtClean="0"/>
              <a:t>Ultimate goal of Referent Tracking</a:t>
            </a:r>
          </a:p>
        </p:txBody>
      </p:sp>
      <p:pic>
        <p:nvPicPr>
          <p:cNvPr id="13316" name="Picture 6"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2400300"/>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221" name="Picture 13"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2389188"/>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46100" y="3622675"/>
            <a:ext cx="6516688" cy="3013075"/>
            <a:chOff x="344" y="2282"/>
            <a:chExt cx="4105" cy="1898"/>
          </a:xfrm>
        </p:grpSpPr>
        <p:sp>
          <p:nvSpPr>
            <p:cNvPr id="13319" name="Rectangle 16"/>
            <p:cNvSpPr>
              <a:spLocks noChangeArrowheads="1"/>
            </p:cNvSpPr>
            <p:nvPr/>
          </p:nvSpPr>
          <p:spPr bwMode="auto">
            <a:xfrm>
              <a:off x="344" y="3892"/>
              <a:ext cx="2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A digital copy of the world</a:t>
              </a:r>
            </a:p>
          </p:txBody>
        </p:sp>
        <p:sp>
          <p:nvSpPr>
            <p:cNvPr id="13320" name="Line 17"/>
            <p:cNvSpPr>
              <a:spLocks noChangeShapeType="1"/>
            </p:cNvSpPr>
            <p:nvPr/>
          </p:nvSpPr>
          <p:spPr bwMode="auto">
            <a:xfrm flipV="1">
              <a:off x="1366" y="2282"/>
              <a:ext cx="3083" cy="362"/>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85816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2.49827E-6 L 0.52239 -0.09021 " pathEditMode="relative" rAng="0" ptsTypes="AA">
                                      <p:cBhvr>
                                        <p:cTn id="6" dur="1000" fill="hold"/>
                                        <p:tgtEl>
                                          <p:spTgt spid="1118221"/>
                                        </p:tgtEl>
                                        <p:attrNameLst>
                                          <p:attrName>ppt_x</p:attrName>
                                          <p:attrName>ppt_y</p:attrName>
                                        </p:attrNameLst>
                                      </p:cBhvr>
                                      <p:rCtr x="26111" y="-4511"/>
                                    </p:animMotion>
                                  </p:childTnLst>
                                </p:cTn>
                              </p:par>
                              <p:par>
                                <p:cTn id="7" presetID="6" presetClass="emph" presetSubtype="0" fill="hold" nodeType="withEffect">
                                  <p:stCondLst>
                                    <p:cond delay="0"/>
                                  </p:stCondLst>
                                  <p:childTnLst>
                                    <p:animScale>
                                      <p:cBhvr>
                                        <p:cTn id="8" dur="1000" fill="hold"/>
                                        <p:tgtEl>
                                          <p:spTgt spid="1118221"/>
                                        </p:tgtEl>
                                      </p:cBhvr>
                                      <p:by x="25000" y="25000"/>
                                    </p:animScale>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492375"/>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2"/>
          <p:cNvSpPr>
            <a:spLocks noGrp="1" noChangeArrowheads="1"/>
          </p:cNvSpPr>
          <p:nvPr>
            <p:ph type="title"/>
          </p:nvPr>
        </p:nvSpPr>
        <p:spPr/>
        <p:txBody>
          <a:bodyPr/>
          <a:lstStyle/>
          <a:p>
            <a:pPr eaLnBrk="1" hangingPunct="1"/>
            <a:r>
              <a:rPr lang="en-US" altLang="en-US" smtClean="0"/>
              <a:t>In fact … the ultimate crystal ball</a:t>
            </a:r>
          </a:p>
        </p:txBody>
      </p:sp>
      <p:pic>
        <p:nvPicPr>
          <p:cNvPr id="14340" name="Picture 5" descr="crystal_ball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351088"/>
            <a:ext cx="3124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5324" name="Picture 12"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3" y="2414588"/>
            <a:ext cx="30765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4333875"/>
            <a:ext cx="100171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Line 10"/>
          <p:cNvSpPr>
            <a:spLocks noChangeShapeType="1"/>
          </p:cNvSpPr>
          <p:nvPr/>
        </p:nvSpPr>
        <p:spPr bwMode="auto">
          <a:xfrm>
            <a:off x="2640013" y="4300538"/>
            <a:ext cx="4032250" cy="576262"/>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6034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65324"/>
                                        </p:tgtEl>
                                        <p:attrNameLst>
                                          <p:attrName>style.visibility</p:attrName>
                                        </p:attrNameLst>
                                      </p:cBhvr>
                                      <p:to>
                                        <p:strVal val="visible"/>
                                      </p:to>
                                    </p:set>
                                    <p:animEffect transition="in" filter="dissolve">
                                      <p:cBhvr>
                                        <p:cTn id="7" dur="500"/>
                                        <p:tgtEl>
                                          <p:spTgt spid="1165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8</a:t>
            </a:r>
            <a:br>
              <a:rPr lang="en-US" dirty="0" smtClean="0"/>
            </a:br>
            <a:r>
              <a:rPr lang="en-US" dirty="0" smtClean="0"/>
              <a:t>Part 1</a:t>
            </a:r>
            <a:endParaRPr lang="en-US" dirty="0"/>
          </a:p>
        </p:txBody>
      </p:sp>
      <p:sp>
        <p:nvSpPr>
          <p:cNvPr id="3" name="Subtitle 2"/>
          <p:cNvSpPr>
            <a:spLocks noGrp="1"/>
          </p:cNvSpPr>
          <p:nvPr>
            <p:ph type="subTitle" idx="1"/>
          </p:nvPr>
        </p:nvSpPr>
        <p:spPr/>
        <p:txBody>
          <a:bodyPr/>
          <a:lstStyle/>
          <a:p>
            <a:r>
              <a:rPr lang="en-US" dirty="0" smtClean="0"/>
              <a:t>Referent Tracking</a:t>
            </a:r>
          </a:p>
          <a:p>
            <a:endParaRPr lang="en-US" dirty="0"/>
          </a:p>
          <a:p>
            <a:r>
              <a:rPr lang="en-US" dirty="0" smtClean="0"/>
              <a:t>Werner Ceusters</a:t>
            </a:r>
            <a:endParaRPr lang="en-US" dirty="0"/>
          </a:p>
        </p:txBody>
      </p:sp>
    </p:spTree>
    <p:extLst>
      <p:ext uri="{BB962C8B-B14F-4D97-AF65-F5344CB8AC3E}">
        <p14:creationId xmlns:p14="http://schemas.microsoft.com/office/powerpoint/2010/main" val="135249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HUDF-777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p:txBody>
          <a:bodyPr/>
          <a:lstStyle/>
          <a:p>
            <a:pPr eaLnBrk="1" hangingPunct="1"/>
            <a:r>
              <a:rPr lang="en-US" altLang="en-US" smtClean="0"/>
              <a:t>Two major representational components</a:t>
            </a:r>
          </a:p>
        </p:txBody>
      </p:sp>
      <p:sp>
        <p:nvSpPr>
          <p:cNvPr id="3" name="Content Placeholder 2"/>
          <p:cNvSpPr>
            <a:spLocks noGrp="1"/>
          </p:cNvSpPr>
          <p:nvPr>
            <p:ph idx="1"/>
          </p:nvPr>
        </p:nvSpPr>
        <p:spPr/>
        <p:txBody>
          <a:bodyPr/>
          <a:lstStyle/>
          <a:p>
            <a:endParaRPr lang="en-US"/>
          </a:p>
        </p:txBody>
      </p:sp>
      <p:pic>
        <p:nvPicPr>
          <p:cNvPr id="15364"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810000" y="2133600"/>
            <a:ext cx="4953000" cy="4572000"/>
          </a:xfrm>
          <a:prstGeom prst="rect">
            <a:avLst/>
          </a:prstGeom>
          <a:noFill/>
        </p:spPr>
      </p:pic>
      <p:grpSp>
        <p:nvGrpSpPr>
          <p:cNvPr id="2" name="Group 21"/>
          <p:cNvGrpSpPr>
            <a:grpSpLocks/>
          </p:cNvGrpSpPr>
          <p:nvPr/>
        </p:nvGrpSpPr>
        <p:grpSpPr bwMode="auto">
          <a:xfrm>
            <a:off x="2514600" y="2668588"/>
            <a:ext cx="5867400" cy="4057650"/>
            <a:chOff x="2514600" y="2668548"/>
            <a:chExt cx="5866873" cy="4058034"/>
          </a:xfrm>
        </p:grpSpPr>
        <p:pic>
          <p:nvPicPr>
            <p:cNvPr id="15367" name="Picture 7" descr="http://www.cyc.com/cycdoc/img/UpperOntolog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0292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Group 19"/>
            <p:cNvGrpSpPr>
              <a:grpSpLocks/>
            </p:cNvGrpSpPr>
            <p:nvPr/>
          </p:nvGrpSpPr>
          <p:grpSpPr bwMode="auto">
            <a:xfrm>
              <a:off x="2514600" y="3124200"/>
              <a:ext cx="4876800" cy="3200400"/>
              <a:chOff x="2514600" y="3124200"/>
              <a:chExt cx="4876800" cy="3200400"/>
            </a:xfrm>
          </p:grpSpPr>
          <p:grpSp>
            <p:nvGrpSpPr>
              <p:cNvPr id="15371" name="Group 13"/>
              <p:cNvGrpSpPr>
                <a:grpSpLocks/>
              </p:cNvGrpSpPr>
              <p:nvPr/>
            </p:nvGrpSpPr>
            <p:grpSpPr bwMode="auto">
              <a:xfrm>
                <a:off x="5181600" y="3124200"/>
                <a:ext cx="2209800" cy="1371600"/>
                <a:chOff x="4495800" y="2362200"/>
                <a:chExt cx="3810000" cy="2057400"/>
              </a:xfrm>
            </p:grpSpPr>
            <p:pic>
              <p:nvPicPr>
                <p:cNvPr id="15377" name="Picture 5" descr="http://www.plu.edu/~boehkk/formul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62200"/>
                  <a:ext cx="3771900" cy="19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Rectangle 11"/>
                <p:cNvSpPr>
                  <a:spLocks noChangeArrowheads="1"/>
                </p:cNvSpPr>
                <p:nvPr/>
              </p:nvSpPr>
              <p:spPr bwMode="auto">
                <a:xfrm>
                  <a:off x="4495800" y="2362200"/>
                  <a:ext cx="3810000" cy="2057400"/>
                </a:xfrm>
                <a:prstGeom prst="rect">
                  <a:avLst/>
                </a:prstGeom>
                <a:solidFill>
                  <a:srgbClr val="312997">
                    <a:alpha val="49803"/>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15372" name="Rectangle 14"/>
              <p:cNvSpPr>
                <a:spLocks noChangeArrowheads="1"/>
              </p:cNvSpPr>
              <p:nvPr/>
            </p:nvSpPr>
            <p:spPr bwMode="auto">
              <a:xfrm>
                <a:off x="5181600" y="5029200"/>
                <a:ext cx="2209800" cy="1295400"/>
              </a:xfrm>
              <a:prstGeom prst="rect">
                <a:avLst/>
              </a:prstGeom>
              <a:solidFill>
                <a:srgbClr val="312997">
                  <a:alpha val="50195"/>
                </a:srgbClr>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3" name="Right Arrow 15"/>
              <p:cNvSpPr>
                <a:spLocks noChangeArrowheads="1"/>
              </p:cNvSpPr>
              <p:nvPr/>
            </p:nvSpPr>
            <p:spPr bwMode="auto">
              <a:xfrm>
                <a:off x="3733800" y="35052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4" name="Right Arrow 16"/>
              <p:cNvSpPr>
                <a:spLocks noChangeArrowheads="1"/>
              </p:cNvSpPr>
              <p:nvPr/>
            </p:nvSpPr>
            <p:spPr bwMode="auto">
              <a:xfrm>
                <a:off x="3733800" y="54864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5" name="Right Arrow 17"/>
              <p:cNvSpPr>
                <a:spLocks noChangeArrowheads="1"/>
              </p:cNvSpPr>
              <p:nvPr/>
            </p:nvSpPr>
            <p:spPr bwMode="auto">
              <a:xfrm>
                <a:off x="2514600" y="4343400"/>
                <a:ext cx="1295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5376" name="Right Arrow 18"/>
              <p:cNvSpPr>
                <a:spLocks noChangeArrowheads="1"/>
              </p:cNvSpPr>
              <p:nvPr/>
            </p:nvSpPr>
            <p:spPr bwMode="auto">
              <a:xfrm rot="-5400000">
                <a:off x="2799944" y="4495800"/>
                <a:ext cx="2057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15369" name="TextBox 19"/>
            <p:cNvSpPr txBox="1">
              <a:spLocks noChangeArrowheads="1"/>
            </p:cNvSpPr>
            <p:nvPr/>
          </p:nvSpPr>
          <p:spPr bwMode="auto">
            <a:xfrm>
              <a:off x="4204199" y="2668548"/>
              <a:ext cx="3980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formulae representing ‘laws of nature’</a:t>
              </a:r>
            </a:p>
          </p:txBody>
        </p:sp>
        <p:sp>
          <p:nvSpPr>
            <p:cNvPr id="15370" name="TextBox 20"/>
            <p:cNvSpPr txBox="1">
              <a:spLocks noChangeArrowheads="1"/>
            </p:cNvSpPr>
            <p:nvPr/>
          </p:nvSpPr>
          <p:spPr bwMode="auto">
            <a:xfrm>
              <a:off x="4014059" y="6357250"/>
              <a:ext cx="4367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symbols denoting what these ‘laws’ govern</a:t>
              </a:r>
            </a:p>
          </p:txBody>
        </p:sp>
      </p:grpSp>
    </p:spTree>
    <p:extLst>
      <p:ext uri="{BB962C8B-B14F-4D97-AF65-F5344CB8AC3E}">
        <p14:creationId xmlns:p14="http://schemas.microsoft.com/office/powerpoint/2010/main" val="274249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HUDF-777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228600" y="1276350"/>
            <a:ext cx="8686800" cy="647700"/>
          </a:xfrm>
        </p:spPr>
        <p:txBody>
          <a:bodyPr/>
          <a:lstStyle/>
          <a:p>
            <a:pPr eaLnBrk="1" hangingPunct="1"/>
            <a:r>
              <a:rPr lang="en-US" altLang="en-US" smtClean="0"/>
              <a:t>Representations mimicking reality</a:t>
            </a:r>
          </a:p>
        </p:txBody>
      </p:sp>
      <p:grpSp>
        <p:nvGrpSpPr>
          <p:cNvPr id="2" name="Group 19"/>
          <p:cNvGrpSpPr>
            <a:grpSpLocks/>
          </p:cNvGrpSpPr>
          <p:nvPr/>
        </p:nvGrpSpPr>
        <p:grpSpPr bwMode="auto">
          <a:xfrm>
            <a:off x="381000" y="2133600"/>
            <a:ext cx="8382000" cy="4572000"/>
            <a:chOff x="381000" y="2133600"/>
            <a:chExt cx="8382000" cy="4572000"/>
          </a:xfrm>
        </p:grpSpPr>
        <p:pic>
          <p:nvPicPr>
            <p:cNvPr id="16397"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810000" y="2133600"/>
              <a:ext cx="4953000" cy="4572000"/>
            </a:xfrm>
            <a:prstGeom prst="rect">
              <a:avLst/>
            </a:prstGeom>
            <a:noFill/>
          </p:spPr>
        </p:pic>
        <p:grpSp>
          <p:nvGrpSpPr>
            <p:cNvPr id="16399" name="Group 20"/>
            <p:cNvGrpSpPr>
              <a:grpSpLocks/>
            </p:cNvGrpSpPr>
            <p:nvPr/>
          </p:nvGrpSpPr>
          <p:grpSpPr bwMode="auto">
            <a:xfrm>
              <a:off x="2514600" y="3124200"/>
              <a:ext cx="4876800" cy="3200400"/>
              <a:chOff x="2514600" y="3124200"/>
              <a:chExt cx="4876800" cy="3200400"/>
            </a:xfrm>
          </p:grpSpPr>
          <p:pic>
            <p:nvPicPr>
              <p:cNvPr id="16400" name="Picture 7" descr="http://www.cyc.com/cycdoc/img/UpperOntolog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0292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1" name="Group 19"/>
              <p:cNvGrpSpPr>
                <a:grpSpLocks/>
              </p:cNvGrpSpPr>
              <p:nvPr/>
            </p:nvGrpSpPr>
            <p:grpSpPr bwMode="auto">
              <a:xfrm>
                <a:off x="2514600" y="3124200"/>
                <a:ext cx="4876800" cy="3200400"/>
                <a:chOff x="2514600" y="3124200"/>
                <a:chExt cx="4876800" cy="3200400"/>
              </a:xfrm>
            </p:grpSpPr>
            <p:grpSp>
              <p:nvGrpSpPr>
                <p:cNvPr id="16402" name="Group 13"/>
                <p:cNvGrpSpPr>
                  <a:grpSpLocks/>
                </p:cNvGrpSpPr>
                <p:nvPr/>
              </p:nvGrpSpPr>
              <p:grpSpPr bwMode="auto">
                <a:xfrm>
                  <a:off x="5181600" y="3124200"/>
                  <a:ext cx="2209800" cy="1371600"/>
                  <a:chOff x="4495800" y="2362200"/>
                  <a:chExt cx="3810000" cy="2057400"/>
                </a:xfrm>
              </p:grpSpPr>
              <p:pic>
                <p:nvPicPr>
                  <p:cNvPr id="16408" name="Picture 5" descr="http://www.plu.edu/~boehkk/formul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62200"/>
                    <a:ext cx="3771900" cy="19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Rectangle 11"/>
                  <p:cNvSpPr>
                    <a:spLocks noChangeArrowheads="1"/>
                  </p:cNvSpPr>
                  <p:nvPr/>
                </p:nvSpPr>
                <p:spPr bwMode="auto">
                  <a:xfrm>
                    <a:off x="4495800" y="2362200"/>
                    <a:ext cx="3810000" cy="2057400"/>
                  </a:xfrm>
                  <a:prstGeom prst="rect">
                    <a:avLst/>
                  </a:prstGeom>
                  <a:solidFill>
                    <a:srgbClr val="312997">
                      <a:alpha val="49803"/>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16403" name="Rectangle 14"/>
                <p:cNvSpPr>
                  <a:spLocks noChangeArrowheads="1"/>
                </p:cNvSpPr>
                <p:nvPr/>
              </p:nvSpPr>
              <p:spPr bwMode="auto">
                <a:xfrm>
                  <a:off x="5181600" y="5029200"/>
                  <a:ext cx="2209800" cy="1295400"/>
                </a:xfrm>
                <a:prstGeom prst="rect">
                  <a:avLst/>
                </a:prstGeom>
                <a:solidFill>
                  <a:srgbClr val="312997">
                    <a:alpha val="50195"/>
                  </a:srgbClr>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4" name="Right Arrow 15"/>
                <p:cNvSpPr>
                  <a:spLocks noChangeArrowheads="1"/>
                </p:cNvSpPr>
                <p:nvPr/>
              </p:nvSpPr>
              <p:spPr bwMode="auto">
                <a:xfrm>
                  <a:off x="3733800" y="35052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5" name="Right Arrow 16"/>
                <p:cNvSpPr>
                  <a:spLocks noChangeArrowheads="1"/>
                </p:cNvSpPr>
                <p:nvPr/>
              </p:nvSpPr>
              <p:spPr bwMode="auto">
                <a:xfrm>
                  <a:off x="3733800" y="54864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6" name="Right Arrow 17"/>
                <p:cNvSpPr>
                  <a:spLocks noChangeArrowheads="1"/>
                </p:cNvSpPr>
                <p:nvPr/>
              </p:nvSpPr>
              <p:spPr bwMode="auto">
                <a:xfrm>
                  <a:off x="2514600" y="4343400"/>
                  <a:ext cx="1295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407" name="Right Arrow 18"/>
                <p:cNvSpPr>
                  <a:spLocks noChangeArrowheads="1"/>
                </p:cNvSpPr>
                <p:nvPr/>
              </p:nvSpPr>
              <p:spPr bwMode="auto">
                <a:xfrm rot="-5400000">
                  <a:off x="2799944" y="4495800"/>
                  <a:ext cx="2057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grpSp>
      </p:grpSp>
      <p:grpSp>
        <p:nvGrpSpPr>
          <p:cNvPr id="6" name="Group 30"/>
          <p:cNvGrpSpPr>
            <a:grpSpLocks/>
          </p:cNvGrpSpPr>
          <p:nvPr/>
        </p:nvGrpSpPr>
        <p:grpSpPr bwMode="auto">
          <a:xfrm>
            <a:off x="4724400" y="3048000"/>
            <a:ext cx="4114800" cy="2743200"/>
            <a:chOff x="4724400" y="3048000"/>
            <a:chExt cx="4114800" cy="2743200"/>
          </a:xfrm>
        </p:grpSpPr>
        <p:pic>
          <p:nvPicPr>
            <p:cNvPr id="21"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867400" y="3048000"/>
              <a:ext cx="2971800" cy="2743200"/>
            </a:xfrm>
            <a:prstGeom prst="rect">
              <a:avLst/>
            </a:prstGeom>
            <a:noFill/>
          </p:spPr>
        </p:pic>
        <p:pic>
          <p:nvPicPr>
            <p:cNvPr id="16392"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ight Arrow 26"/>
            <p:cNvSpPr>
              <a:spLocks noChangeArrowheads="1"/>
            </p:cNvSpPr>
            <p:nvPr/>
          </p:nvSpPr>
          <p:spPr bwMode="auto">
            <a:xfrm>
              <a:off x="4734128" y="3972128"/>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394" name="Right Arrow 27"/>
            <p:cNvSpPr>
              <a:spLocks noChangeArrowheads="1"/>
            </p:cNvSpPr>
            <p:nvPr/>
          </p:nvSpPr>
          <p:spPr bwMode="auto">
            <a:xfrm>
              <a:off x="4724400" y="4857344"/>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395" name="Right Arrow 28"/>
            <p:cNvSpPr>
              <a:spLocks noChangeArrowheads="1"/>
            </p:cNvSpPr>
            <p:nvPr/>
          </p:nvSpPr>
          <p:spPr bwMode="auto">
            <a:xfrm rot="-5400000">
              <a:off x="5181600" y="4419600"/>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6396" name="Right Arrow 29"/>
            <p:cNvSpPr>
              <a:spLocks noChangeArrowheads="1"/>
            </p:cNvSpPr>
            <p:nvPr/>
          </p:nvSpPr>
          <p:spPr bwMode="auto">
            <a:xfrm>
              <a:off x="5638800" y="4419600"/>
              <a:ext cx="838200" cy="228600"/>
            </a:xfrm>
            <a:prstGeom prst="rightArrow">
              <a:avLst>
                <a:gd name="adj1" fmla="val 50000"/>
                <a:gd name="adj2" fmla="val 49992"/>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grpSp>
      <p:sp>
        <p:nvSpPr>
          <p:cNvPr id="32" name="Content Placeholder 31"/>
          <p:cNvSpPr>
            <a:spLocks noGrp="1"/>
          </p:cNvSpPr>
          <p:nvPr>
            <p:ph idx="1"/>
          </p:nvPr>
        </p:nvSpPr>
        <p:spPr>
          <a:xfrm>
            <a:off x="152400" y="6172200"/>
            <a:ext cx="8839200" cy="533400"/>
          </a:xfrm>
        </p:spPr>
        <p:txBody>
          <a:bodyPr/>
          <a:lstStyle/>
          <a:p>
            <a:pPr eaLnBrk="1" hangingPunct="1">
              <a:buFontTx/>
              <a:buNone/>
            </a:pPr>
            <a:r>
              <a:rPr lang="en-US" altLang="en-US" sz="2400" dirty="0" smtClean="0">
                <a:sym typeface="Wingdings" panose="05000000000000000000" pitchFamily="2" charset="2"/>
              </a:rPr>
              <a:t> </a:t>
            </a:r>
            <a:r>
              <a:rPr lang="en-US" altLang="en-US" sz="2000" dirty="0" smtClean="0"/>
              <a:t>The Time Lords’ </a:t>
            </a:r>
            <a:r>
              <a:rPr lang="en-US" altLang="en-US" sz="2000" i="1" dirty="0" smtClean="0"/>
              <a:t>Matrix</a:t>
            </a:r>
            <a:r>
              <a:rPr lang="en-US" altLang="en-US" sz="2000" dirty="0" smtClean="0"/>
              <a:t> on the planet </a:t>
            </a:r>
            <a:r>
              <a:rPr lang="en-US" altLang="en-US" sz="2000" dirty="0" err="1" smtClean="0"/>
              <a:t>Gallifrey</a:t>
            </a:r>
            <a:r>
              <a:rPr lang="en-US" altLang="en-US" sz="2000" dirty="0" smtClean="0"/>
              <a:t> (Dr. Who,    1976)</a:t>
            </a:r>
          </a:p>
        </p:txBody>
      </p:sp>
    </p:spTree>
    <p:extLst>
      <p:ext uri="{BB962C8B-B14F-4D97-AF65-F5344CB8AC3E}">
        <p14:creationId xmlns:p14="http://schemas.microsoft.com/office/powerpoint/2010/main" val="2044437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2"/>
                                        </p:tgtEl>
                                      </p:cBhvr>
                                      <p:by x="60000" y="60000"/>
                                    </p:animScale>
                                  </p:childTnLst>
                                </p:cTn>
                              </p:par>
                              <p:par>
                                <p:cTn id="7" presetID="0" presetClass="path" presetSubtype="0" accel="50000" decel="50000" fill="hold" nodeType="withEffect">
                                  <p:stCondLst>
                                    <p:cond delay="0"/>
                                  </p:stCondLst>
                                  <p:childTnLst>
                                    <p:animMotion origin="layout" path="M 0 -4.44444E-6 L -0.175 -4.44444E-6 " pathEditMode="relative" rAng="0" ptsTypes="AA">
                                      <p:cBhvr>
                                        <p:cTn id="8" dur="500" fill="hold"/>
                                        <p:tgtEl>
                                          <p:spTgt spid="2"/>
                                        </p:tgtEl>
                                        <p:attrNameLst>
                                          <p:attrName>ppt_x</p:attrName>
                                          <p:attrName>ppt_y</p:attrName>
                                        </p:attrNameLst>
                                      </p:cBhvr>
                                      <p:rCtr x="-8700" y="0"/>
                                    </p:animMotion>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492375"/>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3"/>
          <p:cNvSpPr>
            <a:spLocks noGrp="1" noChangeArrowheads="1"/>
          </p:cNvSpPr>
          <p:nvPr>
            <p:ph type="title"/>
          </p:nvPr>
        </p:nvSpPr>
        <p:spPr/>
        <p:txBody>
          <a:bodyPr/>
          <a:lstStyle/>
          <a:p>
            <a:pPr eaLnBrk="1" hangingPunct="1"/>
            <a:r>
              <a:rPr lang="en-US" altLang="en-US" smtClean="0"/>
              <a:t>Major problem: the ‘binding’ wall</a:t>
            </a:r>
          </a:p>
        </p:txBody>
      </p:sp>
      <p:grpSp>
        <p:nvGrpSpPr>
          <p:cNvPr id="17412" name="Group 8"/>
          <p:cNvGrpSpPr>
            <a:grpSpLocks/>
          </p:cNvGrpSpPr>
          <p:nvPr/>
        </p:nvGrpSpPr>
        <p:grpSpPr bwMode="auto">
          <a:xfrm>
            <a:off x="4344988" y="2063750"/>
            <a:ext cx="1019175" cy="4673600"/>
            <a:chOff x="2780" y="1300"/>
            <a:chExt cx="642" cy="2944"/>
          </a:xfrm>
        </p:grpSpPr>
        <p:pic>
          <p:nvPicPr>
            <p:cNvPr id="17419" name="Picture 9"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0"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1"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2"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Line 7"/>
          <p:cNvSpPr>
            <a:spLocks noChangeShapeType="1"/>
          </p:cNvSpPr>
          <p:nvPr/>
        </p:nvSpPr>
        <p:spPr bwMode="auto">
          <a:xfrm>
            <a:off x="2640013" y="4300538"/>
            <a:ext cx="2003425" cy="288925"/>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7414" name="Picture 5"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3" y="2414588"/>
            <a:ext cx="3076575" cy="386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70458" name="Picture 26" descr="glob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838" y="4308475"/>
            <a:ext cx="11318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0459" name="Picture 27"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2416175"/>
            <a:ext cx="3076575" cy="386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70460" name="Text Box 28"/>
          <p:cNvSpPr txBox="1">
            <a:spLocks noChangeArrowheads="1"/>
          </p:cNvSpPr>
          <p:nvPr/>
        </p:nvSpPr>
        <p:spPr bwMode="auto">
          <a:xfrm rot="-1688226">
            <a:off x="2127250" y="3762375"/>
            <a:ext cx="5283200" cy="823913"/>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4800">
                <a:solidFill>
                  <a:schemeClr val="bg1"/>
                </a:solidFill>
              </a:rPr>
              <a:t>How to do it right ?</a:t>
            </a:r>
          </a:p>
        </p:txBody>
      </p:sp>
      <p:sp>
        <p:nvSpPr>
          <p:cNvPr id="14" name="TextBox 13"/>
          <p:cNvSpPr txBox="1">
            <a:spLocks noChangeArrowheads="1"/>
          </p:cNvSpPr>
          <p:nvPr/>
        </p:nvSpPr>
        <p:spPr bwMode="auto">
          <a:xfrm>
            <a:off x="5397500" y="6396038"/>
            <a:ext cx="332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gives you a cartoon of the world</a:t>
            </a:r>
          </a:p>
        </p:txBody>
      </p:sp>
    </p:spTree>
    <p:extLst>
      <p:ext uri="{BB962C8B-B14F-4D97-AF65-F5344CB8AC3E}">
        <p14:creationId xmlns:p14="http://schemas.microsoft.com/office/powerpoint/2010/main" val="207315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70459"/>
                                        </p:tgtEl>
                                        <p:attrNameLst>
                                          <p:attrName>style.visibility</p:attrName>
                                        </p:attrNameLst>
                                      </p:cBhvr>
                                      <p:to>
                                        <p:strVal val="hidden"/>
                                      </p:to>
                                    </p:set>
                                  </p:childTnLst>
                                </p:cTn>
                              </p:par>
                            </p:childTnLst>
                          </p:cTn>
                        </p:par>
                        <p:par>
                          <p:cTn id="7" fill="hold" nodeType="afterGroup">
                            <p:stCondLst>
                              <p:cond delay="0"/>
                            </p:stCondLst>
                            <p:childTnLst>
                              <p:par>
                                <p:cTn id="8" presetID="41" presetClass="path" presetSubtype="0" decel="50000" fill="hold" nodeType="afterEffect">
                                  <p:stCondLst>
                                    <p:cond delay="0"/>
                                  </p:stCondLst>
                                  <p:childTnLst>
                                    <p:animMotion origin="layout" path="M 0.30295 -0.4426 C 0.29705 -0.45811 0.27708 -0.47315 0.27031 -0.47315 C 0.22621 -0.47315 0.18073 -0.23565 0.18073 0.00185 C 0.18073 -0.11806 0.15816 -0.23565 0.13663 -0.23565 C 0.11389 -0.23565 0.09253 -0.11621 0.09253 0.00185 C 0.09253 -0.05741 0.08125 -0.11806 0.06979 -0.11806 C 0.05851 -0.11806 0.04722 -0.05903 0.04722 0.00185 C 0.04722 -0.02871 0.04132 -0.05741 0.03576 -0.05741 C 0.03003 -0.05741 0.02448 -0.02709 0.02448 0.00185 C 0.02448 -0.01343 0.02153 -0.02871 0.01875 -0.02871 C 0.01719 -0.02871 0.01319 -0.01343 0.01319 0.00185 C 0.01319 -0.00602 0.01163 -0.01343 0.01024 -0.01343 C 0.01024 -0.01575 0.00712 -0.00602 0.00712 0.00185 C 0.00712 -0.00232 0.00712 -0.00602 0.00573 -0.00602 C 0.00573 -0.00394 0.00434 -0.00209 0.00434 0.00185 C 0.00434 -0.00024 0.00434 -0.00232 0.00434 -0.00394 C 0.00278 -0.00394 0.00278 -0.00209 0.00278 4.44444E-6 C 0.00139 4.44444E-6 0.00139 -0.00209 0.00139 -0.00394 C 8.33333E-7 -0.00394 8.33333E-7 -0.00209 8.33333E-7 4.44444E-6 " pathEditMode="fixed" rAng="0" ptsTypes="fffffffffffffffffff">
                                      <p:cBhvr>
                                        <p:cTn id="9" dur="2000" fill="hold"/>
                                        <p:tgtEl>
                                          <p:spTgt spid="1170458"/>
                                        </p:tgtEl>
                                        <p:attrNameLst>
                                          <p:attrName>ppt_x</p:attrName>
                                          <p:attrName>ppt_y</p:attrName>
                                        </p:attrNameLst>
                                      </p:cBhvr>
                                      <p:rCtr x="-15156" y="20694"/>
                                    </p:animMotion>
                                  </p:childTnLst>
                                </p:cTn>
                              </p:par>
                              <p:par>
                                <p:cTn id="10" presetID="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0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60"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smtClean="0"/>
              <a:t>Requirements for this digital copy</a:t>
            </a:r>
          </a:p>
        </p:txBody>
      </p:sp>
      <p:sp>
        <p:nvSpPr>
          <p:cNvPr id="18435" name="Rectangle 3"/>
          <p:cNvSpPr>
            <a:spLocks noGrp="1" noChangeArrowheads="1"/>
          </p:cNvSpPr>
          <p:nvPr>
            <p:ph idx="1"/>
          </p:nvPr>
        </p:nvSpPr>
        <p:spPr/>
        <p:txBody>
          <a:bodyPr/>
          <a:lstStyle/>
          <a:p>
            <a:pPr eaLnBrk="1" hangingPunct="1"/>
            <a:r>
              <a:rPr lang="en-US" altLang="en-US" sz="2800" dirty="0" smtClean="0"/>
              <a:t>R1:	A faithful representation of reality</a:t>
            </a:r>
          </a:p>
          <a:p>
            <a:pPr eaLnBrk="1" hangingPunct="1"/>
            <a:r>
              <a:rPr lang="en-US" altLang="en-US" sz="2800" dirty="0" smtClean="0"/>
              <a:t>R2	… of everything that is digitally registered,</a:t>
            </a:r>
          </a:p>
          <a:p>
            <a:pPr lvl="4" eaLnBrk="1" hangingPunct="1">
              <a:buFontTx/>
              <a:buNone/>
            </a:pPr>
            <a:r>
              <a:rPr lang="en-US" altLang="en-US" sz="1800" dirty="0" smtClean="0"/>
              <a:t>what is </a:t>
            </a:r>
            <a:r>
              <a:rPr lang="en-US" altLang="en-US" sz="1800" i="1" dirty="0" smtClean="0"/>
              <a:t>generic</a:t>
            </a:r>
            <a:r>
              <a:rPr lang="en-US" altLang="en-US" sz="1800" dirty="0" smtClean="0"/>
              <a:t> </a:t>
            </a:r>
            <a:r>
              <a:rPr lang="en-US" altLang="en-US" sz="1800" dirty="0" smtClean="0">
                <a:sym typeface="Wingdings" panose="05000000000000000000" pitchFamily="2" charset="2"/>
              </a:rPr>
              <a:t> scientific theories</a:t>
            </a:r>
          </a:p>
          <a:p>
            <a:pPr lvl="4" eaLnBrk="1" hangingPunct="1">
              <a:buFontTx/>
              <a:buNone/>
            </a:pPr>
            <a:r>
              <a:rPr lang="en-US" altLang="en-US" sz="1800" dirty="0" smtClean="0"/>
              <a:t>what is </a:t>
            </a:r>
            <a:r>
              <a:rPr lang="en-US" altLang="en-US" sz="1800" i="1" dirty="0" smtClean="0"/>
              <a:t>specific</a:t>
            </a:r>
            <a:r>
              <a:rPr lang="en-US" altLang="en-US" sz="1800" dirty="0" smtClean="0"/>
              <a:t> </a:t>
            </a:r>
            <a:r>
              <a:rPr lang="en-US" altLang="en-US" sz="1800" dirty="0" smtClean="0">
                <a:sym typeface="Wingdings" panose="05000000000000000000" pitchFamily="2" charset="2"/>
              </a:rPr>
              <a:t> what individual entities exist and how they 	               relate ontologically rather than statistically</a:t>
            </a:r>
            <a:endParaRPr lang="en-US" altLang="en-US" sz="1800" dirty="0" smtClean="0"/>
          </a:p>
          <a:p>
            <a:pPr eaLnBrk="1" hangingPunct="1"/>
            <a:r>
              <a:rPr lang="en-US" altLang="en-US" sz="2800" dirty="0" smtClean="0"/>
              <a:t>R3:	… throughout reality’s entire history,</a:t>
            </a:r>
          </a:p>
          <a:p>
            <a:pPr eaLnBrk="1" hangingPunct="1"/>
            <a:r>
              <a:rPr lang="en-US" altLang="en-US" sz="2800" dirty="0" smtClean="0"/>
              <a:t>R4	… which is computable in order to …</a:t>
            </a:r>
          </a:p>
          <a:p>
            <a:pPr lvl="4" eaLnBrk="1" hangingPunct="1">
              <a:buFontTx/>
              <a:buNone/>
            </a:pPr>
            <a:r>
              <a:rPr lang="en-US" altLang="en-US" sz="1800" dirty="0" smtClean="0"/>
              <a:t>… allow queries over the world’s past and present,</a:t>
            </a:r>
          </a:p>
          <a:p>
            <a:pPr lvl="4" eaLnBrk="1" hangingPunct="1">
              <a:buFontTx/>
              <a:buNone/>
            </a:pPr>
            <a:r>
              <a:rPr lang="en-US" altLang="en-US" sz="1800" dirty="0" smtClean="0"/>
              <a:t>… make predictions,</a:t>
            </a:r>
          </a:p>
          <a:p>
            <a:pPr lvl="4" eaLnBrk="1" hangingPunct="1">
              <a:buFontTx/>
              <a:buNone/>
            </a:pPr>
            <a:r>
              <a:rPr lang="en-US" altLang="en-US" sz="1800" dirty="0" smtClean="0"/>
              <a:t>… fill in gaps,</a:t>
            </a:r>
          </a:p>
          <a:p>
            <a:pPr lvl="4" eaLnBrk="1" hangingPunct="1">
              <a:buFontTx/>
              <a:buNone/>
            </a:pPr>
            <a:r>
              <a:rPr lang="en-US" altLang="en-US" sz="1800" dirty="0" smtClean="0"/>
              <a:t>… identify mistakes,</a:t>
            </a:r>
          </a:p>
          <a:p>
            <a:pPr lvl="4" eaLnBrk="1" hangingPunct="1">
              <a:buFontTx/>
              <a:buNone/>
            </a:pPr>
            <a:r>
              <a:rPr lang="en-US" altLang="en-US" sz="1800" dirty="0" smtClean="0"/>
              <a:t>… understand ‘the why’ about realities</a:t>
            </a:r>
          </a:p>
          <a:p>
            <a:pPr lvl="4" eaLnBrk="1" hangingPunct="1">
              <a:buFontTx/>
              <a:buNone/>
            </a:pPr>
            <a:r>
              <a:rPr lang="en-US" altLang="en-US" sz="1800" dirty="0" smtClean="0"/>
              <a:t>...</a:t>
            </a:r>
          </a:p>
        </p:txBody>
      </p:sp>
    </p:spTree>
    <p:extLst>
      <p:ext uri="{BB962C8B-B14F-4D97-AF65-F5344CB8AC3E}">
        <p14:creationId xmlns:p14="http://schemas.microsoft.com/office/powerpoint/2010/main" val="5700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is out there …</a:t>
            </a:r>
            <a:br>
              <a:rPr lang="en-US" altLang="en-US" dirty="0" smtClean="0"/>
            </a:br>
            <a:r>
              <a:rPr lang="en-US" altLang="en-US" dirty="0" smtClean="0"/>
              <a:t>(… we want/need to deal with)?</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8"/>
            <a:ext cx="2438400" cy="461962"/>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 name="Group 29"/>
          <p:cNvGrpSpPr>
            <a:grpSpLocks/>
          </p:cNvGrpSpPr>
          <p:nvPr/>
        </p:nvGrpSpPr>
        <p:grpSpPr bwMode="auto">
          <a:xfrm>
            <a:off x="5029200" y="3386138"/>
            <a:ext cx="3505200" cy="460375"/>
            <a:chOff x="5029200" y="3385623"/>
            <a:chExt cx="3505200" cy="461665"/>
          </a:xfrm>
        </p:grpSpPr>
        <p:sp>
          <p:nvSpPr>
            <p:cNvPr id="19482"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3"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2656853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AutoShape 6"/>
          <p:cNvSpPr>
            <a:spLocks noGrp="1" noChangeArrowheads="1"/>
          </p:cNvSpPr>
          <p:nvPr>
            <p:ph type="title"/>
          </p:nvPr>
        </p:nvSpPr>
        <p:spPr/>
        <p:txBody>
          <a:bodyPr/>
          <a:lstStyle/>
          <a:p>
            <a:pPr eaLnBrk="1" hangingPunct="1"/>
            <a:r>
              <a:rPr lang="en-US" altLang="en-US" sz="2800" smtClean="0"/>
              <a:t>A faithful representation of reality through BFO</a:t>
            </a:r>
            <a:endParaRPr lang="en-US" altLang="en-US" sz="3000" smtClean="0"/>
          </a:p>
        </p:txBody>
      </p:sp>
      <p:sp>
        <p:nvSpPr>
          <p:cNvPr id="20483" name="Text Box 2"/>
          <p:cNvSpPr txBox="1">
            <a:spLocks noChangeArrowheads="1"/>
          </p:cNvSpPr>
          <p:nvPr/>
        </p:nvSpPr>
        <p:spPr bwMode="auto">
          <a:xfrm>
            <a:off x="914400" y="32766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4" name="Text Box 3"/>
          <p:cNvSpPr txBox="1">
            <a:spLocks noChangeArrowheads="1"/>
          </p:cNvSpPr>
          <p:nvPr/>
        </p:nvSpPr>
        <p:spPr bwMode="auto">
          <a:xfrm>
            <a:off x="2590800" y="32766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5" name="Text Box 4"/>
          <p:cNvSpPr txBox="1">
            <a:spLocks noChangeArrowheads="1"/>
          </p:cNvSpPr>
          <p:nvPr/>
        </p:nvSpPr>
        <p:spPr bwMode="auto">
          <a:xfrm>
            <a:off x="7054850" y="33528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6" name="Text Box 5"/>
          <p:cNvSpPr txBox="1">
            <a:spLocks noChangeArrowheads="1"/>
          </p:cNvSpPr>
          <p:nvPr/>
        </p:nvSpPr>
        <p:spPr bwMode="auto">
          <a:xfrm>
            <a:off x="4191000" y="3200400"/>
            <a:ext cx="112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chemeClr val="bg1"/>
                </a:solidFill>
              </a:rPr>
              <a:t>instanceOf</a:t>
            </a:r>
          </a:p>
        </p:txBody>
      </p:sp>
      <p:sp>
        <p:nvSpPr>
          <p:cNvPr id="20488" name="AutoShape 7"/>
          <p:cNvSpPr>
            <a:spLocks noChangeArrowheads="1"/>
          </p:cNvSpPr>
          <p:nvPr/>
        </p:nvSpPr>
        <p:spPr bwMode="auto">
          <a:xfrm>
            <a:off x="1873250" y="2135188"/>
            <a:ext cx="12763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material</a:t>
            </a:r>
          </a:p>
          <a:p>
            <a:pPr eaLnBrk="1" hangingPunct="1"/>
            <a:r>
              <a:rPr lang="en-US" altLang="en-US" sz="1800">
                <a:solidFill>
                  <a:srgbClr val="000066"/>
                </a:solidFill>
              </a:rPr>
              <a:t>object</a:t>
            </a:r>
          </a:p>
        </p:txBody>
      </p:sp>
      <p:sp>
        <p:nvSpPr>
          <p:cNvPr id="20489" name="AutoShape 8"/>
          <p:cNvSpPr>
            <a:spLocks noChangeArrowheads="1"/>
          </p:cNvSpPr>
          <p:nvPr/>
        </p:nvSpPr>
        <p:spPr bwMode="auto">
          <a:xfrm>
            <a:off x="4716463" y="2135188"/>
            <a:ext cx="135255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spacetime</a:t>
            </a:r>
          </a:p>
          <a:p>
            <a:pPr eaLnBrk="1" hangingPunct="1"/>
            <a:r>
              <a:rPr lang="en-US" altLang="en-US" sz="1800">
                <a:solidFill>
                  <a:srgbClr val="000066"/>
                </a:solidFill>
              </a:rPr>
              <a:t>region</a:t>
            </a:r>
          </a:p>
        </p:txBody>
      </p:sp>
      <p:sp>
        <p:nvSpPr>
          <p:cNvPr id="20490" name="AutoShape 9"/>
          <p:cNvSpPr>
            <a:spLocks noChangeArrowheads="1"/>
          </p:cNvSpPr>
          <p:nvPr/>
        </p:nvSpPr>
        <p:spPr bwMode="auto">
          <a:xfrm>
            <a:off x="2193925" y="4302125"/>
            <a:ext cx="633413" cy="458788"/>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me</a:t>
            </a:r>
          </a:p>
        </p:txBody>
      </p:sp>
      <p:sp>
        <p:nvSpPr>
          <p:cNvPr id="20491" name="AutoShape 10"/>
          <p:cNvSpPr>
            <a:spLocks noChangeArrowheads="1"/>
          </p:cNvSpPr>
          <p:nvPr/>
        </p:nvSpPr>
        <p:spPr bwMode="auto">
          <a:xfrm>
            <a:off x="7743825" y="3962400"/>
            <a:ext cx="1371600" cy="112395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temporal region</a:t>
            </a:r>
          </a:p>
        </p:txBody>
      </p:sp>
      <p:sp>
        <p:nvSpPr>
          <p:cNvPr id="20492" name="AutoShape 11"/>
          <p:cNvSpPr>
            <a:spLocks noChangeArrowheads="1"/>
          </p:cNvSpPr>
          <p:nvPr/>
        </p:nvSpPr>
        <p:spPr bwMode="auto">
          <a:xfrm>
            <a:off x="3681413" y="4143375"/>
            <a:ext cx="642937" cy="763588"/>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my life</a:t>
            </a:r>
          </a:p>
        </p:txBody>
      </p:sp>
      <p:sp>
        <p:nvSpPr>
          <p:cNvPr id="20493" name="AutoShape 12"/>
          <p:cNvSpPr>
            <a:spLocks noChangeArrowheads="1"/>
          </p:cNvSpPr>
          <p:nvPr/>
        </p:nvSpPr>
        <p:spPr bwMode="auto">
          <a:xfrm>
            <a:off x="4867275" y="4135438"/>
            <a:ext cx="1049338" cy="78740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my 4D STR</a:t>
            </a:r>
          </a:p>
        </p:txBody>
      </p:sp>
      <p:sp>
        <p:nvSpPr>
          <p:cNvPr id="20494" name="AutoShape 13"/>
          <p:cNvSpPr>
            <a:spLocks noChangeArrowheads="1"/>
          </p:cNvSpPr>
          <p:nvPr/>
        </p:nvSpPr>
        <p:spPr bwMode="auto">
          <a:xfrm>
            <a:off x="4840288" y="5573713"/>
            <a:ext cx="1104900" cy="1122362"/>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spatial</a:t>
            </a:r>
          </a:p>
          <a:p>
            <a:pPr eaLnBrk="1" hangingPunct="1"/>
            <a:r>
              <a:rPr lang="en-US" altLang="en-US" sz="2000">
                <a:solidFill>
                  <a:srgbClr val="000066"/>
                </a:solidFill>
              </a:rPr>
              <a:t>region</a:t>
            </a:r>
          </a:p>
        </p:txBody>
      </p:sp>
      <p:sp>
        <p:nvSpPr>
          <p:cNvPr id="20495" name="AutoShape 14"/>
          <p:cNvSpPr>
            <a:spLocks noChangeArrowheads="1"/>
          </p:cNvSpPr>
          <p:nvPr/>
        </p:nvSpPr>
        <p:spPr bwMode="auto">
          <a:xfrm>
            <a:off x="3441700" y="2286000"/>
            <a:ext cx="1123950" cy="406400"/>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history</a:t>
            </a:r>
          </a:p>
        </p:txBody>
      </p:sp>
      <p:sp>
        <p:nvSpPr>
          <p:cNvPr id="20496" name="AutoShape 15"/>
          <p:cNvSpPr>
            <a:spLocks noChangeArrowheads="1"/>
          </p:cNvSpPr>
          <p:nvPr/>
        </p:nvSpPr>
        <p:spPr bwMode="auto">
          <a:xfrm>
            <a:off x="6503988" y="2135188"/>
            <a:ext cx="1050925"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spatial</a:t>
            </a:r>
          </a:p>
          <a:p>
            <a:pPr eaLnBrk="1" hangingPunct="1"/>
            <a:r>
              <a:rPr lang="en-US" altLang="en-US" sz="1800">
                <a:solidFill>
                  <a:srgbClr val="000066"/>
                </a:solidFill>
              </a:rPr>
              <a:t>region</a:t>
            </a:r>
          </a:p>
        </p:txBody>
      </p:sp>
      <p:sp>
        <p:nvSpPr>
          <p:cNvPr id="20497" name="AutoShape 16"/>
          <p:cNvSpPr>
            <a:spLocks noChangeArrowheads="1"/>
          </p:cNvSpPr>
          <p:nvPr/>
        </p:nvSpPr>
        <p:spPr bwMode="auto">
          <a:xfrm>
            <a:off x="7848600" y="2135188"/>
            <a:ext cx="114300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temporal</a:t>
            </a:r>
          </a:p>
          <a:p>
            <a:pPr eaLnBrk="1" hangingPunct="1"/>
            <a:r>
              <a:rPr lang="en-US" altLang="en-US" sz="1800">
                <a:solidFill>
                  <a:srgbClr val="000066"/>
                </a:solidFill>
              </a:rPr>
              <a:t>region</a:t>
            </a:r>
          </a:p>
        </p:txBody>
      </p:sp>
      <p:sp>
        <p:nvSpPr>
          <p:cNvPr id="20498" name="Rectangle 17"/>
          <p:cNvSpPr>
            <a:spLocks noChangeArrowheads="1"/>
          </p:cNvSpPr>
          <p:nvPr/>
        </p:nvSpPr>
        <p:spPr bwMode="auto">
          <a:xfrm>
            <a:off x="0" y="32004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20499" name="AutoShape 18"/>
          <p:cNvSpPr>
            <a:spLocks noChangeArrowheads="1"/>
          </p:cNvSpPr>
          <p:nvPr/>
        </p:nvSpPr>
        <p:spPr bwMode="auto">
          <a:xfrm>
            <a:off x="152400" y="2135188"/>
            <a:ext cx="14287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dependent continuant</a:t>
            </a:r>
          </a:p>
        </p:txBody>
      </p:sp>
      <p:sp>
        <p:nvSpPr>
          <p:cNvPr id="20500" name="AutoShape 19"/>
          <p:cNvSpPr>
            <a:spLocks noChangeArrowheads="1"/>
          </p:cNvSpPr>
          <p:nvPr/>
        </p:nvSpPr>
        <p:spPr bwMode="auto">
          <a:xfrm>
            <a:off x="341313" y="4130675"/>
            <a:ext cx="1050925" cy="796925"/>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quality</a:t>
            </a:r>
          </a:p>
        </p:txBody>
      </p:sp>
      <p:cxnSp>
        <p:nvCxnSpPr>
          <p:cNvPr id="20501" name="AutoShape 20"/>
          <p:cNvCxnSpPr>
            <a:cxnSpLocks noChangeShapeType="1"/>
            <a:stCxn id="20500" idx="0"/>
            <a:endCxn id="20499" idx="2"/>
          </p:cNvCxnSpPr>
          <p:nvPr/>
        </p:nvCxnSpPr>
        <p:spPr bwMode="auto">
          <a:xfrm flipV="1">
            <a:off x="866775" y="2844800"/>
            <a:ext cx="0" cy="127158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2" name="AutoShape 21"/>
          <p:cNvCxnSpPr>
            <a:cxnSpLocks noChangeShapeType="1"/>
            <a:stCxn id="20490" idx="0"/>
            <a:endCxn id="20488" idx="2"/>
          </p:cNvCxnSpPr>
          <p:nvPr/>
        </p:nvCxnSpPr>
        <p:spPr bwMode="auto">
          <a:xfrm flipV="1">
            <a:off x="2511425" y="2844800"/>
            <a:ext cx="0" cy="144303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3" name="AutoShape 22"/>
          <p:cNvCxnSpPr>
            <a:cxnSpLocks noChangeShapeType="1"/>
            <a:stCxn id="20492" idx="0"/>
            <a:endCxn id="20495" idx="2"/>
          </p:cNvCxnSpPr>
          <p:nvPr/>
        </p:nvCxnSpPr>
        <p:spPr bwMode="auto">
          <a:xfrm flipV="1">
            <a:off x="4003675" y="2692400"/>
            <a:ext cx="0" cy="1441450"/>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4" name="AutoShape 23"/>
          <p:cNvCxnSpPr>
            <a:cxnSpLocks noChangeShapeType="1"/>
            <a:stCxn id="20493" idx="0"/>
            <a:endCxn id="20489" idx="2"/>
          </p:cNvCxnSpPr>
          <p:nvPr/>
        </p:nvCxnSpPr>
        <p:spPr bwMode="auto">
          <a:xfrm flipV="1">
            <a:off x="5392738" y="2844800"/>
            <a:ext cx="0" cy="1281113"/>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5" name="AutoShape 24"/>
          <p:cNvCxnSpPr>
            <a:cxnSpLocks noChangeShapeType="1"/>
            <a:stCxn id="20491" idx="0"/>
            <a:endCxn id="20497" idx="2"/>
          </p:cNvCxnSpPr>
          <p:nvPr/>
        </p:nvCxnSpPr>
        <p:spPr bwMode="auto">
          <a:xfrm flipH="1" flipV="1">
            <a:off x="8420100" y="2844800"/>
            <a:ext cx="9525" cy="1108075"/>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6" name="AutoShape 25"/>
          <p:cNvCxnSpPr>
            <a:cxnSpLocks noChangeShapeType="1"/>
            <a:stCxn id="20490" idx="1"/>
            <a:endCxn id="20500" idx="3"/>
          </p:cNvCxnSpPr>
          <p:nvPr/>
        </p:nvCxnSpPr>
        <p:spPr bwMode="auto">
          <a:xfrm flipH="1" flipV="1">
            <a:off x="1406525" y="4529138"/>
            <a:ext cx="773113" cy="3175"/>
          </a:xfrm>
          <a:prstGeom prst="straightConnector1">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07" name="AutoShape 26"/>
          <p:cNvCxnSpPr>
            <a:cxnSpLocks noChangeShapeType="1"/>
            <a:stCxn id="20492" idx="1"/>
            <a:endCxn id="20490" idx="3"/>
          </p:cNvCxnSpPr>
          <p:nvPr/>
        </p:nvCxnSpPr>
        <p:spPr bwMode="auto">
          <a:xfrm flipH="1">
            <a:off x="2841625" y="4525963"/>
            <a:ext cx="830263" cy="6350"/>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08" name="AutoShape 27"/>
          <p:cNvCxnSpPr>
            <a:cxnSpLocks noChangeShapeType="1"/>
            <a:stCxn id="20493" idx="1"/>
            <a:endCxn id="20492" idx="3"/>
          </p:cNvCxnSpPr>
          <p:nvPr/>
        </p:nvCxnSpPr>
        <p:spPr bwMode="auto">
          <a:xfrm flipH="1" flipV="1">
            <a:off x="4333875" y="4525963"/>
            <a:ext cx="523875" cy="3175"/>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09" name="AutoShape 28"/>
          <p:cNvCxnSpPr>
            <a:cxnSpLocks noChangeShapeType="1"/>
            <a:stCxn id="20494" idx="0"/>
            <a:endCxn id="20493" idx="2"/>
          </p:cNvCxnSpPr>
          <p:nvPr/>
        </p:nvCxnSpPr>
        <p:spPr bwMode="auto">
          <a:xfrm flipV="1">
            <a:off x="5392738" y="4932363"/>
            <a:ext cx="0" cy="627062"/>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10" name="AutoShape 29"/>
          <p:cNvCxnSpPr>
            <a:cxnSpLocks noChangeShapeType="1"/>
            <a:stCxn id="20491" idx="1"/>
            <a:endCxn id="20493" idx="3"/>
          </p:cNvCxnSpPr>
          <p:nvPr/>
        </p:nvCxnSpPr>
        <p:spPr bwMode="auto">
          <a:xfrm flipH="1">
            <a:off x="5926138" y="4524375"/>
            <a:ext cx="1808162" cy="4763"/>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sp>
        <p:nvSpPr>
          <p:cNvPr id="20511" name="Text Box 30"/>
          <p:cNvSpPr txBox="1">
            <a:spLocks noChangeArrowheads="1"/>
          </p:cNvSpPr>
          <p:nvPr/>
        </p:nvSpPr>
        <p:spPr bwMode="auto">
          <a:xfrm>
            <a:off x="3429000" y="5867400"/>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located-in at t</a:t>
            </a:r>
          </a:p>
        </p:txBody>
      </p:sp>
      <p:sp>
        <p:nvSpPr>
          <p:cNvPr id="20512" name="Text Box 31"/>
          <p:cNvSpPr txBox="1">
            <a:spLocks noChangeArrowheads="1"/>
          </p:cNvSpPr>
          <p:nvPr/>
        </p:nvSpPr>
        <p:spPr bwMode="auto">
          <a:xfrm>
            <a:off x="1439863" y="47244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 at t</a:t>
            </a:r>
          </a:p>
        </p:txBody>
      </p:sp>
      <p:sp>
        <p:nvSpPr>
          <p:cNvPr id="20513" name="Text Box 32"/>
          <p:cNvSpPr txBox="1">
            <a:spLocks noChangeArrowheads="1"/>
          </p:cNvSpPr>
          <p:nvPr/>
        </p:nvSpPr>
        <p:spPr bwMode="auto">
          <a:xfrm>
            <a:off x="2514600" y="3886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participantOf at t</a:t>
            </a:r>
          </a:p>
        </p:txBody>
      </p:sp>
      <p:sp>
        <p:nvSpPr>
          <p:cNvPr id="20514" name="Text Box 33"/>
          <p:cNvSpPr txBox="1">
            <a:spLocks noChangeArrowheads="1"/>
          </p:cNvSpPr>
          <p:nvPr/>
        </p:nvSpPr>
        <p:spPr bwMode="auto">
          <a:xfrm>
            <a:off x="4191000" y="3886200"/>
            <a:ext cx="827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occupies</a:t>
            </a:r>
          </a:p>
        </p:txBody>
      </p:sp>
      <p:sp>
        <p:nvSpPr>
          <p:cNvPr id="20515" name="Text Box 34"/>
          <p:cNvSpPr txBox="1">
            <a:spLocks noChangeArrowheads="1"/>
          </p:cNvSpPr>
          <p:nvPr/>
        </p:nvSpPr>
        <p:spPr bwMode="auto">
          <a:xfrm>
            <a:off x="5943600" y="4191000"/>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projectsOn</a:t>
            </a:r>
          </a:p>
        </p:txBody>
      </p:sp>
      <p:sp>
        <p:nvSpPr>
          <p:cNvPr id="20516" name="Text Box 35"/>
          <p:cNvSpPr txBox="1">
            <a:spLocks noChangeArrowheads="1"/>
          </p:cNvSpPr>
          <p:nvPr/>
        </p:nvSpPr>
        <p:spPr bwMode="auto">
          <a:xfrm>
            <a:off x="3886200" y="5029200"/>
            <a:ext cx="1643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projectsOn at t</a:t>
            </a:r>
          </a:p>
        </p:txBody>
      </p:sp>
      <p:cxnSp>
        <p:nvCxnSpPr>
          <p:cNvPr id="20517" name="AutoShape 36"/>
          <p:cNvCxnSpPr>
            <a:cxnSpLocks noChangeShapeType="1"/>
            <a:stCxn id="20494" idx="3"/>
            <a:endCxn id="20496" idx="2"/>
          </p:cNvCxnSpPr>
          <p:nvPr/>
        </p:nvCxnSpPr>
        <p:spPr bwMode="auto">
          <a:xfrm flipV="1">
            <a:off x="5959475" y="2844800"/>
            <a:ext cx="1069975" cy="3290888"/>
          </a:xfrm>
          <a:prstGeom prst="bentConnector2">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cxnSp>
        <p:nvCxnSpPr>
          <p:cNvPr id="20518" name="AutoShape 37"/>
          <p:cNvCxnSpPr>
            <a:cxnSpLocks noChangeShapeType="1"/>
            <a:stCxn id="20490" idx="2"/>
            <a:endCxn id="20494" idx="1"/>
          </p:cNvCxnSpPr>
          <p:nvPr/>
        </p:nvCxnSpPr>
        <p:spPr bwMode="auto">
          <a:xfrm rot="16200000" flipH="1">
            <a:off x="2988469" y="4298156"/>
            <a:ext cx="1360488" cy="2314575"/>
          </a:xfrm>
          <a:prstGeom prst="bentConnector2">
            <a:avLst/>
          </a:prstGeom>
          <a:noFill/>
          <a:ln w="28575">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20519" name="TextBox 38"/>
          <p:cNvSpPr txBox="1">
            <a:spLocks noChangeArrowheads="1"/>
          </p:cNvSpPr>
          <p:nvPr/>
        </p:nvSpPr>
        <p:spPr bwMode="auto">
          <a:xfrm>
            <a:off x="125413" y="6396038"/>
            <a:ext cx="2859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chemeClr val="bg1"/>
                </a:solidFill>
              </a:rPr>
              <a:t>BFO = Basic Formal Ontology</a:t>
            </a:r>
          </a:p>
        </p:txBody>
      </p:sp>
    </p:spTree>
    <p:extLst>
      <p:ext uri="{BB962C8B-B14F-4D97-AF65-F5344CB8AC3E}">
        <p14:creationId xmlns:p14="http://schemas.microsoft.com/office/powerpoint/2010/main" val="3657862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BFO is adequate for R1 … R3</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89" y="2136776"/>
            <a:ext cx="85175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8" name="TextBox 4"/>
          <p:cNvSpPr txBox="1">
            <a:spLocks noChangeArrowheads="1"/>
          </p:cNvSpPr>
          <p:nvPr/>
        </p:nvSpPr>
        <p:spPr bwMode="auto">
          <a:xfrm>
            <a:off x="390525" y="1600200"/>
            <a:ext cx="2239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Generic entities</a:t>
            </a:r>
          </a:p>
        </p:txBody>
      </p:sp>
      <p:sp>
        <p:nvSpPr>
          <p:cNvPr id="21509" name="TextBox 5"/>
          <p:cNvSpPr txBox="1">
            <a:spLocks noChangeArrowheads="1"/>
          </p:cNvSpPr>
          <p:nvPr/>
        </p:nvSpPr>
        <p:spPr bwMode="auto">
          <a:xfrm>
            <a:off x="658813" y="5414963"/>
            <a:ext cx="1654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21510" name="Oval 6"/>
          <p:cNvSpPr>
            <a:spLocks noChangeArrowheads="1"/>
          </p:cNvSpPr>
          <p:nvPr/>
        </p:nvSpPr>
        <p:spPr bwMode="auto">
          <a:xfrm>
            <a:off x="1057636" y="3248891"/>
            <a:ext cx="466725" cy="298450"/>
          </a:xfrm>
          <a:prstGeom prst="ellipse">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1511" name="Oval 8"/>
          <p:cNvSpPr>
            <a:spLocks noChangeArrowheads="1"/>
          </p:cNvSpPr>
          <p:nvPr/>
        </p:nvSpPr>
        <p:spPr bwMode="auto">
          <a:xfrm>
            <a:off x="2630488" y="3242252"/>
            <a:ext cx="466725" cy="298450"/>
          </a:xfrm>
          <a:prstGeom prst="ellipse">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1512" name="Oval 9"/>
          <p:cNvSpPr>
            <a:spLocks noChangeArrowheads="1"/>
          </p:cNvSpPr>
          <p:nvPr/>
        </p:nvSpPr>
        <p:spPr bwMode="auto">
          <a:xfrm>
            <a:off x="6705600" y="3276600"/>
            <a:ext cx="466725" cy="298450"/>
          </a:xfrm>
          <a:prstGeom prst="ellipse">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21513" name="Straight Arrow Connector 11"/>
          <p:cNvCxnSpPr>
            <a:cxnSpLocks noChangeShapeType="1"/>
            <a:endCxn id="21512" idx="4"/>
          </p:cNvCxnSpPr>
          <p:nvPr/>
        </p:nvCxnSpPr>
        <p:spPr bwMode="auto">
          <a:xfrm flipH="1" flipV="1">
            <a:off x="6938963" y="3575050"/>
            <a:ext cx="528637" cy="2749550"/>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1514" name="TextBox 12"/>
          <p:cNvSpPr txBox="1">
            <a:spLocks noChangeArrowheads="1"/>
          </p:cNvSpPr>
          <p:nvPr/>
        </p:nvSpPr>
        <p:spPr bwMode="auto">
          <a:xfrm>
            <a:off x="6165850" y="6219825"/>
            <a:ext cx="206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Time indexing</a:t>
            </a:r>
          </a:p>
        </p:txBody>
      </p:sp>
    </p:spTree>
    <p:extLst>
      <p:ext uri="{BB962C8B-B14F-4D97-AF65-F5344CB8AC3E}">
        <p14:creationId xmlns:p14="http://schemas.microsoft.com/office/powerpoint/2010/main" val="261142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685800" y="1600200"/>
          <a:ext cx="7772400" cy="5257800"/>
        </p:xfrm>
        <a:graphic>
          <a:graphicData uri="http://schemas.openxmlformats.org/presentationml/2006/ole">
            <mc:AlternateContent xmlns:mc="http://schemas.openxmlformats.org/markup-compatibility/2006">
              <mc:Choice xmlns:v="urn:schemas-microsoft-com:vml" Requires="v">
                <p:oleObj spid="_x0000_s8200" name="Photo Editor-foto" r:id="rId4" imgW="6133333" imgH="4048690" progId="MSPhotoEd.3">
                  <p:embed/>
                </p:oleObj>
              </mc:Choice>
              <mc:Fallback>
                <p:oleObj name="Photo Editor-foto" r:id="rId4" imgW="6133333" imgH="40486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7772400" cy="5257800"/>
                      </a:xfrm>
                      <a:prstGeom prst="rect">
                        <a:avLst/>
                      </a:prstGeom>
                      <a:noFill/>
                      <a:ln>
                        <a:noFill/>
                      </a:ln>
                      <a:effectLst/>
                    </p:spPr>
                  </p:pic>
                </p:oleObj>
              </mc:Fallback>
            </mc:AlternateContent>
          </a:graphicData>
        </a:graphic>
      </p:graphicFrame>
      <p:sp>
        <p:nvSpPr>
          <p:cNvPr id="5123" name="AutoShape 2"/>
          <p:cNvSpPr>
            <a:spLocks noGrp="1" noChangeArrowheads="1"/>
          </p:cNvSpPr>
          <p:nvPr>
            <p:ph type="title"/>
          </p:nvPr>
        </p:nvSpPr>
        <p:spPr>
          <a:xfrm>
            <a:off x="190500" y="613497"/>
            <a:ext cx="8762999" cy="758103"/>
          </a:xfrm>
        </p:spPr>
        <p:txBody>
          <a:bodyPr/>
          <a:lstStyle/>
          <a:p>
            <a:pPr algn="ctr" eaLnBrk="1" hangingPunct="1"/>
            <a:r>
              <a:rPr lang="nl-BE" altLang="en-US" dirty="0" smtClean="0"/>
              <a:t>We </a:t>
            </a:r>
            <a:r>
              <a:rPr lang="nl-BE" altLang="en-US" dirty="0" err="1" smtClean="0"/>
              <a:t>can</a:t>
            </a:r>
            <a:r>
              <a:rPr lang="nl-BE" altLang="en-US" dirty="0" smtClean="0"/>
              <a:t> do </a:t>
            </a:r>
            <a:r>
              <a:rPr lang="nl-BE" altLang="en-US" dirty="0" err="1" smtClean="0"/>
              <a:t>better</a:t>
            </a:r>
            <a:r>
              <a:rPr lang="nl-BE" altLang="en-US" dirty="0" smtClean="0"/>
              <a:t>, </a:t>
            </a:r>
            <a:r>
              <a:rPr lang="nl-BE" altLang="en-US" dirty="0" err="1" smtClean="0"/>
              <a:t>can’t</a:t>
            </a:r>
            <a:r>
              <a:rPr lang="nl-BE" altLang="en-US" dirty="0" smtClean="0"/>
              <a:t> we?</a:t>
            </a:r>
            <a:endParaRPr lang="nl-NL" altLang="en-US" dirty="0" smtClean="0"/>
          </a:p>
        </p:txBody>
      </p:sp>
      <p:sp>
        <p:nvSpPr>
          <p:cNvPr id="5124" name="Rectangle 5"/>
          <p:cNvSpPr>
            <a:spLocks noChangeArrowheads="1"/>
          </p:cNvSpPr>
          <p:nvPr/>
        </p:nvSpPr>
        <p:spPr bwMode="auto">
          <a:xfrm>
            <a:off x="381000" y="6234545"/>
            <a:ext cx="350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000" dirty="0">
                <a:solidFill>
                  <a:schemeClr val="bg1"/>
                </a:solidFill>
                <a:latin typeface="Helvetica" panose="020B0604020202020204" pitchFamily="34" charset="0"/>
              </a:rPr>
              <a:t>Rector AL, </a:t>
            </a:r>
            <a:r>
              <a:rPr lang="nl-NL" altLang="en-US" sz="1000" dirty="0" err="1">
                <a:solidFill>
                  <a:schemeClr val="bg1"/>
                </a:solidFill>
                <a:latin typeface="Helvetica" panose="020B0604020202020204" pitchFamily="34" charset="0"/>
              </a:rPr>
              <a:t>Nowlan</a:t>
            </a:r>
            <a:r>
              <a:rPr lang="nl-NL" altLang="en-US" sz="1000" dirty="0">
                <a:solidFill>
                  <a:schemeClr val="bg1"/>
                </a:solidFill>
                <a:latin typeface="Helvetica" panose="020B0604020202020204" pitchFamily="34" charset="0"/>
              </a:rPr>
              <a:t> WA, Kay S, </a:t>
            </a:r>
            <a:r>
              <a:rPr lang="nl-NL" altLang="en-US" sz="1000" dirty="0" err="1">
                <a:solidFill>
                  <a:schemeClr val="bg1"/>
                </a:solidFill>
                <a:latin typeface="Helvetica" panose="020B0604020202020204" pitchFamily="34" charset="0"/>
              </a:rPr>
              <a:t>Goble</a:t>
            </a:r>
            <a:r>
              <a:rPr lang="nl-NL" altLang="en-US" sz="1000" dirty="0">
                <a:solidFill>
                  <a:schemeClr val="bg1"/>
                </a:solidFill>
                <a:latin typeface="Helvetica" panose="020B0604020202020204" pitchFamily="34" charset="0"/>
              </a:rPr>
              <a:t> CA, </a:t>
            </a:r>
            <a:r>
              <a:rPr lang="nl-NL" altLang="en-US" sz="1000" dirty="0" err="1">
                <a:solidFill>
                  <a:schemeClr val="bg1"/>
                </a:solidFill>
                <a:latin typeface="Helvetica" panose="020B0604020202020204" pitchFamily="34" charset="0"/>
              </a:rPr>
              <a:t>Howkins</a:t>
            </a:r>
            <a:r>
              <a:rPr lang="nl-NL" altLang="en-US" sz="1000" dirty="0">
                <a:solidFill>
                  <a:schemeClr val="bg1"/>
                </a:solidFill>
                <a:latin typeface="Helvetica" panose="020B0604020202020204" pitchFamily="34" charset="0"/>
              </a:rPr>
              <a:t> TJ.</a:t>
            </a:r>
          </a:p>
          <a:p>
            <a:pPr eaLnBrk="1" hangingPunct="1"/>
            <a:r>
              <a:rPr lang="nl-NL" altLang="en-US" sz="1000" dirty="0">
                <a:solidFill>
                  <a:schemeClr val="bg1"/>
                </a:solidFill>
                <a:latin typeface="Helvetica" panose="020B0604020202020204" pitchFamily="34" charset="0"/>
              </a:rPr>
              <a:t>A </a:t>
            </a:r>
            <a:r>
              <a:rPr lang="nl-NL" altLang="en-US" sz="1000" dirty="0" err="1">
                <a:solidFill>
                  <a:schemeClr val="bg1"/>
                </a:solidFill>
                <a:latin typeface="Helvetica" panose="020B0604020202020204" pitchFamily="34" charset="0"/>
              </a:rPr>
              <a:t>framework</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for</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modelling</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the</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electronic</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medical</a:t>
            </a:r>
            <a:r>
              <a:rPr lang="nl-NL" altLang="en-US" sz="1000" dirty="0">
                <a:solidFill>
                  <a:schemeClr val="bg1"/>
                </a:solidFill>
                <a:latin typeface="Helvetica" panose="020B0604020202020204" pitchFamily="34" charset="0"/>
              </a:rPr>
              <a:t> record.</a:t>
            </a:r>
          </a:p>
          <a:p>
            <a:pPr eaLnBrk="1" hangingPunct="1"/>
            <a:r>
              <a:rPr lang="nl-NL" altLang="en-US" sz="1000" dirty="0" err="1">
                <a:solidFill>
                  <a:schemeClr val="bg1"/>
                </a:solidFill>
                <a:latin typeface="Helvetica" panose="020B0604020202020204" pitchFamily="34" charset="0"/>
              </a:rPr>
              <a:t>Methods</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Inf</a:t>
            </a:r>
            <a:r>
              <a:rPr lang="nl-NL" altLang="en-US" sz="1000" dirty="0">
                <a:solidFill>
                  <a:schemeClr val="bg1"/>
                </a:solidFill>
                <a:latin typeface="Helvetica" panose="020B0604020202020204" pitchFamily="34" charset="0"/>
              </a:rPr>
              <a:t> </a:t>
            </a:r>
            <a:r>
              <a:rPr lang="nl-NL" altLang="en-US" sz="1000" dirty="0" err="1">
                <a:solidFill>
                  <a:schemeClr val="bg1"/>
                </a:solidFill>
                <a:latin typeface="Helvetica" panose="020B0604020202020204" pitchFamily="34" charset="0"/>
              </a:rPr>
              <a:t>Med</a:t>
            </a:r>
            <a:r>
              <a:rPr lang="nl-NL" altLang="en-US" sz="1000" dirty="0">
                <a:solidFill>
                  <a:schemeClr val="bg1"/>
                </a:solidFill>
                <a:latin typeface="Helvetica" panose="020B0604020202020204" pitchFamily="34" charset="0"/>
              </a:rPr>
              <a:t>. 1993 Apr;32(2):109-19.</a:t>
            </a:r>
          </a:p>
        </p:txBody>
      </p:sp>
      <p:sp>
        <p:nvSpPr>
          <p:cNvPr id="5125" name="Line 6"/>
          <p:cNvSpPr>
            <a:spLocks noChangeShapeType="1"/>
          </p:cNvSpPr>
          <p:nvPr/>
        </p:nvSpPr>
        <p:spPr bwMode="auto">
          <a:xfrm>
            <a:off x="762000" y="2438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Line 7"/>
          <p:cNvSpPr>
            <a:spLocks noChangeShapeType="1"/>
          </p:cNvSpPr>
          <p:nvPr/>
        </p:nvSpPr>
        <p:spPr bwMode="auto">
          <a:xfrm>
            <a:off x="762000" y="4343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27" name="Text Box 8"/>
          <p:cNvSpPr txBox="1">
            <a:spLocks noChangeArrowheads="1"/>
          </p:cNvSpPr>
          <p:nvPr/>
        </p:nvSpPr>
        <p:spPr bwMode="auto">
          <a:xfrm>
            <a:off x="838200" y="1371600"/>
            <a:ext cx="320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i="1" u="sng" dirty="0" err="1">
                <a:solidFill>
                  <a:schemeClr val="bg1"/>
                </a:solidFill>
              </a:rPr>
              <a:t>Categories</a:t>
            </a:r>
            <a:r>
              <a:rPr lang="nl-BE" altLang="en-US" dirty="0">
                <a:solidFill>
                  <a:schemeClr val="bg1"/>
                </a:solidFill>
              </a:rPr>
              <a:t>: “</a:t>
            </a:r>
            <a:r>
              <a:rPr lang="nl-NL" altLang="en-US" sz="1800" i="1" dirty="0" err="1">
                <a:solidFill>
                  <a:schemeClr val="bg1"/>
                </a:solidFill>
                <a:latin typeface="Book Antiqua" panose="02040602050305030304" pitchFamily="18" charset="0"/>
              </a:rPr>
              <a:t>represent</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concepts</a:t>
            </a:r>
            <a:r>
              <a:rPr lang="nl-BE" altLang="en-US" sz="1800" i="1" dirty="0">
                <a:solidFill>
                  <a:schemeClr val="bg1"/>
                </a:solidFill>
                <a:latin typeface="Book Antiqua" panose="02040602050305030304" pitchFamily="18" charset="0"/>
              </a:rPr>
              <a:t> </a:t>
            </a:r>
            <a:r>
              <a:rPr lang="nl-BE" altLang="en-US" sz="1800" i="1" dirty="0" err="1">
                <a:solidFill>
                  <a:schemeClr val="bg1"/>
                </a:solidFill>
                <a:latin typeface="Book Antiqua" panose="02040602050305030304" pitchFamily="18" charset="0"/>
              </a:rPr>
              <a:t>and</a:t>
            </a:r>
            <a:r>
              <a:rPr lang="nl-BE" altLang="en-US" sz="1800" i="1" dirty="0">
                <a:solidFill>
                  <a:schemeClr val="bg1"/>
                </a:solidFill>
                <a:latin typeface="Book Antiqua" panose="02040602050305030304" pitchFamily="18" charset="0"/>
              </a:rPr>
              <a:t> </a:t>
            </a:r>
            <a:r>
              <a:rPr lang="nl-NL" altLang="en-US" sz="1800" i="1" dirty="0">
                <a:solidFill>
                  <a:schemeClr val="bg1"/>
                </a:solidFill>
                <a:latin typeface="Book Antiqua" panose="02040602050305030304" pitchFamily="18" charset="0"/>
              </a:rPr>
              <a:t>are </a:t>
            </a:r>
            <a:r>
              <a:rPr lang="nl-NL" altLang="en-US" sz="1800" i="1" dirty="0" err="1">
                <a:solidFill>
                  <a:schemeClr val="bg1"/>
                </a:solidFill>
                <a:latin typeface="Book Antiqua" panose="02040602050305030304" pitchFamily="18" charset="0"/>
              </a:rPr>
              <a:t>analogous</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to</a:t>
            </a:r>
            <a:r>
              <a:rPr lang="nl-NL" altLang="en-US" sz="1800" i="1" dirty="0">
                <a:solidFill>
                  <a:schemeClr val="bg1"/>
                </a:solidFill>
                <a:latin typeface="Book Antiqua" panose="02040602050305030304" pitchFamily="18" charset="0"/>
              </a:rPr>
              <a:t> classes in </a:t>
            </a:r>
            <a:r>
              <a:rPr lang="nl-NL" altLang="en-US" sz="1800" i="1" dirty="0" err="1">
                <a:solidFill>
                  <a:schemeClr val="bg1"/>
                </a:solidFill>
                <a:latin typeface="Book Antiqua" panose="02040602050305030304" pitchFamily="18" charset="0"/>
              </a:rPr>
              <a:t>other</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formalisms</a:t>
            </a:r>
            <a:r>
              <a:rPr lang="nl-BE" altLang="en-US" sz="1800" i="1" dirty="0">
                <a:solidFill>
                  <a:schemeClr val="bg1"/>
                </a:solidFill>
              </a:rPr>
              <a:t>”</a:t>
            </a:r>
            <a:endParaRPr lang="nl-NL" altLang="en-US" sz="1800" i="1" dirty="0">
              <a:solidFill>
                <a:schemeClr val="bg1"/>
              </a:solidFill>
            </a:endParaRPr>
          </a:p>
        </p:txBody>
      </p:sp>
      <p:sp>
        <p:nvSpPr>
          <p:cNvPr id="5128" name="Text Box 9"/>
          <p:cNvSpPr txBox="1">
            <a:spLocks noChangeArrowheads="1"/>
          </p:cNvSpPr>
          <p:nvPr/>
        </p:nvSpPr>
        <p:spPr bwMode="auto">
          <a:xfrm>
            <a:off x="6781800" y="2743200"/>
            <a:ext cx="2209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i="1" u="sng" dirty="0" err="1">
                <a:solidFill>
                  <a:schemeClr val="bg1"/>
                </a:solidFill>
              </a:rPr>
              <a:t>Individuals</a:t>
            </a:r>
            <a:r>
              <a:rPr lang="nl-BE" altLang="en-US" dirty="0">
                <a:solidFill>
                  <a:schemeClr val="bg1"/>
                </a:solidFill>
              </a:rPr>
              <a:t>: “</a:t>
            </a:r>
            <a:r>
              <a:rPr lang="nl-NL" altLang="en-US" sz="1800" i="1" dirty="0">
                <a:solidFill>
                  <a:schemeClr val="bg1"/>
                </a:solidFill>
                <a:latin typeface="Book Antiqua" panose="02040602050305030304" pitchFamily="18" charset="0"/>
              </a:rPr>
              <a:t>concrete </a:t>
            </a:r>
            <a:r>
              <a:rPr lang="nl-NL" altLang="en-US" sz="1800" i="1" dirty="0" err="1">
                <a:solidFill>
                  <a:schemeClr val="bg1"/>
                </a:solidFill>
                <a:latin typeface="Book Antiqua" panose="02040602050305030304" pitchFamily="18" charset="0"/>
              </a:rPr>
              <a:t>instances</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categories</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which</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persist</a:t>
            </a:r>
            <a:r>
              <a:rPr lang="nl-NL" altLang="en-US" sz="1800" i="1" dirty="0">
                <a:solidFill>
                  <a:schemeClr val="bg1"/>
                </a:solidFill>
                <a:latin typeface="Book Antiqua" panose="02040602050305030304" pitchFamily="18" charset="0"/>
              </a:rPr>
              <a:t> in </a:t>
            </a:r>
            <a:r>
              <a:rPr lang="nl-NL" altLang="en-US" sz="1800" i="1" dirty="0" err="1">
                <a:solidFill>
                  <a:schemeClr val="bg1"/>
                </a:solidFill>
                <a:latin typeface="Book Antiqua" panose="02040602050305030304" pitchFamily="18" charset="0"/>
              </a:rPr>
              <a:t>space</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and</a:t>
            </a:r>
            <a:r>
              <a:rPr lang="nl-NL" altLang="en-US" sz="1800" i="1" dirty="0">
                <a:solidFill>
                  <a:schemeClr val="bg1"/>
                </a:solidFill>
                <a:latin typeface="Book Antiqua" panose="02040602050305030304" pitchFamily="18" charset="0"/>
              </a:rPr>
              <a:t> time</a:t>
            </a:r>
            <a:r>
              <a:rPr lang="nl-BE" altLang="en-US" sz="1800" i="1" dirty="0">
                <a:solidFill>
                  <a:schemeClr val="bg1"/>
                </a:solidFill>
              </a:rPr>
              <a:t>”</a:t>
            </a:r>
            <a:endParaRPr lang="nl-NL" altLang="en-US" sz="1800" i="1" dirty="0">
              <a:solidFill>
                <a:schemeClr val="bg1"/>
              </a:solidFill>
              <a:latin typeface="Book Antiqua" panose="02040602050305030304" pitchFamily="18" charset="0"/>
            </a:endParaRPr>
          </a:p>
        </p:txBody>
      </p:sp>
      <p:sp>
        <p:nvSpPr>
          <p:cNvPr id="5129" name="Text Box 11"/>
          <p:cNvSpPr txBox="1">
            <a:spLocks noChangeArrowheads="1"/>
          </p:cNvSpPr>
          <p:nvPr/>
        </p:nvSpPr>
        <p:spPr bwMode="auto">
          <a:xfrm>
            <a:off x="6172200" y="4343400"/>
            <a:ext cx="29718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i="1" u="sng" dirty="0" err="1">
                <a:solidFill>
                  <a:schemeClr val="bg1"/>
                </a:solidFill>
              </a:rPr>
              <a:t>Occurrences</a:t>
            </a:r>
            <a:r>
              <a:rPr lang="nl-BE" altLang="en-US" dirty="0">
                <a:solidFill>
                  <a:schemeClr val="bg1"/>
                </a:solidFill>
              </a:rPr>
              <a:t>: “</a:t>
            </a:r>
            <a:r>
              <a:rPr lang="nl-NL" altLang="en-US" sz="1800" i="1" dirty="0">
                <a:solidFill>
                  <a:schemeClr val="bg1"/>
                </a:solidFill>
                <a:latin typeface="Book Antiqua" panose="02040602050305030304" pitchFamily="18" charset="0"/>
              </a:rPr>
              <a:t>are </a:t>
            </a:r>
            <a:r>
              <a:rPr lang="nl-NL" altLang="en-US" sz="1800" i="1" dirty="0" err="1">
                <a:solidFill>
                  <a:schemeClr val="bg1"/>
                </a:solidFill>
                <a:latin typeface="Book Antiqua" panose="02040602050305030304" pitchFamily="18" charset="0"/>
              </a:rPr>
              <a:t>specific</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occurrences</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individuals</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and</a:t>
            </a:r>
            <a:r>
              <a:rPr lang="nl-NL" altLang="en-US" sz="1800" i="1" dirty="0">
                <a:solidFill>
                  <a:schemeClr val="bg1"/>
                </a:solidFill>
                <a:latin typeface="Book Antiqua" panose="02040602050305030304" pitchFamily="18" charset="0"/>
              </a:rPr>
              <a:t> must </a:t>
            </a:r>
            <a:r>
              <a:rPr lang="nl-NL" altLang="en-US" sz="1800" i="1" dirty="0" err="1">
                <a:solidFill>
                  <a:schemeClr val="bg1"/>
                </a:solidFill>
                <a:latin typeface="Book Antiqua" panose="02040602050305030304" pitchFamily="18" charset="0"/>
              </a:rPr>
              <a:t>be</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situated</a:t>
            </a:r>
            <a:r>
              <a:rPr lang="nl-NL" altLang="en-US" sz="1800" i="1" dirty="0">
                <a:solidFill>
                  <a:schemeClr val="bg1"/>
                </a:solidFill>
                <a:latin typeface="Book Antiqua" panose="02040602050305030304" pitchFamily="18" charset="0"/>
              </a:rPr>
              <a:t> in </a:t>
            </a:r>
            <a:r>
              <a:rPr lang="nl-NL" altLang="en-US" sz="1800" i="1" dirty="0" err="1">
                <a:solidFill>
                  <a:schemeClr val="bg1"/>
                </a:solidFill>
                <a:latin typeface="Book Antiqua" panose="02040602050305030304" pitchFamily="18" charset="0"/>
              </a:rPr>
              <a:t>space</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and</a:t>
            </a:r>
            <a:r>
              <a:rPr lang="nl-NL" altLang="en-US" sz="1800" i="1" dirty="0">
                <a:solidFill>
                  <a:schemeClr val="bg1"/>
                </a:solidFill>
                <a:latin typeface="Book Antiqua" panose="02040602050305030304" pitchFamily="18" charset="0"/>
              </a:rPr>
              <a:t> time. The most important</a:t>
            </a:r>
          </a:p>
          <a:p>
            <a:pPr eaLnBrk="1" hangingPunct="1"/>
            <a:r>
              <a:rPr lang="nl-NL" altLang="en-US" sz="1800" i="1" dirty="0" err="1">
                <a:solidFill>
                  <a:schemeClr val="bg1"/>
                </a:solidFill>
                <a:latin typeface="Book Antiqua" panose="02040602050305030304" pitchFamily="18" charset="0"/>
              </a:rPr>
              <a:t>group</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occurrences</a:t>
            </a:r>
            <a:r>
              <a:rPr lang="nl-NL" altLang="en-US" sz="1800" i="1" dirty="0">
                <a:solidFill>
                  <a:schemeClr val="bg1"/>
                </a:solidFill>
                <a:latin typeface="Book Antiqua" panose="02040602050305030304" pitchFamily="18" charset="0"/>
              </a:rPr>
              <a:t> are </a:t>
            </a:r>
            <a:r>
              <a:rPr lang="nl-NL" altLang="en-US" sz="1800" i="1" dirty="0" err="1">
                <a:solidFill>
                  <a:schemeClr val="bg1"/>
                </a:solidFill>
                <a:latin typeface="Book Antiqua" panose="02040602050305030304" pitchFamily="18" charset="0"/>
              </a:rPr>
              <a:t>observations</a:t>
            </a:r>
            <a:r>
              <a:rPr lang="nl-NL" altLang="en-US" sz="1800" i="1" dirty="0">
                <a:solidFill>
                  <a:schemeClr val="bg1"/>
                </a:solidFill>
                <a:latin typeface="Book Antiqua" panose="02040602050305030304" pitchFamily="18" charset="0"/>
              </a:rPr>
              <a:t> </a:t>
            </a:r>
            <a:r>
              <a:rPr lang="nl-NL" altLang="en-US" sz="1800" i="1" dirty="0">
                <a:solidFill>
                  <a:schemeClr val="bg1"/>
                </a:solidFill>
              </a:rPr>
              <a:t>—</a:t>
            </a:r>
            <a:r>
              <a:rPr lang="nl-NL" altLang="en-US" sz="1800" i="1" dirty="0">
                <a:solidFill>
                  <a:schemeClr val="bg1"/>
                </a:solidFill>
                <a:latin typeface="Book Antiqua" panose="02040602050305030304" pitchFamily="18" charset="0"/>
              </a:rPr>
              <a:t> i.e. </a:t>
            </a:r>
            <a:r>
              <a:rPr lang="nl-NL" altLang="en-US" sz="1800" i="1" dirty="0" err="1">
                <a:solidFill>
                  <a:schemeClr val="bg1"/>
                </a:solidFill>
                <a:latin typeface="Book Antiqua" panose="02040602050305030304" pitchFamily="18" charset="0"/>
              </a:rPr>
              <a:t>agents</a:t>
            </a:r>
            <a:r>
              <a:rPr lang="nl-NL" altLang="en-US" sz="1800" i="1" dirty="0">
                <a:solidFill>
                  <a:schemeClr val="bg1"/>
                </a:solidFill>
              </a:rPr>
              <a:t>’</a:t>
            </a:r>
            <a:r>
              <a:rPr lang="nl-NL" altLang="en-US" sz="1800" i="1" dirty="0">
                <a:solidFill>
                  <a:schemeClr val="bg1"/>
                </a:solidFill>
                <a:latin typeface="Book Antiqua" panose="02040602050305030304" pitchFamily="18" charset="0"/>
              </a:rPr>
              <a:t> </a:t>
            </a:r>
            <a:r>
              <a:rPr lang="nl-NL" altLang="en-US" sz="1800" i="1" dirty="0" err="1">
                <a:solidFill>
                  <a:schemeClr val="bg1"/>
                </a:solidFill>
                <a:latin typeface="Book Antiqua" panose="02040602050305030304" pitchFamily="18" charset="0"/>
              </a:rPr>
              <a:t>observations</a:t>
            </a:r>
            <a:r>
              <a:rPr lang="nl-NL" altLang="en-US" sz="1800" i="1" dirty="0">
                <a:solidFill>
                  <a:schemeClr val="bg1"/>
                </a:solidFill>
                <a:latin typeface="Book Antiqua" panose="02040602050305030304" pitchFamily="18" charset="0"/>
              </a:rPr>
              <a:t> of </a:t>
            </a:r>
            <a:r>
              <a:rPr lang="nl-NL" altLang="en-US" sz="1800" i="1" dirty="0" err="1">
                <a:solidFill>
                  <a:schemeClr val="bg1"/>
                </a:solidFill>
                <a:latin typeface="Book Antiqua" panose="02040602050305030304" pitchFamily="18" charset="0"/>
              </a:rPr>
              <a:t>individuals</a:t>
            </a:r>
            <a:r>
              <a:rPr lang="nl-BE" altLang="en-US" sz="1800" i="1" dirty="0">
                <a:solidFill>
                  <a:schemeClr val="bg1"/>
                </a:solidFill>
                <a:latin typeface="Book Antiqua" panose="02040602050305030304" pitchFamily="18" charset="0"/>
              </a:rPr>
              <a:t>.</a:t>
            </a:r>
            <a:r>
              <a:rPr lang="nl-BE" altLang="en-US" sz="1800" i="1" dirty="0">
                <a:solidFill>
                  <a:schemeClr val="bg1"/>
                </a:solidFill>
              </a:rPr>
              <a:t>”</a:t>
            </a:r>
            <a:endParaRPr lang="nl-NL" altLang="en-US" sz="1800"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729255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304800" y="524236"/>
            <a:ext cx="8534400" cy="642938"/>
          </a:xfrm>
        </p:spPr>
        <p:txBody>
          <a:bodyPr/>
          <a:lstStyle/>
          <a:p>
            <a:pPr eaLnBrk="1" hangingPunct="1"/>
            <a:r>
              <a:rPr lang="nl-BE" altLang="en-US" dirty="0" smtClean="0"/>
              <a:t>An </a:t>
            </a:r>
            <a:r>
              <a:rPr lang="nl-BE" altLang="en-US" dirty="0" err="1" smtClean="0"/>
              <a:t>appropriate</a:t>
            </a:r>
            <a:r>
              <a:rPr lang="nl-BE" altLang="en-US" dirty="0" smtClean="0"/>
              <a:t>  </a:t>
            </a:r>
            <a:r>
              <a:rPr lang="nl-BE" altLang="en-US" dirty="0" err="1" smtClean="0"/>
              <a:t>ontological</a:t>
            </a:r>
            <a:r>
              <a:rPr lang="nl-BE" altLang="en-US" dirty="0" smtClean="0"/>
              <a:t> analysis</a:t>
            </a:r>
            <a:endParaRPr lang="nl-NL" altLang="en-US" dirty="0" smtClean="0"/>
          </a:p>
        </p:txBody>
      </p:sp>
      <p:sp>
        <p:nvSpPr>
          <p:cNvPr id="15363" name="Text Box 38"/>
          <p:cNvSpPr txBox="1">
            <a:spLocks noChangeArrowheads="1"/>
          </p:cNvSpPr>
          <p:nvPr/>
        </p:nvSpPr>
        <p:spPr bwMode="auto">
          <a:xfrm>
            <a:off x="7129463" y="1066800"/>
            <a:ext cx="170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FF00"/>
                </a:solidFill>
              </a:rPr>
              <a:t>continuants</a:t>
            </a:r>
            <a:endParaRPr lang="nl-NL" altLang="en-US" b="1">
              <a:solidFill>
                <a:srgbClr val="FFFF00"/>
              </a:solidFill>
            </a:endParaRPr>
          </a:p>
        </p:txBody>
      </p:sp>
      <p:grpSp>
        <p:nvGrpSpPr>
          <p:cNvPr id="15364" name="Group 101"/>
          <p:cNvGrpSpPr>
            <a:grpSpLocks/>
          </p:cNvGrpSpPr>
          <p:nvPr/>
        </p:nvGrpSpPr>
        <p:grpSpPr bwMode="auto">
          <a:xfrm>
            <a:off x="1600200" y="1295400"/>
            <a:ext cx="6781800" cy="2695575"/>
            <a:chOff x="1200" y="816"/>
            <a:chExt cx="4272" cy="1698"/>
          </a:xfrm>
        </p:grpSpPr>
        <p:sp>
          <p:nvSpPr>
            <p:cNvPr id="15438" name="Text Box 7"/>
            <p:cNvSpPr txBox="1">
              <a:spLocks noChangeArrowheads="1"/>
            </p:cNvSpPr>
            <p:nvPr/>
          </p:nvSpPr>
          <p:spPr bwMode="auto">
            <a:xfrm>
              <a:off x="1200" y="1008"/>
              <a:ext cx="427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City HC</a:t>
              </a:r>
              <a:endParaRPr lang="nl-NL" altLang="en-US" sz="1400" b="1"/>
            </a:p>
          </p:txBody>
        </p:sp>
        <p:sp>
          <p:nvSpPr>
            <p:cNvPr id="15439" name="Text Box 8"/>
            <p:cNvSpPr txBox="1">
              <a:spLocks noChangeArrowheads="1"/>
            </p:cNvSpPr>
            <p:nvPr/>
          </p:nvSpPr>
          <p:spPr bwMode="auto">
            <a:xfrm>
              <a:off x="1968" y="1200"/>
              <a:ext cx="3024"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The freezer section of Jane’s favourite supermarket</a:t>
              </a:r>
              <a:endParaRPr lang="nl-NL" altLang="en-US" sz="1400" b="1"/>
            </a:p>
          </p:txBody>
        </p:sp>
        <p:sp>
          <p:nvSpPr>
            <p:cNvPr id="15440" name="Text Box 9"/>
            <p:cNvSpPr txBox="1">
              <a:spLocks noChangeArrowheads="1"/>
            </p:cNvSpPr>
            <p:nvPr/>
          </p:nvSpPr>
          <p:spPr bwMode="auto">
            <a:xfrm>
              <a:off x="1536" y="1968"/>
              <a:ext cx="115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Jane’s left femur</a:t>
              </a:r>
              <a:endParaRPr lang="nl-NL" altLang="en-US" sz="1400" b="1"/>
            </a:p>
          </p:txBody>
        </p:sp>
        <p:sp>
          <p:nvSpPr>
            <p:cNvPr id="15441" name="Text Box 10"/>
            <p:cNvSpPr txBox="1">
              <a:spLocks noChangeArrowheads="1"/>
            </p:cNvSpPr>
            <p:nvPr/>
          </p:nvSpPr>
          <p:spPr bwMode="auto">
            <a:xfrm>
              <a:off x="2688" y="2160"/>
              <a:ext cx="1728"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Jane’s left femur fracture</a:t>
              </a:r>
              <a:endParaRPr lang="nl-NL" altLang="en-US" sz="1400" b="1"/>
            </a:p>
          </p:txBody>
        </p:sp>
        <p:sp>
          <p:nvSpPr>
            <p:cNvPr id="15442" name="Text Box 5"/>
            <p:cNvSpPr txBox="1">
              <a:spLocks noChangeArrowheads="1"/>
            </p:cNvSpPr>
            <p:nvPr/>
          </p:nvSpPr>
          <p:spPr bwMode="auto">
            <a:xfrm>
              <a:off x="1488" y="1392"/>
              <a:ext cx="379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 Smith</a:t>
              </a:r>
              <a:endParaRPr lang="nl-NL" altLang="en-US" sz="1400" b="1"/>
            </a:p>
          </p:txBody>
        </p:sp>
        <p:sp>
          <p:nvSpPr>
            <p:cNvPr id="15443" name="Text Box 6"/>
            <p:cNvSpPr txBox="1">
              <a:spLocks noChangeArrowheads="1"/>
            </p:cNvSpPr>
            <p:nvPr/>
          </p:nvSpPr>
          <p:spPr bwMode="auto">
            <a:xfrm>
              <a:off x="1776" y="1584"/>
              <a:ext cx="369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Dr. Peters</a:t>
              </a:r>
              <a:endParaRPr lang="nl-NL" altLang="en-US" sz="1400" b="1"/>
            </a:p>
          </p:txBody>
        </p:sp>
        <p:sp>
          <p:nvSpPr>
            <p:cNvPr id="15444" name="Text Box 41"/>
            <p:cNvSpPr txBox="1">
              <a:spLocks noChangeArrowheads="1"/>
            </p:cNvSpPr>
            <p:nvPr/>
          </p:nvSpPr>
          <p:spPr bwMode="auto">
            <a:xfrm>
              <a:off x="4416" y="1968"/>
              <a:ext cx="105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Jane’s left femur</a:t>
              </a:r>
              <a:endParaRPr lang="nl-NL" altLang="en-US" sz="1400" b="1"/>
            </a:p>
          </p:txBody>
        </p:sp>
        <p:sp>
          <p:nvSpPr>
            <p:cNvPr id="15445" name="Text Box 16"/>
            <p:cNvSpPr txBox="1">
              <a:spLocks noChangeArrowheads="1"/>
            </p:cNvSpPr>
            <p:nvPr/>
          </p:nvSpPr>
          <p:spPr bwMode="auto">
            <a:xfrm>
              <a:off x="3456" y="2352"/>
              <a:ext cx="201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Jane’s fracture’s image</a:t>
              </a:r>
              <a:endParaRPr lang="nl-NL" altLang="en-US" sz="1400" b="1"/>
            </a:p>
          </p:txBody>
        </p:sp>
        <p:sp>
          <p:nvSpPr>
            <p:cNvPr id="15446" name="Text Box 63"/>
            <p:cNvSpPr txBox="1">
              <a:spLocks noChangeArrowheads="1"/>
            </p:cNvSpPr>
            <p:nvPr/>
          </p:nvSpPr>
          <p:spPr bwMode="auto">
            <a:xfrm>
              <a:off x="2160" y="1776"/>
              <a:ext cx="331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Dr. Longley</a:t>
              </a:r>
              <a:endParaRPr lang="nl-NL" altLang="en-US" sz="1400" b="1"/>
            </a:p>
          </p:txBody>
        </p:sp>
        <p:sp>
          <p:nvSpPr>
            <p:cNvPr id="15447" name="Text Box 64"/>
            <p:cNvSpPr txBox="1">
              <a:spLocks noChangeArrowheads="1"/>
            </p:cNvSpPr>
            <p:nvPr/>
          </p:nvSpPr>
          <p:spPr bwMode="auto">
            <a:xfrm>
              <a:off x="1680" y="816"/>
              <a:ext cx="273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City HC’s EHR system</a:t>
              </a:r>
              <a:endParaRPr lang="nl-NL" altLang="en-US" sz="1400" b="1"/>
            </a:p>
          </p:txBody>
        </p:sp>
      </p:grpSp>
      <p:grpSp>
        <p:nvGrpSpPr>
          <p:cNvPr id="3" name="Group 95"/>
          <p:cNvGrpSpPr>
            <a:grpSpLocks/>
          </p:cNvGrpSpPr>
          <p:nvPr/>
        </p:nvGrpSpPr>
        <p:grpSpPr bwMode="auto">
          <a:xfrm>
            <a:off x="381000" y="4191000"/>
            <a:ext cx="8305800" cy="533400"/>
            <a:chOff x="432" y="2640"/>
            <a:chExt cx="5232" cy="336"/>
          </a:xfrm>
        </p:grpSpPr>
        <p:sp>
          <p:nvSpPr>
            <p:cNvPr id="15434" name="Text Box 40"/>
            <p:cNvSpPr txBox="1">
              <a:spLocks noChangeArrowheads="1"/>
            </p:cNvSpPr>
            <p:nvPr/>
          </p:nvSpPr>
          <p:spPr bwMode="auto">
            <a:xfrm>
              <a:off x="432" y="2688"/>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t>t</a:t>
              </a:r>
              <a:endParaRPr lang="nl-NL" altLang="en-US" b="1"/>
            </a:p>
          </p:txBody>
        </p:sp>
        <p:grpSp>
          <p:nvGrpSpPr>
            <p:cNvPr id="15435" name="Group 21"/>
            <p:cNvGrpSpPr>
              <a:grpSpLocks/>
            </p:cNvGrpSpPr>
            <p:nvPr/>
          </p:nvGrpSpPr>
          <p:grpSpPr bwMode="auto">
            <a:xfrm flipV="1">
              <a:off x="480" y="2640"/>
              <a:ext cx="5184" cy="48"/>
              <a:chOff x="480" y="2448"/>
              <a:chExt cx="4944" cy="0"/>
            </a:xfrm>
          </p:grpSpPr>
          <p:sp>
            <p:nvSpPr>
              <p:cNvPr id="15436" name="Line 18"/>
              <p:cNvSpPr>
                <a:spLocks noChangeShapeType="1"/>
              </p:cNvSpPr>
              <p:nvPr/>
            </p:nvSpPr>
            <p:spPr bwMode="auto">
              <a:xfrm>
                <a:off x="768" y="2448"/>
                <a:ext cx="46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37" name="Line 19"/>
              <p:cNvSpPr>
                <a:spLocks noChangeShapeType="1"/>
              </p:cNvSpPr>
              <p:nvPr/>
            </p:nvSpPr>
            <p:spPr bwMode="auto">
              <a:xfrm>
                <a:off x="480" y="2448"/>
                <a:ext cx="384" cy="0"/>
              </a:xfrm>
              <a:prstGeom prst="line">
                <a:avLst/>
              </a:prstGeom>
              <a:noFill/>
              <a:ln w="762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 name="Rectangle 1"/>
          <p:cNvSpPr/>
          <p:nvPr/>
        </p:nvSpPr>
        <p:spPr bwMode="auto">
          <a:xfrm>
            <a:off x="666750" y="4371975"/>
            <a:ext cx="8401050" cy="23336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5" name="Group 98"/>
          <p:cNvGrpSpPr>
            <a:grpSpLocks/>
          </p:cNvGrpSpPr>
          <p:nvPr/>
        </p:nvGrpSpPr>
        <p:grpSpPr bwMode="auto">
          <a:xfrm>
            <a:off x="609600" y="2133600"/>
            <a:ext cx="8229600" cy="4573588"/>
            <a:chOff x="576" y="1344"/>
            <a:chExt cx="5184" cy="2881"/>
          </a:xfrm>
        </p:grpSpPr>
        <p:sp>
          <p:nvSpPr>
            <p:cNvPr id="15385" name="Line 36"/>
            <p:cNvSpPr>
              <a:spLocks noChangeShapeType="1"/>
            </p:cNvSpPr>
            <p:nvPr/>
          </p:nvSpPr>
          <p:spPr bwMode="auto">
            <a:xfrm>
              <a:off x="2688" y="1968"/>
              <a:ext cx="0" cy="91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37"/>
            <p:cNvSpPr>
              <a:spLocks noChangeShapeType="1"/>
            </p:cNvSpPr>
            <p:nvPr/>
          </p:nvSpPr>
          <p:spPr bwMode="auto">
            <a:xfrm>
              <a:off x="3456" y="2352"/>
              <a:ext cx="0" cy="115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2"/>
            <p:cNvSpPr>
              <a:spLocks noChangeShapeType="1"/>
            </p:cNvSpPr>
            <p:nvPr/>
          </p:nvSpPr>
          <p:spPr bwMode="auto">
            <a:xfrm>
              <a:off x="4416" y="1968"/>
              <a:ext cx="0" cy="168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3"/>
            <p:cNvSpPr>
              <a:spLocks noChangeShapeType="1"/>
            </p:cNvSpPr>
            <p:nvPr/>
          </p:nvSpPr>
          <p:spPr bwMode="auto">
            <a:xfrm>
              <a:off x="2784" y="2304"/>
              <a:ext cx="0" cy="1248"/>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61"/>
            <p:cNvSpPr>
              <a:spLocks noChangeShapeType="1"/>
            </p:cNvSpPr>
            <p:nvPr/>
          </p:nvSpPr>
          <p:spPr bwMode="auto">
            <a:xfrm>
              <a:off x="4992" y="1344"/>
              <a:ext cx="0" cy="2544"/>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62"/>
            <p:cNvSpPr>
              <a:spLocks noChangeShapeType="1"/>
            </p:cNvSpPr>
            <p:nvPr/>
          </p:nvSpPr>
          <p:spPr bwMode="auto">
            <a:xfrm>
              <a:off x="5280" y="1440"/>
              <a:ext cx="0" cy="264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91" name="Group 42"/>
            <p:cNvGrpSpPr>
              <a:grpSpLocks/>
            </p:cNvGrpSpPr>
            <p:nvPr/>
          </p:nvGrpSpPr>
          <p:grpSpPr bwMode="auto">
            <a:xfrm>
              <a:off x="576" y="2784"/>
              <a:ext cx="2112" cy="156"/>
              <a:chOff x="576" y="2592"/>
              <a:chExt cx="2112" cy="156"/>
            </a:xfrm>
          </p:grpSpPr>
          <p:sp>
            <p:nvSpPr>
              <p:cNvPr id="15432" name="Text Box 11"/>
              <p:cNvSpPr txBox="1">
                <a:spLocks noChangeArrowheads="1"/>
              </p:cNvSpPr>
              <p:nvPr/>
            </p:nvSpPr>
            <p:spPr bwMode="auto">
              <a:xfrm>
                <a:off x="576" y="2592"/>
                <a:ext cx="75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Jane’s falling</a:t>
                </a:r>
                <a:endParaRPr lang="nl-NL" altLang="en-US" sz="1400" b="1">
                  <a:solidFill>
                    <a:srgbClr val="FF0000"/>
                  </a:solidFill>
                </a:endParaRPr>
              </a:p>
            </p:txBody>
          </p:sp>
          <p:sp>
            <p:nvSpPr>
              <p:cNvPr id="15433" name="Line 25"/>
              <p:cNvSpPr>
                <a:spLocks noChangeShapeType="1"/>
              </p:cNvSpPr>
              <p:nvPr/>
            </p:nvSpPr>
            <p:spPr bwMode="auto">
              <a:xfrm flipH="1">
                <a:off x="2688" y="2592"/>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15392" name="Group 43"/>
            <p:cNvGrpSpPr>
              <a:grpSpLocks/>
            </p:cNvGrpSpPr>
            <p:nvPr/>
          </p:nvGrpSpPr>
          <p:grpSpPr bwMode="auto">
            <a:xfrm>
              <a:off x="576" y="2880"/>
              <a:ext cx="2112" cy="204"/>
              <a:chOff x="576" y="2832"/>
              <a:chExt cx="2112" cy="204"/>
            </a:xfrm>
          </p:grpSpPr>
          <p:sp>
            <p:nvSpPr>
              <p:cNvPr id="15430" name="Text Box 12"/>
              <p:cNvSpPr txBox="1">
                <a:spLocks noChangeArrowheads="1"/>
              </p:cNvSpPr>
              <p:nvPr/>
            </p:nvSpPr>
            <p:spPr bwMode="auto">
              <a:xfrm>
                <a:off x="576" y="2880"/>
                <a:ext cx="119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Jane’s femur breaking</a:t>
                </a:r>
                <a:endParaRPr lang="nl-NL" altLang="en-US" sz="1400" b="1">
                  <a:solidFill>
                    <a:srgbClr val="FF0000"/>
                  </a:solidFill>
                </a:endParaRPr>
              </a:p>
            </p:txBody>
          </p:sp>
          <p:sp>
            <p:nvSpPr>
              <p:cNvPr id="15431" name="Line 26"/>
              <p:cNvSpPr>
                <a:spLocks noChangeShapeType="1"/>
              </p:cNvSpPr>
              <p:nvPr/>
            </p:nvSpPr>
            <p:spPr bwMode="auto">
              <a:xfrm flipH="1">
                <a:off x="2688" y="2832"/>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15393" name="Group 44"/>
            <p:cNvGrpSpPr>
              <a:grpSpLocks/>
            </p:cNvGrpSpPr>
            <p:nvPr/>
          </p:nvGrpSpPr>
          <p:grpSpPr bwMode="auto">
            <a:xfrm>
              <a:off x="576" y="3024"/>
              <a:ext cx="2640" cy="204"/>
              <a:chOff x="576" y="3024"/>
              <a:chExt cx="2640" cy="204"/>
            </a:xfrm>
          </p:grpSpPr>
          <p:sp>
            <p:nvSpPr>
              <p:cNvPr id="15425" name="Text Box 13"/>
              <p:cNvSpPr txBox="1">
                <a:spLocks noChangeArrowheads="1"/>
              </p:cNvSpPr>
              <p:nvPr/>
            </p:nvSpPr>
            <p:spPr bwMode="auto">
              <a:xfrm>
                <a:off x="576" y="3072"/>
                <a:ext cx="213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Dr. Peter’s examination of Jane’s fracture</a:t>
                </a:r>
                <a:endParaRPr lang="nl-NL" altLang="en-US" sz="1400" b="1">
                  <a:solidFill>
                    <a:srgbClr val="FF0000"/>
                  </a:solidFill>
                </a:endParaRPr>
              </a:p>
            </p:txBody>
          </p:sp>
          <p:grpSp>
            <p:nvGrpSpPr>
              <p:cNvPr id="15426" name="Group 29"/>
              <p:cNvGrpSpPr>
                <a:grpSpLocks/>
              </p:cNvGrpSpPr>
              <p:nvPr/>
            </p:nvGrpSpPr>
            <p:grpSpPr bwMode="auto">
              <a:xfrm>
                <a:off x="2880" y="3024"/>
                <a:ext cx="336" cy="192"/>
                <a:chOff x="2880" y="3024"/>
                <a:chExt cx="336" cy="192"/>
              </a:xfrm>
            </p:grpSpPr>
            <p:sp>
              <p:nvSpPr>
                <p:cNvPr id="15427" name="Line 24"/>
                <p:cNvSpPr>
                  <a:spLocks noChangeShapeType="1"/>
                </p:cNvSpPr>
                <p:nvPr/>
              </p:nvSpPr>
              <p:spPr bwMode="auto">
                <a:xfrm>
                  <a:off x="292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28" name="Line 27"/>
                <p:cNvSpPr>
                  <a:spLocks noChangeShapeType="1"/>
                </p:cNvSpPr>
                <p:nvPr/>
              </p:nvSpPr>
              <p:spPr bwMode="auto">
                <a:xfrm>
                  <a:off x="316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29" name="Line 28"/>
                <p:cNvSpPr>
                  <a:spLocks noChangeShapeType="1"/>
                </p:cNvSpPr>
                <p:nvPr/>
              </p:nvSpPr>
              <p:spPr bwMode="auto">
                <a:xfrm>
                  <a:off x="2880" y="3216"/>
                  <a:ext cx="336"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394" name="Group 45"/>
            <p:cNvGrpSpPr>
              <a:grpSpLocks/>
            </p:cNvGrpSpPr>
            <p:nvPr/>
          </p:nvGrpSpPr>
          <p:grpSpPr bwMode="auto">
            <a:xfrm>
              <a:off x="576" y="3168"/>
              <a:ext cx="2688" cy="204"/>
              <a:chOff x="576" y="3408"/>
              <a:chExt cx="2688" cy="204"/>
            </a:xfrm>
          </p:grpSpPr>
          <p:sp>
            <p:nvSpPr>
              <p:cNvPr id="15423" name="Text Box 14"/>
              <p:cNvSpPr txBox="1">
                <a:spLocks noChangeArrowheads="1"/>
              </p:cNvSpPr>
              <p:nvPr/>
            </p:nvSpPr>
            <p:spPr bwMode="auto">
              <a:xfrm>
                <a:off x="576" y="3456"/>
                <a:ext cx="165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Dr. Peter’s ordering of an X-ray</a:t>
                </a:r>
                <a:endParaRPr lang="nl-NL" altLang="en-US" sz="1400" b="1">
                  <a:solidFill>
                    <a:srgbClr val="FF0000"/>
                  </a:solidFill>
                </a:endParaRPr>
              </a:p>
            </p:txBody>
          </p:sp>
          <p:sp>
            <p:nvSpPr>
              <p:cNvPr id="15424" name="Line 30"/>
              <p:cNvSpPr>
                <a:spLocks noChangeShapeType="1"/>
              </p:cNvSpPr>
              <p:nvPr/>
            </p:nvSpPr>
            <p:spPr bwMode="auto">
              <a:xfrm flipH="1">
                <a:off x="3264" y="3408"/>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15395" name="Group 46"/>
            <p:cNvGrpSpPr>
              <a:grpSpLocks/>
            </p:cNvGrpSpPr>
            <p:nvPr/>
          </p:nvGrpSpPr>
          <p:grpSpPr bwMode="auto">
            <a:xfrm>
              <a:off x="576" y="3360"/>
              <a:ext cx="2880" cy="156"/>
              <a:chOff x="576" y="3696"/>
              <a:chExt cx="2880" cy="156"/>
            </a:xfrm>
          </p:grpSpPr>
          <p:sp>
            <p:nvSpPr>
              <p:cNvPr id="15421" name="Text Box 15"/>
              <p:cNvSpPr txBox="1">
                <a:spLocks noChangeArrowheads="1"/>
              </p:cNvSpPr>
              <p:nvPr/>
            </p:nvSpPr>
            <p:spPr bwMode="auto">
              <a:xfrm>
                <a:off x="576" y="3696"/>
                <a:ext cx="174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Shooting the pictures of Jane’s leg</a:t>
                </a:r>
                <a:endParaRPr lang="nl-NL" altLang="en-US" sz="1400" b="1">
                  <a:solidFill>
                    <a:srgbClr val="FF0000"/>
                  </a:solidFill>
                </a:endParaRPr>
              </a:p>
            </p:txBody>
          </p:sp>
          <p:sp>
            <p:nvSpPr>
              <p:cNvPr id="15422" name="Line 31"/>
              <p:cNvSpPr>
                <a:spLocks noChangeShapeType="1"/>
              </p:cNvSpPr>
              <p:nvPr/>
            </p:nvSpPr>
            <p:spPr bwMode="auto">
              <a:xfrm flipH="1">
                <a:off x="3456" y="3696"/>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15396" name="Text Box 39"/>
            <p:cNvSpPr txBox="1">
              <a:spLocks noChangeArrowheads="1"/>
            </p:cNvSpPr>
            <p:nvPr/>
          </p:nvSpPr>
          <p:spPr bwMode="auto">
            <a:xfrm>
              <a:off x="4770" y="2640"/>
              <a:ext cx="9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0000"/>
                  </a:solidFill>
                </a:rPr>
                <a:t>occurrents</a:t>
              </a:r>
              <a:endParaRPr lang="nl-NL" altLang="en-US" b="1">
                <a:solidFill>
                  <a:srgbClr val="FF0000"/>
                </a:solidFill>
              </a:endParaRPr>
            </a:p>
          </p:txBody>
        </p:sp>
        <p:grpSp>
          <p:nvGrpSpPr>
            <p:cNvPr id="15397" name="Group 56"/>
            <p:cNvGrpSpPr>
              <a:grpSpLocks/>
            </p:cNvGrpSpPr>
            <p:nvPr/>
          </p:nvGrpSpPr>
          <p:grpSpPr bwMode="auto">
            <a:xfrm>
              <a:off x="576" y="3408"/>
              <a:ext cx="3881" cy="252"/>
              <a:chOff x="576" y="3456"/>
              <a:chExt cx="3881" cy="252"/>
            </a:xfrm>
          </p:grpSpPr>
          <p:sp>
            <p:nvSpPr>
              <p:cNvPr id="15416" name="Text Box 47"/>
              <p:cNvSpPr txBox="1">
                <a:spLocks noChangeArrowheads="1"/>
              </p:cNvSpPr>
              <p:nvPr/>
            </p:nvSpPr>
            <p:spPr bwMode="auto">
              <a:xfrm>
                <a:off x="576" y="3552"/>
                <a:ext cx="129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Jane’s fracture’s healing</a:t>
                </a:r>
                <a:endParaRPr lang="nl-NL" altLang="en-US" sz="1400" b="1">
                  <a:solidFill>
                    <a:srgbClr val="FF0000"/>
                  </a:solidFill>
                </a:endParaRPr>
              </a:p>
            </p:txBody>
          </p:sp>
          <p:grpSp>
            <p:nvGrpSpPr>
              <p:cNvPr id="15417" name="Group 55"/>
              <p:cNvGrpSpPr>
                <a:grpSpLocks/>
              </p:cNvGrpSpPr>
              <p:nvPr/>
            </p:nvGrpSpPr>
            <p:grpSpPr bwMode="auto">
              <a:xfrm>
                <a:off x="2736" y="3456"/>
                <a:ext cx="1721" cy="192"/>
                <a:chOff x="2736" y="3504"/>
                <a:chExt cx="1721" cy="192"/>
              </a:xfrm>
            </p:grpSpPr>
            <p:sp>
              <p:nvSpPr>
                <p:cNvPr id="15418" name="Line 49"/>
                <p:cNvSpPr>
                  <a:spLocks noChangeShapeType="1"/>
                </p:cNvSpPr>
                <p:nvPr/>
              </p:nvSpPr>
              <p:spPr bwMode="auto">
                <a:xfrm>
                  <a:off x="2784" y="350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19" name="Line 50"/>
                <p:cNvSpPr>
                  <a:spLocks noChangeShapeType="1"/>
                </p:cNvSpPr>
                <p:nvPr/>
              </p:nvSpPr>
              <p:spPr bwMode="auto">
                <a:xfrm>
                  <a:off x="4416" y="350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20" name="Line 51"/>
                <p:cNvSpPr>
                  <a:spLocks noChangeShapeType="1"/>
                </p:cNvSpPr>
                <p:nvPr/>
              </p:nvSpPr>
              <p:spPr bwMode="auto">
                <a:xfrm>
                  <a:off x="2736" y="3696"/>
                  <a:ext cx="1721"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398" name="Group 71"/>
            <p:cNvGrpSpPr>
              <a:grpSpLocks/>
            </p:cNvGrpSpPr>
            <p:nvPr/>
          </p:nvGrpSpPr>
          <p:grpSpPr bwMode="auto">
            <a:xfrm>
              <a:off x="576" y="3600"/>
              <a:ext cx="3456" cy="204"/>
              <a:chOff x="576" y="3408"/>
              <a:chExt cx="3456" cy="204"/>
            </a:xfrm>
          </p:grpSpPr>
          <p:grpSp>
            <p:nvGrpSpPr>
              <p:cNvPr id="15411" name="Group 57"/>
              <p:cNvGrpSpPr>
                <a:grpSpLocks/>
              </p:cNvGrpSpPr>
              <p:nvPr/>
            </p:nvGrpSpPr>
            <p:grpSpPr bwMode="auto">
              <a:xfrm>
                <a:off x="3696" y="3408"/>
                <a:ext cx="336" cy="144"/>
                <a:chOff x="3696" y="3744"/>
                <a:chExt cx="336" cy="144"/>
              </a:xfrm>
            </p:grpSpPr>
            <p:sp>
              <p:nvSpPr>
                <p:cNvPr id="15413" name="Line 33"/>
                <p:cNvSpPr>
                  <a:spLocks noChangeShapeType="1"/>
                </p:cNvSpPr>
                <p:nvPr/>
              </p:nvSpPr>
              <p:spPr bwMode="auto">
                <a:xfrm>
                  <a:off x="3744" y="3744"/>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14" name="Line 34"/>
                <p:cNvSpPr>
                  <a:spLocks noChangeShapeType="1"/>
                </p:cNvSpPr>
                <p:nvPr/>
              </p:nvSpPr>
              <p:spPr bwMode="auto">
                <a:xfrm>
                  <a:off x="3984" y="3744"/>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15" name="Line 35"/>
                <p:cNvSpPr>
                  <a:spLocks noChangeShapeType="1"/>
                </p:cNvSpPr>
                <p:nvPr/>
              </p:nvSpPr>
              <p:spPr bwMode="auto">
                <a:xfrm>
                  <a:off x="3696" y="3888"/>
                  <a:ext cx="336"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12" name="Text Box 54"/>
              <p:cNvSpPr txBox="1">
                <a:spLocks noChangeArrowheads="1"/>
              </p:cNvSpPr>
              <p:nvPr/>
            </p:nvSpPr>
            <p:spPr bwMode="auto">
              <a:xfrm>
                <a:off x="576" y="3456"/>
                <a:ext cx="149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Dr. Peter’s diagnosis making</a:t>
                </a:r>
                <a:endParaRPr lang="nl-NL" altLang="en-US" sz="1400" b="1">
                  <a:solidFill>
                    <a:srgbClr val="FF0000"/>
                  </a:solidFill>
                </a:endParaRPr>
              </a:p>
            </p:txBody>
          </p:sp>
        </p:grpSp>
        <p:grpSp>
          <p:nvGrpSpPr>
            <p:cNvPr id="15399" name="Group 75"/>
            <p:cNvGrpSpPr>
              <a:grpSpLocks/>
            </p:cNvGrpSpPr>
            <p:nvPr/>
          </p:nvGrpSpPr>
          <p:grpSpPr bwMode="auto">
            <a:xfrm>
              <a:off x="576" y="4080"/>
              <a:ext cx="4704" cy="145"/>
              <a:chOff x="576" y="4032"/>
              <a:chExt cx="4704" cy="145"/>
            </a:xfrm>
          </p:grpSpPr>
          <p:sp>
            <p:nvSpPr>
              <p:cNvPr id="15409" name="Text Box 17"/>
              <p:cNvSpPr txBox="1">
                <a:spLocks noChangeArrowheads="1"/>
              </p:cNvSpPr>
              <p:nvPr/>
            </p:nvSpPr>
            <p:spPr bwMode="auto">
              <a:xfrm>
                <a:off x="576" y="4032"/>
                <a:ext cx="5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Jane dies</a:t>
                </a:r>
                <a:endParaRPr lang="nl-NL" altLang="en-US" sz="1400" b="1">
                  <a:solidFill>
                    <a:srgbClr val="FF0000"/>
                  </a:solidFill>
                </a:endParaRPr>
              </a:p>
            </p:txBody>
          </p:sp>
          <p:sp>
            <p:nvSpPr>
              <p:cNvPr id="15410" name="Line 60"/>
              <p:cNvSpPr>
                <a:spLocks noChangeShapeType="1"/>
              </p:cNvSpPr>
              <p:nvPr/>
            </p:nvSpPr>
            <p:spPr bwMode="auto">
              <a:xfrm flipH="1">
                <a:off x="5280" y="4032"/>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15400" name="Group 74"/>
            <p:cNvGrpSpPr>
              <a:grpSpLocks/>
            </p:cNvGrpSpPr>
            <p:nvPr/>
          </p:nvGrpSpPr>
          <p:grpSpPr bwMode="auto">
            <a:xfrm>
              <a:off x="576" y="3936"/>
              <a:ext cx="4416" cy="156"/>
              <a:chOff x="576" y="3840"/>
              <a:chExt cx="4416" cy="156"/>
            </a:xfrm>
          </p:grpSpPr>
          <p:sp>
            <p:nvSpPr>
              <p:cNvPr id="15407" name="Line 59"/>
              <p:cNvSpPr>
                <a:spLocks noChangeShapeType="1"/>
              </p:cNvSpPr>
              <p:nvPr/>
            </p:nvSpPr>
            <p:spPr bwMode="auto">
              <a:xfrm>
                <a:off x="4992" y="3840"/>
                <a:ext cx="0" cy="96"/>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08" name="Text Box 58"/>
              <p:cNvSpPr txBox="1">
                <a:spLocks noChangeArrowheads="1"/>
              </p:cNvSpPr>
              <p:nvPr/>
            </p:nvSpPr>
            <p:spPr bwMode="auto">
              <a:xfrm>
                <a:off x="576" y="3840"/>
                <a:ext cx="139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Freezer section dismantled</a:t>
                </a:r>
                <a:endParaRPr lang="nl-NL" altLang="en-US" sz="1400" b="1">
                  <a:solidFill>
                    <a:srgbClr val="FF0000"/>
                  </a:solidFill>
                </a:endParaRPr>
              </a:p>
            </p:txBody>
          </p:sp>
        </p:grpSp>
        <p:grpSp>
          <p:nvGrpSpPr>
            <p:cNvPr id="15401" name="Group 73"/>
            <p:cNvGrpSpPr>
              <a:grpSpLocks/>
            </p:cNvGrpSpPr>
            <p:nvPr/>
          </p:nvGrpSpPr>
          <p:grpSpPr bwMode="auto">
            <a:xfrm>
              <a:off x="576" y="3744"/>
              <a:ext cx="2832" cy="204"/>
              <a:chOff x="576" y="3648"/>
              <a:chExt cx="2832" cy="204"/>
            </a:xfrm>
          </p:grpSpPr>
          <p:sp>
            <p:nvSpPr>
              <p:cNvPr id="15402" name="Text Box 66"/>
              <p:cNvSpPr txBox="1">
                <a:spLocks noChangeArrowheads="1"/>
              </p:cNvSpPr>
              <p:nvPr/>
            </p:nvSpPr>
            <p:spPr bwMode="auto">
              <a:xfrm>
                <a:off x="576" y="3696"/>
                <a:ext cx="229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solidFill>
                      <a:srgbClr val="FF0000"/>
                    </a:solidFill>
                  </a:rPr>
                  <a:t>Dr. Longley’s examination of Jane’ s fracture</a:t>
                </a:r>
                <a:endParaRPr lang="nl-NL" altLang="en-US" sz="1400" b="1">
                  <a:solidFill>
                    <a:srgbClr val="FF0000"/>
                  </a:solidFill>
                </a:endParaRPr>
              </a:p>
            </p:txBody>
          </p:sp>
          <p:grpSp>
            <p:nvGrpSpPr>
              <p:cNvPr id="15403" name="Group 67"/>
              <p:cNvGrpSpPr>
                <a:grpSpLocks/>
              </p:cNvGrpSpPr>
              <p:nvPr/>
            </p:nvGrpSpPr>
            <p:grpSpPr bwMode="auto">
              <a:xfrm>
                <a:off x="3072" y="3648"/>
                <a:ext cx="336" cy="192"/>
                <a:chOff x="2880" y="3024"/>
                <a:chExt cx="336" cy="192"/>
              </a:xfrm>
            </p:grpSpPr>
            <p:sp>
              <p:nvSpPr>
                <p:cNvPr id="15404" name="Line 68"/>
                <p:cNvSpPr>
                  <a:spLocks noChangeShapeType="1"/>
                </p:cNvSpPr>
                <p:nvPr/>
              </p:nvSpPr>
              <p:spPr bwMode="auto">
                <a:xfrm>
                  <a:off x="292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05" name="Line 69"/>
                <p:cNvSpPr>
                  <a:spLocks noChangeShapeType="1"/>
                </p:cNvSpPr>
                <p:nvPr/>
              </p:nvSpPr>
              <p:spPr bwMode="auto">
                <a:xfrm>
                  <a:off x="316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406" name="Line 70"/>
                <p:cNvSpPr>
                  <a:spLocks noChangeShapeType="1"/>
                </p:cNvSpPr>
                <p:nvPr/>
              </p:nvSpPr>
              <p:spPr bwMode="auto">
                <a:xfrm>
                  <a:off x="2880" y="3216"/>
                  <a:ext cx="336"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0" name="Group 93"/>
          <p:cNvGrpSpPr>
            <a:grpSpLocks/>
          </p:cNvGrpSpPr>
          <p:nvPr/>
        </p:nvGrpSpPr>
        <p:grpSpPr bwMode="auto">
          <a:xfrm>
            <a:off x="3886200" y="4419600"/>
            <a:ext cx="4862513" cy="2355850"/>
            <a:chOff x="2592" y="2784"/>
            <a:chExt cx="3063" cy="1484"/>
          </a:xfrm>
          <a:solidFill>
            <a:schemeClr val="accent1">
              <a:lumMod val="75000"/>
            </a:schemeClr>
          </a:solidFill>
        </p:grpSpPr>
        <p:sp>
          <p:nvSpPr>
            <p:cNvPr id="15382" name="Text Box 90"/>
            <p:cNvSpPr txBox="1">
              <a:spLocks noChangeArrowheads="1"/>
            </p:cNvSpPr>
            <p:nvPr/>
          </p:nvSpPr>
          <p:spPr bwMode="auto">
            <a:xfrm>
              <a:off x="2592" y="2784"/>
              <a:ext cx="3063" cy="1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bIns="118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dirty="0" err="1"/>
                <a:t>Jane’s</a:t>
              </a:r>
              <a:r>
                <a:rPr lang="nl-BE" altLang="en-US" dirty="0"/>
                <a:t> </a:t>
              </a:r>
              <a:r>
                <a:rPr lang="nl-BE" altLang="en-US" dirty="0" err="1"/>
                <a:t>fracture</a:t>
              </a:r>
              <a:r>
                <a:rPr lang="nl-BE" altLang="en-US" dirty="0"/>
                <a:t> as </a:t>
              </a:r>
              <a:r>
                <a:rPr lang="nl-BE" altLang="en-US" dirty="0" err="1"/>
                <a:t>seen</a:t>
              </a:r>
              <a:r>
                <a:rPr lang="nl-BE" altLang="en-US" dirty="0"/>
                <a:t> </a:t>
              </a:r>
              <a:r>
                <a:rPr lang="nl-BE" altLang="en-US" dirty="0" err="1"/>
                <a:t>by</a:t>
              </a:r>
              <a:r>
                <a:rPr lang="nl-BE" altLang="en-US" dirty="0"/>
                <a:t> Dr. Peters</a:t>
              </a:r>
            </a:p>
            <a:p>
              <a:pPr algn="ctr" eaLnBrk="1" hangingPunct="1"/>
              <a:r>
                <a:rPr lang="nl-BE" altLang="en-US" dirty="0" err="1"/>
                <a:t>Jane’s</a:t>
              </a:r>
              <a:r>
                <a:rPr lang="nl-BE" altLang="en-US" dirty="0"/>
                <a:t> </a:t>
              </a:r>
              <a:r>
                <a:rPr lang="nl-BE" altLang="en-US" dirty="0" err="1"/>
                <a:t>fracture</a:t>
              </a:r>
              <a:r>
                <a:rPr lang="nl-BE" altLang="en-US" dirty="0"/>
                <a:t> as </a:t>
              </a:r>
              <a:r>
                <a:rPr lang="nl-BE" altLang="en-US" dirty="0" err="1"/>
                <a:t>seen</a:t>
              </a:r>
              <a:r>
                <a:rPr lang="nl-BE" altLang="en-US" dirty="0"/>
                <a:t> </a:t>
              </a:r>
              <a:r>
                <a:rPr lang="nl-BE" altLang="en-US" dirty="0" err="1"/>
                <a:t>by</a:t>
              </a:r>
              <a:r>
                <a:rPr lang="nl-BE" altLang="en-US" dirty="0"/>
                <a:t> Dr. </a:t>
              </a:r>
              <a:r>
                <a:rPr lang="nl-BE" altLang="en-US" dirty="0" err="1"/>
                <a:t>Longley</a:t>
              </a:r>
              <a:endParaRPr lang="nl-BE" altLang="en-US" dirty="0"/>
            </a:p>
            <a:p>
              <a:pPr algn="ctr" eaLnBrk="1" hangingPunct="1"/>
              <a:endParaRPr lang="nl-BE" altLang="en-US" dirty="0"/>
            </a:p>
            <a:p>
              <a:pPr algn="ctr" eaLnBrk="1" hangingPunct="1"/>
              <a:r>
                <a:rPr lang="nl-BE" altLang="en-US" b="1" dirty="0" err="1"/>
                <a:t>Instances</a:t>
              </a:r>
              <a:r>
                <a:rPr lang="nl-BE" altLang="en-US" b="1" dirty="0"/>
                <a:t> of</a:t>
              </a:r>
            </a:p>
            <a:p>
              <a:pPr algn="ctr" eaLnBrk="1" hangingPunct="1"/>
              <a:endParaRPr lang="nl-BE" altLang="en-US" b="1" dirty="0"/>
            </a:p>
            <a:p>
              <a:pPr algn="ctr" eaLnBrk="1" hangingPunct="1"/>
              <a:r>
                <a:rPr lang="nl-BE" altLang="en-US" dirty="0" err="1"/>
                <a:t>Jane’s</a:t>
              </a:r>
              <a:r>
                <a:rPr lang="nl-BE" altLang="en-US" dirty="0"/>
                <a:t> </a:t>
              </a:r>
              <a:r>
                <a:rPr lang="nl-BE" altLang="en-US" dirty="0" err="1"/>
                <a:t>fracture</a:t>
              </a:r>
              <a:endParaRPr lang="nl-NL" altLang="en-US" dirty="0"/>
            </a:p>
          </p:txBody>
        </p:sp>
        <p:sp>
          <p:nvSpPr>
            <p:cNvPr id="15383" name="Line 91"/>
            <p:cNvSpPr>
              <a:spLocks noChangeShapeType="1"/>
            </p:cNvSpPr>
            <p:nvPr/>
          </p:nvSpPr>
          <p:spPr bwMode="auto">
            <a:xfrm>
              <a:off x="2640" y="2832"/>
              <a:ext cx="2928" cy="1344"/>
            </a:xfrm>
            <a:prstGeom prst="line">
              <a:avLst/>
            </a:prstGeom>
            <a:grpFill/>
            <a:ln w="57150">
              <a:solidFill>
                <a:srgbClr val="FF0000"/>
              </a:solidFill>
              <a:round/>
              <a:headEnd/>
              <a:tailEnd/>
            </a:ln>
            <a:extLst/>
          </p:spPr>
          <p:txBody>
            <a:bodyPr/>
            <a:lstStyle/>
            <a:p>
              <a:endParaRPr lang="en-US"/>
            </a:p>
          </p:txBody>
        </p:sp>
        <p:sp>
          <p:nvSpPr>
            <p:cNvPr id="15384" name="Line 92"/>
            <p:cNvSpPr>
              <a:spLocks noChangeShapeType="1"/>
            </p:cNvSpPr>
            <p:nvPr/>
          </p:nvSpPr>
          <p:spPr bwMode="auto">
            <a:xfrm flipV="1">
              <a:off x="2640" y="2880"/>
              <a:ext cx="2832" cy="1296"/>
            </a:xfrm>
            <a:prstGeom prst="line">
              <a:avLst/>
            </a:prstGeom>
            <a:grpFill/>
            <a:ln w="57150">
              <a:solidFill>
                <a:srgbClr val="FF0000"/>
              </a:solidFill>
              <a:round/>
              <a:headEnd/>
              <a:tailEnd/>
            </a:ln>
            <a:extLst/>
          </p:spPr>
          <p:txBody>
            <a:bodyPr/>
            <a:lstStyle/>
            <a:p>
              <a:endParaRPr lang="en-US"/>
            </a:p>
          </p:txBody>
        </p:sp>
      </p:grpSp>
      <p:grpSp>
        <p:nvGrpSpPr>
          <p:cNvPr id="21" name="Group 100"/>
          <p:cNvGrpSpPr>
            <a:grpSpLocks/>
          </p:cNvGrpSpPr>
          <p:nvPr/>
        </p:nvGrpSpPr>
        <p:grpSpPr bwMode="auto">
          <a:xfrm>
            <a:off x="381000" y="914400"/>
            <a:ext cx="2743200" cy="5791200"/>
            <a:chOff x="432" y="576"/>
            <a:chExt cx="1728" cy="3648"/>
          </a:xfrm>
        </p:grpSpPr>
        <p:grpSp>
          <p:nvGrpSpPr>
            <p:cNvPr id="15369" name="Group 89"/>
            <p:cNvGrpSpPr>
              <a:grpSpLocks/>
            </p:cNvGrpSpPr>
            <p:nvPr/>
          </p:nvGrpSpPr>
          <p:grpSpPr bwMode="auto">
            <a:xfrm>
              <a:off x="432" y="576"/>
              <a:ext cx="1728" cy="1938"/>
              <a:chOff x="432" y="576"/>
              <a:chExt cx="1728" cy="1938"/>
            </a:xfrm>
          </p:grpSpPr>
          <p:sp>
            <p:nvSpPr>
              <p:cNvPr id="15371" name="Text Box 77"/>
              <p:cNvSpPr txBox="1">
                <a:spLocks noChangeArrowheads="1"/>
              </p:cNvSpPr>
              <p:nvPr/>
            </p:nvSpPr>
            <p:spPr bwMode="auto">
              <a:xfrm>
                <a:off x="432" y="576"/>
                <a:ext cx="9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008000"/>
                    </a:solidFill>
                  </a:rPr>
                  <a:t>Universals</a:t>
                </a:r>
                <a:endParaRPr lang="nl-NL" altLang="en-US" b="1">
                  <a:solidFill>
                    <a:srgbClr val="008000"/>
                  </a:solidFill>
                </a:endParaRPr>
              </a:p>
            </p:txBody>
          </p:sp>
          <p:sp>
            <p:nvSpPr>
              <p:cNvPr id="15372" name="Text Box 78"/>
              <p:cNvSpPr txBox="1">
                <a:spLocks noChangeArrowheads="1"/>
              </p:cNvSpPr>
              <p:nvPr/>
            </p:nvSpPr>
            <p:spPr bwMode="auto">
              <a:xfrm>
                <a:off x="432" y="816"/>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EHR system</a:t>
                </a:r>
                <a:endParaRPr lang="nl-NL" altLang="en-US" sz="1400" b="1">
                  <a:solidFill>
                    <a:schemeClr val="bg1"/>
                  </a:solidFill>
                </a:endParaRPr>
              </a:p>
            </p:txBody>
          </p:sp>
          <p:sp>
            <p:nvSpPr>
              <p:cNvPr id="15373" name="Text Box 79"/>
              <p:cNvSpPr txBox="1">
                <a:spLocks noChangeArrowheads="1"/>
              </p:cNvSpPr>
              <p:nvPr/>
            </p:nvSpPr>
            <p:spPr bwMode="auto">
              <a:xfrm>
                <a:off x="432" y="1008"/>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HC</a:t>
                </a:r>
                <a:endParaRPr lang="nl-NL" altLang="en-US" sz="1400" b="1">
                  <a:solidFill>
                    <a:schemeClr val="bg1"/>
                  </a:solidFill>
                </a:endParaRPr>
              </a:p>
            </p:txBody>
          </p:sp>
          <p:sp>
            <p:nvSpPr>
              <p:cNvPr id="15374" name="Text Box 80"/>
              <p:cNvSpPr txBox="1">
                <a:spLocks noChangeArrowheads="1"/>
              </p:cNvSpPr>
              <p:nvPr/>
            </p:nvSpPr>
            <p:spPr bwMode="auto">
              <a:xfrm>
                <a:off x="432" y="1200"/>
                <a:ext cx="960"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Freezer section</a:t>
                </a:r>
                <a:endParaRPr lang="nl-NL" altLang="en-US" sz="1400" b="1">
                  <a:solidFill>
                    <a:schemeClr val="bg1"/>
                  </a:solidFill>
                </a:endParaRPr>
              </a:p>
            </p:txBody>
          </p:sp>
          <p:sp>
            <p:nvSpPr>
              <p:cNvPr id="15375" name="Text Box 81"/>
              <p:cNvSpPr txBox="1">
                <a:spLocks noChangeArrowheads="1"/>
              </p:cNvSpPr>
              <p:nvPr/>
            </p:nvSpPr>
            <p:spPr bwMode="auto">
              <a:xfrm>
                <a:off x="432" y="1584"/>
                <a:ext cx="960"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Person</a:t>
                </a:r>
                <a:endParaRPr lang="nl-NL" altLang="en-US" sz="1400" b="1">
                  <a:solidFill>
                    <a:schemeClr val="bg1"/>
                  </a:solidFill>
                </a:endParaRPr>
              </a:p>
            </p:txBody>
          </p:sp>
          <p:sp>
            <p:nvSpPr>
              <p:cNvPr id="15376" name="Text Box 82"/>
              <p:cNvSpPr txBox="1">
                <a:spLocks noChangeArrowheads="1"/>
              </p:cNvSpPr>
              <p:nvPr/>
            </p:nvSpPr>
            <p:spPr bwMode="auto">
              <a:xfrm>
                <a:off x="432" y="1968"/>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Femur</a:t>
                </a:r>
                <a:endParaRPr lang="nl-NL" altLang="en-US" sz="1400" b="1">
                  <a:solidFill>
                    <a:schemeClr val="bg1"/>
                  </a:solidFill>
                </a:endParaRPr>
              </a:p>
            </p:txBody>
          </p:sp>
          <p:sp>
            <p:nvSpPr>
              <p:cNvPr id="15377" name="Text Box 84"/>
              <p:cNvSpPr txBox="1">
                <a:spLocks noChangeArrowheads="1"/>
              </p:cNvSpPr>
              <p:nvPr/>
            </p:nvSpPr>
            <p:spPr bwMode="auto">
              <a:xfrm>
                <a:off x="432" y="2160"/>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Fracture</a:t>
                </a:r>
                <a:endParaRPr lang="nl-NL" altLang="en-US" sz="1400" b="1">
                  <a:solidFill>
                    <a:schemeClr val="bg1"/>
                  </a:solidFill>
                </a:endParaRPr>
              </a:p>
            </p:txBody>
          </p:sp>
          <p:sp>
            <p:nvSpPr>
              <p:cNvPr id="15378" name="Text Box 85"/>
              <p:cNvSpPr txBox="1">
                <a:spLocks noChangeArrowheads="1"/>
              </p:cNvSpPr>
              <p:nvPr/>
            </p:nvSpPr>
            <p:spPr bwMode="auto">
              <a:xfrm>
                <a:off x="432" y="2352"/>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Image</a:t>
                </a:r>
                <a:endParaRPr lang="nl-NL" altLang="en-US" sz="1400" b="1">
                  <a:solidFill>
                    <a:schemeClr val="bg1"/>
                  </a:solidFill>
                </a:endParaRPr>
              </a:p>
            </p:txBody>
          </p:sp>
          <p:sp>
            <p:nvSpPr>
              <p:cNvPr id="15379" name="Line 86"/>
              <p:cNvSpPr>
                <a:spLocks noChangeShapeType="1"/>
              </p:cNvSpPr>
              <p:nvPr/>
            </p:nvSpPr>
            <p:spPr bwMode="auto">
              <a:xfrm flipV="1">
                <a:off x="1392" y="1488"/>
                <a:ext cx="96" cy="19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87"/>
              <p:cNvSpPr>
                <a:spLocks noChangeShapeType="1"/>
              </p:cNvSpPr>
              <p:nvPr/>
            </p:nvSpPr>
            <p:spPr bwMode="auto">
              <a:xfrm>
                <a:off x="1392" y="1680"/>
                <a:ext cx="384"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88"/>
              <p:cNvSpPr>
                <a:spLocks noChangeShapeType="1"/>
              </p:cNvSpPr>
              <p:nvPr/>
            </p:nvSpPr>
            <p:spPr bwMode="auto">
              <a:xfrm>
                <a:off x="1392" y="1680"/>
                <a:ext cx="768" cy="19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0" name="Rectangle 99"/>
            <p:cNvSpPr>
              <a:spLocks noChangeArrowheads="1"/>
            </p:cNvSpPr>
            <p:nvPr/>
          </p:nvSpPr>
          <p:spPr bwMode="auto">
            <a:xfrm>
              <a:off x="480" y="2928"/>
              <a:ext cx="96" cy="1296"/>
            </a:xfrm>
            <a:prstGeom prst="rect">
              <a:avLst/>
            </a:prstGeom>
            <a:solidFill>
              <a:srgbClr val="008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920707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p:cNvSpPr>
            <a:spLocks noGrp="1" noChangeArrowheads="1"/>
          </p:cNvSpPr>
          <p:nvPr>
            <p:ph type="title"/>
          </p:nvPr>
        </p:nvSpPr>
        <p:spPr>
          <a:xfrm>
            <a:off x="1066800" y="533400"/>
            <a:ext cx="7146925" cy="642938"/>
          </a:xfrm>
        </p:spPr>
        <p:txBody>
          <a:bodyPr/>
          <a:lstStyle/>
          <a:p>
            <a:pPr algn="ctr" eaLnBrk="1" hangingPunct="1"/>
            <a:r>
              <a:rPr lang="nl-BE" altLang="en-US" dirty="0" err="1" smtClean="0"/>
              <a:t>Ontological</a:t>
            </a:r>
            <a:r>
              <a:rPr lang="nl-BE" altLang="en-US" dirty="0" smtClean="0"/>
              <a:t> </a:t>
            </a:r>
            <a:r>
              <a:rPr lang="nl-BE" altLang="en-US" dirty="0" err="1" smtClean="0"/>
              <a:t>recategorisation</a:t>
            </a:r>
            <a:endParaRPr lang="nl-NL" altLang="en-US" dirty="0" smtClean="0"/>
          </a:p>
        </p:txBody>
      </p:sp>
      <p:graphicFrame>
        <p:nvGraphicFramePr>
          <p:cNvPr id="6146" name="Object 3"/>
          <p:cNvGraphicFramePr>
            <a:graphicFrameLocks noChangeAspect="1"/>
          </p:cNvGraphicFramePr>
          <p:nvPr/>
        </p:nvGraphicFramePr>
        <p:xfrm>
          <a:off x="685800" y="1447800"/>
          <a:ext cx="7772400" cy="5257800"/>
        </p:xfrm>
        <a:graphic>
          <a:graphicData uri="http://schemas.openxmlformats.org/presentationml/2006/ole">
            <mc:AlternateContent xmlns:mc="http://schemas.openxmlformats.org/markup-compatibility/2006">
              <mc:Choice xmlns:v="urn:schemas-microsoft-com:vml" Requires="v">
                <p:oleObj spid="_x0000_s7179" name="Photo Editor-foto" r:id="rId4" imgW="6133333" imgH="4048690" progId="MSPhotoEd.3">
                  <p:embed/>
                </p:oleObj>
              </mc:Choice>
              <mc:Fallback>
                <p:oleObj name="Photo Editor-foto" r:id="rId4" imgW="6133333" imgH="40486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3"/>
          <p:cNvGrpSpPr>
            <a:grpSpLocks/>
          </p:cNvGrpSpPr>
          <p:nvPr/>
        </p:nvGrpSpPr>
        <p:grpSpPr bwMode="auto">
          <a:xfrm>
            <a:off x="1676400" y="2514600"/>
            <a:ext cx="4114800" cy="838200"/>
            <a:chOff x="1056" y="1584"/>
            <a:chExt cx="2592" cy="528"/>
          </a:xfrm>
        </p:grpSpPr>
        <p:sp>
          <p:nvSpPr>
            <p:cNvPr id="6180" name="AutoShape 5"/>
            <p:cNvSpPr>
              <a:spLocks noChangeArrowheads="1"/>
            </p:cNvSpPr>
            <p:nvPr/>
          </p:nvSpPr>
          <p:spPr bwMode="auto">
            <a:xfrm>
              <a:off x="1056" y="1920"/>
              <a:ext cx="480" cy="19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CityHC</a:t>
              </a:r>
              <a:endParaRPr lang="nl-NL" altLang="en-US" sz="1400" b="1"/>
            </a:p>
          </p:txBody>
        </p:sp>
        <p:sp>
          <p:nvSpPr>
            <p:cNvPr id="6181" name="AutoShape 7"/>
            <p:cNvSpPr>
              <a:spLocks noChangeArrowheads="1"/>
            </p:cNvSpPr>
            <p:nvPr/>
          </p:nvSpPr>
          <p:spPr bwMode="auto">
            <a:xfrm>
              <a:off x="1680" y="1920"/>
              <a:ext cx="528" cy="19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Dr. Peters</a:t>
              </a:r>
              <a:endParaRPr lang="nl-NL" altLang="en-US" sz="1400" b="1"/>
            </a:p>
          </p:txBody>
        </p:sp>
        <p:sp>
          <p:nvSpPr>
            <p:cNvPr id="6182" name="AutoShape 8"/>
            <p:cNvSpPr>
              <a:spLocks noChangeArrowheads="1"/>
            </p:cNvSpPr>
            <p:nvPr/>
          </p:nvSpPr>
          <p:spPr bwMode="auto">
            <a:xfrm>
              <a:off x="2304" y="1824"/>
              <a:ext cx="528" cy="288"/>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a:t>
              </a:r>
            </a:p>
            <a:p>
              <a:pPr algn="ctr" eaLnBrk="1" hangingPunct="1"/>
              <a:r>
                <a:rPr lang="nl-BE" altLang="en-US" sz="1400" b="1"/>
                <a:t>Smith</a:t>
              </a:r>
              <a:endParaRPr lang="nl-NL" altLang="en-US" sz="1400" b="1"/>
            </a:p>
          </p:txBody>
        </p:sp>
        <p:sp>
          <p:nvSpPr>
            <p:cNvPr id="6183" name="AutoShape 9"/>
            <p:cNvSpPr>
              <a:spLocks noChangeArrowheads="1"/>
            </p:cNvSpPr>
            <p:nvPr/>
          </p:nvSpPr>
          <p:spPr bwMode="auto">
            <a:xfrm>
              <a:off x="2976" y="1584"/>
              <a:ext cx="672" cy="528"/>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a:t>
              </a:r>
            </a:p>
            <a:p>
              <a:pPr algn="ctr" eaLnBrk="1" hangingPunct="1"/>
              <a:r>
                <a:rPr lang="nl-BE" altLang="en-US" sz="1400" b="1"/>
                <a:t>Smith’s</a:t>
              </a:r>
            </a:p>
            <a:p>
              <a:pPr algn="ctr" eaLnBrk="1" hangingPunct="1"/>
              <a:r>
                <a:rPr lang="nl-BE" altLang="en-US" sz="1400" b="1"/>
                <a:t>Fracture</a:t>
              </a:r>
            </a:p>
            <a:p>
              <a:pPr algn="ctr" eaLnBrk="1" hangingPunct="1"/>
              <a:r>
                <a:rPr lang="nl-BE" altLang="en-US" sz="1400" b="1"/>
                <a:t>Of Femur</a:t>
              </a:r>
              <a:endParaRPr lang="nl-NL" altLang="en-US" sz="1400" b="1"/>
            </a:p>
          </p:txBody>
        </p:sp>
      </p:grpSp>
      <p:grpSp>
        <p:nvGrpSpPr>
          <p:cNvPr id="3" name="Group 34"/>
          <p:cNvGrpSpPr>
            <a:grpSpLocks/>
          </p:cNvGrpSpPr>
          <p:nvPr/>
        </p:nvGrpSpPr>
        <p:grpSpPr bwMode="auto">
          <a:xfrm>
            <a:off x="4648200" y="1447800"/>
            <a:ext cx="3810000" cy="685800"/>
            <a:chOff x="2928" y="912"/>
            <a:chExt cx="2400" cy="432"/>
          </a:xfrm>
        </p:grpSpPr>
        <p:sp>
          <p:nvSpPr>
            <p:cNvPr id="6177" name="AutoShape 10"/>
            <p:cNvSpPr>
              <a:spLocks noChangeArrowheads="1"/>
            </p:cNvSpPr>
            <p:nvPr/>
          </p:nvSpPr>
          <p:spPr bwMode="auto">
            <a:xfrm>
              <a:off x="2928" y="912"/>
              <a:ext cx="768" cy="288"/>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Fracture</a:t>
              </a:r>
            </a:p>
            <a:p>
              <a:pPr algn="ctr" eaLnBrk="1" hangingPunct="1"/>
              <a:r>
                <a:rPr lang="nl-BE" altLang="en-US" sz="1400" b="1">
                  <a:solidFill>
                    <a:schemeClr val="bg1"/>
                  </a:solidFill>
                </a:rPr>
                <a:t>Of Femur</a:t>
              </a:r>
              <a:endParaRPr lang="nl-NL" altLang="en-US" sz="1400" b="1">
                <a:solidFill>
                  <a:schemeClr val="bg1"/>
                </a:solidFill>
              </a:endParaRPr>
            </a:p>
          </p:txBody>
        </p:sp>
        <p:sp>
          <p:nvSpPr>
            <p:cNvPr id="6178" name="AutoShape 11"/>
            <p:cNvSpPr>
              <a:spLocks noChangeArrowheads="1"/>
            </p:cNvSpPr>
            <p:nvPr/>
          </p:nvSpPr>
          <p:spPr bwMode="auto">
            <a:xfrm>
              <a:off x="4320" y="1152"/>
              <a:ext cx="480" cy="144"/>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Severe</a:t>
              </a:r>
              <a:endParaRPr lang="nl-NL" altLang="en-US" sz="1400" b="1">
                <a:solidFill>
                  <a:schemeClr val="bg1"/>
                </a:solidFill>
              </a:endParaRPr>
            </a:p>
          </p:txBody>
        </p:sp>
        <p:sp>
          <p:nvSpPr>
            <p:cNvPr id="6179" name="AutoShape 12"/>
            <p:cNvSpPr>
              <a:spLocks noChangeArrowheads="1"/>
            </p:cNvSpPr>
            <p:nvPr/>
          </p:nvSpPr>
          <p:spPr bwMode="auto">
            <a:xfrm>
              <a:off x="4848" y="1200"/>
              <a:ext cx="480" cy="144"/>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solidFill>
                    <a:schemeClr val="bg1"/>
                  </a:solidFill>
                </a:rPr>
                <a:t>Spiral</a:t>
              </a:r>
              <a:endParaRPr lang="nl-NL" altLang="en-US" sz="1400" b="1">
                <a:solidFill>
                  <a:schemeClr val="bg1"/>
                </a:solidFill>
              </a:endParaRPr>
            </a:p>
          </p:txBody>
        </p:sp>
      </p:grpSp>
      <p:grpSp>
        <p:nvGrpSpPr>
          <p:cNvPr id="4" name="Group 35"/>
          <p:cNvGrpSpPr>
            <a:grpSpLocks/>
          </p:cNvGrpSpPr>
          <p:nvPr/>
        </p:nvGrpSpPr>
        <p:grpSpPr bwMode="auto">
          <a:xfrm>
            <a:off x="1600200" y="4419600"/>
            <a:ext cx="1981200" cy="1219200"/>
            <a:chOff x="1008" y="2784"/>
            <a:chExt cx="1248" cy="768"/>
          </a:xfrm>
        </p:grpSpPr>
        <p:sp>
          <p:nvSpPr>
            <p:cNvPr id="6175" name="AutoShape 13"/>
            <p:cNvSpPr>
              <a:spLocks noChangeArrowheads="1"/>
            </p:cNvSpPr>
            <p:nvPr/>
          </p:nvSpPr>
          <p:spPr bwMode="auto">
            <a:xfrm>
              <a:off x="1008" y="2784"/>
              <a:ext cx="528" cy="576"/>
            </a:xfrm>
            <a:prstGeom prst="roundRect">
              <a:avLst>
                <a:gd name="adj" fmla="val 16667"/>
              </a:avLst>
            </a:prstGeom>
            <a:solidFill>
              <a:srgbClr val="00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t>City HC</a:t>
              </a:r>
            </a:p>
            <a:p>
              <a:pPr eaLnBrk="1" hangingPunct="1"/>
              <a:r>
                <a:rPr lang="nl-BE" altLang="en-US" sz="1400" b="1">
                  <a:solidFill>
                    <a:schemeClr val="bg1"/>
                  </a:solidFill>
                </a:rPr>
                <a:t>exists</a:t>
              </a:r>
              <a:r>
                <a:rPr lang="nl-BE" altLang="en-US" sz="1400" b="1"/>
                <a:t> on </a:t>
              </a:r>
            </a:p>
            <a:p>
              <a:pPr eaLnBrk="1" hangingPunct="1"/>
              <a:r>
                <a:rPr lang="nl-BE" altLang="en-US" sz="1400" b="1"/>
                <a:t>4th July</a:t>
              </a:r>
            </a:p>
            <a:p>
              <a:pPr eaLnBrk="1" hangingPunct="1"/>
              <a:r>
                <a:rPr lang="nl-BE" altLang="en-US" sz="1400" b="1"/>
                <a:t>1990</a:t>
              </a:r>
              <a:endParaRPr lang="nl-NL" altLang="en-US" sz="1400" b="1"/>
            </a:p>
          </p:txBody>
        </p:sp>
        <p:sp>
          <p:nvSpPr>
            <p:cNvPr id="6176" name="AutoShape 15"/>
            <p:cNvSpPr>
              <a:spLocks noChangeArrowheads="1"/>
            </p:cNvSpPr>
            <p:nvPr/>
          </p:nvSpPr>
          <p:spPr bwMode="auto">
            <a:xfrm>
              <a:off x="1584" y="2784"/>
              <a:ext cx="672" cy="768"/>
            </a:xfrm>
            <a:prstGeom prst="roundRect">
              <a:avLst>
                <a:gd name="adj" fmla="val 16667"/>
              </a:avLst>
            </a:prstGeom>
            <a:solidFill>
              <a:srgbClr val="00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t>Dr. Peters</a:t>
              </a:r>
            </a:p>
            <a:p>
              <a:pPr eaLnBrk="1" hangingPunct="1"/>
              <a:r>
                <a:rPr lang="nl-BE" altLang="en-US" sz="1400" b="1">
                  <a:solidFill>
                    <a:schemeClr val="bg1"/>
                  </a:solidFill>
                </a:rPr>
                <a:t>located</a:t>
              </a:r>
              <a:r>
                <a:rPr lang="nl-BE" altLang="en-US" sz="1400" b="1"/>
                <a:t> </a:t>
              </a:r>
              <a:r>
                <a:rPr lang="nl-BE" altLang="en-US" sz="1400" b="1">
                  <a:solidFill>
                    <a:schemeClr val="bg1"/>
                  </a:solidFill>
                </a:rPr>
                <a:t>at</a:t>
              </a:r>
            </a:p>
            <a:p>
              <a:pPr eaLnBrk="1" hangingPunct="1"/>
              <a:r>
                <a:rPr lang="nl-BE" altLang="en-US" sz="1400" b="1"/>
                <a:t>City HC on </a:t>
              </a:r>
            </a:p>
            <a:p>
              <a:pPr eaLnBrk="1" hangingPunct="1"/>
              <a:r>
                <a:rPr lang="nl-BE" altLang="en-US" sz="1400" b="1"/>
                <a:t>4th July</a:t>
              </a:r>
            </a:p>
            <a:p>
              <a:pPr eaLnBrk="1" hangingPunct="1"/>
              <a:r>
                <a:rPr lang="nl-BE" altLang="en-US" sz="1400" b="1"/>
                <a:t>1990</a:t>
              </a:r>
              <a:endParaRPr lang="nl-NL" altLang="en-US" sz="1400" b="1"/>
            </a:p>
          </p:txBody>
        </p:sp>
      </p:grpSp>
      <p:sp>
        <p:nvSpPr>
          <p:cNvPr id="30736" name="AutoShape 16"/>
          <p:cNvSpPr>
            <a:spLocks noChangeArrowheads="1"/>
          </p:cNvSpPr>
          <p:nvPr/>
        </p:nvSpPr>
        <p:spPr bwMode="auto">
          <a:xfrm>
            <a:off x="3657600" y="4343400"/>
            <a:ext cx="1066800" cy="1828800"/>
          </a:xfrm>
          <a:prstGeom prst="roundRect">
            <a:avLst>
              <a:gd name="adj" fmla="val 16667"/>
            </a:avLst>
          </a:prstGeom>
          <a:solidFill>
            <a:srgbClr val="FF3300"/>
          </a:solidFill>
          <a:ln w="9525">
            <a:solidFill>
              <a:schemeClr val="tx1"/>
            </a:solidFill>
            <a:round/>
            <a:headEnd/>
            <a:tailEnd/>
          </a:ln>
        </p:spPr>
        <p:txBody>
          <a:bodyPr wrap="none" lIns="18000"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t>Jane Smith’s</a:t>
            </a:r>
          </a:p>
          <a:p>
            <a:pPr eaLnBrk="1" hangingPunct="1"/>
            <a:r>
              <a:rPr lang="nl-BE" altLang="en-US" sz="1400" b="1"/>
              <a:t>consultation </a:t>
            </a:r>
          </a:p>
          <a:p>
            <a:pPr eaLnBrk="1" hangingPunct="1"/>
            <a:r>
              <a:rPr lang="nl-BE" altLang="en-US" sz="1400" b="1"/>
              <a:t>with</a:t>
            </a:r>
          </a:p>
          <a:p>
            <a:pPr eaLnBrk="1" hangingPunct="1"/>
            <a:r>
              <a:rPr lang="nl-BE" altLang="en-US" sz="1400" b="1"/>
              <a:t>Dr. Peters at</a:t>
            </a:r>
          </a:p>
          <a:p>
            <a:pPr eaLnBrk="1" hangingPunct="1"/>
            <a:r>
              <a:rPr lang="nl-BE" altLang="en-US" sz="1400" b="1"/>
              <a:t>City HC on </a:t>
            </a:r>
          </a:p>
          <a:p>
            <a:pPr eaLnBrk="1" hangingPunct="1"/>
            <a:r>
              <a:rPr lang="nl-BE" altLang="en-US" sz="1400" b="1"/>
              <a:t>4th July</a:t>
            </a:r>
          </a:p>
          <a:p>
            <a:pPr eaLnBrk="1" hangingPunct="1"/>
            <a:r>
              <a:rPr lang="nl-BE" altLang="en-US" sz="1400" b="1"/>
              <a:t>1990</a:t>
            </a:r>
            <a:endParaRPr lang="nl-NL" altLang="en-US" sz="1400" b="1"/>
          </a:p>
        </p:txBody>
      </p:sp>
      <p:sp>
        <p:nvSpPr>
          <p:cNvPr id="30739" name="AutoShape 19"/>
          <p:cNvSpPr>
            <a:spLocks noChangeArrowheads="1"/>
          </p:cNvSpPr>
          <p:nvPr/>
        </p:nvSpPr>
        <p:spPr bwMode="auto">
          <a:xfrm>
            <a:off x="4876800" y="4419600"/>
            <a:ext cx="1219200" cy="2286000"/>
          </a:xfrm>
          <a:prstGeom prst="roundRect">
            <a:avLst>
              <a:gd name="adj" fmla="val 16667"/>
            </a:avLst>
          </a:prstGeom>
          <a:solidFill>
            <a:srgbClr val="FF3300"/>
          </a:solidFill>
          <a:ln w="9525">
            <a:solidFill>
              <a:schemeClr val="tx1"/>
            </a:solidFill>
            <a:round/>
            <a:headEnd/>
            <a:tailEnd/>
          </a:ln>
        </p:spPr>
        <p:txBody>
          <a:bodyPr wrap="none" lIns="18000"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b="1"/>
              <a:t>Dr. Peters’</a:t>
            </a:r>
          </a:p>
          <a:p>
            <a:pPr eaLnBrk="1" hangingPunct="1"/>
            <a:r>
              <a:rPr lang="nl-BE" altLang="en-US" sz="1400" b="1"/>
              <a:t>assessment of</a:t>
            </a:r>
          </a:p>
          <a:p>
            <a:pPr eaLnBrk="1" hangingPunct="1"/>
            <a:r>
              <a:rPr lang="nl-BE" altLang="en-US" sz="1400" b="1"/>
              <a:t>Jane Smith’s</a:t>
            </a:r>
          </a:p>
          <a:p>
            <a:pPr eaLnBrk="1" hangingPunct="1"/>
            <a:r>
              <a:rPr lang="nl-BE" altLang="en-US" sz="1400" b="1"/>
              <a:t>fracture of</a:t>
            </a:r>
          </a:p>
          <a:p>
            <a:pPr eaLnBrk="1" hangingPunct="1"/>
            <a:r>
              <a:rPr lang="nl-BE" altLang="en-US" sz="1400" b="1"/>
              <a:t>femur </a:t>
            </a:r>
          </a:p>
          <a:p>
            <a:pPr eaLnBrk="1" hangingPunct="1"/>
            <a:r>
              <a:rPr lang="nl-BE" altLang="en-US" sz="1400" b="1"/>
              <a:t>at</a:t>
            </a:r>
          </a:p>
          <a:p>
            <a:pPr eaLnBrk="1" hangingPunct="1"/>
            <a:r>
              <a:rPr lang="nl-BE" altLang="en-US" sz="1400" b="1"/>
              <a:t>City HC on </a:t>
            </a:r>
          </a:p>
          <a:p>
            <a:pPr eaLnBrk="1" hangingPunct="1"/>
            <a:r>
              <a:rPr lang="nl-BE" altLang="en-US" sz="1400" b="1"/>
              <a:t>4th July</a:t>
            </a:r>
          </a:p>
          <a:p>
            <a:pPr eaLnBrk="1" hangingPunct="1"/>
            <a:r>
              <a:rPr lang="nl-BE" altLang="en-US" sz="1400" b="1"/>
              <a:t>1990</a:t>
            </a:r>
            <a:endParaRPr lang="nl-NL" altLang="en-US" sz="1400" b="1"/>
          </a:p>
        </p:txBody>
      </p:sp>
      <p:grpSp>
        <p:nvGrpSpPr>
          <p:cNvPr id="5" name="Group 41"/>
          <p:cNvGrpSpPr>
            <a:grpSpLocks/>
          </p:cNvGrpSpPr>
          <p:nvPr/>
        </p:nvGrpSpPr>
        <p:grpSpPr bwMode="auto">
          <a:xfrm>
            <a:off x="3581400" y="1905000"/>
            <a:ext cx="1676400" cy="1219200"/>
            <a:chOff x="2256" y="1200"/>
            <a:chExt cx="1056" cy="768"/>
          </a:xfrm>
        </p:grpSpPr>
        <p:cxnSp>
          <p:nvCxnSpPr>
            <p:cNvPr id="6170" name="AutoShape 25"/>
            <p:cNvCxnSpPr>
              <a:cxnSpLocks noChangeShapeType="1"/>
              <a:stCxn id="6183" idx="0"/>
              <a:endCxn id="6177" idx="2"/>
            </p:cNvCxnSpPr>
            <p:nvPr/>
          </p:nvCxnSpPr>
          <p:spPr bwMode="auto">
            <a:xfrm rot="-5400000">
              <a:off x="3120" y="1392"/>
              <a:ext cx="384" cy="0"/>
            </a:xfrm>
            <a:prstGeom prst="straightConnector1">
              <a:avLst/>
            </a:prstGeom>
            <a:noFill/>
            <a:ln w="38100">
              <a:solidFill>
                <a:srgbClr val="FFFF00"/>
              </a:solidFill>
              <a:round/>
              <a:headEnd/>
              <a:tailEnd/>
            </a:ln>
            <a:extLst>
              <a:ext uri="{909E8E84-426E-40DD-AFC4-6F175D3DCCD1}">
                <a14:hiddenFill xmlns:a14="http://schemas.microsoft.com/office/drawing/2010/main">
                  <a:noFill/>
                </a14:hiddenFill>
              </a:ext>
            </a:extLst>
          </p:spPr>
        </p:cxnSp>
        <p:grpSp>
          <p:nvGrpSpPr>
            <p:cNvPr id="6171" name="Group 31"/>
            <p:cNvGrpSpPr>
              <a:grpSpLocks/>
            </p:cNvGrpSpPr>
            <p:nvPr/>
          </p:nvGrpSpPr>
          <p:grpSpPr bwMode="auto">
            <a:xfrm>
              <a:off x="2256" y="1392"/>
              <a:ext cx="528" cy="336"/>
              <a:chOff x="2256" y="1392"/>
              <a:chExt cx="528" cy="336"/>
            </a:xfrm>
          </p:grpSpPr>
          <p:sp>
            <p:nvSpPr>
              <p:cNvPr id="6173" name="Line 26"/>
              <p:cNvSpPr>
                <a:spLocks noChangeShapeType="1"/>
              </p:cNvSpPr>
              <p:nvPr/>
            </p:nvSpPr>
            <p:spPr bwMode="auto">
              <a:xfrm>
                <a:off x="2304" y="1392"/>
                <a:ext cx="480" cy="33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27"/>
              <p:cNvSpPr>
                <a:spLocks noChangeShapeType="1"/>
              </p:cNvSpPr>
              <p:nvPr/>
            </p:nvSpPr>
            <p:spPr bwMode="auto">
              <a:xfrm flipV="1">
                <a:off x="2256" y="1488"/>
                <a:ext cx="528" cy="14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6172" name="AutoShape 28"/>
            <p:cNvCxnSpPr>
              <a:cxnSpLocks noChangeShapeType="1"/>
              <a:stCxn id="6183" idx="1"/>
              <a:endCxn id="6182" idx="3"/>
            </p:cNvCxnSpPr>
            <p:nvPr/>
          </p:nvCxnSpPr>
          <p:spPr bwMode="auto">
            <a:xfrm rot="10800000" flipV="1">
              <a:off x="2832" y="1848"/>
              <a:ext cx="144" cy="120"/>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7" name="Group 32"/>
          <p:cNvGrpSpPr>
            <a:grpSpLocks/>
          </p:cNvGrpSpPr>
          <p:nvPr/>
        </p:nvGrpSpPr>
        <p:grpSpPr bwMode="auto">
          <a:xfrm>
            <a:off x="5334000" y="3657600"/>
            <a:ext cx="838200" cy="533400"/>
            <a:chOff x="3360" y="2304"/>
            <a:chExt cx="528" cy="336"/>
          </a:xfrm>
        </p:grpSpPr>
        <p:sp>
          <p:nvSpPr>
            <p:cNvPr id="6168" name="Line 17"/>
            <p:cNvSpPr>
              <a:spLocks noChangeShapeType="1"/>
            </p:cNvSpPr>
            <p:nvPr/>
          </p:nvSpPr>
          <p:spPr bwMode="auto">
            <a:xfrm>
              <a:off x="3408" y="2304"/>
              <a:ext cx="480" cy="33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Line 18"/>
            <p:cNvSpPr>
              <a:spLocks noChangeShapeType="1"/>
            </p:cNvSpPr>
            <p:nvPr/>
          </p:nvSpPr>
          <p:spPr bwMode="auto">
            <a:xfrm flipV="1">
              <a:off x="3360" y="2400"/>
              <a:ext cx="528" cy="14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6"/>
          <p:cNvGrpSpPr>
            <a:grpSpLocks/>
          </p:cNvGrpSpPr>
          <p:nvPr/>
        </p:nvGrpSpPr>
        <p:grpSpPr bwMode="auto">
          <a:xfrm>
            <a:off x="5791200" y="2057400"/>
            <a:ext cx="2743200" cy="1524000"/>
            <a:chOff x="3648" y="1296"/>
            <a:chExt cx="1728" cy="960"/>
          </a:xfrm>
        </p:grpSpPr>
        <p:sp>
          <p:nvSpPr>
            <p:cNvPr id="6162" name="AutoShape 21"/>
            <p:cNvSpPr>
              <a:spLocks noChangeArrowheads="1"/>
            </p:cNvSpPr>
            <p:nvPr/>
          </p:nvSpPr>
          <p:spPr bwMode="auto">
            <a:xfrm>
              <a:off x="3792" y="1584"/>
              <a:ext cx="672" cy="67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a:t>
              </a:r>
            </a:p>
            <a:p>
              <a:pPr algn="ctr" eaLnBrk="1" hangingPunct="1"/>
              <a:r>
                <a:rPr lang="nl-BE" altLang="en-US" sz="1400" b="1"/>
                <a:t>Smith’s</a:t>
              </a:r>
            </a:p>
            <a:p>
              <a:pPr algn="ctr" eaLnBrk="1" hangingPunct="1"/>
              <a:r>
                <a:rPr lang="nl-BE" altLang="en-US" sz="1400" b="1"/>
                <a:t>Fracture</a:t>
              </a:r>
            </a:p>
            <a:p>
              <a:pPr algn="ctr" eaLnBrk="1" hangingPunct="1"/>
              <a:r>
                <a:rPr lang="nl-BE" altLang="en-US" sz="1400" b="1"/>
                <a:t>Of Femur’s</a:t>
              </a:r>
            </a:p>
            <a:p>
              <a:pPr algn="ctr" eaLnBrk="1" hangingPunct="1"/>
              <a:r>
                <a:rPr lang="nl-BE" altLang="en-US" sz="1400" b="1"/>
                <a:t>severity</a:t>
              </a:r>
              <a:endParaRPr lang="nl-NL" altLang="en-US" sz="1400" b="1"/>
            </a:p>
          </p:txBody>
        </p:sp>
        <p:sp>
          <p:nvSpPr>
            <p:cNvPr id="6163" name="AutoShape 22"/>
            <p:cNvSpPr>
              <a:spLocks noChangeArrowheads="1"/>
            </p:cNvSpPr>
            <p:nvPr/>
          </p:nvSpPr>
          <p:spPr bwMode="auto">
            <a:xfrm>
              <a:off x="4704" y="1584"/>
              <a:ext cx="672" cy="67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b="1"/>
                <a:t>Jane</a:t>
              </a:r>
            </a:p>
            <a:p>
              <a:pPr algn="ctr" eaLnBrk="1" hangingPunct="1"/>
              <a:r>
                <a:rPr lang="nl-BE" altLang="en-US" sz="1400" b="1"/>
                <a:t>Smith’s</a:t>
              </a:r>
            </a:p>
            <a:p>
              <a:pPr algn="ctr" eaLnBrk="1" hangingPunct="1"/>
              <a:r>
                <a:rPr lang="nl-BE" altLang="en-US" sz="1400" b="1"/>
                <a:t>Fracture</a:t>
              </a:r>
            </a:p>
            <a:p>
              <a:pPr algn="ctr" eaLnBrk="1" hangingPunct="1"/>
              <a:r>
                <a:rPr lang="nl-BE" altLang="en-US" sz="1400" b="1"/>
                <a:t>Of Femur’s</a:t>
              </a:r>
            </a:p>
            <a:p>
              <a:pPr algn="ctr" eaLnBrk="1" hangingPunct="1"/>
              <a:r>
                <a:rPr lang="nl-BE" altLang="en-US" sz="1400" b="1"/>
                <a:t>shape</a:t>
              </a:r>
              <a:endParaRPr lang="nl-NL" altLang="en-US" sz="1400" b="1"/>
            </a:p>
          </p:txBody>
        </p:sp>
        <p:cxnSp>
          <p:nvCxnSpPr>
            <p:cNvPr id="6164" name="AutoShape 23"/>
            <p:cNvCxnSpPr>
              <a:cxnSpLocks noChangeShapeType="1"/>
              <a:stCxn id="6162" idx="0"/>
              <a:endCxn id="6178" idx="2"/>
            </p:cNvCxnSpPr>
            <p:nvPr/>
          </p:nvCxnSpPr>
          <p:spPr bwMode="auto">
            <a:xfrm rot="-5400000">
              <a:off x="4200" y="1224"/>
              <a:ext cx="288" cy="432"/>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6165" name="AutoShape 24"/>
            <p:cNvCxnSpPr>
              <a:cxnSpLocks noChangeShapeType="1"/>
              <a:stCxn id="6163" idx="0"/>
              <a:endCxn id="6179" idx="2"/>
            </p:cNvCxnSpPr>
            <p:nvPr/>
          </p:nvCxnSpPr>
          <p:spPr bwMode="auto">
            <a:xfrm rot="-5400000">
              <a:off x="4944" y="1440"/>
              <a:ext cx="240" cy="48"/>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6166" name="AutoShape 29"/>
            <p:cNvCxnSpPr>
              <a:cxnSpLocks noChangeShapeType="1"/>
              <a:stCxn id="6183" idx="3"/>
              <a:endCxn id="6162" idx="2"/>
            </p:cNvCxnSpPr>
            <p:nvPr/>
          </p:nvCxnSpPr>
          <p:spPr bwMode="auto">
            <a:xfrm>
              <a:off x="3648" y="1848"/>
              <a:ext cx="480" cy="408"/>
            </a:xfrm>
            <a:prstGeom prst="curvedConnector4">
              <a:avLst>
                <a:gd name="adj1" fmla="val 15000"/>
                <a:gd name="adj2" fmla="val 135296"/>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6167" name="AutoShape 30"/>
            <p:cNvCxnSpPr>
              <a:cxnSpLocks noChangeShapeType="1"/>
              <a:stCxn id="6183" idx="3"/>
              <a:endCxn id="6163" idx="3"/>
            </p:cNvCxnSpPr>
            <p:nvPr/>
          </p:nvCxnSpPr>
          <p:spPr bwMode="auto">
            <a:xfrm>
              <a:off x="3648" y="1848"/>
              <a:ext cx="1728" cy="72"/>
            </a:xfrm>
            <a:prstGeom prst="curvedConnector5">
              <a:avLst>
                <a:gd name="adj1" fmla="val 1852"/>
                <a:gd name="adj2" fmla="val 766667"/>
                <a:gd name="adj3" fmla="val 108333"/>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9" name="Group 43"/>
          <p:cNvGrpSpPr>
            <a:grpSpLocks/>
          </p:cNvGrpSpPr>
          <p:nvPr/>
        </p:nvGrpSpPr>
        <p:grpSpPr bwMode="auto">
          <a:xfrm>
            <a:off x="3086100" y="3352800"/>
            <a:ext cx="1104900" cy="990600"/>
            <a:chOff x="1944" y="2112"/>
            <a:chExt cx="696" cy="624"/>
          </a:xfrm>
        </p:grpSpPr>
        <p:cxnSp>
          <p:nvCxnSpPr>
            <p:cNvPr id="6160" name="AutoShape 37"/>
            <p:cNvCxnSpPr>
              <a:cxnSpLocks noChangeShapeType="1"/>
              <a:stCxn id="6181" idx="2"/>
              <a:endCxn id="30736" idx="0"/>
            </p:cNvCxnSpPr>
            <p:nvPr/>
          </p:nvCxnSpPr>
          <p:spPr bwMode="auto">
            <a:xfrm rot="16200000" flipH="1">
              <a:off x="1980" y="2076"/>
              <a:ext cx="624" cy="696"/>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6161" name="AutoShape 38"/>
            <p:cNvCxnSpPr>
              <a:cxnSpLocks noChangeShapeType="1"/>
              <a:stCxn id="6182" idx="2"/>
              <a:endCxn id="30736" idx="0"/>
            </p:cNvCxnSpPr>
            <p:nvPr/>
          </p:nvCxnSpPr>
          <p:spPr bwMode="auto">
            <a:xfrm rot="16200000" flipH="1">
              <a:off x="2292" y="2388"/>
              <a:ext cx="624" cy="72"/>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10" name="Group 45"/>
          <p:cNvGrpSpPr>
            <a:grpSpLocks/>
          </p:cNvGrpSpPr>
          <p:nvPr/>
        </p:nvGrpSpPr>
        <p:grpSpPr bwMode="auto">
          <a:xfrm>
            <a:off x="3086100" y="3352800"/>
            <a:ext cx="2400300" cy="1066800"/>
            <a:chOff x="1944" y="2112"/>
            <a:chExt cx="1512" cy="672"/>
          </a:xfrm>
        </p:grpSpPr>
        <p:cxnSp>
          <p:nvCxnSpPr>
            <p:cNvPr id="6158" name="AutoShape 39"/>
            <p:cNvCxnSpPr>
              <a:cxnSpLocks noChangeShapeType="1"/>
              <a:stCxn id="6181" idx="2"/>
              <a:endCxn id="30739" idx="0"/>
            </p:cNvCxnSpPr>
            <p:nvPr/>
          </p:nvCxnSpPr>
          <p:spPr bwMode="auto">
            <a:xfrm rot="16200000" flipH="1">
              <a:off x="2364" y="1692"/>
              <a:ext cx="672" cy="1512"/>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6159" name="AutoShape 40"/>
            <p:cNvCxnSpPr>
              <a:cxnSpLocks noChangeShapeType="1"/>
              <a:stCxn id="6183" idx="2"/>
              <a:endCxn id="30739" idx="0"/>
            </p:cNvCxnSpPr>
            <p:nvPr/>
          </p:nvCxnSpPr>
          <p:spPr bwMode="auto">
            <a:xfrm rot="16200000" flipH="1">
              <a:off x="3048" y="2376"/>
              <a:ext cx="672" cy="144"/>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1743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6" grpId="0" animBg="1" autoUpdateAnimBg="0"/>
      <p:bldP spid="3073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en-US" smtClean="0"/>
              <a:t>The focus on (big) data …</a:t>
            </a:r>
          </a:p>
        </p:txBody>
      </p:sp>
      <p:grpSp>
        <p:nvGrpSpPr>
          <p:cNvPr id="7171" name="Group 9"/>
          <p:cNvGrpSpPr>
            <a:grpSpLocks/>
          </p:cNvGrpSpPr>
          <p:nvPr/>
        </p:nvGrpSpPr>
        <p:grpSpPr bwMode="auto">
          <a:xfrm>
            <a:off x="5715000" y="2392363"/>
            <a:ext cx="2743200" cy="3771900"/>
            <a:chOff x="3120" y="816"/>
            <a:chExt cx="2334" cy="3048"/>
          </a:xfrm>
        </p:grpSpPr>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3977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smtClean="0"/>
              <a:t>Representing specific entities</a:t>
            </a:r>
            <a:endParaRPr lang="en-US" altLang="en-US" sz="200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r>
              <a:rPr lang="nl-NL" altLang="en-US" b="1" u="sng"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a:t>
            </a:r>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715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nSpc>
                <a:spcPct val="90000"/>
              </a:lnSpc>
            </a:pPr>
            <a:r>
              <a:rPr lang="nl-BE" altLang="en-US" smtClean="0"/>
              <a:t>Method: IUI assignment</a:t>
            </a:r>
            <a:endParaRPr lang="en-US" altLang="en-US" smtClean="0"/>
          </a:p>
        </p:txBody>
      </p:sp>
      <p:sp>
        <p:nvSpPr>
          <p:cNvPr id="23557" name="Rectangle 5"/>
          <p:cNvSpPr>
            <a:spLocks noGrp="1" noChangeArrowheads="1"/>
          </p:cNvSpPr>
          <p:nvPr>
            <p:ph idx="1"/>
          </p:nvPr>
        </p:nvSpPr>
        <p:spPr>
          <a:xfrm>
            <a:off x="228600" y="1371600"/>
            <a:ext cx="5175221" cy="4953000"/>
          </a:xfrm>
        </p:spPr>
        <p:txBody>
          <a:bodyPr/>
          <a:lstStyle/>
          <a:p>
            <a:pPr lvl="1"/>
            <a:endParaRPr lang="nl-BE" altLang="en-US" dirty="0" smtClean="0"/>
          </a:p>
          <a:p>
            <a:pPr lvl="1"/>
            <a:r>
              <a:rPr lang="nl-BE" altLang="en-US" dirty="0" smtClean="0"/>
              <a:t>Introduce </a:t>
            </a:r>
            <a:r>
              <a:rPr lang="nl-BE" altLang="en-US" dirty="0" err="1" smtClean="0"/>
              <a:t>an</a:t>
            </a:r>
            <a:r>
              <a:rPr lang="nl-BE" altLang="en-US" dirty="0" smtClean="0"/>
              <a:t> </a:t>
            </a:r>
            <a:r>
              <a:rPr lang="nl-BE" altLang="en-US" b="1" i="1" dirty="0" err="1" smtClean="0"/>
              <a:t>Instance</a:t>
            </a:r>
            <a:r>
              <a:rPr lang="nl-BE" altLang="en-US" b="1" i="1" dirty="0" smtClean="0"/>
              <a:t> Unique </a:t>
            </a:r>
            <a:r>
              <a:rPr lang="nl-BE" altLang="en-US" b="1" i="1" dirty="0" err="1" smtClean="0"/>
              <a:t>Identifier</a:t>
            </a:r>
            <a:r>
              <a:rPr lang="nl-NL" altLang="en-US" dirty="0" smtClean="0"/>
              <a:t> </a:t>
            </a:r>
            <a:r>
              <a:rPr lang="nl-BE" altLang="en-US" dirty="0" smtClean="0"/>
              <a:t>(IUI) </a:t>
            </a:r>
            <a:r>
              <a:rPr lang="nl-BE" altLang="en-US" dirty="0" err="1" smtClean="0"/>
              <a:t>for</a:t>
            </a:r>
            <a:r>
              <a:rPr lang="nl-BE" altLang="en-US" dirty="0" smtClean="0"/>
              <a:t> </a:t>
            </a:r>
            <a:r>
              <a:rPr lang="nl-BE" altLang="en-US" dirty="0" err="1" smtClean="0"/>
              <a:t>each</a:t>
            </a:r>
            <a:r>
              <a:rPr lang="nl-BE" altLang="en-US" dirty="0" smtClean="0"/>
              <a:t> relevant </a:t>
            </a:r>
            <a:r>
              <a:rPr lang="nl-BE" altLang="en-US" dirty="0" err="1" smtClean="0"/>
              <a:t>particular</a:t>
            </a:r>
            <a:r>
              <a:rPr lang="nl-BE" altLang="en-US" dirty="0" smtClean="0"/>
              <a:t> (</a:t>
            </a:r>
            <a:r>
              <a:rPr lang="nl-BE" altLang="en-US" dirty="0" err="1" smtClean="0"/>
              <a:t>individual</a:t>
            </a:r>
            <a:r>
              <a:rPr lang="nl-BE" altLang="en-US" dirty="0" smtClean="0"/>
              <a:t>) </a:t>
            </a:r>
            <a:r>
              <a:rPr lang="nl-BE" altLang="en-US" dirty="0" err="1" smtClean="0"/>
              <a:t>entity</a:t>
            </a:r>
            <a:endParaRPr lang="nl-BE" altLang="en-US" dirty="0" smtClean="0"/>
          </a:p>
          <a:p>
            <a:endParaRPr lang="en-US" altLang="en-US" dirty="0" smtClean="0"/>
          </a:p>
        </p:txBody>
      </p:sp>
      <p:sp>
        <p:nvSpPr>
          <p:cNvPr id="23555" name="Rectangle 3"/>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3556" name="AutoShape 4"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6"/>
          <p:cNvGrpSpPr>
            <a:grpSpLocks/>
          </p:cNvGrpSpPr>
          <p:nvPr/>
        </p:nvGrpSpPr>
        <p:grpSpPr bwMode="auto">
          <a:xfrm>
            <a:off x="5675313" y="1752600"/>
            <a:ext cx="3082925" cy="4191000"/>
            <a:chOff x="3264" y="1344"/>
            <a:chExt cx="2146" cy="2784"/>
          </a:xfrm>
        </p:grpSpPr>
        <p:pic>
          <p:nvPicPr>
            <p:cNvPr id="235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3562"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23563"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3564"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23565"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3566"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3567"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364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altLang="en-US" smtClean="0"/>
              <a:t>Referent Tracking System Components</a:t>
            </a:r>
          </a:p>
        </p:txBody>
      </p:sp>
      <p:sp>
        <p:nvSpPr>
          <p:cNvPr id="1134595" name="Rectangle 3"/>
          <p:cNvSpPr>
            <a:spLocks noGrp="1" noChangeArrowheads="1"/>
          </p:cNvSpPr>
          <p:nvPr>
            <p:ph idx="1"/>
          </p:nvPr>
        </p:nvSpPr>
        <p:spPr/>
        <p:txBody>
          <a:bodyPr/>
          <a:lstStyle/>
          <a:p>
            <a:pPr eaLnBrk="1" hangingPunct="1"/>
            <a:r>
              <a:rPr lang="en-US" altLang="en-US" b="1" smtClean="0"/>
              <a:t>Referent Tracking Software</a:t>
            </a:r>
          </a:p>
          <a:p>
            <a:pPr lvl="2" eaLnBrk="1" hangingPunct="1">
              <a:buFontTx/>
              <a:buNone/>
            </a:pPr>
            <a:r>
              <a:rPr lang="en-US" altLang="en-US" smtClean="0"/>
              <a:t>		Manipulation of statements about facts and beliefs </a:t>
            </a:r>
          </a:p>
          <a:p>
            <a:pPr eaLnBrk="1" hangingPunct="1"/>
            <a:r>
              <a:rPr lang="en-US" altLang="en-US" b="1" smtClean="0"/>
              <a:t>Referent Tracking Datastore:</a:t>
            </a:r>
          </a:p>
          <a:p>
            <a:pPr lvl="2" eaLnBrk="1" hangingPunct="1"/>
            <a:r>
              <a:rPr lang="en-US" altLang="en-US" u="sng" smtClean="0"/>
              <a:t>IUI repository</a:t>
            </a:r>
          </a:p>
          <a:p>
            <a:pPr lvl="2" eaLnBrk="1" hangingPunct="1">
              <a:buFontTx/>
              <a:buNone/>
            </a:pPr>
            <a:r>
              <a:rPr lang="en-US" altLang="en-US" smtClean="0"/>
              <a:t>		A collection of globally unique singular identifiers 	denoting particulars</a:t>
            </a:r>
          </a:p>
          <a:p>
            <a:pPr lvl="2" eaLnBrk="1" hangingPunct="1"/>
            <a:r>
              <a:rPr lang="en-US" altLang="en-US" u="sng" smtClean="0"/>
              <a:t>Referent Tracking Database</a:t>
            </a:r>
          </a:p>
          <a:p>
            <a:pPr lvl="2" eaLnBrk="1" hangingPunct="1">
              <a:buFontTx/>
              <a:buNone/>
            </a:pPr>
            <a:r>
              <a:rPr lang="en-US" altLang="en-US" smtClean="0"/>
              <a:t>		A collection of facts and beliefs about the particulars 	denoted in the IUI repository</a:t>
            </a:r>
          </a:p>
        </p:txBody>
      </p:sp>
      <p:sp>
        <p:nvSpPr>
          <p:cNvPr id="1134596" name="AutoShape 4"/>
          <p:cNvSpPr>
            <a:spLocks noChangeArrowheads="1"/>
          </p:cNvSpPr>
          <p:nvPr/>
        </p:nvSpPr>
        <p:spPr bwMode="auto">
          <a:xfrm>
            <a:off x="1208088" y="2209800"/>
            <a:ext cx="652462" cy="138113"/>
          </a:xfrm>
          <a:prstGeom prst="rightArrow">
            <a:avLst>
              <a:gd name="adj1" fmla="val 50000"/>
              <a:gd name="adj2" fmla="val 118103"/>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134597" name="AutoShape 5"/>
          <p:cNvSpPr>
            <a:spLocks noChangeArrowheads="1"/>
          </p:cNvSpPr>
          <p:nvPr/>
        </p:nvSpPr>
        <p:spPr bwMode="auto">
          <a:xfrm>
            <a:off x="1208088" y="3429000"/>
            <a:ext cx="652462" cy="138112"/>
          </a:xfrm>
          <a:prstGeom prst="rightArrow">
            <a:avLst>
              <a:gd name="adj1" fmla="val 50000"/>
              <a:gd name="adj2" fmla="val 118104"/>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134598" name="AutoShape 6"/>
          <p:cNvSpPr>
            <a:spLocks noChangeArrowheads="1"/>
          </p:cNvSpPr>
          <p:nvPr/>
        </p:nvSpPr>
        <p:spPr bwMode="auto">
          <a:xfrm>
            <a:off x="1208088" y="4419600"/>
            <a:ext cx="652462" cy="138112"/>
          </a:xfrm>
          <a:prstGeom prst="rightArrow">
            <a:avLst>
              <a:gd name="adj1" fmla="val 50000"/>
              <a:gd name="adj2" fmla="val 118104"/>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4583" name="Rectangle 7"/>
          <p:cNvSpPr>
            <a:spLocks noChangeArrowheads="1"/>
          </p:cNvSpPr>
          <p:nvPr/>
        </p:nvSpPr>
        <p:spPr bwMode="auto">
          <a:xfrm>
            <a:off x="1039813" y="6368404"/>
            <a:ext cx="8104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dirty="0" err="1">
                <a:solidFill>
                  <a:schemeClr val="bg1"/>
                </a:solidFill>
              </a:rPr>
              <a:t>Manzoor</a:t>
            </a:r>
            <a:r>
              <a:rPr lang="en-US" altLang="en-US" sz="1200" dirty="0">
                <a:solidFill>
                  <a:schemeClr val="bg1"/>
                </a:solidFill>
              </a:rPr>
              <a:t> S, Ceusters W, </a:t>
            </a:r>
            <a:r>
              <a:rPr lang="en-US" altLang="en-US" sz="1200" dirty="0" err="1">
                <a:solidFill>
                  <a:schemeClr val="bg1"/>
                </a:solidFill>
              </a:rPr>
              <a:t>Rudnicki</a:t>
            </a:r>
            <a:r>
              <a:rPr lang="en-US" altLang="en-US" sz="1200" dirty="0">
                <a:solidFill>
                  <a:schemeClr val="bg1"/>
                </a:solidFill>
              </a:rPr>
              <a:t> R. Implementation of a Referent Tracking System. International Journal of Healthcare Information Systems and Informatics 2007;2(4):41-58. </a:t>
            </a:r>
          </a:p>
        </p:txBody>
      </p:sp>
    </p:spTree>
    <p:extLst>
      <p:ext uri="{BB962C8B-B14F-4D97-AF65-F5344CB8AC3E}">
        <p14:creationId xmlns:p14="http://schemas.microsoft.com/office/powerpoint/2010/main" val="236199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45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34595">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4595">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4595">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3459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4595">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34595">
                                            <p:txEl>
                                              <p:pRg st="5" end="5"/>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1345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4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P spid="1134596" grpId="0" animBg="1"/>
      <p:bldP spid="1134597" grpId="0" animBg="1"/>
      <p:bldP spid="113459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nl-BE" altLang="en-US" smtClean="0"/>
              <a:t>Key mechanism: IUI </a:t>
            </a:r>
            <a:r>
              <a:rPr lang="nl-BE" altLang="en-US" i="1" smtClean="0"/>
              <a:t>assignment</a:t>
            </a:r>
            <a:endParaRPr lang="nl-NL" altLang="en-US" i="1" smtClean="0"/>
          </a:p>
        </p:txBody>
      </p:sp>
      <p:sp>
        <p:nvSpPr>
          <p:cNvPr id="25603" name="Rectangle 3"/>
          <p:cNvSpPr>
            <a:spLocks noGrp="1" noChangeArrowheads="1"/>
          </p:cNvSpPr>
          <p:nvPr>
            <p:ph idx="1"/>
          </p:nvPr>
        </p:nvSpPr>
        <p:spPr/>
        <p:txBody>
          <a:bodyPr/>
          <a:lstStyle/>
          <a:p>
            <a:pPr eaLnBrk="1" hangingPunct="1">
              <a:lnSpc>
                <a:spcPct val="90000"/>
              </a:lnSpc>
            </a:pPr>
            <a:r>
              <a:rPr lang="nl-BE" altLang="en-US" dirty="0" smtClean="0"/>
              <a:t>= </a:t>
            </a:r>
            <a:r>
              <a:rPr lang="nl-BE" altLang="en-US" dirty="0" err="1" smtClean="0"/>
              <a:t>an</a:t>
            </a:r>
            <a:r>
              <a:rPr lang="nl-BE" altLang="en-US" dirty="0" smtClean="0"/>
              <a:t> </a:t>
            </a:r>
            <a:r>
              <a:rPr lang="nl-BE" altLang="en-US" b="1" u="sng" dirty="0" smtClean="0"/>
              <a:t>a</a:t>
            </a:r>
            <a:r>
              <a:rPr lang="nl-NL" altLang="en-US" b="1" u="sng" dirty="0" err="1" smtClean="0"/>
              <a:t>ct</a:t>
            </a:r>
            <a:r>
              <a:rPr lang="nl-NL" altLang="en-US" dirty="0" smtClean="0"/>
              <a:t> </a:t>
            </a:r>
            <a:r>
              <a:rPr lang="nl-NL" altLang="en-US" dirty="0" err="1" smtClean="0"/>
              <a:t>carried</a:t>
            </a:r>
            <a:r>
              <a:rPr lang="nl-NL" altLang="en-US" dirty="0" smtClean="0"/>
              <a:t> out </a:t>
            </a:r>
            <a:r>
              <a:rPr lang="nl-NL" altLang="en-US" dirty="0" err="1" smtClean="0"/>
              <a:t>by</a:t>
            </a:r>
            <a:r>
              <a:rPr lang="nl-NL" altLang="en-US" dirty="0" smtClean="0"/>
              <a:t> </a:t>
            </a:r>
            <a:r>
              <a:rPr lang="nl-NL" altLang="en-US" dirty="0" err="1" smtClean="0"/>
              <a:t>the</a:t>
            </a:r>
            <a:r>
              <a:rPr lang="nl-NL" altLang="en-US" dirty="0" smtClean="0"/>
              <a:t> first </a:t>
            </a:r>
            <a:r>
              <a:rPr lang="nl-BE" altLang="en-US" dirty="0" smtClean="0"/>
              <a:t>‘</a:t>
            </a:r>
            <a:r>
              <a:rPr lang="nl-NL" altLang="en-US" dirty="0" err="1" smtClean="0"/>
              <a:t>cognitive</a:t>
            </a:r>
            <a:r>
              <a:rPr lang="nl-NL" altLang="en-US" dirty="0" smtClean="0"/>
              <a:t> agent</a:t>
            </a:r>
            <a:r>
              <a:rPr lang="nl-BE" altLang="en-US" dirty="0" smtClean="0"/>
              <a:t>’</a:t>
            </a:r>
            <a:r>
              <a:rPr lang="nl-NL" altLang="en-US" dirty="0" smtClean="0"/>
              <a:t> feel</a:t>
            </a:r>
            <a:r>
              <a:rPr lang="nl-BE" altLang="en-US" dirty="0" err="1" smtClean="0"/>
              <a:t>ing</a:t>
            </a:r>
            <a:r>
              <a:rPr lang="nl-NL" altLang="en-US" dirty="0" smtClean="0"/>
              <a:t> </a:t>
            </a:r>
            <a:r>
              <a:rPr lang="nl-NL" altLang="en-US" dirty="0" err="1" smtClean="0"/>
              <a:t>the</a:t>
            </a:r>
            <a:r>
              <a:rPr lang="nl-NL" altLang="en-US" dirty="0" smtClean="0"/>
              <a:t> </a:t>
            </a:r>
            <a:r>
              <a:rPr lang="nl-NL" altLang="en-US" dirty="0" err="1" smtClean="0"/>
              <a:t>need</a:t>
            </a:r>
            <a:r>
              <a:rPr lang="nl-NL" altLang="en-US" dirty="0" smtClean="0"/>
              <a:t> </a:t>
            </a:r>
            <a:r>
              <a:rPr lang="nl-NL" altLang="en-US" dirty="0" err="1" smtClean="0"/>
              <a:t>to</a:t>
            </a:r>
            <a:r>
              <a:rPr lang="nl-NL" altLang="en-US" dirty="0" smtClean="0"/>
              <a:t> </a:t>
            </a:r>
            <a:r>
              <a:rPr lang="nl-NL" altLang="en-US" dirty="0" err="1" smtClean="0"/>
              <a:t>acknowledge</a:t>
            </a:r>
            <a:r>
              <a:rPr lang="nl-NL" altLang="en-US" dirty="0" smtClean="0"/>
              <a:t> </a:t>
            </a:r>
            <a:r>
              <a:rPr lang="nl-NL" altLang="en-US" dirty="0" err="1" smtClean="0"/>
              <a:t>the</a:t>
            </a:r>
            <a:r>
              <a:rPr lang="nl-NL" altLang="en-US" dirty="0" smtClean="0"/>
              <a:t> </a:t>
            </a:r>
            <a:r>
              <a:rPr lang="nl-NL" altLang="en-US" dirty="0" err="1" smtClean="0"/>
              <a:t>existence</a:t>
            </a:r>
            <a:r>
              <a:rPr lang="nl-NL" altLang="en-US" dirty="0" smtClean="0"/>
              <a:t> of a </a:t>
            </a:r>
            <a:r>
              <a:rPr lang="nl-NL" altLang="en-US" dirty="0" err="1" smtClean="0"/>
              <a:t>particular</a:t>
            </a:r>
            <a:r>
              <a:rPr lang="nl-NL" altLang="en-US" dirty="0" smtClean="0"/>
              <a:t> </a:t>
            </a:r>
            <a:r>
              <a:rPr lang="nl-NL" altLang="en-US" dirty="0" err="1" smtClean="0"/>
              <a:t>it</a:t>
            </a:r>
            <a:r>
              <a:rPr lang="nl-NL" altLang="en-US" dirty="0" smtClean="0"/>
              <a:t> has </a:t>
            </a:r>
            <a:r>
              <a:rPr lang="nl-BE" altLang="en-US" dirty="0" smtClean="0"/>
              <a:t>information </a:t>
            </a:r>
            <a:r>
              <a:rPr lang="nl-BE" altLang="en-US" dirty="0" err="1" smtClean="0"/>
              <a:t>about</a:t>
            </a:r>
            <a:r>
              <a:rPr lang="nl-BE" altLang="en-US" dirty="0" smtClean="0"/>
              <a:t> </a:t>
            </a:r>
            <a:r>
              <a:rPr lang="nl-NL" altLang="en-US" dirty="0" err="1" smtClean="0"/>
              <a:t>by</a:t>
            </a:r>
            <a:r>
              <a:rPr lang="nl-NL" altLang="en-US" dirty="0" smtClean="0"/>
              <a:t> </a:t>
            </a:r>
            <a:r>
              <a:rPr lang="nl-BE" altLang="en-US" dirty="0" err="1" smtClean="0"/>
              <a:t>labelling</a:t>
            </a:r>
            <a:r>
              <a:rPr lang="nl-NL" altLang="en-US" dirty="0" smtClean="0"/>
              <a:t> </a:t>
            </a:r>
            <a:r>
              <a:rPr lang="nl-BE" altLang="en-US" dirty="0" err="1" smtClean="0"/>
              <a:t>it</a:t>
            </a:r>
            <a:r>
              <a:rPr lang="nl-BE" altLang="en-US" dirty="0" smtClean="0"/>
              <a:t> </a:t>
            </a:r>
            <a:r>
              <a:rPr lang="nl-BE" altLang="en-US" dirty="0" err="1" smtClean="0"/>
              <a:t>with</a:t>
            </a:r>
            <a:r>
              <a:rPr lang="nl-BE" altLang="en-US" dirty="0" smtClean="0"/>
              <a:t> a </a:t>
            </a:r>
            <a:r>
              <a:rPr lang="nl-BE" altLang="en-US" dirty="0" err="1" smtClean="0"/>
              <a:t>universally</a:t>
            </a:r>
            <a:r>
              <a:rPr lang="nl-BE" altLang="en-US" dirty="0" smtClean="0"/>
              <a:t> </a:t>
            </a:r>
            <a:r>
              <a:rPr lang="nl-BE" altLang="en-US" dirty="0" err="1" smtClean="0"/>
              <a:t>unique</a:t>
            </a:r>
            <a:r>
              <a:rPr lang="nl-BE" altLang="en-US" dirty="0" smtClean="0"/>
              <a:t> </a:t>
            </a:r>
            <a:r>
              <a:rPr lang="nl-BE" altLang="en-US" dirty="0" err="1" smtClean="0"/>
              <a:t>singular</a:t>
            </a:r>
            <a:r>
              <a:rPr lang="nl-BE" altLang="en-US" dirty="0" smtClean="0"/>
              <a:t> </a:t>
            </a:r>
            <a:r>
              <a:rPr lang="nl-BE" altLang="en-US" dirty="0" err="1" smtClean="0"/>
              <a:t>identifier</a:t>
            </a:r>
            <a:r>
              <a:rPr lang="nl-NL" altLang="en-US" dirty="0" smtClean="0"/>
              <a:t>. </a:t>
            </a:r>
          </a:p>
          <a:p>
            <a:pPr eaLnBrk="1" hangingPunct="1">
              <a:lnSpc>
                <a:spcPct val="90000"/>
              </a:lnSpc>
            </a:pPr>
            <a:endParaRPr lang="nl-BE" altLang="en-US" dirty="0" smtClean="0"/>
          </a:p>
          <a:p>
            <a:pPr eaLnBrk="1" hangingPunct="1">
              <a:lnSpc>
                <a:spcPct val="90000"/>
              </a:lnSpc>
            </a:pPr>
            <a:r>
              <a:rPr lang="nl-BE" altLang="en-US" dirty="0" smtClean="0"/>
              <a:t>‘</a:t>
            </a:r>
            <a:r>
              <a:rPr lang="nl-BE" altLang="en-US" dirty="0" err="1" smtClean="0"/>
              <a:t>cognitive</a:t>
            </a:r>
            <a:r>
              <a:rPr lang="nl-BE" altLang="en-US" dirty="0" smtClean="0"/>
              <a:t> agent’:</a:t>
            </a:r>
          </a:p>
          <a:p>
            <a:pPr lvl="1" eaLnBrk="1" hangingPunct="1">
              <a:lnSpc>
                <a:spcPct val="90000"/>
              </a:lnSpc>
            </a:pPr>
            <a:r>
              <a:rPr lang="nl-BE" altLang="en-US" dirty="0" smtClean="0"/>
              <a:t>A person;</a:t>
            </a:r>
          </a:p>
          <a:p>
            <a:pPr lvl="1" eaLnBrk="1" hangingPunct="1">
              <a:lnSpc>
                <a:spcPct val="90000"/>
              </a:lnSpc>
            </a:pPr>
            <a:r>
              <a:rPr lang="nl-BE" altLang="en-US" dirty="0" smtClean="0"/>
              <a:t>An </a:t>
            </a:r>
            <a:r>
              <a:rPr lang="nl-BE" altLang="en-US" dirty="0" err="1" smtClean="0"/>
              <a:t>organisation</a:t>
            </a:r>
            <a:r>
              <a:rPr lang="nl-BE" altLang="en-US" dirty="0" smtClean="0"/>
              <a:t>;</a:t>
            </a:r>
          </a:p>
          <a:p>
            <a:pPr lvl="1" eaLnBrk="1" hangingPunct="1">
              <a:lnSpc>
                <a:spcPct val="90000"/>
              </a:lnSpc>
            </a:pPr>
            <a:r>
              <a:rPr lang="nl-BE" altLang="en-US" dirty="0" smtClean="0"/>
              <a:t>A device or software agent, e.g.</a:t>
            </a:r>
          </a:p>
          <a:p>
            <a:pPr lvl="2" eaLnBrk="1" hangingPunct="1">
              <a:lnSpc>
                <a:spcPct val="90000"/>
              </a:lnSpc>
            </a:pPr>
            <a:r>
              <a:rPr lang="nl-BE" altLang="en-US" dirty="0" smtClean="0"/>
              <a:t>Bank </a:t>
            </a:r>
            <a:r>
              <a:rPr lang="nl-BE" altLang="en-US" dirty="0" err="1" smtClean="0"/>
              <a:t>note</a:t>
            </a:r>
            <a:r>
              <a:rPr lang="nl-BE" altLang="en-US" dirty="0" smtClean="0"/>
              <a:t> printer,</a:t>
            </a:r>
          </a:p>
          <a:p>
            <a:pPr lvl="2" eaLnBrk="1" hangingPunct="1">
              <a:lnSpc>
                <a:spcPct val="90000"/>
              </a:lnSpc>
            </a:pPr>
            <a:r>
              <a:rPr lang="nl-BE" altLang="en-US" dirty="0" smtClean="0"/>
              <a:t>Image analysis software.</a:t>
            </a:r>
            <a:endParaRPr lang="nl-NL" altLang="en-US" dirty="0" smtClean="0"/>
          </a:p>
        </p:txBody>
      </p:sp>
    </p:spTree>
    <p:extLst>
      <p:ext uri="{BB962C8B-B14F-4D97-AF65-F5344CB8AC3E}">
        <p14:creationId xmlns:p14="http://schemas.microsoft.com/office/powerpoint/2010/main" val="311718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nl-BE" altLang="en-US" smtClean="0"/>
              <a:t>Criteria for IUI assignment (1)</a:t>
            </a:r>
            <a:endParaRPr lang="nl-NL" altLang="en-US" smtClean="0"/>
          </a:p>
        </p:txBody>
      </p:sp>
      <p:sp>
        <p:nvSpPr>
          <p:cNvPr id="26627" name="Rectangle 3"/>
          <p:cNvSpPr>
            <a:spLocks noGrp="1" noChangeArrowheads="1"/>
          </p:cNvSpPr>
          <p:nvPr>
            <p:ph idx="1"/>
          </p:nvPr>
        </p:nvSpPr>
        <p:spPr/>
        <p:txBody>
          <a:bodyPr/>
          <a:lstStyle/>
          <a:p>
            <a:pPr marL="609600" indent="-609600" eaLnBrk="1" hangingPunct="1">
              <a:lnSpc>
                <a:spcPct val="90000"/>
              </a:lnSpc>
              <a:buFontTx/>
              <a:buAutoNum type="arabicPeriod"/>
            </a:pPr>
            <a:r>
              <a:rPr lang="nl-BE" altLang="en-US" sz="2800" dirty="0" smtClean="0"/>
              <a:t>The </a:t>
            </a:r>
            <a:r>
              <a:rPr lang="nl-BE" altLang="en-US" sz="2800" dirty="0" err="1" smtClean="0"/>
              <a:t>particular’s</a:t>
            </a:r>
            <a:r>
              <a:rPr lang="nl-BE" altLang="en-US" sz="2800" dirty="0" smtClean="0"/>
              <a:t> </a:t>
            </a:r>
            <a:r>
              <a:rPr lang="nl-BE" altLang="en-US" sz="2800" dirty="0" err="1" smtClean="0"/>
              <a:t>existence</a:t>
            </a:r>
            <a:r>
              <a:rPr lang="nl-BE" altLang="en-US" sz="2800" dirty="0" smtClean="0"/>
              <a:t> must </a:t>
            </a:r>
            <a:r>
              <a:rPr lang="nl-BE" altLang="en-US" sz="2800" dirty="0" err="1" smtClean="0"/>
              <a:t>be</a:t>
            </a:r>
            <a:r>
              <a:rPr lang="nl-BE" altLang="en-US" sz="2800" dirty="0" smtClean="0"/>
              <a:t> </a:t>
            </a:r>
            <a:r>
              <a:rPr lang="nl-BE" altLang="en-US" sz="2800" dirty="0" err="1" smtClean="0"/>
              <a:t>determined</a:t>
            </a:r>
            <a:r>
              <a:rPr lang="nl-BE" altLang="en-US" sz="2800" dirty="0" smtClean="0"/>
              <a:t>:</a:t>
            </a:r>
          </a:p>
          <a:p>
            <a:pPr marL="990600" lvl="1" indent="-533400" eaLnBrk="1" hangingPunct="1">
              <a:lnSpc>
                <a:spcPct val="90000"/>
              </a:lnSpc>
            </a:pPr>
            <a:r>
              <a:rPr lang="nl-BE" altLang="en-US" sz="2400" dirty="0" smtClean="0"/>
              <a:t>Easy </a:t>
            </a:r>
            <a:r>
              <a:rPr lang="nl-BE" altLang="en-US" sz="2400" dirty="0" err="1" smtClean="0"/>
              <a:t>for</a:t>
            </a:r>
            <a:r>
              <a:rPr lang="nl-BE" altLang="en-US" sz="2400" dirty="0" smtClean="0"/>
              <a:t> persons in front of </a:t>
            </a:r>
            <a:r>
              <a:rPr lang="nl-BE" altLang="en-US" sz="2400" dirty="0" err="1" smtClean="0"/>
              <a:t>you</a:t>
            </a:r>
            <a:r>
              <a:rPr lang="nl-BE" altLang="en-US" sz="2400" dirty="0" smtClean="0"/>
              <a:t>, tools, ...</a:t>
            </a:r>
          </a:p>
          <a:p>
            <a:pPr marL="990600" lvl="1" indent="-533400" eaLnBrk="1" hangingPunct="1">
              <a:lnSpc>
                <a:spcPct val="90000"/>
              </a:lnSpc>
            </a:pPr>
            <a:r>
              <a:rPr lang="nl-BE" altLang="en-US" sz="2400" dirty="0" smtClean="0"/>
              <a:t>Easy </a:t>
            </a:r>
            <a:r>
              <a:rPr lang="nl-BE" altLang="en-US" sz="2400" dirty="0" err="1" smtClean="0"/>
              <a:t>for</a:t>
            </a:r>
            <a:r>
              <a:rPr lang="nl-BE" altLang="en-US" sz="2400" dirty="0" smtClean="0"/>
              <a:t> ‘</a:t>
            </a:r>
            <a:r>
              <a:rPr lang="nl-BE" altLang="en-US" sz="2400" dirty="0" err="1" smtClean="0"/>
              <a:t>planned</a:t>
            </a:r>
            <a:r>
              <a:rPr lang="nl-BE" altLang="en-US" sz="2400" dirty="0" smtClean="0"/>
              <a:t> acts’: </a:t>
            </a:r>
            <a:r>
              <a:rPr lang="nl-BE" altLang="en-US" sz="2400" dirty="0" err="1" smtClean="0"/>
              <a:t>they</a:t>
            </a:r>
            <a:r>
              <a:rPr lang="nl-BE" altLang="en-US" sz="2400" dirty="0" smtClean="0"/>
              <a:t> do </a:t>
            </a:r>
            <a:r>
              <a:rPr lang="nl-BE" altLang="en-US" sz="2400" dirty="0" err="1" smtClean="0"/>
              <a:t>not</a:t>
            </a:r>
            <a:r>
              <a:rPr lang="nl-BE" altLang="en-US" sz="2400" dirty="0" smtClean="0"/>
              <a:t> </a:t>
            </a:r>
            <a:r>
              <a:rPr lang="nl-BE" altLang="en-US" sz="2400" dirty="0" err="1" smtClean="0"/>
              <a:t>exist</a:t>
            </a:r>
            <a:r>
              <a:rPr lang="nl-BE" altLang="en-US" sz="2400" dirty="0" smtClean="0"/>
              <a:t> </a:t>
            </a:r>
            <a:r>
              <a:rPr lang="nl-BE" altLang="en-US" sz="2400" dirty="0" err="1" smtClean="0"/>
              <a:t>before</a:t>
            </a:r>
            <a:r>
              <a:rPr lang="nl-BE" altLang="en-US" sz="2400" dirty="0" smtClean="0"/>
              <a:t> the plan is </a:t>
            </a:r>
            <a:r>
              <a:rPr lang="nl-BE" altLang="en-US" sz="2400" dirty="0" err="1" smtClean="0"/>
              <a:t>executed</a:t>
            </a:r>
            <a:r>
              <a:rPr lang="nl-BE" altLang="en-US" sz="2400" dirty="0" smtClean="0"/>
              <a:t> !</a:t>
            </a:r>
          </a:p>
          <a:p>
            <a:pPr marL="1371600" lvl="2" indent="-457200" eaLnBrk="1" hangingPunct="1">
              <a:lnSpc>
                <a:spcPct val="90000"/>
              </a:lnSpc>
            </a:pPr>
            <a:r>
              <a:rPr lang="nl-BE" altLang="en-US" sz="2000" dirty="0" err="1" smtClean="0"/>
              <a:t>Only</a:t>
            </a:r>
            <a:r>
              <a:rPr lang="nl-BE" altLang="en-US" sz="2000" dirty="0" smtClean="0"/>
              <a:t> the plan </a:t>
            </a:r>
            <a:r>
              <a:rPr lang="nl-BE" altLang="en-US" sz="2000" dirty="0" err="1" smtClean="0"/>
              <a:t>exists</a:t>
            </a:r>
            <a:r>
              <a:rPr lang="nl-BE" altLang="en-US" sz="2000" dirty="0" smtClean="0"/>
              <a:t> </a:t>
            </a:r>
            <a:r>
              <a:rPr lang="nl-BE" altLang="en-US" sz="2000" dirty="0" err="1" smtClean="0"/>
              <a:t>and</a:t>
            </a:r>
            <a:r>
              <a:rPr lang="nl-BE" altLang="en-US" sz="2000" dirty="0" smtClean="0"/>
              <a:t> </a:t>
            </a:r>
            <a:r>
              <a:rPr lang="nl-BE" altLang="en-US" sz="2000" dirty="0" err="1" smtClean="0"/>
              <a:t>possibly</a:t>
            </a:r>
            <a:r>
              <a:rPr lang="nl-BE" altLang="en-US" sz="2000" dirty="0" smtClean="0"/>
              <a:t> the statements made </a:t>
            </a:r>
            <a:r>
              <a:rPr lang="nl-BE" altLang="en-US" sz="2000" dirty="0" err="1" smtClean="0"/>
              <a:t>about</a:t>
            </a:r>
            <a:r>
              <a:rPr lang="nl-BE" altLang="en-US" sz="2000" dirty="0" smtClean="0"/>
              <a:t> the </a:t>
            </a:r>
            <a:r>
              <a:rPr lang="nl-BE" altLang="en-US" sz="2000" dirty="0" err="1" smtClean="0"/>
              <a:t>future</a:t>
            </a:r>
            <a:r>
              <a:rPr lang="nl-BE" altLang="en-US" sz="2000" dirty="0" smtClean="0"/>
              <a:t> </a:t>
            </a:r>
            <a:r>
              <a:rPr lang="nl-BE" altLang="en-US" sz="2000" dirty="0" err="1" smtClean="0"/>
              <a:t>execution</a:t>
            </a:r>
            <a:r>
              <a:rPr lang="nl-BE" altLang="en-US" sz="2000" dirty="0" smtClean="0"/>
              <a:t> of the plan</a:t>
            </a:r>
          </a:p>
          <a:p>
            <a:pPr marL="990600" lvl="1" indent="-533400" eaLnBrk="1" hangingPunct="1">
              <a:lnSpc>
                <a:spcPct val="90000"/>
              </a:lnSpc>
            </a:pPr>
            <a:r>
              <a:rPr lang="nl-BE" altLang="en-US" sz="2400" dirty="0" smtClean="0"/>
              <a:t>More </a:t>
            </a:r>
            <a:r>
              <a:rPr lang="nl-BE" altLang="en-US" sz="2400" dirty="0" err="1" smtClean="0"/>
              <a:t>difficult</a:t>
            </a:r>
            <a:r>
              <a:rPr lang="nl-BE" altLang="en-US" sz="2400" dirty="0" smtClean="0"/>
              <a:t>: a </a:t>
            </a:r>
            <a:r>
              <a:rPr lang="nl-BE" altLang="en-US" sz="2400" dirty="0" err="1" smtClean="0"/>
              <a:t>subject’s</a:t>
            </a:r>
            <a:r>
              <a:rPr lang="nl-BE" altLang="en-US" sz="2400" dirty="0" smtClean="0"/>
              <a:t> </a:t>
            </a:r>
            <a:r>
              <a:rPr lang="nl-BE" altLang="en-US" sz="2400" dirty="0" err="1" smtClean="0"/>
              <a:t>intensions</a:t>
            </a:r>
            <a:r>
              <a:rPr lang="nl-BE" altLang="en-US" sz="2400" dirty="0" smtClean="0"/>
              <a:t>, </a:t>
            </a:r>
            <a:r>
              <a:rPr lang="nl-BE" altLang="en-US" sz="2400" dirty="0" err="1" smtClean="0"/>
              <a:t>emotions</a:t>
            </a:r>
            <a:endParaRPr lang="nl-BE" altLang="en-US" sz="2400" dirty="0" smtClean="0"/>
          </a:p>
          <a:p>
            <a:pPr marL="1371600" lvl="2" indent="-457200" eaLnBrk="1" hangingPunct="1">
              <a:lnSpc>
                <a:spcPct val="90000"/>
              </a:lnSpc>
            </a:pPr>
            <a:r>
              <a:rPr lang="nl-BE" altLang="en-US" sz="2000" dirty="0" smtClean="0"/>
              <a:t>But the statements </a:t>
            </a:r>
            <a:r>
              <a:rPr lang="nl-BE" altLang="en-US" sz="2000" dirty="0" err="1" smtClean="0"/>
              <a:t>observers</a:t>
            </a:r>
            <a:r>
              <a:rPr lang="nl-BE" altLang="en-US" sz="2000" dirty="0" smtClean="0"/>
              <a:t> make </a:t>
            </a:r>
            <a:r>
              <a:rPr lang="nl-BE" altLang="en-US" sz="2000" dirty="0" err="1" smtClean="0"/>
              <a:t>about</a:t>
            </a:r>
            <a:r>
              <a:rPr lang="nl-BE" altLang="en-US" sz="2000" dirty="0" smtClean="0"/>
              <a:t> </a:t>
            </a:r>
            <a:r>
              <a:rPr lang="nl-BE" altLang="en-US" sz="2000" dirty="0" err="1" smtClean="0"/>
              <a:t>them</a:t>
            </a:r>
            <a:r>
              <a:rPr lang="nl-BE" altLang="en-US" sz="2000" dirty="0" smtClean="0"/>
              <a:t> do </a:t>
            </a:r>
            <a:r>
              <a:rPr lang="nl-BE" altLang="en-US" sz="2000" dirty="0" err="1" smtClean="0"/>
              <a:t>exist</a:t>
            </a:r>
            <a:r>
              <a:rPr lang="nl-BE" altLang="en-US" sz="2000" dirty="0" smtClean="0"/>
              <a:t> !</a:t>
            </a:r>
          </a:p>
          <a:p>
            <a:pPr marL="990600" lvl="1" indent="-533400" eaLnBrk="1" hangingPunct="1">
              <a:lnSpc>
                <a:spcPct val="90000"/>
              </a:lnSpc>
            </a:pPr>
            <a:r>
              <a:rPr lang="nl-BE" altLang="en-US" sz="2400" dirty="0" err="1" smtClean="0"/>
              <a:t>However</a:t>
            </a:r>
            <a:r>
              <a:rPr lang="nl-BE" altLang="en-US" sz="2400" dirty="0" smtClean="0"/>
              <a:t>: </a:t>
            </a:r>
          </a:p>
          <a:p>
            <a:pPr marL="1371600" lvl="2" indent="-457200" eaLnBrk="1" hangingPunct="1">
              <a:lnSpc>
                <a:spcPct val="90000"/>
              </a:lnSpc>
            </a:pPr>
            <a:r>
              <a:rPr lang="nl-BE" altLang="en-US" sz="2000" dirty="0" smtClean="0"/>
              <a:t>no </a:t>
            </a:r>
            <a:r>
              <a:rPr lang="nl-BE" altLang="en-US" sz="2000" dirty="0" err="1" smtClean="0"/>
              <a:t>need</a:t>
            </a:r>
            <a:r>
              <a:rPr lang="nl-BE" altLang="en-US" sz="2000" dirty="0" smtClean="0"/>
              <a:t> </a:t>
            </a:r>
            <a:r>
              <a:rPr lang="nl-BE" altLang="en-US" sz="2000" dirty="0" err="1" smtClean="0"/>
              <a:t>to</a:t>
            </a:r>
            <a:r>
              <a:rPr lang="nl-BE" altLang="en-US" sz="2000" dirty="0" smtClean="0"/>
              <a:t> </a:t>
            </a:r>
            <a:r>
              <a:rPr lang="nl-BE" altLang="en-US" sz="2000" dirty="0" err="1" smtClean="0"/>
              <a:t>know</a:t>
            </a:r>
            <a:r>
              <a:rPr lang="nl-BE" altLang="en-US" sz="2000" dirty="0" smtClean="0"/>
              <a:t> </a:t>
            </a:r>
            <a:r>
              <a:rPr lang="nl-BE" altLang="en-US" sz="2000" b="1" i="1" u="sng" dirty="0" err="1" smtClean="0"/>
              <a:t>what</a:t>
            </a:r>
            <a:r>
              <a:rPr lang="nl-BE" altLang="en-US" sz="2000" dirty="0" smtClean="0"/>
              <a:t> the </a:t>
            </a:r>
            <a:r>
              <a:rPr lang="nl-BE" altLang="en-US" sz="2000" dirty="0" err="1" smtClean="0"/>
              <a:t>particular</a:t>
            </a:r>
            <a:r>
              <a:rPr lang="nl-BE" altLang="en-US" sz="2000" dirty="0" smtClean="0"/>
              <a:t> </a:t>
            </a:r>
            <a:r>
              <a:rPr lang="nl-BE" altLang="en-US" sz="2000" dirty="0" err="1" smtClean="0"/>
              <a:t>exactly</a:t>
            </a:r>
            <a:r>
              <a:rPr lang="nl-BE" altLang="en-US" sz="2000" dirty="0" smtClean="0"/>
              <a:t> is, i.e. </a:t>
            </a:r>
            <a:r>
              <a:rPr lang="nl-BE" altLang="en-US" sz="2000" dirty="0" err="1" smtClean="0"/>
              <a:t>which</a:t>
            </a:r>
            <a:r>
              <a:rPr lang="nl-BE" altLang="en-US" sz="2000" dirty="0" smtClean="0"/>
              <a:t> </a:t>
            </a:r>
            <a:r>
              <a:rPr lang="nl-BE" altLang="en-US" sz="2000" dirty="0" err="1" smtClean="0"/>
              <a:t>universal</a:t>
            </a:r>
            <a:r>
              <a:rPr lang="nl-BE" altLang="en-US" sz="2000" dirty="0" smtClean="0"/>
              <a:t> </a:t>
            </a:r>
            <a:r>
              <a:rPr lang="nl-BE" altLang="en-US" sz="2000" dirty="0" err="1" smtClean="0"/>
              <a:t>it</a:t>
            </a:r>
            <a:r>
              <a:rPr lang="nl-BE" altLang="en-US" sz="2000" dirty="0" smtClean="0"/>
              <a:t> </a:t>
            </a:r>
            <a:r>
              <a:rPr lang="nl-BE" altLang="en-US" sz="2000" dirty="0" err="1" smtClean="0"/>
              <a:t>instantiates</a:t>
            </a:r>
            <a:endParaRPr lang="nl-BE" altLang="en-US" sz="2000" dirty="0" smtClean="0"/>
          </a:p>
          <a:p>
            <a:pPr marL="1371600" lvl="2" indent="-457200" eaLnBrk="1" hangingPunct="1">
              <a:lnSpc>
                <a:spcPct val="90000"/>
              </a:lnSpc>
            </a:pPr>
            <a:r>
              <a:rPr lang="nl-BE" altLang="en-US" sz="2000" dirty="0" smtClean="0"/>
              <a:t>No </a:t>
            </a:r>
            <a:r>
              <a:rPr lang="nl-BE" altLang="en-US" sz="2000" dirty="0" err="1" smtClean="0"/>
              <a:t>need</a:t>
            </a:r>
            <a:r>
              <a:rPr lang="nl-BE" altLang="en-US" sz="2000" dirty="0" smtClean="0"/>
              <a:t> </a:t>
            </a:r>
            <a:r>
              <a:rPr lang="nl-BE" altLang="en-US" sz="2000" dirty="0" err="1" smtClean="0"/>
              <a:t>to</a:t>
            </a:r>
            <a:r>
              <a:rPr lang="nl-BE" altLang="en-US" sz="2000" dirty="0" smtClean="0"/>
              <a:t> </a:t>
            </a:r>
            <a:r>
              <a:rPr lang="nl-BE" altLang="en-US" sz="2000" dirty="0" err="1" smtClean="0"/>
              <a:t>be</a:t>
            </a:r>
            <a:r>
              <a:rPr lang="nl-BE" altLang="en-US" sz="2000" dirty="0" smtClean="0"/>
              <a:t> </a:t>
            </a:r>
            <a:r>
              <a:rPr lang="nl-BE" altLang="en-US" sz="2000" dirty="0" err="1" smtClean="0"/>
              <a:t>able</a:t>
            </a:r>
            <a:r>
              <a:rPr lang="nl-BE" altLang="en-US" sz="2000" dirty="0" smtClean="0"/>
              <a:t> </a:t>
            </a:r>
            <a:r>
              <a:rPr lang="nl-BE" altLang="en-US" sz="2000" dirty="0" err="1" smtClean="0"/>
              <a:t>to</a:t>
            </a:r>
            <a:r>
              <a:rPr lang="nl-BE" altLang="en-US" sz="2000" dirty="0" smtClean="0"/>
              <a:t> point </a:t>
            </a:r>
            <a:r>
              <a:rPr lang="nl-BE" altLang="en-US" sz="2000" dirty="0" err="1" smtClean="0"/>
              <a:t>to</a:t>
            </a:r>
            <a:r>
              <a:rPr lang="nl-BE" altLang="en-US" sz="2000" dirty="0" smtClean="0"/>
              <a:t> </a:t>
            </a:r>
            <a:r>
              <a:rPr lang="nl-BE" altLang="en-US" sz="2000" dirty="0" err="1" smtClean="0"/>
              <a:t>it</a:t>
            </a:r>
            <a:r>
              <a:rPr lang="nl-BE" altLang="en-US" sz="2000" dirty="0" smtClean="0"/>
              <a:t> </a:t>
            </a:r>
            <a:r>
              <a:rPr lang="nl-BE" altLang="en-US" sz="2000" dirty="0" err="1" smtClean="0"/>
              <a:t>precisely</a:t>
            </a:r>
            <a:endParaRPr lang="nl-BE" altLang="en-US" sz="2000" dirty="0" smtClean="0"/>
          </a:p>
          <a:p>
            <a:pPr marL="1752600" lvl="3" indent="-381000" eaLnBrk="1" hangingPunct="1">
              <a:lnSpc>
                <a:spcPct val="90000"/>
              </a:lnSpc>
            </a:pPr>
            <a:r>
              <a:rPr lang="nl-BE" altLang="en-US" sz="1800" dirty="0" smtClean="0"/>
              <a:t>A member of a </a:t>
            </a:r>
            <a:r>
              <a:rPr lang="nl-BE" altLang="en-US" sz="1800" dirty="0" err="1" smtClean="0"/>
              <a:t>specific</a:t>
            </a:r>
            <a:r>
              <a:rPr lang="nl-BE" altLang="en-US" sz="1800" dirty="0" smtClean="0"/>
              <a:t> </a:t>
            </a:r>
            <a:r>
              <a:rPr lang="nl-BE" altLang="en-US" sz="1800" dirty="0" err="1" smtClean="0"/>
              <a:t>organization</a:t>
            </a:r>
            <a:endParaRPr lang="nl-BE" altLang="en-US" sz="1800" dirty="0" smtClean="0"/>
          </a:p>
          <a:p>
            <a:pPr marL="1752600" lvl="3" indent="-381000" eaLnBrk="1" hangingPunct="1">
              <a:lnSpc>
                <a:spcPct val="90000"/>
              </a:lnSpc>
            </a:pPr>
            <a:r>
              <a:rPr lang="nl-BE" altLang="en-US" sz="1800" dirty="0" smtClean="0"/>
              <a:t>But: </a:t>
            </a:r>
            <a:r>
              <a:rPr lang="nl-BE" altLang="en-US" sz="1800" dirty="0" err="1" smtClean="0"/>
              <a:t>this</a:t>
            </a:r>
            <a:r>
              <a:rPr lang="nl-BE" altLang="en-US" sz="1800" dirty="0" smtClean="0"/>
              <a:t> is </a:t>
            </a:r>
            <a:r>
              <a:rPr lang="nl-BE" altLang="en-US" sz="1800" dirty="0" err="1" smtClean="0"/>
              <a:t>not</a:t>
            </a:r>
            <a:r>
              <a:rPr lang="nl-BE" altLang="en-US" sz="1800" dirty="0" smtClean="0"/>
              <a:t> a matter of </a:t>
            </a:r>
            <a:r>
              <a:rPr lang="nl-BE" altLang="en-US" sz="1800" dirty="0" err="1" smtClean="0"/>
              <a:t>choice</a:t>
            </a:r>
            <a:r>
              <a:rPr lang="nl-BE" altLang="en-US" sz="1800" dirty="0" smtClean="0"/>
              <a:t>, </a:t>
            </a:r>
            <a:r>
              <a:rPr lang="nl-BE" altLang="en-US" sz="1800" dirty="0" err="1" smtClean="0"/>
              <a:t>not</a:t>
            </a:r>
            <a:r>
              <a:rPr lang="nl-BE" altLang="en-US" sz="1800" dirty="0" smtClean="0"/>
              <a:t> ‘</a:t>
            </a:r>
            <a:r>
              <a:rPr lang="nl-BE" altLang="en-US" sz="1800" dirty="0" err="1" smtClean="0"/>
              <a:t>any</a:t>
            </a:r>
            <a:r>
              <a:rPr lang="nl-BE" altLang="en-US" sz="1800" dirty="0" smtClean="0"/>
              <a:t>’ out of ...</a:t>
            </a:r>
            <a:endParaRPr lang="nl-NL" altLang="en-US" sz="1800" dirty="0" smtClean="0"/>
          </a:p>
        </p:txBody>
      </p:sp>
    </p:spTree>
    <p:extLst>
      <p:ext uri="{BB962C8B-B14F-4D97-AF65-F5344CB8AC3E}">
        <p14:creationId xmlns:p14="http://schemas.microsoft.com/office/powerpoint/2010/main" val="197632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nl-BE" altLang="en-US" smtClean="0"/>
              <a:t>Criteria for IUI assignment (2)</a:t>
            </a:r>
            <a:endParaRPr lang="nl-NL" altLang="en-US" smtClean="0"/>
          </a:p>
        </p:txBody>
      </p:sp>
      <p:sp>
        <p:nvSpPr>
          <p:cNvPr id="27651" name="Rectangle 3"/>
          <p:cNvSpPr>
            <a:spLocks noGrp="1" noChangeArrowheads="1"/>
          </p:cNvSpPr>
          <p:nvPr>
            <p:ph idx="1"/>
          </p:nvPr>
        </p:nvSpPr>
        <p:spPr/>
        <p:txBody>
          <a:bodyPr/>
          <a:lstStyle/>
          <a:p>
            <a:pPr marL="609600" indent="-609600" eaLnBrk="1" hangingPunct="1">
              <a:lnSpc>
                <a:spcPct val="90000"/>
              </a:lnSpc>
              <a:buFontTx/>
              <a:buAutoNum type="arabicPeriod" startAt="2"/>
            </a:pPr>
            <a:r>
              <a:rPr lang="nl-BE" altLang="en-US" dirty="0" smtClean="0"/>
              <a:t>The </a:t>
            </a:r>
            <a:r>
              <a:rPr lang="nl-BE" altLang="en-US" dirty="0" err="1" smtClean="0"/>
              <a:t>particular’s</a:t>
            </a:r>
            <a:r>
              <a:rPr lang="nl-BE" altLang="en-US" dirty="0" smtClean="0"/>
              <a:t> </a:t>
            </a:r>
            <a:r>
              <a:rPr lang="nl-BE" altLang="en-US" dirty="0" err="1" smtClean="0"/>
              <a:t>existence</a:t>
            </a:r>
            <a:r>
              <a:rPr lang="nl-BE" altLang="en-US" dirty="0" smtClean="0"/>
              <a:t> </a:t>
            </a:r>
            <a:r>
              <a:rPr lang="nl-BE" altLang="en-US" i="1" dirty="0" err="1" smtClean="0"/>
              <a:t>may</a:t>
            </a:r>
            <a:r>
              <a:rPr lang="nl-BE" altLang="en-US" i="1" dirty="0" smtClean="0"/>
              <a:t> </a:t>
            </a:r>
            <a:r>
              <a:rPr lang="nl-BE" altLang="en-US" i="1" dirty="0" err="1" smtClean="0"/>
              <a:t>not</a:t>
            </a:r>
            <a:r>
              <a:rPr lang="nl-BE" altLang="en-US" i="1" dirty="0" smtClean="0"/>
              <a:t> </a:t>
            </a:r>
            <a:r>
              <a:rPr lang="nl-BE" altLang="en-US" i="1" dirty="0" err="1" smtClean="0"/>
              <a:t>already</a:t>
            </a:r>
            <a:r>
              <a:rPr lang="nl-BE" altLang="en-US" i="1" dirty="0" smtClean="0"/>
              <a:t> have been </a:t>
            </a:r>
            <a:r>
              <a:rPr lang="nl-BE" altLang="en-US" i="1" dirty="0" err="1" smtClean="0"/>
              <a:t>determined</a:t>
            </a:r>
            <a:r>
              <a:rPr lang="nl-BE" altLang="en-US" i="1" dirty="0" smtClean="0"/>
              <a:t> </a:t>
            </a:r>
            <a:r>
              <a:rPr lang="nl-BE" altLang="en-US" i="1" dirty="0" smtClean="0"/>
              <a:t>‘as </a:t>
            </a:r>
            <a:r>
              <a:rPr lang="nl-BE" altLang="en-US" i="1" dirty="0" err="1" smtClean="0"/>
              <a:t>the</a:t>
            </a:r>
            <a:r>
              <a:rPr lang="nl-BE" altLang="en-US" i="1" dirty="0" smtClean="0"/>
              <a:t> </a:t>
            </a:r>
            <a:r>
              <a:rPr lang="nl-BE" altLang="en-US" i="1" dirty="0" err="1" smtClean="0"/>
              <a:t>existence</a:t>
            </a:r>
            <a:r>
              <a:rPr lang="nl-BE" altLang="en-US" i="1" dirty="0" smtClean="0"/>
              <a:t> of </a:t>
            </a:r>
            <a:r>
              <a:rPr lang="nl-BE" altLang="en-US" i="1" dirty="0" err="1" smtClean="0"/>
              <a:t>something</a:t>
            </a:r>
            <a:r>
              <a:rPr lang="nl-BE" altLang="en-US" i="1" dirty="0" smtClean="0"/>
              <a:t> </a:t>
            </a:r>
            <a:r>
              <a:rPr lang="nl-BE" altLang="en-US" i="1" dirty="0" err="1" smtClean="0"/>
              <a:t>else</a:t>
            </a:r>
            <a:r>
              <a:rPr lang="nl-BE" altLang="en-US" dirty="0" smtClean="0"/>
              <a:t>’:</a:t>
            </a:r>
          </a:p>
          <a:p>
            <a:pPr marL="1371600" lvl="2" indent="-457200" eaLnBrk="1" hangingPunct="1">
              <a:lnSpc>
                <a:spcPct val="90000"/>
              </a:lnSpc>
            </a:pPr>
            <a:r>
              <a:rPr lang="nl-BE" altLang="en-US" dirty="0" err="1" smtClean="0"/>
              <a:t>Morning</a:t>
            </a:r>
            <a:r>
              <a:rPr lang="nl-BE" altLang="en-US" dirty="0" smtClean="0"/>
              <a:t> star </a:t>
            </a:r>
            <a:r>
              <a:rPr lang="nl-BE" altLang="en-US" dirty="0" err="1" smtClean="0"/>
              <a:t>and</a:t>
            </a:r>
            <a:r>
              <a:rPr lang="nl-BE" altLang="en-US" dirty="0" smtClean="0"/>
              <a:t> evening star / Himalaya</a:t>
            </a:r>
          </a:p>
          <a:p>
            <a:pPr marL="1371600" lvl="2" indent="-457200" eaLnBrk="1" hangingPunct="1">
              <a:lnSpc>
                <a:spcPct val="90000"/>
              </a:lnSpc>
            </a:pPr>
            <a:r>
              <a:rPr lang="nl-BE" altLang="en-US" dirty="0" smtClean="0">
                <a:sym typeface="Wingdings" panose="05000000000000000000" pitchFamily="2" charset="2"/>
              </a:rPr>
              <a:t> 2 </a:t>
            </a:r>
            <a:r>
              <a:rPr lang="nl-BE" altLang="en-US" dirty="0" err="1" smtClean="0">
                <a:sym typeface="Wingdings" panose="05000000000000000000" pitchFamily="2" charset="2"/>
              </a:rPr>
              <a:t>observers</a:t>
            </a:r>
            <a:r>
              <a:rPr lang="nl-BE" altLang="en-US" dirty="0" smtClean="0">
                <a:sym typeface="Wingdings" panose="05000000000000000000" pitchFamily="2" charset="2"/>
              </a:rPr>
              <a:t> </a:t>
            </a:r>
            <a:r>
              <a:rPr lang="nl-BE" altLang="en-US" dirty="0" err="1" smtClean="0">
                <a:sym typeface="Wingdings" panose="05000000000000000000" pitchFamily="2" charset="2"/>
              </a:rPr>
              <a:t>not</a:t>
            </a:r>
            <a:r>
              <a:rPr lang="nl-BE" altLang="en-US" dirty="0" smtClean="0">
                <a:sym typeface="Wingdings" panose="05000000000000000000" pitchFamily="2" charset="2"/>
              </a:rPr>
              <a:t> </a:t>
            </a:r>
            <a:r>
              <a:rPr lang="nl-BE" altLang="en-US" dirty="0" err="1" smtClean="0">
                <a:sym typeface="Wingdings" panose="05000000000000000000" pitchFamily="2" charset="2"/>
              </a:rPr>
              <a:t>knowing</a:t>
            </a:r>
            <a:r>
              <a:rPr lang="nl-BE" altLang="en-US" dirty="0" smtClean="0">
                <a:sym typeface="Wingdings" panose="05000000000000000000" pitchFamily="2" charset="2"/>
              </a:rPr>
              <a:t> </a:t>
            </a:r>
            <a:r>
              <a:rPr lang="nl-BE" altLang="en-US" dirty="0" err="1" smtClean="0">
                <a:sym typeface="Wingdings" panose="05000000000000000000" pitchFamily="2" charset="2"/>
              </a:rPr>
              <a:t>they</a:t>
            </a:r>
            <a:r>
              <a:rPr lang="nl-BE" altLang="en-US" dirty="0" smtClean="0">
                <a:sym typeface="Wingdings" panose="05000000000000000000" pitchFamily="2" charset="2"/>
              </a:rPr>
              <a:t> </a:t>
            </a:r>
            <a:r>
              <a:rPr lang="nl-BE" altLang="en-US" dirty="0" err="1" smtClean="0">
                <a:sym typeface="Wingdings" panose="05000000000000000000" pitchFamily="2" charset="2"/>
              </a:rPr>
              <a:t>observed</a:t>
            </a:r>
            <a:r>
              <a:rPr lang="nl-BE" altLang="en-US" dirty="0" smtClean="0">
                <a:sym typeface="Wingdings" panose="05000000000000000000" pitchFamily="2" charset="2"/>
              </a:rPr>
              <a:t> </a:t>
            </a:r>
            <a:r>
              <a:rPr lang="nl-BE" altLang="en-US" dirty="0" err="1" smtClean="0">
                <a:sym typeface="Wingdings" panose="05000000000000000000" pitchFamily="2" charset="2"/>
              </a:rPr>
              <a:t>the</a:t>
            </a:r>
            <a:r>
              <a:rPr lang="nl-BE" altLang="en-US" dirty="0" smtClean="0">
                <a:sym typeface="Wingdings" panose="05000000000000000000" pitchFamily="2" charset="2"/>
              </a:rPr>
              <a:t> </a:t>
            </a:r>
            <a:r>
              <a:rPr lang="nl-BE" altLang="en-US" dirty="0" err="1" smtClean="0">
                <a:sym typeface="Wingdings" panose="05000000000000000000" pitchFamily="2" charset="2"/>
              </a:rPr>
              <a:t>same</a:t>
            </a:r>
            <a:r>
              <a:rPr lang="nl-BE" altLang="en-US" dirty="0" smtClean="0">
                <a:sym typeface="Wingdings" panose="05000000000000000000" pitchFamily="2" charset="2"/>
              </a:rPr>
              <a:t> </a:t>
            </a:r>
            <a:r>
              <a:rPr lang="nl-BE" altLang="en-US" dirty="0" err="1" smtClean="0">
                <a:sym typeface="Wingdings" panose="05000000000000000000" pitchFamily="2" charset="2"/>
              </a:rPr>
              <a:t>thing</a:t>
            </a:r>
            <a:endParaRPr lang="nl-BE" altLang="en-US" dirty="0" smtClean="0">
              <a:sym typeface="Wingdings" panose="05000000000000000000" pitchFamily="2" charset="2"/>
            </a:endParaRPr>
          </a:p>
          <a:p>
            <a:pPr marL="1371600" lvl="2" indent="-457200" eaLnBrk="1" hangingPunct="1">
              <a:lnSpc>
                <a:spcPct val="90000"/>
              </a:lnSpc>
            </a:pPr>
            <a:endParaRPr lang="nl-BE" altLang="en-US" dirty="0" smtClean="0"/>
          </a:p>
          <a:p>
            <a:pPr marL="609600" indent="-609600" eaLnBrk="1" hangingPunct="1">
              <a:lnSpc>
                <a:spcPct val="90000"/>
              </a:lnSpc>
              <a:buFontTx/>
              <a:buAutoNum type="arabicPeriod" startAt="3"/>
            </a:pPr>
            <a:r>
              <a:rPr lang="nl-BE" altLang="en-US" dirty="0" smtClean="0"/>
              <a:t>May </a:t>
            </a:r>
            <a:r>
              <a:rPr lang="nl-BE" altLang="en-US" dirty="0" err="1" smtClean="0"/>
              <a:t>not</a:t>
            </a:r>
            <a:r>
              <a:rPr lang="nl-BE" altLang="en-US" dirty="0" smtClean="0"/>
              <a:t> have </a:t>
            </a:r>
            <a:r>
              <a:rPr lang="nl-BE" altLang="en-US" dirty="0" err="1" smtClean="0"/>
              <a:t>already</a:t>
            </a:r>
            <a:r>
              <a:rPr lang="nl-BE" altLang="en-US" dirty="0" smtClean="0"/>
              <a:t> been </a:t>
            </a:r>
            <a:r>
              <a:rPr lang="nl-BE" altLang="en-US" dirty="0" err="1" smtClean="0"/>
              <a:t>assigned</a:t>
            </a:r>
            <a:r>
              <a:rPr lang="nl-BE" altLang="en-US" dirty="0" smtClean="0"/>
              <a:t> a IUI.</a:t>
            </a:r>
          </a:p>
          <a:p>
            <a:pPr marL="609600" indent="-609600" eaLnBrk="1" hangingPunct="1">
              <a:lnSpc>
                <a:spcPct val="90000"/>
              </a:lnSpc>
              <a:buFontTx/>
              <a:buAutoNum type="arabicPeriod" startAt="3"/>
            </a:pPr>
            <a:endParaRPr lang="nl-BE" altLang="en-US" dirty="0" smtClean="0"/>
          </a:p>
          <a:p>
            <a:pPr marL="609600" indent="-609600" eaLnBrk="1" hangingPunct="1">
              <a:lnSpc>
                <a:spcPct val="90000"/>
              </a:lnSpc>
              <a:buFontTx/>
              <a:buAutoNum type="arabicPeriod" startAt="3"/>
            </a:pPr>
            <a:r>
              <a:rPr lang="nl-BE" altLang="en-US" dirty="0" smtClean="0"/>
              <a:t>It must </a:t>
            </a:r>
            <a:r>
              <a:rPr lang="nl-BE" altLang="en-US" dirty="0" err="1" smtClean="0"/>
              <a:t>be</a:t>
            </a:r>
            <a:r>
              <a:rPr lang="nl-BE" altLang="en-US" dirty="0" smtClean="0"/>
              <a:t> relevant </a:t>
            </a:r>
            <a:r>
              <a:rPr lang="nl-BE" altLang="en-US" dirty="0" err="1" smtClean="0"/>
              <a:t>to</a:t>
            </a:r>
            <a:r>
              <a:rPr lang="nl-BE" altLang="en-US" dirty="0" smtClean="0"/>
              <a:t> do </a:t>
            </a:r>
            <a:r>
              <a:rPr lang="nl-BE" altLang="en-US" dirty="0" err="1" smtClean="0"/>
              <a:t>so</a:t>
            </a:r>
            <a:r>
              <a:rPr lang="nl-BE" altLang="en-US" dirty="0" smtClean="0"/>
              <a:t>:</a:t>
            </a:r>
          </a:p>
          <a:p>
            <a:pPr marL="1371600" lvl="2" indent="-457200" eaLnBrk="1" hangingPunct="1">
              <a:lnSpc>
                <a:spcPct val="90000"/>
              </a:lnSpc>
            </a:pPr>
            <a:r>
              <a:rPr lang="nl-BE" altLang="en-US" dirty="0" smtClean="0"/>
              <a:t>Personal </a:t>
            </a:r>
            <a:r>
              <a:rPr lang="nl-BE" altLang="en-US" dirty="0" err="1" smtClean="0"/>
              <a:t>decision</a:t>
            </a:r>
            <a:r>
              <a:rPr lang="nl-BE" altLang="en-US" dirty="0" smtClean="0"/>
              <a:t>, (</a:t>
            </a:r>
            <a:r>
              <a:rPr lang="nl-BE" altLang="en-US" dirty="0" err="1" smtClean="0"/>
              <a:t>scientific</a:t>
            </a:r>
            <a:r>
              <a:rPr lang="nl-BE" altLang="en-US" dirty="0" smtClean="0"/>
              <a:t>) community guideline, ... </a:t>
            </a:r>
          </a:p>
          <a:p>
            <a:pPr marL="1371600" lvl="2" indent="-457200" eaLnBrk="1" hangingPunct="1">
              <a:lnSpc>
                <a:spcPct val="90000"/>
              </a:lnSpc>
            </a:pPr>
            <a:r>
              <a:rPr lang="nl-BE" altLang="en-US" dirty="0" err="1" smtClean="0"/>
              <a:t>Possibilities</a:t>
            </a:r>
            <a:r>
              <a:rPr lang="nl-BE" altLang="en-US" dirty="0" smtClean="0"/>
              <a:t> </a:t>
            </a:r>
            <a:r>
              <a:rPr lang="nl-BE" altLang="en-US" dirty="0" err="1" smtClean="0"/>
              <a:t>offered</a:t>
            </a:r>
            <a:r>
              <a:rPr lang="nl-BE" altLang="en-US" dirty="0" smtClean="0"/>
              <a:t> </a:t>
            </a:r>
            <a:r>
              <a:rPr lang="nl-BE" altLang="en-US" dirty="0" err="1" smtClean="0"/>
              <a:t>by</a:t>
            </a:r>
            <a:r>
              <a:rPr lang="nl-BE" altLang="en-US" dirty="0" smtClean="0"/>
              <a:t> </a:t>
            </a:r>
            <a:r>
              <a:rPr lang="nl-BE" altLang="en-US" dirty="0" err="1" smtClean="0"/>
              <a:t>the</a:t>
            </a:r>
            <a:r>
              <a:rPr lang="nl-BE" altLang="en-US" dirty="0" smtClean="0"/>
              <a:t> </a:t>
            </a:r>
            <a:r>
              <a:rPr lang="nl-BE" altLang="en-US" dirty="0" err="1" smtClean="0"/>
              <a:t>annotation</a:t>
            </a:r>
            <a:r>
              <a:rPr lang="nl-BE" altLang="en-US" dirty="0" smtClean="0"/>
              <a:t> system</a:t>
            </a:r>
          </a:p>
          <a:p>
            <a:pPr marL="1371600" lvl="2" indent="-457200" eaLnBrk="1" hangingPunct="1">
              <a:lnSpc>
                <a:spcPct val="90000"/>
              </a:lnSpc>
            </a:pPr>
            <a:r>
              <a:rPr lang="nl-BE" altLang="en-US" dirty="0" err="1" smtClean="0"/>
              <a:t>If</a:t>
            </a:r>
            <a:r>
              <a:rPr lang="nl-BE" altLang="en-US" dirty="0" smtClean="0"/>
              <a:t> a IUI has been </a:t>
            </a:r>
            <a:r>
              <a:rPr lang="nl-BE" altLang="en-US" dirty="0" err="1" smtClean="0"/>
              <a:t>assigned</a:t>
            </a:r>
            <a:r>
              <a:rPr lang="nl-BE" altLang="en-US" dirty="0" smtClean="0"/>
              <a:t> </a:t>
            </a:r>
            <a:r>
              <a:rPr lang="nl-BE" altLang="en-US" dirty="0" err="1" smtClean="0"/>
              <a:t>by</a:t>
            </a:r>
            <a:r>
              <a:rPr lang="nl-BE" altLang="en-US" dirty="0" smtClean="0"/>
              <a:t> </a:t>
            </a:r>
            <a:r>
              <a:rPr lang="nl-BE" altLang="en-US" dirty="0" err="1" smtClean="0"/>
              <a:t>somebody</a:t>
            </a:r>
            <a:r>
              <a:rPr lang="nl-BE" altLang="en-US" dirty="0" smtClean="0"/>
              <a:t>, </a:t>
            </a:r>
            <a:r>
              <a:rPr lang="nl-BE" altLang="en-US" dirty="0" err="1" smtClean="0"/>
              <a:t>everybody</a:t>
            </a:r>
            <a:r>
              <a:rPr lang="nl-BE" altLang="en-US" dirty="0" smtClean="0"/>
              <a:t> </a:t>
            </a:r>
            <a:r>
              <a:rPr lang="nl-BE" altLang="en-US" dirty="0" err="1" smtClean="0"/>
              <a:t>else</a:t>
            </a:r>
            <a:r>
              <a:rPr lang="nl-BE" altLang="en-US" dirty="0" smtClean="0"/>
              <a:t> making statements </a:t>
            </a:r>
            <a:r>
              <a:rPr lang="nl-BE" altLang="en-US" dirty="0" err="1" smtClean="0"/>
              <a:t>about</a:t>
            </a:r>
            <a:r>
              <a:rPr lang="nl-BE" altLang="en-US" dirty="0" smtClean="0"/>
              <a:t> </a:t>
            </a:r>
            <a:r>
              <a:rPr lang="nl-BE" altLang="en-US" dirty="0" err="1" smtClean="0"/>
              <a:t>the</a:t>
            </a:r>
            <a:r>
              <a:rPr lang="nl-BE" altLang="en-US" dirty="0" smtClean="0"/>
              <a:t> </a:t>
            </a:r>
            <a:r>
              <a:rPr lang="nl-BE" altLang="en-US" dirty="0" err="1" smtClean="0"/>
              <a:t>particular</a:t>
            </a:r>
            <a:r>
              <a:rPr lang="nl-BE" altLang="en-US" dirty="0" smtClean="0"/>
              <a:t> </a:t>
            </a:r>
            <a:r>
              <a:rPr lang="nl-BE" altLang="en-US" dirty="0" err="1" smtClean="0"/>
              <a:t>should</a:t>
            </a:r>
            <a:r>
              <a:rPr lang="nl-BE" altLang="en-US" dirty="0" smtClean="0"/>
              <a:t> </a:t>
            </a:r>
            <a:r>
              <a:rPr lang="nl-BE" altLang="en-US" dirty="0" err="1" smtClean="0"/>
              <a:t>use</a:t>
            </a:r>
            <a:r>
              <a:rPr lang="nl-BE" altLang="en-US" dirty="0" smtClean="0"/>
              <a:t> </a:t>
            </a:r>
            <a:r>
              <a:rPr lang="nl-BE" altLang="en-US" dirty="0" err="1" smtClean="0"/>
              <a:t>it</a:t>
            </a:r>
            <a:endParaRPr lang="nl-NL" altLang="en-US" dirty="0" smtClean="0"/>
          </a:p>
        </p:txBody>
      </p:sp>
    </p:spTree>
    <p:extLst>
      <p:ext uri="{BB962C8B-B14F-4D97-AF65-F5344CB8AC3E}">
        <p14:creationId xmlns:p14="http://schemas.microsoft.com/office/powerpoint/2010/main" val="153833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nl-BE" altLang="en-US" smtClean="0"/>
              <a:t>Assertion of assignments</a:t>
            </a:r>
            <a:endParaRPr lang="nl-NL" altLang="en-US" smtClean="0"/>
          </a:p>
        </p:txBody>
      </p:sp>
      <p:sp>
        <p:nvSpPr>
          <p:cNvPr id="28675" name="Rectangle 3"/>
          <p:cNvSpPr>
            <a:spLocks noGrp="1" noChangeArrowheads="1"/>
          </p:cNvSpPr>
          <p:nvPr>
            <p:ph idx="1"/>
          </p:nvPr>
        </p:nvSpPr>
        <p:spPr/>
        <p:txBody>
          <a:bodyPr/>
          <a:lstStyle/>
          <a:p>
            <a:pPr marL="457200" indent="-457200" eaLnBrk="1" hangingPunct="1">
              <a:lnSpc>
                <a:spcPct val="90000"/>
              </a:lnSpc>
              <a:buFont typeface="Arial" panose="020B0604020202020204" pitchFamily="34" charset="0"/>
              <a:buChar char="•"/>
            </a:pPr>
            <a:r>
              <a:rPr lang="nl-BE" altLang="en-US" sz="2800" dirty="0" smtClean="0"/>
              <a:t>IUI </a:t>
            </a:r>
            <a:r>
              <a:rPr lang="nl-BE" altLang="en-US" sz="2800" dirty="0" err="1" smtClean="0"/>
              <a:t>assignment</a:t>
            </a:r>
            <a:r>
              <a:rPr lang="nl-BE" altLang="en-US" sz="2800" dirty="0" smtClean="0"/>
              <a:t> is </a:t>
            </a:r>
            <a:r>
              <a:rPr lang="nl-BE" altLang="en-US" sz="2800" dirty="0" err="1" smtClean="0"/>
              <a:t>an</a:t>
            </a:r>
            <a:r>
              <a:rPr lang="nl-BE" altLang="en-US" sz="2800" dirty="0" smtClean="0"/>
              <a:t> act of </a:t>
            </a:r>
            <a:r>
              <a:rPr lang="nl-BE" altLang="en-US" sz="2800" dirty="0" err="1" smtClean="0"/>
              <a:t>which</a:t>
            </a:r>
            <a:r>
              <a:rPr lang="nl-BE" altLang="en-US" sz="2800" dirty="0" smtClean="0"/>
              <a:t> the </a:t>
            </a:r>
            <a:r>
              <a:rPr lang="nl-BE" altLang="en-US" sz="2800" dirty="0" err="1" smtClean="0"/>
              <a:t>execution</a:t>
            </a:r>
            <a:r>
              <a:rPr lang="nl-BE" altLang="en-US" sz="2800" dirty="0" smtClean="0"/>
              <a:t> has </a:t>
            </a:r>
            <a:r>
              <a:rPr lang="nl-BE" altLang="en-US" sz="2800" dirty="0" err="1" smtClean="0"/>
              <a:t>to</a:t>
            </a:r>
            <a:r>
              <a:rPr lang="nl-BE" altLang="en-US" sz="2800" dirty="0" smtClean="0"/>
              <a:t> </a:t>
            </a:r>
            <a:r>
              <a:rPr lang="nl-BE" altLang="en-US" sz="2800" dirty="0" err="1" smtClean="0"/>
              <a:t>be</a:t>
            </a:r>
            <a:r>
              <a:rPr lang="nl-BE" altLang="en-US" sz="2800" dirty="0" smtClean="0"/>
              <a:t> </a:t>
            </a:r>
            <a:r>
              <a:rPr lang="nl-BE" altLang="en-US" sz="2800" dirty="0" err="1" smtClean="0"/>
              <a:t>asserted</a:t>
            </a:r>
            <a:r>
              <a:rPr lang="nl-BE" altLang="en-US" sz="2800" dirty="0" smtClean="0"/>
              <a:t> in the IUI-</a:t>
            </a:r>
            <a:r>
              <a:rPr lang="nl-BE" altLang="en-US" sz="2800" dirty="0" err="1" smtClean="0"/>
              <a:t>repository</a:t>
            </a:r>
            <a:r>
              <a:rPr lang="nl-BE" altLang="en-US" sz="2800" dirty="0" smtClean="0"/>
              <a:t>:</a:t>
            </a:r>
          </a:p>
          <a:p>
            <a:pPr lvl="1" eaLnBrk="1" hangingPunct="1">
              <a:lnSpc>
                <a:spcPct val="120000"/>
              </a:lnSpc>
              <a:spcBef>
                <a:spcPct val="0"/>
              </a:spcBef>
            </a:pPr>
            <a:r>
              <a:rPr lang="en-GB" altLang="en-US" sz="2400" b="1" i="1" dirty="0" smtClean="0"/>
              <a:t>&lt;d</a:t>
            </a:r>
            <a:r>
              <a:rPr lang="en-GB" altLang="en-US" sz="2400" b="1" i="1" baseline="-30000" dirty="0" smtClean="0"/>
              <a:t>a</a:t>
            </a:r>
            <a:r>
              <a:rPr lang="en-GB" altLang="en-US" sz="2400" b="1" i="1" dirty="0" smtClean="0"/>
              <a:t>, A</a:t>
            </a:r>
            <a:r>
              <a:rPr lang="en-GB" altLang="en-US" sz="2400" b="1" i="1" baseline="-30000" dirty="0" smtClean="0"/>
              <a:t>i</a:t>
            </a:r>
            <a:r>
              <a:rPr lang="en-GB" altLang="en-US" sz="2400" b="1" i="1" dirty="0" smtClean="0"/>
              <a:t>, t</a:t>
            </a:r>
            <a:r>
              <a:rPr lang="en-GB" altLang="en-US" sz="2400" b="1" i="1" baseline="-30000" dirty="0" smtClean="0"/>
              <a:t>d</a:t>
            </a:r>
            <a:r>
              <a:rPr lang="en-GB" altLang="en-US" sz="2400" b="1" i="1" dirty="0" smtClean="0"/>
              <a:t>&gt;</a:t>
            </a:r>
            <a:r>
              <a:rPr lang="nl-NL" altLang="en-US" sz="2400" b="1" dirty="0" smtClean="0"/>
              <a:t> </a:t>
            </a:r>
            <a:endParaRPr lang="nl-BE" altLang="en-US" sz="2400" b="1" dirty="0" smtClean="0"/>
          </a:p>
          <a:p>
            <a:pPr lvl="2" eaLnBrk="1" hangingPunct="1">
              <a:lnSpc>
                <a:spcPct val="115000"/>
              </a:lnSpc>
              <a:spcBef>
                <a:spcPct val="0"/>
              </a:spcBef>
            </a:pPr>
            <a:r>
              <a:rPr lang="nl-BE" altLang="en-US" sz="2000" b="1" i="1" dirty="0" smtClean="0"/>
              <a:t>d</a:t>
            </a:r>
            <a:r>
              <a:rPr lang="nl-BE" altLang="en-US" sz="2000" b="1" i="1" baseline="-25000" dirty="0" smtClean="0"/>
              <a:t>a</a:t>
            </a:r>
            <a:r>
              <a:rPr lang="nl-BE" altLang="en-US" sz="2000" dirty="0" smtClean="0"/>
              <a:t>	IUI of the </a:t>
            </a:r>
            <a:r>
              <a:rPr lang="nl-BE" altLang="en-US" sz="2000" dirty="0" err="1" smtClean="0"/>
              <a:t>registering</a:t>
            </a:r>
            <a:r>
              <a:rPr lang="nl-BE" altLang="en-US" sz="2000" dirty="0" smtClean="0"/>
              <a:t> agent</a:t>
            </a:r>
          </a:p>
          <a:p>
            <a:pPr lvl="2" eaLnBrk="1" hangingPunct="1">
              <a:lnSpc>
                <a:spcPct val="120000"/>
              </a:lnSpc>
              <a:spcBef>
                <a:spcPct val="0"/>
              </a:spcBef>
            </a:pPr>
            <a:r>
              <a:rPr lang="nl-BE" altLang="en-US" sz="2000" b="1" i="1" dirty="0" smtClean="0"/>
              <a:t>A</a:t>
            </a:r>
            <a:r>
              <a:rPr lang="nl-BE" altLang="en-US" sz="2000" b="1" i="1" baseline="-25000" dirty="0" smtClean="0"/>
              <a:t>i</a:t>
            </a:r>
            <a:r>
              <a:rPr lang="nl-BE" altLang="en-US" sz="2000" dirty="0" smtClean="0"/>
              <a:t>	the </a:t>
            </a:r>
            <a:r>
              <a:rPr lang="nl-BE" altLang="en-US" sz="2000" dirty="0" err="1" smtClean="0"/>
              <a:t>assertion</a:t>
            </a:r>
            <a:r>
              <a:rPr lang="nl-BE" altLang="en-US" sz="2000" dirty="0" smtClean="0"/>
              <a:t> of the </a:t>
            </a:r>
            <a:r>
              <a:rPr lang="nl-BE" altLang="en-US" sz="2000" dirty="0" err="1" smtClean="0"/>
              <a:t>assignment</a:t>
            </a:r>
            <a:r>
              <a:rPr lang="nl-BE" altLang="en-US" sz="2000" dirty="0" smtClean="0"/>
              <a:t> </a:t>
            </a:r>
            <a:r>
              <a:rPr lang="en-GB" altLang="en-US" sz="2000" b="1" i="1" dirty="0" smtClean="0"/>
              <a:t>&lt;p</a:t>
            </a:r>
            <a:r>
              <a:rPr lang="en-GB" altLang="en-US" sz="2000" b="1" i="1" baseline="-30000" dirty="0" smtClean="0"/>
              <a:t>a</a:t>
            </a:r>
            <a:r>
              <a:rPr lang="en-GB" altLang="en-US" sz="2000" b="1" i="1" dirty="0" smtClean="0"/>
              <a:t>, p</a:t>
            </a:r>
            <a:r>
              <a:rPr lang="en-GB" altLang="en-US" sz="2000" b="1" i="1" baseline="-30000" dirty="0" smtClean="0"/>
              <a:t>p</a:t>
            </a:r>
            <a:r>
              <a:rPr lang="en-GB" altLang="en-US" sz="2000" b="1" i="1" dirty="0" smtClean="0"/>
              <a:t>, t</a:t>
            </a:r>
            <a:r>
              <a:rPr lang="en-GB" altLang="en-US" sz="2000" b="1" i="1" baseline="-30000" dirty="0" smtClean="0"/>
              <a:t>ap</a:t>
            </a:r>
            <a:r>
              <a:rPr lang="en-GB" altLang="en-US" sz="2000" b="1" i="1" dirty="0" smtClean="0"/>
              <a:t>&gt;</a:t>
            </a:r>
            <a:r>
              <a:rPr lang="nl-NL" altLang="en-US" sz="2000" dirty="0" smtClean="0"/>
              <a:t> </a:t>
            </a:r>
            <a:endParaRPr lang="nl-BE" altLang="en-US" sz="2000" dirty="0" smtClean="0"/>
          </a:p>
          <a:p>
            <a:pPr marL="2114550" lvl="4" indent="-285750" eaLnBrk="1" hangingPunct="1">
              <a:lnSpc>
                <a:spcPct val="115000"/>
              </a:lnSpc>
              <a:spcBef>
                <a:spcPct val="0"/>
              </a:spcBef>
              <a:buFont typeface="Arial" panose="020B0604020202020204" pitchFamily="34" charset="0"/>
              <a:buChar char="•"/>
            </a:pPr>
            <a:r>
              <a:rPr lang="nl-BE" altLang="en-US" sz="1800" b="1" i="1" dirty="0" smtClean="0"/>
              <a:t>p</a:t>
            </a:r>
            <a:r>
              <a:rPr lang="nl-BE" altLang="en-US" sz="1800" b="1" i="1" baseline="-25000" dirty="0" smtClean="0"/>
              <a:t>a</a:t>
            </a:r>
            <a:r>
              <a:rPr lang="nl-BE" altLang="en-US" sz="1800" dirty="0" smtClean="0"/>
              <a:t>	</a:t>
            </a:r>
            <a:r>
              <a:rPr lang="nl-BE" altLang="en-US" sz="1800" dirty="0" smtClean="0"/>
              <a:t>IUI </a:t>
            </a:r>
            <a:r>
              <a:rPr lang="nl-BE" altLang="en-US" sz="1800" dirty="0" smtClean="0"/>
              <a:t>of the </a:t>
            </a:r>
            <a:r>
              <a:rPr lang="nl-BE" altLang="en-US" sz="1800" dirty="0" err="1" smtClean="0"/>
              <a:t>author</a:t>
            </a:r>
            <a:r>
              <a:rPr lang="nl-BE" altLang="en-US" sz="1800" dirty="0" smtClean="0"/>
              <a:t> of the </a:t>
            </a:r>
            <a:r>
              <a:rPr lang="nl-BE" altLang="en-US" sz="1800" dirty="0" err="1" smtClean="0"/>
              <a:t>assertion</a:t>
            </a:r>
            <a:endParaRPr lang="nl-BE" altLang="en-US" sz="1800" dirty="0" smtClean="0"/>
          </a:p>
          <a:p>
            <a:pPr marL="2114550" lvl="4" indent="-285750" eaLnBrk="1" hangingPunct="1">
              <a:lnSpc>
                <a:spcPct val="115000"/>
              </a:lnSpc>
              <a:spcBef>
                <a:spcPct val="0"/>
              </a:spcBef>
              <a:buFont typeface="Arial" panose="020B0604020202020204" pitchFamily="34" charset="0"/>
              <a:buChar char="•"/>
            </a:pPr>
            <a:r>
              <a:rPr lang="nl-BE" altLang="en-US" sz="1800" b="1" i="1" dirty="0" smtClean="0"/>
              <a:t>p</a:t>
            </a:r>
            <a:r>
              <a:rPr lang="nl-BE" altLang="en-US" sz="1800" b="1" i="1" baseline="-25000" dirty="0" smtClean="0"/>
              <a:t>p</a:t>
            </a:r>
            <a:r>
              <a:rPr lang="nl-BE" altLang="en-US" sz="1800" dirty="0" smtClean="0"/>
              <a:t>	</a:t>
            </a:r>
            <a:r>
              <a:rPr lang="nl-BE" altLang="en-US" sz="1800" dirty="0" smtClean="0"/>
              <a:t>IUI </a:t>
            </a:r>
            <a:r>
              <a:rPr lang="nl-BE" altLang="en-US" sz="1800" dirty="0" smtClean="0"/>
              <a:t>of the </a:t>
            </a:r>
            <a:r>
              <a:rPr lang="nl-BE" altLang="en-US" sz="1800" dirty="0" err="1" smtClean="0"/>
              <a:t>particular</a:t>
            </a:r>
            <a:endParaRPr lang="nl-BE" altLang="en-US" sz="1800" dirty="0" smtClean="0"/>
          </a:p>
          <a:p>
            <a:pPr marL="2114550" lvl="4" indent="-285750" eaLnBrk="1" hangingPunct="1">
              <a:lnSpc>
                <a:spcPct val="115000"/>
              </a:lnSpc>
              <a:spcBef>
                <a:spcPct val="0"/>
              </a:spcBef>
              <a:buFont typeface="Arial" panose="020B0604020202020204" pitchFamily="34" charset="0"/>
              <a:buChar char="•"/>
            </a:pPr>
            <a:r>
              <a:rPr lang="nl-BE" altLang="en-US" sz="1800" b="1" i="1" dirty="0" smtClean="0"/>
              <a:t>t</a:t>
            </a:r>
            <a:r>
              <a:rPr lang="nl-BE" altLang="en-US" sz="1800" b="1" i="1" baseline="-25000" dirty="0" smtClean="0"/>
              <a:t>ap</a:t>
            </a:r>
            <a:r>
              <a:rPr lang="nl-BE" altLang="en-US" sz="1800" dirty="0" smtClean="0"/>
              <a:t>	time of the </a:t>
            </a:r>
            <a:r>
              <a:rPr lang="nl-BE" altLang="en-US" sz="1800" dirty="0" err="1" smtClean="0"/>
              <a:t>assignment</a:t>
            </a:r>
            <a:endParaRPr lang="nl-BE" altLang="en-US" sz="1800" dirty="0" smtClean="0"/>
          </a:p>
          <a:p>
            <a:pPr lvl="2" eaLnBrk="1" hangingPunct="1">
              <a:lnSpc>
                <a:spcPct val="115000"/>
              </a:lnSpc>
              <a:spcBef>
                <a:spcPct val="0"/>
              </a:spcBef>
            </a:pPr>
            <a:r>
              <a:rPr lang="nl-BE" altLang="en-US" sz="2000" b="1" i="1" dirty="0" err="1" smtClean="0"/>
              <a:t>t</a:t>
            </a:r>
            <a:r>
              <a:rPr lang="nl-BE" altLang="en-US" sz="2000" b="1" i="1" baseline="-25000" dirty="0" err="1" smtClean="0"/>
              <a:t>d</a:t>
            </a:r>
            <a:r>
              <a:rPr lang="nl-BE" altLang="en-US" sz="2000" dirty="0" smtClean="0"/>
              <a:t>	time of </a:t>
            </a:r>
            <a:r>
              <a:rPr lang="nl-BE" altLang="en-US" sz="2000" dirty="0" err="1" smtClean="0"/>
              <a:t>registering</a:t>
            </a:r>
            <a:r>
              <a:rPr lang="nl-BE" altLang="en-US" sz="2000" dirty="0" smtClean="0"/>
              <a:t> A</a:t>
            </a:r>
            <a:r>
              <a:rPr lang="nl-BE" altLang="en-US" sz="2000" baseline="-25000" dirty="0" smtClean="0"/>
              <a:t>i </a:t>
            </a:r>
            <a:r>
              <a:rPr lang="nl-BE" altLang="en-US" sz="2000" dirty="0" smtClean="0"/>
              <a:t>in the IUI-</a:t>
            </a:r>
            <a:r>
              <a:rPr lang="nl-BE" altLang="en-US" sz="2000" dirty="0" err="1" smtClean="0"/>
              <a:t>repository</a:t>
            </a:r>
            <a:endParaRPr lang="nl-BE" altLang="en-US" sz="2000" dirty="0" smtClean="0"/>
          </a:p>
          <a:p>
            <a:pPr marL="457200" indent="-457200" eaLnBrk="1" hangingPunct="1">
              <a:lnSpc>
                <a:spcPct val="120000"/>
              </a:lnSpc>
              <a:spcBef>
                <a:spcPct val="0"/>
              </a:spcBef>
              <a:buFont typeface="Arial" panose="020B0604020202020204" pitchFamily="34" charset="0"/>
              <a:buChar char="•"/>
            </a:pPr>
            <a:r>
              <a:rPr lang="nl-BE" altLang="en-US" sz="2800" dirty="0" err="1" smtClean="0"/>
              <a:t>Neither</a:t>
            </a:r>
            <a:r>
              <a:rPr lang="nl-BE" altLang="en-US" sz="2800" dirty="0" smtClean="0"/>
              <a:t> </a:t>
            </a:r>
            <a:r>
              <a:rPr lang="nl-BE" altLang="en-US" sz="2800" b="1" i="1" dirty="0" err="1" smtClean="0"/>
              <a:t>t</a:t>
            </a:r>
            <a:r>
              <a:rPr lang="nl-BE" altLang="en-US" sz="2800" b="1" i="1" baseline="-25000" dirty="0" err="1" smtClean="0"/>
              <a:t>d</a:t>
            </a:r>
            <a:r>
              <a:rPr lang="nl-BE" altLang="en-US" sz="2800" dirty="0" smtClean="0"/>
              <a:t> or </a:t>
            </a:r>
            <a:r>
              <a:rPr lang="nl-BE" altLang="en-US" sz="2800" b="1" i="1" dirty="0" smtClean="0"/>
              <a:t>t</a:t>
            </a:r>
            <a:r>
              <a:rPr lang="nl-BE" altLang="en-US" sz="2800" b="1" i="1" baseline="-25000" dirty="0" smtClean="0"/>
              <a:t>ap</a:t>
            </a:r>
            <a:r>
              <a:rPr lang="nl-BE" altLang="en-US" sz="2800" dirty="0" smtClean="0"/>
              <a:t> </a:t>
            </a:r>
            <a:r>
              <a:rPr lang="nl-BE" altLang="en-US" sz="2800" dirty="0" err="1" smtClean="0"/>
              <a:t>give</a:t>
            </a:r>
            <a:r>
              <a:rPr lang="nl-BE" altLang="en-US" sz="2800" dirty="0" smtClean="0"/>
              <a:t> </a:t>
            </a:r>
            <a:r>
              <a:rPr lang="nl-BE" altLang="en-US" sz="2800" dirty="0" err="1" smtClean="0"/>
              <a:t>any</a:t>
            </a:r>
            <a:r>
              <a:rPr lang="nl-BE" altLang="en-US" sz="2800" dirty="0" smtClean="0"/>
              <a:t> information </a:t>
            </a:r>
            <a:r>
              <a:rPr lang="nl-BE" altLang="en-US" sz="2800" dirty="0" err="1" smtClean="0"/>
              <a:t>about</a:t>
            </a:r>
            <a:r>
              <a:rPr lang="nl-BE" altLang="en-US" sz="2800" dirty="0" smtClean="0"/>
              <a:t> </a:t>
            </a:r>
            <a:r>
              <a:rPr lang="nl-BE" altLang="en-US" sz="2800" dirty="0" err="1" smtClean="0"/>
              <a:t>when</a:t>
            </a:r>
            <a:r>
              <a:rPr lang="nl-BE" altLang="en-US" sz="2800" dirty="0" smtClean="0"/>
              <a:t> #</a:t>
            </a:r>
            <a:r>
              <a:rPr lang="nl-BE" altLang="en-US" sz="2800" b="1" i="1" dirty="0" smtClean="0"/>
              <a:t>p</a:t>
            </a:r>
            <a:r>
              <a:rPr lang="nl-BE" altLang="en-US" sz="2800" b="1" i="1" baseline="-25000" dirty="0" smtClean="0"/>
              <a:t>p</a:t>
            </a:r>
            <a:r>
              <a:rPr lang="nl-BE" altLang="en-US" sz="2800" dirty="0" smtClean="0"/>
              <a:t> </a:t>
            </a:r>
            <a:r>
              <a:rPr lang="nl-BE" altLang="en-US" sz="2800" dirty="0" err="1" smtClean="0"/>
              <a:t>started</a:t>
            </a:r>
            <a:r>
              <a:rPr lang="nl-BE" altLang="en-US" sz="2800" dirty="0" smtClean="0"/>
              <a:t> </a:t>
            </a:r>
            <a:r>
              <a:rPr lang="nl-BE" altLang="en-US" sz="2800" dirty="0" err="1" smtClean="0"/>
              <a:t>to</a:t>
            </a:r>
            <a:r>
              <a:rPr lang="nl-BE" altLang="en-US" sz="2800" dirty="0" smtClean="0"/>
              <a:t> </a:t>
            </a:r>
            <a:r>
              <a:rPr lang="nl-BE" altLang="en-US" sz="2800" dirty="0" err="1" smtClean="0"/>
              <a:t>exist</a:t>
            </a:r>
            <a:r>
              <a:rPr lang="nl-BE" altLang="en-US" sz="2800" dirty="0" smtClean="0"/>
              <a:t> ! </a:t>
            </a:r>
            <a:r>
              <a:rPr lang="nl-BE" altLang="en-US" sz="2800" dirty="0" err="1" smtClean="0"/>
              <a:t>That</a:t>
            </a:r>
            <a:r>
              <a:rPr lang="nl-BE" altLang="en-US" sz="2800" dirty="0" smtClean="0"/>
              <a:t> </a:t>
            </a:r>
            <a:r>
              <a:rPr lang="nl-BE" altLang="en-US" sz="2800" dirty="0" err="1" smtClean="0"/>
              <a:t>might</a:t>
            </a:r>
            <a:r>
              <a:rPr lang="nl-BE" altLang="en-US" sz="2800" dirty="0" smtClean="0"/>
              <a:t> </a:t>
            </a:r>
            <a:r>
              <a:rPr lang="nl-BE" altLang="en-US" sz="2800" dirty="0" err="1" smtClean="0"/>
              <a:t>be</a:t>
            </a:r>
            <a:r>
              <a:rPr lang="nl-BE" altLang="en-US" sz="2800" dirty="0" smtClean="0"/>
              <a:t> </a:t>
            </a:r>
            <a:r>
              <a:rPr lang="nl-BE" altLang="en-US" sz="2800" dirty="0" err="1" smtClean="0"/>
              <a:t>asserted</a:t>
            </a:r>
            <a:r>
              <a:rPr lang="nl-BE" altLang="en-US" sz="2800" dirty="0" smtClean="0"/>
              <a:t> in statements </a:t>
            </a:r>
            <a:r>
              <a:rPr lang="nl-BE" altLang="en-US" sz="2800" dirty="0" err="1" smtClean="0"/>
              <a:t>providing</a:t>
            </a:r>
            <a:r>
              <a:rPr lang="nl-BE" altLang="en-US" sz="2800" dirty="0" smtClean="0"/>
              <a:t> information </a:t>
            </a:r>
            <a:r>
              <a:rPr lang="nl-BE" altLang="en-US" sz="2800" dirty="0" err="1" smtClean="0"/>
              <a:t>about</a:t>
            </a:r>
            <a:r>
              <a:rPr lang="nl-BE" altLang="en-US" sz="2800" dirty="0" smtClean="0"/>
              <a:t> #</a:t>
            </a:r>
            <a:r>
              <a:rPr lang="nl-BE" altLang="en-US" sz="2800" b="1" i="1" dirty="0" smtClean="0"/>
              <a:t>p</a:t>
            </a:r>
            <a:r>
              <a:rPr lang="nl-BE" altLang="en-US" sz="2800" b="1" i="1" baseline="-25000" dirty="0" smtClean="0"/>
              <a:t>p</a:t>
            </a:r>
            <a:r>
              <a:rPr lang="nl-BE" altLang="en-US" sz="2800" dirty="0" smtClean="0"/>
              <a:t> .</a:t>
            </a:r>
            <a:endParaRPr lang="nl-NL" altLang="en-US" sz="2800" dirty="0" smtClean="0"/>
          </a:p>
        </p:txBody>
      </p:sp>
    </p:spTree>
    <p:extLst>
      <p:ext uri="{BB962C8B-B14F-4D97-AF65-F5344CB8AC3E}">
        <p14:creationId xmlns:p14="http://schemas.microsoft.com/office/powerpoint/2010/main" val="358636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Grp="1" noChangeArrowheads="1"/>
          </p:cNvSpPr>
          <p:nvPr>
            <p:ph type="title"/>
          </p:nvPr>
        </p:nvSpPr>
        <p:spPr/>
        <p:txBody>
          <a:bodyPr/>
          <a:lstStyle/>
          <a:p>
            <a:pPr eaLnBrk="1" hangingPunct="1">
              <a:lnSpc>
                <a:spcPct val="90000"/>
              </a:lnSpc>
            </a:pPr>
            <a:r>
              <a:rPr lang="nl-BE" altLang="en-US" smtClean="0"/>
              <a:t>Referent Tracking assertions</a:t>
            </a:r>
            <a:endParaRPr lang="en-US" altLang="en-US" sz="2000" smtClean="0"/>
          </a:p>
        </p:txBody>
      </p:sp>
      <p:sp>
        <p:nvSpPr>
          <p:cNvPr id="2044930" name="Rectangle 2"/>
          <p:cNvSpPr>
            <a:spLocks noGrp="1" noChangeArrowheads="1"/>
          </p:cNvSpPr>
          <p:nvPr>
            <p:ph idx="1"/>
          </p:nvPr>
        </p:nvSpPr>
        <p:spPr/>
        <p:txBody>
          <a:bodyPr/>
          <a:lstStyle/>
          <a:p>
            <a:pPr marL="0" indent="0" eaLnBrk="1" hangingPunct="1">
              <a:lnSpc>
                <a:spcPct val="90000"/>
              </a:lnSpc>
              <a:buFontTx/>
              <a:buNone/>
            </a:pPr>
            <a:r>
              <a:rPr lang="nl-NL" altLang="en-US" sz="2400" smtClean="0"/>
              <a:t>Use these identifiers in expressions using a language that acknowledges the structure of reality:</a:t>
            </a:r>
          </a:p>
          <a:p>
            <a:pPr marL="0" indent="0" eaLnBrk="1" hangingPunct="1">
              <a:lnSpc>
                <a:spcPct val="90000"/>
              </a:lnSpc>
              <a:buFontTx/>
              <a:buNone/>
            </a:pPr>
            <a:r>
              <a:rPr lang="nl-BE" altLang="en-US" sz="2400" smtClean="0"/>
              <a:t>  e.g.: a yellow ball:</a:t>
            </a:r>
          </a:p>
          <a:p>
            <a:pPr marL="0" indent="0" eaLnBrk="1" hangingPunct="1">
              <a:lnSpc>
                <a:spcPct val="90000"/>
              </a:lnSpc>
              <a:buFontTx/>
              <a:buNone/>
            </a:pPr>
            <a:r>
              <a:rPr lang="nl-BE" altLang="en-US" sz="2400" smtClean="0"/>
              <a:t>  then not : yellow(#1) and ball(#1)	</a:t>
            </a:r>
          </a:p>
          <a:p>
            <a:pPr marL="0" indent="0" eaLnBrk="1" hangingPunct="1">
              <a:lnSpc>
                <a:spcPct val="90000"/>
              </a:lnSpc>
              <a:buFontTx/>
              <a:buNone/>
            </a:pPr>
            <a:r>
              <a:rPr lang="nl-BE" altLang="en-US" sz="2400" smtClean="0"/>
              <a:t>  rather: #1: the ball		#2: #1’s yellow</a:t>
            </a:r>
          </a:p>
          <a:p>
            <a:pPr marL="0" indent="0" eaLnBrk="1" hangingPunct="1">
              <a:lnSpc>
                <a:spcPct val="90000"/>
              </a:lnSpc>
              <a:buFontTx/>
              <a:buNone/>
            </a:pPr>
            <a:r>
              <a:rPr lang="nl-BE" altLang="en-US" sz="2400" smtClean="0"/>
              <a:t>Then still not:  </a:t>
            </a:r>
          </a:p>
          <a:p>
            <a:pPr marL="1274763" lvl="1" indent="-533400" eaLnBrk="1" hangingPunct="1">
              <a:lnSpc>
                <a:spcPct val="90000"/>
              </a:lnSpc>
              <a:buFontTx/>
              <a:buNone/>
            </a:pPr>
            <a:r>
              <a:rPr lang="nl-BE" altLang="en-US" sz="2400" smtClean="0"/>
              <a:t>	ball(#1) and yellow(#2) and hascolor(#1, #2)</a:t>
            </a:r>
          </a:p>
          <a:p>
            <a:pPr marL="1274763" lvl="1" indent="-533400" eaLnBrk="1" hangingPunct="1">
              <a:lnSpc>
                <a:spcPct val="90000"/>
              </a:lnSpc>
              <a:buFontTx/>
              <a:buNone/>
            </a:pPr>
            <a:r>
              <a:rPr lang="nl-BE" altLang="en-US" sz="2400" smtClean="0"/>
              <a:t>but rather:</a:t>
            </a:r>
          </a:p>
          <a:p>
            <a:pPr marL="1274763" lvl="1" indent="-533400" eaLnBrk="1" hangingPunct="1">
              <a:lnSpc>
                <a:spcPct val="90000"/>
              </a:lnSpc>
              <a:buFontTx/>
              <a:buNone/>
            </a:pPr>
            <a:r>
              <a:rPr lang="nl-BE" altLang="en-US" sz="2400" smtClean="0"/>
              <a:t>	instance-of(#1, ball, since t1)</a:t>
            </a:r>
          </a:p>
          <a:p>
            <a:pPr marL="1274763" lvl="1" indent="-533400" eaLnBrk="1" hangingPunct="1">
              <a:lnSpc>
                <a:spcPct val="90000"/>
              </a:lnSpc>
              <a:buFontTx/>
              <a:buNone/>
            </a:pPr>
            <a:r>
              <a:rPr lang="nl-BE" altLang="en-US" sz="2400" smtClean="0"/>
              <a:t>	instance-of(#2, yellow, since t2)</a:t>
            </a:r>
          </a:p>
          <a:p>
            <a:pPr marL="1274763" lvl="1" indent="-533400" eaLnBrk="1" hangingPunct="1">
              <a:lnSpc>
                <a:spcPct val="90000"/>
              </a:lnSpc>
              <a:buFontTx/>
              <a:buNone/>
            </a:pPr>
            <a:r>
              <a:rPr lang="nl-BE" altLang="en-US" sz="2400" smtClean="0"/>
              <a:t>	inheres-in(#1, #2, since t2)</a:t>
            </a:r>
          </a:p>
        </p:txBody>
      </p:sp>
      <p:sp>
        <p:nvSpPr>
          <p:cNvPr id="29700" name="AutoShape 4"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88199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4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4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49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49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493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493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4930">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4930">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4930">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altLang="en-US" smtClean="0"/>
              <a:t>The shift envisioned</a:t>
            </a:r>
          </a:p>
        </p:txBody>
      </p:sp>
      <p:sp>
        <p:nvSpPr>
          <p:cNvPr id="30723" name="Rectangle 3"/>
          <p:cNvSpPr>
            <a:spLocks noGrp="1" noChangeArrowheads="1"/>
          </p:cNvSpPr>
          <p:nvPr>
            <p:ph idx="1"/>
          </p:nvPr>
        </p:nvSpPr>
        <p:spPr/>
        <p:txBody>
          <a:bodyPr/>
          <a:lstStyle/>
          <a:p>
            <a:pPr eaLnBrk="1" hangingPunct="1">
              <a:lnSpc>
                <a:spcPct val="80000"/>
              </a:lnSpc>
            </a:pPr>
            <a:r>
              <a:rPr lang="en-US" altLang="en-US" sz="2800" smtClean="0"/>
              <a:t>From:</a:t>
            </a:r>
          </a:p>
          <a:p>
            <a:pPr lvl="1" eaLnBrk="1" hangingPunct="1">
              <a:lnSpc>
                <a:spcPct val="80000"/>
              </a:lnSpc>
            </a:pPr>
            <a:r>
              <a:rPr lang="en-US" altLang="en-US" sz="2400" smtClean="0"/>
              <a:t>‘this man is a 40 year old patient with a stomach tumor’</a:t>
            </a:r>
          </a:p>
          <a:p>
            <a:pPr eaLnBrk="1" hangingPunct="1">
              <a:lnSpc>
                <a:spcPct val="80000"/>
              </a:lnSpc>
            </a:pPr>
            <a:r>
              <a:rPr lang="en-US" altLang="en-US" sz="2800" smtClean="0"/>
              <a:t>To </a:t>
            </a:r>
            <a:r>
              <a:rPr lang="en-US" altLang="en-US" sz="1800" smtClean="0"/>
              <a:t>(something like)</a:t>
            </a:r>
            <a:r>
              <a:rPr lang="en-US" altLang="en-US" sz="2800" smtClean="0"/>
              <a:t>:</a:t>
            </a:r>
          </a:p>
          <a:p>
            <a:pPr lvl="1" eaLnBrk="1" hangingPunct="1">
              <a:lnSpc>
                <a:spcPct val="80000"/>
              </a:lnSpc>
            </a:pPr>
            <a:r>
              <a:rPr lang="en-US" altLang="en-US" sz="2400" smtClean="0"/>
              <a:t>‘this-1 on which depend this-2 and this-3 has this-4’, where</a:t>
            </a:r>
          </a:p>
          <a:p>
            <a:pPr lvl="2" eaLnBrk="1" hangingPunct="1">
              <a:lnSpc>
                <a:spcPct val="80000"/>
              </a:lnSpc>
            </a:pPr>
            <a:r>
              <a:rPr lang="en-US" altLang="en-US" sz="2000" smtClean="0"/>
              <a:t>this-1  instanceOf   human being …</a:t>
            </a:r>
          </a:p>
          <a:p>
            <a:pPr lvl="2" eaLnBrk="1" hangingPunct="1">
              <a:lnSpc>
                <a:spcPct val="80000"/>
              </a:lnSpc>
            </a:pPr>
            <a:r>
              <a:rPr lang="en-US" altLang="en-US" sz="2000" smtClean="0"/>
              <a:t>this-2  instanceOf   age-of-40-years …</a:t>
            </a:r>
          </a:p>
          <a:p>
            <a:pPr lvl="2" eaLnBrk="1" hangingPunct="1">
              <a:lnSpc>
                <a:spcPct val="80000"/>
              </a:lnSpc>
            </a:pPr>
            <a:r>
              <a:rPr lang="en-US" altLang="en-US" sz="2000" smtClean="0"/>
              <a:t>this-2  qualityOf     this-1 …</a:t>
            </a:r>
          </a:p>
          <a:p>
            <a:pPr lvl="2" eaLnBrk="1" hangingPunct="1">
              <a:lnSpc>
                <a:spcPct val="80000"/>
              </a:lnSpc>
            </a:pPr>
            <a:r>
              <a:rPr lang="en-US" altLang="en-US" sz="2000" smtClean="0"/>
              <a:t>this-3  instanceOf   patient-role …</a:t>
            </a:r>
          </a:p>
          <a:p>
            <a:pPr lvl="2" eaLnBrk="1" hangingPunct="1">
              <a:lnSpc>
                <a:spcPct val="80000"/>
              </a:lnSpc>
            </a:pPr>
            <a:r>
              <a:rPr lang="en-US" altLang="en-US" sz="2000" smtClean="0"/>
              <a:t>this-3  roleOf          this-1 …</a:t>
            </a:r>
          </a:p>
          <a:p>
            <a:pPr lvl="2" eaLnBrk="1" hangingPunct="1">
              <a:lnSpc>
                <a:spcPct val="80000"/>
              </a:lnSpc>
            </a:pPr>
            <a:r>
              <a:rPr lang="en-US" altLang="en-US" sz="2000" smtClean="0"/>
              <a:t>this-4  instanceOf   tumor …</a:t>
            </a:r>
          </a:p>
          <a:p>
            <a:pPr lvl="2" eaLnBrk="1" hangingPunct="1">
              <a:lnSpc>
                <a:spcPct val="80000"/>
              </a:lnSpc>
            </a:pPr>
            <a:r>
              <a:rPr lang="en-US" altLang="en-US" sz="2000" smtClean="0"/>
              <a:t>this-4  partOf          this-5 …</a:t>
            </a:r>
          </a:p>
          <a:p>
            <a:pPr lvl="2" eaLnBrk="1" hangingPunct="1">
              <a:lnSpc>
                <a:spcPct val="80000"/>
              </a:lnSpc>
            </a:pPr>
            <a:r>
              <a:rPr lang="en-US" altLang="en-US" sz="2000" smtClean="0"/>
              <a:t>this-5  instanceOf   stomach …</a:t>
            </a:r>
          </a:p>
          <a:p>
            <a:pPr lvl="2" eaLnBrk="1" hangingPunct="1">
              <a:lnSpc>
                <a:spcPct val="80000"/>
              </a:lnSpc>
            </a:pPr>
            <a:r>
              <a:rPr lang="en-US" altLang="en-US" sz="2000" smtClean="0"/>
              <a:t>this-5  partOf          this-1 …</a:t>
            </a:r>
          </a:p>
          <a:p>
            <a:pPr lvl="2" eaLnBrk="1" hangingPunct="1">
              <a:lnSpc>
                <a:spcPct val="80000"/>
              </a:lnSpc>
            </a:pPr>
            <a:r>
              <a:rPr lang="en-US" altLang="en-US" sz="2000" smtClean="0"/>
              <a:t>…</a:t>
            </a:r>
          </a:p>
        </p:txBody>
      </p:sp>
    </p:spTree>
    <p:extLst>
      <p:ext uri="{BB962C8B-B14F-4D97-AF65-F5344CB8AC3E}">
        <p14:creationId xmlns:p14="http://schemas.microsoft.com/office/powerpoint/2010/main" val="1774092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altLang="en-US" smtClean="0"/>
              <a:t>The shift envisioned</a:t>
            </a:r>
          </a:p>
        </p:txBody>
      </p:sp>
      <p:sp>
        <p:nvSpPr>
          <p:cNvPr id="31747" name="Rectangle 3"/>
          <p:cNvSpPr>
            <a:spLocks noGrp="1" noChangeArrowheads="1"/>
          </p:cNvSpPr>
          <p:nvPr>
            <p:ph idx="1"/>
          </p:nvPr>
        </p:nvSpPr>
        <p:spPr/>
        <p:txBody>
          <a:bodyPr/>
          <a:lstStyle/>
          <a:p>
            <a:pPr eaLnBrk="1" hangingPunct="1">
              <a:lnSpc>
                <a:spcPct val="80000"/>
              </a:lnSpc>
            </a:pPr>
            <a:r>
              <a:rPr lang="en-US" altLang="en-US" sz="2800" smtClean="0"/>
              <a:t>From:</a:t>
            </a:r>
          </a:p>
          <a:p>
            <a:pPr lvl="1" eaLnBrk="1" hangingPunct="1">
              <a:lnSpc>
                <a:spcPct val="80000"/>
              </a:lnSpc>
            </a:pPr>
            <a:r>
              <a:rPr lang="en-US" altLang="en-US" sz="2400" smtClean="0"/>
              <a:t>‘this man is a 40 year old patient with a stomach tumor’</a:t>
            </a:r>
          </a:p>
          <a:p>
            <a:pPr eaLnBrk="1" hangingPunct="1">
              <a:lnSpc>
                <a:spcPct val="80000"/>
              </a:lnSpc>
            </a:pPr>
            <a:r>
              <a:rPr lang="en-US" altLang="en-US" sz="2800" smtClean="0"/>
              <a:t>To </a:t>
            </a:r>
            <a:r>
              <a:rPr lang="en-US" altLang="en-US" sz="1800" smtClean="0"/>
              <a:t>(something like)</a:t>
            </a:r>
            <a:r>
              <a:rPr lang="en-US" altLang="en-US" sz="2800" smtClean="0"/>
              <a:t>:</a:t>
            </a:r>
          </a:p>
          <a:p>
            <a:pPr lvl="1" eaLnBrk="1" hangingPunct="1">
              <a:lnSpc>
                <a:spcPct val="80000"/>
              </a:lnSpc>
            </a:pPr>
            <a:r>
              <a:rPr lang="en-US" altLang="en-US" sz="2400" smtClean="0"/>
              <a:t>‘this-1 on which depend this-2 and this-3 has this-4’, where</a:t>
            </a:r>
          </a:p>
          <a:p>
            <a:pPr lvl="2" eaLnBrk="1" hangingPunct="1">
              <a:lnSpc>
                <a:spcPct val="80000"/>
              </a:lnSpc>
            </a:pPr>
            <a:r>
              <a:rPr lang="en-US" altLang="en-US" sz="2000" smtClean="0"/>
              <a:t>this-1  instanceOf   human being …</a:t>
            </a:r>
          </a:p>
          <a:p>
            <a:pPr lvl="2" eaLnBrk="1" hangingPunct="1">
              <a:lnSpc>
                <a:spcPct val="80000"/>
              </a:lnSpc>
            </a:pPr>
            <a:r>
              <a:rPr lang="en-US" altLang="en-US" sz="2000" smtClean="0"/>
              <a:t>this-2  instanceOf   age-of-40-years …</a:t>
            </a:r>
          </a:p>
          <a:p>
            <a:pPr lvl="2" eaLnBrk="1" hangingPunct="1">
              <a:lnSpc>
                <a:spcPct val="80000"/>
              </a:lnSpc>
            </a:pPr>
            <a:r>
              <a:rPr lang="en-US" altLang="en-US" sz="2000" smtClean="0"/>
              <a:t>this-2  qualityOf     this-1 …</a:t>
            </a:r>
          </a:p>
          <a:p>
            <a:pPr lvl="2" eaLnBrk="1" hangingPunct="1">
              <a:lnSpc>
                <a:spcPct val="80000"/>
              </a:lnSpc>
            </a:pPr>
            <a:r>
              <a:rPr lang="en-US" altLang="en-US" sz="2000" smtClean="0"/>
              <a:t>this-3  instanceOf   patient-role …</a:t>
            </a:r>
          </a:p>
          <a:p>
            <a:pPr lvl="2" eaLnBrk="1" hangingPunct="1">
              <a:lnSpc>
                <a:spcPct val="80000"/>
              </a:lnSpc>
            </a:pPr>
            <a:r>
              <a:rPr lang="en-US" altLang="en-US" sz="2000" smtClean="0"/>
              <a:t>this-3  roleOf          this-1 …</a:t>
            </a:r>
          </a:p>
          <a:p>
            <a:pPr lvl="2" eaLnBrk="1" hangingPunct="1">
              <a:lnSpc>
                <a:spcPct val="80000"/>
              </a:lnSpc>
            </a:pPr>
            <a:r>
              <a:rPr lang="en-US" altLang="en-US" sz="2000" smtClean="0"/>
              <a:t>this-4  instanceOf   tumor …</a:t>
            </a:r>
          </a:p>
          <a:p>
            <a:pPr lvl="2" eaLnBrk="1" hangingPunct="1">
              <a:lnSpc>
                <a:spcPct val="80000"/>
              </a:lnSpc>
            </a:pPr>
            <a:r>
              <a:rPr lang="en-US" altLang="en-US" sz="2000" smtClean="0"/>
              <a:t>this-4  partOf          this-5 …</a:t>
            </a:r>
          </a:p>
          <a:p>
            <a:pPr lvl="2" eaLnBrk="1" hangingPunct="1">
              <a:lnSpc>
                <a:spcPct val="80000"/>
              </a:lnSpc>
            </a:pPr>
            <a:r>
              <a:rPr lang="en-US" altLang="en-US" sz="2000" smtClean="0"/>
              <a:t>this-5  instanceOf   stomach …</a:t>
            </a:r>
          </a:p>
          <a:p>
            <a:pPr lvl="2" eaLnBrk="1" hangingPunct="1">
              <a:lnSpc>
                <a:spcPct val="80000"/>
              </a:lnSpc>
            </a:pPr>
            <a:r>
              <a:rPr lang="en-US" altLang="en-US" sz="2000" smtClean="0"/>
              <a:t>this-5  partOf          this-1 …</a:t>
            </a:r>
          </a:p>
          <a:p>
            <a:pPr lvl="2" eaLnBrk="1" hangingPunct="1">
              <a:lnSpc>
                <a:spcPct val="80000"/>
              </a:lnSpc>
            </a:pPr>
            <a:r>
              <a:rPr lang="en-US" altLang="en-US" sz="2000" smtClean="0"/>
              <a:t>…</a:t>
            </a:r>
          </a:p>
        </p:txBody>
      </p:sp>
      <p:sp>
        <p:nvSpPr>
          <p:cNvPr id="31748" name="Rectangle 4"/>
          <p:cNvSpPr>
            <a:spLocks noChangeArrowheads="1"/>
          </p:cNvSpPr>
          <p:nvPr/>
        </p:nvSpPr>
        <p:spPr bwMode="auto">
          <a:xfrm>
            <a:off x="1371600" y="3524250"/>
            <a:ext cx="7620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1749" name="Text Box 5"/>
          <p:cNvSpPr txBox="1">
            <a:spLocks noChangeArrowheads="1"/>
          </p:cNvSpPr>
          <p:nvPr/>
        </p:nvSpPr>
        <p:spPr bwMode="auto">
          <a:xfrm>
            <a:off x="2857500" y="6376988"/>
            <a:ext cx="355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denotators for particulars</a:t>
            </a:r>
          </a:p>
        </p:txBody>
      </p:sp>
      <p:cxnSp>
        <p:nvCxnSpPr>
          <p:cNvPr id="31750" name="AutoShape 6"/>
          <p:cNvCxnSpPr>
            <a:cxnSpLocks noChangeShapeType="1"/>
            <a:stCxn id="31748" idx="2"/>
            <a:endCxn id="31749" idx="1"/>
          </p:cNvCxnSpPr>
          <p:nvPr/>
        </p:nvCxnSpPr>
        <p:spPr bwMode="auto">
          <a:xfrm rot="16200000" flipH="1">
            <a:off x="2174081" y="5922169"/>
            <a:ext cx="261938" cy="1104900"/>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33944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219200" y="762000"/>
            <a:ext cx="7205663" cy="642938"/>
          </a:xfrm>
        </p:spPr>
        <p:txBody>
          <a:bodyPr/>
          <a:lstStyle/>
          <a:p>
            <a:pPr eaLnBrk="1" hangingPunct="1"/>
            <a:r>
              <a:rPr lang="nl-BE" altLang="en-US" smtClean="0"/>
              <a:t>Current mainstream thinking</a:t>
            </a:r>
            <a:endParaRPr lang="en-GB" altLang="en-US" smtClean="0"/>
          </a:p>
        </p:txBody>
      </p:sp>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a:off x="2590800" y="1752600"/>
            <a:ext cx="5889625" cy="2157413"/>
            <a:chOff x="1632" y="1104"/>
            <a:chExt cx="3710" cy="1949"/>
          </a:xfrm>
        </p:grpSpPr>
        <p:sp>
          <p:nvSpPr>
            <p:cNvPr id="9231" name="Text Box 8"/>
            <p:cNvSpPr txBox="1">
              <a:spLocks noChangeArrowheads="1"/>
            </p:cNvSpPr>
            <p:nvPr/>
          </p:nvSpPr>
          <p:spPr bwMode="auto">
            <a:xfrm>
              <a:off x="1632" y="2640"/>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2" name="Text Box 9"/>
            <p:cNvSpPr txBox="1">
              <a:spLocks noChangeArrowheads="1"/>
            </p:cNvSpPr>
            <p:nvPr/>
          </p:nvSpPr>
          <p:spPr bwMode="auto">
            <a:xfrm>
              <a:off x="2880" y="2207"/>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3" name="Text Box 10"/>
            <p:cNvSpPr txBox="1">
              <a:spLocks noChangeArrowheads="1"/>
            </p:cNvSpPr>
            <p:nvPr/>
          </p:nvSpPr>
          <p:spPr bwMode="auto">
            <a:xfrm>
              <a:off x="3408" y="1679"/>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4" name="Text Box 11"/>
            <p:cNvSpPr txBox="1">
              <a:spLocks noChangeArrowheads="1"/>
            </p:cNvSpPr>
            <p:nvPr/>
          </p:nvSpPr>
          <p:spPr bwMode="auto">
            <a:xfrm>
              <a:off x="3792" y="1104"/>
              <a:ext cx="155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grpSp>
    </p:spTree>
    <p:extLst>
      <p:ext uri="{BB962C8B-B14F-4D97-AF65-F5344CB8AC3E}">
        <p14:creationId xmlns:p14="http://schemas.microsoft.com/office/powerpoint/2010/main" val="2278294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altLang="en-US" smtClean="0"/>
              <a:t>The shift envisioned</a:t>
            </a:r>
          </a:p>
        </p:txBody>
      </p:sp>
      <p:sp>
        <p:nvSpPr>
          <p:cNvPr id="32771" name="Rectangle 3"/>
          <p:cNvSpPr>
            <a:spLocks noGrp="1" noChangeArrowheads="1"/>
          </p:cNvSpPr>
          <p:nvPr>
            <p:ph idx="1"/>
          </p:nvPr>
        </p:nvSpPr>
        <p:spPr/>
        <p:txBody>
          <a:bodyPr/>
          <a:lstStyle/>
          <a:p>
            <a:pPr eaLnBrk="1" hangingPunct="1">
              <a:lnSpc>
                <a:spcPct val="80000"/>
              </a:lnSpc>
            </a:pPr>
            <a:r>
              <a:rPr lang="en-US" altLang="en-US" sz="2800" smtClean="0"/>
              <a:t>From:</a:t>
            </a:r>
          </a:p>
          <a:p>
            <a:pPr lvl="1" eaLnBrk="1" hangingPunct="1">
              <a:lnSpc>
                <a:spcPct val="80000"/>
              </a:lnSpc>
            </a:pPr>
            <a:r>
              <a:rPr lang="en-US" altLang="en-US" sz="2400" smtClean="0"/>
              <a:t>‘this man is a 40 year old patient with a stomach tumor’</a:t>
            </a:r>
          </a:p>
          <a:p>
            <a:pPr eaLnBrk="1" hangingPunct="1">
              <a:lnSpc>
                <a:spcPct val="80000"/>
              </a:lnSpc>
            </a:pPr>
            <a:r>
              <a:rPr lang="en-US" altLang="en-US" sz="2800" smtClean="0"/>
              <a:t>To </a:t>
            </a:r>
            <a:r>
              <a:rPr lang="en-US" altLang="en-US" sz="1800" smtClean="0"/>
              <a:t>(something like)</a:t>
            </a:r>
            <a:r>
              <a:rPr lang="en-US" altLang="en-US" sz="2800" smtClean="0"/>
              <a:t>:</a:t>
            </a:r>
          </a:p>
          <a:p>
            <a:pPr lvl="1" eaLnBrk="1" hangingPunct="1">
              <a:lnSpc>
                <a:spcPct val="80000"/>
              </a:lnSpc>
            </a:pPr>
            <a:r>
              <a:rPr lang="en-US" altLang="en-US" sz="2400" smtClean="0"/>
              <a:t>‘this-1 on which depend this-2 and this-3 has this-4’, where</a:t>
            </a:r>
          </a:p>
          <a:p>
            <a:pPr lvl="2" eaLnBrk="1" hangingPunct="1">
              <a:lnSpc>
                <a:spcPct val="80000"/>
              </a:lnSpc>
            </a:pPr>
            <a:r>
              <a:rPr lang="en-US" altLang="en-US" sz="2000" smtClean="0"/>
              <a:t>this-1  instanceOf   human being …</a:t>
            </a:r>
          </a:p>
          <a:p>
            <a:pPr lvl="2" eaLnBrk="1" hangingPunct="1">
              <a:lnSpc>
                <a:spcPct val="80000"/>
              </a:lnSpc>
            </a:pPr>
            <a:r>
              <a:rPr lang="en-US" altLang="en-US" sz="2000" smtClean="0"/>
              <a:t>this-2  instanceOf   age-of-40-years …</a:t>
            </a:r>
          </a:p>
          <a:p>
            <a:pPr lvl="2" eaLnBrk="1" hangingPunct="1">
              <a:lnSpc>
                <a:spcPct val="80000"/>
              </a:lnSpc>
            </a:pPr>
            <a:r>
              <a:rPr lang="en-US" altLang="en-US" sz="2000" smtClean="0"/>
              <a:t>this-2  qualityOf     this-1 …</a:t>
            </a:r>
          </a:p>
          <a:p>
            <a:pPr lvl="2" eaLnBrk="1" hangingPunct="1">
              <a:lnSpc>
                <a:spcPct val="80000"/>
              </a:lnSpc>
            </a:pPr>
            <a:r>
              <a:rPr lang="en-US" altLang="en-US" sz="2000" smtClean="0"/>
              <a:t>this-3  instanceOf   patient-role …</a:t>
            </a:r>
          </a:p>
          <a:p>
            <a:pPr lvl="2" eaLnBrk="1" hangingPunct="1">
              <a:lnSpc>
                <a:spcPct val="80000"/>
              </a:lnSpc>
            </a:pPr>
            <a:r>
              <a:rPr lang="en-US" altLang="en-US" sz="2000" smtClean="0"/>
              <a:t>this-3  roleOf          this-1 …</a:t>
            </a:r>
          </a:p>
          <a:p>
            <a:pPr lvl="2" eaLnBrk="1" hangingPunct="1">
              <a:lnSpc>
                <a:spcPct val="80000"/>
              </a:lnSpc>
            </a:pPr>
            <a:r>
              <a:rPr lang="en-US" altLang="en-US" sz="2000" smtClean="0"/>
              <a:t>this-4  instanceOf   tumor …</a:t>
            </a:r>
          </a:p>
          <a:p>
            <a:pPr lvl="2" eaLnBrk="1" hangingPunct="1">
              <a:lnSpc>
                <a:spcPct val="80000"/>
              </a:lnSpc>
            </a:pPr>
            <a:r>
              <a:rPr lang="en-US" altLang="en-US" sz="2000" smtClean="0"/>
              <a:t>this-4  partOf          this-5 …</a:t>
            </a:r>
          </a:p>
          <a:p>
            <a:pPr lvl="2" eaLnBrk="1" hangingPunct="1">
              <a:lnSpc>
                <a:spcPct val="80000"/>
              </a:lnSpc>
            </a:pPr>
            <a:r>
              <a:rPr lang="en-US" altLang="en-US" sz="2000" smtClean="0"/>
              <a:t>this-5  instanceOf   stomach …</a:t>
            </a:r>
          </a:p>
          <a:p>
            <a:pPr lvl="2" eaLnBrk="1" hangingPunct="1">
              <a:lnSpc>
                <a:spcPct val="80000"/>
              </a:lnSpc>
            </a:pPr>
            <a:r>
              <a:rPr lang="en-US" altLang="en-US" sz="2000" smtClean="0"/>
              <a:t>this-5  partOf          this-1 …</a:t>
            </a:r>
          </a:p>
          <a:p>
            <a:pPr lvl="2" eaLnBrk="1" hangingPunct="1">
              <a:lnSpc>
                <a:spcPct val="80000"/>
              </a:lnSpc>
            </a:pPr>
            <a:r>
              <a:rPr lang="en-US" altLang="en-US" sz="2000" smtClean="0"/>
              <a:t>…</a:t>
            </a:r>
          </a:p>
        </p:txBody>
      </p:sp>
      <p:sp>
        <p:nvSpPr>
          <p:cNvPr id="32772" name="Rectangle 4"/>
          <p:cNvSpPr>
            <a:spLocks noChangeArrowheads="1"/>
          </p:cNvSpPr>
          <p:nvPr/>
        </p:nvSpPr>
        <p:spPr bwMode="auto">
          <a:xfrm>
            <a:off x="2209800" y="3524250"/>
            <a:ext cx="13716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2773" name="Text Box 5"/>
          <p:cNvSpPr txBox="1">
            <a:spLocks noChangeArrowheads="1"/>
          </p:cNvSpPr>
          <p:nvPr/>
        </p:nvSpPr>
        <p:spPr bwMode="auto">
          <a:xfrm>
            <a:off x="3805237" y="6376988"/>
            <a:ext cx="488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accent1"/>
                </a:solidFill>
              </a:rPr>
              <a:t>denotators</a:t>
            </a:r>
            <a:r>
              <a:rPr lang="en-US" altLang="en-US" dirty="0">
                <a:solidFill>
                  <a:schemeClr val="accent1"/>
                </a:solidFill>
              </a:rPr>
              <a:t> for appropriate relations</a:t>
            </a:r>
          </a:p>
        </p:txBody>
      </p:sp>
      <p:cxnSp>
        <p:nvCxnSpPr>
          <p:cNvPr id="32774" name="AutoShape 6"/>
          <p:cNvCxnSpPr>
            <a:cxnSpLocks noChangeShapeType="1"/>
            <a:stCxn id="32772" idx="2"/>
            <a:endCxn id="32773" idx="1"/>
          </p:cNvCxnSpPr>
          <p:nvPr/>
        </p:nvCxnSpPr>
        <p:spPr bwMode="auto">
          <a:xfrm rot="16200000" flipH="1">
            <a:off x="3219449" y="6019800"/>
            <a:ext cx="261938" cy="909637"/>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2195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The shift envisioned</a:t>
            </a:r>
          </a:p>
        </p:txBody>
      </p:sp>
      <p:sp>
        <p:nvSpPr>
          <p:cNvPr id="33795" name="Rectangle 3"/>
          <p:cNvSpPr>
            <a:spLocks noGrp="1" noChangeArrowheads="1"/>
          </p:cNvSpPr>
          <p:nvPr>
            <p:ph idx="1"/>
          </p:nvPr>
        </p:nvSpPr>
        <p:spPr/>
        <p:txBody>
          <a:bodyPr/>
          <a:lstStyle/>
          <a:p>
            <a:pPr eaLnBrk="1" hangingPunct="1">
              <a:lnSpc>
                <a:spcPct val="80000"/>
              </a:lnSpc>
            </a:pPr>
            <a:r>
              <a:rPr lang="en-US" altLang="en-US" sz="2800" dirty="0" smtClean="0"/>
              <a:t>From:</a:t>
            </a:r>
          </a:p>
          <a:p>
            <a:pPr lvl="1" eaLnBrk="1" hangingPunct="1">
              <a:lnSpc>
                <a:spcPct val="80000"/>
              </a:lnSpc>
            </a:pPr>
            <a:r>
              <a:rPr lang="en-US" altLang="en-US" sz="2400" dirty="0" smtClean="0"/>
              <a:t>‘this man is a 40 year old patient with a stomach tumor’</a:t>
            </a:r>
          </a:p>
          <a:p>
            <a:pPr eaLnBrk="1" hangingPunct="1">
              <a:lnSpc>
                <a:spcPct val="80000"/>
              </a:lnSpc>
            </a:pPr>
            <a:r>
              <a:rPr lang="en-US" altLang="en-US" sz="2800" dirty="0" smtClean="0"/>
              <a:t>To </a:t>
            </a:r>
            <a:r>
              <a:rPr lang="en-US" altLang="en-US" sz="1800" dirty="0" smtClean="0"/>
              <a:t>(something like)</a:t>
            </a:r>
            <a:r>
              <a:rPr lang="en-US" altLang="en-US" sz="2800" dirty="0" smtClean="0"/>
              <a:t>:</a:t>
            </a:r>
          </a:p>
          <a:p>
            <a:pPr lvl="1" eaLnBrk="1" hangingPunct="1">
              <a:lnSpc>
                <a:spcPct val="80000"/>
              </a:lnSpc>
            </a:pPr>
            <a:r>
              <a:rPr lang="en-US" altLang="en-US" sz="2400" dirty="0" smtClean="0"/>
              <a:t>‘this-1 on which depend this-2 and this-3 has this-4’, where</a:t>
            </a:r>
          </a:p>
          <a:p>
            <a:pPr lvl="2" eaLnBrk="1" hangingPunct="1">
              <a:lnSpc>
                <a:spcPct val="80000"/>
              </a:lnSpc>
            </a:pPr>
            <a:r>
              <a:rPr lang="en-US" altLang="en-US" sz="2000" dirty="0" smtClean="0"/>
              <a:t>this-1  </a:t>
            </a:r>
            <a:r>
              <a:rPr lang="en-US" altLang="en-US" sz="2000" dirty="0" err="1" smtClean="0"/>
              <a:t>instanceOf</a:t>
            </a:r>
            <a:r>
              <a:rPr lang="en-US" altLang="en-US" sz="2000" dirty="0" smtClean="0"/>
              <a:t>   human being 	…</a:t>
            </a:r>
          </a:p>
          <a:p>
            <a:pPr lvl="2" eaLnBrk="1" hangingPunct="1">
              <a:lnSpc>
                <a:spcPct val="80000"/>
              </a:lnSpc>
            </a:pPr>
            <a:r>
              <a:rPr lang="en-US" altLang="en-US" sz="2000" dirty="0" smtClean="0"/>
              <a:t>this-2  </a:t>
            </a:r>
            <a:r>
              <a:rPr lang="en-US" altLang="en-US" sz="2000" dirty="0" err="1" smtClean="0"/>
              <a:t>instanceOf</a:t>
            </a:r>
            <a:r>
              <a:rPr lang="en-US" altLang="en-US" sz="2000" dirty="0" smtClean="0"/>
              <a:t>   age-of-40-years 	…</a:t>
            </a:r>
          </a:p>
          <a:p>
            <a:pPr lvl="2" eaLnBrk="1" hangingPunct="1">
              <a:lnSpc>
                <a:spcPct val="80000"/>
              </a:lnSpc>
            </a:pPr>
            <a:r>
              <a:rPr lang="en-US" altLang="en-US" sz="2000" dirty="0" smtClean="0"/>
              <a:t>this-2  </a:t>
            </a:r>
            <a:r>
              <a:rPr lang="en-US" altLang="en-US" sz="2000" dirty="0" err="1" smtClean="0"/>
              <a:t>qualityOf</a:t>
            </a:r>
            <a:r>
              <a:rPr lang="en-US" altLang="en-US" sz="2000" dirty="0" smtClean="0"/>
              <a:t>     this-1 		…</a:t>
            </a:r>
          </a:p>
          <a:p>
            <a:pPr lvl="2" eaLnBrk="1" hangingPunct="1">
              <a:lnSpc>
                <a:spcPct val="80000"/>
              </a:lnSpc>
            </a:pPr>
            <a:r>
              <a:rPr lang="en-US" altLang="en-US" sz="2000" dirty="0" smtClean="0"/>
              <a:t>this-3  </a:t>
            </a:r>
            <a:r>
              <a:rPr lang="en-US" altLang="en-US" sz="2000" dirty="0" err="1" smtClean="0"/>
              <a:t>instanceOf</a:t>
            </a:r>
            <a:r>
              <a:rPr lang="en-US" altLang="en-US" sz="2000" dirty="0" smtClean="0"/>
              <a:t>   patient-role 	…</a:t>
            </a:r>
          </a:p>
          <a:p>
            <a:pPr lvl="2" eaLnBrk="1" hangingPunct="1">
              <a:lnSpc>
                <a:spcPct val="80000"/>
              </a:lnSpc>
            </a:pPr>
            <a:r>
              <a:rPr lang="en-US" altLang="en-US" sz="2000" dirty="0" smtClean="0"/>
              <a:t>this-3  </a:t>
            </a:r>
            <a:r>
              <a:rPr lang="en-US" altLang="en-US" sz="2000" dirty="0" err="1" smtClean="0"/>
              <a:t>roleOf</a:t>
            </a:r>
            <a:r>
              <a:rPr lang="en-US" altLang="en-US" sz="2000" dirty="0" smtClean="0"/>
              <a:t>          this-1 		…</a:t>
            </a:r>
          </a:p>
          <a:p>
            <a:pPr lvl="2" eaLnBrk="1" hangingPunct="1">
              <a:lnSpc>
                <a:spcPct val="80000"/>
              </a:lnSpc>
            </a:pPr>
            <a:r>
              <a:rPr lang="en-US" altLang="en-US" sz="2000" dirty="0" smtClean="0"/>
              <a:t>this-4  </a:t>
            </a:r>
            <a:r>
              <a:rPr lang="en-US" altLang="en-US" sz="2000" dirty="0" err="1" smtClean="0"/>
              <a:t>instanceOf</a:t>
            </a:r>
            <a:r>
              <a:rPr lang="en-US" altLang="en-US" sz="2000" dirty="0" smtClean="0"/>
              <a:t>   tumor 		…</a:t>
            </a:r>
          </a:p>
          <a:p>
            <a:pPr lvl="2" eaLnBrk="1" hangingPunct="1">
              <a:lnSpc>
                <a:spcPct val="80000"/>
              </a:lnSpc>
            </a:pPr>
            <a:r>
              <a:rPr lang="en-US" altLang="en-US" sz="2000" dirty="0" smtClean="0"/>
              <a:t>this-4  </a:t>
            </a:r>
            <a:r>
              <a:rPr lang="en-US" altLang="en-US" sz="2000" dirty="0" err="1" smtClean="0"/>
              <a:t>partOf</a:t>
            </a:r>
            <a:r>
              <a:rPr lang="en-US" altLang="en-US" sz="2000" dirty="0" smtClean="0"/>
              <a:t>          this-5 		…</a:t>
            </a:r>
          </a:p>
          <a:p>
            <a:pPr lvl="2" eaLnBrk="1" hangingPunct="1">
              <a:lnSpc>
                <a:spcPct val="80000"/>
              </a:lnSpc>
            </a:pPr>
            <a:r>
              <a:rPr lang="en-US" altLang="en-US" sz="2000" dirty="0" smtClean="0"/>
              <a:t>this-5  </a:t>
            </a:r>
            <a:r>
              <a:rPr lang="en-US" altLang="en-US" sz="2000" dirty="0" err="1" smtClean="0"/>
              <a:t>instanceOf</a:t>
            </a:r>
            <a:r>
              <a:rPr lang="en-US" altLang="en-US" sz="2000" dirty="0" smtClean="0"/>
              <a:t>   stomach 		…</a:t>
            </a:r>
          </a:p>
          <a:p>
            <a:pPr lvl="2" eaLnBrk="1" hangingPunct="1">
              <a:lnSpc>
                <a:spcPct val="80000"/>
              </a:lnSpc>
            </a:pPr>
            <a:r>
              <a:rPr lang="en-US" altLang="en-US" sz="2000" dirty="0" smtClean="0"/>
              <a:t>this-5  </a:t>
            </a:r>
            <a:r>
              <a:rPr lang="en-US" altLang="en-US" sz="2000" dirty="0" err="1" smtClean="0"/>
              <a:t>partOf</a:t>
            </a:r>
            <a:r>
              <a:rPr lang="en-US" altLang="en-US" sz="2000" dirty="0" smtClean="0"/>
              <a:t>          this-1 		…</a:t>
            </a:r>
          </a:p>
          <a:p>
            <a:pPr lvl="2" eaLnBrk="1" hangingPunct="1">
              <a:lnSpc>
                <a:spcPct val="80000"/>
              </a:lnSpc>
            </a:pPr>
            <a:r>
              <a:rPr lang="en-US" altLang="en-US" sz="2000" dirty="0" smtClean="0"/>
              <a:t>…</a:t>
            </a:r>
          </a:p>
        </p:txBody>
      </p:sp>
      <p:sp>
        <p:nvSpPr>
          <p:cNvPr id="33796" name="Rectangle 4"/>
          <p:cNvSpPr>
            <a:spLocks noChangeArrowheads="1"/>
          </p:cNvSpPr>
          <p:nvPr/>
        </p:nvSpPr>
        <p:spPr bwMode="auto">
          <a:xfrm>
            <a:off x="3581400" y="3524250"/>
            <a:ext cx="20574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3797" name="Text Box 5"/>
          <p:cNvSpPr txBox="1">
            <a:spLocks noChangeArrowheads="1"/>
          </p:cNvSpPr>
          <p:nvPr/>
        </p:nvSpPr>
        <p:spPr bwMode="auto">
          <a:xfrm>
            <a:off x="6553200" y="5410200"/>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accent1"/>
                </a:solidFill>
              </a:rPr>
              <a:t>denotators</a:t>
            </a:r>
            <a:r>
              <a:rPr lang="en-US" altLang="en-US" dirty="0">
                <a:solidFill>
                  <a:schemeClr val="accent1"/>
                </a:solidFill>
              </a:rPr>
              <a:t> for universals or particulars</a:t>
            </a:r>
          </a:p>
        </p:txBody>
      </p:sp>
      <p:cxnSp>
        <p:nvCxnSpPr>
          <p:cNvPr id="33798" name="AutoShape 6"/>
          <p:cNvCxnSpPr>
            <a:cxnSpLocks noChangeShapeType="1"/>
            <a:stCxn id="33796" idx="2"/>
            <a:endCxn id="33797" idx="1"/>
          </p:cNvCxnSpPr>
          <p:nvPr/>
        </p:nvCxnSpPr>
        <p:spPr bwMode="auto">
          <a:xfrm rot="5400000" flipH="1" flipV="1">
            <a:off x="5415007" y="5205458"/>
            <a:ext cx="333285" cy="1943100"/>
          </a:xfrm>
          <a:prstGeom prst="bentConnector4">
            <a:avLst>
              <a:gd name="adj1" fmla="val -68590"/>
              <a:gd name="adj2" fmla="val 76471"/>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45343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altLang="en-US" smtClean="0"/>
              <a:t>The shift envisioned</a:t>
            </a:r>
          </a:p>
        </p:txBody>
      </p:sp>
      <p:sp>
        <p:nvSpPr>
          <p:cNvPr id="34819" name="Rectangle 3"/>
          <p:cNvSpPr>
            <a:spLocks noGrp="1" noChangeArrowheads="1"/>
          </p:cNvSpPr>
          <p:nvPr>
            <p:ph idx="1"/>
          </p:nvPr>
        </p:nvSpPr>
        <p:spPr/>
        <p:txBody>
          <a:bodyPr/>
          <a:lstStyle/>
          <a:p>
            <a:pPr eaLnBrk="1" hangingPunct="1">
              <a:lnSpc>
                <a:spcPct val="80000"/>
              </a:lnSpc>
            </a:pPr>
            <a:r>
              <a:rPr lang="en-US" altLang="en-US" sz="2800" dirty="0" smtClean="0"/>
              <a:t>From:</a:t>
            </a:r>
          </a:p>
          <a:p>
            <a:pPr lvl="1" eaLnBrk="1" hangingPunct="1">
              <a:lnSpc>
                <a:spcPct val="80000"/>
              </a:lnSpc>
            </a:pPr>
            <a:r>
              <a:rPr lang="en-US" altLang="en-US" sz="2400" dirty="0" smtClean="0"/>
              <a:t>‘this man is a 40 year old patient with a stomach tumor’</a:t>
            </a:r>
          </a:p>
          <a:p>
            <a:pPr eaLnBrk="1" hangingPunct="1">
              <a:lnSpc>
                <a:spcPct val="80000"/>
              </a:lnSpc>
            </a:pPr>
            <a:r>
              <a:rPr lang="en-US" altLang="en-US" sz="2800" dirty="0" smtClean="0"/>
              <a:t>To </a:t>
            </a:r>
            <a:r>
              <a:rPr lang="en-US" altLang="en-US" sz="1800" dirty="0" smtClean="0"/>
              <a:t>(something like)</a:t>
            </a:r>
            <a:r>
              <a:rPr lang="en-US" altLang="en-US" sz="2800" dirty="0" smtClean="0"/>
              <a:t>:</a:t>
            </a:r>
          </a:p>
          <a:p>
            <a:pPr lvl="1" eaLnBrk="1" hangingPunct="1">
              <a:lnSpc>
                <a:spcPct val="80000"/>
              </a:lnSpc>
            </a:pPr>
            <a:r>
              <a:rPr lang="en-US" altLang="en-US" sz="2400" dirty="0" smtClean="0"/>
              <a:t>‘this-1 on which depend this-2 and this-3 has this-4’, where</a:t>
            </a:r>
          </a:p>
          <a:p>
            <a:pPr lvl="2" eaLnBrk="1" hangingPunct="1">
              <a:lnSpc>
                <a:spcPct val="80000"/>
              </a:lnSpc>
            </a:pPr>
            <a:r>
              <a:rPr lang="en-US" altLang="en-US" sz="2000" dirty="0" smtClean="0"/>
              <a:t>this-1  </a:t>
            </a:r>
            <a:r>
              <a:rPr lang="en-US" altLang="en-US" sz="2000" dirty="0" err="1" smtClean="0"/>
              <a:t>instanceOf</a:t>
            </a:r>
            <a:r>
              <a:rPr lang="en-US" altLang="en-US" sz="2000" dirty="0" smtClean="0"/>
              <a:t>   human being 	…</a:t>
            </a:r>
          </a:p>
          <a:p>
            <a:pPr lvl="2" eaLnBrk="1" hangingPunct="1">
              <a:lnSpc>
                <a:spcPct val="80000"/>
              </a:lnSpc>
            </a:pPr>
            <a:r>
              <a:rPr lang="en-US" altLang="en-US" sz="2000" dirty="0" smtClean="0"/>
              <a:t>this-2  </a:t>
            </a:r>
            <a:r>
              <a:rPr lang="en-US" altLang="en-US" sz="2000" dirty="0" err="1" smtClean="0"/>
              <a:t>instanceOf</a:t>
            </a:r>
            <a:r>
              <a:rPr lang="en-US" altLang="en-US" sz="2000" dirty="0" smtClean="0"/>
              <a:t>   age-of-40-years 	…</a:t>
            </a:r>
          </a:p>
          <a:p>
            <a:pPr lvl="2" eaLnBrk="1" hangingPunct="1">
              <a:lnSpc>
                <a:spcPct val="80000"/>
              </a:lnSpc>
            </a:pPr>
            <a:r>
              <a:rPr lang="en-US" altLang="en-US" sz="2000" dirty="0" smtClean="0"/>
              <a:t>this-2  </a:t>
            </a:r>
            <a:r>
              <a:rPr lang="en-US" altLang="en-US" sz="2000" dirty="0" err="1" smtClean="0"/>
              <a:t>qualityOf</a:t>
            </a:r>
            <a:r>
              <a:rPr lang="en-US" altLang="en-US" sz="2000" dirty="0" smtClean="0"/>
              <a:t>     this-1 		…</a:t>
            </a:r>
          </a:p>
          <a:p>
            <a:pPr lvl="2" eaLnBrk="1" hangingPunct="1">
              <a:lnSpc>
                <a:spcPct val="80000"/>
              </a:lnSpc>
            </a:pPr>
            <a:r>
              <a:rPr lang="en-US" altLang="en-US" sz="2000" dirty="0" smtClean="0"/>
              <a:t>this-3  </a:t>
            </a:r>
            <a:r>
              <a:rPr lang="en-US" altLang="en-US" sz="2000" dirty="0" err="1" smtClean="0"/>
              <a:t>instanceOf</a:t>
            </a:r>
            <a:r>
              <a:rPr lang="en-US" altLang="en-US" sz="2000" dirty="0" smtClean="0"/>
              <a:t>   patient-role 	…</a:t>
            </a:r>
          </a:p>
          <a:p>
            <a:pPr lvl="2" eaLnBrk="1" hangingPunct="1">
              <a:lnSpc>
                <a:spcPct val="80000"/>
              </a:lnSpc>
            </a:pPr>
            <a:r>
              <a:rPr lang="en-US" altLang="en-US" sz="2000" dirty="0" smtClean="0"/>
              <a:t>this-3  </a:t>
            </a:r>
            <a:r>
              <a:rPr lang="en-US" altLang="en-US" sz="2000" dirty="0" err="1" smtClean="0"/>
              <a:t>roleOf</a:t>
            </a:r>
            <a:r>
              <a:rPr lang="en-US" altLang="en-US" sz="2000" dirty="0" smtClean="0"/>
              <a:t>          this-1 		…</a:t>
            </a:r>
          </a:p>
          <a:p>
            <a:pPr lvl="2" eaLnBrk="1" hangingPunct="1">
              <a:lnSpc>
                <a:spcPct val="80000"/>
              </a:lnSpc>
            </a:pPr>
            <a:r>
              <a:rPr lang="en-US" altLang="en-US" sz="2000" dirty="0" smtClean="0"/>
              <a:t>this-4  </a:t>
            </a:r>
            <a:r>
              <a:rPr lang="en-US" altLang="en-US" sz="2000" dirty="0" err="1" smtClean="0"/>
              <a:t>instanceOf</a:t>
            </a:r>
            <a:r>
              <a:rPr lang="en-US" altLang="en-US" sz="2000" dirty="0" smtClean="0"/>
              <a:t>   tumor 		…</a:t>
            </a:r>
          </a:p>
          <a:p>
            <a:pPr lvl="2" eaLnBrk="1" hangingPunct="1">
              <a:lnSpc>
                <a:spcPct val="80000"/>
              </a:lnSpc>
            </a:pPr>
            <a:r>
              <a:rPr lang="en-US" altLang="en-US" sz="2000" dirty="0" smtClean="0"/>
              <a:t>this-4  </a:t>
            </a:r>
            <a:r>
              <a:rPr lang="en-US" altLang="en-US" sz="2000" dirty="0" err="1" smtClean="0"/>
              <a:t>partOf</a:t>
            </a:r>
            <a:r>
              <a:rPr lang="en-US" altLang="en-US" sz="2000" dirty="0" smtClean="0"/>
              <a:t>          this-5 		…</a:t>
            </a:r>
          </a:p>
          <a:p>
            <a:pPr lvl="2" eaLnBrk="1" hangingPunct="1">
              <a:lnSpc>
                <a:spcPct val="80000"/>
              </a:lnSpc>
            </a:pPr>
            <a:r>
              <a:rPr lang="en-US" altLang="en-US" sz="2000" dirty="0" smtClean="0"/>
              <a:t>this-5  </a:t>
            </a:r>
            <a:r>
              <a:rPr lang="en-US" altLang="en-US" sz="2000" dirty="0" err="1" smtClean="0"/>
              <a:t>instanceOf</a:t>
            </a:r>
            <a:r>
              <a:rPr lang="en-US" altLang="en-US" sz="2000" dirty="0" smtClean="0"/>
              <a:t>   stomach 		…</a:t>
            </a:r>
          </a:p>
          <a:p>
            <a:pPr lvl="2" eaLnBrk="1" hangingPunct="1">
              <a:lnSpc>
                <a:spcPct val="80000"/>
              </a:lnSpc>
            </a:pPr>
            <a:r>
              <a:rPr lang="en-US" altLang="en-US" sz="2000" dirty="0" smtClean="0"/>
              <a:t>this-5  </a:t>
            </a:r>
            <a:r>
              <a:rPr lang="en-US" altLang="en-US" sz="2000" dirty="0" err="1" smtClean="0"/>
              <a:t>partOf</a:t>
            </a:r>
            <a:r>
              <a:rPr lang="en-US" altLang="en-US" sz="2000" dirty="0" smtClean="0"/>
              <a:t>          this-1 		…</a:t>
            </a:r>
          </a:p>
          <a:p>
            <a:pPr lvl="2" eaLnBrk="1" hangingPunct="1">
              <a:lnSpc>
                <a:spcPct val="80000"/>
              </a:lnSpc>
            </a:pPr>
            <a:r>
              <a:rPr lang="en-US" altLang="en-US" sz="2000" dirty="0" smtClean="0"/>
              <a:t>…</a:t>
            </a:r>
          </a:p>
        </p:txBody>
      </p:sp>
      <p:sp>
        <p:nvSpPr>
          <p:cNvPr id="34820" name="Rectangle 4"/>
          <p:cNvSpPr>
            <a:spLocks noChangeArrowheads="1"/>
          </p:cNvSpPr>
          <p:nvPr/>
        </p:nvSpPr>
        <p:spPr bwMode="auto">
          <a:xfrm>
            <a:off x="5638800" y="3505200"/>
            <a:ext cx="5334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4821" name="Text Box 5"/>
          <p:cNvSpPr txBox="1">
            <a:spLocks noChangeArrowheads="1"/>
          </p:cNvSpPr>
          <p:nvPr/>
        </p:nvSpPr>
        <p:spPr bwMode="auto">
          <a:xfrm>
            <a:off x="6477000" y="54102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accent1"/>
                </a:solidFill>
              </a:rPr>
              <a:t>time stamp in</a:t>
            </a:r>
          </a:p>
          <a:p>
            <a:pPr eaLnBrk="1" hangingPunct="1"/>
            <a:r>
              <a:rPr lang="en-US" altLang="en-US" dirty="0">
                <a:solidFill>
                  <a:schemeClr val="accent1"/>
                </a:solidFill>
              </a:rPr>
              <a:t>case </a:t>
            </a:r>
            <a:r>
              <a:rPr lang="en-US" altLang="en-US" dirty="0" smtClean="0">
                <a:solidFill>
                  <a:schemeClr val="accent1"/>
                </a:solidFill>
              </a:rPr>
              <a:t>of referenced </a:t>
            </a:r>
            <a:r>
              <a:rPr lang="en-US" altLang="en-US" dirty="0">
                <a:solidFill>
                  <a:schemeClr val="accent1"/>
                </a:solidFill>
              </a:rPr>
              <a:t>continuants</a:t>
            </a:r>
          </a:p>
        </p:txBody>
      </p:sp>
      <p:cxnSp>
        <p:nvCxnSpPr>
          <p:cNvPr id="34822" name="AutoShape 6"/>
          <p:cNvCxnSpPr>
            <a:cxnSpLocks noChangeShapeType="1"/>
            <a:stCxn id="34820" idx="3"/>
            <a:endCxn id="34821" idx="0"/>
          </p:cNvCxnSpPr>
          <p:nvPr/>
        </p:nvCxnSpPr>
        <p:spPr bwMode="auto">
          <a:xfrm>
            <a:off x="6172200" y="4914900"/>
            <a:ext cx="1562100" cy="495300"/>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00062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Representation of relation with time intervals</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914400" y="1981200"/>
            <a:ext cx="7315200" cy="4588626"/>
          </a:xfrm>
          <a:prstGeom prst="rect">
            <a:avLst/>
          </a:prstGeom>
          <a:noFill/>
          <a:ln w="9525" cap="flat" cmpd="sng">
            <a:noFill/>
            <a:prstDash val="solid"/>
            <a:miter lim="800000"/>
            <a:headEnd type="none" w="med" len="med"/>
            <a:tailEnd type="none" w="med" len="med"/>
          </a:ln>
        </p:spPr>
      </p:pic>
    </p:spTree>
    <p:extLst>
      <p:ext uri="{BB962C8B-B14F-4D97-AF65-F5344CB8AC3E}">
        <p14:creationId xmlns:p14="http://schemas.microsoft.com/office/powerpoint/2010/main" val="399611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7"/>
          <p:cNvSpPr>
            <a:spLocks noChangeArrowheads="1"/>
          </p:cNvSpPr>
          <p:nvPr/>
        </p:nvSpPr>
        <p:spPr bwMode="auto">
          <a:xfrm>
            <a:off x="6324600" y="4495800"/>
            <a:ext cx="1066800" cy="3810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0483" name="Rectangle 78"/>
          <p:cNvSpPr>
            <a:spLocks noChangeArrowheads="1"/>
          </p:cNvSpPr>
          <p:nvPr/>
        </p:nvSpPr>
        <p:spPr bwMode="auto">
          <a:xfrm>
            <a:off x="7467600" y="5562600"/>
            <a:ext cx="914400" cy="3810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0484" name="Rectangle 76"/>
          <p:cNvSpPr>
            <a:spLocks noChangeArrowheads="1"/>
          </p:cNvSpPr>
          <p:nvPr/>
        </p:nvSpPr>
        <p:spPr bwMode="auto">
          <a:xfrm>
            <a:off x="4572000" y="2209800"/>
            <a:ext cx="1905000" cy="381000"/>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0485" name="AutoShape 2"/>
          <p:cNvSpPr>
            <a:spLocks noGrp="1" noChangeArrowheads="1"/>
          </p:cNvSpPr>
          <p:nvPr>
            <p:ph type="title"/>
          </p:nvPr>
        </p:nvSpPr>
        <p:spPr>
          <a:xfrm>
            <a:off x="1525588" y="533400"/>
            <a:ext cx="6662737" cy="642938"/>
          </a:xfrm>
        </p:spPr>
        <p:txBody>
          <a:bodyPr/>
          <a:lstStyle/>
          <a:p>
            <a:pPr eaLnBrk="1" hangingPunct="1"/>
            <a:r>
              <a:rPr lang="nl-BE" altLang="en-US" smtClean="0"/>
              <a:t>Representation in the EHR</a:t>
            </a:r>
            <a:endParaRPr lang="nl-NL" altLang="en-US" smtClean="0"/>
          </a:p>
        </p:txBody>
      </p:sp>
      <p:sp>
        <p:nvSpPr>
          <p:cNvPr id="20486" name="Rectangle 74"/>
          <p:cNvSpPr>
            <a:spLocks noGrp="1" noChangeArrowheads="1"/>
          </p:cNvSpPr>
          <p:nvPr>
            <p:ph type="body" idx="1"/>
          </p:nvPr>
        </p:nvSpPr>
        <p:spPr>
          <a:xfrm>
            <a:off x="4572000" y="1371600"/>
            <a:ext cx="4572000" cy="5181600"/>
          </a:xfrm>
        </p:spPr>
        <p:txBody>
          <a:bodyPr/>
          <a:lstStyle/>
          <a:p>
            <a:pPr eaLnBrk="1" hangingPunct="1"/>
            <a:r>
              <a:rPr lang="nl-BE" altLang="en-US" sz="2400" dirty="0" smtClean="0"/>
              <a:t>Relevant </a:t>
            </a:r>
            <a:r>
              <a:rPr lang="nl-BE" altLang="en-US" sz="2400" dirty="0" err="1" smtClean="0">
                <a:solidFill>
                  <a:srgbClr val="FFFF00"/>
                </a:solidFill>
              </a:rPr>
              <a:t>parti</a:t>
            </a:r>
            <a:r>
              <a:rPr lang="nl-BE" altLang="en-US" sz="2400" dirty="0" err="1" smtClean="0">
                <a:solidFill>
                  <a:srgbClr val="FF3300"/>
                </a:solidFill>
              </a:rPr>
              <a:t>culars</a:t>
            </a:r>
            <a:r>
              <a:rPr lang="nl-BE" altLang="en-US" sz="2400" dirty="0" smtClean="0"/>
              <a:t>    </a:t>
            </a:r>
            <a:r>
              <a:rPr lang="nl-BE" altLang="en-US" sz="2400" dirty="0" err="1" smtClean="0"/>
              <a:t>referred</a:t>
            </a:r>
            <a:r>
              <a:rPr lang="nl-BE" altLang="en-US" sz="2400" dirty="0" smtClean="0"/>
              <a:t> </a:t>
            </a:r>
            <a:r>
              <a:rPr lang="nl-BE" altLang="en-US" sz="2400" dirty="0" err="1" smtClean="0"/>
              <a:t>to</a:t>
            </a:r>
            <a:r>
              <a:rPr lang="nl-BE" altLang="en-US" sz="2400" dirty="0" smtClean="0"/>
              <a:t> </a:t>
            </a:r>
            <a:r>
              <a:rPr lang="nl-BE" altLang="en-US" sz="2400" dirty="0" err="1" smtClean="0"/>
              <a:t>using</a:t>
            </a:r>
            <a:r>
              <a:rPr lang="nl-BE" altLang="en-US" sz="2400" dirty="0" smtClean="0"/>
              <a:t> </a:t>
            </a:r>
            <a:r>
              <a:rPr lang="nl-BE" altLang="en-US" sz="2400" dirty="0" err="1" smtClean="0"/>
              <a:t>IUIs</a:t>
            </a:r>
            <a:endParaRPr lang="nl-BE" altLang="en-US" sz="2400" dirty="0" smtClean="0"/>
          </a:p>
          <a:p>
            <a:pPr eaLnBrk="1" hangingPunct="1"/>
            <a:r>
              <a:rPr lang="nl-BE" altLang="en-US" sz="2400" dirty="0" err="1" smtClean="0"/>
              <a:t>Relationships</a:t>
            </a:r>
            <a:r>
              <a:rPr lang="nl-BE" altLang="en-US" sz="2400" dirty="0" smtClean="0"/>
              <a:t> </a:t>
            </a:r>
            <a:r>
              <a:rPr lang="nl-BE" altLang="en-US" sz="2400" dirty="0" err="1" smtClean="0"/>
              <a:t>that</a:t>
            </a:r>
            <a:r>
              <a:rPr lang="nl-BE" altLang="en-US" sz="2400" dirty="0" smtClean="0"/>
              <a:t> </a:t>
            </a:r>
            <a:r>
              <a:rPr lang="nl-BE" altLang="en-US" sz="2400" dirty="0" err="1" smtClean="0"/>
              <a:t>obtain</a:t>
            </a:r>
            <a:r>
              <a:rPr lang="nl-BE" altLang="en-US" sz="2400" dirty="0" smtClean="0"/>
              <a:t> </a:t>
            </a:r>
            <a:r>
              <a:rPr lang="nl-BE" altLang="en-US" sz="2400" dirty="0" err="1" smtClean="0"/>
              <a:t>between</a:t>
            </a:r>
            <a:r>
              <a:rPr lang="nl-BE" altLang="en-US" sz="2400" dirty="0" smtClean="0"/>
              <a:t> </a:t>
            </a:r>
            <a:r>
              <a:rPr lang="nl-BE" altLang="en-US" sz="2400" dirty="0" err="1" smtClean="0"/>
              <a:t>particulars</a:t>
            </a:r>
            <a:r>
              <a:rPr lang="nl-BE" altLang="en-US" sz="2400" dirty="0" smtClean="0"/>
              <a:t> at time t </a:t>
            </a:r>
            <a:r>
              <a:rPr lang="nl-BE" altLang="en-US" sz="2400" dirty="0" err="1" smtClean="0"/>
              <a:t>expressed</a:t>
            </a:r>
            <a:r>
              <a:rPr lang="nl-BE" altLang="en-US" sz="2400" dirty="0" smtClean="0"/>
              <a:t> </a:t>
            </a:r>
            <a:r>
              <a:rPr lang="nl-BE" altLang="en-US" sz="2400" dirty="0" err="1" smtClean="0"/>
              <a:t>using</a:t>
            </a:r>
            <a:r>
              <a:rPr lang="nl-BE" altLang="en-US" sz="2400" dirty="0" smtClean="0"/>
              <a:t> relations </a:t>
            </a:r>
            <a:r>
              <a:rPr lang="nl-BE" altLang="en-US" sz="2400" dirty="0" err="1" smtClean="0"/>
              <a:t>from</a:t>
            </a:r>
            <a:r>
              <a:rPr lang="nl-BE" altLang="en-US" sz="2400" dirty="0" smtClean="0"/>
              <a:t> OBO-</a:t>
            </a:r>
            <a:r>
              <a:rPr lang="nl-BE" altLang="en-US" sz="2400" dirty="0" err="1" smtClean="0"/>
              <a:t>Foundry</a:t>
            </a:r>
            <a:r>
              <a:rPr lang="nl-BE" altLang="en-US" sz="2400" dirty="0" smtClean="0"/>
              <a:t> </a:t>
            </a:r>
            <a:r>
              <a:rPr lang="nl-BE" altLang="en-US" sz="2400" dirty="0" err="1" smtClean="0"/>
              <a:t>ontology</a:t>
            </a:r>
            <a:endParaRPr lang="nl-BE" altLang="en-US" sz="2400" dirty="0" smtClean="0"/>
          </a:p>
          <a:p>
            <a:pPr eaLnBrk="1" hangingPunct="1"/>
            <a:r>
              <a:rPr lang="nl-BE" altLang="en-US" sz="2400" dirty="0" smtClean="0"/>
              <a:t>Statements </a:t>
            </a:r>
            <a:r>
              <a:rPr lang="nl-BE" altLang="en-US" sz="2400" dirty="0" err="1" smtClean="0"/>
              <a:t>describing</a:t>
            </a:r>
            <a:r>
              <a:rPr lang="nl-BE" altLang="en-US" sz="2400" dirty="0" smtClean="0"/>
              <a:t> </a:t>
            </a:r>
            <a:r>
              <a:rPr lang="nl-BE" altLang="en-US" sz="2400" dirty="0" err="1" smtClean="0"/>
              <a:t>for</a:t>
            </a:r>
            <a:r>
              <a:rPr lang="nl-BE" altLang="en-US" sz="2400" dirty="0" smtClean="0"/>
              <a:t> </a:t>
            </a:r>
            <a:r>
              <a:rPr lang="nl-BE" altLang="en-US" sz="2400" dirty="0" err="1" smtClean="0"/>
              <a:t>each</a:t>
            </a:r>
            <a:r>
              <a:rPr lang="nl-BE" altLang="en-US" sz="2400" dirty="0" smtClean="0"/>
              <a:t> </a:t>
            </a:r>
            <a:r>
              <a:rPr lang="nl-BE" altLang="en-US" sz="2400" dirty="0" err="1" smtClean="0"/>
              <a:t>particular</a:t>
            </a:r>
            <a:r>
              <a:rPr lang="nl-BE" altLang="en-US" sz="2400" dirty="0" smtClean="0"/>
              <a:t>, at time t:</a:t>
            </a:r>
          </a:p>
          <a:p>
            <a:pPr lvl="1" eaLnBrk="1" hangingPunct="1"/>
            <a:r>
              <a:rPr lang="nl-BE" altLang="en-US" sz="2000" dirty="0" smtClean="0"/>
              <a:t>Of </a:t>
            </a:r>
            <a:r>
              <a:rPr lang="nl-BE" altLang="en-US" sz="2000" dirty="0" err="1" smtClean="0"/>
              <a:t>what</a:t>
            </a:r>
            <a:r>
              <a:rPr lang="nl-BE" altLang="en-US" sz="2000" dirty="0" smtClean="0"/>
              <a:t> </a:t>
            </a:r>
            <a:r>
              <a:rPr lang="nl-BE" altLang="en-US" sz="2000" dirty="0" err="1" smtClean="0"/>
              <a:t>universal</a:t>
            </a:r>
            <a:r>
              <a:rPr lang="nl-BE" altLang="en-US" sz="2000" dirty="0" smtClean="0"/>
              <a:t> </a:t>
            </a:r>
            <a:r>
              <a:rPr lang="nl-BE" altLang="en-US" sz="2000" dirty="0" err="1" smtClean="0"/>
              <a:t>from</a:t>
            </a:r>
            <a:r>
              <a:rPr lang="nl-BE" altLang="en-US" sz="2000" dirty="0" smtClean="0"/>
              <a:t> </a:t>
            </a:r>
            <a:r>
              <a:rPr lang="nl-BE" altLang="en-US" sz="2000" dirty="0" err="1" smtClean="0"/>
              <a:t>an</a:t>
            </a:r>
            <a:r>
              <a:rPr lang="nl-BE" altLang="en-US" sz="2000" dirty="0" smtClean="0"/>
              <a:t> </a:t>
            </a:r>
            <a:r>
              <a:rPr lang="nl-BE" altLang="en-US" sz="2000" dirty="0" err="1" smtClean="0"/>
              <a:t>ontology</a:t>
            </a:r>
            <a:r>
              <a:rPr lang="nl-BE" altLang="en-US" sz="2000" dirty="0" smtClean="0"/>
              <a:t> </a:t>
            </a:r>
            <a:r>
              <a:rPr lang="nl-BE" altLang="en-US" sz="2000" dirty="0" err="1" smtClean="0"/>
              <a:t>it</a:t>
            </a:r>
            <a:r>
              <a:rPr lang="nl-BE" altLang="en-US" sz="2000" dirty="0" smtClean="0"/>
              <a:t> is </a:t>
            </a:r>
            <a:r>
              <a:rPr lang="nl-BE" altLang="en-US" sz="2000" dirty="0" err="1" smtClean="0"/>
              <a:t>an</a:t>
            </a:r>
            <a:r>
              <a:rPr lang="nl-BE" altLang="en-US" sz="2000" dirty="0" smtClean="0"/>
              <a:t> </a:t>
            </a:r>
            <a:r>
              <a:rPr lang="nl-BE" altLang="en-US" sz="2000" dirty="0" err="1" smtClean="0"/>
              <a:t>instance</a:t>
            </a:r>
            <a:r>
              <a:rPr lang="nl-BE" altLang="en-US" sz="2000" dirty="0" smtClean="0"/>
              <a:t> of</a:t>
            </a:r>
          </a:p>
          <a:p>
            <a:pPr lvl="1" eaLnBrk="1" hangingPunct="1"/>
            <a:r>
              <a:rPr lang="nl-BE" altLang="en-US" sz="2000" dirty="0" smtClean="0"/>
              <a:t>AND/OR (</a:t>
            </a:r>
            <a:r>
              <a:rPr lang="nl-BE" altLang="en-US" sz="2000" dirty="0" err="1" smtClean="0"/>
              <a:t>if</a:t>
            </a:r>
            <a:r>
              <a:rPr lang="nl-BE" altLang="en-US" sz="2000" dirty="0" smtClean="0"/>
              <a:t> </a:t>
            </a:r>
            <a:r>
              <a:rPr lang="nl-BE" altLang="en-US" sz="2000" dirty="0" err="1" smtClean="0"/>
              <a:t>one</a:t>
            </a:r>
            <a:r>
              <a:rPr lang="nl-BE" altLang="en-US" sz="2000" dirty="0" smtClean="0"/>
              <a:t> </a:t>
            </a:r>
            <a:r>
              <a:rPr lang="nl-BE" altLang="en-US" sz="2000" dirty="0" err="1" smtClean="0"/>
              <a:t>insists</a:t>
            </a:r>
            <a:r>
              <a:rPr lang="nl-BE" altLang="en-US" sz="2000" dirty="0" smtClean="0"/>
              <a:t>):</a:t>
            </a:r>
          </a:p>
          <a:p>
            <a:pPr lvl="1" eaLnBrk="1" hangingPunct="1"/>
            <a:r>
              <a:rPr lang="nl-BE" altLang="en-US" sz="2000" dirty="0" err="1" smtClean="0"/>
              <a:t>By</a:t>
            </a:r>
            <a:r>
              <a:rPr lang="nl-BE" altLang="en-US" sz="2000" dirty="0" smtClean="0"/>
              <a:t> means of </a:t>
            </a:r>
            <a:r>
              <a:rPr lang="nl-BE" altLang="en-US" sz="2000" dirty="0" err="1" smtClean="0"/>
              <a:t>what</a:t>
            </a:r>
            <a:r>
              <a:rPr lang="nl-BE" altLang="en-US" sz="2000" dirty="0" smtClean="0"/>
              <a:t> concept </a:t>
            </a:r>
            <a:r>
              <a:rPr lang="nl-BE" altLang="en-US" sz="2000" dirty="0" err="1" smtClean="0"/>
              <a:t>from</a:t>
            </a:r>
            <a:r>
              <a:rPr lang="nl-BE" altLang="en-US" sz="2000" dirty="0" smtClean="0"/>
              <a:t> a concept-</a:t>
            </a:r>
            <a:r>
              <a:rPr lang="nl-BE" altLang="en-US" sz="2000" dirty="0" err="1" smtClean="0"/>
              <a:t>based</a:t>
            </a:r>
            <a:r>
              <a:rPr lang="nl-BE" altLang="en-US" sz="2000" dirty="0" smtClean="0"/>
              <a:t> system </a:t>
            </a:r>
            <a:r>
              <a:rPr lang="nl-BE" altLang="en-US" sz="2000" dirty="0" err="1" smtClean="0"/>
              <a:t>it</a:t>
            </a:r>
            <a:r>
              <a:rPr lang="nl-BE" altLang="en-US" sz="2000" dirty="0" smtClean="0"/>
              <a:t> </a:t>
            </a:r>
            <a:r>
              <a:rPr lang="nl-BE" altLang="en-US" sz="2000" dirty="0" err="1" smtClean="0"/>
              <a:t>can</a:t>
            </a:r>
            <a:r>
              <a:rPr lang="nl-BE" altLang="en-US" sz="2000" dirty="0" smtClean="0"/>
              <a:t> </a:t>
            </a:r>
            <a:r>
              <a:rPr lang="nl-BE" altLang="en-US" sz="2000" dirty="0" err="1" smtClean="0"/>
              <a:t>sensibly</a:t>
            </a:r>
            <a:r>
              <a:rPr lang="nl-BE" altLang="en-US" sz="2000" dirty="0" smtClean="0"/>
              <a:t> </a:t>
            </a:r>
            <a:r>
              <a:rPr lang="nl-BE" altLang="en-US" sz="2000" dirty="0" err="1" smtClean="0"/>
              <a:t>be</a:t>
            </a:r>
            <a:r>
              <a:rPr lang="nl-BE" altLang="en-US" sz="2000" dirty="0" smtClean="0"/>
              <a:t> </a:t>
            </a:r>
            <a:r>
              <a:rPr lang="nl-BE" altLang="en-US" sz="2000" dirty="0" err="1" smtClean="0"/>
              <a:t>described</a:t>
            </a:r>
            <a:endParaRPr lang="nl-NL" altLang="en-US" sz="2000" dirty="0" smtClean="0"/>
          </a:p>
        </p:txBody>
      </p:sp>
      <p:grpSp>
        <p:nvGrpSpPr>
          <p:cNvPr id="20487" name="Group 73"/>
          <p:cNvGrpSpPr>
            <a:grpSpLocks/>
          </p:cNvGrpSpPr>
          <p:nvPr/>
        </p:nvGrpSpPr>
        <p:grpSpPr bwMode="auto">
          <a:xfrm>
            <a:off x="152400" y="1447800"/>
            <a:ext cx="4038600" cy="4495800"/>
            <a:chOff x="624" y="912"/>
            <a:chExt cx="4752" cy="3312"/>
          </a:xfrm>
        </p:grpSpPr>
        <p:grpSp>
          <p:nvGrpSpPr>
            <p:cNvPr id="20489" name="Group 41"/>
            <p:cNvGrpSpPr>
              <a:grpSpLocks/>
            </p:cNvGrpSpPr>
            <p:nvPr/>
          </p:nvGrpSpPr>
          <p:grpSpPr bwMode="auto">
            <a:xfrm>
              <a:off x="1056" y="1584"/>
              <a:ext cx="2592" cy="528"/>
              <a:chOff x="1056" y="1584"/>
              <a:chExt cx="2592" cy="528"/>
            </a:xfrm>
          </p:grpSpPr>
          <p:sp>
            <p:nvSpPr>
              <p:cNvPr id="20513" name="AutoShape 42"/>
              <p:cNvSpPr>
                <a:spLocks noChangeArrowheads="1"/>
              </p:cNvSpPr>
              <p:nvPr/>
            </p:nvSpPr>
            <p:spPr bwMode="auto">
              <a:xfrm>
                <a:off x="1056" y="1920"/>
                <a:ext cx="480" cy="19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t>CityHC</a:t>
                </a:r>
                <a:endParaRPr lang="nl-NL" altLang="en-US" sz="800" b="1"/>
              </a:p>
            </p:txBody>
          </p:sp>
          <p:sp>
            <p:nvSpPr>
              <p:cNvPr id="20514" name="AutoShape 43"/>
              <p:cNvSpPr>
                <a:spLocks noChangeArrowheads="1"/>
              </p:cNvSpPr>
              <p:nvPr/>
            </p:nvSpPr>
            <p:spPr bwMode="auto">
              <a:xfrm>
                <a:off x="1680" y="1920"/>
                <a:ext cx="528" cy="19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t>Dr. Peters</a:t>
                </a:r>
                <a:endParaRPr lang="nl-NL" altLang="en-US" sz="800" b="1"/>
              </a:p>
            </p:txBody>
          </p:sp>
          <p:sp>
            <p:nvSpPr>
              <p:cNvPr id="20515" name="AutoShape 44"/>
              <p:cNvSpPr>
                <a:spLocks noChangeArrowheads="1"/>
              </p:cNvSpPr>
              <p:nvPr/>
            </p:nvSpPr>
            <p:spPr bwMode="auto">
              <a:xfrm>
                <a:off x="2304" y="1824"/>
                <a:ext cx="528" cy="288"/>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t>Jane</a:t>
                </a:r>
              </a:p>
              <a:p>
                <a:pPr algn="ctr" eaLnBrk="1" hangingPunct="1"/>
                <a:r>
                  <a:rPr lang="nl-BE" altLang="en-US" sz="800" b="1"/>
                  <a:t>Smith</a:t>
                </a:r>
                <a:endParaRPr lang="nl-NL" altLang="en-US" sz="800" b="1"/>
              </a:p>
            </p:txBody>
          </p:sp>
          <p:sp>
            <p:nvSpPr>
              <p:cNvPr id="20516" name="AutoShape 45"/>
              <p:cNvSpPr>
                <a:spLocks noChangeArrowheads="1"/>
              </p:cNvSpPr>
              <p:nvPr/>
            </p:nvSpPr>
            <p:spPr bwMode="auto">
              <a:xfrm>
                <a:off x="2976" y="1584"/>
                <a:ext cx="672" cy="528"/>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t>Jane</a:t>
                </a:r>
              </a:p>
              <a:p>
                <a:pPr algn="ctr" eaLnBrk="1" hangingPunct="1"/>
                <a:r>
                  <a:rPr lang="nl-BE" altLang="en-US" sz="800" b="1"/>
                  <a:t>Smith’s</a:t>
                </a:r>
              </a:p>
              <a:p>
                <a:pPr algn="ctr" eaLnBrk="1" hangingPunct="1"/>
                <a:r>
                  <a:rPr lang="nl-BE" altLang="en-US" sz="800" b="1"/>
                  <a:t>Fracture</a:t>
                </a:r>
              </a:p>
              <a:p>
                <a:pPr algn="ctr" eaLnBrk="1" hangingPunct="1"/>
                <a:r>
                  <a:rPr lang="nl-BE" altLang="en-US" sz="800" b="1"/>
                  <a:t>Of Femur</a:t>
                </a:r>
                <a:endParaRPr lang="nl-NL" altLang="en-US" sz="800" b="1"/>
              </a:p>
            </p:txBody>
          </p:sp>
        </p:grpSp>
        <p:grpSp>
          <p:nvGrpSpPr>
            <p:cNvPr id="20490" name="Group 46"/>
            <p:cNvGrpSpPr>
              <a:grpSpLocks/>
            </p:cNvGrpSpPr>
            <p:nvPr/>
          </p:nvGrpSpPr>
          <p:grpSpPr bwMode="auto">
            <a:xfrm>
              <a:off x="2928" y="912"/>
              <a:ext cx="2400" cy="432"/>
              <a:chOff x="2928" y="912"/>
              <a:chExt cx="2400" cy="432"/>
            </a:xfrm>
          </p:grpSpPr>
          <p:sp>
            <p:nvSpPr>
              <p:cNvPr id="20510" name="AutoShape 47"/>
              <p:cNvSpPr>
                <a:spLocks noChangeArrowheads="1"/>
              </p:cNvSpPr>
              <p:nvPr/>
            </p:nvSpPr>
            <p:spPr bwMode="auto">
              <a:xfrm>
                <a:off x="2928" y="912"/>
                <a:ext cx="768" cy="288"/>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solidFill>
                      <a:schemeClr val="bg1"/>
                    </a:solidFill>
                  </a:rPr>
                  <a:t>Fracture</a:t>
                </a:r>
              </a:p>
              <a:p>
                <a:pPr algn="ctr" eaLnBrk="1" hangingPunct="1"/>
                <a:r>
                  <a:rPr lang="nl-BE" altLang="en-US" sz="800" b="1">
                    <a:solidFill>
                      <a:schemeClr val="bg1"/>
                    </a:solidFill>
                  </a:rPr>
                  <a:t>Of Femur</a:t>
                </a:r>
                <a:endParaRPr lang="nl-NL" altLang="en-US" sz="800" b="1">
                  <a:solidFill>
                    <a:schemeClr val="bg1"/>
                  </a:solidFill>
                </a:endParaRPr>
              </a:p>
            </p:txBody>
          </p:sp>
          <p:sp>
            <p:nvSpPr>
              <p:cNvPr id="20511" name="AutoShape 48"/>
              <p:cNvSpPr>
                <a:spLocks noChangeArrowheads="1"/>
              </p:cNvSpPr>
              <p:nvPr/>
            </p:nvSpPr>
            <p:spPr bwMode="auto">
              <a:xfrm>
                <a:off x="4320" y="1152"/>
                <a:ext cx="480" cy="144"/>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solidFill>
                      <a:schemeClr val="bg1"/>
                    </a:solidFill>
                  </a:rPr>
                  <a:t>Severe</a:t>
                </a:r>
                <a:endParaRPr lang="nl-NL" altLang="en-US" sz="800" b="1">
                  <a:solidFill>
                    <a:schemeClr val="bg1"/>
                  </a:solidFill>
                </a:endParaRPr>
              </a:p>
            </p:txBody>
          </p:sp>
          <p:sp>
            <p:nvSpPr>
              <p:cNvPr id="20512" name="AutoShape 49"/>
              <p:cNvSpPr>
                <a:spLocks noChangeArrowheads="1"/>
              </p:cNvSpPr>
              <p:nvPr/>
            </p:nvSpPr>
            <p:spPr bwMode="auto">
              <a:xfrm>
                <a:off x="4848" y="1200"/>
                <a:ext cx="480" cy="144"/>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solidFill>
                      <a:schemeClr val="bg1"/>
                    </a:solidFill>
                  </a:rPr>
                  <a:t>Spiral</a:t>
                </a:r>
                <a:endParaRPr lang="nl-NL" altLang="en-US" sz="800" b="1">
                  <a:solidFill>
                    <a:schemeClr val="bg1"/>
                  </a:solidFill>
                </a:endParaRPr>
              </a:p>
            </p:txBody>
          </p:sp>
        </p:grpSp>
        <p:sp>
          <p:nvSpPr>
            <p:cNvPr id="20491" name="AutoShape 50"/>
            <p:cNvSpPr>
              <a:spLocks noChangeArrowheads="1"/>
            </p:cNvSpPr>
            <p:nvPr/>
          </p:nvSpPr>
          <p:spPr bwMode="auto">
            <a:xfrm>
              <a:off x="2304" y="2736"/>
              <a:ext cx="672" cy="1152"/>
            </a:xfrm>
            <a:prstGeom prst="roundRect">
              <a:avLst>
                <a:gd name="adj" fmla="val 16667"/>
              </a:avLst>
            </a:prstGeom>
            <a:solidFill>
              <a:srgbClr val="FF3300"/>
            </a:solidFill>
            <a:ln w="9525">
              <a:solidFill>
                <a:schemeClr val="tx1"/>
              </a:solidFill>
              <a:round/>
              <a:headEnd/>
              <a:tailEnd/>
            </a:ln>
          </p:spPr>
          <p:txBody>
            <a:bodyPr wrap="none" lIns="18000"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800" b="1"/>
                <a:t>Jane Smith’s</a:t>
              </a:r>
            </a:p>
            <a:p>
              <a:pPr eaLnBrk="1" hangingPunct="1"/>
              <a:r>
                <a:rPr lang="nl-BE" altLang="en-US" sz="800" b="1"/>
                <a:t>consultation </a:t>
              </a:r>
            </a:p>
            <a:p>
              <a:pPr eaLnBrk="1" hangingPunct="1"/>
              <a:r>
                <a:rPr lang="nl-BE" altLang="en-US" sz="800" b="1"/>
                <a:t>with</a:t>
              </a:r>
            </a:p>
            <a:p>
              <a:pPr eaLnBrk="1" hangingPunct="1"/>
              <a:r>
                <a:rPr lang="nl-BE" altLang="en-US" sz="800" b="1"/>
                <a:t>Dr. Peters at</a:t>
              </a:r>
            </a:p>
            <a:p>
              <a:pPr eaLnBrk="1" hangingPunct="1"/>
              <a:r>
                <a:rPr lang="nl-BE" altLang="en-US" sz="800" b="1"/>
                <a:t>City HC on </a:t>
              </a:r>
            </a:p>
            <a:p>
              <a:pPr eaLnBrk="1" hangingPunct="1"/>
              <a:r>
                <a:rPr lang="nl-BE" altLang="en-US" sz="800" b="1"/>
                <a:t>4th July</a:t>
              </a:r>
            </a:p>
            <a:p>
              <a:pPr eaLnBrk="1" hangingPunct="1"/>
              <a:r>
                <a:rPr lang="nl-BE" altLang="en-US" sz="800" b="1"/>
                <a:t>1990</a:t>
              </a:r>
              <a:endParaRPr lang="nl-NL" altLang="en-US" sz="800" b="1"/>
            </a:p>
          </p:txBody>
        </p:sp>
        <p:sp>
          <p:nvSpPr>
            <p:cNvPr id="20492" name="AutoShape 51"/>
            <p:cNvSpPr>
              <a:spLocks noChangeArrowheads="1"/>
            </p:cNvSpPr>
            <p:nvPr/>
          </p:nvSpPr>
          <p:spPr bwMode="auto">
            <a:xfrm>
              <a:off x="3072" y="2784"/>
              <a:ext cx="768" cy="1440"/>
            </a:xfrm>
            <a:prstGeom prst="roundRect">
              <a:avLst>
                <a:gd name="adj" fmla="val 16667"/>
              </a:avLst>
            </a:prstGeom>
            <a:solidFill>
              <a:srgbClr val="FF3300"/>
            </a:solidFill>
            <a:ln w="9525">
              <a:solidFill>
                <a:schemeClr val="tx1"/>
              </a:solidFill>
              <a:round/>
              <a:headEnd/>
              <a:tailEnd/>
            </a:ln>
          </p:spPr>
          <p:txBody>
            <a:bodyPr wrap="none" lIns="18000"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800" b="1"/>
                <a:t>Dr. Peters’</a:t>
              </a:r>
            </a:p>
            <a:p>
              <a:pPr eaLnBrk="1" hangingPunct="1"/>
              <a:r>
                <a:rPr lang="nl-BE" altLang="en-US" sz="800" b="1"/>
                <a:t>assessment of</a:t>
              </a:r>
            </a:p>
            <a:p>
              <a:pPr eaLnBrk="1" hangingPunct="1"/>
              <a:r>
                <a:rPr lang="nl-BE" altLang="en-US" sz="800" b="1"/>
                <a:t>Jane Smith’s</a:t>
              </a:r>
            </a:p>
            <a:p>
              <a:pPr eaLnBrk="1" hangingPunct="1"/>
              <a:r>
                <a:rPr lang="nl-BE" altLang="en-US" sz="800" b="1"/>
                <a:t>fracture of</a:t>
              </a:r>
            </a:p>
            <a:p>
              <a:pPr eaLnBrk="1" hangingPunct="1"/>
              <a:r>
                <a:rPr lang="nl-BE" altLang="en-US" sz="800" b="1"/>
                <a:t>femur </a:t>
              </a:r>
            </a:p>
            <a:p>
              <a:pPr eaLnBrk="1" hangingPunct="1"/>
              <a:r>
                <a:rPr lang="nl-BE" altLang="en-US" sz="800" b="1"/>
                <a:t>at</a:t>
              </a:r>
            </a:p>
            <a:p>
              <a:pPr eaLnBrk="1" hangingPunct="1"/>
              <a:r>
                <a:rPr lang="nl-BE" altLang="en-US" sz="800" b="1"/>
                <a:t>City HC on </a:t>
              </a:r>
            </a:p>
            <a:p>
              <a:pPr eaLnBrk="1" hangingPunct="1"/>
              <a:r>
                <a:rPr lang="nl-BE" altLang="en-US" sz="800" b="1"/>
                <a:t>4th July</a:t>
              </a:r>
            </a:p>
            <a:p>
              <a:pPr eaLnBrk="1" hangingPunct="1"/>
              <a:r>
                <a:rPr lang="nl-BE" altLang="en-US" sz="800" b="1"/>
                <a:t>1990</a:t>
              </a:r>
              <a:endParaRPr lang="nl-NL" altLang="en-US" sz="800" b="1"/>
            </a:p>
          </p:txBody>
        </p:sp>
        <p:cxnSp>
          <p:nvCxnSpPr>
            <p:cNvPr id="20493" name="AutoShape 53"/>
            <p:cNvCxnSpPr>
              <a:cxnSpLocks noChangeShapeType="1"/>
            </p:cNvCxnSpPr>
            <p:nvPr/>
          </p:nvCxnSpPr>
          <p:spPr bwMode="auto">
            <a:xfrm rot="-5400000">
              <a:off x="3120" y="1392"/>
              <a:ext cx="384" cy="0"/>
            </a:xfrm>
            <a:prstGeom prst="straightConnector1">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20494" name="AutoShape 57"/>
            <p:cNvCxnSpPr>
              <a:cxnSpLocks noChangeShapeType="1"/>
            </p:cNvCxnSpPr>
            <p:nvPr/>
          </p:nvCxnSpPr>
          <p:spPr bwMode="auto">
            <a:xfrm rot="10800000" flipV="1">
              <a:off x="2832" y="1848"/>
              <a:ext cx="144" cy="120"/>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nvGrpSpPr>
            <p:cNvPr id="20495" name="Group 58"/>
            <p:cNvGrpSpPr>
              <a:grpSpLocks/>
            </p:cNvGrpSpPr>
            <p:nvPr/>
          </p:nvGrpSpPr>
          <p:grpSpPr bwMode="auto">
            <a:xfrm>
              <a:off x="3648" y="1296"/>
              <a:ext cx="1728" cy="960"/>
              <a:chOff x="3648" y="1296"/>
              <a:chExt cx="1728" cy="960"/>
            </a:xfrm>
          </p:grpSpPr>
          <p:sp>
            <p:nvSpPr>
              <p:cNvPr id="20504" name="AutoShape 59"/>
              <p:cNvSpPr>
                <a:spLocks noChangeArrowheads="1"/>
              </p:cNvSpPr>
              <p:nvPr/>
            </p:nvSpPr>
            <p:spPr bwMode="auto">
              <a:xfrm>
                <a:off x="3792" y="1584"/>
                <a:ext cx="672" cy="67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t>Jane</a:t>
                </a:r>
              </a:p>
              <a:p>
                <a:pPr algn="ctr" eaLnBrk="1" hangingPunct="1"/>
                <a:r>
                  <a:rPr lang="nl-BE" altLang="en-US" sz="800" b="1"/>
                  <a:t>Smith’s</a:t>
                </a:r>
              </a:p>
              <a:p>
                <a:pPr algn="ctr" eaLnBrk="1" hangingPunct="1"/>
                <a:r>
                  <a:rPr lang="nl-BE" altLang="en-US" sz="800" b="1"/>
                  <a:t>Fracture</a:t>
                </a:r>
              </a:p>
              <a:p>
                <a:pPr algn="ctr" eaLnBrk="1" hangingPunct="1"/>
                <a:r>
                  <a:rPr lang="nl-BE" altLang="en-US" sz="800" b="1"/>
                  <a:t>Of Femur’s</a:t>
                </a:r>
              </a:p>
              <a:p>
                <a:pPr algn="ctr" eaLnBrk="1" hangingPunct="1"/>
                <a:r>
                  <a:rPr lang="nl-BE" altLang="en-US" sz="800" b="1"/>
                  <a:t>severity</a:t>
                </a:r>
                <a:endParaRPr lang="nl-NL" altLang="en-US" sz="800" b="1"/>
              </a:p>
            </p:txBody>
          </p:sp>
          <p:sp>
            <p:nvSpPr>
              <p:cNvPr id="20505" name="AutoShape 60"/>
              <p:cNvSpPr>
                <a:spLocks noChangeArrowheads="1"/>
              </p:cNvSpPr>
              <p:nvPr/>
            </p:nvSpPr>
            <p:spPr bwMode="auto">
              <a:xfrm>
                <a:off x="4704" y="1584"/>
                <a:ext cx="672" cy="67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b="1"/>
                  <a:t>Jane</a:t>
                </a:r>
              </a:p>
              <a:p>
                <a:pPr algn="ctr" eaLnBrk="1" hangingPunct="1"/>
                <a:r>
                  <a:rPr lang="nl-BE" altLang="en-US" sz="800" b="1"/>
                  <a:t>Smith’s</a:t>
                </a:r>
              </a:p>
              <a:p>
                <a:pPr algn="ctr" eaLnBrk="1" hangingPunct="1"/>
                <a:r>
                  <a:rPr lang="nl-BE" altLang="en-US" sz="800" b="1"/>
                  <a:t>Fracture</a:t>
                </a:r>
              </a:p>
              <a:p>
                <a:pPr algn="ctr" eaLnBrk="1" hangingPunct="1"/>
                <a:r>
                  <a:rPr lang="nl-BE" altLang="en-US" sz="800" b="1"/>
                  <a:t>Of Femur’s</a:t>
                </a:r>
              </a:p>
              <a:p>
                <a:pPr algn="ctr" eaLnBrk="1" hangingPunct="1"/>
                <a:r>
                  <a:rPr lang="nl-BE" altLang="en-US" sz="800" b="1"/>
                  <a:t>shape</a:t>
                </a:r>
                <a:endParaRPr lang="nl-NL" altLang="en-US" sz="800" b="1"/>
              </a:p>
            </p:txBody>
          </p:sp>
          <p:cxnSp>
            <p:nvCxnSpPr>
              <p:cNvPr id="20506" name="AutoShape 61"/>
              <p:cNvCxnSpPr>
                <a:cxnSpLocks noChangeShapeType="1"/>
                <a:stCxn id="20504" idx="0"/>
                <a:endCxn id="20511" idx="2"/>
              </p:cNvCxnSpPr>
              <p:nvPr/>
            </p:nvCxnSpPr>
            <p:spPr bwMode="auto">
              <a:xfrm rot="-5400000">
                <a:off x="4200" y="1224"/>
                <a:ext cx="288" cy="432"/>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20507" name="AutoShape 62"/>
              <p:cNvCxnSpPr>
                <a:cxnSpLocks noChangeShapeType="1"/>
                <a:stCxn id="20505" idx="0"/>
                <a:endCxn id="20512" idx="2"/>
              </p:cNvCxnSpPr>
              <p:nvPr/>
            </p:nvCxnSpPr>
            <p:spPr bwMode="auto">
              <a:xfrm rot="-5400000">
                <a:off x="4944" y="1440"/>
                <a:ext cx="240" cy="48"/>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20508" name="AutoShape 63"/>
              <p:cNvCxnSpPr>
                <a:cxnSpLocks noChangeShapeType="1"/>
                <a:stCxn id="20516" idx="3"/>
                <a:endCxn id="20504" idx="2"/>
              </p:cNvCxnSpPr>
              <p:nvPr/>
            </p:nvCxnSpPr>
            <p:spPr bwMode="auto">
              <a:xfrm>
                <a:off x="3648" y="1848"/>
                <a:ext cx="480" cy="408"/>
              </a:xfrm>
              <a:prstGeom prst="curvedConnector4">
                <a:avLst>
                  <a:gd name="adj1" fmla="val 15000"/>
                  <a:gd name="adj2" fmla="val 135296"/>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20509" name="AutoShape 64"/>
              <p:cNvCxnSpPr>
                <a:cxnSpLocks noChangeShapeType="1"/>
                <a:stCxn id="20516" idx="3"/>
                <a:endCxn id="20505" idx="3"/>
              </p:cNvCxnSpPr>
              <p:nvPr/>
            </p:nvCxnSpPr>
            <p:spPr bwMode="auto">
              <a:xfrm>
                <a:off x="3648" y="1848"/>
                <a:ext cx="1728" cy="72"/>
              </a:xfrm>
              <a:prstGeom prst="curvedConnector5">
                <a:avLst>
                  <a:gd name="adj1" fmla="val 1852"/>
                  <a:gd name="adj2" fmla="val 766667"/>
                  <a:gd name="adj3" fmla="val 108333"/>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20496" name="Group 65"/>
            <p:cNvGrpSpPr>
              <a:grpSpLocks/>
            </p:cNvGrpSpPr>
            <p:nvPr/>
          </p:nvGrpSpPr>
          <p:grpSpPr bwMode="auto">
            <a:xfrm>
              <a:off x="1944" y="2112"/>
              <a:ext cx="696" cy="624"/>
              <a:chOff x="1944" y="2112"/>
              <a:chExt cx="696" cy="624"/>
            </a:xfrm>
          </p:grpSpPr>
          <p:cxnSp>
            <p:nvCxnSpPr>
              <p:cNvPr id="20502" name="AutoShape 66"/>
              <p:cNvCxnSpPr>
                <a:cxnSpLocks noChangeShapeType="1"/>
                <a:stCxn id="20514" idx="2"/>
                <a:endCxn id="20491" idx="0"/>
              </p:cNvCxnSpPr>
              <p:nvPr/>
            </p:nvCxnSpPr>
            <p:spPr bwMode="auto">
              <a:xfrm rot="16200000" flipH="1">
                <a:off x="1980" y="2076"/>
                <a:ext cx="624" cy="696"/>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20503" name="AutoShape 67"/>
              <p:cNvCxnSpPr>
                <a:cxnSpLocks noChangeShapeType="1"/>
                <a:stCxn id="20515" idx="2"/>
                <a:endCxn id="20491" idx="0"/>
              </p:cNvCxnSpPr>
              <p:nvPr/>
            </p:nvCxnSpPr>
            <p:spPr bwMode="auto">
              <a:xfrm rot="16200000" flipH="1">
                <a:off x="2292" y="2388"/>
                <a:ext cx="624" cy="72"/>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20497" name="Group 68"/>
            <p:cNvGrpSpPr>
              <a:grpSpLocks/>
            </p:cNvGrpSpPr>
            <p:nvPr/>
          </p:nvGrpSpPr>
          <p:grpSpPr bwMode="auto">
            <a:xfrm>
              <a:off x="1944" y="2112"/>
              <a:ext cx="1512" cy="672"/>
              <a:chOff x="1944" y="2112"/>
              <a:chExt cx="1512" cy="672"/>
            </a:xfrm>
          </p:grpSpPr>
          <p:cxnSp>
            <p:nvCxnSpPr>
              <p:cNvPr id="20500" name="AutoShape 69"/>
              <p:cNvCxnSpPr>
                <a:cxnSpLocks noChangeShapeType="1"/>
                <a:stCxn id="20514" idx="2"/>
                <a:endCxn id="20492" idx="0"/>
              </p:cNvCxnSpPr>
              <p:nvPr/>
            </p:nvCxnSpPr>
            <p:spPr bwMode="auto">
              <a:xfrm rot="16200000" flipH="1">
                <a:off x="2364" y="1692"/>
                <a:ext cx="672" cy="1512"/>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20501" name="AutoShape 70"/>
              <p:cNvCxnSpPr>
                <a:cxnSpLocks noChangeShapeType="1"/>
                <a:stCxn id="20516" idx="2"/>
                <a:endCxn id="20492" idx="0"/>
              </p:cNvCxnSpPr>
              <p:nvPr/>
            </p:nvCxnSpPr>
            <p:spPr bwMode="auto">
              <a:xfrm rot="16200000" flipH="1">
                <a:off x="3048" y="2376"/>
                <a:ext cx="672" cy="144"/>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sp>
          <p:nvSpPr>
            <p:cNvPr id="20498" name="AutoShape 71"/>
            <p:cNvSpPr>
              <a:spLocks noChangeArrowheads="1"/>
            </p:cNvSpPr>
            <p:nvPr/>
          </p:nvSpPr>
          <p:spPr bwMode="auto">
            <a:xfrm>
              <a:off x="624" y="3840"/>
              <a:ext cx="768" cy="24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800"/>
                <a:t>4th July 1990</a:t>
              </a:r>
              <a:endParaRPr lang="nl-NL" altLang="en-US" sz="800"/>
            </a:p>
          </p:txBody>
        </p:sp>
        <p:cxnSp>
          <p:nvCxnSpPr>
            <p:cNvPr id="20499" name="AutoShape 72"/>
            <p:cNvCxnSpPr>
              <a:cxnSpLocks noChangeShapeType="1"/>
              <a:stCxn id="20514" idx="1"/>
              <a:endCxn id="20513" idx="3"/>
            </p:cNvCxnSpPr>
            <p:nvPr/>
          </p:nvCxnSpPr>
          <p:spPr bwMode="auto">
            <a:xfrm rot="10800000">
              <a:off x="1536" y="2016"/>
              <a:ext cx="144" cy="0"/>
            </a:xfrm>
            <a:prstGeom prst="straightConnector1">
              <a:avLst/>
            </a:prstGeom>
            <a:noFill/>
            <a:ln w="38100">
              <a:solidFill>
                <a:srgbClr val="00FF99"/>
              </a:solidFill>
              <a:round/>
              <a:headEnd/>
              <a:tailEnd/>
            </a:ln>
            <a:extLst>
              <a:ext uri="{909E8E84-426E-40DD-AFC4-6F175D3DCCD1}">
                <a14:hiddenFill xmlns:a14="http://schemas.microsoft.com/office/drawing/2010/main">
                  <a:noFill/>
                </a14:hiddenFill>
              </a:ext>
            </a:extLst>
          </p:spPr>
        </p:cxnSp>
      </p:grpSp>
      <p:sp>
        <p:nvSpPr>
          <p:cNvPr id="20488" name="Text Box 75"/>
          <p:cNvSpPr txBox="1">
            <a:spLocks noChangeArrowheads="1"/>
          </p:cNvSpPr>
          <p:nvPr/>
        </p:nvSpPr>
        <p:spPr bwMode="auto">
          <a:xfrm>
            <a:off x="5943600" y="1371600"/>
            <a:ext cx="16764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nl-BE" altLang="en-US" b="1">
                <a:solidFill>
                  <a:srgbClr val="FF3300"/>
                </a:solidFill>
              </a:rPr>
              <a:t>particulars</a:t>
            </a:r>
            <a:endParaRPr lang="nl-NL" altLang="en-US" b="1">
              <a:solidFill>
                <a:srgbClr val="FF3300"/>
              </a:solidFill>
            </a:endParaRPr>
          </a:p>
        </p:txBody>
      </p:sp>
    </p:spTree>
    <p:extLst>
      <p:ext uri="{BB962C8B-B14F-4D97-AF65-F5344CB8AC3E}">
        <p14:creationId xmlns:p14="http://schemas.microsoft.com/office/powerpoint/2010/main" val="1780337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altLang="en-US" smtClean="0"/>
              <a:t>Elementary Referent Tracking tuple types</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50704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pic>
      <p:grpSp>
        <p:nvGrpSpPr>
          <p:cNvPr id="2" name="Group 26"/>
          <p:cNvGrpSpPr>
            <a:grpSpLocks/>
          </p:cNvGrpSpPr>
          <p:nvPr/>
        </p:nvGrpSpPr>
        <p:grpSpPr bwMode="auto">
          <a:xfrm>
            <a:off x="0" y="2054225"/>
            <a:ext cx="7931150" cy="822325"/>
            <a:chOff x="0" y="1652"/>
            <a:chExt cx="4996" cy="518"/>
          </a:xfrm>
        </p:grpSpPr>
        <p:grpSp>
          <p:nvGrpSpPr>
            <p:cNvPr id="35862" name="Group 21"/>
            <p:cNvGrpSpPr>
              <a:grpSpLocks/>
            </p:cNvGrpSpPr>
            <p:nvPr/>
          </p:nvGrpSpPr>
          <p:grpSpPr bwMode="auto">
            <a:xfrm>
              <a:off x="0" y="1800"/>
              <a:ext cx="1452" cy="144"/>
              <a:chOff x="0" y="1800"/>
              <a:chExt cx="1452" cy="144"/>
            </a:xfrm>
          </p:grpSpPr>
          <p:sp>
            <p:nvSpPr>
              <p:cNvPr id="35864" name="Rectangle 6"/>
              <p:cNvSpPr>
                <a:spLocks noChangeArrowheads="1"/>
              </p:cNvSpPr>
              <p:nvPr/>
            </p:nvSpPr>
            <p:spPr bwMode="auto">
              <a:xfrm>
                <a:off x="0" y="1800"/>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65" name="Line 7"/>
              <p:cNvSpPr>
                <a:spLocks noChangeShapeType="1"/>
              </p:cNvSpPr>
              <p:nvPr/>
            </p:nvSpPr>
            <p:spPr bwMode="auto">
              <a:xfrm flipH="1">
                <a:off x="1164" y="1884"/>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63" name="Text Box 8"/>
            <p:cNvSpPr txBox="1">
              <a:spLocks noChangeArrowheads="1"/>
            </p:cNvSpPr>
            <p:nvPr/>
          </p:nvSpPr>
          <p:spPr bwMode="auto">
            <a:xfrm>
              <a:off x="1462" y="1652"/>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Relationships between particulars taken from a realism-based relation ontology</a:t>
              </a:r>
            </a:p>
          </p:txBody>
        </p:sp>
      </p:grpSp>
      <p:grpSp>
        <p:nvGrpSpPr>
          <p:cNvPr id="4" name="Group 22"/>
          <p:cNvGrpSpPr>
            <a:grpSpLocks/>
          </p:cNvGrpSpPr>
          <p:nvPr/>
        </p:nvGrpSpPr>
        <p:grpSpPr bwMode="auto">
          <a:xfrm>
            <a:off x="0" y="2655888"/>
            <a:ext cx="7931150" cy="463550"/>
            <a:chOff x="0" y="2031"/>
            <a:chExt cx="4996" cy="292"/>
          </a:xfrm>
        </p:grpSpPr>
        <p:sp>
          <p:nvSpPr>
            <p:cNvPr id="35859" name="Rectangle 9"/>
            <p:cNvSpPr>
              <a:spLocks noChangeArrowheads="1"/>
            </p:cNvSpPr>
            <p:nvPr/>
          </p:nvSpPr>
          <p:spPr bwMode="auto">
            <a:xfrm>
              <a:off x="0" y="2179"/>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60" name="Line 10"/>
            <p:cNvSpPr>
              <a:spLocks noChangeShapeType="1"/>
            </p:cNvSpPr>
            <p:nvPr/>
          </p:nvSpPr>
          <p:spPr bwMode="auto">
            <a:xfrm flipH="1">
              <a:off x="1164" y="2263"/>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Text Box 11"/>
            <p:cNvSpPr txBox="1">
              <a:spLocks noChangeArrowheads="1"/>
            </p:cNvSpPr>
            <p:nvPr/>
          </p:nvSpPr>
          <p:spPr bwMode="auto">
            <a:xfrm>
              <a:off x="1462" y="2031"/>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Instantiation of a universal</a:t>
              </a:r>
            </a:p>
          </p:txBody>
        </p:sp>
      </p:grpSp>
      <p:grpSp>
        <p:nvGrpSpPr>
          <p:cNvPr id="5" name="Group 23"/>
          <p:cNvGrpSpPr>
            <a:grpSpLocks/>
          </p:cNvGrpSpPr>
          <p:nvPr/>
        </p:nvGrpSpPr>
        <p:grpSpPr bwMode="auto">
          <a:xfrm>
            <a:off x="0" y="3284538"/>
            <a:ext cx="7931150" cy="822325"/>
            <a:chOff x="0" y="2427"/>
            <a:chExt cx="4996" cy="518"/>
          </a:xfrm>
        </p:grpSpPr>
        <p:sp>
          <p:nvSpPr>
            <p:cNvPr id="35856" name="Rectangle 12"/>
            <p:cNvSpPr>
              <a:spLocks noChangeArrowheads="1"/>
            </p:cNvSpPr>
            <p:nvPr/>
          </p:nvSpPr>
          <p:spPr bwMode="auto">
            <a:xfrm>
              <a:off x="0" y="2575"/>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7" name="Line 13"/>
            <p:cNvSpPr>
              <a:spLocks noChangeShapeType="1"/>
            </p:cNvSpPr>
            <p:nvPr/>
          </p:nvSpPr>
          <p:spPr bwMode="auto">
            <a:xfrm flipH="1">
              <a:off x="1164" y="2659"/>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Text Box 14"/>
            <p:cNvSpPr txBox="1">
              <a:spLocks noChangeArrowheads="1"/>
            </p:cNvSpPr>
            <p:nvPr/>
          </p:nvSpPr>
          <p:spPr bwMode="auto">
            <a:xfrm>
              <a:off x="1462" y="2427"/>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Annotation using terms from a non-realist terminology</a:t>
              </a:r>
            </a:p>
          </p:txBody>
        </p:sp>
      </p:grpSp>
      <p:grpSp>
        <p:nvGrpSpPr>
          <p:cNvPr id="6" name="Group 24"/>
          <p:cNvGrpSpPr>
            <a:grpSpLocks/>
          </p:cNvGrpSpPr>
          <p:nvPr/>
        </p:nvGrpSpPr>
        <p:grpSpPr bwMode="auto">
          <a:xfrm>
            <a:off x="0" y="3914775"/>
            <a:ext cx="7931150" cy="822325"/>
            <a:chOff x="0" y="2824"/>
            <a:chExt cx="4996" cy="518"/>
          </a:xfrm>
        </p:grpSpPr>
        <p:sp>
          <p:nvSpPr>
            <p:cNvPr id="35853" name="Rectangle 15"/>
            <p:cNvSpPr>
              <a:spLocks noChangeArrowheads="1"/>
            </p:cNvSpPr>
            <p:nvPr/>
          </p:nvSpPr>
          <p:spPr bwMode="auto">
            <a:xfrm>
              <a:off x="0" y="2972"/>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4" name="Line 16"/>
            <p:cNvSpPr>
              <a:spLocks noChangeShapeType="1"/>
            </p:cNvSpPr>
            <p:nvPr/>
          </p:nvSpPr>
          <p:spPr bwMode="auto">
            <a:xfrm flipH="1">
              <a:off x="1164" y="3056"/>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5" name="Text Box 17"/>
            <p:cNvSpPr txBox="1">
              <a:spLocks noChangeArrowheads="1"/>
            </p:cNvSpPr>
            <p:nvPr/>
          </p:nvSpPr>
          <p:spPr bwMode="auto">
            <a:xfrm>
              <a:off x="1462" y="2824"/>
              <a:ext cx="3534" cy="51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‘Negative findings’ such as absences, missing parts, preventions, …</a:t>
              </a:r>
            </a:p>
          </p:txBody>
        </p:sp>
      </p:grpSp>
      <p:grpSp>
        <p:nvGrpSpPr>
          <p:cNvPr id="7" name="Group 25"/>
          <p:cNvGrpSpPr>
            <a:grpSpLocks/>
          </p:cNvGrpSpPr>
          <p:nvPr/>
        </p:nvGrpSpPr>
        <p:grpSpPr bwMode="auto">
          <a:xfrm>
            <a:off x="0" y="4524375"/>
            <a:ext cx="7931150" cy="463550"/>
            <a:chOff x="0" y="3208"/>
            <a:chExt cx="4996" cy="292"/>
          </a:xfrm>
        </p:grpSpPr>
        <p:sp>
          <p:nvSpPr>
            <p:cNvPr id="35850" name="Rectangle 18"/>
            <p:cNvSpPr>
              <a:spLocks noChangeArrowheads="1"/>
            </p:cNvSpPr>
            <p:nvPr/>
          </p:nvSpPr>
          <p:spPr bwMode="auto">
            <a:xfrm>
              <a:off x="0" y="3356"/>
              <a:ext cx="960" cy="144"/>
            </a:xfrm>
            <a:prstGeom prst="rect">
              <a:avLst/>
            </a:prstGeom>
            <a:solidFill>
              <a:srgbClr val="FF33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51" name="Line 19"/>
            <p:cNvSpPr>
              <a:spLocks noChangeShapeType="1"/>
            </p:cNvSpPr>
            <p:nvPr/>
          </p:nvSpPr>
          <p:spPr bwMode="auto">
            <a:xfrm flipH="1">
              <a:off x="1164" y="3440"/>
              <a:ext cx="28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2" name="Text Box 20"/>
            <p:cNvSpPr txBox="1">
              <a:spLocks noChangeArrowheads="1"/>
            </p:cNvSpPr>
            <p:nvPr/>
          </p:nvSpPr>
          <p:spPr bwMode="auto">
            <a:xfrm>
              <a:off x="1462" y="3208"/>
              <a:ext cx="3534" cy="28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Names for a particular</a:t>
              </a:r>
            </a:p>
          </p:txBody>
        </p:sp>
      </p:grpSp>
    </p:spTree>
    <p:extLst>
      <p:ext uri="{BB962C8B-B14F-4D97-AF65-F5344CB8AC3E}">
        <p14:creationId xmlns:p14="http://schemas.microsoft.com/office/powerpoint/2010/main" val="44540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altLang="en-US" dirty="0" smtClean="0"/>
              <a:t>Dealing with mistakes</a:t>
            </a:r>
          </a:p>
        </p:txBody>
      </p:sp>
      <p:sp>
        <p:nvSpPr>
          <p:cNvPr id="36867" name="Rectangle 3"/>
          <p:cNvSpPr>
            <a:spLocks noGrp="1" noChangeArrowheads="1"/>
          </p:cNvSpPr>
          <p:nvPr>
            <p:ph idx="1"/>
          </p:nvPr>
        </p:nvSpPr>
        <p:spPr/>
        <p:txBody>
          <a:bodyPr/>
          <a:lstStyle/>
          <a:p>
            <a:pPr eaLnBrk="1" hangingPunct="1">
              <a:lnSpc>
                <a:spcPct val="90000"/>
              </a:lnSpc>
              <a:tabLst>
                <a:tab pos="1543050" algn="l"/>
                <a:tab pos="3486150" algn="l"/>
              </a:tabLst>
            </a:pPr>
            <a:r>
              <a:rPr lang="en-GB" altLang="en-US" sz="2800" dirty="0" smtClean="0"/>
              <a:t>RTS entries are assigned IUIs of their own which in the restructured D-template is symbolized by </a:t>
            </a:r>
            <a:r>
              <a:rPr lang="en-GB" altLang="en-US" sz="2800" i="1" dirty="0" err="1" smtClean="0"/>
              <a:t>IUI</a:t>
            </a:r>
            <a:r>
              <a:rPr lang="en-GB" altLang="en-US" sz="2800" i="1" baseline="-25000" dirty="0" err="1" smtClean="0"/>
              <a:t>ti</a:t>
            </a:r>
            <a:r>
              <a:rPr lang="en-GB" altLang="en-US" sz="2800" dirty="0" smtClean="0"/>
              <a:t>. </a:t>
            </a:r>
          </a:p>
          <a:p>
            <a:pPr eaLnBrk="1" hangingPunct="1">
              <a:lnSpc>
                <a:spcPct val="90000"/>
              </a:lnSpc>
              <a:tabLst>
                <a:tab pos="1543050" algn="l"/>
                <a:tab pos="3486150" algn="l"/>
              </a:tabLst>
            </a:pPr>
            <a:r>
              <a:rPr lang="en-GB" altLang="en-US" sz="2800" i="1" dirty="0" smtClean="0"/>
              <a:t>D</a:t>
            </a:r>
            <a:r>
              <a:rPr lang="en-GB" altLang="en-US" sz="2800" i="1" baseline="-25000" dirty="0" smtClean="0"/>
              <a:t>i</a:t>
            </a:r>
            <a:r>
              <a:rPr lang="en-GB" altLang="en-US" sz="2800" i="1" dirty="0" smtClean="0"/>
              <a:t> = &lt;</a:t>
            </a:r>
            <a:r>
              <a:rPr lang="en-GB" altLang="en-US" sz="2800" i="1" dirty="0" err="1" smtClean="0"/>
              <a:t>IUI</a:t>
            </a:r>
            <a:r>
              <a:rPr lang="en-GB" altLang="en-US" sz="2800" i="1" baseline="-25000" dirty="0" err="1" smtClean="0"/>
              <a:t>d</a:t>
            </a:r>
            <a:r>
              <a:rPr lang="en-GB" altLang="en-US" sz="2800" i="1" dirty="0" smtClean="0"/>
              <a:t>, </a:t>
            </a:r>
            <a:r>
              <a:rPr lang="en-GB" altLang="en-US" sz="2800" i="1" dirty="0" err="1" smtClean="0"/>
              <a:t>IUI</a:t>
            </a:r>
            <a:r>
              <a:rPr lang="en-GB" altLang="en-US" sz="2800" i="1" baseline="-25000" dirty="0" err="1"/>
              <a:t>t</a:t>
            </a:r>
            <a:r>
              <a:rPr lang="en-GB" altLang="en-US" sz="2800" i="1" baseline="-25000" dirty="0" err="1" smtClean="0"/>
              <a:t>i</a:t>
            </a:r>
            <a:r>
              <a:rPr lang="en-GB" altLang="en-US" sz="2800" i="1" dirty="0" smtClean="0"/>
              <a:t>, t, E, C, S&gt;</a:t>
            </a:r>
            <a:r>
              <a:rPr lang="en-GB" altLang="en-US" sz="2800" dirty="0" smtClean="0"/>
              <a:t>.</a:t>
            </a:r>
          </a:p>
          <a:p>
            <a:pPr lvl="1" eaLnBrk="1" hangingPunct="1">
              <a:lnSpc>
                <a:spcPct val="90000"/>
              </a:lnSpc>
              <a:tabLst>
                <a:tab pos="1543050" algn="l"/>
                <a:tab pos="3486150" algn="l"/>
              </a:tabLst>
            </a:pPr>
            <a:r>
              <a:rPr lang="en-GB" altLang="en-US" sz="2400" i="1" dirty="0" err="1" smtClean="0"/>
              <a:t>IUI</a:t>
            </a:r>
            <a:r>
              <a:rPr lang="en-GB" altLang="en-US" sz="2400" i="1" baseline="-25000" dirty="0" err="1" smtClean="0"/>
              <a:t>d</a:t>
            </a:r>
            <a:r>
              <a:rPr lang="en-GB" altLang="en-US" sz="2400" dirty="0" smtClean="0"/>
              <a:t>:	the IUI of the entity annotating </a:t>
            </a:r>
            <a:r>
              <a:rPr lang="en-GB" altLang="en-US" sz="2400" i="1" dirty="0" err="1" smtClean="0"/>
              <a:t>IUI</a:t>
            </a:r>
            <a:r>
              <a:rPr lang="en-GB" altLang="en-US" i="1" baseline="-25000" dirty="0" err="1"/>
              <a:t>t</a:t>
            </a:r>
            <a:r>
              <a:rPr lang="en-GB" altLang="en-US" sz="2400" i="1" baseline="-25000" dirty="0" err="1" smtClean="0"/>
              <a:t>i</a:t>
            </a:r>
            <a:r>
              <a:rPr lang="en-GB" altLang="en-US" sz="2400" dirty="0" smtClean="0"/>
              <a:t> by means of 	the </a:t>
            </a:r>
            <a:r>
              <a:rPr lang="en-GB" altLang="en-US" sz="2400" i="1" dirty="0" smtClean="0"/>
              <a:t>D</a:t>
            </a:r>
            <a:r>
              <a:rPr lang="en-GB" altLang="en-US" sz="2400" i="1" baseline="-25000" dirty="0" smtClean="0"/>
              <a:t>i</a:t>
            </a:r>
            <a:r>
              <a:rPr lang="en-GB" altLang="en-US" sz="2400" dirty="0" smtClean="0"/>
              <a:t> entry, </a:t>
            </a:r>
            <a:endParaRPr lang="en-GB" altLang="en-US" sz="2400" i="1" dirty="0" smtClean="0"/>
          </a:p>
          <a:p>
            <a:pPr lvl="1" eaLnBrk="1" hangingPunct="1">
              <a:lnSpc>
                <a:spcPct val="90000"/>
              </a:lnSpc>
              <a:tabLst>
                <a:tab pos="1543050" algn="l"/>
                <a:tab pos="3486150" algn="l"/>
              </a:tabLst>
            </a:pPr>
            <a:r>
              <a:rPr lang="en-GB" altLang="en-US" sz="2400" i="1" dirty="0" smtClean="0"/>
              <a:t>E</a:t>
            </a:r>
            <a:r>
              <a:rPr lang="en-GB" altLang="en-US" sz="2400" dirty="0" smtClean="0"/>
              <a:t>: 	either the symbol ‘I’ (for insertion) or any of the 	error type symbols,</a:t>
            </a:r>
            <a:endParaRPr lang="en-GB" altLang="en-US" sz="2400" i="1" dirty="0" smtClean="0"/>
          </a:p>
          <a:p>
            <a:pPr lvl="1" eaLnBrk="1" hangingPunct="1">
              <a:lnSpc>
                <a:spcPct val="90000"/>
              </a:lnSpc>
              <a:tabLst>
                <a:tab pos="1543050" algn="l"/>
                <a:tab pos="3486150" algn="l"/>
              </a:tabLst>
            </a:pPr>
            <a:r>
              <a:rPr lang="en-GB" altLang="en-US" sz="2400" i="1" dirty="0" smtClean="0"/>
              <a:t>C</a:t>
            </a:r>
            <a:r>
              <a:rPr lang="en-GB" altLang="en-US" sz="2400" dirty="0" smtClean="0"/>
              <a:t>:	a symbol for the applicable reason for change </a:t>
            </a:r>
          </a:p>
          <a:p>
            <a:pPr lvl="1" eaLnBrk="1" hangingPunct="1">
              <a:lnSpc>
                <a:spcPct val="90000"/>
              </a:lnSpc>
              <a:tabLst>
                <a:tab pos="1543050" algn="l"/>
                <a:tab pos="3486150" algn="l"/>
              </a:tabLst>
            </a:pPr>
            <a:r>
              <a:rPr lang="en-GB" altLang="en-US" sz="2400" i="1" dirty="0" smtClean="0"/>
              <a:t>t</a:t>
            </a:r>
            <a:r>
              <a:rPr lang="en-GB" altLang="en-US" sz="2400" dirty="0" smtClean="0"/>
              <a:t>:	the time the tuple denoted by </a:t>
            </a:r>
            <a:r>
              <a:rPr lang="en-GB" altLang="en-US" sz="2400" i="1" dirty="0" err="1" smtClean="0"/>
              <a:t>IUI</a:t>
            </a:r>
            <a:r>
              <a:rPr lang="en-GB" altLang="en-US" i="1" baseline="-25000" dirty="0" err="1"/>
              <a:t>t</a:t>
            </a:r>
            <a:r>
              <a:rPr lang="en-GB" altLang="en-US" sz="2400" i="1" baseline="-25000" dirty="0" err="1" smtClean="0"/>
              <a:t>i</a:t>
            </a:r>
            <a:r>
              <a:rPr lang="en-GB" altLang="en-US" sz="2400" dirty="0" smtClean="0"/>
              <a:t> is inserted or 	‘retired’,  </a:t>
            </a:r>
            <a:endParaRPr lang="en-GB" altLang="en-US" sz="2400" i="1" dirty="0" smtClean="0"/>
          </a:p>
          <a:p>
            <a:pPr lvl="1" eaLnBrk="1" hangingPunct="1">
              <a:lnSpc>
                <a:spcPct val="90000"/>
              </a:lnSpc>
              <a:tabLst>
                <a:tab pos="1543050" algn="l"/>
                <a:tab pos="3486150" algn="l"/>
              </a:tabLst>
            </a:pPr>
            <a:r>
              <a:rPr lang="en-GB" altLang="en-US" sz="2400" i="1" dirty="0" smtClean="0"/>
              <a:t>S</a:t>
            </a:r>
            <a:r>
              <a:rPr lang="en-GB" altLang="en-US" sz="2400" dirty="0" smtClean="0"/>
              <a:t>:	a list of IUIs denoting the tuples, if any, that 	replace the retired one.</a:t>
            </a:r>
            <a:endParaRPr lang="en-US" altLang="en-US" sz="2400" dirty="0" smtClean="0"/>
          </a:p>
        </p:txBody>
      </p:sp>
    </p:spTree>
    <p:extLst>
      <p:ext uri="{BB962C8B-B14F-4D97-AF65-F5344CB8AC3E}">
        <p14:creationId xmlns:p14="http://schemas.microsoft.com/office/powerpoint/2010/main" val="278896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p:cNvSpPr>
            <a:spLocks noChangeArrowheads="1"/>
          </p:cNvSpPr>
          <p:nvPr/>
        </p:nvSpPr>
        <p:spPr bwMode="auto">
          <a:xfrm flipH="1" flipV="1">
            <a:off x="0" y="4572000"/>
            <a:ext cx="9144000" cy="2286000"/>
          </a:xfrm>
          <a:custGeom>
            <a:avLst/>
            <a:gdLst>
              <a:gd name="T0" fmla="*/ 17741900 w 21600"/>
              <a:gd name="T1" fmla="*/ 0 h 21600"/>
              <a:gd name="T2" fmla="*/ 9856470 w 21600"/>
              <a:gd name="T3" fmla="*/ 0 h 21600"/>
              <a:gd name="T4" fmla="*/ 1971463 w 21600"/>
              <a:gd name="T5" fmla="*/ 0 h 21600"/>
              <a:gd name="T6" fmla="*/ 9856470 w 21600"/>
              <a:gd name="T7" fmla="*/ 0 h 21600"/>
              <a:gd name="T8" fmla="*/ 0 60000 65536"/>
              <a:gd name="T9" fmla="*/ 0 60000 65536"/>
              <a:gd name="T10" fmla="*/ 0 60000 65536"/>
              <a:gd name="T11" fmla="*/ 0 60000 65536"/>
              <a:gd name="T12" fmla="*/ 3911 w 21600"/>
              <a:gd name="T13" fmla="*/ 3915 h 21600"/>
              <a:gd name="T14" fmla="*/ 17689 w 21600"/>
              <a:gd name="T15" fmla="*/ 17685 h 21600"/>
            </a:gdLst>
            <a:ahLst/>
            <a:cxnLst>
              <a:cxn ang="T8">
                <a:pos x="T0" y="T1"/>
              </a:cxn>
              <a:cxn ang="T9">
                <a:pos x="T2" y="T3"/>
              </a:cxn>
              <a:cxn ang="T10">
                <a:pos x="T4" y="T5"/>
              </a:cxn>
              <a:cxn ang="T11">
                <a:pos x="T6" y="T7"/>
              </a:cxn>
            </a:cxnLst>
            <a:rect l="T12" t="T13" r="T14" b="T15"/>
            <a:pathLst>
              <a:path w="21600" h="21600">
                <a:moveTo>
                  <a:pt x="0" y="0"/>
                </a:moveTo>
                <a:lnTo>
                  <a:pt x="4222" y="21600"/>
                </a:lnTo>
                <a:lnTo>
                  <a:pt x="17378" y="21600"/>
                </a:lnTo>
                <a:lnTo>
                  <a:pt x="21600" y="0"/>
                </a:lnTo>
                <a:close/>
              </a:path>
            </a:pathLst>
          </a:cu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1" name="AutoShape 5"/>
          <p:cNvSpPr>
            <a:spLocks noGrp="1" noChangeArrowheads="1"/>
          </p:cNvSpPr>
          <p:nvPr>
            <p:ph type="title"/>
          </p:nvPr>
        </p:nvSpPr>
        <p:spPr>
          <a:xfrm>
            <a:off x="228600" y="609600"/>
            <a:ext cx="8686800" cy="762000"/>
          </a:xfrm>
        </p:spPr>
        <p:txBody>
          <a:bodyPr/>
          <a:lstStyle/>
          <a:p>
            <a:pPr eaLnBrk="1" hangingPunct="1"/>
            <a:r>
              <a:rPr lang="nl-BE" altLang="en-US" sz="2800" dirty="0" err="1" smtClean="0"/>
              <a:t>Ontology</a:t>
            </a:r>
            <a:r>
              <a:rPr lang="nl-BE" altLang="en-US" sz="2800" dirty="0" smtClean="0"/>
              <a:t> </a:t>
            </a:r>
            <a:r>
              <a:rPr lang="nl-BE" altLang="en-US" sz="2800" dirty="0" err="1" smtClean="0"/>
              <a:t>and</a:t>
            </a:r>
            <a:r>
              <a:rPr lang="nl-BE" altLang="en-US" sz="2800" dirty="0" smtClean="0"/>
              <a:t> Referent Tracking: </a:t>
            </a:r>
            <a:r>
              <a:rPr lang="nl-BE" altLang="en-US" sz="2800" dirty="0" err="1" smtClean="0"/>
              <a:t>division</a:t>
            </a:r>
            <a:r>
              <a:rPr lang="nl-BE" altLang="en-US" sz="2800" dirty="0" smtClean="0"/>
              <a:t> of </a:t>
            </a:r>
            <a:r>
              <a:rPr lang="nl-BE" altLang="en-US" sz="2800" dirty="0" err="1" smtClean="0"/>
              <a:t>labor</a:t>
            </a:r>
            <a:endParaRPr lang="en-GB" altLang="en-US" sz="2800" dirty="0" smtClean="0"/>
          </a:p>
        </p:txBody>
      </p:sp>
      <p:sp>
        <p:nvSpPr>
          <p:cNvPr id="37892" name="Rectangle 7"/>
          <p:cNvSpPr>
            <a:spLocks noChangeArrowheads="1"/>
          </p:cNvSpPr>
          <p:nvPr/>
        </p:nvSpPr>
        <p:spPr bwMode="auto">
          <a:xfrm>
            <a:off x="0" y="42672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37893" name="Group 16"/>
          <p:cNvGrpSpPr>
            <a:grpSpLocks/>
          </p:cNvGrpSpPr>
          <p:nvPr/>
        </p:nvGrpSpPr>
        <p:grpSpPr bwMode="auto">
          <a:xfrm>
            <a:off x="0" y="1981200"/>
            <a:ext cx="9144000" cy="4876800"/>
            <a:chOff x="0" y="1981200"/>
            <a:chExt cx="9144000" cy="4876800"/>
          </a:xfrm>
        </p:grpSpPr>
        <p:pic>
          <p:nvPicPr>
            <p:cNvPr id="37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1" name="Group 12"/>
            <p:cNvGrpSpPr>
              <a:grpSpLocks/>
            </p:cNvGrpSpPr>
            <p:nvPr/>
          </p:nvGrpSpPr>
          <p:grpSpPr bwMode="auto">
            <a:xfrm>
              <a:off x="3352800" y="4876800"/>
              <a:ext cx="1752600" cy="701675"/>
              <a:chOff x="2112" y="3072"/>
              <a:chExt cx="1104" cy="442"/>
            </a:xfrm>
          </p:grpSpPr>
          <p:sp>
            <p:nvSpPr>
              <p:cNvPr id="37902" name="AutoShape 13"/>
              <p:cNvSpPr>
                <a:spLocks noChangeArrowheads="1"/>
              </p:cNvSpPr>
              <p:nvPr/>
            </p:nvSpPr>
            <p:spPr bwMode="auto">
              <a:xfrm>
                <a:off x="2736" y="3216"/>
                <a:ext cx="480" cy="192"/>
              </a:xfrm>
              <a:prstGeom prst="parallelogram">
                <a:avLst>
                  <a:gd name="adj" fmla="val 3489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nl-BE" altLang="en-US" sz="1800">
                    <a:solidFill>
                      <a:schemeClr val="bg1"/>
                    </a:solidFill>
                  </a:rPr>
                  <a:t>#105</a:t>
                </a:r>
                <a:endParaRPr lang="en-GB" altLang="en-US" sz="1800">
                  <a:solidFill>
                    <a:schemeClr val="bg1"/>
                  </a:solidFill>
                </a:endParaRPr>
              </a:p>
            </p:txBody>
          </p:sp>
          <p:grpSp>
            <p:nvGrpSpPr>
              <p:cNvPr id="37903" name="Group 14"/>
              <p:cNvGrpSpPr>
                <a:grpSpLocks/>
              </p:cNvGrpSpPr>
              <p:nvPr/>
            </p:nvGrpSpPr>
            <p:grpSpPr bwMode="auto">
              <a:xfrm>
                <a:off x="2112" y="3072"/>
                <a:ext cx="674" cy="442"/>
                <a:chOff x="2112" y="3072"/>
                <a:chExt cx="674" cy="442"/>
              </a:xfrm>
            </p:grpSpPr>
            <p:sp>
              <p:nvSpPr>
                <p:cNvPr id="37904" name="Line 15"/>
                <p:cNvSpPr>
                  <a:spLocks noChangeShapeType="1"/>
                </p:cNvSpPr>
                <p:nvPr/>
              </p:nvSpPr>
              <p:spPr bwMode="auto">
                <a:xfrm>
                  <a:off x="2112" y="3312"/>
                  <a:ext cx="672"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7905" name="Text Box 16"/>
                <p:cNvSpPr txBox="1">
                  <a:spLocks noChangeArrowheads="1"/>
                </p:cNvSpPr>
                <p:nvPr/>
              </p:nvSpPr>
              <p:spPr bwMode="auto">
                <a:xfrm>
                  <a:off x="2208" y="3072"/>
                  <a:ext cx="57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nl-BE" altLang="en-US" sz="2000">
                      <a:solidFill>
                        <a:schemeClr val="bg1"/>
                      </a:solidFill>
                    </a:rPr>
                    <a:t>caused</a:t>
                  </a:r>
                </a:p>
                <a:p>
                  <a:pPr eaLnBrk="1" hangingPunct="1"/>
                  <a:r>
                    <a:rPr lang="nl-BE" altLang="en-US" sz="2000">
                      <a:solidFill>
                        <a:schemeClr val="bg1"/>
                      </a:solidFill>
                    </a:rPr>
                    <a:t>by</a:t>
                  </a:r>
                  <a:endParaRPr lang="en-GB" altLang="en-US" sz="2000">
                    <a:solidFill>
                      <a:schemeClr val="bg1"/>
                    </a:solidFill>
                  </a:endParaRPr>
                </a:p>
              </p:txBody>
            </p:sp>
          </p:grpSp>
        </p:grpSp>
      </p:grpSp>
      <p:grpSp>
        <p:nvGrpSpPr>
          <p:cNvPr id="5" name="Group 17"/>
          <p:cNvGrpSpPr>
            <a:grpSpLocks/>
          </p:cNvGrpSpPr>
          <p:nvPr/>
        </p:nvGrpSpPr>
        <p:grpSpPr bwMode="auto">
          <a:xfrm>
            <a:off x="0" y="1219200"/>
            <a:ext cx="9144000" cy="4038600"/>
            <a:chOff x="0" y="1905000"/>
            <a:chExt cx="9144000" cy="3352800"/>
          </a:xfrm>
        </p:grpSpPr>
        <p:pic>
          <p:nvPicPr>
            <p:cNvPr id="378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6" name="Group 8"/>
            <p:cNvGrpSpPr>
              <a:grpSpLocks/>
            </p:cNvGrpSpPr>
            <p:nvPr/>
          </p:nvGrpSpPr>
          <p:grpSpPr bwMode="auto">
            <a:xfrm>
              <a:off x="2971800" y="2286000"/>
              <a:ext cx="1789113" cy="2971800"/>
              <a:chOff x="1872" y="1440"/>
              <a:chExt cx="1127" cy="1872"/>
            </a:xfrm>
          </p:grpSpPr>
          <p:sp>
            <p:nvSpPr>
              <p:cNvPr id="37897" name="Line 9"/>
              <p:cNvSpPr>
                <a:spLocks noChangeShapeType="1"/>
              </p:cNvSpPr>
              <p:nvPr/>
            </p:nvSpPr>
            <p:spPr bwMode="auto">
              <a:xfrm flipH="1" flipV="1">
                <a:off x="1872" y="2688"/>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7898" name="Line 10"/>
              <p:cNvSpPr>
                <a:spLocks noChangeShapeType="1"/>
              </p:cNvSpPr>
              <p:nvPr/>
            </p:nvSpPr>
            <p:spPr bwMode="auto">
              <a:xfrm flipH="1" flipV="1">
                <a:off x="2976" y="1440"/>
                <a:ext cx="0" cy="17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7899" name="Text Box 11"/>
              <p:cNvSpPr txBox="1">
                <a:spLocks noChangeArrowheads="1"/>
              </p:cNvSpPr>
              <p:nvPr/>
            </p:nvSpPr>
            <p:spPr bwMode="auto">
              <a:xfrm>
                <a:off x="1872" y="2640"/>
                <a:ext cx="11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nl-BE" altLang="en-US" sz="2000">
                    <a:solidFill>
                      <a:srgbClr val="FF0000"/>
                    </a:solidFill>
                  </a:rPr>
                  <a:t>instance-of at t</a:t>
                </a:r>
                <a:endParaRPr lang="en-GB" altLang="en-US" sz="2000">
                  <a:solidFill>
                    <a:srgbClr val="FF0000"/>
                  </a:solidFill>
                </a:endParaRPr>
              </a:p>
            </p:txBody>
          </p:sp>
        </p:grpSp>
      </p:grpSp>
    </p:spTree>
    <p:extLst>
      <p:ext uri="{BB962C8B-B14F-4D97-AF65-F5344CB8AC3E}">
        <p14:creationId xmlns:p14="http://schemas.microsoft.com/office/powerpoint/2010/main" val="24446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153400" cy="1470025"/>
          </a:xfrm>
        </p:spPr>
        <p:txBody>
          <a:bodyPr/>
          <a:lstStyle/>
          <a:p>
            <a:r>
              <a:rPr lang="en-US" dirty="0"/>
              <a:t>Referent Tracking</a:t>
            </a:r>
            <a:r>
              <a:rPr lang="en-US" dirty="0" smtClean="0"/>
              <a:t>:</a:t>
            </a:r>
            <a:br>
              <a:rPr lang="en-US" dirty="0" smtClean="0"/>
            </a:br>
            <a:r>
              <a:rPr lang="en-US" dirty="0"/>
              <a:t/>
            </a:r>
            <a:br>
              <a:rPr lang="en-US" dirty="0"/>
            </a:br>
            <a:r>
              <a:rPr lang="en-US" dirty="0" smtClean="0"/>
              <a:t>An application in </a:t>
            </a:r>
            <a:br>
              <a:rPr lang="en-US" dirty="0" smtClean="0"/>
            </a:br>
            <a:r>
              <a:rPr lang="en-US" dirty="0" smtClean="0"/>
              <a:t>adverse event representation</a:t>
            </a:r>
            <a:r>
              <a:rPr lang="en-US" dirty="0"/>
              <a:t/>
            </a:r>
            <a:br>
              <a:rPr lang="en-US" dirty="0"/>
            </a:br>
            <a:endParaRPr lang="en-US" dirty="0"/>
          </a:p>
        </p:txBody>
      </p:sp>
    </p:spTree>
    <p:extLst>
      <p:ext uri="{BB962C8B-B14F-4D97-AF65-F5344CB8AC3E}">
        <p14:creationId xmlns:p14="http://schemas.microsoft.com/office/powerpoint/2010/main" val="30758596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AutoShape 2"/>
          <p:cNvSpPr>
            <a:spLocks noGrp="1" noChangeArrowheads="1"/>
          </p:cNvSpPr>
          <p:nvPr>
            <p:ph type="title"/>
          </p:nvPr>
        </p:nvSpPr>
        <p:spPr/>
        <p:txBody>
          <a:bodyPr/>
          <a:lstStyle/>
          <a:p>
            <a:r>
              <a:rPr lang="en-GB" altLang="en-US"/>
              <a:t>Ontology for Risks Against Patient Safety</a:t>
            </a:r>
            <a:endParaRPr lang="en-US" altLang="en-US"/>
          </a:p>
        </p:txBody>
      </p:sp>
      <p:pic>
        <p:nvPicPr>
          <p:cNvPr id="1154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34400"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6172200"/>
            <a:ext cx="7620000" cy="646331"/>
          </a:xfrm>
          <a:prstGeom prst="rect">
            <a:avLst/>
          </a:prstGeom>
        </p:spPr>
        <p:txBody>
          <a:bodyPr wrap="square">
            <a:spAutoFit/>
          </a:bodyPr>
          <a:lstStyle/>
          <a:p>
            <a:pPr algn="r"/>
            <a:r>
              <a:rPr lang="en-US" sz="1200" b="0" dirty="0" smtClean="0">
                <a:solidFill>
                  <a:schemeClr val="bg1"/>
                </a:solidFill>
              </a:rPr>
              <a:t>Ceusters </a:t>
            </a:r>
            <a:r>
              <a:rPr lang="en-US" sz="1200" b="0" dirty="0">
                <a:solidFill>
                  <a:schemeClr val="bg1"/>
                </a:solidFill>
              </a:rPr>
              <a:t>W, </a:t>
            </a:r>
            <a:r>
              <a:rPr lang="en-US" sz="1200" b="0" dirty="0" err="1">
                <a:solidFill>
                  <a:schemeClr val="bg1"/>
                </a:solidFill>
              </a:rPr>
              <a:t>Capolupo</a:t>
            </a:r>
            <a:r>
              <a:rPr lang="en-US" sz="1200" b="0" dirty="0">
                <a:solidFill>
                  <a:schemeClr val="bg1"/>
                </a:solidFill>
              </a:rPr>
              <a:t> M, De Moor G, </a:t>
            </a:r>
            <a:r>
              <a:rPr lang="en-US" sz="1200" b="0" dirty="0" err="1">
                <a:solidFill>
                  <a:schemeClr val="bg1"/>
                </a:solidFill>
              </a:rPr>
              <a:t>Devlies</a:t>
            </a:r>
            <a:r>
              <a:rPr lang="en-US" sz="1200" b="0" dirty="0">
                <a:solidFill>
                  <a:schemeClr val="bg1"/>
                </a:solidFill>
              </a:rPr>
              <a:t> J, Smith B. </a:t>
            </a:r>
            <a:endParaRPr lang="en-US" sz="1200" b="0" dirty="0" smtClean="0">
              <a:solidFill>
                <a:schemeClr val="bg1"/>
              </a:solidFill>
            </a:endParaRPr>
          </a:p>
          <a:p>
            <a:pPr algn="r"/>
            <a:r>
              <a:rPr lang="en-US" sz="1200" b="0" dirty="0" smtClean="0">
                <a:solidFill>
                  <a:schemeClr val="bg1"/>
                </a:solidFill>
              </a:rPr>
              <a:t>An </a:t>
            </a:r>
            <a:r>
              <a:rPr lang="en-US" sz="1200" b="0" dirty="0">
                <a:solidFill>
                  <a:schemeClr val="bg1"/>
                </a:solidFill>
              </a:rPr>
              <a:t>Evolutionary Approach to Realism-Based Adverse Event Representations. </a:t>
            </a:r>
            <a:endParaRPr lang="en-US" sz="1200" b="0" dirty="0" smtClean="0">
              <a:solidFill>
                <a:schemeClr val="bg1"/>
              </a:solidFill>
            </a:endParaRPr>
          </a:p>
          <a:p>
            <a:pPr algn="r"/>
            <a:r>
              <a:rPr lang="en-US" sz="1200" b="0" dirty="0" smtClean="0">
                <a:solidFill>
                  <a:schemeClr val="bg1"/>
                </a:solidFill>
              </a:rPr>
              <a:t>Methods </a:t>
            </a:r>
            <a:r>
              <a:rPr lang="en-US" sz="1200" b="0" dirty="0">
                <a:solidFill>
                  <a:schemeClr val="bg1"/>
                </a:solidFill>
              </a:rPr>
              <a:t>of Information in Medicine, 2011;50(1):62-73.</a:t>
            </a:r>
          </a:p>
        </p:txBody>
      </p:sp>
    </p:spTree>
    <p:extLst>
      <p:ext uri="{BB962C8B-B14F-4D97-AF65-F5344CB8AC3E}">
        <p14:creationId xmlns:p14="http://schemas.microsoft.com/office/powerpoint/2010/main" val="403606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en-US" sz="2800" smtClean="0"/>
              <a:t>… makes one forget what data – ideally – are about </a:t>
            </a:r>
          </a:p>
        </p:txBody>
      </p:sp>
      <p:sp>
        <p:nvSpPr>
          <p:cNvPr id="32774"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Referents</a:t>
            </a:r>
          </a:p>
        </p:txBody>
      </p:sp>
      <p:sp>
        <p:nvSpPr>
          <p:cNvPr id="32775"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References</a:t>
            </a:r>
          </a:p>
        </p:txBody>
      </p:sp>
      <p:pic>
        <p:nvPicPr>
          <p:cNvPr id="8197"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9"/>
          <p:cNvGrpSpPr>
            <a:grpSpLocks/>
          </p:cNvGrpSpPr>
          <p:nvPr/>
        </p:nvGrpSpPr>
        <p:grpSpPr bwMode="auto">
          <a:xfrm>
            <a:off x="5715000" y="2392363"/>
            <a:ext cx="2743200" cy="3771900"/>
            <a:chOff x="3120" y="816"/>
            <a:chExt cx="2334" cy="3048"/>
          </a:xfrm>
        </p:grpSpPr>
        <p:pic>
          <p:nvPicPr>
            <p:cNvPr id="82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7"/>
          <p:cNvGrpSpPr>
            <a:grpSpLocks/>
          </p:cNvGrpSpPr>
          <p:nvPr/>
        </p:nvGrpSpPr>
        <p:grpSpPr bwMode="auto">
          <a:xfrm>
            <a:off x="2362200" y="2519363"/>
            <a:ext cx="5672138" cy="3479800"/>
            <a:chOff x="2362200" y="2519363"/>
            <a:chExt cx="5672138" cy="3479800"/>
          </a:xfrm>
        </p:grpSpPr>
        <p:sp>
          <p:nvSpPr>
            <p:cNvPr id="8201"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2"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3"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8204"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4263688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AutoShape 2"/>
          <p:cNvSpPr>
            <a:spLocks noGrp="1" noChangeArrowheads="1"/>
          </p:cNvSpPr>
          <p:nvPr>
            <p:ph type="title"/>
          </p:nvPr>
        </p:nvSpPr>
        <p:spPr>
          <a:prstGeom prst="roundRect">
            <a:avLst>
              <a:gd name="adj" fmla="val 16667"/>
            </a:avLst>
          </a:prstGeom>
        </p:spPr>
        <p:txBody>
          <a:bodyPr/>
          <a:lstStyle/>
          <a:p>
            <a:r>
              <a:rPr lang="en-US" altLang="en-US"/>
              <a:t>Representing particular adverse event cases</a:t>
            </a:r>
          </a:p>
        </p:txBody>
      </p:sp>
      <p:sp>
        <p:nvSpPr>
          <p:cNvPr id="1206275" name="Rectangle 3"/>
          <p:cNvSpPr>
            <a:spLocks noGrp="1" noChangeArrowheads="1"/>
          </p:cNvSpPr>
          <p:nvPr>
            <p:ph idx="1"/>
          </p:nvPr>
        </p:nvSpPr>
        <p:spPr>
          <a:xfrm>
            <a:off x="228600" y="2362200"/>
            <a:ext cx="8686800" cy="4267200"/>
          </a:xfrm>
          <a:prstGeom prst="rect">
            <a:avLst/>
          </a:prstGeom>
        </p:spPr>
        <p:txBody>
          <a:bodyPr/>
          <a:lstStyle/>
          <a:p>
            <a:r>
              <a:rPr lang="en-US" altLang="en-US" dirty="0"/>
              <a:t>Is the generic representation of the portion of reality adequate enough for the description of particular cases?</a:t>
            </a:r>
          </a:p>
          <a:p>
            <a:r>
              <a:rPr lang="en-US" altLang="en-US" dirty="0"/>
              <a:t>Example: </a:t>
            </a:r>
            <a:r>
              <a:rPr lang="en-GB" altLang="ja-JP" dirty="0">
                <a:ea typeface="MS PGothic" panose="020B0600070205080204" pitchFamily="34" charset="-128"/>
              </a:rPr>
              <a:t>a patient </a:t>
            </a:r>
          </a:p>
          <a:p>
            <a:pPr lvl="1"/>
            <a:r>
              <a:rPr lang="en-GB" altLang="ja-JP" dirty="0">
                <a:ea typeface="MS PGothic" panose="020B0600070205080204" pitchFamily="34" charset="-128"/>
              </a:rPr>
              <a:t>born at time t</a:t>
            </a:r>
            <a:r>
              <a:rPr lang="en-GB" altLang="ja-JP" baseline="-25000" dirty="0">
                <a:ea typeface="MS PGothic" panose="020B0600070205080204" pitchFamily="34" charset="-128"/>
              </a:rPr>
              <a:t>0</a:t>
            </a:r>
            <a:r>
              <a:rPr lang="en-GB" altLang="ja-JP" dirty="0">
                <a:ea typeface="MS PGothic" panose="020B0600070205080204" pitchFamily="34" charset="-128"/>
              </a:rPr>
              <a:t> </a:t>
            </a:r>
          </a:p>
          <a:p>
            <a:pPr lvl="1"/>
            <a:r>
              <a:rPr lang="en-GB" altLang="ja-JP" dirty="0">
                <a:ea typeface="MS PGothic" panose="020B0600070205080204" pitchFamily="34" charset="-128"/>
              </a:rPr>
              <a:t>undergoing anti-inflammatory treatment and physiotherapy since t</a:t>
            </a:r>
            <a:r>
              <a:rPr lang="en-GB" altLang="ja-JP" baseline="-25000" dirty="0">
                <a:ea typeface="MS PGothic" panose="020B0600070205080204" pitchFamily="34" charset="-128"/>
              </a:rPr>
              <a:t>2</a:t>
            </a:r>
            <a:r>
              <a:rPr lang="en-GB" altLang="ja-JP" dirty="0">
                <a:ea typeface="MS PGothic" panose="020B0600070205080204" pitchFamily="34" charset="-128"/>
              </a:rPr>
              <a:t> </a:t>
            </a:r>
          </a:p>
          <a:p>
            <a:pPr lvl="1"/>
            <a:r>
              <a:rPr lang="en-GB" altLang="ja-JP" dirty="0">
                <a:ea typeface="MS PGothic" panose="020B0600070205080204" pitchFamily="34" charset="-128"/>
              </a:rPr>
              <a:t>for an arthrosis present since t</a:t>
            </a:r>
            <a:r>
              <a:rPr lang="en-GB" altLang="ja-JP" baseline="-25000" dirty="0">
                <a:ea typeface="MS PGothic" panose="020B0600070205080204" pitchFamily="34" charset="-128"/>
              </a:rPr>
              <a:t>1</a:t>
            </a:r>
          </a:p>
          <a:p>
            <a:pPr lvl="1"/>
            <a:r>
              <a:rPr lang="en-GB" altLang="ja-JP" dirty="0">
                <a:ea typeface="MS PGothic" panose="020B0600070205080204" pitchFamily="34" charset="-128"/>
              </a:rPr>
              <a:t>develops a stomach ulcer at t</a:t>
            </a:r>
            <a:r>
              <a:rPr lang="en-GB" altLang="ja-JP" baseline="-25000" dirty="0">
                <a:ea typeface="MS PGothic" panose="020B0600070205080204" pitchFamily="34" charset="-128"/>
              </a:rPr>
              <a:t>3</a:t>
            </a:r>
            <a:r>
              <a:rPr lang="en-GB" altLang="ja-JP" dirty="0">
                <a:ea typeface="MS PGothic" panose="020B0600070205080204" pitchFamily="34" charset="-128"/>
              </a:rPr>
              <a:t>. </a:t>
            </a:r>
            <a:endParaRPr lang="en-US" altLang="en-US" dirty="0"/>
          </a:p>
        </p:txBody>
      </p:sp>
      <p:sp>
        <p:nvSpPr>
          <p:cNvPr id="1206276" name="Slide Number Placeholder 3"/>
          <p:cNvSpPr txBox="1">
            <a:spLocks noGrp="1"/>
          </p:cNvSpPr>
          <p:nvPr/>
        </p:nvSpPr>
        <p:spPr bwMode="auto">
          <a:xfrm>
            <a:off x="72390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4371ADED-0CEE-461C-A0A5-72F6FB846BD4}" type="slidenum">
              <a:rPr lang="en-US" altLang="en-US" sz="1400" b="0">
                <a:solidFill>
                  <a:schemeClr val="bg1"/>
                </a:solidFill>
              </a:rPr>
              <a:pPr algn="r"/>
              <a:t>60</a:t>
            </a:fld>
            <a:endParaRPr lang="en-US" altLang="en-US" sz="1400" b="0">
              <a:solidFill>
                <a:schemeClr val="bg1"/>
              </a:solidFill>
            </a:endParaRPr>
          </a:p>
        </p:txBody>
      </p:sp>
    </p:spTree>
    <p:extLst>
      <p:ext uri="{BB962C8B-B14F-4D97-AF65-F5344CB8AC3E}">
        <p14:creationId xmlns:p14="http://schemas.microsoft.com/office/powerpoint/2010/main" val="2026921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AutoShape 2"/>
          <p:cNvSpPr>
            <a:spLocks noGrp="1" noChangeArrowheads="1"/>
          </p:cNvSpPr>
          <p:nvPr>
            <p:ph type="title"/>
          </p:nvPr>
        </p:nvSpPr>
        <p:spPr>
          <a:prstGeom prst="roundRect">
            <a:avLst>
              <a:gd name="adj" fmla="val 16667"/>
            </a:avLst>
          </a:prstGeom>
        </p:spPr>
        <p:txBody>
          <a:bodyPr/>
          <a:lstStyle/>
          <a:p>
            <a:r>
              <a:rPr lang="en-US" altLang="en-US" sz="2800"/>
              <a:t>Anti-inflammatory treatment with ulcer development</a:t>
            </a:r>
          </a:p>
        </p:txBody>
      </p:sp>
      <p:graphicFrame>
        <p:nvGraphicFramePr>
          <p:cNvPr id="141315" name="Group 3"/>
          <p:cNvGraphicFramePr>
            <a:graphicFrameLocks noGrp="1"/>
          </p:cNvGraphicFramePr>
          <p:nvPr>
            <p:ph idx="1"/>
          </p:nvPr>
        </p:nvGraphicFramePr>
        <p:xfrm>
          <a:off x="228600" y="1676400"/>
          <a:ext cx="8686799" cy="4816475"/>
        </p:xfrm>
        <a:graphic>
          <a:graphicData uri="http://schemas.openxmlformats.org/drawingml/2006/table">
            <a:tbl>
              <a:tblPr/>
              <a:tblGrid>
                <a:gridCol w="449317"/>
                <a:gridCol w="3070334"/>
                <a:gridCol w="5167148"/>
              </a:tblGrid>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IUI</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Description of particular</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Properties</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the patient who is treated</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 member_of C1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6197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treatment</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 instance_of C3	      	#2 has_participant #1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 has_agent #3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the physician responsible for #2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 member_of C4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#4</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arthrosis</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#4 member_of C5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257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#5</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anti-inflammatory treatment </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#5 part_of #2	         	#5 member_of C2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#6</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physiotherapy</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#6 part_of #2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#7</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stomach</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#7 member_of C6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73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#8</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#7’s structure integrity</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#8 instance_of C8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0                    	</a:t>
                      </a: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#8 inheres_in #7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0</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stomach ulcer</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#9 part_of #7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#10</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coming into existence of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#10 has_participant #9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6197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change brought about by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 has_agent #9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                      	</a:t>
                      </a: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 has_participant #8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 instance_of C10 (harm)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397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noticing the presence of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#12 has_participant #9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3+x	</a:t>
                      </a: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#12 has_agent #3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3+x</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cognitive representation in #3 about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#13 is_about #9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3+x</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210433" name="Rectangle 65"/>
          <p:cNvSpPr>
            <a:spLocks noChangeArrowheads="1"/>
          </p:cNvSpPr>
          <p:nvPr/>
        </p:nvSpPr>
        <p:spPr bwMode="auto">
          <a:xfrm>
            <a:off x="5105400" y="5334000"/>
            <a:ext cx="587375" cy="228600"/>
          </a:xfrm>
          <a:prstGeom prst="rect">
            <a:avLst/>
          </a:prstGeom>
          <a:solidFill>
            <a:srgbClr val="FF3399">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endParaRPr lang="en-US" altLang="en-US" sz="3200" i="1">
              <a:solidFill>
                <a:srgbClr val="000066"/>
              </a:solidFill>
            </a:endParaRPr>
          </a:p>
        </p:txBody>
      </p:sp>
      <p:sp>
        <p:nvSpPr>
          <p:cNvPr id="1210434" name="Rectangle 66"/>
          <p:cNvSpPr>
            <a:spLocks noChangeArrowheads="1"/>
          </p:cNvSpPr>
          <p:nvPr/>
        </p:nvSpPr>
        <p:spPr bwMode="auto">
          <a:xfrm>
            <a:off x="5867400" y="5562600"/>
            <a:ext cx="381000" cy="228600"/>
          </a:xfrm>
          <a:prstGeom prst="rect">
            <a:avLst/>
          </a:prstGeom>
          <a:solidFill>
            <a:srgbClr val="FF3399">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endParaRPr lang="en-US" altLang="en-US" sz="3200" i="1">
              <a:solidFill>
                <a:srgbClr val="000066"/>
              </a:solidFill>
            </a:endParaRPr>
          </a:p>
        </p:txBody>
      </p:sp>
      <p:sp>
        <p:nvSpPr>
          <p:cNvPr id="1210435" name="Slide Number Placeholder 6"/>
          <p:cNvSpPr txBox="1">
            <a:spLocks noGrp="1"/>
          </p:cNvSpPr>
          <p:nvPr/>
        </p:nvSpPr>
        <p:spPr bwMode="auto">
          <a:xfrm>
            <a:off x="72390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B7DB2683-7C8C-4AC5-99E6-2304EBCB3502}" type="slidenum">
              <a:rPr lang="en-US" altLang="en-US" sz="1400" b="0">
                <a:solidFill>
                  <a:schemeClr val="bg1"/>
                </a:solidFill>
              </a:rPr>
              <a:pPr algn="r"/>
              <a:t>61</a:t>
            </a:fld>
            <a:endParaRPr lang="en-US" altLang="en-US" sz="1400" b="0">
              <a:solidFill>
                <a:schemeClr val="bg1"/>
              </a:solidFill>
            </a:endParaRPr>
          </a:p>
        </p:txBody>
      </p:sp>
    </p:spTree>
    <p:extLst>
      <p:ext uri="{BB962C8B-B14F-4D97-AF65-F5344CB8AC3E}">
        <p14:creationId xmlns:p14="http://schemas.microsoft.com/office/powerpoint/2010/main" val="14887825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AutoShape 2"/>
          <p:cNvSpPr>
            <a:spLocks noGrp="1" noChangeArrowheads="1"/>
          </p:cNvSpPr>
          <p:nvPr>
            <p:ph type="title"/>
          </p:nvPr>
        </p:nvSpPr>
        <p:spPr>
          <a:prstGeom prst="roundRect">
            <a:avLst>
              <a:gd name="adj" fmla="val 16667"/>
            </a:avLst>
          </a:prstGeom>
        </p:spPr>
        <p:txBody>
          <a:bodyPr/>
          <a:lstStyle/>
          <a:p>
            <a:r>
              <a:rPr lang="en-US" altLang="en-US"/>
              <a:t>Time line and dependencies (1)</a:t>
            </a:r>
          </a:p>
        </p:txBody>
      </p:sp>
      <p:sp>
        <p:nvSpPr>
          <p:cNvPr id="1212419" name="Rectangle 325"/>
          <p:cNvSpPr>
            <a:spLocks noGrp="1" noChangeArrowheads="1"/>
          </p:cNvSpPr>
          <p:nvPr>
            <p:ph idx="1"/>
          </p:nvPr>
        </p:nvSpPr>
        <p:spPr>
          <a:xfrm>
            <a:off x="4622800" y="3505200"/>
            <a:ext cx="4292600" cy="3124200"/>
          </a:xfrm>
          <a:prstGeom prst="rect">
            <a:avLst/>
          </a:prstGeom>
        </p:spPr>
        <p:txBody>
          <a:bodyPr/>
          <a:lstStyle/>
          <a:p>
            <a:r>
              <a:rPr lang="en-US" altLang="en-US" sz="2000" dirty="0"/>
              <a:t>At t</a:t>
            </a:r>
            <a:r>
              <a:rPr lang="en-US" altLang="en-US" sz="2000" baseline="-25000" dirty="0"/>
              <a:t>0</a:t>
            </a:r>
            <a:r>
              <a:rPr lang="en-US" altLang="en-US" sz="2000" dirty="0"/>
              <a:t>, the patient is born, and since that time, his stomach is part of him and a structure integrity (C8) inheres in it:</a:t>
            </a:r>
          </a:p>
          <a:p>
            <a:pPr lvl="1"/>
            <a:r>
              <a:rPr lang="en-US" altLang="en-US" sz="2000" b="1" dirty="0"/>
              <a:t>#1 instance-of person</a:t>
            </a:r>
            <a:r>
              <a:rPr lang="en-US" altLang="en-US" sz="2000" dirty="0"/>
              <a:t>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endParaRPr lang="en-US" altLang="en-US" sz="2000" b="1" dirty="0"/>
          </a:p>
          <a:p>
            <a:pPr lvl="1"/>
            <a:r>
              <a:rPr lang="en-US" altLang="en-US" sz="2000" b="1" dirty="0"/>
              <a:t>#7 part-of #1</a:t>
            </a:r>
            <a:r>
              <a:rPr lang="en-US" altLang="en-US" sz="2000" dirty="0"/>
              <a:t>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endParaRPr lang="en-US" altLang="en-US" sz="2000" dirty="0"/>
          </a:p>
          <a:p>
            <a:pPr lvl="1"/>
            <a:r>
              <a:rPr lang="en-GB" altLang="ja-JP" sz="2000" b="1" i="1" dirty="0">
                <a:ea typeface="MS PGothic" panose="020B0600070205080204" pitchFamily="34" charset="-128"/>
              </a:rPr>
              <a:t>#8 </a:t>
            </a:r>
            <a:r>
              <a:rPr lang="en-GB" altLang="ja-JP" sz="2000" b="1" dirty="0" err="1">
                <a:ea typeface="MS PGothic" panose="020B0600070205080204" pitchFamily="34" charset="-128"/>
              </a:rPr>
              <a:t>instance_of</a:t>
            </a:r>
            <a:r>
              <a:rPr lang="en-GB" altLang="ja-JP" sz="2000" dirty="0">
                <a:ea typeface="MS PGothic" panose="020B0600070205080204" pitchFamily="34" charset="-128"/>
              </a:rPr>
              <a:t> C8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p>
          <a:p>
            <a:pPr lvl="1"/>
            <a:r>
              <a:rPr lang="en-GB" altLang="ja-JP" sz="2000" b="1" i="1" dirty="0">
                <a:ea typeface="MS PGothic" panose="020B0600070205080204" pitchFamily="34" charset="-128"/>
              </a:rPr>
              <a:t>#8 </a:t>
            </a:r>
            <a:r>
              <a:rPr lang="en-GB" altLang="ja-JP" sz="2000" b="1" dirty="0" err="1">
                <a:ea typeface="MS PGothic" panose="020B0600070205080204" pitchFamily="34" charset="-128"/>
              </a:rPr>
              <a:t>inheres_in</a:t>
            </a:r>
            <a:r>
              <a:rPr lang="en-GB" altLang="ja-JP" sz="2000" b="1" i="1" dirty="0">
                <a:ea typeface="MS PGothic" panose="020B0600070205080204" pitchFamily="34" charset="-128"/>
              </a:rPr>
              <a:t> #7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endParaRPr lang="en-US" altLang="en-US" sz="2000" baseline="-25000" dirty="0"/>
          </a:p>
        </p:txBody>
      </p:sp>
      <p:grpSp>
        <p:nvGrpSpPr>
          <p:cNvPr id="1212420" name="Group 300"/>
          <p:cNvGrpSpPr>
            <a:grpSpLocks/>
          </p:cNvGrpSpPr>
          <p:nvPr/>
        </p:nvGrpSpPr>
        <p:grpSpPr bwMode="auto">
          <a:xfrm>
            <a:off x="152400" y="3062288"/>
            <a:ext cx="8458200" cy="319087"/>
            <a:chOff x="240" y="2592"/>
            <a:chExt cx="5328" cy="201"/>
          </a:xfrm>
        </p:grpSpPr>
        <p:sp>
          <p:nvSpPr>
            <p:cNvPr id="1212421" name="Rectangle 168"/>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22" name="Rectangle 16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2423" name="Group 299"/>
          <p:cNvGrpSpPr>
            <a:grpSpLocks/>
          </p:cNvGrpSpPr>
          <p:nvPr/>
        </p:nvGrpSpPr>
        <p:grpSpPr bwMode="auto">
          <a:xfrm>
            <a:off x="152400" y="2684463"/>
            <a:ext cx="8458200" cy="317500"/>
            <a:chOff x="240" y="2400"/>
            <a:chExt cx="5328" cy="200"/>
          </a:xfrm>
        </p:grpSpPr>
        <p:sp>
          <p:nvSpPr>
            <p:cNvPr id="1212424" name="Rectangle 166"/>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25" name="Rectangle 165"/>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2426" name="Group 290"/>
          <p:cNvGrpSpPr>
            <a:grpSpLocks/>
          </p:cNvGrpSpPr>
          <p:nvPr/>
        </p:nvGrpSpPr>
        <p:grpSpPr bwMode="auto">
          <a:xfrm>
            <a:off x="152400" y="2300288"/>
            <a:ext cx="8458200" cy="314325"/>
            <a:chOff x="240" y="3072"/>
            <a:chExt cx="5328" cy="276"/>
          </a:xfrm>
        </p:grpSpPr>
        <p:sp>
          <p:nvSpPr>
            <p:cNvPr id="1212427" name="Rectangle 154"/>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(#1)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28" name="Rectangle 153"/>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2429" name="Line 305"/>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2430" name="Line 306"/>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2431" name="Line 307"/>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2432" name="Line 308"/>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2433" name="Group 313"/>
          <p:cNvGrpSpPr>
            <a:grpSpLocks/>
          </p:cNvGrpSpPr>
          <p:nvPr/>
        </p:nvGrpSpPr>
        <p:grpSpPr bwMode="auto">
          <a:xfrm>
            <a:off x="0" y="1843088"/>
            <a:ext cx="8915400" cy="407987"/>
            <a:chOff x="0" y="1728"/>
            <a:chExt cx="5616" cy="257"/>
          </a:xfrm>
        </p:grpSpPr>
        <p:sp>
          <p:nvSpPr>
            <p:cNvPr id="1212434" name="Line 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2435" name="Text Box 309"/>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2436" name="Text Box 310"/>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2437" name="Text Box 311"/>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2438" name="Text Box 312"/>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2439" name="Group 149"/>
          <p:cNvGrpSpPr>
            <a:grpSpLocks/>
          </p:cNvGrpSpPr>
          <p:nvPr/>
        </p:nvGrpSpPr>
        <p:grpSpPr bwMode="auto">
          <a:xfrm>
            <a:off x="2286000" y="3122613"/>
            <a:ext cx="1955800" cy="273050"/>
            <a:chOff x="144" y="2452"/>
            <a:chExt cx="1232" cy="172"/>
          </a:xfrm>
        </p:grpSpPr>
        <p:sp>
          <p:nvSpPr>
            <p:cNvPr id="1212440" name="Rectangle 41"/>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41" name="Rectangle 4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2442" name="Line 318"/>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2443" name="Slide Number Placeholder 26"/>
          <p:cNvSpPr txBox="1">
            <a:spLocks noGrp="1"/>
          </p:cNvSpPr>
          <p:nvPr/>
        </p:nvSpPr>
        <p:spPr bwMode="auto">
          <a:xfrm>
            <a:off x="72390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DF022FC8-1B2A-4B71-B3DF-4AA8D28BF146}" type="slidenum">
              <a:rPr lang="en-US" altLang="en-US" sz="1400" b="0">
                <a:solidFill>
                  <a:schemeClr val="bg1"/>
                </a:solidFill>
              </a:rPr>
              <a:pPr algn="r"/>
              <a:t>62</a:t>
            </a:fld>
            <a:endParaRPr lang="en-US" altLang="en-US" sz="1400" b="0">
              <a:solidFill>
                <a:schemeClr val="bg1"/>
              </a:solidFill>
            </a:endParaRPr>
          </a:p>
        </p:txBody>
      </p:sp>
    </p:spTree>
    <p:extLst>
      <p:ext uri="{BB962C8B-B14F-4D97-AF65-F5344CB8AC3E}">
        <p14:creationId xmlns:p14="http://schemas.microsoft.com/office/powerpoint/2010/main" val="2473830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AutoShape 2"/>
          <p:cNvSpPr>
            <a:spLocks noGrp="1" noChangeArrowheads="1"/>
          </p:cNvSpPr>
          <p:nvPr>
            <p:ph type="title"/>
          </p:nvPr>
        </p:nvSpPr>
        <p:spPr>
          <a:prstGeom prst="roundRect">
            <a:avLst>
              <a:gd name="adj" fmla="val 16667"/>
            </a:avLst>
          </a:prstGeom>
        </p:spPr>
        <p:txBody>
          <a:bodyPr/>
          <a:lstStyle/>
          <a:p>
            <a:r>
              <a:rPr lang="en-US" altLang="en-US"/>
              <a:t>Time line and dependencies (2)</a:t>
            </a:r>
          </a:p>
        </p:txBody>
      </p:sp>
      <p:grpSp>
        <p:nvGrpSpPr>
          <p:cNvPr id="1214467" name="Group 15"/>
          <p:cNvGrpSpPr>
            <a:grpSpLocks/>
          </p:cNvGrpSpPr>
          <p:nvPr/>
        </p:nvGrpSpPr>
        <p:grpSpPr bwMode="auto">
          <a:xfrm>
            <a:off x="152400" y="3062288"/>
            <a:ext cx="8458200" cy="319087"/>
            <a:chOff x="240" y="2592"/>
            <a:chExt cx="5328" cy="201"/>
          </a:xfrm>
        </p:grpSpPr>
        <p:sp>
          <p:nvSpPr>
            <p:cNvPr id="1214468" name="Rectangle 16"/>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69" name="Rectangle 1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4470" name="Group 18"/>
          <p:cNvGrpSpPr>
            <a:grpSpLocks/>
          </p:cNvGrpSpPr>
          <p:nvPr/>
        </p:nvGrpSpPr>
        <p:grpSpPr bwMode="auto">
          <a:xfrm>
            <a:off x="152400" y="2684463"/>
            <a:ext cx="8458200" cy="317500"/>
            <a:chOff x="240" y="2400"/>
            <a:chExt cx="5328" cy="200"/>
          </a:xfrm>
        </p:grpSpPr>
        <p:sp>
          <p:nvSpPr>
            <p:cNvPr id="1214471" name="Rectangle 19"/>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72" name="Rectangle 20"/>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4473" name="Group 21"/>
          <p:cNvGrpSpPr>
            <a:grpSpLocks/>
          </p:cNvGrpSpPr>
          <p:nvPr/>
        </p:nvGrpSpPr>
        <p:grpSpPr bwMode="auto">
          <a:xfrm>
            <a:off x="1752600" y="3432175"/>
            <a:ext cx="6553200" cy="319088"/>
            <a:chOff x="1488" y="3552"/>
            <a:chExt cx="4128" cy="201"/>
          </a:xfrm>
        </p:grpSpPr>
        <p:sp>
          <p:nvSpPr>
            <p:cNvPr id="1214474" name="Rectangle 22"/>
            <p:cNvSpPr>
              <a:spLocks noChangeArrowheads="1"/>
            </p:cNvSpPr>
            <p:nvPr/>
          </p:nvSpPr>
          <p:spPr bwMode="auto">
            <a:xfrm>
              <a:off x="1680" y="3552"/>
              <a:ext cx="39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arthrosis</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75" name="Rectangle 23"/>
            <p:cNvSpPr>
              <a:spLocks noChangeArrowheads="1"/>
            </p:cNvSpPr>
            <p:nvPr/>
          </p:nvSpPr>
          <p:spPr bwMode="auto">
            <a:xfrm>
              <a:off x="1488" y="355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#4</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4476" name="Group 36"/>
          <p:cNvGrpSpPr>
            <a:grpSpLocks/>
          </p:cNvGrpSpPr>
          <p:nvPr/>
        </p:nvGrpSpPr>
        <p:grpSpPr bwMode="auto">
          <a:xfrm>
            <a:off x="152400" y="2300288"/>
            <a:ext cx="8458200" cy="314325"/>
            <a:chOff x="240" y="3072"/>
            <a:chExt cx="5328" cy="276"/>
          </a:xfrm>
        </p:grpSpPr>
        <p:sp>
          <p:nvSpPr>
            <p:cNvPr id="1214477" name="Rectangle 37"/>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78" name="Rectangle 38"/>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4479" name="Line 39"/>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80" name="Line 40"/>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81" name="Line 41"/>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82" name="Line 42"/>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4483" name="Group 43"/>
          <p:cNvGrpSpPr>
            <a:grpSpLocks/>
          </p:cNvGrpSpPr>
          <p:nvPr/>
        </p:nvGrpSpPr>
        <p:grpSpPr bwMode="auto">
          <a:xfrm>
            <a:off x="0" y="1843088"/>
            <a:ext cx="8915400" cy="407987"/>
            <a:chOff x="0" y="1728"/>
            <a:chExt cx="5616" cy="257"/>
          </a:xfrm>
        </p:grpSpPr>
        <p:sp>
          <p:nvSpPr>
            <p:cNvPr id="1214484" name="Line 4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4485" name="Text Box 45"/>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4486" name="Text Box 46"/>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4487" name="Text Box 47"/>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4488" name="Text Box 48"/>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4489" name="Group 68"/>
          <p:cNvGrpSpPr>
            <a:grpSpLocks/>
          </p:cNvGrpSpPr>
          <p:nvPr/>
        </p:nvGrpSpPr>
        <p:grpSpPr bwMode="auto">
          <a:xfrm>
            <a:off x="2286000" y="3122613"/>
            <a:ext cx="1955800" cy="273050"/>
            <a:chOff x="144" y="2452"/>
            <a:chExt cx="1232" cy="172"/>
          </a:xfrm>
        </p:grpSpPr>
        <p:sp>
          <p:nvSpPr>
            <p:cNvPr id="1214490" name="Rectangle 69"/>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91" name="Rectangle 7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4492" name="Line 71"/>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93" name="Rectangle 79"/>
          <p:cNvSpPr>
            <a:spLocks noChangeArrowheads="1"/>
          </p:cNvSpPr>
          <p:nvPr/>
        </p:nvSpPr>
        <p:spPr bwMode="auto">
          <a:xfrm>
            <a:off x="4648200" y="38862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b="0">
                <a:solidFill>
                  <a:srgbClr val="EBE6FC"/>
                </a:solidFill>
              </a:rPr>
              <a:t>At t</a:t>
            </a:r>
            <a:r>
              <a:rPr lang="en-US" altLang="en-US" b="0" baseline="-25000">
                <a:solidFill>
                  <a:srgbClr val="EBE6FC"/>
                </a:solidFill>
              </a:rPr>
              <a:t>1</a:t>
            </a:r>
            <a:r>
              <a:rPr lang="en-US" altLang="en-US" b="0">
                <a:solidFill>
                  <a:srgbClr val="EBE6FC"/>
                </a:solidFill>
              </a:rPr>
              <a:t>, the patient acquires arthrosis:</a:t>
            </a:r>
          </a:p>
          <a:p>
            <a:pPr lvl="1">
              <a:spcBef>
                <a:spcPct val="20000"/>
              </a:spcBef>
              <a:buFontTx/>
              <a:buChar char="–"/>
            </a:pPr>
            <a:r>
              <a:rPr lang="en-GB" altLang="ja-JP" sz="2000" i="1">
                <a:solidFill>
                  <a:srgbClr val="EBE6FC"/>
                </a:solidFill>
                <a:ea typeface="MS PGothic" panose="020B0600070205080204" pitchFamily="34" charset="-128"/>
              </a:rPr>
              <a:t>#4 </a:t>
            </a:r>
            <a:r>
              <a:rPr lang="en-GB" altLang="ja-JP" sz="2000">
                <a:solidFill>
                  <a:srgbClr val="EBE6FC"/>
                </a:solidFill>
                <a:ea typeface="MS PGothic" panose="020B0600070205080204" pitchFamily="34" charset="-128"/>
              </a:rPr>
              <a:t>member_of</a:t>
            </a:r>
            <a:r>
              <a:rPr lang="en-GB" altLang="ja-JP" sz="2000" b="0">
                <a:solidFill>
                  <a:srgbClr val="EBE6FC"/>
                </a:solidFill>
                <a:ea typeface="MS PGothic" panose="020B0600070205080204" pitchFamily="34" charset="-128"/>
              </a:rPr>
              <a:t> C5 </a:t>
            </a:r>
            <a:r>
              <a:rPr lang="en-GB" altLang="ja-JP" sz="2000">
                <a:solidFill>
                  <a:srgbClr val="EBE6FC"/>
                </a:solidFill>
                <a:ea typeface="MS PGothic" panose="020B0600070205080204" pitchFamily="34" charset="-128"/>
              </a:rPr>
              <a:t>since</a:t>
            </a:r>
            <a:r>
              <a:rPr lang="en-GB" altLang="ja-JP" sz="2000" b="0">
                <a:solidFill>
                  <a:srgbClr val="EBE6FC"/>
                </a:solidFill>
                <a:ea typeface="MS PGothic" panose="020B0600070205080204" pitchFamily="34" charset="-128"/>
              </a:rPr>
              <a:t> t</a:t>
            </a:r>
            <a:r>
              <a:rPr lang="en-GB" altLang="ja-JP" sz="2000" b="0" baseline="-25000">
                <a:solidFill>
                  <a:srgbClr val="EBE6FC"/>
                </a:solidFill>
                <a:ea typeface="MS PGothic" panose="020B0600070205080204" pitchFamily="34" charset="-128"/>
              </a:rPr>
              <a:t>1</a:t>
            </a:r>
          </a:p>
          <a:p>
            <a:pPr lvl="1">
              <a:spcBef>
                <a:spcPct val="20000"/>
              </a:spcBef>
              <a:buFontTx/>
              <a:buChar char="–"/>
            </a:pPr>
            <a:r>
              <a:rPr lang="en-GB" altLang="ja-JP" sz="2000" i="1">
                <a:solidFill>
                  <a:srgbClr val="EBE6FC"/>
                </a:solidFill>
                <a:ea typeface="MS PGothic" panose="020B0600070205080204" pitchFamily="34" charset="-128"/>
              </a:rPr>
              <a:t>#4 </a:t>
            </a:r>
            <a:r>
              <a:rPr lang="en-GB" altLang="ja-JP" sz="2000">
                <a:solidFill>
                  <a:srgbClr val="EBE6FC"/>
                </a:solidFill>
                <a:ea typeface="MS PGothic" panose="020B0600070205080204" pitchFamily="34" charset="-128"/>
              </a:rPr>
              <a:t>inheres_in</a:t>
            </a:r>
            <a:r>
              <a:rPr lang="en-GB" altLang="ja-JP" sz="2000" i="1">
                <a:solidFill>
                  <a:srgbClr val="EBE6FC"/>
                </a:solidFill>
                <a:ea typeface="MS PGothic" panose="020B0600070205080204" pitchFamily="34" charset="-128"/>
              </a:rPr>
              <a:t> #1 </a:t>
            </a:r>
            <a:r>
              <a:rPr lang="en-GB" altLang="ja-JP" sz="2000">
                <a:solidFill>
                  <a:srgbClr val="EBE6FC"/>
                </a:solidFill>
                <a:ea typeface="MS PGothic" panose="020B0600070205080204" pitchFamily="34" charset="-128"/>
              </a:rPr>
              <a:t>since</a:t>
            </a:r>
            <a:r>
              <a:rPr lang="en-GB" altLang="ja-JP" sz="2000" b="0">
                <a:solidFill>
                  <a:srgbClr val="EBE6FC"/>
                </a:solidFill>
                <a:ea typeface="MS PGothic" panose="020B0600070205080204" pitchFamily="34" charset="-128"/>
              </a:rPr>
              <a:t> t</a:t>
            </a:r>
            <a:r>
              <a:rPr lang="en-GB" altLang="ja-JP" sz="2000" b="0" baseline="-25000">
                <a:solidFill>
                  <a:srgbClr val="EBE6FC"/>
                </a:solidFill>
                <a:ea typeface="MS PGothic" panose="020B0600070205080204" pitchFamily="34" charset="-128"/>
              </a:rPr>
              <a:t>1</a:t>
            </a:r>
            <a:endParaRPr lang="en-US" altLang="en-US" sz="2000" b="0" baseline="-25000">
              <a:solidFill>
                <a:srgbClr val="EBE6FC"/>
              </a:solidFill>
            </a:endParaRPr>
          </a:p>
        </p:txBody>
      </p:sp>
      <p:grpSp>
        <p:nvGrpSpPr>
          <p:cNvPr id="1214494" name="Group 80"/>
          <p:cNvGrpSpPr>
            <a:grpSpLocks/>
          </p:cNvGrpSpPr>
          <p:nvPr/>
        </p:nvGrpSpPr>
        <p:grpSpPr bwMode="auto">
          <a:xfrm>
            <a:off x="3225800" y="3468688"/>
            <a:ext cx="1955800" cy="273050"/>
            <a:chOff x="144" y="1936"/>
            <a:chExt cx="1232" cy="172"/>
          </a:xfrm>
        </p:grpSpPr>
        <p:sp>
          <p:nvSpPr>
            <p:cNvPr id="1214495" name="Rectangle 81"/>
            <p:cNvSpPr>
              <a:spLocks noChangeArrowheads="1"/>
            </p:cNvSpPr>
            <p:nvPr/>
          </p:nvSpPr>
          <p:spPr bwMode="auto">
            <a:xfrm>
              <a:off x="384" y="1936"/>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underlying disease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96" name="Rectangle 82"/>
            <p:cNvSpPr>
              <a:spLocks noChangeArrowheads="1"/>
            </p:cNvSpPr>
            <p:nvPr/>
          </p:nvSpPr>
          <p:spPr bwMode="auto">
            <a:xfrm>
              <a:off x="144" y="193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C5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4497" name="Line 83"/>
          <p:cNvSpPr>
            <a:spLocks noChangeShapeType="1"/>
          </p:cNvSpPr>
          <p:nvPr/>
        </p:nvSpPr>
        <p:spPr bwMode="auto">
          <a:xfrm>
            <a:off x="1778000" y="3484563"/>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98" name="Slide Number Placeholder 33"/>
          <p:cNvSpPr txBox="1">
            <a:spLocks noGrp="1"/>
          </p:cNvSpPr>
          <p:nvPr/>
        </p:nvSpPr>
        <p:spPr bwMode="auto">
          <a:xfrm>
            <a:off x="72390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6CCCC9AC-DE87-4F2D-926A-7778BE144C00}" type="slidenum">
              <a:rPr lang="en-US" altLang="en-US" sz="1400" b="0">
                <a:solidFill>
                  <a:schemeClr val="bg1"/>
                </a:solidFill>
              </a:rPr>
              <a:pPr algn="r"/>
              <a:t>63</a:t>
            </a:fld>
            <a:endParaRPr lang="en-US" altLang="en-US" sz="1400" b="0">
              <a:solidFill>
                <a:schemeClr val="bg1"/>
              </a:solidFill>
            </a:endParaRPr>
          </a:p>
        </p:txBody>
      </p:sp>
    </p:spTree>
    <p:extLst>
      <p:ext uri="{BB962C8B-B14F-4D97-AF65-F5344CB8AC3E}">
        <p14:creationId xmlns:p14="http://schemas.microsoft.com/office/powerpoint/2010/main" val="3065119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AutoShape 2"/>
          <p:cNvSpPr>
            <a:spLocks noGrp="1" noChangeArrowheads="1"/>
          </p:cNvSpPr>
          <p:nvPr>
            <p:ph type="title"/>
          </p:nvPr>
        </p:nvSpPr>
        <p:spPr>
          <a:prstGeom prst="roundRect">
            <a:avLst>
              <a:gd name="adj" fmla="val 16667"/>
            </a:avLst>
          </a:prstGeom>
        </p:spPr>
        <p:txBody>
          <a:bodyPr/>
          <a:lstStyle/>
          <a:p>
            <a:r>
              <a:rPr lang="en-US" altLang="en-US"/>
              <a:t>Time line and dependencies (3)</a:t>
            </a:r>
          </a:p>
        </p:txBody>
      </p:sp>
      <p:grpSp>
        <p:nvGrpSpPr>
          <p:cNvPr id="1216515" name="Group 15"/>
          <p:cNvGrpSpPr>
            <a:grpSpLocks/>
          </p:cNvGrpSpPr>
          <p:nvPr/>
        </p:nvGrpSpPr>
        <p:grpSpPr bwMode="auto">
          <a:xfrm>
            <a:off x="152400" y="3062288"/>
            <a:ext cx="8458200" cy="319087"/>
            <a:chOff x="240" y="2592"/>
            <a:chExt cx="5328" cy="201"/>
          </a:xfrm>
        </p:grpSpPr>
        <p:sp>
          <p:nvSpPr>
            <p:cNvPr id="1216516" name="Rectangle 16"/>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17" name="Rectangle 1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18" name="Group 18"/>
          <p:cNvGrpSpPr>
            <a:grpSpLocks/>
          </p:cNvGrpSpPr>
          <p:nvPr/>
        </p:nvGrpSpPr>
        <p:grpSpPr bwMode="auto">
          <a:xfrm>
            <a:off x="152400" y="2684463"/>
            <a:ext cx="8458200" cy="317500"/>
            <a:chOff x="240" y="2400"/>
            <a:chExt cx="5328" cy="200"/>
          </a:xfrm>
        </p:grpSpPr>
        <p:sp>
          <p:nvSpPr>
            <p:cNvPr id="1216519" name="Rectangle 19"/>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0" name="Rectangle 20"/>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21" name="Group 21"/>
          <p:cNvGrpSpPr>
            <a:grpSpLocks/>
          </p:cNvGrpSpPr>
          <p:nvPr/>
        </p:nvGrpSpPr>
        <p:grpSpPr bwMode="auto">
          <a:xfrm>
            <a:off x="1752600" y="3432175"/>
            <a:ext cx="6553200" cy="319088"/>
            <a:chOff x="1488" y="3552"/>
            <a:chExt cx="4128" cy="201"/>
          </a:xfrm>
        </p:grpSpPr>
        <p:sp>
          <p:nvSpPr>
            <p:cNvPr id="1216522" name="Rectangle 22"/>
            <p:cNvSpPr>
              <a:spLocks noChangeArrowheads="1"/>
            </p:cNvSpPr>
            <p:nvPr/>
          </p:nvSpPr>
          <p:spPr bwMode="auto">
            <a:xfrm>
              <a:off x="1680" y="3552"/>
              <a:ext cx="39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arthrosis</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3" name="Rectangle 23"/>
            <p:cNvSpPr>
              <a:spLocks noChangeArrowheads="1"/>
            </p:cNvSpPr>
            <p:nvPr/>
          </p:nvSpPr>
          <p:spPr bwMode="auto">
            <a:xfrm>
              <a:off x="1488" y="355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#4</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24" name="Group 24"/>
          <p:cNvGrpSpPr>
            <a:grpSpLocks/>
          </p:cNvGrpSpPr>
          <p:nvPr/>
        </p:nvGrpSpPr>
        <p:grpSpPr bwMode="auto">
          <a:xfrm>
            <a:off x="1227138" y="6402388"/>
            <a:ext cx="7696200" cy="317500"/>
            <a:chOff x="720" y="3312"/>
            <a:chExt cx="4848" cy="200"/>
          </a:xfrm>
        </p:grpSpPr>
        <p:sp>
          <p:nvSpPr>
            <p:cNvPr id="1216525" name="Rectangle 25"/>
            <p:cNvSpPr>
              <a:spLocks noChangeArrowheads="1"/>
            </p:cNvSpPr>
            <p:nvPr/>
          </p:nvSpPr>
          <p:spPr bwMode="auto">
            <a:xfrm>
              <a:off x="912" y="3312"/>
              <a:ext cx="465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physician responsible for #2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6" name="Rectangle 26"/>
            <p:cNvSpPr>
              <a:spLocks noChangeArrowheads="1"/>
            </p:cNvSpPr>
            <p:nvPr/>
          </p:nvSpPr>
          <p:spPr bwMode="auto">
            <a:xfrm>
              <a:off x="720" y="3312"/>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#3</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27" name="Group 27"/>
          <p:cNvGrpSpPr>
            <a:grpSpLocks/>
          </p:cNvGrpSpPr>
          <p:nvPr/>
        </p:nvGrpSpPr>
        <p:grpSpPr bwMode="auto">
          <a:xfrm>
            <a:off x="2895600" y="4205288"/>
            <a:ext cx="3276600" cy="319087"/>
            <a:chOff x="1776" y="3408"/>
            <a:chExt cx="2064" cy="201"/>
          </a:xfrm>
        </p:grpSpPr>
        <p:sp>
          <p:nvSpPr>
            <p:cNvPr id="1216528" name="Rectangle 28"/>
            <p:cNvSpPr>
              <a:spLocks noChangeArrowheads="1"/>
            </p:cNvSpPr>
            <p:nvPr/>
          </p:nvSpPr>
          <p:spPr bwMode="auto">
            <a:xfrm>
              <a:off x="1968" y="3408"/>
              <a:ext cx="187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physiotherapy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9" name="Rectangle 29"/>
            <p:cNvSpPr>
              <a:spLocks noChangeArrowheads="1"/>
            </p:cNvSpPr>
            <p:nvPr/>
          </p:nvSpPr>
          <p:spPr bwMode="auto">
            <a:xfrm>
              <a:off x="1776" y="3408"/>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#6</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30" name="Group 30"/>
          <p:cNvGrpSpPr>
            <a:grpSpLocks/>
          </p:cNvGrpSpPr>
          <p:nvPr/>
        </p:nvGrpSpPr>
        <p:grpSpPr bwMode="auto">
          <a:xfrm>
            <a:off x="2895600" y="4554538"/>
            <a:ext cx="2895600" cy="319087"/>
            <a:chOff x="1776" y="3216"/>
            <a:chExt cx="1824" cy="201"/>
          </a:xfrm>
        </p:grpSpPr>
        <p:sp>
          <p:nvSpPr>
            <p:cNvPr id="1216531" name="Rectangle 31"/>
            <p:cNvSpPr>
              <a:spLocks noChangeArrowheads="1"/>
            </p:cNvSpPr>
            <p:nvPr/>
          </p:nvSpPr>
          <p:spPr bwMode="auto">
            <a:xfrm>
              <a:off x="1968" y="3216"/>
              <a:ext cx="163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anti-inflammatory treatment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32" name="Rectangle 32"/>
            <p:cNvSpPr>
              <a:spLocks noChangeArrowheads="1"/>
            </p:cNvSpPr>
            <p:nvPr/>
          </p:nvSpPr>
          <p:spPr bwMode="auto">
            <a:xfrm>
              <a:off x="1776" y="3216"/>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#5</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33" name="Group 33"/>
          <p:cNvGrpSpPr>
            <a:grpSpLocks/>
          </p:cNvGrpSpPr>
          <p:nvPr/>
        </p:nvGrpSpPr>
        <p:grpSpPr bwMode="auto">
          <a:xfrm>
            <a:off x="2895600" y="3803650"/>
            <a:ext cx="3276600" cy="366713"/>
            <a:chOff x="1776" y="2976"/>
            <a:chExt cx="2064" cy="231"/>
          </a:xfrm>
        </p:grpSpPr>
        <p:sp>
          <p:nvSpPr>
            <p:cNvPr id="1216534" name="Rectangle 34"/>
            <p:cNvSpPr>
              <a:spLocks noChangeArrowheads="1"/>
            </p:cNvSpPr>
            <p:nvPr/>
          </p:nvSpPr>
          <p:spPr bwMode="auto">
            <a:xfrm>
              <a:off x="1968" y="2976"/>
              <a:ext cx="1872" cy="23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treatment</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35" name="Rectangle 35"/>
            <p:cNvSpPr>
              <a:spLocks noChangeArrowheads="1"/>
            </p:cNvSpPr>
            <p:nvPr/>
          </p:nvSpPr>
          <p:spPr bwMode="auto">
            <a:xfrm>
              <a:off x="1776" y="2976"/>
              <a:ext cx="240" cy="23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36" name="Group 36"/>
          <p:cNvGrpSpPr>
            <a:grpSpLocks/>
          </p:cNvGrpSpPr>
          <p:nvPr/>
        </p:nvGrpSpPr>
        <p:grpSpPr bwMode="auto">
          <a:xfrm>
            <a:off x="152400" y="2300288"/>
            <a:ext cx="8458200" cy="314325"/>
            <a:chOff x="240" y="3072"/>
            <a:chExt cx="5328" cy="276"/>
          </a:xfrm>
        </p:grpSpPr>
        <p:sp>
          <p:nvSpPr>
            <p:cNvPr id="1216537" name="Rectangle 37"/>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38" name="Rectangle 38"/>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39" name="Line 39"/>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40" name="Line 40"/>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41" name="Line 41"/>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42" name="Line 42"/>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43" name="Group 43"/>
          <p:cNvGrpSpPr>
            <a:grpSpLocks/>
          </p:cNvGrpSpPr>
          <p:nvPr/>
        </p:nvGrpSpPr>
        <p:grpSpPr bwMode="auto">
          <a:xfrm>
            <a:off x="0" y="1843088"/>
            <a:ext cx="8915400" cy="407987"/>
            <a:chOff x="0" y="1728"/>
            <a:chExt cx="5616" cy="257"/>
          </a:xfrm>
        </p:grpSpPr>
        <p:sp>
          <p:nvSpPr>
            <p:cNvPr id="1216544" name="Line 4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6545" name="Text Box 45"/>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6546" name="Text Box 46"/>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6547" name="Text Box 47"/>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6548" name="Text Box 48"/>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6549" name="Group 49"/>
          <p:cNvGrpSpPr>
            <a:grpSpLocks/>
          </p:cNvGrpSpPr>
          <p:nvPr/>
        </p:nvGrpSpPr>
        <p:grpSpPr bwMode="auto">
          <a:xfrm>
            <a:off x="2895600" y="2376488"/>
            <a:ext cx="1955800" cy="273050"/>
            <a:chOff x="144" y="1248"/>
            <a:chExt cx="1232" cy="172"/>
          </a:xfrm>
        </p:grpSpPr>
        <p:sp>
          <p:nvSpPr>
            <p:cNvPr id="1216550" name="Rectangle 50"/>
            <p:cNvSpPr>
              <a:spLocks noChangeArrowheads="1"/>
            </p:cNvSpPr>
            <p:nvPr/>
          </p:nvSpPr>
          <p:spPr bwMode="auto">
            <a:xfrm>
              <a:off x="384" y="124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subject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51" name="Rectangle 51"/>
            <p:cNvSpPr>
              <a:spLocks noChangeArrowheads="1"/>
            </p:cNvSpPr>
            <p:nvPr/>
          </p:nvSpPr>
          <p:spPr bwMode="auto">
            <a:xfrm>
              <a:off x="144" y="124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C1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52" name="Group 52"/>
          <p:cNvGrpSpPr>
            <a:grpSpLocks/>
          </p:cNvGrpSpPr>
          <p:nvPr/>
        </p:nvGrpSpPr>
        <p:grpSpPr bwMode="auto">
          <a:xfrm>
            <a:off x="2895600" y="2760663"/>
            <a:ext cx="3352800" cy="273050"/>
            <a:chOff x="144" y="2108"/>
            <a:chExt cx="1232" cy="172"/>
          </a:xfrm>
        </p:grpSpPr>
        <p:sp>
          <p:nvSpPr>
            <p:cNvPr id="1216553" name="Rectangle 53"/>
            <p:cNvSpPr>
              <a:spLocks noChangeArrowheads="1"/>
            </p:cNvSpPr>
            <p:nvPr/>
          </p:nvSpPr>
          <p:spPr bwMode="auto">
            <a:xfrm>
              <a:off x="384" y="210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involved structure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54" name="Rectangle 54"/>
            <p:cNvSpPr>
              <a:spLocks noChangeArrowheads="1"/>
            </p:cNvSpPr>
            <p:nvPr/>
          </p:nvSpPr>
          <p:spPr bwMode="auto">
            <a:xfrm>
              <a:off x="144" y="210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C6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55" name="Group 55"/>
          <p:cNvGrpSpPr>
            <a:grpSpLocks/>
          </p:cNvGrpSpPr>
          <p:nvPr/>
        </p:nvGrpSpPr>
        <p:grpSpPr bwMode="auto">
          <a:xfrm>
            <a:off x="4038600" y="6446838"/>
            <a:ext cx="1955800" cy="273050"/>
            <a:chOff x="144" y="1764"/>
            <a:chExt cx="1232" cy="172"/>
          </a:xfrm>
        </p:grpSpPr>
        <p:sp>
          <p:nvSpPr>
            <p:cNvPr id="1216556" name="Rectangle 56"/>
            <p:cNvSpPr>
              <a:spLocks noChangeArrowheads="1"/>
            </p:cNvSpPr>
            <p:nvPr/>
          </p:nvSpPr>
          <p:spPr bwMode="auto">
            <a:xfrm>
              <a:off x="384" y="1764"/>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care giver</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57" name="Rectangle 57"/>
            <p:cNvSpPr>
              <a:spLocks noChangeArrowheads="1"/>
            </p:cNvSpPr>
            <p:nvPr/>
          </p:nvSpPr>
          <p:spPr bwMode="auto">
            <a:xfrm>
              <a:off x="144" y="1764"/>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C4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58" name="Line 58"/>
          <p:cNvSpPr>
            <a:spLocks noChangeShapeType="1"/>
          </p:cNvSpPr>
          <p:nvPr/>
        </p:nvSpPr>
        <p:spPr bwMode="auto">
          <a:xfrm>
            <a:off x="2895600" y="6467475"/>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59" name="Group 59"/>
          <p:cNvGrpSpPr>
            <a:grpSpLocks/>
          </p:cNvGrpSpPr>
          <p:nvPr/>
        </p:nvGrpSpPr>
        <p:grpSpPr bwMode="auto">
          <a:xfrm>
            <a:off x="4419600" y="3851275"/>
            <a:ext cx="1955800" cy="273050"/>
            <a:chOff x="144" y="1592"/>
            <a:chExt cx="1232" cy="172"/>
          </a:xfrm>
        </p:grpSpPr>
        <p:sp>
          <p:nvSpPr>
            <p:cNvPr id="1216560" name="Rectangle 60"/>
            <p:cNvSpPr>
              <a:spLocks noChangeArrowheads="1"/>
            </p:cNvSpPr>
            <p:nvPr/>
          </p:nvSpPr>
          <p:spPr bwMode="auto">
            <a:xfrm>
              <a:off x="384" y="159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act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61" name="Rectangle 61"/>
            <p:cNvSpPr>
              <a:spLocks noChangeArrowheads="1"/>
            </p:cNvSpPr>
            <p:nvPr/>
          </p:nvSpPr>
          <p:spPr bwMode="auto">
            <a:xfrm>
              <a:off x="144" y="159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C3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62" name="Line 62"/>
          <p:cNvSpPr>
            <a:spLocks noChangeShapeType="1"/>
          </p:cNvSpPr>
          <p:nvPr/>
        </p:nvSpPr>
        <p:spPr bwMode="auto">
          <a:xfrm>
            <a:off x="2895600" y="38671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63" name="Group 64"/>
          <p:cNvGrpSpPr>
            <a:grpSpLocks/>
          </p:cNvGrpSpPr>
          <p:nvPr/>
        </p:nvGrpSpPr>
        <p:grpSpPr bwMode="auto">
          <a:xfrm>
            <a:off x="3200400" y="3482975"/>
            <a:ext cx="1955800" cy="273050"/>
            <a:chOff x="144" y="1936"/>
            <a:chExt cx="1232" cy="172"/>
          </a:xfrm>
        </p:grpSpPr>
        <p:sp>
          <p:nvSpPr>
            <p:cNvPr id="1216564" name="Rectangle 65"/>
            <p:cNvSpPr>
              <a:spLocks noChangeArrowheads="1"/>
            </p:cNvSpPr>
            <p:nvPr/>
          </p:nvSpPr>
          <p:spPr bwMode="auto">
            <a:xfrm>
              <a:off x="384" y="1936"/>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underlying disease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65" name="Rectangle 66"/>
            <p:cNvSpPr>
              <a:spLocks noChangeArrowheads="1"/>
            </p:cNvSpPr>
            <p:nvPr/>
          </p:nvSpPr>
          <p:spPr bwMode="auto">
            <a:xfrm>
              <a:off x="144" y="193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C5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66" name="Line 67"/>
          <p:cNvSpPr>
            <a:spLocks noChangeShapeType="1"/>
          </p:cNvSpPr>
          <p:nvPr/>
        </p:nvSpPr>
        <p:spPr bwMode="auto">
          <a:xfrm>
            <a:off x="1752600" y="34988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67" name="Group 68"/>
          <p:cNvGrpSpPr>
            <a:grpSpLocks/>
          </p:cNvGrpSpPr>
          <p:nvPr/>
        </p:nvGrpSpPr>
        <p:grpSpPr bwMode="auto">
          <a:xfrm>
            <a:off x="2286000" y="3122613"/>
            <a:ext cx="1955800" cy="273050"/>
            <a:chOff x="144" y="2452"/>
            <a:chExt cx="1232" cy="172"/>
          </a:xfrm>
        </p:grpSpPr>
        <p:sp>
          <p:nvSpPr>
            <p:cNvPr id="1216568" name="Rectangle 69"/>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69" name="Rectangle 7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70" name="Line 71"/>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71" name="Rectangle 79"/>
          <p:cNvSpPr>
            <a:spLocks noChangeArrowheads="1"/>
          </p:cNvSpPr>
          <p:nvPr/>
        </p:nvSpPr>
        <p:spPr bwMode="auto">
          <a:xfrm>
            <a:off x="609600" y="4953000"/>
            <a:ext cx="8382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b="0">
                <a:solidFill>
                  <a:srgbClr val="EBE6FC"/>
                </a:solidFill>
              </a:rPr>
              <a:t>At t</a:t>
            </a:r>
            <a:r>
              <a:rPr lang="en-US" altLang="en-US" b="0" baseline="-25000">
                <a:solidFill>
                  <a:srgbClr val="EBE6FC"/>
                </a:solidFill>
              </a:rPr>
              <a:t>2</a:t>
            </a:r>
            <a:r>
              <a:rPr lang="en-US" altLang="en-US" b="0">
                <a:solidFill>
                  <a:srgbClr val="EBE6FC"/>
                </a:solidFill>
              </a:rPr>
              <a:t>, the patient consults #3 who starts treatment. It is then that the patient becomes a member of the class </a:t>
            </a:r>
            <a:r>
              <a:rPr lang="en-US" altLang="en-US" i="1">
                <a:solidFill>
                  <a:srgbClr val="EBE6FC"/>
                </a:solidFill>
              </a:rPr>
              <a:t>subject of care</a:t>
            </a:r>
            <a:r>
              <a:rPr lang="en-US" altLang="en-US" b="0">
                <a:solidFill>
                  <a:srgbClr val="EBE6FC"/>
                </a:solidFill>
              </a:rPr>
              <a:t> (C1) and his stomach a member of the class </a:t>
            </a:r>
            <a:r>
              <a:rPr lang="en-US" altLang="en-US" i="1">
                <a:solidFill>
                  <a:srgbClr val="EBE6FC"/>
                </a:solidFill>
              </a:rPr>
              <a:t>involved structure (C6)</a:t>
            </a:r>
            <a:endParaRPr lang="en-US" altLang="en-US" i="1" baseline="-25000">
              <a:solidFill>
                <a:srgbClr val="EBE6FC"/>
              </a:solidFill>
            </a:endParaRPr>
          </a:p>
        </p:txBody>
      </p:sp>
      <p:sp>
        <p:nvSpPr>
          <p:cNvPr id="1216572" name="Slide Number Placeholder 59"/>
          <p:cNvSpPr txBox="1">
            <a:spLocks noGrp="1"/>
          </p:cNvSpPr>
          <p:nvPr/>
        </p:nvSpPr>
        <p:spPr bwMode="auto">
          <a:xfrm>
            <a:off x="72390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9D5A62DB-F536-4D5A-8C67-B410DBB847DA}" type="slidenum">
              <a:rPr lang="en-US" altLang="en-US" sz="1400" b="0">
                <a:solidFill>
                  <a:schemeClr val="bg1"/>
                </a:solidFill>
              </a:rPr>
              <a:pPr algn="r"/>
              <a:t>64</a:t>
            </a:fld>
            <a:endParaRPr lang="en-US" altLang="en-US" sz="1400" b="0">
              <a:solidFill>
                <a:schemeClr val="bg1"/>
              </a:solidFill>
            </a:endParaRPr>
          </a:p>
        </p:txBody>
      </p:sp>
    </p:spTree>
    <p:extLst>
      <p:ext uri="{BB962C8B-B14F-4D97-AF65-F5344CB8AC3E}">
        <p14:creationId xmlns:p14="http://schemas.microsoft.com/office/powerpoint/2010/main" val="39586551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AutoShape 2"/>
          <p:cNvSpPr>
            <a:spLocks noGrp="1" noChangeArrowheads="1"/>
          </p:cNvSpPr>
          <p:nvPr>
            <p:ph type="title"/>
          </p:nvPr>
        </p:nvSpPr>
        <p:spPr>
          <a:prstGeom prst="roundRect">
            <a:avLst>
              <a:gd name="adj" fmla="val 16667"/>
            </a:avLst>
          </a:prstGeom>
        </p:spPr>
        <p:txBody>
          <a:bodyPr/>
          <a:lstStyle/>
          <a:p>
            <a:r>
              <a:rPr lang="en-US" altLang="en-US"/>
              <a:t>Time line and dependencies …</a:t>
            </a:r>
          </a:p>
        </p:txBody>
      </p:sp>
      <p:grpSp>
        <p:nvGrpSpPr>
          <p:cNvPr id="1218563" name="Group 3"/>
          <p:cNvGrpSpPr>
            <a:grpSpLocks/>
          </p:cNvGrpSpPr>
          <p:nvPr/>
        </p:nvGrpSpPr>
        <p:grpSpPr bwMode="auto">
          <a:xfrm>
            <a:off x="5715000" y="4618038"/>
            <a:ext cx="1955800" cy="273050"/>
            <a:chOff x="144" y="1420"/>
            <a:chExt cx="1232" cy="172"/>
          </a:xfrm>
        </p:grpSpPr>
        <p:sp>
          <p:nvSpPr>
            <p:cNvPr id="1218564" name="Rectangle 4"/>
            <p:cNvSpPr>
              <a:spLocks noChangeArrowheads="1"/>
            </p:cNvSpPr>
            <p:nvPr/>
          </p:nvSpPr>
          <p:spPr bwMode="auto">
            <a:xfrm>
              <a:off x="384" y="1420"/>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act under scrutiny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65" name="Rectangle 5"/>
            <p:cNvSpPr>
              <a:spLocks noChangeArrowheads="1"/>
            </p:cNvSpPr>
            <p:nvPr/>
          </p:nvSpPr>
          <p:spPr bwMode="auto">
            <a:xfrm>
              <a:off x="144" y="1420"/>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C2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66" name="Group 6"/>
          <p:cNvGrpSpPr>
            <a:grpSpLocks/>
          </p:cNvGrpSpPr>
          <p:nvPr/>
        </p:nvGrpSpPr>
        <p:grpSpPr bwMode="auto">
          <a:xfrm>
            <a:off x="5562600" y="6034088"/>
            <a:ext cx="3352800" cy="319087"/>
            <a:chOff x="3024" y="1344"/>
            <a:chExt cx="2112" cy="201"/>
          </a:xfrm>
        </p:grpSpPr>
        <p:sp>
          <p:nvSpPr>
            <p:cNvPr id="1218567" name="Rectangle 7"/>
            <p:cNvSpPr>
              <a:spLocks noChangeArrowheads="1"/>
            </p:cNvSpPr>
            <p:nvPr/>
          </p:nvSpPr>
          <p:spPr bwMode="auto">
            <a:xfrm>
              <a:off x="3216" y="1344"/>
              <a:ext cx="1920"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cognitive representation in #3 about #9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68" name="Rectangle 8"/>
            <p:cNvSpPr>
              <a:spLocks noChangeArrowheads="1"/>
            </p:cNvSpPr>
            <p:nvPr/>
          </p:nvSpPr>
          <p:spPr bwMode="auto">
            <a:xfrm>
              <a:off x="3024" y="1344"/>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#13</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69" name="Group 9"/>
          <p:cNvGrpSpPr>
            <a:grpSpLocks/>
          </p:cNvGrpSpPr>
          <p:nvPr/>
        </p:nvGrpSpPr>
        <p:grpSpPr bwMode="auto">
          <a:xfrm>
            <a:off x="5410200" y="5648325"/>
            <a:ext cx="1371600" cy="357188"/>
            <a:chOff x="2976" y="1423"/>
            <a:chExt cx="864" cy="225"/>
          </a:xfrm>
        </p:grpSpPr>
        <p:sp>
          <p:nvSpPr>
            <p:cNvPr id="1218570" name="Rectangle 10"/>
            <p:cNvSpPr>
              <a:spLocks noChangeArrowheads="1"/>
            </p:cNvSpPr>
            <p:nvPr/>
          </p:nvSpPr>
          <p:spPr bwMode="auto">
            <a:xfrm>
              <a:off x="3168" y="1423"/>
              <a:ext cx="672" cy="225"/>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noticing #9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71" name="Rectangle 11"/>
            <p:cNvSpPr>
              <a:spLocks noChangeArrowheads="1"/>
            </p:cNvSpPr>
            <p:nvPr/>
          </p:nvSpPr>
          <p:spPr bwMode="auto">
            <a:xfrm>
              <a:off x="2976" y="1423"/>
              <a:ext cx="240" cy="225"/>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72" name="Group 12"/>
          <p:cNvGrpSpPr>
            <a:grpSpLocks/>
          </p:cNvGrpSpPr>
          <p:nvPr/>
        </p:nvGrpSpPr>
        <p:grpSpPr bwMode="auto">
          <a:xfrm>
            <a:off x="4267200" y="4921250"/>
            <a:ext cx="3276600" cy="319088"/>
            <a:chOff x="2832" y="3600"/>
            <a:chExt cx="2064" cy="201"/>
          </a:xfrm>
        </p:grpSpPr>
        <p:sp>
          <p:nvSpPr>
            <p:cNvPr id="1218573" name="Rectangle 13"/>
            <p:cNvSpPr>
              <a:spLocks noChangeArrowheads="1"/>
            </p:cNvSpPr>
            <p:nvPr/>
          </p:nvSpPr>
          <p:spPr bwMode="auto">
            <a:xfrm>
              <a:off x="3024" y="3600"/>
              <a:ext cx="1872"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 ulcer</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74" name="Rectangle 14"/>
            <p:cNvSpPr>
              <a:spLocks noChangeArrowheads="1"/>
            </p:cNvSpPr>
            <p:nvPr/>
          </p:nvSpPr>
          <p:spPr bwMode="auto">
            <a:xfrm>
              <a:off x="2832" y="3600"/>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75" name="Group 15"/>
          <p:cNvGrpSpPr>
            <a:grpSpLocks/>
          </p:cNvGrpSpPr>
          <p:nvPr/>
        </p:nvGrpSpPr>
        <p:grpSpPr bwMode="auto">
          <a:xfrm>
            <a:off x="152400" y="3062288"/>
            <a:ext cx="8458200" cy="319087"/>
            <a:chOff x="240" y="2592"/>
            <a:chExt cx="5328" cy="201"/>
          </a:xfrm>
        </p:grpSpPr>
        <p:sp>
          <p:nvSpPr>
            <p:cNvPr id="1218576" name="Rectangle 16"/>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77" name="Rectangle 1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78" name="Group 18"/>
          <p:cNvGrpSpPr>
            <a:grpSpLocks/>
          </p:cNvGrpSpPr>
          <p:nvPr/>
        </p:nvGrpSpPr>
        <p:grpSpPr bwMode="auto">
          <a:xfrm>
            <a:off x="152400" y="2684463"/>
            <a:ext cx="8458200" cy="317500"/>
            <a:chOff x="240" y="2400"/>
            <a:chExt cx="5328" cy="200"/>
          </a:xfrm>
        </p:grpSpPr>
        <p:sp>
          <p:nvSpPr>
            <p:cNvPr id="1218579" name="Rectangle 19"/>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0" name="Rectangle 20"/>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81" name="Group 21"/>
          <p:cNvGrpSpPr>
            <a:grpSpLocks/>
          </p:cNvGrpSpPr>
          <p:nvPr/>
        </p:nvGrpSpPr>
        <p:grpSpPr bwMode="auto">
          <a:xfrm>
            <a:off x="1752600" y="3432175"/>
            <a:ext cx="6553200" cy="319088"/>
            <a:chOff x="1488" y="3552"/>
            <a:chExt cx="4128" cy="201"/>
          </a:xfrm>
        </p:grpSpPr>
        <p:sp>
          <p:nvSpPr>
            <p:cNvPr id="1218582" name="Rectangle 22"/>
            <p:cNvSpPr>
              <a:spLocks noChangeArrowheads="1"/>
            </p:cNvSpPr>
            <p:nvPr/>
          </p:nvSpPr>
          <p:spPr bwMode="auto">
            <a:xfrm>
              <a:off x="1680" y="3552"/>
              <a:ext cx="39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arthrosis</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3" name="Rectangle 23"/>
            <p:cNvSpPr>
              <a:spLocks noChangeArrowheads="1"/>
            </p:cNvSpPr>
            <p:nvPr/>
          </p:nvSpPr>
          <p:spPr bwMode="auto">
            <a:xfrm>
              <a:off x="1488" y="355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#4</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84" name="Group 24"/>
          <p:cNvGrpSpPr>
            <a:grpSpLocks/>
          </p:cNvGrpSpPr>
          <p:nvPr/>
        </p:nvGrpSpPr>
        <p:grpSpPr bwMode="auto">
          <a:xfrm>
            <a:off x="1227138" y="6402388"/>
            <a:ext cx="7696200" cy="317500"/>
            <a:chOff x="720" y="3312"/>
            <a:chExt cx="4848" cy="200"/>
          </a:xfrm>
        </p:grpSpPr>
        <p:sp>
          <p:nvSpPr>
            <p:cNvPr id="1218585" name="Rectangle 25"/>
            <p:cNvSpPr>
              <a:spLocks noChangeArrowheads="1"/>
            </p:cNvSpPr>
            <p:nvPr/>
          </p:nvSpPr>
          <p:spPr bwMode="auto">
            <a:xfrm>
              <a:off x="912" y="3312"/>
              <a:ext cx="465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physician responsible for #2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6" name="Rectangle 26"/>
            <p:cNvSpPr>
              <a:spLocks noChangeArrowheads="1"/>
            </p:cNvSpPr>
            <p:nvPr/>
          </p:nvSpPr>
          <p:spPr bwMode="auto">
            <a:xfrm>
              <a:off x="720" y="3312"/>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#3</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87" name="Group 27"/>
          <p:cNvGrpSpPr>
            <a:grpSpLocks/>
          </p:cNvGrpSpPr>
          <p:nvPr/>
        </p:nvGrpSpPr>
        <p:grpSpPr bwMode="auto">
          <a:xfrm>
            <a:off x="2895600" y="4205288"/>
            <a:ext cx="3276600" cy="319087"/>
            <a:chOff x="1776" y="3408"/>
            <a:chExt cx="2064" cy="201"/>
          </a:xfrm>
        </p:grpSpPr>
        <p:sp>
          <p:nvSpPr>
            <p:cNvPr id="1218588" name="Rectangle 28"/>
            <p:cNvSpPr>
              <a:spLocks noChangeArrowheads="1"/>
            </p:cNvSpPr>
            <p:nvPr/>
          </p:nvSpPr>
          <p:spPr bwMode="auto">
            <a:xfrm>
              <a:off x="1968" y="3408"/>
              <a:ext cx="187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physiotherapy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9" name="Rectangle 29"/>
            <p:cNvSpPr>
              <a:spLocks noChangeArrowheads="1"/>
            </p:cNvSpPr>
            <p:nvPr/>
          </p:nvSpPr>
          <p:spPr bwMode="auto">
            <a:xfrm>
              <a:off x="1776" y="3408"/>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#6</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90" name="Group 30"/>
          <p:cNvGrpSpPr>
            <a:grpSpLocks/>
          </p:cNvGrpSpPr>
          <p:nvPr/>
        </p:nvGrpSpPr>
        <p:grpSpPr bwMode="auto">
          <a:xfrm>
            <a:off x="2895600" y="4554538"/>
            <a:ext cx="2895600" cy="319087"/>
            <a:chOff x="1776" y="3216"/>
            <a:chExt cx="1824" cy="201"/>
          </a:xfrm>
        </p:grpSpPr>
        <p:sp>
          <p:nvSpPr>
            <p:cNvPr id="1218591" name="Rectangle 31"/>
            <p:cNvSpPr>
              <a:spLocks noChangeArrowheads="1"/>
            </p:cNvSpPr>
            <p:nvPr/>
          </p:nvSpPr>
          <p:spPr bwMode="auto">
            <a:xfrm>
              <a:off x="1968" y="3216"/>
              <a:ext cx="163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anti-inflammatory treatment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92" name="Rectangle 32"/>
            <p:cNvSpPr>
              <a:spLocks noChangeArrowheads="1"/>
            </p:cNvSpPr>
            <p:nvPr/>
          </p:nvSpPr>
          <p:spPr bwMode="auto">
            <a:xfrm>
              <a:off x="1776" y="3216"/>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#5</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93" name="Group 33"/>
          <p:cNvGrpSpPr>
            <a:grpSpLocks/>
          </p:cNvGrpSpPr>
          <p:nvPr/>
        </p:nvGrpSpPr>
        <p:grpSpPr bwMode="auto">
          <a:xfrm>
            <a:off x="2895600" y="3803650"/>
            <a:ext cx="3276600" cy="366713"/>
            <a:chOff x="1776" y="2976"/>
            <a:chExt cx="2064" cy="231"/>
          </a:xfrm>
        </p:grpSpPr>
        <p:sp>
          <p:nvSpPr>
            <p:cNvPr id="1218594" name="Rectangle 34"/>
            <p:cNvSpPr>
              <a:spLocks noChangeArrowheads="1"/>
            </p:cNvSpPr>
            <p:nvPr/>
          </p:nvSpPr>
          <p:spPr bwMode="auto">
            <a:xfrm>
              <a:off x="1968" y="2976"/>
              <a:ext cx="1872" cy="23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treatment</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95" name="Rectangle 35"/>
            <p:cNvSpPr>
              <a:spLocks noChangeArrowheads="1"/>
            </p:cNvSpPr>
            <p:nvPr/>
          </p:nvSpPr>
          <p:spPr bwMode="auto">
            <a:xfrm>
              <a:off x="1776" y="2976"/>
              <a:ext cx="240" cy="23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96" name="Group 36"/>
          <p:cNvGrpSpPr>
            <a:grpSpLocks/>
          </p:cNvGrpSpPr>
          <p:nvPr/>
        </p:nvGrpSpPr>
        <p:grpSpPr bwMode="auto">
          <a:xfrm>
            <a:off x="152400" y="2300288"/>
            <a:ext cx="8458200" cy="314325"/>
            <a:chOff x="240" y="3072"/>
            <a:chExt cx="5328" cy="276"/>
          </a:xfrm>
        </p:grpSpPr>
        <p:sp>
          <p:nvSpPr>
            <p:cNvPr id="1218597" name="Rectangle 37"/>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98" name="Rectangle 38"/>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599" name="Line 39"/>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00" name="Line 40"/>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01" name="Line 41"/>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02" name="Line 42"/>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03" name="Group 43"/>
          <p:cNvGrpSpPr>
            <a:grpSpLocks/>
          </p:cNvGrpSpPr>
          <p:nvPr/>
        </p:nvGrpSpPr>
        <p:grpSpPr bwMode="auto">
          <a:xfrm>
            <a:off x="0" y="1843088"/>
            <a:ext cx="8915400" cy="407987"/>
            <a:chOff x="0" y="1728"/>
            <a:chExt cx="5616" cy="257"/>
          </a:xfrm>
        </p:grpSpPr>
        <p:sp>
          <p:nvSpPr>
            <p:cNvPr id="1218604" name="Line 4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05" name="Text Box 45"/>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8606" name="Text Box 46"/>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8607" name="Text Box 47"/>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8608" name="Text Box 48"/>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8609" name="Group 49"/>
          <p:cNvGrpSpPr>
            <a:grpSpLocks/>
          </p:cNvGrpSpPr>
          <p:nvPr/>
        </p:nvGrpSpPr>
        <p:grpSpPr bwMode="auto">
          <a:xfrm>
            <a:off x="2895600" y="2376488"/>
            <a:ext cx="1955800" cy="273050"/>
            <a:chOff x="144" y="1248"/>
            <a:chExt cx="1232" cy="172"/>
          </a:xfrm>
        </p:grpSpPr>
        <p:sp>
          <p:nvSpPr>
            <p:cNvPr id="1218610" name="Rectangle 50"/>
            <p:cNvSpPr>
              <a:spLocks noChangeArrowheads="1"/>
            </p:cNvSpPr>
            <p:nvPr/>
          </p:nvSpPr>
          <p:spPr bwMode="auto">
            <a:xfrm>
              <a:off x="384" y="124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subject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11" name="Rectangle 51"/>
            <p:cNvSpPr>
              <a:spLocks noChangeArrowheads="1"/>
            </p:cNvSpPr>
            <p:nvPr/>
          </p:nvSpPr>
          <p:spPr bwMode="auto">
            <a:xfrm>
              <a:off x="144" y="124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C1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612" name="Group 52"/>
          <p:cNvGrpSpPr>
            <a:grpSpLocks/>
          </p:cNvGrpSpPr>
          <p:nvPr/>
        </p:nvGrpSpPr>
        <p:grpSpPr bwMode="auto">
          <a:xfrm>
            <a:off x="2895600" y="2760663"/>
            <a:ext cx="3352800" cy="273050"/>
            <a:chOff x="144" y="2108"/>
            <a:chExt cx="1232" cy="172"/>
          </a:xfrm>
        </p:grpSpPr>
        <p:sp>
          <p:nvSpPr>
            <p:cNvPr id="1218613" name="Rectangle 53"/>
            <p:cNvSpPr>
              <a:spLocks noChangeArrowheads="1"/>
            </p:cNvSpPr>
            <p:nvPr/>
          </p:nvSpPr>
          <p:spPr bwMode="auto">
            <a:xfrm>
              <a:off x="384" y="210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involved structure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14" name="Rectangle 54"/>
            <p:cNvSpPr>
              <a:spLocks noChangeArrowheads="1"/>
            </p:cNvSpPr>
            <p:nvPr/>
          </p:nvSpPr>
          <p:spPr bwMode="auto">
            <a:xfrm>
              <a:off x="144" y="210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C6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615" name="Group 55"/>
          <p:cNvGrpSpPr>
            <a:grpSpLocks/>
          </p:cNvGrpSpPr>
          <p:nvPr/>
        </p:nvGrpSpPr>
        <p:grpSpPr bwMode="auto">
          <a:xfrm>
            <a:off x="4038600" y="6446838"/>
            <a:ext cx="1955800" cy="273050"/>
            <a:chOff x="144" y="1764"/>
            <a:chExt cx="1232" cy="172"/>
          </a:xfrm>
        </p:grpSpPr>
        <p:sp>
          <p:nvSpPr>
            <p:cNvPr id="1218616" name="Rectangle 56"/>
            <p:cNvSpPr>
              <a:spLocks noChangeArrowheads="1"/>
            </p:cNvSpPr>
            <p:nvPr/>
          </p:nvSpPr>
          <p:spPr bwMode="auto">
            <a:xfrm>
              <a:off x="384" y="1764"/>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care giver</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17" name="Rectangle 57"/>
            <p:cNvSpPr>
              <a:spLocks noChangeArrowheads="1"/>
            </p:cNvSpPr>
            <p:nvPr/>
          </p:nvSpPr>
          <p:spPr bwMode="auto">
            <a:xfrm>
              <a:off x="144" y="1764"/>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C4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18" name="Line 58"/>
          <p:cNvSpPr>
            <a:spLocks noChangeShapeType="1"/>
          </p:cNvSpPr>
          <p:nvPr/>
        </p:nvSpPr>
        <p:spPr bwMode="auto">
          <a:xfrm>
            <a:off x="2895600" y="6467475"/>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19" name="Group 59"/>
          <p:cNvGrpSpPr>
            <a:grpSpLocks/>
          </p:cNvGrpSpPr>
          <p:nvPr/>
        </p:nvGrpSpPr>
        <p:grpSpPr bwMode="auto">
          <a:xfrm>
            <a:off x="4419600" y="3851275"/>
            <a:ext cx="1955800" cy="273050"/>
            <a:chOff x="144" y="1592"/>
            <a:chExt cx="1232" cy="172"/>
          </a:xfrm>
        </p:grpSpPr>
        <p:sp>
          <p:nvSpPr>
            <p:cNvPr id="1218620" name="Rectangle 60"/>
            <p:cNvSpPr>
              <a:spLocks noChangeArrowheads="1"/>
            </p:cNvSpPr>
            <p:nvPr/>
          </p:nvSpPr>
          <p:spPr bwMode="auto">
            <a:xfrm>
              <a:off x="384" y="159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act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21" name="Rectangle 61"/>
            <p:cNvSpPr>
              <a:spLocks noChangeArrowheads="1"/>
            </p:cNvSpPr>
            <p:nvPr/>
          </p:nvSpPr>
          <p:spPr bwMode="auto">
            <a:xfrm>
              <a:off x="144" y="159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C3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22" name="Line 62"/>
          <p:cNvSpPr>
            <a:spLocks noChangeShapeType="1"/>
          </p:cNvSpPr>
          <p:nvPr/>
        </p:nvSpPr>
        <p:spPr bwMode="auto">
          <a:xfrm>
            <a:off x="2895600" y="38671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23" name="Line 63"/>
          <p:cNvSpPr>
            <a:spLocks noChangeShapeType="1"/>
          </p:cNvSpPr>
          <p:nvPr/>
        </p:nvSpPr>
        <p:spPr bwMode="auto">
          <a:xfrm>
            <a:off x="4267200" y="4633913"/>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24" name="Group 64"/>
          <p:cNvGrpSpPr>
            <a:grpSpLocks/>
          </p:cNvGrpSpPr>
          <p:nvPr/>
        </p:nvGrpSpPr>
        <p:grpSpPr bwMode="auto">
          <a:xfrm>
            <a:off x="3200400" y="3482975"/>
            <a:ext cx="1955800" cy="273050"/>
            <a:chOff x="144" y="1936"/>
            <a:chExt cx="1232" cy="172"/>
          </a:xfrm>
        </p:grpSpPr>
        <p:sp>
          <p:nvSpPr>
            <p:cNvPr id="1218625" name="Rectangle 65"/>
            <p:cNvSpPr>
              <a:spLocks noChangeArrowheads="1"/>
            </p:cNvSpPr>
            <p:nvPr/>
          </p:nvSpPr>
          <p:spPr bwMode="auto">
            <a:xfrm>
              <a:off x="384" y="1936"/>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underlying disease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26" name="Rectangle 66"/>
            <p:cNvSpPr>
              <a:spLocks noChangeArrowheads="1"/>
            </p:cNvSpPr>
            <p:nvPr/>
          </p:nvSpPr>
          <p:spPr bwMode="auto">
            <a:xfrm>
              <a:off x="144" y="193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C5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27" name="Line 67"/>
          <p:cNvSpPr>
            <a:spLocks noChangeShapeType="1"/>
          </p:cNvSpPr>
          <p:nvPr/>
        </p:nvSpPr>
        <p:spPr bwMode="auto">
          <a:xfrm>
            <a:off x="1752600" y="34988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28" name="Group 68"/>
          <p:cNvGrpSpPr>
            <a:grpSpLocks/>
          </p:cNvGrpSpPr>
          <p:nvPr/>
        </p:nvGrpSpPr>
        <p:grpSpPr bwMode="auto">
          <a:xfrm>
            <a:off x="2286000" y="3122613"/>
            <a:ext cx="1955800" cy="273050"/>
            <a:chOff x="144" y="2452"/>
            <a:chExt cx="1232" cy="172"/>
          </a:xfrm>
        </p:grpSpPr>
        <p:sp>
          <p:nvSpPr>
            <p:cNvPr id="1218629" name="Rectangle 69"/>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30" name="Rectangle 7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31" name="Line 71"/>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32" name="Group 72"/>
          <p:cNvGrpSpPr>
            <a:grpSpLocks/>
          </p:cNvGrpSpPr>
          <p:nvPr/>
        </p:nvGrpSpPr>
        <p:grpSpPr bwMode="auto">
          <a:xfrm>
            <a:off x="4267200" y="5272088"/>
            <a:ext cx="3352800" cy="319087"/>
            <a:chOff x="3024" y="1344"/>
            <a:chExt cx="2112" cy="201"/>
          </a:xfrm>
        </p:grpSpPr>
        <p:sp>
          <p:nvSpPr>
            <p:cNvPr id="1218633" name="Rectangle 73"/>
            <p:cNvSpPr>
              <a:spLocks noChangeArrowheads="1"/>
            </p:cNvSpPr>
            <p:nvPr/>
          </p:nvSpPr>
          <p:spPr bwMode="auto">
            <a:xfrm>
              <a:off x="3216" y="1344"/>
              <a:ext cx="1920"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change brought about by #9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34" name="Rectangle 74"/>
            <p:cNvSpPr>
              <a:spLocks noChangeArrowheads="1"/>
            </p:cNvSpPr>
            <p:nvPr/>
          </p:nvSpPr>
          <p:spPr bwMode="auto">
            <a:xfrm>
              <a:off x="3024" y="1344"/>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635" name="Group 75"/>
          <p:cNvGrpSpPr>
            <a:grpSpLocks/>
          </p:cNvGrpSpPr>
          <p:nvPr/>
        </p:nvGrpSpPr>
        <p:grpSpPr bwMode="auto">
          <a:xfrm>
            <a:off x="7086600" y="5305425"/>
            <a:ext cx="1066800" cy="273050"/>
            <a:chOff x="4464" y="3456"/>
            <a:chExt cx="672" cy="172"/>
          </a:xfrm>
        </p:grpSpPr>
        <p:sp>
          <p:nvSpPr>
            <p:cNvPr id="1218636" name="Rectangle 76"/>
            <p:cNvSpPr>
              <a:spLocks noChangeArrowheads="1"/>
            </p:cNvSpPr>
            <p:nvPr/>
          </p:nvSpPr>
          <p:spPr bwMode="auto">
            <a:xfrm>
              <a:off x="4704" y="3456"/>
              <a:ext cx="43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harm</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37" name="Rectangle 77"/>
            <p:cNvSpPr>
              <a:spLocks noChangeArrowheads="1"/>
            </p:cNvSpPr>
            <p:nvPr/>
          </p:nvSpPr>
          <p:spPr bwMode="auto">
            <a:xfrm>
              <a:off x="4464" y="345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C10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38" name="Line 78"/>
          <p:cNvSpPr>
            <a:spLocks noChangeShapeType="1"/>
          </p:cNvSpPr>
          <p:nvPr/>
        </p:nvSpPr>
        <p:spPr bwMode="auto">
          <a:xfrm>
            <a:off x="4267200" y="5324475"/>
            <a:ext cx="2819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39" name="Slide Number Placeholder 78"/>
          <p:cNvSpPr txBox="1">
            <a:spLocks noGrp="1"/>
          </p:cNvSpPr>
          <p:nvPr/>
        </p:nvSpPr>
        <p:spPr bwMode="auto">
          <a:xfrm>
            <a:off x="7239000" y="6553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3C1D77FF-0601-45A7-A989-3FE72D9DF82C}" type="slidenum">
              <a:rPr lang="en-US" altLang="en-US" sz="1400" b="0">
                <a:solidFill>
                  <a:schemeClr val="bg1"/>
                </a:solidFill>
              </a:rPr>
              <a:pPr algn="r"/>
              <a:t>65</a:t>
            </a:fld>
            <a:endParaRPr lang="en-US" altLang="en-US" sz="1400" b="0">
              <a:solidFill>
                <a:schemeClr val="bg1"/>
              </a:solidFill>
            </a:endParaRPr>
          </a:p>
        </p:txBody>
      </p:sp>
    </p:spTree>
    <p:extLst>
      <p:ext uri="{BB962C8B-B14F-4D97-AF65-F5344CB8AC3E}">
        <p14:creationId xmlns:p14="http://schemas.microsoft.com/office/powerpoint/2010/main" val="29323237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153400" cy="1470025"/>
          </a:xfrm>
        </p:spPr>
        <p:txBody>
          <a:bodyPr/>
          <a:lstStyle/>
          <a:p>
            <a:r>
              <a:rPr lang="en-US" dirty="0"/>
              <a:t>Referent Tracking</a:t>
            </a:r>
            <a:r>
              <a:rPr lang="en-US" dirty="0" smtClean="0"/>
              <a:t>:</a:t>
            </a:r>
            <a:br>
              <a:rPr lang="en-US" dirty="0" smtClean="0"/>
            </a:br>
            <a:r>
              <a:rPr lang="en-US" dirty="0"/>
              <a:t/>
            </a:r>
            <a:br>
              <a:rPr lang="en-US" dirty="0"/>
            </a:br>
            <a:r>
              <a:rPr lang="en-US" dirty="0" smtClean="0"/>
              <a:t>An application in dataset disambiguation</a:t>
            </a:r>
            <a:r>
              <a:rPr lang="en-US" dirty="0"/>
              <a:t/>
            </a:r>
            <a:br>
              <a:rPr lang="en-US" dirty="0"/>
            </a:br>
            <a:endParaRPr lang="en-US" dirty="0"/>
          </a:p>
        </p:txBody>
      </p:sp>
    </p:spTree>
    <p:extLst>
      <p:ext uri="{BB962C8B-B14F-4D97-AF65-F5344CB8AC3E}">
        <p14:creationId xmlns:p14="http://schemas.microsoft.com/office/powerpoint/2010/main" val="3999693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A colleague shares his research data set</a:t>
            </a: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78343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A closer look</a:t>
            </a:r>
          </a:p>
        </p:txBody>
      </p:sp>
      <p:sp>
        <p:nvSpPr>
          <p:cNvPr id="3" name="Content Placeholder 2"/>
          <p:cNvSpPr>
            <a:spLocks noGrp="1"/>
          </p:cNvSpPr>
          <p:nvPr>
            <p:ph idx="1"/>
          </p:nvPr>
        </p:nvSpPr>
        <p:spPr>
          <a:xfrm>
            <a:off x="3886200" y="2016124"/>
            <a:ext cx="5029200" cy="4613275"/>
          </a:xfrm>
        </p:spPr>
        <p:txBody>
          <a:bodyPr/>
          <a:lstStyle/>
          <a:p>
            <a:r>
              <a:rPr lang="en-US" altLang="en-US" dirty="0" smtClean="0"/>
              <a:t>What are you going to ask him right away?</a:t>
            </a:r>
          </a:p>
          <a:p>
            <a:r>
              <a:rPr lang="en-US" altLang="en-US" b="1" i="1" dirty="0" smtClean="0"/>
              <a:t>What do these various values stand for and how do they relate to each other?</a:t>
            </a:r>
          </a:p>
          <a:p>
            <a:pPr lvl="1"/>
            <a:r>
              <a:rPr lang="en-US" altLang="en-US" sz="2400" b="1" dirty="0" smtClean="0"/>
              <a:t>Might this mean that patient #5057 had only once sex at the age of 39?</a:t>
            </a:r>
          </a:p>
        </p:txBody>
      </p:sp>
      <p:pic>
        <p:nvPicPr>
          <p:cNvPr id="757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016125"/>
            <a:ext cx="2855913"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9"/>
          <p:cNvGrpSpPr>
            <a:grpSpLocks/>
          </p:cNvGrpSpPr>
          <p:nvPr/>
        </p:nvGrpSpPr>
        <p:grpSpPr bwMode="auto">
          <a:xfrm>
            <a:off x="587375" y="5084763"/>
            <a:ext cx="3154363" cy="233362"/>
            <a:chOff x="251927" y="5085184"/>
            <a:chExt cx="3489649" cy="233265"/>
          </a:xfrm>
        </p:grpSpPr>
        <p:sp>
          <p:nvSpPr>
            <p:cNvPr id="75783" name="Rectangle 6"/>
            <p:cNvSpPr>
              <a:spLocks noChangeArrowheads="1"/>
            </p:cNvSpPr>
            <p:nvPr/>
          </p:nvSpPr>
          <p:spPr bwMode="auto">
            <a:xfrm>
              <a:off x="251927" y="5085184"/>
              <a:ext cx="1311199" cy="23326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75784" name="Straight Arrow Connector 8"/>
            <p:cNvCxnSpPr>
              <a:cxnSpLocks noChangeShapeType="1"/>
              <a:stCxn id="75783" idx="3"/>
            </p:cNvCxnSpPr>
            <p:nvPr/>
          </p:nvCxnSpPr>
          <p:spPr bwMode="auto">
            <a:xfrm flipV="1">
              <a:off x="1563126" y="5187821"/>
              <a:ext cx="2178450" cy="1399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3498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Step 1: ‘meaning’ of values in data collections</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7680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76809" name="Group 20"/>
            <p:cNvGrpSpPr>
              <a:grpSpLocks/>
            </p:cNvGrpSpPr>
            <p:nvPr/>
          </p:nvGrpSpPr>
          <p:grpSpPr bwMode="auto">
            <a:xfrm>
              <a:off x="295275" y="2047875"/>
              <a:ext cx="8696325" cy="3924300"/>
              <a:chOff x="295275" y="2047875"/>
              <a:chExt cx="8696325" cy="3924300"/>
            </a:xfrm>
          </p:grpSpPr>
          <p:sp>
            <p:nvSpPr>
              <p:cNvPr id="7681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7681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2010877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219200" y="762000"/>
            <a:ext cx="7205663" cy="642938"/>
          </a:xfrm>
        </p:spPr>
        <p:txBody>
          <a:bodyPr/>
          <a:lstStyle/>
          <a:p>
            <a:pPr eaLnBrk="1" hangingPunct="1"/>
            <a:r>
              <a:rPr lang="nl-BE" altLang="en-US" smtClean="0"/>
              <a:t>Current mainstream thinking</a:t>
            </a:r>
            <a:endParaRPr lang="en-GB" altLang="en-US" smtClean="0"/>
          </a:p>
        </p:txBody>
      </p:sp>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a:off x="2590800" y="1752600"/>
            <a:ext cx="5889625" cy="2157413"/>
            <a:chOff x="1632" y="1104"/>
            <a:chExt cx="3710" cy="1949"/>
          </a:xfrm>
        </p:grpSpPr>
        <p:sp>
          <p:nvSpPr>
            <p:cNvPr id="9231" name="Text Box 8"/>
            <p:cNvSpPr txBox="1">
              <a:spLocks noChangeArrowheads="1"/>
            </p:cNvSpPr>
            <p:nvPr/>
          </p:nvSpPr>
          <p:spPr bwMode="auto">
            <a:xfrm>
              <a:off x="1632" y="2640"/>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2" name="Text Box 9"/>
            <p:cNvSpPr txBox="1">
              <a:spLocks noChangeArrowheads="1"/>
            </p:cNvSpPr>
            <p:nvPr/>
          </p:nvSpPr>
          <p:spPr bwMode="auto">
            <a:xfrm>
              <a:off x="2880" y="2207"/>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3" name="Text Box 10"/>
            <p:cNvSpPr txBox="1">
              <a:spLocks noChangeArrowheads="1"/>
            </p:cNvSpPr>
            <p:nvPr/>
          </p:nvSpPr>
          <p:spPr bwMode="auto">
            <a:xfrm>
              <a:off x="3408" y="1679"/>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4" name="Text Box 11"/>
            <p:cNvSpPr txBox="1">
              <a:spLocks noChangeArrowheads="1"/>
            </p:cNvSpPr>
            <p:nvPr/>
          </p:nvSpPr>
          <p:spPr bwMode="auto">
            <a:xfrm>
              <a:off x="3792" y="1104"/>
              <a:ext cx="155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grpSp>
      <p:grpSp>
        <p:nvGrpSpPr>
          <p:cNvPr id="4" name="Group 28"/>
          <p:cNvGrpSpPr>
            <a:grpSpLocks/>
          </p:cNvGrpSpPr>
          <p:nvPr/>
        </p:nvGrpSpPr>
        <p:grpSpPr bwMode="auto">
          <a:xfrm>
            <a:off x="1066800" y="4038600"/>
            <a:ext cx="7391400" cy="1752600"/>
            <a:chOff x="672" y="2544"/>
            <a:chExt cx="4656" cy="1104"/>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2112" y="2544"/>
              <a:ext cx="321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our</a:t>
              </a:r>
              <a:r>
                <a:rPr lang="nl-BE" altLang="en-US" sz="2000" dirty="0">
                  <a:solidFill>
                    <a:schemeClr val="bg1"/>
                  </a:solidFill>
                </a:rPr>
                <a:t> data </a:t>
              </a:r>
              <a:r>
                <a:rPr lang="nl-BE" altLang="en-US" sz="2000" dirty="0" err="1">
                  <a:solidFill>
                    <a:schemeClr val="bg1"/>
                  </a:solidFill>
                </a:rPr>
                <a:t>corresponds</a:t>
              </a:r>
              <a:r>
                <a:rPr lang="nl-BE" altLang="en-US" sz="2000" dirty="0">
                  <a:solidFill>
                    <a:schemeClr val="bg1"/>
                  </a:solidFill>
                </a:rPr>
                <a:t> </a:t>
              </a:r>
              <a:r>
                <a:rPr lang="nl-BE" altLang="en-US" sz="2000" dirty="0" err="1">
                  <a:solidFill>
                    <a:schemeClr val="bg1"/>
                  </a:solidFill>
                </a:rPr>
                <a:t>with</a:t>
              </a:r>
              <a:r>
                <a:rPr lang="nl-BE" altLang="en-US" sz="2000" dirty="0">
                  <a:solidFill>
                    <a:schemeClr val="bg1"/>
                  </a:solidFill>
                </a:rPr>
                <a:t> </a:t>
              </a:r>
              <a:r>
                <a:rPr lang="nl-BE" altLang="en-US" sz="2000" dirty="0" err="1">
                  <a:solidFill>
                    <a:schemeClr val="bg1"/>
                  </a:solidFill>
                </a:rPr>
                <a:t>something</a:t>
              </a:r>
              <a:r>
                <a:rPr lang="nl-BE" altLang="en-US" sz="2000" dirty="0">
                  <a:solidFill>
                    <a:schemeClr val="bg1"/>
                  </a:solidFill>
                </a:rPr>
                <a:t> out </a:t>
              </a:r>
              <a:r>
                <a:rPr lang="nl-BE" altLang="en-US" sz="2000" dirty="0" err="1">
                  <a:solidFill>
                    <a:schemeClr val="bg1"/>
                  </a:solidFill>
                </a:rPr>
                <a:t>there</a:t>
              </a:r>
              <a:r>
                <a:rPr lang="nl-BE" altLang="en-US" sz="2000" dirty="0">
                  <a:solidFill>
                    <a:schemeClr val="bg1"/>
                  </a:solidFill>
                </a:rPr>
                <a:t> in </a:t>
              </a:r>
              <a:r>
                <a:rPr lang="nl-BE" altLang="en-US" sz="2000" dirty="0" err="1">
                  <a:solidFill>
                    <a:schemeClr val="bg1"/>
                  </a:solidFill>
                </a:rPr>
                <a:t>reality</a:t>
              </a:r>
              <a:r>
                <a:rPr lang="nl-BE" altLang="en-US" sz="2000" dirty="0">
                  <a:solidFill>
                    <a:schemeClr val="bg1"/>
                  </a:solidFill>
                </a:rPr>
                <a:t> ?</a:t>
              </a:r>
            </a:p>
            <a:p>
              <a:pPr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reality</a:t>
              </a:r>
              <a:r>
                <a:rPr lang="nl-BE" altLang="en-US" sz="2000" dirty="0">
                  <a:solidFill>
                    <a:schemeClr val="bg1"/>
                  </a:solidFill>
                </a:rPr>
                <a:t> is </a:t>
              </a:r>
              <a:r>
                <a:rPr lang="nl-BE" altLang="en-US" sz="2000" dirty="0" err="1">
                  <a:solidFill>
                    <a:schemeClr val="bg1"/>
                  </a:solidFill>
                </a:rPr>
                <a:t>not</a:t>
              </a:r>
              <a:r>
                <a:rPr lang="nl-BE" altLang="en-US" sz="2000" dirty="0">
                  <a:solidFill>
                    <a:schemeClr val="bg1"/>
                  </a:solidFill>
                </a:rPr>
                <a:t> </a:t>
              </a:r>
              <a:r>
                <a:rPr lang="nl-BE" altLang="en-US" sz="2000" dirty="0" err="1">
                  <a:solidFill>
                    <a:schemeClr val="bg1"/>
                  </a:solidFill>
                </a:rPr>
                <a:t>captured</a:t>
              </a:r>
              <a:r>
                <a:rPr lang="nl-BE" altLang="en-US" sz="2000" dirty="0">
                  <a:solidFill>
                    <a:schemeClr val="bg1"/>
                  </a:solidFill>
                </a:rPr>
                <a:t> </a:t>
              </a:r>
              <a:r>
                <a:rPr lang="nl-BE" altLang="en-US" sz="2000" dirty="0" err="1">
                  <a:solidFill>
                    <a:schemeClr val="bg1"/>
                  </a:solidFill>
                </a:rPr>
                <a:t>by</a:t>
              </a:r>
              <a:r>
                <a:rPr lang="nl-BE" altLang="en-US" sz="2000" dirty="0">
                  <a:solidFill>
                    <a:schemeClr val="bg1"/>
                  </a:solidFill>
                </a:rPr>
                <a:t> </a:t>
              </a:r>
              <a:r>
                <a:rPr lang="nl-BE" altLang="en-US" sz="2000" dirty="0" err="1">
                  <a:solidFill>
                    <a:schemeClr val="bg1"/>
                  </a:solidFill>
                </a:rPr>
                <a:t>our</a:t>
              </a:r>
              <a:r>
                <a:rPr lang="nl-BE" altLang="en-US" sz="2000" dirty="0">
                  <a:solidFill>
                    <a:schemeClr val="bg1"/>
                  </a:solidFill>
                </a:rPr>
                <a:t> data, but </a:t>
              </a:r>
              <a:r>
                <a:rPr lang="nl-BE" altLang="en-US" sz="2000" dirty="0" err="1">
                  <a:solidFill>
                    <a:schemeClr val="bg1"/>
                  </a:solidFill>
                </a:rPr>
                <a:t>should</a:t>
              </a:r>
              <a:r>
                <a:rPr lang="nl-BE" altLang="en-US" sz="2000" dirty="0">
                  <a:solidFill>
                    <a:schemeClr val="bg1"/>
                  </a:solidFill>
                </a:rPr>
                <a:t> </a:t>
              </a:r>
              <a:r>
                <a:rPr lang="nl-BE" altLang="en-US" sz="2000" dirty="0" err="1">
                  <a:solidFill>
                    <a:schemeClr val="bg1"/>
                  </a:solidFill>
                </a:rPr>
                <a:t>because</a:t>
              </a:r>
              <a:r>
                <a:rPr lang="nl-BE" altLang="en-US" sz="2000" dirty="0">
                  <a:solidFill>
                    <a:schemeClr val="bg1"/>
                  </a:solidFill>
                </a:rPr>
                <a:t> </a:t>
              </a:r>
              <a:r>
                <a:rPr lang="nl-BE" altLang="en-US" sz="2000" dirty="0" err="1">
                  <a:solidFill>
                    <a:schemeClr val="bg1"/>
                  </a:solidFill>
                </a:rPr>
                <a:t>it</a:t>
              </a:r>
              <a:r>
                <a:rPr lang="nl-BE" altLang="en-US" sz="2000" dirty="0">
                  <a:solidFill>
                    <a:schemeClr val="bg1"/>
                  </a:solidFill>
                </a:rPr>
                <a:t> is relevant ?</a:t>
              </a:r>
              <a:endParaRPr lang="en-GB" altLang="en-US" sz="2000" dirty="0">
                <a:solidFill>
                  <a:schemeClr val="bg1"/>
                </a:solidFill>
              </a:endParaRPr>
            </a:p>
          </p:txBody>
        </p:sp>
      </p:grpSp>
      <p:grpSp>
        <p:nvGrpSpPr>
          <p:cNvPr id="6" name="Group 31"/>
          <p:cNvGrpSpPr>
            <a:grpSpLocks/>
          </p:cNvGrpSpPr>
          <p:nvPr/>
        </p:nvGrpSpPr>
        <p:grpSpPr bwMode="auto">
          <a:xfrm>
            <a:off x="914400" y="3962401"/>
            <a:ext cx="8077200"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4" name="Text Box 40"/>
          <p:cNvSpPr txBox="1">
            <a:spLocks noChangeArrowheads="1"/>
          </p:cNvSpPr>
          <p:nvPr/>
        </p:nvSpPr>
        <p:spPr bwMode="auto">
          <a:xfrm>
            <a:off x="476250" y="1934036"/>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References</a:t>
            </a:r>
          </a:p>
        </p:txBody>
      </p:sp>
      <p:sp>
        <p:nvSpPr>
          <p:cNvPr id="25" name="Text Box 39"/>
          <p:cNvSpPr txBox="1">
            <a:spLocks noChangeArrowheads="1"/>
          </p:cNvSpPr>
          <p:nvPr/>
        </p:nvSpPr>
        <p:spPr bwMode="auto">
          <a:xfrm>
            <a:off x="6946106" y="6221847"/>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Referents</a:t>
            </a:r>
          </a:p>
        </p:txBody>
      </p:sp>
    </p:spTree>
    <p:extLst>
      <p:ext uri="{BB962C8B-B14F-4D97-AF65-F5344CB8AC3E}">
        <p14:creationId xmlns:p14="http://schemas.microsoft.com/office/powerpoint/2010/main" val="2093022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 presetClass="entr" presetSubtype="0" fill="hold" nodeType="with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Step 2 (1): list the entities denoted</a:t>
            </a:r>
          </a:p>
        </p:txBody>
      </p:sp>
      <p:sp>
        <p:nvSpPr>
          <p:cNvPr id="77827" name="Content Placeholder 2"/>
          <p:cNvSpPr>
            <a:spLocks noGrp="1"/>
          </p:cNvSpPr>
          <p:nvPr>
            <p:ph idx="1"/>
          </p:nvPr>
        </p:nvSpPr>
        <p:spPr>
          <a:xfrm>
            <a:off x="228600" y="1676400"/>
            <a:ext cx="4572000" cy="4953000"/>
          </a:xfrm>
        </p:spPr>
        <p:txBody>
          <a:bodyPr/>
          <a:lstStyle/>
          <a:p>
            <a:r>
              <a:rPr lang="en-US" altLang="en-US" i="1" dirty="0" smtClean="0">
                <a:solidFill>
                  <a:srgbClr val="00CC99"/>
                </a:solidFill>
              </a:rPr>
              <a:t>1(</a:t>
            </a:r>
            <a:r>
              <a:rPr lang="en-US" altLang="en-US" i="1" dirty="0" smtClean="0">
                <a:solidFill>
                  <a:schemeClr val="bg1"/>
                </a:solidFill>
              </a:rPr>
              <a:t>The patient</a:t>
            </a:r>
            <a:r>
              <a:rPr lang="en-US" altLang="en-US" i="1" dirty="0" smtClean="0">
                <a:solidFill>
                  <a:srgbClr val="00CC99"/>
                </a:solidFill>
              </a:rPr>
              <a:t>)</a:t>
            </a:r>
            <a:r>
              <a:rPr lang="en-US" altLang="en-US" i="1" dirty="0" smtClean="0">
                <a:solidFill>
                  <a:schemeClr val="bg1"/>
                </a:solidFill>
              </a:rPr>
              <a:t> with </a:t>
            </a:r>
            <a:r>
              <a:rPr lang="en-US" altLang="en-US" i="1" dirty="0" smtClean="0">
                <a:solidFill>
                  <a:srgbClr val="C00000"/>
                </a:solidFill>
              </a:rPr>
              <a:t>2(</a:t>
            </a:r>
            <a:r>
              <a:rPr lang="en-US" altLang="en-US" i="1" dirty="0" smtClean="0">
                <a:solidFill>
                  <a:schemeClr val="bg1"/>
                </a:solidFill>
              </a:rPr>
              <a:t>patient identifier ‘PtID4’</a:t>
            </a:r>
            <a:r>
              <a:rPr lang="en-US" altLang="en-US" i="1" dirty="0" smtClean="0">
                <a:solidFill>
                  <a:srgbClr val="C00000"/>
                </a:solidFill>
              </a:rPr>
              <a:t>)</a:t>
            </a:r>
            <a:r>
              <a:rPr lang="en-US" altLang="en-US" i="1" dirty="0" smtClean="0">
                <a:solidFill>
                  <a:schemeClr val="bg1"/>
                </a:solidFill>
              </a:rPr>
              <a:t> </a:t>
            </a:r>
            <a:r>
              <a:rPr lang="en-US" altLang="en-US" i="1" dirty="0" smtClean="0">
                <a:solidFill>
                  <a:srgbClr val="FFC000"/>
                </a:solidFill>
              </a:rPr>
              <a:t>3(</a:t>
            </a:r>
            <a:r>
              <a:rPr lang="en-US" altLang="en-US" i="1" dirty="0" smtClean="0">
                <a:solidFill>
                  <a:schemeClr val="bg1"/>
                </a:solidFill>
              </a:rPr>
              <a:t>is stated</a:t>
            </a:r>
            <a:r>
              <a:rPr lang="en-US" altLang="en-US" i="1" dirty="0" smtClean="0">
                <a:solidFill>
                  <a:srgbClr val="FFC000"/>
                </a:solidFill>
              </a:rPr>
              <a:t>)</a:t>
            </a:r>
            <a:r>
              <a:rPr lang="en-US" altLang="en-US" i="1" dirty="0" smtClean="0">
                <a:solidFill>
                  <a:schemeClr val="bg1"/>
                </a:solidFill>
              </a:rPr>
              <a:t> </a:t>
            </a:r>
            <a:r>
              <a:rPr lang="en-US" altLang="en-US" i="1" dirty="0" smtClean="0">
                <a:solidFill>
                  <a:srgbClr val="7030A0"/>
                </a:solidFill>
              </a:rPr>
              <a:t>4(</a:t>
            </a:r>
            <a:r>
              <a:rPr lang="en-US" altLang="en-US" i="1" dirty="0" smtClean="0">
                <a:solidFill>
                  <a:schemeClr val="bg1"/>
                </a:solidFill>
              </a:rPr>
              <a:t>to have had</a:t>
            </a:r>
            <a:r>
              <a:rPr lang="en-US" altLang="en-US" i="1" dirty="0" smtClean="0">
                <a:solidFill>
                  <a:srgbClr val="7030A0"/>
                </a:solidFill>
              </a:rPr>
              <a:t>)</a:t>
            </a:r>
            <a:r>
              <a:rPr lang="en-US" altLang="en-US" i="1" dirty="0" smtClean="0">
                <a:solidFill>
                  <a:schemeClr val="bg1"/>
                </a:solidFill>
              </a:rPr>
              <a:t> a </a:t>
            </a:r>
            <a:r>
              <a:rPr lang="en-US" altLang="en-US" i="1" dirty="0" smtClean="0">
                <a:solidFill>
                  <a:srgbClr val="96B3C6"/>
                </a:solidFill>
              </a:rPr>
              <a:t>5(</a:t>
            </a:r>
            <a:r>
              <a:rPr lang="en-US" altLang="en-US" i="1" dirty="0" smtClean="0">
                <a:solidFill>
                  <a:schemeClr val="bg1"/>
                </a:solidFill>
              </a:rPr>
              <a:t>panoramic X-ray</a:t>
            </a:r>
            <a:r>
              <a:rPr lang="en-US" altLang="en-US" i="1" dirty="0" smtClean="0">
                <a:solidFill>
                  <a:srgbClr val="96B3C6"/>
                </a:solidFill>
              </a:rPr>
              <a:t>)</a:t>
            </a:r>
            <a:r>
              <a:rPr lang="en-US" altLang="en-US" i="1" dirty="0" smtClean="0">
                <a:solidFill>
                  <a:schemeClr val="bg1"/>
                </a:solidFill>
              </a:rPr>
              <a:t> of </a:t>
            </a:r>
            <a:r>
              <a:rPr lang="en-US" altLang="en-US" i="1" dirty="0" smtClean="0">
                <a:solidFill>
                  <a:srgbClr val="00FF00"/>
                </a:solidFill>
              </a:rPr>
              <a:t>6(</a:t>
            </a:r>
            <a:r>
              <a:rPr lang="en-US" altLang="en-US" i="1" dirty="0" smtClean="0">
                <a:solidFill>
                  <a:schemeClr val="bg1"/>
                </a:solidFill>
              </a:rPr>
              <a:t>the mouth</a:t>
            </a:r>
            <a:r>
              <a:rPr lang="en-US" altLang="en-US" i="1" dirty="0" smtClean="0">
                <a:solidFill>
                  <a:srgbClr val="00FF00"/>
                </a:solidFill>
              </a:rPr>
              <a:t>)</a:t>
            </a:r>
            <a:r>
              <a:rPr lang="en-US" altLang="en-US" i="1" dirty="0" smtClean="0">
                <a:solidFill>
                  <a:schemeClr val="bg1"/>
                </a:solidFill>
              </a:rPr>
              <a:t> which </a:t>
            </a:r>
            <a:r>
              <a:rPr lang="en-US" altLang="en-US" i="1" dirty="0" smtClean="0">
                <a:solidFill>
                  <a:srgbClr val="FF0000"/>
                </a:solidFill>
              </a:rPr>
              <a:t>7(</a:t>
            </a:r>
            <a:r>
              <a:rPr lang="en-US" altLang="en-US" i="1" dirty="0" smtClean="0">
                <a:solidFill>
                  <a:schemeClr val="bg1"/>
                </a:solidFill>
              </a:rPr>
              <a:t>is interpreted</a:t>
            </a:r>
            <a:r>
              <a:rPr lang="en-US" altLang="en-US" i="1" dirty="0" smtClean="0">
                <a:solidFill>
                  <a:srgbClr val="FF0000"/>
                </a:solidFill>
              </a:rPr>
              <a:t>)</a:t>
            </a:r>
            <a:r>
              <a:rPr lang="en-US" altLang="en-US" i="1" dirty="0" smtClean="0">
                <a:solidFill>
                  <a:schemeClr val="bg1"/>
                </a:solidFill>
              </a:rPr>
              <a:t> to </a:t>
            </a:r>
            <a:r>
              <a:rPr lang="en-US" altLang="en-US" i="1" dirty="0" smtClean="0">
                <a:solidFill>
                  <a:srgbClr val="FFFF00"/>
                </a:solidFill>
              </a:rPr>
              <a:t>8(</a:t>
            </a:r>
            <a:r>
              <a:rPr lang="en-US" altLang="en-US" i="1" dirty="0" smtClean="0">
                <a:solidFill>
                  <a:schemeClr val="bg1"/>
                </a:solidFill>
              </a:rPr>
              <a:t>show</a:t>
            </a:r>
            <a:r>
              <a:rPr lang="en-US" altLang="en-US" i="1" dirty="0" smtClean="0">
                <a:solidFill>
                  <a:srgbClr val="FFFF00"/>
                </a:solidFill>
              </a:rPr>
              <a:t>)</a:t>
            </a:r>
            <a:r>
              <a:rPr lang="en-US" altLang="en-US" i="1" dirty="0" smtClean="0">
                <a:solidFill>
                  <a:schemeClr val="bg1"/>
                </a:solidFill>
              </a:rPr>
              <a:t> </a:t>
            </a:r>
            <a:r>
              <a:rPr lang="en-US" altLang="en-US" i="1" dirty="0" smtClean="0">
                <a:solidFill>
                  <a:srgbClr val="7030A0"/>
                </a:solidFill>
              </a:rPr>
              <a:t>9(</a:t>
            </a:r>
            <a:r>
              <a:rPr lang="en-US" altLang="en-US" i="1" dirty="0" smtClean="0">
                <a:solidFill>
                  <a:schemeClr val="bg1"/>
                </a:solidFill>
              </a:rPr>
              <a:t>subcortical sclerosis of </a:t>
            </a:r>
            <a:r>
              <a:rPr lang="en-US" altLang="en-US" i="1" dirty="0" smtClean="0">
                <a:solidFill>
                  <a:srgbClr val="00B0F0"/>
                </a:solidFill>
              </a:rPr>
              <a:t>10(</a:t>
            </a:r>
            <a:r>
              <a:rPr lang="en-US" altLang="en-US" i="1" dirty="0" smtClean="0">
                <a:solidFill>
                  <a:schemeClr val="bg1"/>
                </a:solidFill>
              </a:rPr>
              <a:t>that patient’s condylar head of the </a:t>
            </a:r>
            <a:r>
              <a:rPr lang="en-US" altLang="en-US" i="1" dirty="0" smtClean="0">
                <a:solidFill>
                  <a:srgbClr val="FFFF00"/>
                </a:solidFill>
              </a:rPr>
              <a:t>11(</a:t>
            </a:r>
            <a:r>
              <a:rPr lang="en-US" altLang="en-US" i="1" dirty="0" smtClean="0">
                <a:solidFill>
                  <a:schemeClr val="bg1"/>
                </a:solidFill>
              </a:rPr>
              <a:t>right temporomandibular joint</a:t>
            </a:r>
            <a:r>
              <a:rPr lang="en-US" altLang="en-US" i="1" dirty="0" smtClean="0">
                <a:solidFill>
                  <a:srgbClr val="FFFF00"/>
                </a:solidFill>
              </a:rPr>
              <a:t>)</a:t>
            </a:r>
            <a:r>
              <a:rPr lang="en-US" altLang="en-US" i="1" dirty="0" smtClean="0">
                <a:solidFill>
                  <a:srgbClr val="00B0F0"/>
                </a:solidFill>
              </a:rPr>
              <a:t>)</a:t>
            </a:r>
            <a:r>
              <a:rPr lang="en-US" altLang="en-US" i="1" dirty="0" smtClean="0">
                <a:solidFill>
                  <a:srgbClr val="7030A0"/>
                </a:solidFill>
              </a:rPr>
              <a:t>)</a:t>
            </a:r>
            <a:r>
              <a:rPr lang="en-US" altLang="en-US" dirty="0" smtClean="0">
                <a:solidFill>
                  <a:schemeClr val="bg1"/>
                </a:solidFill>
              </a:rPr>
              <a:t>’</a:t>
            </a:r>
            <a:endParaRPr lang="en-US" alt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63640540"/>
              </p:ext>
            </p:extLst>
          </p:nvPr>
        </p:nvGraphicFramePr>
        <p:xfrm>
          <a:off x="5048250" y="1752600"/>
          <a:ext cx="3582988" cy="3555048"/>
        </p:xfrm>
        <a:graphic>
          <a:graphicData uri="http://schemas.openxmlformats.org/drawingml/2006/table">
            <a:tbl>
              <a:tblPr/>
              <a:tblGrid>
                <a:gridCol w="2705380"/>
                <a:gridCol w="877608"/>
              </a:tblGrid>
              <a:tr h="435875">
                <a:tc>
                  <a:txBody>
                    <a:bodyPr/>
                    <a:lstStyle/>
                    <a:p>
                      <a:pPr algn="ctr" fontAlgn="b"/>
                      <a:r>
                        <a:rPr lang="en-US" sz="1400" b="0" i="0" u="none" strike="noStrike" dirty="0">
                          <a:solidFill>
                            <a:schemeClr val="bg1"/>
                          </a:solidFill>
                          <a:latin typeface="Calibri"/>
                        </a:rPr>
                        <a:t>CLASS</a:t>
                      </a:r>
                    </a:p>
                  </a:txBody>
                  <a:tcPr marL="9234" marR="9234" marT="9234" marB="0">
                    <a:lnL>
                      <a:noFill/>
                    </a:lnL>
                    <a:lnR>
                      <a:noFill/>
                    </a:lnR>
                    <a:lnT>
                      <a:noFill/>
                    </a:lnT>
                    <a:lnB>
                      <a:noFill/>
                    </a:lnB>
                  </a:tcPr>
                </a:tc>
                <a:tc>
                  <a:txBody>
                    <a:bodyPr/>
                    <a:lstStyle/>
                    <a:p>
                      <a:pPr algn="ctr" fontAlgn="b"/>
                      <a:r>
                        <a:rPr lang="en-US" sz="1400" b="0" i="0" u="none" strike="noStrike" dirty="0">
                          <a:solidFill>
                            <a:schemeClr val="bg1"/>
                          </a:solidFill>
                          <a:latin typeface="Calibri"/>
                        </a:rPr>
                        <a:t>INSTANCE IDENTIFIER</a:t>
                      </a:r>
                    </a:p>
                  </a:txBody>
                  <a:tcPr marL="9234" marR="9234" marT="9234" marB="0">
                    <a:lnL>
                      <a:noFill/>
                    </a:lnL>
                    <a:lnR>
                      <a:noFill/>
                    </a:lnR>
                    <a:lnT>
                      <a:noFill/>
                    </a:lnT>
                    <a:lnB>
                      <a:noFill/>
                    </a:lnB>
                  </a:tcPr>
                </a:tc>
              </a:tr>
              <a:tr h="283503">
                <a:tc>
                  <a:txBody>
                    <a:bodyPr/>
                    <a:lstStyle/>
                    <a:p>
                      <a:pPr algn="l" fontAlgn="t"/>
                      <a:r>
                        <a:rPr lang="en-US" sz="1800" b="0" i="0" u="none" strike="noStrike" dirty="0">
                          <a:solidFill>
                            <a:srgbClr val="006100"/>
                          </a:solidFill>
                          <a:latin typeface="Calibri"/>
                        </a:rPr>
                        <a:t>person</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6100"/>
                          </a:solidFill>
                          <a:latin typeface="Calibri"/>
                        </a:rPr>
                        <a:t>IUI-1</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C00000"/>
                          </a:solidFill>
                          <a:latin typeface="Calibri"/>
                        </a:rPr>
                        <a:t>patient identifier</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C00000"/>
                          </a:solidFill>
                          <a:latin typeface="Calibri"/>
                        </a:rPr>
                        <a:t>IUI-2</a:t>
                      </a:r>
                    </a:p>
                  </a:txBody>
                  <a:tcPr marL="9234" marR="9234" marT="9234" marB="0">
                    <a:lnL>
                      <a:noFill/>
                    </a:lnL>
                    <a:lnR>
                      <a:noFill/>
                    </a:lnR>
                    <a:lnT>
                      <a:noFill/>
                    </a:lnT>
                    <a:lnB>
                      <a:noFill/>
                    </a:lnB>
                    <a:noFill/>
                  </a:tcPr>
                </a:tc>
              </a:tr>
              <a:tr h="283503">
                <a:tc>
                  <a:txBody>
                    <a:bodyPr/>
                    <a:lstStyle/>
                    <a:p>
                      <a:pPr algn="l" fontAlgn="t"/>
                      <a:r>
                        <a:rPr lang="en-US" sz="1800" b="0" i="0" u="none" strike="noStrike" dirty="0" smtClean="0">
                          <a:solidFill>
                            <a:srgbClr val="FFC000"/>
                          </a:solidFill>
                          <a:latin typeface="Calibri"/>
                        </a:rPr>
                        <a:t>assertion</a:t>
                      </a:r>
                      <a:endParaRPr lang="en-US" sz="1800" b="0" i="0" u="none" strike="noStrike" dirty="0">
                        <a:solidFill>
                          <a:srgbClr val="FFC000"/>
                        </a:solidFill>
                        <a:latin typeface="Calibri"/>
                      </a:endParaRPr>
                    </a:p>
                  </a:txBody>
                  <a:tcPr marL="9234" marR="9234" marT="9234" marB="0">
                    <a:lnL>
                      <a:noFill/>
                    </a:lnL>
                    <a:lnR>
                      <a:noFill/>
                    </a:lnR>
                    <a:lnT>
                      <a:noFill/>
                    </a:lnT>
                    <a:lnB>
                      <a:noFill/>
                    </a:lnB>
                    <a:noFill/>
                  </a:tcPr>
                </a:tc>
                <a:tc>
                  <a:txBody>
                    <a:bodyPr/>
                    <a:lstStyle/>
                    <a:p>
                      <a:pPr algn="l" fontAlgn="t"/>
                      <a:r>
                        <a:rPr lang="en-US" sz="1800" b="0" i="0" u="none" strike="noStrike" dirty="0">
                          <a:solidFill>
                            <a:srgbClr val="FFC000"/>
                          </a:solidFill>
                          <a:latin typeface="Calibri"/>
                        </a:rPr>
                        <a:t>IUI-3</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technically investigating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IUI-4</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96B3C6"/>
                          </a:solidFill>
                          <a:latin typeface="Calibri"/>
                        </a:rPr>
                        <a:t>panoramic X-ray</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96B3C6"/>
                          </a:solidFill>
                          <a:latin typeface="Calibri"/>
                        </a:rPr>
                        <a:t>IUI-5</a:t>
                      </a:r>
                    </a:p>
                  </a:txBody>
                  <a:tcPr marL="9234" marR="9234" marT="9234" marB="0">
                    <a:lnL>
                      <a:noFill/>
                    </a:lnL>
                    <a:lnR>
                      <a:noFill/>
                    </a:lnR>
                    <a:lnT>
                      <a:noFill/>
                    </a:lnT>
                    <a:lnB>
                      <a:noFill/>
                    </a:lnB>
                    <a:noFill/>
                  </a:tcPr>
                </a:tc>
              </a:tr>
              <a:tr h="283503">
                <a:tc>
                  <a:txBody>
                    <a:bodyPr/>
                    <a:lstStyle/>
                    <a:p>
                      <a:pPr algn="l" fontAlgn="t"/>
                      <a:r>
                        <a:rPr lang="en-US" sz="1800" b="0" i="0" u="none" strike="noStrike" dirty="0" smtClean="0">
                          <a:solidFill>
                            <a:srgbClr val="00FF00"/>
                          </a:solidFill>
                          <a:latin typeface="Calibri"/>
                        </a:rPr>
                        <a:t>mouth</a:t>
                      </a:r>
                      <a:endParaRPr lang="en-US" sz="1800" b="0" i="0" u="none" strike="noStrike" dirty="0">
                        <a:solidFill>
                          <a:srgbClr val="00FF00"/>
                        </a:solidFill>
                        <a:latin typeface="Calibri"/>
                      </a:endParaRPr>
                    </a:p>
                  </a:txBody>
                  <a:tcPr marL="9234" marR="9234" marT="9234" marB="0">
                    <a:lnL>
                      <a:noFill/>
                    </a:lnL>
                    <a:lnR>
                      <a:noFill/>
                    </a:lnR>
                    <a:lnT>
                      <a:noFill/>
                    </a:lnT>
                    <a:lnB>
                      <a:noFill/>
                    </a:lnB>
                    <a:noFill/>
                  </a:tcPr>
                </a:tc>
                <a:tc>
                  <a:txBody>
                    <a:bodyPr/>
                    <a:lstStyle/>
                    <a:p>
                      <a:pPr algn="l" fontAlgn="t"/>
                      <a:r>
                        <a:rPr lang="en-US" sz="1800" b="0" i="0" u="none" strike="noStrike" dirty="0">
                          <a:solidFill>
                            <a:srgbClr val="00FF00"/>
                          </a:solidFill>
                          <a:latin typeface="Calibri"/>
                        </a:rPr>
                        <a:t>IUI-6</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0000"/>
                          </a:solidFill>
                          <a:latin typeface="Calibri"/>
                        </a:rPr>
                        <a:t>interpreting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0000"/>
                          </a:solidFill>
                          <a:latin typeface="Calibri"/>
                        </a:rPr>
                        <a:t>IUI-7</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seeing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IUI-8</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diagnosis</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IUI-9</a:t>
                      </a:r>
                    </a:p>
                  </a:txBody>
                  <a:tcPr marL="9234" marR="9234" marT="9234" marB="0">
                    <a:lnL>
                      <a:noFill/>
                    </a:lnL>
                    <a:lnR>
                      <a:noFill/>
                    </a:lnR>
                    <a:lnT>
                      <a:noFill/>
                    </a:lnT>
                    <a:lnB>
                      <a:noFill/>
                    </a:lnB>
                    <a:noFill/>
                  </a:tcPr>
                </a:tc>
              </a:tr>
              <a:tr h="283503">
                <a:tc>
                  <a:txBody>
                    <a:bodyPr/>
                    <a:lstStyle/>
                    <a:p>
                      <a:pPr algn="l" fontAlgn="t"/>
                      <a:r>
                        <a:rPr lang="en-US" sz="1800" b="0" i="0" u="none" strike="noStrike">
                          <a:solidFill>
                            <a:srgbClr val="00B0F0"/>
                          </a:solidFill>
                          <a:latin typeface="Calibri"/>
                        </a:rPr>
                        <a:t>condylar head of 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B0F0"/>
                          </a:solidFill>
                          <a:latin typeface="Calibri"/>
                        </a:rPr>
                        <a:t>IUI-10</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IUI-11</a:t>
                      </a:r>
                    </a:p>
                  </a:txBody>
                  <a:tcPr marL="9234" marR="9234" marT="9234" marB="0">
                    <a:lnL>
                      <a:noFill/>
                    </a:lnL>
                    <a:lnR>
                      <a:noFill/>
                    </a:lnR>
                    <a:lnT>
                      <a:noFill/>
                    </a:lnT>
                    <a:lnB>
                      <a:noFill/>
                    </a:lnB>
                    <a:noFill/>
                  </a:tcPr>
                </a:tc>
              </a:tr>
            </a:tbl>
          </a:graphicData>
        </a:graphic>
      </p:graphicFrame>
      <p:sp>
        <p:nvSpPr>
          <p:cNvPr id="77853" name="TextBox 5"/>
          <p:cNvSpPr txBox="1">
            <a:spLocks noChangeArrowheads="1"/>
          </p:cNvSpPr>
          <p:nvPr/>
        </p:nvSpPr>
        <p:spPr bwMode="auto">
          <a:xfrm>
            <a:off x="219075" y="6294438"/>
            <a:ext cx="858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a:solidFill>
                  <a:schemeClr val="bg1"/>
                </a:solidFill>
              </a:rPr>
              <a:t>notes: 	colors have no meaning here, just provide  easy reference,</a:t>
            </a:r>
          </a:p>
          <a:p>
            <a:pPr algn="l" eaLnBrk="1" hangingPunct="1"/>
            <a:r>
              <a:rPr lang="en-US" altLang="en-US" sz="1400" b="0">
                <a:solidFill>
                  <a:schemeClr val="bg1"/>
                </a:solidFill>
              </a:rPr>
              <a:t>	this first list can be different, any such differences being resolved in step 3</a:t>
            </a:r>
          </a:p>
        </p:txBody>
      </p:sp>
    </p:spTree>
    <p:extLst>
      <p:ext uri="{BB962C8B-B14F-4D97-AF65-F5344CB8AC3E}">
        <p14:creationId xmlns:p14="http://schemas.microsoft.com/office/powerpoint/2010/main" val="36126329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000" smtClean="0"/>
              <a:t>Step 2 (2): provide </a:t>
            </a:r>
            <a:r>
              <a:rPr lang="en-US" altLang="en-US" sz="3000" i="1" smtClean="0"/>
              <a:t>directly referential </a:t>
            </a:r>
            <a:r>
              <a:rPr lang="en-US" altLang="en-US" sz="3000" smtClean="0"/>
              <a:t>descriptions</a:t>
            </a:r>
          </a:p>
        </p:txBody>
      </p:sp>
      <p:graphicFrame>
        <p:nvGraphicFramePr>
          <p:cNvPr id="8" name="Table 7"/>
          <p:cNvGraphicFramePr>
            <a:graphicFrameLocks noGrp="1"/>
          </p:cNvGraphicFramePr>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a:solidFill>
                            <a:schemeClr val="bg1"/>
                          </a:solidFill>
                          <a:latin typeface="Calibri"/>
                        </a:rPr>
                        <a:t> 'the patient with patient identifier PtID4 has had a panoramic X-ray of the mouth which is interpreted to show </a:t>
                      </a:r>
                      <a:r>
                        <a:rPr lang="en-US" sz="1800" b="0" i="0" u="none" strike="noStrike" dirty="0" err="1">
                          <a:solidFill>
                            <a:schemeClr val="bg1"/>
                          </a:solidFill>
                          <a:latin typeface="Calibri"/>
                        </a:rPr>
                        <a:t>subcortical</a:t>
                      </a:r>
                      <a:r>
                        <a:rPr lang="en-US" sz="1800" b="0" i="0" u="none" strike="noStrike" dirty="0">
                          <a:solidFill>
                            <a:schemeClr val="bg1"/>
                          </a:solidFill>
                          <a:latin typeface="Calibri"/>
                        </a:rPr>
                        <a:t> sclerosis of that patient’s right </a:t>
                      </a:r>
                      <a:r>
                        <a:rPr lang="en-US" sz="1800" b="0" i="0" u="none" strike="noStrike" dirty="0" err="1">
                          <a:solidFill>
                            <a:schemeClr val="bg1"/>
                          </a:solidFill>
                          <a:latin typeface="Calibri"/>
                        </a:rPr>
                        <a:t>temporomandibular</a:t>
                      </a:r>
                      <a:r>
                        <a:rPr lang="en-US" sz="1800" b="0" i="0" u="none" strike="noStrike" dirty="0">
                          <a:solidFill>
                            <a:schemeClr val="bg1"/>
                          </a:solidFill>
                          <a:latin typeface="Calibri"/>
                        </a:rPr>
                        <a:t>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2068882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2800" smtClean="0"/>
              <a:t>Step 3: identify further entities that ontologically must exist for each entity under scrutiny to exist.</a:t>
            </a:r>
          </a:p>
        </p:txBody>
      </p:sp>
      <p:graphicFrame>
        <p:nvGraphicFramePr>
          <p:cNvPr id="5" name="Table 4"/>
          <p:cNvGraphicFramePr>
            <a:graphicFrameLocks noGrp="1"/>
          </p:cNvGraphicFramePr>
          <p:nvPr>
            <p:extLst>
              <p:ext uri="{D42A27DB-BD31-4B8C-83A1-F6EECF244321}">
                <p14:modId xmlns:p14="http://schemas.microsoft.com/office/powerpoint/2010/main" val="357684431"/>
              </p:ext>
            </p:extLst>
          </p:nvPr>
        </p:nvGraphicFramePr>
        <p:xfrm>
          <a:off x="273050" y="1981200"/>
          <a:ext cx="8655050" cy="4361124"/>
        </p:xfrm>
        <a:graphic>
          <a:graphicData uri="http://schemas.openxmlformats.org/drawingml/2006/table">
            <a:tbl>
              <a:tblPr/>
              <a:tblGrid>
                <a:gridCol w="1788233"/>
                <a:gridCol w="783713"/>
                <a:gridCol w="6083104"/>
              </a:tblGrid>
              <a:tr h="334219">
                <a:tc>
                  <a:txBody>
                    <a:bodyPr/>
                    <a:lstStyle/>
                    <a:p>
                      <a:pPr algn="l" fontAlgn="t"/>
                      <a:r>
                        <a:rPr lang="en-US" sz="1800" b="0" i="0" u="none" strike="noStrike" dirty="0">
                          <a:solidFill>
                            <a:srgbClr val="9C0006"/>
                          </a:solidFill>
                          <a:latin typeface="Calibri"/>
                        </a:rPr>
                        <a:t>assigner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IUI-12</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assigner role played by the entity while it performed IUI-21</a:t>
                      </a:r>
                    </a:p>
                  </a:txBody>
                  <a:tcPr marL="7087" marR="7087" marT="7087" marB="0">
                    <a:lnL>
                      <a:noFill/>
                    </a:lnL>
                    <a:lnR>
                      <a:noFill/>
                    </a:lnR>
                    <a:lnT>
                      <a:noFill/>
                    </a:lnT>
                    <a:lnB>
                      <a:noFill/>
                    </a:lnB>
                    <a:solidFill>
                      <a:srgbClr val="FFC7CE"/>
                    </a:solidFill>
                  </a:tcPr>
                </a:tc>
              </a:tr>
              <a:tr h="298532">
                <a:tc>
                  <a:txBody>
                    <a:bodyPr/>
                    <a:lstStyle/>
                    <a:p>
                      <a:pPr algn="l" fontAlgn="t"/>
                      <a:r>
                        <a:rPr lang="en-US" sz="1800" b="0" i="0" u="none" strike="noStrike">
                          <a:solidFill>
                            <a:srgbClr val="9C0006"/>
                          </a:solidFill>
                          <a:latin typeface="Calibri"/>
                        </a:rPr>
                        <a:t>assigning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IUI-21</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assigning of IUI-2 to IUI-1 by the entity with role IUI-12</a:t>
                      </a:r>
                    </a:p>
                  </a:txBody>
                  <a:tcPr marL="7087" marR="7087" marT="7087" marB="0">
                    <a:lnL>
                      <a:noFill/>
                    </a:lnL>
                    <a:lnR>
                      <a:noFill/>
                    </a:lnR>
                    <a:lnT>
                      <a:noFill/>
                    </a:lnT>
                    <a:lnB>
                      <a:noFill/>
                    </a:lnB>
                    <a:solidFill>
                      <a:srgbClr val="FFC7CE"/>
                    </a:solidFill>
                  </a:tcPr>
                </a:tc>
              </a:tr>
              <a:tr h="307861">
                <a:tc>
                  <a:txBody>
                    <a:bodyPr/>
                    <a:lstStyle/>
                    <a:p>
                      <a:pPr algn="l" fontAlgn="t"/>
                      <a:r>
                        <a:rPr lang="en-US" sz="1800" b="0" i="0" u="none" strike="noStrike">
                          <a:solidFill>
                            <a:srgbClr val="9C0006"/>
                          </a:solidFill>
                          <a:latin typeface="Calibri"/>
                        </a:rPr>
                        <a:t>asserting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IUI-20</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asserting of IUI-3 by the entity with asserter role IUI-13</a:t>
                      </a:r>
                    </a:p>
                  </a:txBody>
                  <a:tcPr marL="7087" marR="7087" marT="7087" marB="0">
                    <a:lnL>
                      <a:noFill/>
                    </a:lnL>
                    <a:lnR>
                      <a:noFill/>
                    </a:lnR>
                    <a:lnT>
                      <a:noFill/>
                    </a:lnT>
                    <a:lnB>
                      <a:noFill/>
                    </a:lnB>
                    <a:solidFill>
                      <a:srgbClr val="FFC7CE"/>
                    </a:solidFill>
                  </a:tcPr>
                </a:tc>
              </a:tr>
              <a:tr h="326519">
                <a:tc>
                  <a:txBody>
                    <a:bodyPr/>
                    <a:lstStyle/>
                    <a:p>
                      <a:pPr algn="l" fontAlgn="t"/>
                      <a:r>
                        <a:rPr lang="en-US" sz="1800" b="0" i="0" u="none" strike="noStrike">
                          <a:solidFill>
                            <a:srgbClr val="9C0006"/>
                          </a:solidFill>
                          <a:latin typeface="Calibri"/>
                        </a:rPr>
                        <a:t>asserter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IUI-13</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asserter role played by the entity while it performed IUI-20</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investigator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IUI-14</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investigator role played by the entity while it performed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panoramic X-ray machine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IUI-15</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panoramic X-ray machine used for performing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image bearer</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IUI-16</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image bearer in which IUI-5 is concretized and that participated in IUI-8</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interpreter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IUI-17</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interpreter role played by the entity while it performed IUI-7</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perceptor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IUI-18</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perceptor role played by the entity while it performed IUI-8</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dirty="0">
                          <a:solidFill>
                            <a:srgbClr val="9C0006"/>
                          </a:solidFill>
                          <a:latin typeface="Calibri"/>
                        </a:rPr>
                        <a:t>diagnostic criteria</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IUI-19</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diagnostic criteria used by the entity that performed IUI-7 to come to IUI-9</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dirty="0" smtClean="0">
                          <a:solidFill>
                            <a:srgbClr val="9C0006"/>
                          </a:solidFill>
                          <a:latin typeface="Calibri"/>
                        </a:rPr>
                        <a:t>study subject role</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IUI-22</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the study subject role which inheres in IUI-1</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6651814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Step 3: some remarks</a:t>
            </a:r>
          </a:p>
        </p:txBody>
      </p:sp>
      <p:sp>
        <p:nvSpPr>
          <p:cNvPr id="80899" name="Content Placeholder 2"/>
          <p:cNvSpPr>
            <a:spLocks noGrp="1"/>
          </p:cNvSpPr>
          <p:nvPr>
            <p:ph idx="1"/>
          </p:nvPr>
        </p:nvSpPr>
        <p:spPr/>
        <p:txBody>
          <a:bodyPr/>
          <a:lstStyle/>
          <a:p>
            <a:r>
              <a:rPr lang="en-US" altLang="en-US" smtClean="0"/>
              <a:t>interpreter role, perceptor role, …</a:t>
            </a:r>
          </a:p>
          <a:p>
            <a:pPr lvl="1"/>
            <a:r>
              <a:rPr lang="en-US" altLang="en-US" smtClean="0"/>
              <a:t>reference to roles rather than the entity in which the roles inhere because it may be the same entity and one should not assign several IUIs to the same entity</a:t>
            </a:r>
          </a:p>
          <a:p>
            <a:r>
              <a:rPr lang="en-US" altLang="en-US" smtClean="0"/>
              <a:t>each description follows similar principles as Aristotelian definitions but is about particulars rather than universals</a:t>
            </a:r>
          </a:p>
        </p:txBody>
      </p:sp>
    </p:spTree>
    <p:extLst>
      <p:ext uri="{BB962C8B-B14F-4D97-AF65-F5344CB8AC3E}">
        <p14:creationId xmlns:p14="http://schemas.microsoft.com/office/powerpoint/2010/main" val="2880216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2400" smtClean="0"/>
              <a:t>Step 4: classify all entities in terms of realism-based ontologies  </a:t>
            </a:r>
          </a:p>
        </p:txBody>
      </p:sp>
      <p:sp>
        <p:nvSpPr>
          <p:cNvPr id="81923" name="Content Placeholder 5"/>
          <p:cNvSpPr>
            <a:spLocks noGrp="1"/>
          </p:cNvSpPr>
          <p:nvPr>
            <p:ph idx="1"/>
          </p:nvPr>
        </p:nvSpPr>
        <p:spPr>
          <a:xfrm>
            <a:off x="6096000" y="1752600"/>
            <a:ext cx="2819400" cy="4876800"/>
          </a:xfrm>
        </p:spPr>
        <p:txBody>
          <a:bodyPr/>
          <a:lstStyle/>
          <a:p>
            <a:r>
              <a:rPr lang="en-US" altLang="en-US" dirty="0" smtClean="0"/>
              <a:t>requires more ontological and philosophical skills than domain expertise or expertise with Protégé,</a:t>
            </a:r>
          </a:p>
          <a:p>
            <a:r>
              <a:rPr lang="en-US" altLang="en-US" dirty="0" smtClean="0"/>
              <a:t>not just term matching</a:t>
            </a:r>
          </a:p>
        </p:txBody>
      </p:sp>
      <p:graphicFrame>
        <p:nvGraphicFramePr>
          <p:cNvPr id="5" name="Table 4"/>
          <p:cNvGraphicFramePr>
            <a:graphicFrameLocks noGrp="1"/>
          </p:cNvGraphicFramePr>
          <p:nvPr/>
        </p:nvGraphicFramePr>
        <p:xfrm>
          <a:off x="214313" y="1873250"/>
          <a:ext cx="5756275" cy="4819653"/>
        </p:xfrm>
        <a:graphic>
          <a:graphicData uri="http://schemas.openxmlformats.org/drawingml/2006/table">
            <a:tbl>
              <a:tblPr/>
              <a:tblGrid>
                <a:gridCol w="1758168"/>
                <a:gridCol w="3998107"/>
              </a:tblGrid>
              <a:tr h="282259">
                <a:tc>
                  <a:txBody>
                    <a:bodyPr/>
                    <a:lstStyle/>
                    <a:p>
                      <a:pPr algn="ctr" fontAlgn="b"/>
                      <a:r>
                        <a:rPr lang="en-US" sz="18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18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18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Object</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18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OBI</a:t>
                      </a:r>
                      <a:r>
                        <a:rPr lang="en-US" sz="1800" b="0" i="0" u="none" strike="noStrike" dirty="0" smtClean="0">
                          <a:solidFill>
                            <a:srgbClr val="006100"/>
                          </a:solidFill>
                          <a:latin typeface="Calibri"/>
                        </a:rPr>
                        <a:t>:  Assay</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Image</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Mouth</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MFO</a:t>
                      </a:r>
                      <a:r>
                        <a:rPr lang="en-US" sz="1800" b="0" i="0" u="none" strike="noStrike" dirty="0" smtClean="0">
                          <a:solidFill>
                            <a:srgbClr val="006100"/>
                          </a:solidFill>
                          <a:latin typeface="Calibri"/>
                        </a:rPr>
                        <a:t>: Assessing</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Process</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condylar</a:t>
                      </a:r>
                      <a:r>
                        <a:rPr lang="en-US" sz="18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18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temporomandibular</a:t>
                      </a:r>
                      <a:r>
                        <a:rPr lang="en-US" sz="18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18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Process</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1800" b="0" i="0" u="none" strike="noStrike" dirty="0" smtClean="0">
                          <a:solidFill>
                            <a:srgbClr val="9C0006"/>
                          </a:solidFill>
                          <a:latin typeface="Calibri"/>
                        </a:rPr>
                        <a:t>study</a:t>
                      </a:r>
                      <a:r>
                        <a:rPr lang="en-US" sz="1800" b="0" i="0" u="none" strike="noStrike" baseline="0" dirty="0" smtClean="0">
                          <a:solidFill>
                            <a:srgbClr val="9C0006"/>
                          </a:solidFill>
                          <a:latin typeface="Calibri"/>
                        </a:rPr>
                        <a:t>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OBI:  Study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2395815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000" smtClean="0"/>
              <a:t>Step 5: specify relationships between these entities</a:t>
            </a:r>
          </a:p>
        </p:txBody>
      </p:sp>
      <p:sp>
        <p:nvSpPr>
          <p:cNvPr id="82947" name="Content Placeholder 2"/>
          <p:cNvSpPr>
            <a:spLocks noGrp="1"/>
          </p:cNvSpPr>
          <p:nvPr>
            <p:ph idx="1"/>
          </p:nvPr>
        </p:nvSpPr>
        <p:spPr/>
        <p:txBody>
          <a:bodyPr/>
          <a:lstStyle/>
          <a:p>
            <a:r>
              <a:rPr lang="en-US" altLang="en-US" smtClean="0"/>
              <a:t>For instance: </a:t>
            </a:r>
          </a:p>
          <a:p>
            <a:pPr lvl="1"/>
            <a:r>
              <a:rPr lang="en-US" altLang="en-US" smtClean="0"/>
              <a:t>at least during the taking of the X-ray the study subject role inheres in the patient being investigated:</a:t>
            </a:r>
          </a:p>
          <a:p>
            <a:pPr lvl="2"/>
            <a:r>
              <a:rPr lang="en-US" altLang="en-US" smtClean="0"/>
              <a:t>IUI-23 </a:t>
            </a:r>
            <a:r>
              <a:rPr lang="en-US" altLang="en-US" b="1" i="1" smtClean="0"/>
              <a:t>inheres-in</a:t>
            </a:r>
            <a:r>
              <a:rPr lang="en-US" altLang="en-US" smtClean="0"/>
              <a:t> IUI-1 </a:t>
            </a:r>
            <a:r>
              <a:rPr lang="en-US" altLang="en-US" b="1" i="1" smtClean="0"/>
              <a:t>during</a:t>
            </a:r>
            <a:r>
              <a:rPr lang="en-US" altLang="en-US" smtClean="0"/>
              <a:t> t1</a:t>
            </a:r>
          </a:p>
          <a:p>
            <a:pPr lvl="1"/>
            <a:r>
              <a:rPr lang="en-US" altLang="en-US" smtClean="0"/>
              <a:t>the patient participates at that time in the investigation</a:t>
            </a:r>
          </a:p>
          <a:p>
            <a:pPr lvl="2"/>
            <a:r>
              <a:rPr lang="en-US" altLang="en-US" smtClean="0"/>
              <a:t>IUI-4 </a:t>
            </a:r>
            <a:r>
              <a:rPr lang="en-US" altLang="en-US" b="1" i="1" smtClean="0"/>
              <a:t>has-participant</a:t>
            </a:r>
            <a:r>
              <a:rPr lang="en-US" altLang="en-US" smtClean="0"/>
              <a:t> IUI-1 </a:t>
            </a:r>
            <a:r>
              <a:rPr lang="en-US" altLang="en-US" b="1" i="1" smtClean="0"/>
              <a:t>during</a:t>
            </a:r>
            <a:r>
              <a:rPr lang="en-US" altLang="en-US" smtClean="0"/>
              <a:t> t1</a:t>
            </a:r>
          </a:p>
          <a:p>
            <a:r>
              <a:rPr lang="en-US" altLang="en-US" smtClean="0"/>
              <a:t>These relations need to follow the principles of the Relation Ontology.</a:t>
            </a:r>
          </a:p>
        </p:txBody>
      </p:sp>
      <p:sp>
        <p:nvSpPr>
          <p:cNvPr id="82948"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Klagges B, Koehler J, Kumar A, Lomax J, Mungall C, Neuhaus F, Rector A, Rosse C. </a:t>
            </a:r>
            <a:r>
              <a:rPr lang="en-US" altLang="en-US" sz="1400">
                <a:solidFill>
                  <a:schemeClr val="bg1"/>
                </a:solidFill>
                <a:hlinkClick r:id="rId2"/>
              </a:rPr>
              <a:t>Relations in biomedical ontologies</a:t>
            </a:r>
            <a:r>
              <a:rPr lang="en-US" altLang="en-US" sz="1400">
                <a:solidFill>
                  <a:schemeClr val="bg1"/>
                </a:solidFill>
              </a:rPr>
              <a:t>, Genome Biology 2005, 6:R46.</a:t>
            </a:r>
          </a:p>
        </p:txBody>
      </p:sp>
    </p:spTree>
    <p:extLst>
      <p:ext uri="{BB962C8B-B14F-4D97-AF65-F5344CB8AC3E}">
        <p14:creationId xmlns:p14="http://schemas.microsoft.com/office/powerpoint/2010/main" val="14013756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2400" smtClean="0"/>
              <a:t>Step 6: outline all possible configurations of such entities for the sentence to be true </a:t>
            </a:r>
            <a:r>
              <a:rPr lang="en-US" altLang="en-US" sz="1400" smtClean="0"/>
              <a:t>(a one semester course on its own)</a:t>
            </a:r>
          </a:p>
        </p:txBody>
      </p:sp>
      <p:sp>
        <p:nvSpPr>
          <p:cNvPr id="3" name="Content Placeholder 2"/>
          <p:cNvSpPr>
            <a:spLocks noGrp="1"/>
          </p:cNvSpPr>
          <p:nvPr>
            <p:ph idx="1"/>
          </p:nvPr>
        </p:nvSpPr>
        <p:spPr>
          <a:xfrm>
            <a:off x="228600" y="1981200"/>
            <a:ext cx="8686800" cy="4648200"/>
          </a:xfrm>
        </p:spPr>
        <p:txBody>
          <a:bodyPr>
            <a:normAutofit/>
          </a:bodyPr>
          <a:lstStyle/>
          <a:p>
            <a:pPr>
              <a:defRPr/>
            </a:pPr>
            <a:r>
              <a:rPr lang="en-US" dirty="0" smtClean="0"/>
              <a:t>Such outlines are collections of relational expressions of the sort just described,</a:t>
            </a:r>
          </a:p>
          <a:p>
            <a:pPr>
              <a:defRPr/>
            </a:pPr>
            <a:r>
              <a:rPr lang="en-US" dirty="0" smtClean="0"/>
              <a:t>Variant configurations for the example:</a:t>
            </a:r>
          </a:p>
          <a:p>
            <a:pPr lvl="1">
              <a:defRPr/>
            </a:pPr>
            <a:r>
              <a:rPr lang="en-US" dirty="0" err="1" smtClean="0"/>
              <a:t>perceptor</a:t>
            </a:r>
            <a:r>
              <a:rPr lang="en-US" dirty="0" smtClean="0"/>
              <a:t>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2746578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Methodology (2): for each dataset</a:t>
            </a:r>
          </a:p>
        </p:txBody>
      </p:sp>
      <p:sp>
        <p:nvSpPr>
          <p:cNvPr id="84995" name="Content Placeholder 2"/>
          <p:cNvSpPr>
            <a:spLocks noGrp="1"/>
          </p:cNvSpPr>
          <p:nvPr>
            <p:ph idx="1"/>
          </p:nvPr>
        </p:nvSpPr>
        <p:spPr/>
        <p:txBody>
          <a:bodyPr/>
          <a:lstStyle/>
          <a:p>
            <a:r>
              <a:rPr lang="en-US" altLang="en-US" smtClean="0"/>
              <a:t>Build a formal template which describes:</a:t>
            </a:r>
          </a:p>
          <a:p>
            <a:pPr lvl="1"/>
            <a:r>
              <a:rPr lang="en-US" altLang="en-US" smtClean="0"/>
              <a:t>the results of steps 4-6 of the 1</a:t>
            </a:r>
            <a:r>
              <a:rPr lang="en-US" altLang="en-US" baseline="30000" smtClean="0"/>
              <a:t>st</a:t>
            </a:r>
            <a:r>
              <a:rPr lang="en-US" altLang="en-US" smtClean="0"/>
              <a:t> order analysis,</a:t>
            </a:r>
          </a:p>
          <a:p>
            <a:pPr lvl="1"/>
            <a:r>
              <a:rPr lang="en-US" altLang="en-US" smtClean="0"/>
              <a:t>the relationships between:</a:t>
            </a:r>
          </a:p>
          <a:p>
            <a:pPr lvl="2"/>
            <a:r>
              <a:rPr lang="en-US" altLang="en-US" smtClean="0"/>
              <a:t>the 1</a:t>
            </a:r>
            <a:r>
              <a:rPr lang="en-US" altLang="en-US" baseline="30000" smtClean="0"/>
              <a:t>st</a:t>
            </a:r>
            <a:r>
              <a:rPr lang="en-US" altLang="en-US" smtClean="0"/>
              <a:t> order entities and the corresponding data items in the data set,</a:t>
            </a:r>
          </a:p>
          <a:p>
            <a:pPr lvl="2"/>
            <a:r>
              <a:rPr lang="en-US" altLang="en-US" smtClean="0"/>
              <a:t>data items themselves.</a:t>
            </a:r>
          </a:p>
          <a:p>
            <a:r>
              <a:rPr lang="en-US" altLang="en-US" smtClean="0"/>
              <a:t>Build a prototype able to generate on the basis of the template for each subject (patient) in the dataset an RT-compatible representation of his 1</a:t>
            </a:r>
            <a:r>
              <a:rPr lang="en-US" altLang="en-US" baseline="30000" smtClean="0"/>
              <a:t>st</a:t>
            </a:r>
            <a:r>
              <a:rPr lang="en-US" altLang="en-US" smtClean="0"/>
              <a:t> and 2</a:t>
            </a:r>
            <a:r>
              <a:rPr lang="en-US" altLang="en-US" baseline="30000" smtClean="0"/>
              <a:t>nd</a:t>
            </a:r>
            <a:r>
              <a:rPr lang="en-US" altLang="en-US" smtClean="0"/>
              <a:t> order entities.</a:t>
            </a:r>
          </a:p>
        </p:txBody>
      </p:sp>
    </p:spTree>
    <p:extLst>
      <p:ext uri="{BB962C8B-B14F-4D97-AF65-F5344CB8AC3E}">
        <p14:creationId xmlns:p14="http://schemas.microsoft.com/office/powerpoint/2010/main" val="8674702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The template</a:t>
            </a:r>
          </a:p>
        </p:txBody>
      </p:sp>
      <p:sp>
        <p:nvSpPr>
          <p:cNvPr id="86019"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B0C5E8-B5B4-4E5B-A063-4A18111D9F63}" type="slidenum">
              <a:rPr lang="en-US" altLang="en-US" sz="1400" b="0">
                <a:solidFill>
                  <a:schemeClr val="bg1"/>
                </a:solidFill>
              </a:rPr>
              <a:pPr eaLnBrk="1" hangingPunct="1"/>
              <a:t>78</a:t>
            </a:fld>
            <a:endParaRPr lang="en-US" altLang="en-US" sz="1400" b="0">
              <a:solidFill>
                <a:schemeClr val="bg1"/>
              </a:solidFill>
            </a:endParaRPr>
          </a:p>
        </p:txBody>
      </p:sp>
      <p:pic>
        <p:nvPicPr>
          <p:cNvPr id="86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2154238"/>
            <a:ext cx="90582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844781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Partial Template for 3 variables </a:t>
            </a:r>
            <a:r>
              <a:rPr lang="en-US" altLang="en-US" sz="1800" smtClean="0"/>
              <a:t>(in the ‘German’ dataset)</a:t>
            </a:r>
          </a:p>
        </p:txBody>
      </p:sp>
      <p:graphicFrame>
        <p:nvGraphicFramePr>
          <p:cNvPr id="5" name="Table 4"/>
          <p:cNvGraphicFramePr>
            <a:graphicFrameLocks noGrp="1"/>
          </p:cNvGraphicFramePr>
          <p:nvPr/>
        </p:nvGraphicFramePr>
        <p:xfrm>
          <a:off x="307975" y="2049463"/>
          <a:ext cx="8523288" cy="4600574"/>
        </p:xfrm>
        <a:graphic>
          <a:graphicData uri="http://schemas.openxmlformats.org/drawingml/2006/table">
            <a:tbl>
              <a:tblPr/>
              <a:tblGrid>
                <a:gridCol w="853492"/>
                <a:gridCol w="803050"/>
                <a:gridCol w="519852"/>
                <a:gridCol w="3251034"/>
                <a:gridCol w="1082384"/>
                <a:gridCol w="1334553"/>
                <a:gridCol w="678923"/>
              </a:tblGrid>
              <a:tr h="270622">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dirty="0" err="1">
                          <a:solidFill>
                            <a:schemeClr val="bg1"/>
                          </a:solidFill>
                          <a:latin typeface="Times New Roman"/>
                          <a:ea typeface="Times New Roman"/>
                          <a:cs typeface="Times New Roman"/>
                        </a:rPr>
                        <a:t>Var</a:t>
                      </a: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22">
                <a:tc>
                  <a:txBody>
                    <a:bodyPr/>
                    <a:lstStyle/>
                    <a:p>
                      <a:pPr marL="101600" marR="0" indent="-101600" algn="r">
                        <a:lnSpc>
                          <a:spcPts val="1000"/>
                        </a:lnSpc>
                        <a:spcBef>
                          <a:spcPts val="450"/>
                        </a:spcBef>
                        <a:spcAft>
                          <a:spcPts val="0"/>
                        </a:spcAft>
                      </a:pPr>
                      <a:r>
                        <a:rPr lang="en-US" sz="2000" dirty="0">
                          <a:solidFill>
                            <a:schemeClr val="bg1"/>
                          </a:solidFill>
                          <a:latin typeface="Times New Roman"/>
                          <a:ea typeface="Times New Roman"/>
                          <a:cs typeface="Times New Roman"/>
                        </a:rPr>
                        <a:t>1</a:t>
                      </a:r>
                    </a:p>
                  </a:txBody>
                  <a:tcPr marL="68584" marR="68584"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45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patient_study_record</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patient_identifier</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patient</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gender</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6</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female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8</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no_pain_in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9</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10</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in_the_past_month</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11</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lower_face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time_of_q3_concretization</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8037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smtClean="0"/>
              <a:t>A non-trivial relation</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253335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3 variables in the ‘German’ dataset</a:t>
            </a:r>
          </a:p>
        </p:txBody>
      </p:sp>
      <p:graphicFrame>
        <p:nvGraphicFramePr>
          <p:cNvPr id="5" name="Table 4"/>
          <p:cNvGraphicFramePr>
            <a:graphicFrameLocks noGrp="1"/>
          </p:cNvGraphicFramePr>
          <p:nvPr/>
        </p:nvGraphicFramePr>
        <p:xfrm>
          <a:off x="307975" y="2049463"/>
          <a:ext cx="8523288" cy="4600574"/>
        </p:xfrm>
        <a:graphic>
          <a:graphicData uri="http://schemas.openxmlformats.org/drawingml/2006/table">
            <a:tbl>
              <a:tblPr/>
              <a:tblGrid>
                <a:gridCol w="853492"/>
                <a:gridCol w="803050"/>
                <a:gridCol w="519852"/>
                <a:gridCol w="3251034"/>
                <a:gridCol w="1082384"/>
                <a:gridCol w="1334553"/>
                <a:gridCol w="678923"/>
              </a:tblGrid>
              <a:tr h="270622">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a:solidFill>
                            <a:schemeClr val="bg1"/>
                          </a:solidFill>
                          <a:latin typeface="Times New Roman"/>
                          <a:ea typeface="Times New Roman"/>
                          <a:cs typeface="Times New Roman"/>
                        </a:rPr>
                        <a:t>Var</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22">
                <a:tc>
                  <a:txBody>
                    <a:bodyPr/>
                    <a:lstStyle/>
                    <a:p>
                      <a:pPr marL="101600" marR="0" indent="-101600" algn="r">
                        <a:lnSpc>
                          <a:spcPts val="1000"/>
                        </a:lnSpc>
                        <a:spcBef>
                          <a:spcPts val="450"/>
                        </a:spcBef>
                        <a:spcAft>
                          <a:spcPts val="0"/>
                        </a:spcAft>
                      </a:pPr>
                      <a:r>
                        <a:rPr lang="en-US" sz="2000" dirty="0">
                          <a:solidFill>
                            <a:schemeClr val="bg1"/>
                          </a:solidFill>
                          <a:latin typeface="Times New Roman"/>
                          <a:ea typeface="Times New Roman"/>
                          <a:cs typeface="Times New Roman"/>
                        </a:rPr>
                        <a:t>1</a:t>
                      </a:r>
                    </a:p>
                  </a:txBody>
                  <a:tcPr marL="68584" marR="68584"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45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dirty="0" err="1">
                          <a:solidFill>
                            <a:schemeClr val="bg1"/>
                          </a:solidFill>
                          <a:latin typeface="Times New Roman"/>
                          <a:ea typeface="Times New Roman"/>
                          <a:cs typeface="Times New Roman"/>
                        </a:rPr>
                        <a:t>patient_study_record</a:t>
                      </a: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rgbClr val="FF0000"/>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rgbClr val="FF0000"/>
                          </a:solidFill>
                          <a:latin typeface="Times New Roman"/>
                          <a:ea typeface="Times New Roman"/>
                          <a:cs typeface="Times New Roman"/>
                        </a:rPr>
                        <a:t>patient_identifier</a:t>
                      </a:r>
                      <a:endParaRPr lang="en-US" sz="2000" dirty="0">
                        <a:solidFill>
                          <a:srgbClr val="FF0000"/>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patient</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rgbClr val="FF0000"/>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rgbClr val="FF0000"/>
                          </a:solidFill>
                          <a:latin typeface="Times New Roman"/>
                          <a:ea typeface="Times New Roman"/>
                          <a:cs typeface="Times New Roman"/>
                        </a:rPr>
                        <a:t>gender</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6</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female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8</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rgbClr val="FF0000"/>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no_pain_in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9</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10</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in_the_past_month</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11</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lower_face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time_of_q3_concretization</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rgbClr val="FF0000"/>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8188" name="TextBox 5"/>
          <p:cNvSpPr txBox="1">
            <a:spLocks noChangeArrowheads="1"/>
          </p:cNvSpPr>
          <p:nvPr/>
        </p:nvSpPr>
        <p:spPr bwMode="auto">
          <a:xfrm>
            <a:off x="1903413" y="3319463"/>
            <a:ext cx="61849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a:solidFill>
                  <a:srgbClr val="FF0000"/>
                </a:solidFill>
              </a:rPr>
              <a:t>Answer to the question: ‘</a:t>
            </a:r>
            <a:r>
              <a:rPr lang="en-US" altLang="en-US" sz="2000" i="1">
                <a:solidFill>
                  <a:srgbClr val="FF0000"/>
                </a:solidFill>
              </a:rPr>
              <a:t>Have you had pain in the face, jaw, temple, in front of the ear or in the ear in the past month?</a:t>
            </a:r>
            <a:r>
              <a:rPr lang="en-US" altLang="en-US" sz="2000">
                <a:solidFill>
                  <a:srgbClr val="FF0000"/>
                </a:solidFill>
              </a:rPr>
              <a:t>’</a:t>
            </a:r>
          </a:p>
        </p:txBody>
      </p:sp>
      <p:sp>
        <p:nvSpPr>
          <p:cNvPr id="88189" name="TextBox 6"/>
          <p:cNvSpPr txBox="1">
            <a:spLocks noChangeArrowheads="1"/>
          </p:cNvSpPr>
          <p:nvPr/>
        </p:nvSpPr>
        <p:spPr bwMode="auto">
          <a:xfrm>
            <a:off x="2449513" y="5243513"/>
            <a:ext cx="650875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a:solidFill>
                  <a:srgbClr val="FF0000"/>
                </a:solidFill>
              </a:rPr>
              <a:t>Answer to the question: ‘’</a:t>
            </a:r>
            <a:r>
              <a:rPr lang="en-US" altLang="en-US" sz="2000" i="1">
                <a:solidFill>
                  <a:srgbClr val="FF0000"/>
                </a:solidFill>
              </a:rPr>
              <a:t> How would you rate your facial pain on a 0 to 10 scale at the present time, that is right now, where 0 is "no pain" and 10 is "pain as bad as could be"?</a:t>
            </a:r>
            <a:endParaRPr lang="en-US" altLang="en-US" sz="2000">
              <a:solidFill>
                <a:srgbClr val="FF0000"/>
              </a:solidFill>
            </a:endParaRPr>
          </a:p>
        </p:txBody>
      </p:sp>
    </p:spTree>
    <p:extLst>
      <p:ext uri="{BB962C8B-B14F-4D97-AF65-F5344CB8AC3E}">
        <p14:creationId xmlns:p14="http://schemas.microsoft.com/office/powerpoint/2010/main" val="8035986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Record Types in the template</a:t>
            </a:r>
          </a:p>
        </p:txBody>
      </p:sp>
      <p:graphicFrame>
        <p:nvGraphicFramePr>
          <p:cNvPr id="5" name="Table 4"/>
          <p:cNvGraphicFramePr>
            <a:graphicFrameLocks noGrp="1"/>
          </p:cNvGraphicFramePr>
          <p:nvPr/>
        </p:nvGraphicFramePr>
        <p:xfrm>
          <a:off x="307975" y="2049463"/>
          <a:ext cx="8523288" cy="4600574"/>
        </p:xfrm>
        <a:graphic>
          <a:graphicData uri="http://schemas.openxmlformats.org/drawingml/2006/table">
            <a:tbl>
              <a:tblPr/>
              <a:tblGrid>
                <a:gridCol w="853492"/>
                <a:gridCol w="803050"/>
                <a:gridCol w="519852"/>
                <a:gridCol w="3251034"/>
                <a:gridCol w="1082384"/>
                <a:gridCol w="1334553"/>
                <a:gridCol w="678923"/>
              </a:tblGrid>
              <a:tr h="270622">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a:solidFill>
                            <a:schemeClr val="bg1"/>
                          </a:solidFill>
                          <a:latin typeface="Times New Roman"/>
                          <a:ea typeface="Times New Roman"/>
                          <a:cs typeface="Times New Roman"/>
                        </a:rPr>
                        <a:t>Var</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dirty="0">
                          <a:solidFill>
                            <a:srgbClr val="FF0000"/>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22">
                <a:tc>
                  <a:txBody>
                    <a:bodyPr/>
                    <a:lstStyle/>
                    <a:p>
                      <a:pPr marL="101600" marR="0" indent="-101600" algn="r">
                        <a:lnSpc>
                          <a:spcPts val="1000"/>
                        </a:lnSpc>
                        <a:spcBef>
                          <a:spcPts val="450"/>
                        </a:spcBef>
                        <a:spcAft>
                          <a:spcPts val="0"/>
                        </a:spcAft>
                      </a:pPr>
                      <a:r>
                        <a:rPr lang="en-US" sz="2000" dirty="0">
                          <a:solidFill>
                            <a:schemeClr val="bg1"/>
                          </a:solidFill>
                          <a:latin typeface="Times New Roman"/>
                          <a:ea typeface="Times New Roman"/>
                          <a:cs typeface="Times New Roman"/>
                        </a:rPr>
                        <a:t>1</a:t>
                      </a:r>
                    </a:p>
                  </a:txBody>
                  <a:tcPr marL="68584" marR="68584"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45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2000">
                          <a:solidFill>
                            <a:schemeClr val="bg1"/>
                          </a:solidFill>
                          <a:latin typeface="Times New Roman"/>
                          <a:ea typeface="Times New Roman"/>
                          <a:cs typeface="Times New Roman"/>
                        </a:rPr>
                        <a:t>patient_study_record</a:t>
                      </a: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LV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patient_identifier</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id</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patient</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gender</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6</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female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8</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no_pain_in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9</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CV</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pain_in</a:t>
                      </a:r>
                      <a:r>
                        <a:rPr lang="en-US" sz="2000" dirty="0">
                          <a:solidFill>
                            <a:schemeClr val="bg1"/>
                          </a:solidFill>
                          <a:latin typeface="Times New Roman"/>
                          <a:ea typeface="Times New Roman"/>
                          <a:cs typeface="Times New Roman"/>
                        </a:rPr>
                        <a:t>_ </a:t>
                      </a:r>
                      <a:r>
                        <a:rPr lang="en-US" sz="2000" dirty="0" err="1">
                          <a:solidFill>
                            <a:schemeClr val="bg1"/>
                          </a:solidFill>
                          <a:latin typeface="Times New Roman"/>
                          <a:ea typeface="Times New Roman"/>
                          <a:cs typeface="Times New Roman"/>
                        </a:rPr>
                        <a:t>lower_face</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10</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err="1">
                          <a:solidFill>
                            <a:schemeClr val="bg1"/>
                          </a:solidFill>
                          <a:latin typeface="Times New Roman"/>
                          <a:ea typeface="Times New Roman"/>
                          <a:cs typeface="Times New Roman"/>
                        </a:rPr>
                        <a:t>in_the_past_month</a:t>
                      </a: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11</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lower_face</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12</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IM</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time_of_q3_concretization</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dirty="0">
                        <a:solidFill>
                          <a:schemeClr val="bg1"/>
                        </a:solidFill>
                        <a:latin typeface="Times New Roman"/>
                        <a:ea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rgbClr val="FF0000"/>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22">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rgbClr val="FF0000"/>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9212" name="TextBox 5"/>
          <p:cNvSpPr txBox="1">
            <a:spLocks noChangeArrowheads="1"/>
          </p:cNvSpPr>
          <p:nvPr/>
        </p:nvSpPr>
        <p:spPr bwMode="auto">
          <a:xfrm>
            <a:off x="4191000" y="2870200"/>
            <a:ext cx="3479800" cy="304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chemeClr val="bg1"/>
                </a:solidFill>
              </a:rPr>
              <a:t>LV: Literal value</a:t>
            </a:r>
          </a:p>
          <a:p>
            <a:pPr algn="l" eaLnBrk="1" hangingPunct="1"/>
            <a:r>
              <a:rPr lang="en-US" altLang="en-US">
                <a:solidFill>
                  <a:schemeClr val="bg1"/>
                </a:solidFill>
              </a:rPr>
              <a:t>CV: Coded Value</a:t>
            </a:r>
          </a:p>
          <a:p>
            <a:pPr algn="l" eaLnBrk="1" hangingPunct="1"/>
            <a:r>
              <a:rPr lang="en-US" altLang="en-US">
                <a:solidFill>
                  <a:schemeClr val="bg1"/>
                </a:solidFill>
              </a:rPr>
              <a:t>IM: Implicit</a:t>
            </a:r>
          </a:p>
          <a:p>
            <a:pPr algn="l" eaLnBrk="1" hangingPunct="1"/>
            <a:endParaRPr lang="en-US" altLang="en-US">
              <a:solidFill>
                <a:schemeClr val="bg1"/>
              </a:solidFill>
            </a:endParaRPr>
          </a:p>
          <a:p>
            <a:pPr algn="l" eaLnBrk="1" hangingPunct="1"/>
            <a:r>
              <a:rPr lang="en-US" altLang="en-US">
                <a:solidFill>
                  <a:schemeClr val="bg1"/>
                </a:solidFill>
              </a:rPr>
              <a:t>JA: Justified Absence</a:t>
            </a:r>
          </a:p>
          <a:p>
            <a:pPr algn="l" eaLnBrk="1" hangingPunct="1"/>
            <a:r>
              <a:rPr lang="en-US" altLang="en-US">
                <a:solidFill>
                  <a:schemeClr val="bg1"/>
                </a:solidFill>
              </a:rPr>
              <a:t>UA: Unjustified Absence</a:t>
            </a:r>
          </a:p>
          <a:p>
            <a:pPr algn="l" eaLnBrk="1" hangingPunct="1"/>
            <a:r>
              <a:rPr lang="en-US" altLang="en-US">
                <a:solidFill>
                  <a:schemeClr val="bg1"/>
                </a:solidFill>
              </a:rPr>
              <a:t>UP: Unjustified Presence</a:t>
            </a:r>
          </a:p>
          <a:p>
            <a:pPr algn="l" eaLnBrk="1" hangingPunct="1"/>
            <a:r>
              <a:rPr lang="en-US" altLang="en-US">
                <a:solidFill>
                  <a:schemeClr val="bg1"/>
                </a:solidFill>
              </a:rPr>
              <a:t>RP: Redundant Presence</a:t>
            </a:r>
          </a:p>
        </p:txBody>
      </p:sp>
    </p:spTree>
    <p:extLst>
      <p:ext uri="{BB962C8B-B14F-4D97-AF65-F5344CB8AC3E}">
        <p14:creationId xmlns:p14="http://schemas.microsoft.com/office/powerpoint/2010/main" val="8517831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Condition-based xA/xP determination</a:t>
            </a:r>
          </a:p>
        </p:txBody>
      </p:sp>
      <p:graphicFrame>
        <p:nvGraphicFramePr>
          <p:cNvPr id="5" name="Table 4"/>
          <p:cNvGraphicFramePr>
            <a:graphicFrameLocks noGrp="1"/>
          </p:cNvGraphicFramePr>
          <p:nvPr/>
        </p:nvGraphicFramePr>
        <p:xfrm>
          <a:off x="307975" y="2049463"/>
          <a:ext cx="8523288" cy="1624014"/>
        </p:xfrm>
        <a:graphic>
          <a:graphicData uri="http://schemas.openxmlformats.org/drawingml/2006/table">
            <a:tbl>
              <a:tblPr/>
              <a:tblGrid>
                <a:gridCol w="853492"/>
                <a:gridCol w="803050"/>
                <a:gridCol w="519852"/>
                <a:gridCol w="3251034"/>
                <a:gridCol w="1082384"/>
                <a:gridCol w="1334553"/>
                <a:gridCol w="678923"/>
              </a:tblGrid>
              <a:tr h="270669">
                <a:tc>
                  <a:txBody>
                    <a:bodyPr/>
                    <a:lstStyle/>
                    <a:p>
                      <a:pPr marL="101600" marR="0" indent="-101600">
                        <a:lnSpc>
                          <a:spcPts val="1000"/>
                        </a:lnSpc>
                        <a:spcBef>
                          <a:spcPts val="400"/>
                        </a:spcBef>
                        <a:spcAft>
                          <a:spcPts val="700"/>
                        </a:spcAft>
                      </a:pPr>
                      <a:r>
                        <a:rPr lang="en-US" sz="2000" dirty="0">
                          <a:solidFill>
                            <a:schemeClr val="bg1"/>
                          </a:solidFill>
                          <a:latin typeface="Times New Roman"/>
                          <a:ea typeface="Times New Roman"/>
                          <a:cs typeface="Times New Roman"/>
                        </a:rPr>
                        <a:t>RN</a:t>
                      </a:r>
                    </a:p>
                  </a:txBody>
                  <a:tcPr marL="68584" marR="6858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400"/>
                        </a:spcBef>
                        <a:spcAft>
                          <a:spcPts val="700"/>
                        </a:spcAft>
                      </a:pPr>
                      <a:r>
                        <a:rPr lang="en-US" sz="2000">
                          <a:solidFill>
                            <a:schemeClr val="bg1"/>
                          </a:solidFill>
                          <a:latin typeface="Times New Roman"/>
                          <a:ea typeface="Times New Roman"/>
                          <a:cs typeface="Times New Roman"/>
                        </a:rPr>
                        <a:t>Var</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RT</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REF</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Min</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Max</a:t>
                      </a: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2000">
                          <a:solidFill>
                            <a:schemeClr val="bg1"/>
                          </a:solidFill>
                          <a:latin typeface="Times New Roman"/>
                          <a:ea typeface="Times New Roman"/>
                          <a:cs typeface="Times New Roman"/>
                        </a:rPr>
                        <a:t>Val</a:t>
                      </a:r>
                    </a:p>
                  </a:txBody>
                  <a:tcPr marL="0" marR="0"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dirty="0">
                          <a:solidFill>
                            <a:schemeClr val="bg1"/>
                          </a:solidFill>
                          <a:latin typeface="Times New Roman"/>
                          <a:ea typeface="Times New Roman"/>
                          <a:cs typeface="Times New Roman"/>
                        </a:rPr>
                        <a:t>7</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sex</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2000">
                        <a:solidFill>
                          <a:schemeClr val="bg1"/>
                        </a:solidFill>
                        <a:latin typeface="Times New Roman"/>
                        <a:ea typeface="Times New Roman"/>
                        <a:cs typeface="Times New Roman"/>
                      </a:endParaRP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dirty="0">
                          <a:solidFill>
                            <a:schemeClr val="bg1"/>
                          </a:solidFill>
                          <a:latin typeface="Times New Roman"/>
                          <a:ea typeface="Times New Roman"/>
                          <a:cs typeface="Times New Roman"/>
                        </a:rPr>
                        <a:t>13</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dirty="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RP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14</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UP</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10</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0"/>
                        </a:spcAft>
                      </a:pPr>
                      <a:r>
                        <a:rPr lang="en-US" sz="2000">
                          <a:solidFill>
                            <a:schemeClr val="bg1"/>
                          </a:solidFill>
                          <a:latin typeface="Times New Roman"/>
                          <a:ea typeface="Times New Roman"/>
                          <a:cs typeface="Times New Roman"/>
                        </a:rPr>
                        <a:t>15</a:t>
                      </a:r>
                    </a:p>
                  </a:txBody>
                  <a:tcPr marL="68584" marR="68584"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UA</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2000">
                          <a:solidFill>
                            <a:schemeClr val="bg1"/>
                          </a:solidFill>
                          <a:latin typeface="Times New Roman"/>
                          <a:ea typeface="Times New Roman"/>
                          <a:cs typeface="Times New Roman"/>
                        </a:rPr>
                        <a:t>1</a:t>
                      </a:r>
                    </a:p>
                  </a:txBody>
                  <a:tcPr marL="0" marR="0"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r>
              <a:tr h="270669">
                <a:tc>
                  <a:txBody>
                    <a:bodyPr/>
                    <a:lstStyle/>
                    <a:p>
                      <a:pPr marL="101600" marR="0" indent="-101600" algn="r">
                        <a:lnSpc>
                          <a:spcPts val="1000"/>
                        </a:lnSpc>
                        <a:spcBef>
                          <a:spcPts val="0"/>
                        </a:spcBef>
                        <a:spcAft>
                          <a:spcPts val="670"/>
                        </a:spcAft>
                      </a:pPr>
                      <a:r>
                        <a:rPr lang="en-US" sz="2000">
                          <a:solidFill>
                            <a:schemeClr val="bg1"/>
                          </a:solidFill>
                          <a:latin typeface="Times New Roman"/>
                          <a:ea typeface="Times New Roman"/>
                          <a:cs typeface="Times New Roman"/>
                        </a:rPr>
                        <a:t>16</a:t>
                      </a:r>
                    </a:p>
                  </a:txBody>
                  <a:tcPr marL="68584" marR="6858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gn="ctr">
                        <a:lnSpc>
                          <a:spcPts val="1000"/>
                        </a:lnSpc>
                        <a:spcBef>
                          <a:spcPts val="0"/>
                        </a:spcBef>
                        <a:spcAft>
                          <a:spcPts val="670"/>
                        </a:spcAft>
                      </a:pPr>
                      <a:r>
                        <a:rPr lang="en-US" sz="2000">
                          <a:solidFill>
                            <a:schemeClr val="bg1"/>
                          </a:solidFill>
                          <a:latin typeface="Times New Roman"/>
                          <a:ea typeface="Times New Roman"/>
                          <a:cs typeface="Times New Roman"/>
                        </a:rPr>
                        <a:t>q3</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JA</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an_8_gcps_1</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BLANK</a:t>
                      </a: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2000" dirty="0">
                          <a:solidFill>
                            <a:schemeClr val="bg1"/>
                          </a:solidFill>
                          <a:latin typeface="Times New Roman"/>
                          <a:ea typeface="Times New Roman"/>
                          <a:cs typeface="Times New Roman"/>
                        </a:rPr>
                        <a:t>0</a:t>
                      </a:r>
                    </a:p>
                  </a:txBody>
                  <a:tcPr marL="0" marR="0"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0159" name="TextBox 5"/>
          <p:cNvSpPr txBox="1">
            <a:spLocks noChangeArrowheads="1"/>
          </p:cNvSpPr>
          <p:nvPr/>
        </p:nvSpPr>
        <p:spPr bwMode="auto">
          <a:xfrm>
            <a:off x="392113" y="3717925"/>
            <a:ext cx="82169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If </a:t>
            </a:r>
          </a:p>
          <a:p>
            <a:pPr algn="l" eaLnBrk="1" hangingPunct="1"/>
            <a:r>
              <a:rPr lang="en-US" altLang="en-US" sz="2200" b="0">
                <a:solidFill>
                  <a:schemeClr val="bg1"/>
                </a:solidFill>
              </a:rPr>
              <a:t>	the value of </a:t>
            </a:r>
            <a:r>
              <a:rPr lang="en-US" altLang="en-US" sz="2200" i="1">
                <a:solidFill>
                  <a:schemeClr val="bg1"/>
                </a:solidFill>
              </a:rPr>
              <a:t>REF</a:t>
            </a:r>
            <a:r>
              <a:rPr lang="en-US" altLang="en-US" sz="2200" b="0">
                <a:solidFill>
                  <a:schemeClr val="bg1"/>
                </a:solidFill>
              </a:rPr>
              <a:t> is either outside the range of </a:t>
            </a:r>
            <a:r>
              <a:rPr lang="en-US" altLang="en-US" sz="2200" i="1">
                <a:solidFill>
                  <a:schemeClr val="bg1"/>
                </a:solidFill>
              </a:rPr>
              <a:t>Min/Max</a:t>
            </a:r>
            <a:r>
              <a:rPr lang="en-US" altLang="en-US" sz="2200" b="0">
                <a:solidFill>
                  <a:schemeClr val="bg1"/>
                </a:solidFill>
              </a:rPr>
              <a:t> 	or  ‘BLANK’ </a:t>
            </a:r>
          </a:p>
          <a:p>
            <a:pPr algn="l" eaLnBrk="1" hangingPunct="1"/>
            <a:r>
              <a:rPr lang="en-US" altLang="en-US" sz="2200" b="0">
                <a:solidFill>
                  <a:schemeClr val="bg1"/>
                </a:solidFill>
              </a:rPr>
              <a:t>and </a:t>
            </a:r>
          </a:p>
          <a:p>
            <a:pPr algn="l" eaLnBrk="1" hangingPunct="1"/>
            <a:r>
              <a:rPr lang="en-US" altLang="en-US" sz="2200" b="0">
                <a:solidFill>
                  <a:schemeClr val="bg1"/>
                </a:solidFill>
              </a:rPr>
              <a:t>	the value for </a:t>
            </a:r>
            <a:r>
              <a:rPr lang="en-US" altLang="en-US" sz="2200" i="1">
                <a:solidFill>
                  <a:schemeClr val="bg1"/>
                </a:solidFill>
              </a:rPr>
              <a:t>Var</a:t>
            </a:r>
            <a:r>
              <a:rPr lang="en-US" altLang="en-US" sz="2200" b="0">
                <a:solidFill>
                  <a:schemeClr val="bg1"/>
                </a:solidFill>
              </a:rPr>
              <a:t> is as indicated by </a:t>
            </a:r>
            <a:r>
              <a:rPr lang="en-US" altLang="en-US" sz="2200" i="1">
                <a:solidFill>
                  <a:schemeClr val="bg1"/>
                </a:solidFill>
              </a:rPr>
              <a:t>Val</a:t>
            </a:r>
            <a:r>
              <a:rPr lang="en-US" altLang="en-US" sz="2200" b="0">
                <a:solidFill>
                  <a:schemeClr val="bg1"/>
                </a:solidFill>
              </a:rPr>
              <a:t>, including no value 	at all, </a:t>
            </a:r>
          </a:p>
          <a:p>
            <a:pPr algn="l" eaLnBrk="1" hangingPunct="1"/>
            <a:r>
              <a:rPr lang="en-US" altLang="en-US" sz="2200" b="0">
                <a:solidFill>
                  <a:schemeClr val="bg1"/>
                </a:solidFill>
              </a:rPr>
              <a:t>then </a:t>
            </a:r>
          </a:p>
          <a:p>
            <a:pPr algn="l" eaLnBrk="1" hangingPunct="1"/>
            <a:r>
              <a:rPr lang="en-US" altLang="en-US" sz="2200" b="0">
                <a:solidFill>
                  <a:schemeClr val="bg1"/>
                </a:solidFill>
              </a:rPr>
              <a:t>	the presence or absence of the corresponding data item  is of a 	sort indicated by </a:t>
            </a:r>
            <a:r>
              <a:rPr lang="en-US" altLang="en-US" sz="2200" i="1">
                <a:solidFill>
                  <a:schemeClr val="bg1"/>
                </a:solidFill>
              </a:rPr>
              <a:t>RT</a:t>
            </a:r>
            <a:r>
              <a:rPr lang="en-US" altLang="en-US" sz="2200" b="0">
                <a:solidFill>
                  <a:schemeClr val="bg1"/>
                </a:solidFill>
              </a:rPr>
              <a:t>.</a:t>
            </a:r>
          </a:p>
        </p:txBody>
      </p:sp>
    </p:spTree>
    <p:extLst>
      <p:ext uri="{BB962C8B-B14F-4D97-AF65-F5344CB8AC3E}">
        <p14:creationId xmlns:p14="http://schemas.microsoft.com/office/powerpoint/2010/main" val="7985180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Conditional selection of descriptions</a:t>
            </a:r>
          </a:p>
        </p:txBody>
      </p:sp>
      <p:pic>
        <p:nvPicPr>
          <p:cNvPr id="91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676400"/>
            <a:ext cx="90582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1141" name="Rectangle 4"/>
          <p:cNvSpPr>
            <a:spLocks noChangeArrowheads="1"/>
          </p:cNvSpPr>
          <p:nvPr/>
        </p:nvSpPr>
        <p:spPr bwMode="auto">
          <a:xfrm>
            <a:off x="84138" y="2760662"/>
            <a:ext cx="8836025" cy="6985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312726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RT compatible part of the template</a:t>
            </a:r>
          </a:p>
        </p:txBody>
      </p:sp>
      <p:graphicFrame>
        <p:nvGraphicFramePr>
          <p:cNvPr id="5" name="Table 4"/>
          <p:cNvGraphicFramePr>
            <a:graphicFrameLocks noGrp="1"/>
          </p:cNvGraphicFramePr>
          <p:nvPr/>
        </p:nvGraphicFramePr>
        <p:xfrm>
          <a:off x="138113" y="2095500"/>
          <a:ext cx="8855074" cy="4351343"/>
        </p:xfrm>
        <a:graphic>
          <a:graphicData uri="http://schemas.openxmlformats.org/drawingml/2006/table">
            <a:tbl>
              <a:tblPr/>
              <a:tblGrid>
                <a:gridCol w="644649"/>
                <a:gridCol w="1151160"/>
                <a:gridCol w="1040131"/>
                <a:gridCol w="2030807"/>
                <a:gridCol w="1402645"/>
                <a:gridCol w="1025418"/>
                <a:gridCol w="768621"/>
                <a:gridCol w="791643"/>
              </a:tblGrid>
              <a:tr h="473352">
                <a:tc>
                  <a:txBody>
                    <a:bodyPr/>
                    <a:lstStyle/>
                    <a:p>
                      <a:pPr marL="101600" marR="0" indent="-101600" algn="ctr">
                        <a:lnSpc>
                          <a:spcPts val="1000"/>
                        </a:lnSpc>
                        <a:spcBef>
                          <a:spcPts val="400"/>
                        </a:spcBef>
                        <a:spcAft>
                          <a:spcPts val="700"/>
                        </a:spcAft>
                      </a:pPr>
                      <a:r>
                        <a:rPr lang="en-US" sz="1800" dirty="0">
                          <a:solidFill>
                            <a:schemeClr val="bg1"/>
                          </a:solidFill>
                          <a:latin typeface="Times New Roman"/>
                          <a:ea typeface="Times New Roman"/>
                          <a:cs typeface="Times New Roman"/>
                        </a:rPr>
                        <a:t>RN</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IUI(L)</a:t>
                      </a: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IUI(P)</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P-Type</a:t>
                      </a:r>
                    </a:p>
                  </a:txBody>
                  <a:tcPr marL="45722" marR="457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Rel</a:t>
                      </a:r>
                      <a:endParaRPr lang="en-US" sz="1800" dirty="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Targ</a:t>
                      </a:r>
                      <a:endParaRPr lang="en-US" sz="1800" dirty="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Trel</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Time</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619">
                <a:tc>
                  <a:txBody>
                    <a:bodyPr/>
                    <a:lstStyle/>
                    <a:p>
                      <a:pPr marL="101600" marR="0" indent="-101600" algn="ctr">
                        <a:lnSpc>
                          <a:spcPts val="1000"/>
                        </a:lnSpc>
                        <a:spcBef>
                          <a:spcPts val="450"/>
                        </a:spcBef>
                        <a:spcAft>
                          <a:spcPts val="0"/>
                        </a:spcAft>
                      </a:pPr>
                      <a:r>
                        <a:rPr lang="en-US" sz="1800">
                          <a:solidFill>
                            <a:schemeClr val="bg1"/>
                          </a:solidFill>
                          <a:latin typeface="Times New Roman"/>
                          <a:ea typeface="Times New Roman"/>
                          <a:cs typeface="Times New Roman"/>
                        </a:rPr>
                        <a:t>1</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#psrec-</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cap="small">
                          <a:solidFill>
                            <a:schemeClr val="bg1"/>
                          </a:solidFill>
                          <a:latin typeface="Times New Roman"/>
                          <a:ea typeface="Times New Roman"/>
                          <a:cs typeface="Times New Roman"/>
                        </a:rPr>
                        <a:t>dataset-record</a:t>
                      </a:r>
                      <a:endParaRPr lang="en-US" sz="1800">
                        <a:solidFill>
                          <a:schemeClr val="bg1"/>
                        </a:solidFill>
                        <a:latin typeface="Times New Roman"/>
                        <a:ea typeface="Times New Roman"/>
                        <a:cs typeface="Times New Roman"/>
                      </a:endParaRPr>
                    </a:p>
                  </a:txBody>
                  <a:tcPr marL="45722" marR="45722"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denotator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denotes</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patient</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6</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female-gender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7</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308889">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8</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lacks-pcp</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79682">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9</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#q3L1-</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participant</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10</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month-period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11</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#patlf-</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lower-face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part-of</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#cq3-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time-period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after</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corresp-w</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disinformation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670"/>
                        </a:spcAft>
                      </a:pPr>
                      <a:r>
                        <a:rPr lang="en-US" sz="1800" dirty="0">
                          <a:solidFill>
                            <a:schemeClr val="bg1"/>
                          </a:solidFill>
                          <a:latin typeface="Times New Roman"/>
                          <a:ea typeface="Times New Roman"/>
                          <a:cs typeface="Times New Roman"/>
                        </a:rPr>
                        <a:t>16</a:t>
                      </a:r>
                    </a:p>
                  </a:txBody>
                  <a:tcPr marL="68583" marR="68583"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cap="small">
                          <a:solidFill>
                            <a:schemeClr val="bg1"/>
                          </a:solidFill>
                          <a:latin typeface="Times New Roman"/>
                          <a:ea typeface="Times New Roman"/>
                          <a:cs typeface="Times New Roman"/>
                        </a:rPr>
                        <a:t>j-blank-ice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dirty="0">
                          <a:solidFill>
                            <a:schemeClr val="bg1"/>
                          </a:solidFill>
                          <a:latin typeface="Times New Roman"/>
                          <a:ea typeface="Times New Roman"/>
                          <a:cs typeface="Times New Roman"/>
                        </a:rPr>
                        <a:t>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417481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RT compatible part of the template</a:t>
            </a:r>
          </a:p>
        </p:txBody>
      </p:sp>
      <p:graphicFrame>
        <p:nvGraphicFramePr>
          <p:cNvPr id="5" name="Table 4"/>
          <p:cNvGraphicFramePr>
            <a:graphicFrameLocks noGrp="1"/>
          </p:cNvGraphicFramePr>
          <p:nvPr/>
        </p:nvGraphicFramePr>
        <p:xfrm>
          <a:off x="138113" y="2095500"/>
          <a:ext cx="8855074" cy="4351343"/>
        </p:xfrm>
        <a:graphic>
          <a:graphicData uri="http://schemas.openxmlformats.org/drawingml/2006/table">
            <a:tbl>
              <a:tblPr/>
              <a:tblGrid>
                <a:gridCol w="644649"/>
                <a:gridCol w="1151160"/>
                <a:gridCol w="1040131"/>
                <a:gridCol w="2030807"/>
                <a:gridCol w="1402645"/>
                <a:gridCol w="1025418"/>
                <a:gridCol w="768621"/>
                <a:gridCol w="791643"/>
              </a:tblGrid>
              <a:tr h="473352">
                <a:tc>
                  <a:txBody>
                    <a:bodyPr/>
                    <a:lstStyle/>
                    <a:p>
                      <a:pPr marL="101600" marR="0" indent="-101600" algn="ctr">
                        <a:lnSpc>
                          <a:spcPts val="1000"/>
                        </a:lnSpc>
                        <a:spcBef>
                          <a:spcPts val="400"/>
                        </a:spcBef>
                        <a:spcAft>
                          <a:spcPts val="700"/>
                        </a:spcAft>
                      </a:pPr>
                      <a:r>
                        <a:rPr lang="en-US" sz="1800" dirty="0">
                          <a:solidFill>
                            <a:schemeClr val="bg1"/>
                          </a:solidFill>
                          <a:latin typeface="Times New Roman"/>
                          <a:ea typeface="Times New Roman"/>
                          <a:cs typeface="Times New Roman"/>
                        </a:rPr>
                        <a:t>RN</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rgbClr val="FF0000"/>
                          </a:solidFill>
                          <a:latin typeface="Times New Roman"/>
                          <a:ea typeface="Times New Roman"/>
                          <a:cs typeface="Times New Roman"/>
                        </a:rPr>
                        <a:t>IUI(L)</a:t>
                      </a: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rgbClr val="FF0000"/>
                          </a:solidFill>
                          <a:latin typeface="Times New Roman"/>
                          <a:ea typeface="Times New Roman"/>
                          <a:cs typeface="Times New Roman"/>
                        </a:rPr>
                        <a:t>IUI(P)</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P-Type</a:t>
                      </a:r>
                    </a:p>
                  </a:txBody>
                  <a:tcPr marL="45722" marR="457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Rel</a:t>
                      </a:r>
                      <a:endParaRPr lang="en-US" sz="1800" dirty="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Targ</a:t>
                      </a:r>
                      <a:endParaRPr lang="en-US" sz="1800" dirty="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Trel</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Time</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619">
                <a:tc>
                  <a:txBody>
                    <a:bodyPr/>
                    <a:lstStyle/>
                    <a:p>
                      <a:pPr marL="101600" marR="0" indent="-101600" algn="ctr">
                        <a:lnSpc>
                          <a:spcPts val="1000"/>
                        </a:lnSpc>
                        <a:spcBef>
                          <a:spcPts val="450"/>
                        </a:spcBef>
                        <a:spcAft>
                          <a:spcPts val="0"/>
                        </a:spcAft>
                      </a:pPr>
                      <a:r>
                        <a:rPr lang="en-US" sz="1800">
                          <a:solidFill>
                            <a:schemeClr val="bg1"/>
                          </a:solidFill>
                          <a:latin typeface="Times New Roman"/>
                          <a:ea typeface="Times New Roman"/>
                          <a:cs typeface="Times New Roman"/>
                        </a:rPr>
                        <a:t>1</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#psrec-</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cap="small">
                          <a:solidFill>
                            <a:schemeClr val="bg1"/>
                          </a:solidFill>
                          <a:latin typeface="Times New Roman"/>
                          <a:ea typeface="Times New Roman"/>
                          <a:cs typeface="Times New Roman"/>
                        </a:rPr>
                        <a:t>dataset-record</a:t>
                      </a:r>
                      <a:endParaRPr lang="en-US" sz="1800">
                        <a:solidFill>
                          <a:schemeClr val="bg1"/>
                        </a:solidFill>
                        <a:latin typeface="Times New Roman"/>
                        <a:ea typeface="Times New Roman"/>
                        <a:cs typeface="Times New Roman"/>
                      </a:endParaRPr>
                    </a:p>
                  </a:txBody>
                  <a:tcPr marL="45722" marR="45722"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denotator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denotes</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patient</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6</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female-gender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7</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308889">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8</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lacks-pcp</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79682">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9</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#q3L1-</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participant</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10</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month-period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11</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#patlf-</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lower-face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part-of</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#cq3-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time-period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after</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corresp-w</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disinformation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670"/>
                        </a:spcAft>
                      </a:pPr>
                      <a:r>
                        <a:rPr lang="en-US" sz="1800" dirty="0">
                          <a:solidFill>
                            <a:schemeClr val="bg1"/>
                          </a:solidFill>
                          <a:latin typeface="Times New Roman"/>
                          <a:ea typeface="Times New Roman"/>
                          <a:cs typeface="Times New Roman"/>
                        </a:rPr>
                        <a:t>16</a:t>
                      </a:r>
                    </a:p>
                  </a:txBody>
                  <a:tcPr marL="68583" marR="68583"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cap="small">
                          <a:solidFill>
                            <a:schemeClr val="bg1"/>
                          </a:solidFill>
                          <a:latin typeface="Times New Roman"/>
                          <a:ea typeface="Times New Roman"/>
                          <a:cs typeface="Times New Roman"/>
                        </a:rPr>
                        <a:t>j-blank-ice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dirty="0">
                          <a:solidFill>
                            <a:schemeClr val="bg1"/>
                          </a:solidFill>
                          <a:latin typeface="Times New Roman"/>
                          <a:ea typeface="Times New Roman"/>
                          <a:cs typeface="Times New Roman"/>
                        </a:rPr>
                        <a:t>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3325" name="Rectangle 5"/>
          <p:cNvSpPr>
            <a:spLocks noChangeArrowheads="1"/>
          </p:cNvSpPr>
          <p:nvPr/>
        </p:nvSpPr>
        <p:spPr bwMode="auto">
          <a:xfrm>
            <a:off x="727075" y="3144838"/>
            <a:ext cx="2062163" cy="2794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3326" name="TextBox 6"/>
          <p:cNvSpPr txBox="1">
            <a:spLocks noChangeArrowheads="1"/>
          </p:cNvSpPr>
          <p:nvPr/>
        </p:nvSpPr>
        <p:spPr bwMode="auto">
          <a:xfrm>
            <a:off x="1720850" y="3629025"/>
            <a:ext cx="71564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0000"/>
                </a:solidFill>
              </a:rPr>
              <a:t>denotes (when instantiated) the gender of the patient</a:t>
            </a:r>
          </a:p>
        </p:txBody>
      </p:sp>
      <p:sp>
        <p:nvSpPr>
          <p:cNvPr id="93327" name="TextBox 7"/>
          <p:cNvSpPr txBox="1">
            <a:spLocks noChangeArrowheads="1"/>
          </p:cNvSpPr>
          <p:nvPr/>
        </p:nvSpPr>
        <p:spPr bwMode="auto">
          <a:xfrm>
            <a:off x="1720850" y="4321175"/>
            <a:ext cx="715645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0000"/>
                </a:solidFill>
              </a:rPr>
              <a:t>denotes (when instantiated) the data item concretized in the dataset in relation to the gender of the patient</a:t>
            </a:r>
          </a:p>
        </p:txBody>
      </p:sp>
      <p:sp>
        <p:nvSpPr>
          <p:cNvPr id="93328" name="Right Arrow 8"/>
          <p:cNvSpPr>
            <a:spLocks noChangeArrowheads="1"/>
          </p:cNvSpPr>
          <p:nvPr/>
        </p:nvSpPr>
        <p:spPr bwMode="auto">
          <a:xfrm rot="-5400000">
            <a:off x="2138363" y="3471862"/>
            <a:ext cx="323850" cy="238125"/>
          </a:xfrm>
          <a:prstGeom prst="rightArrow">
            <a:avLst>
              <a:gd name="adj1" fmla="val 50000"/>
              <a:gd name="adj2" fmla="val 49999"/>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3329" name="Right Arrow 9"/>
          <p:cNvSpPr>
            <a:spLocks noChangeArrowheads="1"/>
          </p:cNvSpPr>
          <p:nvPr/>
        </p:nvSpPr>
        <p:spPr bwMode="auto">
          <a:xfrm rot="-5400000">
            <a:off x="466725" y="4000500"/>
            <a:ext cx="1371600" cy="247650"/>
          </a:xfrm>
          <a:prstGeom prst="rightArrow">
            <a:avLst>
              <a:gd name="adj1" fmla="val 50000"/>
              <a:gd name="adj2" fmla="val 50154"/>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3330" name="Right Arrow 10"/>
          <p:cNvSpPr>
            <a:spLocks noChangeArrowheads="1"/>
          </p:cNvSpPr>
          <p:nvPr/>
        </p:nvSpPr>
        <p:spPr bwMode="auto">
          <a:xfrm>
            <a:off x="1123950" y="4657725"/>
            <a:ext cx="714375" cy="198438"/>
          </a:xfrm>
          <a:prstGeom prst="rightArrow">
            <a:avLst>
              <a:gd name="adj1" fmla="val 50000"/>
              <a:gd name="adj2" fmla="val 5011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8285918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RT compatible part of the template</a:t>
            </a:r>
          </a:p>
        </p:txBody>
      </p:sp>
      <p:graphicFrame>
        <p:nvGraphicFramePr>
          <p:cNvPr id="5" name="Table 4"/>
          <p:cNvGraphicFramePr>
            <a:graphicFrameLocks noGrp="1"/>
          </p:cNvGraphicFramePr>
          <p:nvPr/>
        </p:nvGraphicFramePr>
        <p:xfrm>
          <a:off x="138113" y="2095500"/>
          <a:ext cx="8855074" cy="4351343"/>
        </p:xfrm>
        <a:graphic>
          <a:graphicData uri="http://schemas.openxmlformats.org/drawingml/2006/table">
            <a:tbl>
              <a:tblPr/>
              <a:tblGrid>
                <a:gridCol w="644649"/>
                <a:gridCol w="1151160"/>
                <a:gridCol w="1040131"/>
                <a:gridCol w="2030807"/>
                <a:gridCol w="1402645"/>
                <a:gridCol w="1025418"/>
                <a:gridCol w="768621"/>
                <a:gridCol w="791643"/>
              </a:tblGrid>
              <a:tr h="473352">
                <a:tc>
                  <a:txBody>
                    <a:bodyPr/>
                    <a:lstStyle/>
                    <a:p>
                      <a:pPr marL="101600" marR="0" indent="-101600" algn="ctr">
                        <a:lnSpc>
                          <a:spcPts val="1000"/>
                        </a:lnSpc>
                        <a:spcBef>
                          <a:spcPts val="400"/>
                        </a:spcBef>
                        <a:spcAft>
                          <a:spcPts val="700"/>
                        </a:spcAft>
                      </a:pPr>
                      <a:r>
                        <a:rPr lang="en-US" sz="1800" dirty="0">
                          <a:solidFill>
                            <a:schemeClr val="bg1"/>
                          </a:solidFill>
                          <a:latin typeface="Times New Roman"/>
                          <a:ea typeface="Times New Roman"/>
                          <a:cs typeface="Times New Roman"/>
                        </a:rPr>
                        <a:t>RN</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IUI(L)</a:t>
                      </a: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IUI(P)</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P-Type</a:t>
                      </a:r>
                    </a:p>
                  </a:txBody>
                  <a:tcPr marL="45722" marR="45722"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Rel</a:t>
                      </a:r>
                      <a:endParaRPr lang="en-US" sz="1800" dirty="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P-</a:t>
                      </a:r>
                      <a:r>
                        <a:rPr lang="en-US" sz="1800" dirty="0" err="1">
                          <a:solidFill>
                            <a:schemeClr val="bg1"/>
                          </a:solidFill>
                          <a:latin typeface="Times New Roman"/>
                          <a:ea typeface="Times New Roman"/>
                          <a:cs typeface="Times New Roman"/>
                        </a:rPr>
                        <a:t>Targ</a:t>
                      </a:r>
                      <a:endParaRPr lang="en-US" sz="1800" dirty="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a:solidFill>
                            <a:schemeClr val="bg1"/>
                          </a:solidFill>
                          <a:latin typeface="Times New Roman"/>
                          <a:ea typeface="Times New Roman"/>
                          <a:cs typeface="Times New Roman"/>
                        </a:rPr>
                        <a:t>Trel</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400"/>
                        </a:spcBef>
                        <a:spcAft>
                          <a:spcPts val="700"/>
                        </a:spcAft>
                      </a:pPr>
                      <a:r>
                        <a:rPr lang="en-US" sz="1800" dirty="0">
                          <a:solidFill>
                            <a:schemeClr val="bg1"/>
                          </a:solidFill>
                          <a:latin typeface="Times New Roman"/>
                          <a:ea typeface="Times New Roman"/>
                          <a:cs typeface="Times New Roman"/>
                        </a:rPr>
                        <a:t>Time</a:t>
                      </a:r>
                    </a:p>
                  </a:txBody>
                  <a:tcPr marL="68583" marR="68583"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619">
                <a:tc>
                  <a:txBody>
                    <a:bodyPr/>
                    <a:lstStyle/>
                    <a:p>
                      <a:pPr marL="101600" marR="0" indent="-101600" algn="ctr">
                        <a:lnSpc>
                          <a:spcPts val="1000"/>
                        </a:lnSpc>
                        <a:spcBef>
                          <a:spcPts val="450"/>
                        </a:spcBef>
                        <a:spcAft>
                          <a:spcPts val="0"/>
                        </a:spcAft>
                      </a:pPr>
                      <a:r>
                        <a:rPr lang="en-US" sz="1800">
                          <a:solidFill>
                            <a:schemeClr val="bg1"/>
                          </a:solidFill>
                          <a:latin typeface="Times New Roman"/>
                          <a:ea typeface="Times New Roman"/>
                          <a:cs typeface="Times New Roman"/>
                        </a:rPr>
                        <a:t>1</a:t>
                      </a:r>
                    </a:p>
                  </a:txBody>
                  <a:tcPr marL="68583" marR="68583" marT="0" marB="0">
                    <a:lnL>
                      <a:noFill/>
                    </a:lnL>
                    <a:lnR w="12700" cap="flat" cmpd="sng" algn="ctr">
                      <a:noFill/>
                      <a:prstDash val="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#psrec-</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cap="small">
                          <a:solidFill>
                            <a:schemeClr val="bg1"/>
                          </a:solidFill>
                          <a:latin typeface="Times New Roman"/>
                          <a:ea typeface="Times New Roman"/>
                          <a:cs typeface="Times New Roman"/>
                        </a:rPr>
                        <a:t>dataset-record</a:t>
                      </a:r>
                      <a:endParaRPr lang="en-US" sz="1800">
                        <a:solidFill>
                          <a:schemeClr val="bg1"/>
                        </a:solidFill>
                        <a:latin typeface="Times New Roman"/>
                        <a:ea typeface="Times New Roman"/>
                        <a:cs typeface="Times New Roman"/>
                      </a:endParaRPr>
                    </a:p>
                  </a:txBody>
                  <a:tcPr marL="45722" marR="45722"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01600" marR="0" indent="-101600">
                        <a:lnSpc>
                          <a:spcPts val="1000"/>
                        </a:lnSpc>
                        <a:spcBef>
                          <a:spcPts val="45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#pid-</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denotator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denotes</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patient</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6</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female-gender</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inheres-in</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7</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#patgL-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308889">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8</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lacks-pcp</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79682">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9</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#q3L1-</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pain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participant</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10</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month-period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11</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#patlf-</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lower-face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part-of</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#pat-</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12</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#cq3-</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time-period</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after</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#tq3-</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13</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b="1">
                          <a:solidFill>
                            <a:schemeClr val="bg1"/>
                          </a:solidFill>
                          <a:latin typeface="Times New Roman"/>
                          <a:ea typeface="Times New Roman"/>
                          <a:cs typeface="Times New Roman"/>
                        </a:rPr>
                        <a:t>corresp-w</a:t>
                      </a: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#q3L0-</a:t>
                      </a: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14</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disinformation</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0"/>
                        </a:spcAft>
                      </a:pPr>
                      <a:r>
                        <a:rPr lang="en-US" sz="1800">
                          <a:solidFill>
                            <a:schemeClr val="bg1"/>
                          </a:solidFill>
                          <a:latin typeface="Times New Roman"/>
                          <a:ea typeface="Times New Roman"/>
                          <a:cs typeface="Times New Roman"/>
                        </a:rPr>
                        <a:t>15</a:t>
                      </a:r>
                    </a:p>
                  </a:txBody>
                  <a:tcPr marL="68583" marR="68583" marT="0" marB="0">
                    <a:lnL>
                      <a:noFill/>
                    </a:lnL>
                    <a:lnR w="12700"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cap="small">
                          <a:solidFill>
                            <a:schemeClr val="bg1"/>
                          </a:solidFill>
                          <a:latin typeface="Times New Roman"/>
                          <a:ea typeface="Times New Roman"/>
                          <a:cs typeface="Times New Roman"/>
                        </a:rPr>
                        <a:t>underspec-ice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a:noFill/>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t</a:t>
                      </a:r>
                    </a:p>
                  </a:txBody>
                  <a:tcPr marL="68583" marR="68583" marT="0" marB="0">
                    <a:lnL>
                      <a:noFill/>
                    </a:lnL>
                    <a:lnR>
                      <a:noFill/>
                    </a:lnR>
                    <a:lnT>
                      <a:noFill/>
                    </a:lnT>
                    <a:lnB>
                      <a:noFill/>
                    </a:lnB>
                    <a:lnTlToBr w="12700" cmpd="sng">
                      <a:noFill/>
                      <a:prstDash val="solid"/>
                    </a:lnTlToBr>
                    <a:lnBlToTr w="12700" cmpd="sng">
                      <a:noFill/>
                      <a:prstDash val="solid"/>
                    </a:lnBlToTr>
                  </a:tcPr>
                </a:tc>
              </a:tr>
              <a:tr h="236677">
                <a:tc>
                  <a:txBody>
                    <a:bodyPr/>
                    <a:lstStyle/>
                    <a:p>
                      <a:pPr marL="101600" marR="0" indent="-101600" algn="ctr">
                        <a:lnSpc>
                          <a:spcPts val="1000"/>
                        </a:lnSpc>
                        <a:spcBef>
                          <a:spcPts val="0"/>
                        </a:spcBef>
                        <a:spcAft>
                          <a:spcPts val="670"/>
                        </a:spcAft>
                      </a:pPr>
                      <a:r>
                        <a:rPr lang="en-US" sz="1800" dirty="0">
                          <a:solidFill>
                            <a:schemeClr val="bg1"/>
                          </a:solidFill>
                          <a:latin typeface="Times New Roman"/>
                          <a:ea typeface="Times New Roman"/>
                          <a:cs typeface="Times New Roman"/>
                        </a:rPr>
                        <a:t>16</a:t>
                      </a:r>
                    </a:p>
                  </a:txBody>
                  <a:tcPr marL="68583" marR="68583" marT="0" marB="0">
                    <a:lnL>
                      <a:noFill/>
                    </a:lnL>
                    <a:lnR w="12700" cap="flat" cmpd="sng" algn="ctr">
                      <a:noFill/>
                      <a:prstDash val="dash"/>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w="12700" cap="flat" cmpd="sng" algn="ctr">
                      <a:noFill/>
                      <a:prstDash val="dash"/>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a:solidFill>
                            <a:schemeClr val="bg1"/>
                          </a:solidFill>
                          <a:latin typeface="Times New Roman"/>
                          <a:ea typeface="Times New Roman"/>
                          <a:cs typeface="Times New Roman"/>
                        </a:rPr>
                        <a:t>#q3L-</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r>
                        <a:rPr lang="en-US" sz="1800" cap="small">
                          <a:solidFill>
                            <a:schemeClr val="bg1"/>
                          </a:solidFill>
                          <a:latin typeface="Times New Roman"/>
                          <a:ea typeface="Times New Roman"/>
                          <a:cs typeface="Times New Roman"/>
                        </a:rPr>
                        <a:t>j-blank-ice</a:t>
                      </a:r>
                      <a:endParaRPr lang="en-US" sz="1800">
                        <a:solidFill>
                          <a:schemeClr val="bg1"/>
                        </a:solidFill>
                        <a:latin typeface="Times New Roman"/>
                        <a:ea typeface="Times New Roman"/>
                        <a:cs typeface="Times New Roman"/>
                      </a:endParaRPr>
                    </a:p>
                  </a:txBody>
                  <a:tcPr marL="45722" marR="45722"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670"/>
                        </a:spcAft>
                      </a:pPr>
                      <a:endParaRPr lang="en-US" sz="1800">
                        <a:solidFill>
                          <a:schemeClr val="bg1"/>
                        </a:solidFill>
                        <a:latin typeface="Times New Roman"/>
                        <a:ea typeface="Times New Roman"/>
                        <a:cs typeface="Times New Roman"/>
                      </a:endParaRPr>
                    </a:p>
                  </a:txBody>
                  <a:tcPr marL="54613" marR="5461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a:solidFill>
                            <a:schemeClr val="bg1"/>
                          </a:solidFill>
                          <a:latin typeface="Times New Roman"/>
                          <a:ea typeface="Times New Roman"/>
                          <a:cs typeface="Times New Roman"/>
                        </a:rPr>
                        <a:t>at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1600" marR="0" indent="-101600">
                        <a:lnSpc>
                          <a:spcPts val="1000"/>
                        </a:lnSpc>
                        <a:spcBef>
                          <a:spcPts val="0"/>
                        </a:spcBef>
                        <a:spcAft>
                          <a:spcPts val="0"/>
                        </a:spcAft>
                      </a:pPr>
                      <a:r>
                        <a:rPr lang="en-US" sz="1800" dirty="0">
                          <a:solidFill>
                            <a:schemeClr val="bg1"/>
                          </a:solidFill>
                          <a:latin typeface="Times New Roman"/>
                          <a:ea typeface="Times New Roman"/>
                          <a:cs typeface="Times New Roman"/>
                        </a:rPr>
                        <a:t>t</a:t>
                      </a:r>
                    </a:p>
                  </a:txBody>
                  <a:tcPr marL="68583" marR="68583"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4349" name="Rectangle 5"/>
          <p:cNvSpPr>
            <a:spLocks noChangeArrowheads="1"/>
          </p:cNvSpPr>
          <p:nvPr/>
        </p:nvSpPr>
        <p:spPr bwMode="auto">
          <a:xfrm>
            <a:off x="1912938" y="3171825"/>
            <a:ext cx="6503987" cy="700088"/>
          </a:xfrm>
          <a:prstGeom prst="rect">
            <a:avLst/>
          </a:prstGeom>
          <a:noFill/>
          <a:ln w="28575" algn="ctr">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4350" name="Rectangle 6"/>
          <p:cNvSpPr>
            <a:spLocks noChangeArrowheads="1"/>
          </p:cNvSpPr>
          <p:nvPr/>
        </p:nvSpPr>
        <p:spPr bwMode="auto">
          <a:xfrm>
            <a:off x="1916113" y="3913188"/>
            <a:ext cx="6503987" cy="21113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4041664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Work in progress: IAO (?) related types</a:t>
            </a:r>
          </a:p>
        </p:txBody>
      </p:sp>
      <p:sp>
        <p:nvSpPr>
          <p:cNvPr id="95235" name="Content Placeholder 2"/>
          <p:cNvSpPr>
            <a:spLocks noGrp="1"/>
          </p:cNvSpPr>
          <p:nvPr>
            <p:ph idx="1"/>
          </p:nvPr>
        </p:nvSpPr>
        <p:spPr/>
        <p:txBody>
          <a:bodyPr/>
          <a:lstStyle/>
          <a:p>
            <a:r>
              <a:rPr lang="en-US" altLang="en-US" smtClean="0"/>
              <a:t>UNDERSPECIFIED-ICE</a:t>
            </a:r>
          </a:p>
          <a:p>
            <a:pPr lvl="1"/>
            <a:r>
              <a:rPr lang="en-US" altLang="en-US" smtClean="0"/>
              <a:t>ICE which describes a portion of reality at determinable rather than determinate level</a:t>
            </a:r>
          </a:p>
          <a:p>
            <a:r>
              <a:rPr lang="en-US" altLang="en-US" smtClean="0"/>
              <a:t>DISINFORMATION</a:t>
            </a:r>
          </a:p>
          <a:p>
            <a:pPr lvl="1"/>
            <a:r>
              <a:rPr lang="en-US" altLang="en-US" smtClean="0"/>
              <a:t>GDC which provides erroneous information</a:t>
            </a:r>
          </a:p>
          <a:p>
            <a:r>
              <a:rPr lang="en-US" altLang="en-US" smtClean="0"/>
              <a:t>J-BLANK-ICE</a:t>
            </a:r>
          </a:p>
          <a:p>
            <a:pPr lvl="1"/>
            <a:r>
              <a:rPr lang="en-US" altLang="en-US" smtClean="0"/>
              <a:t>GDC which conveys there should not be an ICE concretized.</a:t>
            </a:r>
          </a:p>
        </p:txBody>
      </p:sp>
    </p:spTree>
    <p:extLst>
      <p:ext uri="{BB962C8B-B14F-4D97-AF65-F5344CB8AC3E}">
        <p14:creationId xmlns:p14="http://schemas.microsoft.com/office/powerpoint/2010/main" val="2624591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0"/>
            <a:ext cx="9144000" cy="762000"/>
          </a:xfrm>
        </p:spPr>
        <p:txBody>
          <a:bodyPr/>
          <a:lstStyle/>
          <a:p>
            <a:r>
              <a:rPr lang="en-US" altLang="en-US" dirty="0" smtClean="0"/>
              <a:t>For instance: source and impact of changes</a:t>
            </a:r>
          </a:p>
        </p:txBody>
      </p:sp>
      <p:sp>
        <p:nvSpPr>
          <p:cNvPr id="3" name="Content Placeholder 2"/>
          <p:cNvSpPr>
            <a:spLocks noGrp="1"/>
          </p:cNvSpPr>
          <p:nvPr>
            <p:ph idx="1"/>
          </p:nvPr>
        </p:nvSpPr>
        <p:spPr>
          <a:xfrm>
            <a:off x="228600" y="3276600"/>
            <a:ext cx="8686800" cy="3101915"/>
          </a:xfrm>
        </p:spPr>
        <p:txBody>
          <a:bodyPr>
            <a:normAutofit/>
          </a:bodyPr>
          <a:lstStyle/>
          <a:p>
            <a:pPr>
              <a:defRPr/>
            </a:pPr>
            <a:r>
              <a:rPr lang="en-US" dirty="0" smtClean="0"/>
              <a:t>What are differences in data about the same entities in reality at different points in time due to?</a:t>
            </a:r>
          </a:p>
        </p:txBody>
      </p:sp>
      <p:grpSp>
        <p:nvGrpSpPr>
          <p:cNvPr id="10245" name="Group 7"/>
          <p:cNvGrpSpPr>
            <a:grpSpLocks/>
          </p:cNvGrpSpPr>
          <p:nvPr/>
        </p:nvGrpSpPr>
        <p:grpSpPr bwMode="auto">
          <a:xfrm>
            <a:off x="177800" y="1752600"/>
            <a:ext cx="8742363" cy="1366838"/>
            <a:chOff x="177283" y="2057400"/>
            <a:chExt cx="8742782" cy="1366935"/>
          </a:xfrm>
        </p:grpSpPr>
        <p:pic>
          <p:nvPicPr>
            <p:cNvPr id="10246"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2446999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6008</TotalTime>
  <Words>5994</Words>
  <Application>Microsoft Office PowerPoint</Application>
  <PresentationFormat>On-screen Show (4:3)</PresentationFormat>
  <Paragraphs>2093</Paragraphs>
  <Slides>87</Slides>
  <Notes>55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5" baseType="lpstr">
      <vt:lpstr>Arial Unicode MS</vt:lpstr>
      <vt:lpstr>Batang</vt:lpstr>
      <vt:lpstr>ＭＳ 明朝</vt:lpstr>
      <vt:lpstr>MS PGothic</vt:lpstr>
      <vt:lpstr>MS PGothic</vt:lpstr>
      <vt:lpstr>Arial</vt:lpstr>
      <vt:lpstr>Arial Black</vt:lpstr>
      <vt:lpstr>Book Antiqua</vt:lpstr>
      <vt:lpstr>Calibri</vt:lpstr>
      <vt:lpstr>Georgia</vt:lpstr>
      <vt:lpstr>Helvetica</vt:lpstr>
      <vt:lpstr>Times</vt:lpstr>
      <vt:lpstr>Times New Roman</vt:lpstr>
      <vt:lpstr>Trebuchet MS</vt:lpstr>
      <vt:lpstr>Verdana</vt:lpstr>
      <vt:lpstr>Wingdings</vt:lpstr>
      <vt:lpstr>Office Theme</vt:lpstr>
      <vt:lpstr>Photo Editor-foto</vt:lpstr>
      <vt:lpstr>Biomedical Ontology PHI 548 / BMI 508</vt:lpstr>
      <vt:lpstr>Lecture 8  Representing Types and Representing Instances</vt:lpstr>
      <vt:lpstr>Lecture 8 Part 1</vt:lpstr>
      <vt:lpstr>The focus on (big) data …</vt:lpstr>
      <vt:lpstr>Current mainstream thinking</vt:lpstr>
      <vt:lpstr>… makes one forget what data – ideally – are about </vt:lpstr>
      <vt:lpstr>Current mainstream thinking</vt:lpstr>
      <vt:lpstr>A non-trivial relation</vt:lpstr>
      <vt:lpstr>For instance: source and impact of changes</vt:lpstr>
      <vt:lpstr>For instance: source and impact of changes</vt:lpstr>
      <vt:lpstr>What makes it non-trivial?</vt:lpstr>
      <vt:lpstr>Generic versus specific entities</vt:lpstr>
      <vt:lpstr>Generic versus specific entities</vt:lpstr>
      <vt:lpstr>Some early insights  The story of Jane Smith  an old case, well known in the literature ...</vt:lpstr>
      <vt:lpstr>July 4th, 1990: Jane goes shopping:</vt:lpstr>
      <vt:lpstr>A visit to the hospital</vt:lpstr>
      <vt:lpstr>Diagnosis: a severe spiral fracture of the femur </vt:lpstr>
      <vt:lpstr>Problem list in an EHR </vt:lpstr>
      <vt:lpstr>Problem list in an EHR </vt:lpstr>
      <vt:lpstr>Problem list in an EHR </vt:lpstr>
      <vt:lpstr>Problem list in an EHR </vt:lpstr>
      <vt:lpstr>Problem list in an EHR </vt:lpstr>
      <vt:lpstr>Problem list in an EHR </vt:lpstr>
      <vt:lpstr>Problem list in an EHR </vt:lpstr>
      <vt:lpstr>CityHC’s representation formalism (for statements in records)</vt:lpstr>
      <vt:lpstr>Main problem areas for CityHC’s EHR:</vt:lpstr>
      <vt:lpstr>Consequences</vt:lpstr>
      <vt:lpstr>Ultimate goal of Referent Tracking</vt:lpstr>
      <vt:lpstr>In fact … the ultimate crystal ball</vt:lpstr>
      <vt:lpstr>Two major representational components</vt:lpstr>
      <vt:lpstr>Representations mimicking reality</vt:lpstr>
      <vt:lpstr>Major problem: the ‘binding’ wall</vt:lpstr>
      <vt:lpstr>Requirements for this digital copy</vt:lpstr>
      <vt:lpstr>What is out there … (… we want/need to deal with)?</vt:lpstr>
      <vt:lpstr>A faithful representation of reality through BFO</vt:lpstr>
      <vt:lpstr>BFO is adequate for R1 … R3</vt:lpstr>
      <vt:lpstr>We can do better, can’t we?</vt:lpstr>
      <vt:lpstr>An appropriate  ontological analysis</vt:lpstr>
      <vt:lpstr>Ontological recategorisation</vt:lpstr>
      <vt:lpstr>Representing specific entities</vt:lpstr>
      <vt:lpstr>Method: IUI assignment</vt:lpstr>
      <vt:lpstr>Referent Tracking System Components</vt:lpstr>
      <vt:lpstr>Key mechanism: IUI assignment</vt:lpstr>
      <vt:lpstr>Criteria for IUI assignment (1)</vt:lpstr>
      <vt:lpstr>Criteria for IUI assignment (2)</vt:lpstr>
      <vt:lpstr>Assertion of assignments</vt:lpstr>
      <vt:lpstr>Referent Tracking assertions</vt:lpstr>
      <vt:lpstr>The shift envisioned</vt:lpstr>
      <vt:lpstr>The shift envisioned</vt:lpstr>
      <vt:lpstr>The shift envisioned</vt:lpstr>
      <vt:lpstr>The shift envisioned</vt:lpstr>
      <vt:lpstr>The shift envisioned</vt:lpstr>
      <vt:lpstr>Representation of relation with time intervals</vt:lpstr>
      <vt:lpstr>Representation in the EHR</vt:lpstr>
      <vt:lpstr>Elementary Referent Tracking tuple types</vt:lpstr>
      <vt:lpstr>Dealing with mistakes</vt:lpstr>
      <vt:lpstr>Ontology and Referent Tracking: division of labor</vt:lpstr>
      <vt:lpstr>Referent Tracking:  An application in  adverse event representation </vt:lpstr>
      <vt:lpstr>Ontology for Risks Against Patient Safety</vt:lpstr>
      <vt:lpstr>Representing particular adverse event cases</vt:lpstr>
      <vt:lpstr>Anti-inflammatory treatment with ulcer development</vt:lpstr>
      <vt:lpstr>Time line and dependencies (1)</vt:lpstr>
      <vt:lpstr>Time line and dependencies (2)</vt:lpstr>
      <vt:lpstr>Time line and dependencies (3)</vt:lpstr>
      <vt:lpstr>Time line and dependencies …</vt:lpstr>
      <vt:lpstr>Referent Tracking:  An application in dataset disambiguation </vt:lpstr>
      <vt:lpstr>A colleague shares his research data set</vt:lpstr>
      <vt:lpstr>A closer look</vt:lpstr>
      <vt:lpstr>Step 1: ‘meaning’ of values in data collections</vt:lpstr>
      <vt:lpstr>Step 2 (1): list the entities denoted</vt:lpstr>
      <vt:lpstr>Step 2 (2): provide directly referential descriptions</vt:lpstr>
      <vt:lpstr>Step 3: identify further entities that ontologically must exist for each entity under scrutiny to exist.</vt:lpstr>
      <vt:lpstr>Step 3: some remarks</vt:lpstr>
      <vt:lpstr>Step 4: classify all entities in terms of realism-based ontologies  </vt:lpstr>
      <vt:lpstr>Step 5: specify relationships between these entities</vt:lpstr>
      <vt:lpstr>Step 6: outline all possible configurations of such entities for the sentence to be true (a one semester course on its own)</vt:lpstr>
      <vt:lpstr>Methodology (2): for each dataset</vt:lpstr>
      <vt:lpstr>The template</vt:lpstr>
      <vt:lpstr>Partial Template for 3 variables (in the ‘German’ dataset)</vt:lpstr>
      <vt:lpstr>3 variables in the ‘German’ dataset</vt:lpstr>
      <vt:lpstr>Record Types in the template</vt:lpstr>
      <vt:lpstr>Condition-based xA/xP determination</vt:lpstr>
      <vt:lpstr>Conditional selection of descriptions</vt:lpstr>
      <vt:lpstr>RT compatible part of the template</vt:lpstr>
      <vt:lpstr>RT compatible part of the template</vt:lpstr>
      <vt:lpstr>RT compatible part of the template</vt:lpstr>
      <vt:lpstr>Work in progress: IAO (?) related types</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356</cp:revision>
  <dcterms:created xsi:type="dcterms:W3CDTF">2011-06-07T20:07:59Z</dcterms:created>
  <dcterms:modified xsi:type="dcterms:W3CDTF">2016-10-24T18:55:58Z</dcterms:modified>
</cp:coreProperties>
</file>