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94"/>
  </p:notesMasterIdLst>
  <p:sldIdLst>
    <p:sldId id="1721" r:id="rId2"/>
    <p:sldId id="1732" r:id="rId3"/>
    <p:sldId id="1734" r:id="rId4"/>
    <p:sldId id="1661" r:id="rId5"/>
    <p:sldId id="1596" r:id="rId6"/>
    <p:sldId id="1597" r:id="rId7"/>
    <p:sldId id="1638" r:id="rId8"/>
    <p:sldId id="1660" r:id="rId9"/>
    <p:sldId id="1659" r:id="rId10"/>
    <p:sldId id="1697" r:id="rId11"/>
    <p:sldId id="1653" r:id="rId12"/>
    <p:sldId id="1729" r:id="rId13"/>
    <p:sldId id="1672" r:id="rId14"/>
    <p:sldId id="1671" r:id="rId15"/>
    <p:sldId id="1730" r:id="rId16"/>
    <p:sldId id="1682" r:id="rId17"/>
    <p:sldId id="1683" r:id="rId18"/>
    <p:sldId id="1692" r:id="rId19"/>
    <p:sldId id="1718" r:id="rId20"/>
    <p:sldId id="1722" r:id="rId21"/>
    <p:sldId id="1733" r:id="rId22"/>
    <p:sldId id="1698" r:id="rId23"/>
    <p:sldId id="1607" r:id="rId24"/>
    <p:sldId id="1609" r:id="rId25"/>
    <p:sldId id="1699" r:id="rId26"/>
    <p:sldId id="1701" r:id="rId27"/>
    <p:sldId id="1723" r:id="rId28"/>
    <p:sldId id="1724" r:id="rId29"/>
    <p:sldId id="1725" r:id="rId30"/>
    <p:sldId id="1727" r:id="rId31"/>
    <p:sldId id="1598" r:id="rId32"/>
    <p:sldId id="1655" r:id="rId33"/>
    <p:sldId id="1712" r:id="rId34"/>
    <p:sldId id="1713" r:id="rId35"/>
    <p:sldId id="1714" r:id="rId36"/>
    <p:sldId id="1613" r:id="rId37"/>
    <p:sldId id="1611" r:id="rId38"/>
    <p:sldId id="1719" r:id="rId39"/>
    <p:sldId id="1720" r:id="rId40"/>
    <p:sldId id="1728" r:id="rId41"/>
    <p:sldId id="1702" r:id="rId42"/>
    <p:sldId id="1614" r:id="rId43"/>
    <p:sldId id="1703" r:id="rId44"/>
    <p:sldId id="1641" r:id="rId45"/>
    <p:sldId id="1642" r:id="rId46"/>
    <p:sldId id="1647" r:id="rId47"/>
    <p:sldId id="1646" r:id="rId48"/>
    <p:sldId id="1686" r:id="rId49"/>
    <p:sldId id="1684" r:id="rId50"/>
    <p:sldId id="1688" r:id="rId51"/>
    <p:sldId id="1687" r:id="rId52"/>
    <p:sldId id="1708" r:id="rId53"/>
    <p:sldId id="1634" r:id="rId54"/>
    <p:sldId id="1706" r:id="rId55"/>
    <p:sldId id="1705" r:id="rId56"/>
    <p:sldId id="1615" r:id="rId57"/>
    <p:sldId id="1631" r:id="rId58"/>
    <p:sldId id="1633" r:id="rId59"/>
    <p:sldId id="1649" r:id="rId60"/>
    <p:sldId id="1690" r:id="rId61"/>
    <p:sldId id="1650" r:id="rId62"/>
    <p:sldId id="1651" r:id="rId63"/>
    <p:sldId id="1632" r:id="rId64"/>
    <p:sldId id="1685" r:id="rId65"/>
    <p:sldId id="1689" r:id="rId66"/>
    <p:sldId id="1640" r:id="rId67"/>
    <p:sldId id="1707" r:id="rId68"/>
    <p:sldId id="1608" r:id="rId69"/>
    <p:sldId id="1619" r:id="rId70"/>
    <p:sldId id="1618" r:id="rId71"/>
    <p:sldId id="1620" r:id="rId72"/>
    <p:sldId id="1704" r:id="rId73"/>
    <p:sldId id="1648" r:id="rId74"/>
    <p:sldId id="1645" r:id="rId75"/>
    <p:sldId id="1639" r:id="rId76"/>
    <p:sldId id="1643" r:id="rId77"/>
    <p:sldId id="1612" r:id="rId78"/>
    <p:sldId id="1644" r:id="rId79"/>
    <p:sldId id="1693" r:id="rId80"/>
    <p:sldId id="1621" r:id="rId81"/>
    <p:sldId id="1622" r:id="rId82"/>
    <p:sldId id="1623" r:id="rId83"/>
    <p:sldId id="1624" r:id="rId84"/>
    <p:sldId id="1625" r:id="rId85"/>
    <p:sldId id="1626" r:id="rId86"/>
    <p:sldId id="1630" r:id="rId87"/>
    <p:sldId id="1637" r:id="rId88"/>
    <p:sldId id="1652" r:id="rId89"/>
    <p:sldId id="1656" r:id="rId90"/>
    <p:sldId id="1657" r:id="rId91"/>
    <p:sldId id="1691" r:id="rId92"/>
    <p:sldId id="1726" r:id="rId93"/>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1FE115"/>
    <a:srgbClr val="000000"/>
    <a:srgbClr val="00B0F0"/>
    <a:srgbClr val="16165D"/>
    <a:srgbClr val="FF6600"/>
    <a:srgbClr val="A2CCE8"/>
    <a:srgbClr val="AAE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4599F94E-CEE6-441E-89CC-EB005ECD8F06}">
      <a14:m xmlns:a14="http://schemas.microsoft.com/office/drawing/2010/main">
        <m:mathPr xmlns:m="http://schemas.openxmlformats.org/officeDocument/2006/math"/>
      </a14:m>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6449" autoAdjust="0"/>
  </p:normalViewPr>
  <p:slideViewPr>
    <p:cSldViewPr>
      <p:cViewPr varScale="1">
        <p:scale>
          <a:sx n="91" d="100"/>
          <a:sy n="91" d="100"/>
        </p:scale>
        <p:origin x="18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58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32</a:t>
            </a:fld>
            <a:endParaRPr lang="en-US"/>
          </a:p>
        </p:txBody>
      </p:sp>
    </p:spTree>
    <p:extLst>
      <p:ext uri="{BB962C8B-B14F-4D97-AF65-F5344CB8AC3E}">
        <p14:creationId xmlns:p14="http://schemas.microsoft.com/office/powerpoint/2010/main" val="2445562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88</a:t>
            </a:fld>
            <a:endParaRPr lang="en-US"/>
          </a:p>
        </p:txBody>
      </p:sp>
    </p:spTree>
    <p:extLst>
      <p:ext uri="{BB962C8B-B14F-4D97-AF65-F5344CB8AC3E}">
        <p14:creationId xmlns:p14="http://schemas.microsoft.com/office/powerpoint/2010/main" val="311071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89</a:t>
            </a:fld>
            <a:endParaRPr lang="en-US"/>
          </a:p>
        </p:txBody>
      </p:sp>
    </p:spTree>
    <p:extLst>
      <p:ext uri="{BB962C8B-B14F-4D97-AF65-F5344CB8AC3E}">
        <p14:creationId xmlns:p14="http://schemas.microsoft.com/office/powerpoint/2010/main" val="365217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90</a:t>
            </a:fld>
            <a:endParaRPr lang="en-US"/>
          </a:p>
        </p:txBody>
      </p:sp>
    </p:spTree>
    <p:extLst>
      <p:ext uri="{BB962C8B-B14F-4D97-AF65-F5344CB8AC3E}">
        <p14:creationId xmlns:p14="http://schemas.microsoft.com/office/powerpoint/2010/main" val="3117914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91</a:t>
            </a:fld>
            <a:endParaRPr lang="en-US"/>
          </a:p>
        </p:txBody>
      </p:sp>
    </p:spTree>
    <p:extLst>
      <p:ext uri="{BB962C8B-B14F-4D97-AF65-F5344CB8AC3E}">
        <p14:creationId xmlns:p14="http://schemas.microsoft.com/office/powerpoint/2010/main" val="3087788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t">
              <a:spcBef>
                <a:spcPts val="0"/>
              </a:spcBef>
              <a:spcAft>
                <a:spcPts val="0"/>
              </a:spcAft>
            </a:pPr>
            <a:r>
              <a:rPr lang="en-US" b="0" dirty="0">
                <a:solidFill>
                  <a:schemeClr val="tx1"/>
                </a:solidFill>
              </a:rPr>
              <a:t>Selecting the appropriate study design: Case–control and cohort study designs</a:t>
            </a:r>
          </a:p>
          <a:p>
            <a:pPr marL="0" marR="0" fontAlgn="t">
              <a:spcBef>
                <a:spcPts val="0"/>
              </a:spcBef>
              <a:spcAft>
                <a:spcPts val="0"/>
              </a:spcAft>
            </a:pPr>
            <a:r>
              <a:rPr lang="en-US" dirty="0">
                <a:solidFill>
                  <a:schemeClr val="tx1"/>
                </a:solidFill>
              </a:rPr>
              <a:t>A </a:t>
            </a:r>
            <a:r>
              <a:rPr lang="en-US" dirty="0" err="1">
                <a:solidFill>
                  <a:schemeClr val="tx1"/>
                </a:solidFill>
              </a:rPr>
              <a:t>Omair</a:t>
            </a:r>
            <a:r>
              <a:rPr lang="en-US" dirty="0">
                <a:solidFill>
                  <a:schemeClr val="tx1"/>
                </a:solidFill>
              </a:rPr>
              <a:t> - Journal of Health Specialties, 2016</a:t>
            </a:r>
            <a:endParaRPr lang="en-US" dirty="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75</a:t>
            </a:fld>
            <a:endParaRPr lang="en-US"/>
          </a:p>
        </p:txBody>
      </p:sp>
    </p:spTree>
    <p:extLst>
      <p:ext uri="{BB962C8B-B14F-4D97-AF65-F5344CB8AC3E}">
        <p14:creationId xmlns:p14="http://schemas.microsoft.com/office/powerpoint/2010/main" val="1592380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81</a:t>
            </a:fld>
            <a:endParaRPr lang="en-US"/>
          </a:p>
        </p:txBody>
      </p:sp>
    </p:spTree>
    <p:extLst>
      <p:ext uri="{BB962C8B-B14F-4D97-AF65-F5344CB8AC3E}">
        <p14:creationId xmlns:p14="http://schemas.microsoft.com/office/powerpoint/2010/main" val="1167634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82</a:t>
            </a:fld>
            <a:endParaRPr lang="en-US"/>
          </a:p>
        </p:txBody>
      </p:sp>
    </p:spTree>
    <p:extLst>
      <p:ext uri="{BB962C8B-B14F-4D97-AF65-F5344CB8AC3E}">
        <p14:creationId xmlns:p14="http://schemas.microsoft.com/office/powerpoint/2010/main" val="856703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83</a:t>
            </a:fld>
            <a:endParaRPr lang="en-US"/>
          </a:p>
        </p:txBody>
      </p:sp>
    </p:spTree>
    <p:extLst>
      <p:ext uri="{BB962C8B-B14F-4D97-AF65-F5344CB8AC3E}">
        <p14:creationId xmlns:p14="http://schemas.microsoft.com/office/powerpoint/2010/main" val="746361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84</a:t>
            </a:fld>
            <a:endParaRPr lang="en-US"/>
          </a:p>
        </p:txBody>
      </p:sp>
    </p:spTree>
    <p:extLst>
      <p:ext uri="{BB962C8B-B14F-4D97-AF65-F5344CB8AC3E}">
        <p14:creationId xmlns:p14="http://schemas.microsoft.com/office/powerpoint/2010/main" val="3001810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85</a:t>
            </a:fld>
            <a:endParaRPr lang="en-US"/>
          </a:p>
        </p:txBody>
      </p:sp>
    </p:spTree>
    <p:extLst>
      <p:ext uri="{BB962C8B-B14F-4D97-AF65-F5344CB8AC3E}">
        <p14:creationId xmlns:p14="http://schemas.microsoft.com/office/powerpoint/2010/main" val="1522801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86</a:t>
            </a:fld>
            <a:endParaRPr lang="en-US"/>
          </a:p>
        </p:txBody>
      </p:sp>
    </p:spTree>
    <p:extLst>
      <p:ext uri="{BB962C8B-B14F-4D97-AF65-F5344CB8AC3E}">
        <p14:creationId xmlns:p14="http://schemas.microsoft.com/office/powerpoint/2010/main" val="720781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87</a:t>
            </a:fld>
            <a:endParaRPr lang="en-US"/>
          </a:p>
        </p:txBody>
      </p:sp>
    </p:spTree>
    <p:extLst>
      <p:ext uri="{BB962C8B-B14F-4D97-AF65-F5344CB8AC3E}">
        <p14:creationId xmlns:p14="http://schemas.microsoft.com/office/powerpoint/2010/main" val="855259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ClrTx/>
              <a:buFont typeface="Arial" panose="020B0604020202020204" pitchFamily="34" charset="0"/>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buClrTx/>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Tx/>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buClrTx/>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Tx/>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3295397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Slide Number Placeholder 7"/>
          <p:cNvSpPr>
            <a:spLocks noGrp="1"/>
          </p:cNvSpPr>
          <p:nvPr>
            <p:ph type="sldNum" sz="quarter" idx="4"/>
          </p:nvPr>
        </p:nvSpPr>
        <p:spPr>
          <a:xfrm>
            <a:off x="76200" y="6400800"/>
            <a:ext cx="2057400" cy="365125"/>
          </a:xfrm>
          <a:prstGeom prst="rect">
            <a:avLst/>
          </a:prstGeom>
        </p:spPr>
        <p:txBody>
          <a:bodyPr vert="horz" lIns="91440" tIns="45720" rIns="91440" bIns="45720" rtlCol="0" anchor="ctr"/>
          <a:lstStyle>
            <a:lvl1pPr algn="l">
              <a:defRPr sz="1200">
                <a:solidFill>
                  <a:schemeClr val="bg1"/>
                </a:solidFill>
              </a:defRPr>
            </a:lvl1pPr>
          </a:lstStyle>
          <a:p>
            <a:fld id="{B7A43C5A-ACB8-4C0A-8D74-C2E9796A15BB}"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6"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17229 – Spring 2023</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12 – April 27, 2023</a:t>
            </a:r>
          </a:p>
          <a:p>
            <a:r>
              <a:rPr lang="en-US" dirty="0"/>
              <a:t>Clinical Trial Design</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Slide Number Placeholder 6"/>
          <p:cNvSpPr>
            <a:spLocks noGrp="1"/>
          </p:cNvSpPr>
          <p:nvPr>
            <p:ph type="sldNum" sz="quarter" idx="10"/>
          </p:nvPr>
        </p:nvSpPr>
        <p:spPr/>
        <p:txBody>
          <a:bodyPr/>
          <a:lstStyle/>
          <a:p>
            <a:fld id="{B7A43C5A-ACB8-4C0A-8D74-C2E9796A15BB}" type="slidenum">
              <a:rPr lang="en-US" smtClean="0"/>
              <a:pPr/>
              <a:t>1</a:t>
            </a:fld>
            <a:endParaRPr lang="en-US"/>
          </a:p>
        </p:txBody>
      </p:sp>
    </p:spTree>
    <p:extLst>
      <p:ext uri="{BB962C8B-B14F-4D97-AF65-F5344CB8AC3E}">
        <p14:creationId xmlns:p14="http://schemas.microsoft.com/office/powerpoint/2010/main" val="1564111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Methodological principles and strategies</a:t>
            </a:r>
          </a:p>
        </p:txBody>
      </p:sp>
      <p:sp>
        <p:nvSpPr>
          <p:cNvPr id="6" name="Subtitle 5"/>
          <p:cNvSpPr>
            <a:spLocks noGrp="1"/>
          </p:cNvSpPr>
          <p:nvPr>
            <p:ph type="subTitle" idx="1"/>
          </p:nvPr>
        </p:nvSpPr>
        <p:spPr>
          <a:xfrm>
            <a:off x="685800" y="3886200"/>
            <a:ext cx="7772400" cy="1752600"/>
          </a:xfrm>
        </p:spPr>
        <p:txBody>
          <a:bodyPr/>
          <a:lstStyle/>
          <a:p>
            <a:r>
              <a:rPr lang="en-US" sz="3200" dirty="0"/>
              <a:t>Summary and recapitulation</a:t>
            </a:r>
          </a:p>
          <a:p>
            <a:endParaRPr lang="en-US" dirty="0"/>
          </a:p>
          <a:p>
            <a:r>
              <a:rPr lang="en-US" dirty="0"/>
              <a:t>For details: </a:t>
            </a:r>
          </a:p>
          <a:p>
            <a:r>
              <a:rPr lang="en-US" dirty="0"/>
              <a:t>See Class 3 – Parameters for Research Designs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10</a:t>
            </a:fld>
            <a:endParaRPr lang="en-US"/>
          </a:p>
        </p:txBody>
      </p:sp>
    </p:spTree>
    <p:extLst>
      <p:ext uri="{BB962C8B-B14F-4D97-AF65-F5344CB8AC3E}">
        <p14:creationId xmlns:p14="http://schemas.microsoft.com/office/powerpoint/2010/main" val="3169796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(Relatively) Common Strategies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Research question formulation</a:t>
            </a:r>
          </a:p>
          <a:p>
            <a:pPr>
              <a:buFont typeface="Arial" panose="020B0604020202020204" pitchFamily="34" charset="0"/>
              <a:buChar char="•"/>
            </a:pPr>
            <a:r>
              <a:rPr lang="en-US" dirty="0"/>
              <a:t>Standardization</a:t>
            </a:r>
          </a:p>
          <a:p>
            <a:pPr>
              <a:buFont typeface="Arial" panose="020B0604020202020204" pitchFamily="34" charset="0"/>
              <a:buChar char="•"/>
            </a:pPr>
            <a:r>
              <a:rPr lang="en-US" dirty="0"/>
              <a:t>Randomization and stratification</a:t>
            </a:r>
          </a:p>
          <a:p>
            <a:pPr>
              <a:buFont typeface="Arial" panose="020B0604020202020204" pitchFamily="34" charset="0"/>
              <a:buChar char="•"/>
            </a:pPr>
            <a:r>
              <a:rPr lang="en-US" dirty="0"/>
              <a:t>Blinding</a:t>
            </a:r>
          </a:p>
          <a:p>
            <a:pPr>
              <a:buFont typeface="Arial" panose="020B0604020202020204" pitchFamily="34" charset="0"/>
              <a:buChar char="•"/>
            </a:pPr>
            <a:r>
              <a:rPr lang="en-US" dirty="0"/>
              <a:t>Use of placebos/shams</a:t>
            </a:r>
          </a:p>
          <a:p>
            <a:pPr>
              <a:buFont typeface="Arial" panose="020B0604020202020204" pitchFamily="34" charset="0"/>
              <a:buChar char="•"/>
            </a:pPr>
            <a:r>
              <a:rPr lang="en-US" dirty="0"/>
              <a:t>Control group selection</a:t>
            </a:r>
          </a:p>
          <a:p>
            <a:pPr>
              <a:buFont typeface="Arial" panose="020B0604020202020204" pitchFamily="34" charset="0"/>
              <a:buChar char="•"/>
            </a:pPr>
            <a:r>
              <a:rPr lang="en-US" dirty="0"/>
              <a:t>Population selection</a:t>
            </a:r>
          </a:p>
          <a:p>
            <a:pPr>
              <a:buFont typeface="Arial" panose="020B0604020202020204" pitchFamily="34" charset="0"/>
              <a:buChar char="•"/>
            </a:pPr>
            <a:r>
              <a:rPr lang="en-US" dirty="0"/>
              <a:t>Endpoint selection</a:t>
            </a:r>
          </a:p>
          <a:p>
            <a:pPr>
              <a:buFont typeface="Arial" panose="020B0604020202020204" pitchFamily="34" charset="0"/>
              <a:buChar char="•"/>
            </a:pPr>
            <a:r>
              <a:rPr lang="en-US" dirty="0"/>
              <a:t>Protocol adherence</a:t>
            </a:r>
          </a:p>
          <a:p>
            <a:pPr>
              <a:buFont typeface="Arial" panose="020B0604020202020204" pitchFamily="34" charset="0"/>
              <a:buChar char="•"/>
            </a:pPr>
            <a:r>
              <a:rPr lang="en-US" dirty="0"/>
              <a:t>Sample size determination</a:t>
            </a:r>
          </a:p>
        </p:txBody>
      </p:sp>
      <p:sp>
        <p:nvSpPr>
          <p:cNvPr id="4" name="Slide Number Placeholder 3"/>
          <p:cNvSpPr>
            <a:spLocks noGrp="1"/>
          </p:cNvSpPr>
          <p:nvPr>
            <p:ph type="sldNum" sz="quarter" idx="10"/>
          </p:nvPr>
        </p:nvSpPr>
        <p:spPr>
          <a:xfrm>
            <a:off x="76200" y="6324600"/>
            <a:ext cx="2057400" cy="365125"/>
          </a:xfrm>
        </p:spPr>
        <p:txBody>
          <a:bodyPr/>
          <a:lstStyle/>
          <a:p>
            <a:fld id="{B7A43C5A-ACB8-4C0A-8D74-C2E9796A15BB}" type="slidenum">
              <a:rPr lang="en-US" smtClean="0"/>
              <a:pPr/>
              <a:t>11</a:t>
            </a:fld>
            <a:endParaRPr lang="en-US"/>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591014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6402-D8BB-4457-A655-B15D4E17B210}"/>
              </a:ext>
            </a:extLst>
          </p:cNvPr>
          <p:cNvSpPr>
            <a:spLocks noGrp="1"/>
          </p:cNvSpPr>
          <p:nvPr>
            <p:ph type="title"/>
          </p:nvPr>
        </p:nvSpPr>
        <p:spPr/>
        <p:txBody>
          <a:bodyPr/>
          <a:lstStyle/>
          <a:p>
            <a:r>
              <a:rPr lang="en-US" dirty="0"/>
              <a:t>Relevant proposal sections (1)</a:t>
            </a:r>
          </a:p>
        </p:txBody>
      </p:sp>
      <p:sp>
        <p:nvSpPr>
          <p:cNvPr id="3" name="Content Placeholder 2">
            <a:extLst>
              <a:ext uri="{FF2B5EF4-FFF2-40B4-BE49-F238E27FC236}">
                <a16:creationId xmlns:a16="http://schemas.microsoft.com/office/drawing/2014/main" id="{CC37701C-1E43-450D-8A4F-254551175FDF}"/>
              </a:ext>
            </a:extLst>
          </p:cNvPr>
          <p:cNvSpPr>
            <a:spLocks noGrp="1"/>
          </p:cNvSpPr>
          <p:nvPr>
            <p:ph idx="1"/>
          </p:nvPr>
        </p:nvSpPr>
        <p:spPr/>
        <p:txBody>
          <a:bodyPr/>
          <a:lstStyle/>
          <a:p>
            <a:pPr lvl="1"/>
            <a:r>
              <a:rPr lang="en-US" b="1" dirty="0"/>
              <a:t>Population and Study Sample		</a:t>
            </a:r>
          </a:p>
          <a:p>
            <a:pPr lvl="2"/>
            <a:r>
              <a:rPr lang="en-US" b="1" i="1" dirty="0"/>
              <a:t>Inclusion criteria</a:t>
            </a:r>
          </a:p>
          <a:p>
            <a:pPr lvl="2"/>
            <a:r>
              <a:rPr lang="en-US" b="1" i="1" dirty="0"/>
              <a:t>Exclusion criteria</a:t>
            </a:r>
          </a:p>
          <a:p>
            <a:endParaRPr lang="en-US" dirty="0"/>
          </a:p>
        </p:txBody>
      </p:sp>
      <p:sp>
        <p:nvSpPr>
          <p:cNvPr id="4" name="Slide Number Placeholder 3">
            <a:extLst>
              <a:ext uri="{FF2B5EF4-FFF2-40B4-BE49-F238E27FC236}">
                <a16:creationId xmlns:a16="http://schemas.microsoft.com/office/drawing/2014/main" id="{5EB06AC1-6A5C-4317-B666-95439D6752D1}"/>
              </a:ext>
            </a:extLst>
          </p:cNvPr>
          <p:cNvSpPr>
            <a:spLocks noGrp="1"/>
          </p:cNvSpPr>
          <p:nvPr>
            <p:ph type="sldNum" sz="quarter" idx="10"/>
          </p:nvPr>
        </p:nvSpPr>
        <p:spPr/>
        <p:txBody>
          <a:bodyPr/>
          <a:lstStyle/>
          <a:p>
            <a:fld id="{B7A43C5A-ACB8-4C0A-8D74-C2E9796A15BB}" type="slidenum">
              <a:rPr lang="en-US" smtClean="0"/>
              <a:pPr/>
              <a:t>12</a:t>
            </a:fld>
            <a:endParaRPr lang="en-US"/>
          </a:p>
        </p:txBody>
      </p:sp>
    </p:spTree>
    <p:extLst>
      <p:ext uri="{BB962C8B-B14F-4D97-AF65-F5344CB8AC3E}">
        <p14:creationId xmlns:p14="http://schemas.microsoft.com/office/powerpoint/2010/main" val="1924297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selection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Determined by the study objective</a:t>
            </a:r>
          </a:p>
          <a:p>
            <a:pPr>
              <a:buFont typeface="Arial" panose="020B0604020202020204" pitchFamily="34" charset="0"/>
              <a:buChar char="•"/>
            </a:pPr>
            <a:r>
              <a:rPr lang="en-US" dirty="0"/>
              <a:t>Homogenous and small versus diverse and large </a:t>
            </a:r>
          </a:p>
          <a:p>
            <a:pPr>
              <a:buFont typeface="Arial" panose="020B0604020202020204" pitchFamily="34" charset="0"/>
              <a:buChar char="•"/>
            </a:pPr>
            <a:r>
              <a:rPr lang="en-US" dirty="0"/>
              <a:t>Response variation and effect isolation versus impact of intervention on society</a:t>
            </a:r>
          </a:p>
          <a:p>
            <a:pPr>
              <a:buFont typeface="Arial" panose="020B0604020202020204" pitchFamily="34" charset="0"/>
              <a:buChar char="•"/>
            </a:pPr>
            <a:r>
              <a:rPr lang="en-US" dirty="0"/>
              <a:t>Entry criteria considerations:</a:t>
            </a:r>
          </a:p>
          <a:p>
            <a:pPr lvl="1">
              <a:buFont typeface="Arial" panose="020B0604020202020204" pitchFamily="34" charset="0"/>
              <a:buChar char="•"/>
            </a:pPr>
            <a:r>
              <a:rPr lang="en-US" dirty="0"/>
              <a:t>Participant safety</a:t>
            </a:r>
          </a:p>
          <a:p>
            <a:pPr lvl="1">
              <a:buFont typeface="Arial" panose="020B0604020202020204" pitchFamily="34" charset="0"/>
              <a:buChar char="•"/>
            </a:pPr>
            <a:r>
              <a:rPr lang="en-US" dirty="0"/>
              <a:t>Reduction of variation</a:t>
            </a:r>
          </a:p>
          <a:p>
            <a:pPr lvl="1">
              <a:buFont typeface="Arial" panose="020B0604020202020204" pitchFamily="34" charset="0"/>
              <a:buChar char="•"/>
            </a:pPr>
            <a:r>
              <a:rPr lang="en-US" dirty="0"/>
              <a:t>Prevention of bias</a:t>
            </a:r>
          </a:p>
          <a:p>
            <a:pPr lvl="2">
              <a:buFont typeface="Arial" panose="020B0604020202020204" pitchFamily="34" charset="0"/>
              <a:buChar char="•"/>
            </a:pPr>
            <a:r>
              <a:rPr lang="en-US" dirty="0"/>
              <a:t>Eliminate confounding comorbidities</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13</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204439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group selection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Goal: discriminate the effects caused by the study 		   intervention from effects due to other factors.</a:t>
            </a:r>
          </a:p>
          <a:p>
            <a:pPr lvl="3">
              <a:buFont typeface="Arial" panose="020B0604020202020204" pitchFamily="34" charset="0"/>
              <a:buChar char="•"/>
            </a:pPr>
            <a:r>
              <a:rPr lang="en-US" dirty="0"/>
              <a:t>natural history of the disease, patient or clinician expectations, the effects of other interventions, …</a:t>
            </a:r>
          </a:p>
          <a:p>
            <a:pPr>
              <a:buFont typeface="Arial" panose="020B0604020202020204" pitchFamily="34" charset="0"/>
              <a:buChar char="•"/>
            </a:pPr>
            <a:r>
              <a:rPr lang="en-US" dirty="0"/>
              <a:t>Types:</a:t>
            </a:r>
          </a:p>
          <a:p>
            <a:pPr lvl="1">
              <a:buFont typeface="Arial" panose="020B0604020202020204" pitchFamily="34" charset="0"/>
              <a:buChar char="•"/>
            </a:pPr>
            <a:r>
              <a:rPr lang="en-US" dirty="0"/>
              <a:t>historical controls: data from previous studies</a:t>
            </a:r>
          </a:p>
          <a:p>
            <a:pPr lvl="2">
              <a:buFont typeface="Arial" panose="020B0604020202020204" pitchFamily="34" charset="0"/>
              <a:buChar char="•"/>
            </a:pPr>
            <a:r>
              <a:rPr lang="en-US" dirty="0"/>
              <a:t>Randomization not possible </a:t>
            </a:r>
            <a:r>
              <a:rPr lang="en-US" dirty="0">
                <a:sym typeface="Wingdings" panose="05000000000000000000" pitchFamily="2" charset="2"/>
              </a:rPr>
              <a:t> more bias risk</a:t>
            </a:r>
            <a:endParaRPr lang="en-US" dirty="0"/>
          </a:p>
          <a:p>
            <a:pPr lvl="1">
              <a:buFont typeface="Arial" panose="020B0604020202020204" pitchFamily="34" charset="0"/>
              <a:buChar char="•"/>
            </a:pPr>
            <a:r>
              <a:rPr lang="en-US" dirty="0"/>
              <a:t>placebo/sham controls</a:t>
            </a:r>
          </a:p>
          <a:p>
            <a:pPr lvl="1">
              <a:buFont typeface="Arial" panose="020B0604020202020204" pitchFamily="34" charset="0"/>
              <a:buChar char="•"/>
            </a:pPr>
            <a:r>
              <a:rPr lang="en-US" dirty="0"/>
              <a:t>active controls: comparison to intervention with known outcomes</a:t>
            </a:r>
          </a:p>
          <a:p>
            <a:pPr lvl="2">
              <a:buFont typeface="Arial" panose="020B0604020202020204" pitchFamily="34" charset="0"/>
              <a:buChar char="•"/>
            </a:pPr>
            <a:r>
              <a:rPr lang="en-US" dirty="0"/>
              <a:t>‘non-inferiority’ studies.</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14</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128060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4F17-1FD1-43E1-8D16-60F66A1B714F}"/>
              </a:ext>
            </a:extLst>
          </p:cNvPr>
          <p:cNvSpPr>
            <a:spLocks noGrp="1"/>
          </p:cNvSpPr>
          <p:nvPr>
            <p:ph type="title"/>
          </p:nvPr>
        </p:nvSpPr>
        <p:spPr/>
        <p:txBody>
          <a:bodyPr/>
          <a:lstStyle/>
          <a:p>
            <a:r>
              <a:rPr lang="en-US" dirty="0"/>
              <a:t>Relevant proposal sections (2)</a:t>
            </a:r>
          </a:p>
        </p:txBody>
      </p:sp>
      <p:sp>
        <p:nvSpPr>
          <p:cNvPr id="3" name="Content Placeholder 2">
            <a:extLst>
              <a:ext uri="{FF2B5EF4-FFF2-40B4-BE49-F238E27FC236}">
                <a16:creationId xmlns:a16="http://schemas.microsoft.com/office/drawing/2014/main" id="{58A762B9-AA38-4C1F-9E0D-32601F7B636E}"/>
              </a:ext>
            </a:extLst>
          </p:cNvPr>
          <p:cNvSpPr>
            <a:spLocks noGrp="1"/>
          </p:cNvSpPr>
          <p:nvPr>
            <p:ph idx="1"/>
          </p:nvPr>
        </p:nvSpPr>
        <p:spPr/>
        <p:txBody>
          <a:bodyPr/>
          <a:lstStyle/>
          <a:p>
            <a:pPr lvl="1"/>
            <a:r>
              <a:rPr lang="en-US" b="1" dirty="0"/>
              <a:t>Sample Size and Selection of Sample		</a:t>
            </a:r>
          </a:p>
          <a:p>
            <a:pPr lvl="2"/>
            <a:r>
              <a:rPr lang="en-US" b="1" i="1" dirty="0"/>
              <a:t>Sample size analysis / Power study</a:t>
            </a:r>
          </a:p>
          <a:p>
            <a:pPr lvl="2"/>
            <a:r>
              <a:rPr lang="en-US" b="1" i="1" dirty="0"/>
              <a:t>Sampling methods</a:t>
            </a:r>
          </a:p>
          <a:p>
            <a:pPr lvl="2"/>
            <a:r>
              <a:rPr lang="en-US" b="1" i="1" dirty="0"/>
              <a:t>Randomization</a:t>
            </a:r>
          </a:p>
          <a:p>
            <a:pPr lvl="2"/>
            <a:r>
              <a:rPr lang="en-US" b="1" i="1" dirty="0"/>
              <a:t>Blinding</a:t>
            </a:r>
          </a:p>
          <a:p>
            <a:pPr lvl="2"/>
            <a:r>
              <a:rPr lang="en-US" b="1" i="1" dirty="0"/>
              <a:t>Controls</a:t>
            </a:r>
          </a:p>
          <a:p>
            <a:pPr lvl="2"/>
            <a:r>
              <a:rPr lang="en-US" b="1" i="1" dirty="0"/>
              <a:t>Subject recruitment methods</a:t>
            </a:r>
          </a:p>
          <a:p>
            <a:pPr lvl="2"/>
            <a:r>
              <a:rPr lang="en-US" b="1" i="1" dirty="0"/>
              <a:t>Subject retention methods</a:t>
            </a:r>
          </a:p>
          <a:p>
            <a:endParaRPr lang="en-US" dirty="0"/>
          </a:p>
        </p:txBody>
      </p:sp>
      <p:sp>
        <p:nvSpPr>
          <p:cNvPr id="4" name="Slide Number Placeholder 3">
            <a:extLst>
              <a:ext uri="{FF2B5EF4-FFF2-40B4-BE49-F238E27FC236}">
                <a16:creationId xmlns:a16="http://schemas.microsoft.com/office/drawing/2014/main" id="{33644966-F0E5-4CA7-94AB-448F2982C69E}"/>
              </a:ext>
            </a:extLst>
          </p:cNvPr>
          <p:cNvSpPr>
            <a:spLocks noGrp="1"/>
          </p:cNvSpPr>
          <p:nvPr>
            <p:ph type="sldNum" sz="quarter" idx="10"/>
          </p:nvPr>
        </p:nvSpPr>
        <p:spPr/>
        <p:txBody>
          <a:bodyPr/>
          <a:lstStyle/>
          <a:p>
            <a:fld id="{B7A43C5A-ACB8-4C0A-8D74-C2E9796A15BB}" type="slidenum">
              <a:rPr lang="en-US" smtClean="0"/>
              <a:pPr/>
              <a:t>15</a:t>
            </a:fld>
            <a:endParaRPr lang="en-US"/>
          </a:p>
        </p:txBody>
      </p:sp>
    </p:spTree>
    <p:extLst>
      <p:ext uri="{BB962C8B-B14F-4D97-AF65-F5344CB8AC3E}">
        <p14:creationId xmlns:p14="http://schemas.microsoft.com/office/powerpoint/2010/main" val="623636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sample size determination</a:t>
            </a:r>
          </a:p>
        </p:txBody>
      </p:sp>
      <p:sp>
        <p:nvSpPr>
          <p:cNvPr id="3" name="Content Placeholder 2"/>
          <p:cNvSpPr>
            <a:spLocks noGrp="1"/>
          </p:cNvSpPr>
          <p:nvPr>
            <p:ph idx="1"/>
          </p:nvPr>
        </p:nvSpPr>
        <p:spPr/>
        <p:txBody>
          <a:bodyPr/>
          <a:lstStyle/>
          <a:p>
            <a:pPr marL="457200" indent="-457200">
              <a:buFont typeface="+mj-lt"/>
              <a:buAutoNum type="arabicPeriod"/>
            </a:pPr>
            <a:r>
              <a:rPr lang="en-US" sz="2000" dirty="0"/>
              <a:t>Formulate null and alternative hypotheses.</a:t>
            </a:r>
          </a:p>
          <a:p>
            <a:pPr lvl="2">
              <a:buFont typeface="Arial" panose="020B0604020202020204" pitchFamily="34" charset="0"/>
              <a:buChar char="•"/>
            </a:pPr>
            <a:r>
              <a:rPr lang="en-US" dirty="0"/>
              <a:t>‘minimum clinically relevant difference’.</a:t>
            </a:r>
          </a:p>
          <a:p>
            <a:pPr marL="457200" indent="-457200">
              <a:buFont typeface="+mj-lt"/>
              <a:buAutoNum type="arabicPeriod"/>
            </a:pPr>
            <a:r>
              <a:rPr lang="en-US" sz="2000" dirty="0"/>
              <a:t>Select type I and type II errors.</a:t>
            </a:r>
          </a:p>
          <a:p>
            <a:pPr marL="457200" indent="-457200">
              <a:buFont typeface="+mj-lt"/>
              <a:buAutoNum type="arabicPeriod"/>
            </a:pPr>
            <a:r>
              <a:rPr lang="en-US" sz="2000" dirty="0"/>
              <a:t>Obtain estimates of quantities that may be needed (e.g., estimates of variation or a control group response rate), through:</a:t>
            </a:r>
          </a:p>
          <a:p>
            <a:pPr marL="1257300" lvl="2" indent="-457200"/>
            <a:r>
              <a:rPr lang="en-US" dirty="0"/>
              <a:t>searching the literature for prior data</a:t>
            </a:r>
          </a:p>
          <a:p>
            <a:pPr marL="1257300" lvl="2" indent="-457200"/>
            <a:r>
              <a:rPr lang="en-US" dirty="0"/>
              <a:t>running pilot studies.</a:t>
            </a:r>
          </a:p>
          <a:p>
            <a:pPr marL="457200" indent="-457200">
              <a:buFont typeface="+mj-lt"/>
              <a:buAutoNum type="arabicPeriod"/>
            </a:pPr>
            <a:r>
              <a:rPr lang="en-US" sz="2000" dirty="0"/>
              <a:t>Select the minimum sample size such that two conditions hold: </a:t>
            </a:r>
          </a:p>
          <a:p>
            <a:pPr marL="1257300" lvl="2" indent="-457200"/>
            <a:r>
              <a:rPr lang="en-US" dirty="0"/>
              <a:t>if the null hypothesis is true then the probability of incorrectly rejecting is no more than the selected Type I error rate, and</a:t>
            </a:r>
          </a:p>
          <a:p>
            <a:pPr marL="1257300" lvl="2" indent="-457200"/>
            <a:r>
              <a:rPr lang="en-US" dirty="0"/>
              <a:t>if the alternative hypothesis is true then the probability of incorrectly failing to reject is no more than the selected Type II error.</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16</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127950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sample size method</a:t>
            </a:r>
          </a:p>
        </p:txBody>
      </p:sp>
      <p:sp>
        <p:nvSpPr>
          <p:cNvPr id="3" name="Content Placeholder 2"/>
          <p:cNvSpPr>
            <a:spLocks noGrp="1"/>
          </p:cNvSpPr>
          <p:nvPr>
            <p:ph idx="1"/>
          </p:nvPr>
        </p:nvSpPr>
        <p:spPr/>
        <p:txBody>
          <a:bodyPr/>
          <a:lstStyle/>
          <a:p>
            <a:pPr marL="457200" indent="-457200">
              <a:buFont typeface="+mj-lt"/>
              <a:buAutoNum type="arabicPeriod"/>
            </a:pPr>
            <a:r>
              <a:rPr lang="en-US" sz="2000" dirty="0"/>
              <a:t>Identify a primary quantity to be estimated (e.g. between-group difference in the mean response); </a:t>
            </a:r>
          </a:p>
          <a:p>
            <a:pPr marL="457200" indent="-457200">
              <a:buFont typeface="+mj-lt"/>
              <a:buAutoNum type="arabicPeriod"/>
            </a:pPr>
            <a:r>
              <a:rPr lang="en-US" sz="2000" dirty="0"/>
              <a:t>Estimate it with acceptable precision;</a:t>
            </a:r>
          </a:p>
          <a:p>
            <a:pPr marL="457200" indent="-457200">
              <a:buFont typeface="+mj-lt"/>
              <a:buAutoNum type="arabicPeriod"/>
            </a:pPr>
            <a:r>
              <a:rPr lang="en-US" sz="2000" dirty="0"/>
              <a:t>Compute the sample size so that there is a high probability that this quantity is estimated with acceptable precision as measured by, e.g. the width of the confidence interval for the between-group difference in means.</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17</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2663904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determination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Consider all important baseline variables to be measured and how they are to be measured before treatment starts:</a:t>
            </a:r>
          </a:p>
          <a:p>
            <a:pPr lvl="1">
              <a:buFont typeface="Arial" panose="020B0604020202020204" pitchFamily="34" charset="0"/>
              <a:buChar char="•"/>
            </a:pPr>
            <a:r>
              <a:rPr lang="en-US" dirty="0"/>
              <a:t>Demographic characteristics (age, sex, height, weight, </a:t>
            </a:r>
            <a:r>
              <a:rPr lang="en-US" dirty="0" err="1"/>
              <a:t>etc</a:t>
            </a:r>
            <a:r>
              <a:rPr lang="en-US" dirty="0"/>
              <a:t>),</a:t>
            </a:r>
          </a:p>
          <a:p>
            <a:pPr lvl="1">
              <a:buFont typeface="Arial" panose="020B0604020202020204" pitchFamily="34" charset="0"/>
              <a:buChar char="•"/>
            </a:pPr>
            <a:r>
              <a:rPr lang="en-US" dirty="0"/>
              <a:t>Known factors that predict the outcome (potential confounders),</a:t>
            </a:r>
          </a:p>
          <a:p>
            <a:pPr lvl="1">
              <a:buFont typeface="Arial" panose="020B0604020202020204" pitchFamily="34" charset="0"/>
              <a:buChar char="•"/>
            </a:pPr>
            <a:r>
              <a:rPr lang="en-US" dirty="0"/>
              <a:t>Factors that predict or alter the risk of adverse reactions,</a:t>
            </a:r>
          </a:p>
          <a:p>
            <a:pPr lvl="1">
              <a:buFont typeface="Arial" panose="020B0604020202020204" pitchFamily="34" charset="0"/>
              <a:buChar char="•"/>
            </a:pPr>
            <a:r>
              <a:rPr lang="en-US" dirty="0"/>
              <a:t>Stratification factors,</a:t>
            </a:r>
          </a:p>
          <a:p>
            <a:pPr lvl="1">
              <a:buFont typeface="Arial" panose="020B0604020202020204" pitchFamily="34" charset="0"/>
              <a:buChar char="•"/>
            </a:pPr>
            <a:r>
              <a:rPr lang="en-US" dirty="0"/>
              <a:t>Pre-specified subgroups.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18</a:t>
            </a:fld>
            <a:endParaRPr lang="en-US"/>
          </a:p>
        </p:txBody>
      </p:sp>
      <p:sp>
        <p:nvSpPr>
          <p:cNvPr id="5" name="Rectangle 4"/>
          <p:cNvSpPr/>
          <p:nvPr/>
        </p:nvSpPr>
        <p:spPr>
          <a:xfrm>
            <a:off x="1104900" y="6197025"/>
            <a:ext cx="7924800" cy="584775"/>
          </a:xfrm>
          <a:prstGeom prst="rect">
            <a:avLst/>
          </a:prstGeom>
        </p:spPr>
        <p:txBody>
          <a:bodyPr wrap="square">
            <a:spAutoFit/>
          </a:bodyPr>
          <a:lstStyle/>
          <a:p>
            <a:pPr algn="r"/>
            <a:r>
              <a:rPr lang="en-US" sz="1600" b="0" dirty="0">
                <a:solidFill>
                  <a:schemeClr val="bg1"/>
                </a:solidFill>
              </a:rPr>
              <a:t>Burgess DC, </a:t>
            </a:r>
            <a:r>
              <a:rPr lang="en-US" sz="1600" b="0" dirty="0" err="1">
                <a:solidFill>
                  <a:schemeClr val="bg1"/>
                </a:solidFill>
              </a:rPr>
              <a:t>Gebski</a:t>
            </a:r>
            <a:r>
              <a:rPr lang="en-US" sz="1600" b="0" dirty="0">
                <a:solidFill>
                  <a:schemeClr val="bg1"/>
                </a:solidFill>
              </a:rPr>
              <a:t> VJ, </a:t>
            </a:r>
            <a:r>
              <a:rPr lang="en-US" sz="1600" b="0" dirty="0" err="1">
                <a:solidFill>
                  <a:schemeClr val="bg1"/>
                </a:solidFill>
              </a:rPr>
              <a:t>Keech</a:t>
            </a:r>
            <a:r>
              <a:rPr lang="en-US" sz="1600" b="0" dirty="0">
                <a:solidFill>
                  <a:schemeClr val="bg1"/>
                </a:solidFill>
              </a:rPr>
              <a:t> AC. Baseline data in clinical trials.</a:t>
            </a:r>
          </a:p>
          <a:p>
            <a:pPr algn="r"/>
            <a:r>
              <a:rPr lang="en-US" sz="1600" b="0" dirty="0">
                <a:solidFill>
                  <a:schemeClr val="bg1"/>
                </a:solidFill>
              </a:rPr>
              <a:t>Med J Aust. 2003 Jul 21;179(2):105-7.</a:t>
            </a:r>
          </a:p>
        </p:txBody>
      </p:sp>
    </p:spTree>
    <p:extLst>
      <p:ext uri="{BB962C8B-B14F-4D97-AF65-F5344CB8AC3E}">
        <p14:creationId xmlns:p14="http://schemas.microsoft.com/office/powerpoint/2010/main" val="42552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Baseline Data</a:t>
            </a:r>
          </a:p>
        </p:txBody>
      </p:sp>
      <p:sp>
        <p:nvSpPr>
          <p:cNvPr id="3" name="Content Placeholder 2"/>
          <p:cNvSpPr>
            <a:spLocks noGrp="1"/>
          </p:cNvSpPr>
          <p:nvPr>
            <p:ph idx="1"/>
          </p:nvPr>
        </p:nvSpPr>
        <p:spPr/>
        <p:txBody>
          <a:bodyPr/>
          <a:lstStyle/>
          <a:p>
            <a:r>
              <a:rPr lang="en-US" dirty="0"/>
              <a:t>Table describing the characteristics of the intervention and control groups before the trial begins</a:t>
            </a:r>
          </a:p>
          <a:p>
            <a:r>
              <a:rPr lang="en-US" dirty="0"/>
              <a:t>Variables</a:t>
            </a:r>
          </a:p>
          <a:p>
            <a:pPr lvl="1"/>
            <a:r>
              <a:rPr lang="en-US" dirty="0"/>
              <a:t>Demographics (age, gender, race, ethnicity, etc.)</a:t>
            </a:r>
          </a:p>
          <a:p>
            <a:pPr lvl="1"/>
            <a:r>
              <a:rPr lang="en-US" dirty="0"/>
              <a:t>Lab Values </a:t>
            </a:r>
          </a:p>
          <a:p>
            <a:pPr lvl="1"/>
            <a:r>
              <a:rPr lang="en-US" dirty="0"/>
              <a:t>Diagnoses</a:t>
            </a:r>
          </a:p>
          <a:p>
            <a:pPr lvl="1"/>
            <a:r>
              <a:rPr lang="en-US" dirty="0"/>
              <a:t>Severity of illness scores (any risk factors for the primary outcome)</a:t>
            </a:r>
          </a:p>
          <a:p>
            <a:pPr lvl="1"/>
            <a:r>
              <a:rPr lang="en-US" dirty="0"/>
              <a:t>Abnormal cut offs for values</a:t>
            </a:r>
          </a:p>
          <a:p>
            <a:pPr lvl="1"/>
            <a:r>
              <a:rPr lang="en-US" dirty="0"/>
              <a:t>Combined values as needed for composite measures</a:t>
            </a:r>
          </a:p>
          <a:p>
            <a:pPr lvl="1"/>
            <a:r>
              <a:rPr lang="en-US" dirty="0"/>
              <a:t>Comparison of the intervention and control groups</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19</a:t>
            </a:fld>
            <a:endParaRPr lang="en-US"/>
          </a:p>
        </p:txBody>
      </p:sp>
    </p:spTree>
    <p:extLst>
      <p:ext uri="{BB962C8B-B14F-4D97-AF65-F5344CB8AC3E}">
        <p14:creationId xmlns:p14="http://schemas.microsoft.com/office/powerpoint/2010/main" val="300791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09748E-8174-4D73-ADF7-CE4A1369BD4C}"/>
              </a:ext>
            </a:extLst>
          </p:cNvPr>
          <p:cNvSpPr>
            <a:spLocks noGrp="1"/>
          </p:cNvSpPr>
          <p:nvPr>
            <p:ph type="title"/>
          </p:nvPr>
        </p:nvSpPr>
        <p:spPr/>
        <p:txBody>
          <a:bodyPr/>
          <a:lstStyle/>
          <a:p>
            <a:r>
              <a:rPr lang="en-US" dirty="0"/>
              <a:t>Main take home message</a:t>
            </a:r>
          </a:p>
        </p:txBody>
      </p:sp>
      <p:sp>
        <p:nvSpPr>
          <p:cNvPr id="4" name="Slide Number Placeholder 3">
            <a:extLst>
              <a:ext uri="{FF2B5EF4-FFF2-40B4-BE49-F238E27FC236}">
                <a16:creationId xmlns:a16="http://schemas.microsoft.com/office/drawing/2014/main" id="{F23A44DF-3B03-408D-AABD-89EE40A54CEF}"/>
              </a:ext>
            </a:extLst>
          </p:cNvPr>
          <p:cNvSpPr>
            <a:spLocks noGrp="1"/>
          </p:cNvSpPr>
          <p:nvPr>
            <p:ph type="sldNum" sz="quarter" idx="10"/>
          </p:nvPr>
        </p:nvSpPr>
        <p:spPr/>
        <p:txBody>
          <a:bodyPr/>
          <a:lstStyle/>
          <a:p>
            <a:fld id="{B7A43C5A-ACB8-4C0A-8D74-C2E9796A15BB}" type="slidenum">
              <a:rPr lang="en-US" smtClean="0"/>
              <a:pPr/>
              <a:t>2</a:t>
            </a:fld>
            <a:endParaRPr lang="en-US"/>
          </a:p>
        </p:txBody>
      </p:sp>
      <p:pic>
        <p:nvPicPr>
          <p:cNvPr id="7" name="Picture 6">
            <a:extLst>
              <a:ext uri="{FF2B5EF4-FFF2-40B4-BE49-F238E27FC236}">
                <a16:creationId xmlns:a16="http://schemas.microsoft.com/office/drawing/2014/main" id="{7D5EDD4E-4151-4C45-8CC1-358E5CE69A9F}"/>
              </a:ext>
            </a:extLst>
          </p:cNvPr>
          <p:cNvPicPr>
            <a:picLocks noChangeAspect="1"/>
          </p:cNvPicPr>
          <p:nvPr/>
        </p:nvPicPr>
        <p:blipFill>
          <a:blip r:embed="rId2"/>
          <a:stretch>
            <a:fillRect/>
          </a:stretch>
        </p:blipFill>
        <p:spPr>
          <a:xfrm>
            <a:off x="76200" y="2161130"/>
            <a:ext cx="8991600" cy="4604796"/>
          </a:xfrm>
          <a:prstGeom prst="rect">
            <a:avLst/>
          </a:prstGeom>
        </p:spPr>
      </p:pic>
      <p:sp>
        <p:nvSpPr>
          <p:cNvPr id="8" name="TextBox 7">
            <a:extLst>
              <a:ext uri="{FF2B5EF4-FFF2-40B4-BE49-F238E27FC236}">
                <a16:creationId xmlns:a16="http://schemas.microsoft.com/office/drawing/2014/main" id="{87D5F483-82F9-4783-868F-6521BE693FA2}"/>
              </a:ext>
            </a:extLst>
          </p:cNvPr>
          <p:cNvSpPr txBox="1"/>
          <p:nvPr/>
        </p:nvSpPr>
        <p:spPr>
          <a:xfrm>
            <a:off x="811441" y="1453243"/>
            <a:ext cx="1367682" cy="707886"/>
          </a:xfrm>
          <a:prstGeom prst="rect">
            <a:avLst/>
          </a:prstGeom>
          <a:noFill/>
        </p:spPr>
        <p:txBody>
          <a:bodyPr wrap="none" rtlCol="0">
            <a:spAutoFit/>
          </a:bodyPr>
          <a:lstStyle/>
          <a:p>
            <a:r>
              <a:rPr lang="en-US" sz="2000" dirty="0">
                <a:solidFill>
                  <a:srgbClr val="92D050"/>
                </a:solidFill>
              </a:rPr>
              <a:t>Dependent</a:t>
            </a:r>
          </a:p>
          <a:p>
            <a:r>
              <a:rPr lang="en-US" sz="2000" dirty="0">
                <a:solidFill>
                  <a:srgbClr val="92D050"/>
                </a:solidFill>
              </a:rPr>
              <a:t>variable</a:t>
            </a:r>
          </a:p>
        </p:txBody>
      </p:sp>
      <p:sp>
        <p:nvSpPr>
          <p:cNvPr id="9" name="TextBox 8">
            <a:extLst>
              <a:ext uri="{FF2B5EF4-FFF2-40B4-BE49-F238E27FC236}">
                <a16:creationId xmlns:a16="http://schemas.microsoft.com/office/drawing/2014/main" id="{C334D49B-DB30-43BA-B15E-F1DB3A02434F}"/>
              </a:ext>
            </a:extLst>
          </p:cNvPr>
          <p:cNvSpPr txBox="1"/>
          <p:nvPr/>
        </p:nvSpPr>
        <p:spPr>
          <a:xfrm>
            <a:off x="3200400" y="1607466"/>
            <a:ext cx="4572000" cy="400110"/>
          </a:xfrm>
          <a:prstGeom prst="rect">
            <a:avLst/>
          </a:prstGeom>
          <a:noFill/>
        </p:spPr>
        <p:txBody>
          <a:bodyPr wrap="square" rtlCol="0">
            <a:spAutoFit/>
          </a:bodyPr>
          <a:lstStyle/>
          <a:p>
            <a:r>
              <a:rPr lang="en-US" sz="2000" dirty="0">
                <a:solidFill>
                  <a:srgbClr val="FFC000"/>
                </a:solidFill>
              </a:rPr>
              <a:t>Independent variables</a:t>
            </a:r>
          </a:p>
        </p:txBody>
      </p:sp>
      <p:sp>
        <p:nvSpPr>
          <p:cNvPr id="10" name="TextBox 9">
            <a:extLst>
              <a:ext uri="{FF2B5EF4-FFF2-40B4-BE49-F238E27FC236}">
                <a16:creationId xmlns:a16="http://schemas.microsoft.com/office/drawing/2014/main" id="{AEB298C0-5D82-497A-AE5A-F937C5AAB5CA}"/>
              </a:ext>
            </a:extLst>
          </p:cNvPr>
          <p:cNvSpPr txBox="1"/>
          <p:nvPr/>
        </p:nvSpPr>
        <p:spPr>
          <a:xfrm>
            <a:off x="0" y="1628981"/>
            <a:ext cx="811441" cy="400110"/>
          </a:xfrm>
          <a:prstGeom prst="rect">
            <a:avLst/>
          </a:prstGeom>
          <a:noFill/>
        </p:spPr>
        <p:txBody>
          <a:bodyPr wrap="none" rtlCol="0">
            <a:spAutoFit/>
          </a:bodyPr>
          <a:lstStyle/>
          <a:p>
            <a:r>
              <a:rPr lang="en-US" sz="2000" dirty="0">
                <a:solidFill>
                  <a:srgbClr val="FFFF00"/>
                </a:solidFill>
              </a:rPr>
              <a:t>Cases</a:t>
            </a:r>
          </a:p>
        </p:txBody>
      </p:sp>
      <p:sp>
        <p:nvSpPr>
          <p:cNvPr id="12" name="Rectangle 11">
            <a:extLst>
              <a:ext uri="{FF2B5EF4-FFF2-40B4-BE49-F238E27FC236}">
                <a16:creationId xmlns:a16="http://schemas.microsoft.com/office/drawing/2014/main" id="{41B15CAF-B3DF-4751-AF0E-BD48ECFB9C69}"/>
              </a:ext>
            </a:extLst>
          </p:cNvPr>
          <p:cNvSpPr/>
          <p:nvPr/>
        </p:nvSpPr>
        <p:spPr bwMode="auto">
          <a:xfrm>
            <a:off x="76200" y="2161129"/>
            <a:ext cx="609600" cy="4604796"/>
          </a:xfrm>
          <a:prstGeom prst="rect">
            <a:avLst/>
          </a:prstGeom>
          <a:solidFill>
            <a:srgbClr val="FF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a:extLst>
              <a:ext uri="{FF2B5EF4-FFF2-40B4-BE49-F238E27FC236}">
                <a16:creationId xmlns:a16="http://schemas.microsoft.com/office/drawing/2014/main" id="{0B4E857F-123D-420E-BE4C-10365C84F745}"/>
              </a:ext>
            </a:extLst>
          </p:cNvPr>
          <p:cNvSpPr/>
          <p:nvPr/>
        </p:nvSpPr>
        <p:spPr bwMode="auto">
          <a:xfrm>
            <a:off x="685799" y="2176632"/>
            <a:ext cx="1493323" cy="4604796"/>
          </a:xfrm>
          <a:prstGeom prst="rect">
            <a:avLst/>
          </a:prstGeom>
          <a:solidFill>
            <a:srgbClr val="92D05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4" name="Rectangle 13">
            <a:extLst>
              <a:ext uri="{FF2B5EF4-FFF2-40B4-BE49-F238E27FC236}">
                <a16:creationId xmlns:a16="http://schemas.microsoft.com/office/drawing/2014/main" id="{8CC0A049-FDE9-4E3D-8B9D-8A468D0A24E7}"/>
              </a:ext>
            </a:extLst>
          </p:cNvPr>
          <p:cNvSpPr/>
          <p:nvPr/>
        </p:nvSpPr>
        <p:spPr bwMode="auto">
          <a:xfrm>
            <a:off x="2180018" y="2176632"/>
            <a:ext cx="6887782" cy="4604796"/>
          </a:xfrm>
          <a:prstGeom prst="rect">
            <a:avLst/>
          </a:prstGeom>
          <a:solidFill>
            <a:srgbClr val="FFC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8" name="Group 17">
            <a:extLst>
              <a:ext uri="{FF2B5EF4-FFF2-40B4-BE49-F238E27FC236}">
                <a16:creationId xmlns:a16="http://schemas.microsoft.com/office/drawing/2014/main" id="{8A7F5294-A4AA-4C0C-A1D5-490E7E15FE87}"/>
              </a:ext>
            </a:extLst>
          </p:cNvPr>
          <p:cNvGrpSpPr/>
          <p:nvPr/>
        </p:nvGrpSpPr>
        <p:grpSpPr>
          <a:xfrm>
            <a:off x="76200" y="842291"/>
            <a:ext cx="8991600" cy="5459899"/>
            <a:chOff x="76200" y="842291"/>
            <a:chExt cx="8991600" cy="5459899"/>
          </a:xfrm>
        </p:grpSpPr>
        <p:sp>
          <p:nvSpPr>
            <p:cNvPr id="15" name="Rectangle 14">
              <a:extLst>
                <a:ext uri="{FF2B5EF4-FFF2-40B4-BE49-F238E27FC236}">
                  <a16:creationId xmlns:a16="http://schemas.microsoft.com/office/drawing/2014/main" id="{37F6DB4E-3958-4C89-A332-A08F03F2A3C5}"/>
                </a:ext>
              </a:extLst>
            </p:cNvPr>
            <p:cNvSpPr/>
            <p:nvPr/>
          </p:nvSpPr>
          <p:spPr bwMode="auto">
            <a:xfrm>
              <a:off x="76200" y="2537010"/>
              <a:ext cx="8991600" cy="188259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Rectangle 15">
              <a:extLst>
                <a:ext uri="{FF2B5EF4-FFF2-40B4-BE49-F238E27FC236}">
                  <a16:creationId xmlns:a16="http://schemas.microsoft.com/office/drawing/2014/main" id="{15786018-DAD2-4CCE-83B0-915DE22253ED}"/>
                </a:ext>
              </a:extLst>
            </p:cNvPr>
            <p:cNvSpPr/>
            <p:nvPr/>
          </p:nvSpPr>
          <p:spPr bwMode="auto">
            <a:xfrm>
              <a:off x="76200" y="4419600"/>
              <a:ext cx="8991600" cy="188259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TextBox 16">
              <a:extLst>
                <a:ext uri="{FF2B5EF4-FFF2-40B4-BE49-F238E27FC236}">
                  <a16:creationId xmlns:a16="http://schemas.microsoft.com/office/drawing/2014/main" id="{DE2E93CD-452A-491C-982E-B269902AC952}"/>
                </a:ext>
              </a:extLst>
            </p:cNvPr>
            <p:cNvSpPr txBox="1"/>
            <p:nvPr/>
          </p:nvSpPr>
          <p:spPr>
            <a:xfrm>
              <a:off x="1432460" y="842291"/>
              <a:ext cx="6765570" cy="584775"/>
            </a:xfrm>
            <a:prstGeom prst="rect">
              <a:avLst/>
            </a:prstGeom>
            <a:solidFill>
              <a:srgbClr val="FF0000"/>
            </a:solidFill>
          </p:spPr>
          <p:txBody>
            <a:bodyPr wrap="none" rtlCol="0">
              <a:spAutoFit/>
            </a:bodyPr>
            <a:lstStyle/>
            <a:p>
              <a:r>
                <a:rPr lang="en-US" dirty="0">
                  <a:solidFill>
                    <a:schemeClr val="bg1"/>
                  </a:solidFill>
                </a:rPr>
                <a:t>How will you partition your cases ???</a:t>
              </a:r>
            </a:p>
          </p:txBody>
        </p:sp>
      </p:grpSp>
    </p:spTree>
    <p:extLst>
      <p:ext uri="{BB962C8B-B14F-4D97-AF65-F5344CB8AC3E}">
        <p14:creationId xmlns:p14="http://schemas.microsoft.com/office/powerpoint/2010/main" val="16014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Am I clear?</a:t>
            </a:r>
          </a:p>
        </p:txBody>
      </p:sp>
      <p:sp>
        <p:nvSpPr>
          <p:cNvPr id="3" name="Content Placeholder 2"/>
          <p:cNvSpPr>
            <a:spLocks noGrp="1"/>
          </p:cNvSpPr>
          <p:nvPr>
            <p:ph idx="1"/>
          </p:nvPr>
        </p:nvSpPr>
        <p:spPr>
          <a:xfrm rot="19995399">
            <a:off x="2485436" y="1576196"/>
            <a:ext cx="7086600" cy="4114800"/>
          </a:xfrm>
        </p:spPr>
        <p:txBody>
          <a:bodyPr/>
          <a:lstStyle/>
          <a:p>
            <a:pPr algn="ctr"/>
            <a:r>
              <a:rPr lang="en-US" sz="4000" i="1" dirty="0"/>
              <a:t>If you did not do so thus far, all steps need to be accounted for in your research proposal!</a:t>
            </a:r>
          </a:p>
        </p:txBody>
      </p:sp>
      <p:sp>
        <p:nvSpPr>
          <p:cNvPr id="4" name="Slide Number Placeholder 3"/>
          <p:cNvSpPr>
            <a:spLocks noGrp="1"/>
          </p:cNvSpPr>
          <p:nvPr>
            <p:ph type="sldNum" sz="quarter" idx="10"/>
          </p:nvPr>
        </p:nvSpPr>
        <p:spPr/>
        <p:txBody>
          <a:bodyPr/>
          <a:lstStyle/>
          <a:p>
            <a:fld id="{B7A43C5A-ACB8-4C0A-8D74-C2E9796A15BB}" type="slidenum">
              <a:rPr lang="en-US" smtClean="0"/>
              <a:pPr/>
              <a:t>20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57139">
            <a:off x="-838200" y="2133600"/>
            <a:ext cx="5715000" cy="5715000"/>
          </a:xfrm>
          <a:prstGeom prst="rect">
            <a:avLst/>
          </a:prstGeom>
        </p:spPr>
      </p:pic>
    </p:spTree>
    <p:extLst>
      <p:ext uri="{BB962C8B-B14F-4D97-AF65-F5344CB8AC3E}">
        <p14:creationId xmlns:p14="http://schemas.microsoft.com/office/powerpoint/2010/main" val="12572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C0575-53A7-4481-8F1A-18CB9076A6C2}"/>
              </a:ext>
            </a:extLst>
          </p:cNvPr>
          <p:cNvSpPr>
            <a:spLocks noGrp="1"/>
          </p:cNvSpPr>
          <p:nvPr>
            <p:ph type="title"/>
          </p:nvPr>
        </p:nvSpPr>
        <p:spPr/>
        <p:txBody>
          <a:bodyPr/>
          <a:lstStyle/>
          <a:p>
            <a:r>
              <a:rPr lang="en-US" dirty="0"/>
              <a:t>In your presentation (A8)</a:t>
            </a:r>
          </a:p>
        </p:txBody>
      </p:sp>
      <p:sp>
        <p:nvSpPr>
          <p:cNvPr id="3" name="Content Placeholder 2">
            <a:extLst>
              <a:ext uri="{FF2B5EF4-FFF2-40B4-BE49-F238E27FC236}">
                <a16:creationId xmlns:a16="http://schemas.microsoft.com/office/drawing/2014/main" id="{AEC043C3-E7C5-4287-A667-5F927D310102}"/>
              </a:ext>
            </a:extLst>
          </p:cNvPr>
          <p:cNvSpPr>
            <a:spLocks noGrp="1"/>
          </p:cNvSpPr>
          <p:nvPr>
            <p:ph idx="1"/>
          </p:nvPr>
        </p:nvSpPr>
        <p:spPr>
          <a:xfrm>
            <a:off x="228600" y="2667000"/>
            <a:ext cx="8686800" cy="3962400"/>
          </a:xfrm>
        </p:spPr>
        <p:txBody>
          <a:bodyPr/>
          <a:lstStyle/>
          <a:p>
            <a:pPr>
              <a:buFont typeface="Arial" panose="020B0604020202020204" pitchFamily="34" charset="0"/>
              <a:buChar char="•"/>
            </a:pPr>
            <a:r>
              <a:rPr lang="en-US" dirty="0"/>
              <a:t>Tell a coherent story for an arbitrary subject (e.g. case 63)</a:t>
            </a:r>
          </a:p>
          <a:p>
            <a:pPr lvl="1">
              <a:buFont typeface="Arial" panose="020B0604020202020204" pitchFamily="34" charset="0"/>
              <a:buChar char="•"/>
            </a:pPr>
            <a:r>
              <a:rPr lang="en-US" dirty="0"/>
              <a:t>Precisely how, where, when will you find him</a:t>
            </a:r>
          </a:p>
          <a:p>
            <a:pPr lvl="1">
              <a:buFont typeface="Arial" panose="020B0604020202020204" pitchFamily="34" charset="0"/>
              <a:buChar char="•"/>
            </a:pPr>
            <a:r>
              <a:rPr lang="en-US" dirty="0"/>
              <a:t>Precisely why will he be selected (which criteria) and assigned to what cohort</a:t>
            </a:r>
          </a:p>
          <a:p>
            <a:pPr lvl="1">
              <a:buFont typeface="Arial" panose="020B0604020202020204" pitchFamily="34" charset="0"/>
              <a:buChar char="•"/>
            </a:pPr>
            <a:r>
              <a:rPr lang="en-US" dirty="0"/>
              <a:t>Precisely how will you obtain about him the concrete values for the various variables included in the study</a:t>
            </a:r>
          </a:p>
          <a:p>
            <a:pPr lvl="1">
              <a:buFont typeface="Arial" panose="020B0604020202020204" pitchFamily="34" charset="0"/>
              <a:buChar char="•"/>
            </a:pPr>
            <a:r>
              <a:rPr lang="en-US" dirty="0"/>
              <a:t>Precisely how will these values contribute to the calculations you make to reject the </a:t>
            </a:r>
            <a:r>
              <a:rPr lang="en-US" dirty="0" err="1"/>
              <a:t>nul</a:t>
            </a:r>
            <a:r>
              <a:rPr lang="en-US" dirty="0"/>
              <a:t>-hypothesis.</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A4FBA0B-AAB0-42EB-883E-BFB7EE88818C}"/>
              </a:ext>
            </a:extLst>
          </p:cNvPr>
          <p:cNvSpPr>
            <a:spLocks noGrp="1"/>
          </p:cNvSpPr>
          <p:nvPr>
            <p:ph type="sldNum" sz="quarter" idx="10"/>
          </p:nvPr>
        </p:nvSpPr>
        <p:spPr/>
        <p:txBody>
          <a:bodyPr/>
          <a:lstStyle/>
          <a:p>
            <a:fld id="{B7A43C5A-ACB8-4C0A-8D74-C2E9796A15BB}" type="slidenum">
              <a:rPr lang="en-US" smtClean="0"/>
              <a:pPr/>
              <a:t>21</a:t>
            </a:fld>
            <a:endParaRPr lang="en-US"/>
          </a:p>
        </p:txBody>
      </p:sp>
      <p:pic>
        <p:nvPicPr>
          <p:cNvPr id="5" name="Picture 4">
            <a:extLst>
              <a:ext uri="{FF2B5EF4-FFF2-40B4-BE49-F238E27FC236}">
                <a16:creationId xmlns:a16="http://schemas.microsoft.com/office/drawing/2014/main" id="{DD077D1B-DEA5-4F69-B1C5-98EF1CB33D2F}"/>
              </a:ext>
            </a:extLst>
          </p:cNvPr>
          <p:cNvPicPr>
            <a:picLocks noChangeAspect="1"/>
          </p:cNvPicPr>
          <p:nvPr/>
        </p:nvPicPr>
        <p:blipFill>
          <a:blip r:embed="rId2"/>
          <a:stretch>
            <a:fillRect/>
          </a:stretch>
        </p:blipFill>
        <p:spPr>
          <a:xfrm>
            <a:off x="533400" y="1292225"/>
            <a:ext cx="8239125" cy="1238250"/>
          </a:xfrm>
          <a:prstGeom prst="rect">
            <a:avLst/>
          </a:prstGeom>
        </p:spPr>
      </p:pic>
    </p:spTree>
    <p:extLst>
      <p:ext uri="{BB962C8B-B14F-4D97-AF65-F5344CB8AC3E}">
        <p14:creationId xmlns:p14="http://schemas.microsoft.com/office/powerpoint/2010/main" val="2933954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22</a:t>
            </a:fld>
            <a:endParaRPr lang="en-US"/>
          </a:p>
        </p:txBody>
      </p:sp>
    </p:spTree>
    <p:extLst>
      <p:ext uri="{BB962C8B-B14F-4D97-AF65-F5344CB8AC3E}">
        <p14:creationId xmlns:p14="http://schemas.microsoft.com/office/powerpoint/2010/main" val="1508195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9600"/>
            <a:ext cx="9144000" cy="6293846"/>
          </a:xfrm>
        </p:spPr>
      </p:pic>
      <p:sp>
        <p:nvSpPr>
          <p:cNvPr id="5" name="Rectangle 4"/>
          <p:cNvSpPr/>
          <p:nvPr/>
        </p:nvSpPr>
        <p:spPr>
          <a:xfrm>
            <a:off x="6451040" y="6346376"/>
            <a:ext cx="2590800" cy="461665"/>
          </a:xfrm>
          <a:prstGeom prst="rect">
            <a:avLst/>
          </a:prstGeom>
        </p:spPr>
        <p:txBody>
          <a:bodyPr wrap="square">
            <a:spAutoFit/>
          </a:bodyPr>
          <a:lstStyle/>
          <a:p>
            <a:r>
              <a:rPr lang="en-US" sz="1200" b="0" dirty="0"/>
              <a:t>http://guides.dml.georgetown.edu/ebm/ebmclinicalquestions</a:t>
            </a:r>
          </a:p>
        </p:txBody>
      </p:sp>
      <p:sp>
        <p:nvSpPr>
          <p:cNvPr id="3" name="Slide Number Placeholder 2"/>
          <p:cNvSpPr>
            <a:spLocks noGrp="1"/>
          </p:cNvSpPr>
          <p:nvPr>
            <p:ph type="sldNum" sz="quarter" idx="10"/>
          </p:nvPr>
        </p:nvSpPr>
        <p:spPr/>
        <p:txBody>
          <a:bodyPr/>
          <a:lstStyle/>
          <a:p>
            <a:fld id="{B7A43C5A-ACB8-4C0A-8D74-C2E9796A15BB}" type="slidenum">
              <a:rPr lang="en-US" smtClean="0"/>
              <a:pPr/>
              <a:t>23</a:t>
            </a:fld>
            <a:endParaRPr lang="en-US"/>
          </a:p>
        </p:txBody>
      </p:sp>
    </p:spTree>
    <p:extLst>
      <p:ext uri="{BB962C8B-B14F-4D97-AF65-F5344CB8AC3E}">
        <p14:creationId xmlns:p14="http://schemas.microsoft.com/office/powerpoint/2010/main" val="3425819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Studies of studies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Meta-analysis:</a:t>
            </a:r>
          </a:p>
          <a:p>
            <a:pPr lvl="1">
              <a:buFont typeface="Arial" panose="020B0604020202020204" pitchFamily="34" charset="0"/>
              <a:buChar char="•"/>
            </a:pPr>
            <a:r>
              <a:rPr lang="en-US" dirty="0"/>
              <a:t>A study using statistical techniques to summarize the results of several studies in a single weighted estimate, in which more weight is given to results of studies with more events and sometimes to studies of higher quality.</a:t>
            </a:r>
          </a:p>
          <a:p>
            <a:pPr>
              <a:buFont typeface="Arial" panose="020B0604020202020204" pitchFamily="34" charset="0"/>
              <a:buChar char="•"/>
            </a:pPr>
            <a:r>
              <a:rPr lang="en-US" dirty="0"/>
              <a:t>Systematic review:</a:t>
            </a:r>
          </a:p>
          <a:p>
            <a:pPr lvl="1">
              <a:buFont typeface="Arial" panose="020B0604020202020204" pitchFamily="34" charset="0"/>
              <a:buChar char="•"/>
            </a:pPr>
            <a:r>
              <a:rPr lang="en-US" dirty="0"/>
              <a:t>a review in which specified and appropriate methods have been used to identify, appraise, and summarize studies addressing a defined question. </a:t>
            </a:r>
          </a:p>
          <a:p>
            <a:pPr lvl="1">
              <a:buFont typeface="Arial" panose="020B0604020202020204" pitchFamily="34" charset="0"/>
              <a:buChar char="•"/>
            </a:pPr>
            <a:r>
              <a:rPr lang="en-US" dirty="0"/>
              <a:t>It can, but need not, involve meta-analysis. </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24</a:t>
            </a:fld>
            <a:endParaRPr lang="en-US"/>
          </a:p>
        </p:txBody>
      </p:sp>
    </p:spTree>
    <p:extLst>
      <p:ext uri="{BB962C8B-B14F-4D97-AF65-F5344CB8AC3E}">
        <p14:creationId xmlns:p14="http://schemas.microsoft.com/office/powerpoint/2010/main" val="428184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Appraising systematic reviews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716" y="1905000"/>
            <a:ext cx="8842568" cy="4495800"/>
          </a:xfrm>
        </p:spPr>
      </p:pic>
      <p:sp>
        <p:nvSpPr>
          <p:cNvPr id="4" name="Slide Number Placeholder 3"/>
          <p:cNvSpPr>
            <a:spLocks noGrp="1"/>
          </p:cNvSpPr>
          <p:nvPr>
            <p:ph type="sldNum" sz="quarter" idx="10"/>
          </p:nvPr>
        </p:nvSpPr>
        <p:spPr/>
        <p:txBody>
          <a:bodyPr/>
          <a:lstStyle/>
          <a:p>
            <a:fld id="{B7A43C5A-ACB8-4C0A-8D74-C2E9796A15BB}" type="slidenum">
              <a:rPr lang="en-US" smtClean="0"/>
              <a:pPr/>
              <a:t>25</a:t>
            </a:fld>
            <a:endParaRPr lang="en-US"/>
          </a:p>
        </p:txBody>
      </p:sp>
      <p:sp>
        <p:nvSpPr>
          <p:cNvPr id="6" name="Rectangle 5"/>
          <p:cNvSpPr/>
          <p:nvPr/>
        </p:nvSpPr>
        <p:spPr>
          <a:xfrm>
            <a:off x="3278284" y="6497469"/>
            <a:ext cx="5715000" cy="307777"/>
          </a:xfrm>
          <a:prstGeom prst="rect">
            <a:avLst/>
          </a:prstGeom>
        </p:spPr>
        <p:txBody>
          <a:bodyPr wrap="square">
            <a:spAutoFit/>
          </a:bodyPr>
          <a:lstStyle/>
          <a:p>
            <a:pPr algn="r"/>
            <a:r>
              <a:rPr lang="en-US" sz="1400" b="0" dirty="0">
                <a:solidFill>
                  <a:schemeClr val="bg1"/>
                </a:solidFill>
              </a:rPr>
              <a:t>http://clinicalevidence.bmj.com/x/set/static/ebm/toolbox/665052.html</a:t>
            </a:r>
          </a:p>
        </p:txBody>
      </p:sp>
    </p:spTree>
    <p:extLst>
      <p:ext uri="{BB962C8B-B14F-4D97-AF65-F5344CB8AC3E}">
        <p14:creationId xmlns:p14="http://schemas.microsoft.com/office/powerpoint/2010/main" val="1490184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Clinical Trials</a:t>
            </a:r>
          </a:p>
          <a:p>
            <a:r>
              <a:rPr lang="en-US" dirty="0"/>
              <a:t>(</a:t>
            </a:r>
            <a:r>
              <a:rPr lang="en-US" dirty="0" err="1"/>
              <a:t>strictu</a:t>
            </a:r>
            <a:r>
              <a:rPr lang="en-US" dirty="0"/>
              <a:t> </a:t>
            </a:r>
            <a:r>
              <a:rPr lang="en-US" dirty="0" err="1"/>
              <a:t>sensu</a:t>
            </a:r>
            <a:r>
              <a:rPr lang="en-US" dirty="0"/>
              <a:t>)</a:t>
            </a:r>
          </a:p>
        </p:txBody>
      </p:sp>
      <p:sp>
        <p:nvSpPr>
          <p:cNvPr id="4" name="Slide Number Placeholder 3"/>
          <p:cNvSpPr>
            <a:spLocks noGrp="1"/>
          </p:cNvSpPr>
          <p:nvPr>
            <p:ph type="sldNum" sz="quarter" idx="10"/>
          </p:nvPr>
        </p:nvSpPr>
        <p:spPr/>
        <p:txBody>
          <a:bodyPr/>
          <a:lstStyle/>
          <a:p>
            <a:fld id="{B7A43C5A-ACB8-4C0A-8D74-C2E9796A15BB}" type="slidenum">
              <a:rPr lang="en-US" smtClean="0"/>
              <a:pPr/>
              <a:t>26</a:t>
            </a:fld>
            <a:endParaRPr lang="en-US"/>
          </a:p>
        </p:txBody>
      </p:sp>
    </p:spTree>
    <p:extLst>
      <p:ext uri="{BB962C8B-B14F-4D97-AF65-F5344CB8AC3E}">
        <p14:creationId xmlns:p14="http://schemas.microsoft.com/office/powerpoint/2010/main" val="3786466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55496"/>
              </p:ext>
            </p:extLst>
          </p:nvPr>
        </p:nvGraphicFramePr>
        <p:xfrm>
          <a:off x="152399" y="1863256"/>
          <a:ext cx="8991599" cy="3733800"/>
        </p:xfrm>
        <a:graphic>
          <a:graphicData uri="http://schemas.openxmlformats.org/drawingml/2006/table">
            <a:tbl>
              <a:tblPr/>
              <a:tblGrid>
                <a:gridCol w="5486401">
                  <a:extLst>
                    <a:ext uri="{9D8B030D-6E8A-4147-A177-3AD203B41FA5}">
                      <a16:colId xmlns:a16="http://schemas.microsoft.com/office/drawing/2014/main" val="20000"/>
                    </a:ext>
                  </a:extLst>
                </a:gridCol>
                <a:gridCol w="3505198">
                  <a:extLst>
                    <a:ext uri="{9D8B030D-6E8A-4147-A177-3AD203B41FA5}">
                      <a16:colId xmlns:a16="http://schemas.microsoft.com/office/drawing/2014/main" val="20001"/>
                    </a:ext>
                  </a:extLst>
                </a:gridCol>
              </a:tblGrid>
              <a:tr h="37338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a:t>
                      </a:r>
                      <a:r>
                        <a:rPr lang="en-US" sz="2000" dirty="0">
                          <a:solidFill>
                            <a:srgbClr val="FFFF00"/>
                          </a:solidFill>
                        </a:rPr>
                        <a:t>used to </a:t>
                      </a:r>
                      <a:r>
                        <a:rPr lang="en-US" sz="2000" b="0" dirty="0">
                          <a:solidFill>
                            <a:srgbClr val="FFFF00"/>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4"/>
          <p:cNvSpPr/>
          <p:nvPr/>
        </p:nvSpPr>
        <p:spPr>
          <a:xfrm>
            <a:off x="5410203" y="5052536"/>
            <a:ext cx="3581398" cy="738664"/>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27</a:t>
            </a:fld>
            <a:endParaRPr lang="en-US"/>
          </a:p>
        </p:txBody>
      </p:sp>
      <p:pic>
        <p:nvPicPr>
          <p:cNvPr id="6" name="Picture 5">
            <a:extLst>
              <a:ext uri="{FF2B5EF4-FFF2-40B4-BE49-F238E27FC236}">
                <a16:creationId xmlns:a16="http://schemas.microsoft.com/office/drawing/2014/main" id="{2668A18E-61C7-4CD3-9BAB-7DA3367BF3E9}"/>
              </a:ext>
            </a:extLst>
          </p:cNvPr>
          <p:cNvPicPr>
            <a:picLocks noChangeAspect="1"/>
          </p:cNvPicPr>
          <p:nvPr/>
        </p:nvPicPr>
        <p:blipFill>
          <a:blip r:embed="rId2"/>
          <a:stretch>
            <a:fillRect/>
          </a:stretch>
        </p:blipFill>
        <p:spPr>
          <a:xfrm>
            <a:off x="228600" y="2299862"/>
            <a:ext cx="5000731" cy="2554722"/>
          </a:xfrm>
          <a:prstGeom prst="rect">
            <a:avLst/>
          </a:prstGeom>
        </p:spPr>
      </p:pic>
    </p:spTree>
    <p:extLst>
      <p:ext uri="{BB962C8B-B14F-4D97-AF65-F5344CB8AC3E}">
        <p14:creationId xmlns:p14="http://schemas.microsoft.com/office/powerpoint/2010/main" val="2630689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3805297"/>
              </p:ext>
            </p:extLst>
          </p:nvPr>
        </p:nvGraphicFramePr>
        <p:xfrm>
          <a:off x="152399" y="1447800"/>
          <a:ext cx="8991599" cy="2346402"/>
        </p:xfrm>
        <a:graphic>
          <a:graphicData uri="http://schemas.openxmlformats.org/drawingml/2006/table">
            <a:tbl>
              <a:tblPr/>
              <a:tblGrid>
                <a:gridCol w="1498601">
                  <a:extLst>
                    <a:ext uri="{9D8B030D-6E8A-4147-A177-3AD203B41FA5}">
                      <a16:colId xmlns:a16="http://schemas.microsoft.com/office/drawing/2014/main" val="20000"/>
                    </a:ext>
                  </a:extLst>
                </a:gridCol>
                <a:gridCol w="7492998">
                  <a:extLst>
                    <a:ext uri="{9D8B030D-6E8A-4147-A177-3AD203B41FA5}">
                      <a16:colId xmlns:a16="http://schemas.microsoft.com/office/drawing/2014/main" val="20001"/>
                    </a:ext>
                  </a:extLst>
                </a:gridCol>
              </a:tblGrid>
              <a:tr h="13716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r h="785232">
                <a:tc>
                  <a:txBody>
                    <a:bodyPr/>
                    <a:lstStyle/>
                    <a:p>
                      <a:pPr marL="171450" indent="-171450" algn="l">
                        <a:buFont typeface="Arial" panose="020B0604020202020204" pitchFamily="34" charset="0"/>
                        <a:buChar char="•"/>
                      </a:pPr>
                      <a:r>
                        <a:rPr lang="en-US" sz="2000" b="1" dirty="0">
                          <a:solidFill>
                            <a:schemeClr val="bg1"/>
                          </a:solidFill>
                        </a:rPr>
                        <a:t>Phase II</a:t>
                      </a:r>
                    </a:p>
                  </a:txBody>
                  <a:tcPr marL="60402" marR="60402" marT="30201" marB="30201">
                    <a:lnL>
                      <a:noFill/>
                    </a:lnL>
                    <a:lnR>
                      <a:noFill/>
                    </a:lnR>
                    <a:lnT>
                      <a:noFill/>
                    </a:lnT>
                    <a:lnB>
                      <a:noFill/>
                    </a:lnB>
                  </a:tcPr>
                </a:tc>
                <a:tc>
                  <a:txBody>
                    <a:bodyPr/>
                    <a:lstStyle/>
                    <a:p>
                      <a:pPr algn="l"/>
                      <a:r>
                        <a:rPr lang="en-US" sz="2000" dirty="0">
                          <a:solidFill>
                            <a:schemeClr val="bg1"/>
                          </a:solidFill>
                        </a:rPr>
                        <a:t>Trials typically conducted to </a:t>
                      </a:r>
                      <a:r>
                        <a:rPr lang="en-US" sz="2000" dirty="0">
                          <a:solidFill>
                            <a:srgbClr val="FFFF00"/>
                          </a:solidFill>
                        </a:rPr>
                        <a:t>investigate a dose response relationship, identify an optimal dose, and to investigate safety issues.</a:t>
                      </a:r>
                    </a:p>
                  </a:txBody>
                  <a:tcPr marL="60402" marR="60402" marT="30201" marB="30201">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5" name="Rectangle 4"/>
          <p:cNvSpPr/>
          <p:nvPr/>
        </p:nvSpPr>
        <p:spPr>
          <a:xfrm>
            <a:off x="5105400" y="6324600"/>
            <a:ext cx="3909646" cy="430887"/>
          </a:xfrm>
          <a:prstGeom prst="rect">
            <a:avLst/>
          </a:prstGeom>
        </p:spPr>
        <p:txBody>
          <a:bodyPr wrap="square">
            <a:spAutoFit/>
          </a:bodyPr>
          <a:lstStyle/>
          <a:p>
            <a:pPr algn="r"/>
            <a:r>
              <a:rPr lang="en-US" sz="1100" b="0" dirty="0">
                <a:solidFill>
                  <a:schemeClr val="bg1"/>
                </a:solidFill>
              </a:rPr>
              <a:t>Evans SR. Fundamentals of clinical trial design. </a:t>
            </a:r>
            <a:r>
              <a:rPr lang="en-US" sz="1100" b="0" i="1" dirty="0">
                <a:solidFill>
                  <a:schemeClr val="bg1"/>
                </a:solidFill>
              </a:rPr>
              <a:t>Journal of experimental stroke &amp; translational medicine</a:t>
            </a:r>
            <a:r>
              <a:rPr lang="en-US" sz="1100" b="0" dirty="0">
                <a:solidFill>
                  <a:schemeClr val="bg1"/>
                </a:solidFill>
              </a:rPr>
              <a:t>. 2010;3(1):19-27.</a:t>
            </a:r>
            <a:endParaRPr lang="en-US" sz="11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28</a:t>
            </a:fld>
            <a:endParaRPr lang="en-US"/>
          </a:p>
        </p:txBody>
      </p:sp>
      <p:pic>
        <p:nvPicPr>
          <p:cNvPr id="6" name="Picture 5">
            <a:extLst>
              <a:ext uri="{FF2B5EF4-FFF2-40B4-BE49-F238E27FC236}">
                <a16:creationId xmlns:a16="http://schemas.microsoft.com/office/drawing/2014/main" id="{F52958BC-7817-43D7-AE83-619391F356F7}"/>
              </a:ext>
            </a:extLst>
          </p:cNvPr>
          <p:cNvPicPr>
            <a:picLocks noChangeAspect="1"/>
          </p:cNvPicPr>
          <p:nvPr/>
        </p:nvPicPr>
        <p:blipFill>
          <a:blip r:embed="rId2"/>
          <a:stretch>
            <a:fillRect/>
          </a:stretch>
        </p:blipFill>
        <p:spPr>
          <a:xfrm>
            <a:off x="76200" y="3756505"/>
            <a:ext cx="5105400" cy="3011932"/>
          </a:xfrm>
          <a:prstGeom prst="rect">
            <a:avLst/>
          </a:prstGeom>
        </p:spPr>
      </p:pic>
    </p:spTree>
    <p:extLst>
      <p:ext uri="{BB962C8B-B14F-4D97-AF65-F5344CB8AC3E}">
        <p14:creationId xmlns:p14="http://schemas.microsoft.com/office/powerpoint/2010/main" val="2264545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8187254"/>
              </p:ext>
            </p:extLst>
          </p:nvPr>
        </p:nvGraphicFramePr>
        <p:xfrm>
          <a:off x="152399" y="1447800"/>
          <a:ext cx="8991599" cy="3675256"/>
        </p:xfrm>
        <a:graphic>
          <a:graphicData uri="http://schemas.openxmlformats.org/drawingml/2006/table">
            <a:tbl>
              <a:tblPr/>
              <a:tblGrid>
                <a:gridCol w="1498601">
                  <a:extLst>
                    <a:ext uri="{9D8B030D-6E8A-4147-A177-3AD203B41FA5}">
                      <a16:colId xmlns:a16="http://schemas.microsoft.com/office/drawing/2014/main" val="20000"/>
                    </a:ext>
                  </a:extLst>
                </a:gridCol>
                <a:gridCol w="7492998">
                  <a:extLst>
                    <a:ext uri="{9D8B030D-6E8A-4147-A177-3AD203B41FA5}">
                      <a16:colId xmlns:a16="http://schemas.microsoft.com/office/drawing/2014/main" val="20001"/>
                    </a:ext>
                  </a:extLst>
                </a:gridCol>
              </a:tblGrid>
              <a:tr h="13716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r h="785232">
                <a:tc>
                  <a:txBody>
                    <a:bodyPr/>
                    <a:lstStyle/>
                    <a:p>
                      <a:pPr marL="171450" indent="-171450" algn="l">
                        <a:buFont typeface="Arial" panose="020B0604020202020204" pitchFamily="34" charset="0"/>
                        <a:buChar char="•"/>
                      </a:pPr>
                      <a:r>
                        <a:rPr lang="en-US" sz="2000" b="1" dirty="0">
                          <a:solidFill>
                            <a:schemeClr val="bg1"/>
                          </a:solidFill>
                        </a:rPr>
                        <a:t>Phase II</a:t>
                      </a:r>
                    </a:p>
                  </a:txBody>
                  <a:tcPr marL="60402" marR="60402" marT="30201" marB="30201">
                    <a:lnL>
                      <a:noFill/>
                    </a:lnL>
                    <a:lnR>
                      <a:noFill/>
                    </a:lnR>
                    <a:lnT>
                      <a:noFill/>
                    </a:lnT>
                    <a:lnB>
                      <a:noFill/>
                    </a:lnB>
                  </a:tcPr>
                </a:tc>
                <a:tc>
                  <a:txBody>
                    <a:bodyPr/>
                    <a:lstStyle/>
                    <a:p>
                      <a:pPr algn="l"/>
                      <a:r>
                        <a:rPr lang="en-US" sz="2000">
                          <a:solidFill>
                            <a:schemeClr val="bg1"/>
                          </a:solidFill>
                        </a:rPr>
                        <a:t>Trials typically conducted to investigate a dose response relationship, identify an optimal dose, and to investigate safety issues.</a:t>
                      </a:r>
                      <a:endParaRPr lang="en-US" sz="2000" dirty="0">
                        <a:solidFill>
                          <a:schemeClr val="bg1"/>
                        </a:solidFill>
                      </a:endParaRPr>
                    </a:p>
                  </a:txBody>
                  <a:tcPr marL="60402" marR="60402" marT="30201" marB="30201">
                    <a:lnL>
                      <a:noFill/>
                    </a:lnL>
                    <a:lnR>
                      <a:noFill/>
                    </a:lnR>
                    <a:lnT>
                      <a:noFill/>
                    </a:lnT>
                    <a:lnB>
                      <a:noFill/>
                    </a:lnB>
                  </a:tcPr>
                </a:tc>
                <a:extLst>
                  <a:ext uri="{0D108BD9-81ED-4DB2-BD59-A6C34878D82A}">
                    <a16:rowId xmlns:a16="http://schemas.microsoft.com/office/drawing/2014/main" val="10001"/>
                  </a:ext>
                </a:extLst>
              </a:tr>
              <a:tr h="1328854">
                <a:tc>
                  <a:txBody>
                    <a:bodyPr/>
                    <a:lstStyle/>
                    <a:p>
                      <a:pPr marL="171450" indent="-171450" algn="l">
                        <a:buFont typeface="Arial" panose="020B0604020202020204" pitchFamily="34" charset="0"/>
                        <a:buChar char="•"/>
                      </a:pPr>
                      <a:r>
                        <a:rPr lang="en-US" sz="2000" b="1">
                          <a:solidFill>
                            <a:schemeClr val="bg1"/>
                          </a:solidFill>
                        </a:rPr>
                        <a:t>Phase III</a:t>
                      </a:r>
                      <a:endParaRPr lang="en-US" sz="2000" b="1" dirty="0">
                        <a:solidFill>
                          <a:schemeClr val="bg1"/>
                        </a:solidFill>
                      </a:endParaRPr>
                    </a:p>
                  </a:txBody>
                  <a:tcPr marL="60402" marR="60402" marT="30201" marB="30201">
                    <a:lnL>
                      <a:noFill/>
                    </a:lnL>
                    <a:lnR>
                      <a:noFill/>
                    </a:lnR>
                    <a:lnT>
                      <a:noFill/>
                    </a:lnT>
                    <a:lnB>
                      <a:noFill/>
                    </a:lnB>
                  </a:tcPr>
                </a:tc>
                <a:tc>
                  <a:txBody>
                    <a:bodyPr/>
                    <a:lstStyle/>
                    <a:p>
                      <a:pPr algn="l"/>
                      <a:r>
                        <a:rPr lang="en-US" sz="2000" dirty="0">
                          <a:solidFill>
                            <a:schemeClr val="bg1"/>
                          </a:solidFill>
                        </a:rPr>
                        <a:t>Generally large trials (i.e., many study participants) designed to </a:t>
                      </a:r>
                      <a:r>
                        <a:rPr lang="en-US" sz="2000" dirty="0">
                          <a:solidFill>
                            <a:srgbClr val="FFFF00"/>
                          </a:solidFill>
                        </a:rPr>
                        <a:t>“confirm” efficacy of an intervention</a:t>
                      </a:r>
                      <a:r>
                        <a:rPr lang="en-US" sz="2000" dirty="0">
                          <a:solidFill>
                            <a:schemeClr val="bg1"/>
                          </a:solidFill>
                        </a:rPr>
                        <a:t>. They are sometimes called “confirmatory trials” or “registration trials” in the context of pharmaceutical development.</a:t>
                      </a:r>
                    </a:p>
                  </a:txBody>
                  <a:tcPr marL="60402" marR="60402" marT="30201" marB="30201">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29</a:t>
            </a:fld>
            <a:endParaRPr lang="en-US"/>
          </a:p>
        </p:txBody>
      </p:sp>
    </p:spTree>
    <p:extLst>
      <p:ext uri="{BB962C8B-B14F-4D97-AF65-F5344CB8AC3E}">
        <p14:creationId xmlns:p14="http://schemas.microsoft.com/office/powerpoint/2010/main" val="4169512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1BA3D-E344-4522-B15A-8362A5D19444}"/>
              </a:ext>
            </a:extLst>
          </p:cNvPr>
          <p:cNvSpPr>
            <a:spLocks noGrp="1"/>
          </p:cNvSpPr>
          <p:nvPr>
            <p:ph type="title"/>
          </p:nvPr>
        </p:nvSpPr>
        <p:spPr/>
        <p:txBody>
          <a:bodyPr/>
          <a:lstStyle/>
          <a:p>
            <a:r>
              <a:rPr lang="en-US" dirty="0"/>
              <a:t>For the proposal</a:t>
            </a:r>
          </a:p>
        </p:txBody>
      </p:sp>
      <p:sp>
        <p:nvSpPr>
          <p:cNvPr id="3" name="Content Placeholder 2">
            <a:extLst>
              <a:ext uri="{FF2B5EF4-FFF2-40B4-BE49-F238E27FC236}">
                <a16:creationId xmlns:a16="http://schemas.microsoft.com/office/drawing/2014/main" id="{2AAC3EDD-7A3B-4986-B3F3-0092C4613477}"/>
              </a:ext>
            </a:extLst>
          </p:cNvPr>
          <p:cNvSpPr>
            <a:spLocks noGrp="1"/>
          </p:cNvSpPr>
          <p:nvPr>
            <p:ph idx="1"/>
          </p:nvPr>
        </p:nvSpPr>
        <p:spPr/>
        <p:txBody>
          <a:bodyPr/>
          <a:lstStyle/>
          <a:p>
            <a:pPr>
              <a:buFont typeface="Arial" panose="020B0604020202020204" pitchFamily="34" charset="0"/>
              <a:buChar char="•"/>
            </a:pPr>
            <a:r>
              <a:rPr lang="en-US" dirty="0"/>
              <a:t>Page 1 (summary) must contain:</a:t>
            </a:r>
          </a:p>
          <a:p>
            <a:pPr lvl="1">
              <a:buFont typeface="Arial" panose="020B0604020202020204" pitchFamily="34" charset="0"/>
              <a:buChar char="•"/>
            </a:pPr>
            <a:r>
              <a:rPr lang="en-US" dirty="0"/>
              <a:t>Specific name of the overall mixed method design (C7)</a:t>
            </a:r>
          </a:p>
          <a:p>
            <a:pPr lvl="1">
              <a:buFont typeface="Arial" panose="020B0604020202020204" pitchFamily="34" charset="0"/>
              <a:buChar char="•"/>
            </a:pPr>
            <a:r>
              <a:rPr lang="en-US" dirty="0"/>
              <a:t>For each of the QUAN and QUAL component(s):</a:t>
            </a:r>
          </a:p>
          <a:p>
            <a:pPr lvl="2">
              <a:buFont typeface="Arial" panose="020B0604020202020204" pitchFamily="34" charset="0"/>
              <a:buChar char="•"/>
            </a:pPr>
            <a:r>
              <a:rPr lang="en-US" dirty="0"/>
              <a:t>The specific name of the design as discussed in C12</a:t>
            </a:r>
          </a:p>
          <a:p>
            <a:pPr>
              <a:buFont typeface="Arial" panose="020B0604020202020204" pitchFamily="34" charset="0"/>
              <a:buChar char="•"/>
            </a:pPr>
            <a:r>
              <a:rPr lang="en-US" dirty="0"/>
              <a:t>In the methodology section:</a:t>
            </a:r>
          </a:p>
          <a:p>
            <a:pPr lvl="1">
              <a:buFont typeface="Arial" panose="020B0604020202020204" pitchFamily="34" charset="0"/>
              <a:buChar char="•"/>
            </a:pPr>
            <a:r>
              <a:rPr lang="en-US" dirty="0"/>
              <a:t>You must provide in each of the relevant sections the detailed and specific methods you will use,</a:t>
            </a:r>
          </a:p>
          <a:p>
            <a:pPr lvl="1">
              <a:buFont typeface="Arial" panose="020B0604020202020204" pitchFamily="34" charset="0"/>
              <a:buChar char="•"/>
            </a:pPr>
            <a:r>
              <a:rPr lang="en-US" dirty="0"/>
              <a:t>These methods must be consistent with the names provide.</a:t>
            </a:r>
          </a:p>
          <a:p>
            <a:pPr lvl="1">
              <a:buFont typeface="Arial" panose="020B0604020202020204" pitchFamily="34" charset="0"/>
              <a:buChar char="•"/>
            </a:pPr>
            <a:r>
              <a:rPr lang="en-US" dirty="0"/>
              <a:t>Think of it as: ‘because we do this and that our X component is a </a:t>
            </a:r>
            <a:r>
              <a:rPr lang="en-US"/>
              <a:t>&lt;name&gt; design’.</a:t>
            </a:r>
            <a:endParaRPr lang="en-US" dirty="0"/>
          </a:p>
        </p:txBody>
      </p:sp>
      <p:sp>
        <p:nvSpPr>
          <p:cNvPr id="4" name="Slide Number Placeholder 3">
            <a:extLst>
              <a:ext uri="{FF2B5EF4-FFF2-40B4-BE49-F238E27FC236}">
                <a16:creationId xmlns:a16="http://schemas.microsoft.com/office/drawing/2014/main" id="{94B52AA2-CECD-49AE-86E4-33101F754BD1}"/>
              </a:ext>
            </a:extLst>
          </p:cNvPr>
          <p:cNvSpPr>
            <a:spLocks noGrp="1"/>
          </p:cNvSpPr>
          <p:nvPr>
            <p:ph type="sldNum" sz="quarter" idx="10"/>
          </p:nvPr>
        </p:nvSpPr>
        <p:spPr/>
        <p:txBody>
          <a:bodyPr/>
          <a:lstStyle/>
          <a:p>
            <a:fld id="{B7A43C5A-ACB8-4C0A-8D74-C2E9796A15BB}" type="slidenum">
              <a:rPr lang="en-US" smtClean="0"/>
              <a:pPr/>
              <a:t>3</a:t>
            </a:fld>
            <a:endParaRPr lang="en-US"/>
          </a:p>
        </p:txBody>
      </p:sp>
    </p:spTree>
    <p:extLst>
      <p:ext uri="{BB962C8B-B14F-4D97-AF65-F5344CB8AC3E}">
        <p14:creationId xmlns:p14="http://schemas.microsoft.com/office/powerpoint/2010/main" val="1983843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6AAC7-66FB-4858-B0F0-39FB1E8C6F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9F44B9-0803-49B5-8A98-00F856202F0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596D6D4-A769-4228-9880-CD367DEEC2D2}"/>
              </a:ext>
            </a:extLst>
          </p:cNvPr>
          <p:cNvSpPr>
            <a:spLocks noGrp="1"/>
          </p:cNvSpPr>
          <p:nvPr>
            <p:ph type="sldNum" sz="quarter" idx="10"/>
          </p:nvPr>
        </p:nvSpPr>
        <p:spPr/>
        <p:txBody>
          <a:bodyPr/>
          <a:lstStyle/>
          <a:p>
            <a:fld id="{B7A43C5A-ACB8-4C0A-8D74-C2E9796A15BB}" type="slidenum">
              <a:rPr lang="en-US" smtClean="0"/>
              <a:pPr/>
              <a:t>30</a:t>
            </a:fld>
            <a:endParaRPr lang="en-US"/>
          </a:p>
        </p:txBody>
      </p:sp>
      <p:pic>
        <p:nvPicPr>
          <p:cNvPr id="5" name="Picture 4">
            <a:extLst>
              <a:ext uri="{FF2B5EF4-FFF2-40B4-BE49-F238E27FC236}">
                <a16:creationId xmlns:a16="http://schemas.microsoft.com/office/drawing/2014/main" id="{4D8BE7D1-A892-4F5F-A39B-B789D1C9C0FF}"/>
              </a:ext>
            </a:extLst>
          </p:cNvPr>
          <p:cNvPicPr>
            <a:picLocks noChangeAspect="1"/>
          </p:cNvPicPr>
          <p:nvPr/>
        </p:nvPicPr>
        <p:blipFill>
          <a:blip r:embed="rId2"/>
          <a:stretch>
            <a:fillRect/>
          </a:stretch>
        </p:blipFill>
        <p:spPr>
          <a:xfrm>
            <a:off x="819150" y="762000"/>
            <a:ext cx="7181850" cy="5953125"/>
          </a:xfrm>
          <a:prstGeom prst="rect">
            <a:avLst/>
          </a:prstGeom>
        </p:spPr>
      </p:pic>
    </p:spTree>
    <p:extLst>
      <p:ext uri="{BB962C8B-B14F-4D97-AF65-F5344CB8AC3E}">
        <p14:creationId xmlns:p14="http://schemas.microsoft.com/office/powerpoint/2010/main" val="3051600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8083922"/>
              </p:ext>
            </p:extLst>
          </p:nvPr>
        </p:nvGraphicFramePr>
        <p:xfrm>
          <a:off x="152399" y="1447800"/>
          <a:ext cx="8991599" cy="5004110"/>
        </p:xfrm>
        <a:graphic>
          <a:graphicData uri="http://schemas.openxmlformats.org/drawingml/2006/table">
            <a:tbl>
              <a:tblPr/>
              <a:tblGrid>
                <a:gridCol w="1498601">
                  <a:extLst>
                    <a:ext uri="{9D8B030D-6E8A-4147-A177-3AD203B41FA5}">
                      <a16:colId xmlns:a16="http://schemas.microsoft.com/office/drawing/2014/main" val="20000"/>
                    </a:ext>
                  </a:extLst>
                </a:gridCol>
                <a:gridCol w="7492998">
                  <a:extLst>
                    <a:ext uri="{9D8B030D-6E8A-4147-A177-3AD203B41FA5}">
                      <a16:colId xmlns:a16="http://schemas.microsoft.com/office/drawing/2014/main" val="20001"/>
                    </a:ext>
                  </a:extLst>
                </a:gridCol>
              </a:tblGrid>
              <a:tr h="13716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r h="785232">
                <a:tc>
                  <a:txBody>
                    <a:bodyPr/>
                    <a:lstStyle/>
                    <a:p>
                      <a:pPr marL="171450" indent="-171450" algn="l">
                        <a:buFont typeface="Arial" panose="020B0604020202020204" pitchFamily="34" charset="0"/>
                        <a:buChar char="•"/>
                      </a:pPr>
                      <a:r>
                        <a:rPr lang="en-US" sz="2000" b="1" dirty="0">
                          <a:solidFill>
                            <a:schemeClr val="bg1"/>
                          </a:solidFill>
                        </a:rPr>
                        <a:t>Phase II</a:t>
                      </a:r>
                    </a:p>
                  </a:txBody>
                  <a:tcPr marL="60402" marR="60402" marT="30201" marB="30201">
                    <a:lnL>
                      <a:noFill/>
                    </a:lnL>
                    <a:lnR>
                      <a:noFill/>
                    </a:lnR>
                    <a:lnT>
                      <a:noFill/>
                    </a:lnT>
                    <a:lnB>
                      <a:noFill/>
                    </a:lnB>
                  </a:tcPr>
                </a:tc>
                <a:tc>
                  <a:txBody>
                    <a:bodyPr/>
                    <a:lstStyle/>
                    <a:p>
                      <a:pPr algn="l"/>
                      <a:r>
                        <a:rPr lang="en-US" sz="2000" dirty="0">
                          <a:solidFill>
                            <a:schemeClr val="bg1"/>
                          </a:solidFill>
                        </a:rPr>
                        <a:t>Trials typically conducted to investigate a dose response relationship, identify an optimal dose, and to investigate safety issues.</a:t>
                      </a:r>
                    </a:p>
                  </a:txBody>
                  <a:tcPr marL="60402" marR="60402" marT="30201" marB="30201">
                    <a:lnL>
                      <a:noFill/>
                    </a:lnL>
                    <a:lnR>
                      <a:noFill/>
                    </a:lnR>
                    <a:lnT>
                      <a:noFill/>
                    </a:lnT>
                    <a:lnB>
                      <a:noFill/>
                    </a:lnB>
                  </a:tcPr>
                </a:tc>
                <a:extLst>
                  <a:ext uri="{0D108BD9-81ED-4DB2-BD59-A6C34878D82A}">
                    <a16:rowId xmlns:a16="http://schemas.microsoft.com/office/drawing/2014/main" val="10001"/>
                  </a:ext>
                </a:extLst>
              </a:tr>
              <a:tr h="1328854">
                <a:tc>
                  <a:txBody>
                    <a:bodyPr/>
                    <a:lstStyle/>
                    <a:p>
                      <a:pPr marL="171450" indent="-171450" algn="l">
                        <a:buFont typeface="Arial" panose="020B0604020202020204" pitchFamily="34" charset="0"/>
                        <a:buChar char="•"/>
                      </a:pPr>
                      <a:r>
                        <a:rPr lang="en-US" sz="2000" b="1" dirty="0">
                          <a:solidFill>
                            <a:schemeClr val="bg1"/>
                          </a:solidFill>
                        </a:rPr>
                        <a:t>Phase III</a:t>
                      </a:r>
                    </a:p>
                  </a:txBody>
                  <a:tcPr marL="60402" marR="60402" marT="30201" marB="30201">
                    <a:lnL>
                      <a:noFill/>
                    </a:lnL>
                    <a:lnR>
                      <a:noFill/>
                    </a:lnR>
                    <a:lnT>
                      <a:noFill/>
                    </a:lnT>
                    <a:lnB>
                      <a:noFill/>
                    </a:lnB>
                  </a:tcPr>
                </a:tc>
                <a:tc>
                  <a:txBody>
                    <a:bodyPr/>
                    <a:lstStyle/>
                    <a:p>
                      <a:pPr algn="l"/>
                      <a:r>
                        <a:rPr lang="en-US" sz="2000">
                          <a:solidFill>
                            <a:schemeClr val="bg1"/>
                          </a:solidFill>
                        </a:rPr>
                        <a:t>Generally large trials (i.e., many study participants) designed to “confirm” efficacy of an intervention. They are sometimes called “confirmatory trials” or “registration trials” in the context of pharmaceutical development.</a:t>
                      </a:r>
                    </a:p>
                  </a:txBody>
                  <a:tcPr marL="60402" marR="60402" marT="30201" marB="30201">
                    <a:lnL>
                      <a:noFill/>
                    </a:lnL>
                    <a:lnR>
                      <a:noFill/>
                    </a:lnR>
                    <a:lnT>
                      <a:noFill/>
                    </a:lnT>
                    <a:lnB>
                      <a:noFill/>
                    </a:lnB>
                  </a:tcPr>
                </a:tc>
                <a:extLst>
                  <a:ext uri="{0D108BD9-81ED-4DB2-BD59-A6C34878D82A}">
                    <a16:rowId xmlns:a16="http://schemas.microsoft.com/office/drawing/2014/main" val="10002"/>
                  </a:ext>
                </a:extLst>
              </a:tr>
              <a:tr h="1328854">
                <a:tc>
                  <a:txBody>
                    <a:bodyPr/>
                    <a:lstStyle/>
                    <a:p>
                      <a:pPr marL="171450" indent="-171450" algn="l">
                        <a:buFont typeface="Arial" panose="020B0604020202020204" pitchFamily="34" charset="0"/>
                        <a:buChar char="•"/>
                      </a:pPr>
                      <a:r>
                        <a:rPr lang="en-US" sz="2000" b="1" dirty="0">
                          <a:solidFill>
                            <a:schemeClr val="bg1"/>
                          </a:solidFill>
                        </a:rPr>
                        <a:t>Phase IV</a:t>
                      </a:r>
                    </a:p>
                  </a:txBody>
                  <a:tcPr marL="60402" marR="60402" marT="30201" marB="30201">
                    <a:lnL>
                      <a:noFill/>
                    </a:lnL>
                    <a:lnR>
                      <a:noFill/>
                    </a:lnR>
                    <a:lnT>
                      <a:noFill/>
                    </a:lnT>
                    <a:lnB>
                      <a:noFill/>
                    </a:lnB>
                  </a:tcPr>
                </a:tc>
                <a:tc>
                  <a:txBody>
                    <a:bodyPr/>
                    <a:lstStyle/>
                    <a:p>
                      <a:pPr algn="l"/>
                      <a:r>
                        <a:rPr lang="en-US" sz="2000" dirty="0">
                          <a:solidFill>
                            <a:schemeClr val="bg1"/>
                          </a:solidFill>
                        </a:rPr>
                        <a:t>Trials carried out after registration of an intervention. They are generally very large and are typically conducted by pharmaceutical companies for </a:t>
                      </a:r>
                      <a:r>
                        <a:rPr lang="en-US" sz="2000" dirty="0">
                          <a:solidFill>
                            <a:srgbClr val="FFFF00"/>
                          </a:solidFill>
                        </a:rPr>
                        <a:t>marketing purposes and to gain broader experience with the intervention</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31</a:t>
            </a:fld>
            <a:endParaRPr lang="en-US"/>
          </a:p>
        </p:txBody>
      </p:sp>
    </p:spTree>
    <p:extLst>
      <p:ext uri="{BB962C8B-B14F-4D97-AF65-F5344CB8AC3E}">
        <p14:creationId xmlns:p14="http://schemas.microsoft.com/office/powerpoint/2010/main" val="2893603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NIH's Definition of a Clinical Trial</a:t>
            </a:r>
          </a:p>
        </p:txBody>
      </p:sp>
      <p:sp>
        <p:nvSpPr>
          <p:cNvPr id="3" name="Content Placeholder 2"/>
          <p:cNvSpPr>
            <a:spLocks noGrp="1"/>
          </p:cNvSpPr>
          <p:nvPr>
            <p:ph idx="1"/>
          </p:nvPr>
        </p:nvSpPr>
        <p:spPr>
          <a:xfrm>
            <a:off x="76200" y="1676400"/>
            <a:ext cx="8915400" cy="4953000"/>
          </a:xfrm>
        </p:spPr>
        <p:txBody>
          <a:bodyPr/>
          <a:lstStyle/>
          <a:p>
            <a:pPr marL="0" indent="0"/>
            <a:r>
              <a:rPr lang="en-US" sz="2200" dirty="0"/>
              <a:t>‘</a:t>
            </a:r>
            <a:r>
              <a:rPr lang="en-US" sz="2200" i="1" dirty="0"/>
              <a:t>A research study in which one or more human subjects are  pro-</a:t>
            </a:r>
            <a:r>
              <a:rPr lang="en-US" sz="2200" i="1" dirty="0" err="1"/>
              <a:t>spectively</a:t>
            </a:r>
            <a:r>
              <a:rPr lang="en-US" sz="2200" i="1" dirty="0"/>
              <a:t> assigned to one or more interventions (which may in-</a:t>
            </a:r>
            <a:r>
              <a:rPr lang="en-US" sz="2200" i="1" dirty="0" err="1"/>
              <a:t>clude</a:t>
            </a:r>
            <a:r>
              <a:rPr lang="en-US" sz="2200" i="1" dirty="0"/>
              <a:t> placebo or other control) to evaluate the effects of those interventions on health-related biomedical or behavioral outcomes</a:t>
            </a:r>
            <a:r>
              <a:rPr lang="en-US" sz="2200" dirty="0"/>
              <a:t>’. </a:t>
            </a:r>
            <a:r>
              <a:rPr lang="en-US" dirty="0"/>
              <a:t>	</a:t>
            </a:r>
          </a:p>
          <a:p>
            <a:pPr marL="0" indent="0"/>
            <a:r>
              <a:rPr lang="en-US" dirty="0"/>
              <a:t>If the answer to all following questions is “yes,” then the clinical study is a clinical trial according to the NIH definition.</a:t>
            </a:r>
          </a:p>
          <a:p>
            <a:pPr marL="857250" lvl="1" indent="-457200">
              <a:buFont typeface="+mj-lt"/>
              <a:buAutoNum type="arabicPeriod"/>
            </a:pPr>
            <a:r>
              <a:rPr lang="en-US" sz="2000" dirty="0"/>
              <a:t>Does the study involve human participants?</a:t>
            </a:r>
          </a:p>
          <a:p>
            <a:pPr marL="857250" lvl="1" indent="-457200">
              <a:buFont typeface="+mj-lt"/>
              <a:buAutoNum type="arabicPeriod"/>
            </a:pPr>
            <a:r>
              <a:rPr lang="en-US" sz="2000" dirty="0"/>
              <a:t>Are the participants prospectively assigned to an intervention?</a:t>
            </a:r>
          </a:p>
          <a:p>
            <a:pPr marL="857250" lvl="1" indent="-457200">
              <a:buFont typeface="+mj-lt"/>
              <a:buAutoNum type="arabicPeriod"/>
            </a:pPr>
            <a:r>
              <a:rPr lang="en-US" sz="2000" dirty="0"/>
              <a:t>Is the study designed to evaluate the effect of the intervention on the participants?</a:t>
            </a:r>
          </a:p>
          <a:p>
            <a:pPr marL="857250" lvl="1" indent="-457200">
              <a:buFont typeface="+mj-lt"/>
              <a:buAutoNum type="arabicPeriod"/>
            </a:pPr>
            <a:r>
              <a:rPr lang="en-US" sz="2000" dirty="0"/>
              <a:t>Is the effect being evaluated a health-related biomedical or behavioral outcome?</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32</a:t>
            </a:fld>
            <a:endParaRPr lang="en-US"/>
          </a:p>
        </p:txBody>
      </p:sp>
      <p:sp>
        <p:nvSpPr>
          <p:cNvPr id="5" name="Rectangle 4"/>
          <p:cNvSpPr/>
          <p:nvPr/>
        </p:nvSpPr>
        <p:spPr>
          <a:xfrm>
            <a:off x="4495800" y="6438889"/>
            <a:ext cx="4572000" cy="307777"/>
          </a:xfrm>
          <a:prstGeom prst="rect">
            <a:avLst/>
          </a:prstGeom>
        </p:spPr>
        <p:txBody>
          <a:bodyPr>
            <a:spAutoFit/>
          </a:bodyPr>
          <a:lstStyle/>
          <a:p>
            <a:pPr marL="0" indent="0" algn="r"/>
            <a:r>
              <a:rPr lang="en-US" sz="1400" dirty="0">
                <a:solidFill>
                  <a:schemeClr val="bg1"/>
                </a:solidFill>
              </a:rPr>
              <a:t> https://grants.nih.gov/policy/clinical-trials/definition.htm</a:t>
            </a:r>
          </a:p>
        </p:txBody>
      </p:sp>
    </p:spTree>
    <p:extLst>
      <p:ext uri="{BB962C8B-B14F-4D97-AF65-F5344CB8AC3E}">
        <p14:creationId xmlns:p14="http://schemas.microsoft.com/office/powerpoint/2010/main" val="336945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a clinical trial?</a:t>
            </a:r>
          </a:p>
        </p:txBody>
      </p:sp>
      <p:sp>
        <p:nvSpPr>
          <p:cNvPr id="3" name="Content Placeholder 2"/>
          <p:cNvSpPr>
            <a:spLocks noGrp="1"/>
          </p:cNvSpPr>
          <p:nvPr>
            <p:ph idx="1"/>
          </p:nvPr>
        </p:nvSpPr>
        <p:spPr/>
        <p:txBody>
          <a:bodyPr/>
          <a:lstStyle/>
          <a:p>
            <a:pPr marL="60325" indent="-60325"/>
            <a:r>
              <a:rPr lang="en-US" dirty="0"/>
              <a:t>The study involves the recruitment of research participants with disease X to receive either an investigational drug or a placebo. It is designed to evaluate the efficacy of the investigational drug to relieve disease symptoms.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33</a:t>
            </a:fld>
            <a:endParaRPr lang="en-US"/>
          </a:p>
        </p:txBody>
      </p:sp>
    </p:spTree>
    <p:extLst>
      <p:ext uri="{BB962C8B-B14F-4D97-AF65-F5344CB8AC3E}">
        <p14:creationId xmlns:p14="http://schemas.microsoft.com/office/powerpoint/2010/main" val="2463170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b="1" dirty="0"/>
              <a:t>Does the study involve human participants? </a:t>
            </a:r>
          </a:p>
          <a:p>
            <a:pPr lvl="1">
              <a:buFont typeface="Arial" panose="020B0604020202020204" pitchFamily="34" charset="0"/>
              <a:buChar char="•"/>
            </a:pPr>
            <a:r>
              <a:rPr lang="en-US" sz="2000" dirty="0"/>
              <a:t>Yes, the study involves human participants. </a:t>
            </a:r>
          </a:p>
          <a:p>
            <a:pPr>
              <a:buFont typeface="Arial" panose="020B0604020202020204" pitchFamily="34" charset="0"/>
              <a:buChar char="•"/>
            </a:pPr>
            <a:r>
              <a:rPr lang="en-US" sz="2000" b="1" dirty="0"/>
              <a:t>Are the participants prospectively assigned to an intervention? </a:t>
            </a:r>
          </a:p>
          <a:p>
            <a:pPr lvl="1">
              <a:buFont typeface="Arial" panose="020B0604020202020204" pitchFamily="34" charset="0"/>
              <a:buChar char="•"/>
            </a:pPr>
            <a:r>
              <a:rPr lang="en-US" sz="2000" dirty="0"/>
              <a:t>Yes, the participants are prospectively assigned to receive an intervention, the investigational drug or placebo. </a:t>
            </a:r>
          </a:p>
          <a:p>
            <a:pPr>
              <a:buFont typeface="Arial" panose="020B0604020202020204" pitchFamily="34" charset="0"/>
              <a:buChar char="•"/>
            </a:pPr>
            <a:r>
              <a:rPr lang="en-US" sz="2000" b="1" dirty="0"/>
              <a:t>Is the study designed to evaluate the effect of the intervention on the participants? </a:t>
            </a:r>
          </a:p>
          <a:p>
            <a:pPr lvl="1">
              <a:buFont typeface="Arial" panose="020B0604020202020204" pitchFamily="34" charset="0"/>
              <a:buChar char="•"/>
            </a:pPr>
            <a:r>
              <a:rPr lang="en-US" sz="2000" dirty="0"/>
              <a:t>Yes, the study is designed to evaluate the effect of the investigational drug on the participants’ symptoms. </a:t>
            </a:r>
          </a:p>
          <a:p>
            <a:pPr>
              <a:buFont typeface="Arial" panose="020B0604020202020204" pitchFamily="34" charset="0"/>
              <a:buChar char="•"/>
            </a:pPr>
            <a:r>
              <a:rPr lang="en-US" sz="2000" b="1" dirty="0"/>
              <a:t>Is the effect being evaluated a health-related biomedical or behavioral outcome? </a:t>
            </a:r>
          </a:p>
          <a:p>
            <a:pPr lvl="1">
              <a:buFont typeface="Arial" panose="020B0604020202020204" pitchFamily="34" charset="0"/>
              <a:buChar char="•"/>
            </a:pPr>
            <a:r>
              <a:rPr lang="en-US" sz="2000" dirty="0"/>
              <a:t>Yes, the effect being evaluated, relief of symptoms, is a health-related outcome. </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34</a:t>
            </a:fld>
            <a:endParaRPr lang="en-US"/>
          </a:p>
        </p:txBody>
      </p:sp>
      <p:sp>
        <p:nvSpPr>
          <p:cNvPr id="5" name="Content Placeholder 2"/>
          <p:cNvSpPr txBox="1">
            <a:spLocks/>
          </p:cNvSpPr>
          <p:nvPr/>
        </p:nvSpPr>
        <p:spPr>
          <a:xfrm>
            <a:off x="228600" y="838200"/>
            <a:ext cx="8686800" cy="914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0325" indent="-60325"/>
            <a:r>
              <a:rPr lang="en-US" sz="1800" kern="0" dirty="0"/>
              <a:t>The study involves the recruitment of research participants with disease X to receive either an investigational drug or a placebo. It is designed to evaluate the efficacy of the investigational drug to relieve disease symptoms. </a:t>
            </a:r>
          </a:p>
        </p:txBody>
      </p:sp>
    </p:spTree>
    <p:extLst>
      <p:ext uri="{BB962C8B-B14F-4D97-AF65-F5344CB8AC3E}">
        <p14:creationId xmlns:p14="http://schemas.microsoft.com/office/powerpoint/2010/main" val="317628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dirty="0"/>
              <a:t>Does the study involve human participants? </a:t>
            </a:r>
          </a:p>
          <a:p>
            <a:pPr lvl="1">
              <a:buFont typeface="Arial" panose="020B0604020202020204" pitchFamily="34" charset="0"/>
              <a:buChar char="•"/>
            </a:pPr>
            <a:r>
              <a:rPr lang="en-US" sz="2000" dirty="0"/>
              <a:t>Yes, children are human participants.</a:t>
            </a:r>
          </a:p>
          <a:p>
            <a:pPr>
              <a:buFont typeface="Arial" panose="020B0604020202020204" pitchFamily="34" charset="0"/>
              <a:buChar char="•"/>
            </a:pPr>
            <a:r>
              <a:rPr lang="en-US" sz="2000" dirty="0"/>
              <a:t>Are the participants prospectively assigned to an intervention? </a:t>
            </a:r>
          </a:p>
          <a:p>
            <a:pPr lvl="1">
              <a:buFont typeface="Arial" panose="020B0604020202020204" pitchFamily="34" charset="0"/>
              <a:buChar char="•"/>
            </a:pPr>
            <a:r>
              <a:rPr lang="en-US" sz="2000" dirty="0"/>
              <a:t>Yes, the participants are prospectively assigned to see different advertisements.</a:t>
            </a:r>
          </a:p>
          <a:p>
            <a:pPr>
              <a:buFont typeface="Arial" panose="020B0604020202020204" pitchFamily="34" charset="0"/>
              <a:buChar char="•"/>
            </a:pPr>
            <a:r>
              <a:rPr lang="en-US" sz="2000" dirty="0"/>
              <a:t>Is the study designed to evaluate the effect of the intervention on the participants? </a:t>
            </a:r>
          </a:p>
          <a:p>
            <a:pPr lvl="1">
              <a:buFont typeface="Arial" panose="020B0604020202020204" pitchFamily="34" charset="0"/>
              <a:buChar char="•"/>
            </a:pPr>
            <a:r>
              <a:rPr lang="en-US" sz="2000" dirty="0"/>
              <a:t>Yes, the study is designed to evaluate the advertisements.</a:t>
            </a:r>
          </a:p>
          <a:p>
            <a:pPr>
              <a:buFont typeface="Arial" panose="020B0604020202020204" pitchFamily="34" charset="0"/>
              <a:buChar char="•"/>
            </a:pPr>
            <a:r>
              <a:rPr lang="en-US" sz="2000" dirty="0"/>
              <a:t>Is the effect being evaluated a health-related biomedical or behavioral outcome? </a:t>
            </a:r>
          </a:p>
          <a:p>
            <a:pPr lvl="1">
              <a:buFont typeface="Arial" panose="020B0604020202020204" pitchFamily="34" charset="0"/>
              <a:buChar char="•"/>
            </a:pPr>
            <a:r>
              <a:rPr lang="en-US" sz="2000" dirty="0"/>
              <a:t>No, preferences are not health-related biomedical or behavioral outcomes.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35</a:t>
            </a:fld>
            <a:endParaRPr lang="en-US"/>
          </a:p>
        </p:txBody>
      </p:sp>
      <p:sp>
        <p:nvSpPr>
          <p:cNvPr id="5" name="Content Placeholder 2"/>
          <p:cNvSpPr txBox="1">
            <a:spLocks/>
          </p:cNvSpPr>
          <p:nvPr/>
        </p:nvSpPr>
        <p:spPr>
          <a:xfrm>
            <a:off x="228600" y="838200"/>
            <a:ext cx="8686800" cy="914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0325" indent="-60325"/>
            <a:r>
              <a:rPr lang="en-US" sz="1800" kern="0" dirty="0"/>
              <a:t>A study involves the recruitment of children at two schools to evaluate their preferences for graphics and colors used in healthy food advertisements. Children will be presented by multiple health advertisement and their preferences for graphics and colors will be assessed.</a:t>
            </a:r>
          </a:p>
        </p:txBody>
      </p:sp>
    </p:spTree>
    <p:extLst>
      <p:ext uri="{BB962C8B-B14F-4D97-AF65-F5344CB8AC3E}">
        <p14:creationId xmlns:p14="http://schemas.microsoft.com/office/powerpoint/2010/main" val="271468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Controlled</a:t>
            </a:r>
            <a:r>
              <a:rPr lang="en-US" dirty="0"/>
              <a:t> Clinical Trial</a:t>
            </a:r>
          </a:p>
        </p:txBody>
      </p:sp>
      <p:sp>
        <p:nvSpPr>
          <p:cNvPr id="3" name="Content Placeholder 2"/>
          <p:cNvSpPr>
            <a:spLocks noGrp="1"/>
          </p:cNvSpPr>
          <p:nvPr>
            <p:ph idx="1"/>
          </p:nvPr>
        </p:nvSpPr>
        <p:spPr/>
        <p:txBody>
          <a:bodyPr/>
          <a:lstStyle/>
          <a:p>
            <a:pPr marL="0" indent="0"/>
            <a:r>
              <a:rPr lang="en-US" dirty="0"/>
              <a:t>Clinical trial in which </a:t>
            </a:r>
            <a:r>
              <a:rPr lang="en-US" dirty="0">
                <a:solidFill>
                  <a:srgbClr val="FFFF00"/>
                </a:solidFill>
              </a:rPr>
              <a:t>participants are assigned to two or more different treatment groups by a method other than random allocation</a:t>
            </a:r>
            <a:r>
              <a:rPr lang="en-US" dirty="0"/>
              <a:t>. </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36</a:t>
            </a:fld>
            <a:endParaRPr lang="en-US"/>
          </a:p>
        </p:txBody>
      </p:sp>
    </p:spTree>
    <p:extLst>
      <p:ext uri="{BB962C8B-B14F-4D97-AF65-F5344CB8AC3E}">
        <p14:creationId xmlns:p14="http://schemas.microsoft.com/office/powerpoint/2010/main" val="3411296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Randomized</a:t>
            </a:r>
            <a:r>
              <a:rPr lang="en-US" dirty="0"/>
              <a:t> Controlled Trial</a:t>
            </a:r>
          </a:p>
        </p:txBody>
      </p:sp>
      <p:sp>
        <p:nvSpPr>
          <p:cNvPr id="3" name="Content Placeholder 2"/>
          <p:cNvSpPr>
            <a:spLocks noGrp="1"/>
          </p:cNvSpPr>
          <p:nvPr>
            <p:ph idx="1"/>
          </p:nvPr>
        </p:nvSpPr>
        <p:spPr/>
        <p:txBody>
          <a:bodyPr/>
          <a:lstStyle/>
          <a:p>
            <a:pPr marL="0" indent="0"/>
            <a:r>
              <a:rPr lang="en-US" dirty="0"/>
              <a:t>A clinical trial in which </a:t>
            </a:r>
            <a:r>
              <a:rPr lang="en-US" dirty="0">
                <a:solidFill>
                  <a:srgbClr val="FFFF00"/>
                </a:solidFill>
              </a:rPr>
              <a:t>participants are randomly assigned to two or more groups</a:t>
            </a:r>
            <a:r>
              <a:rPr lang="en-US" dirty="0"/>
              <a:t>: </a:t>
            </a:r>
          </a:p>
          <a:p>
            <a:pPr>
              <a:buFont typeface="Arial" panose="020B0604020202020204" pitchFamily="34" charset="0"/>
              <a:buChar char="•"/>
            </a:pPr>
            <a:r>
              <a:rPr lang="en-US" dirty="0"/>
              <a:t>the experimental group: receiving an intervention that is being tested and</a:t>
            </a:r>
          </a:p>
          <a:p>
            <a:pPr>
              <a:buFont typeface="Arial" panose="020B0604020202020204" pitchFamily="34" charset="0"/>
              <a:buChar char="•"/>
            </a:pPr>
            <a:r>
              <a:rPr lang="en-US" dirty="0"/>
              <a:t>the comparison (aka control group) receiving an alternative treatment or placebo.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37</a:t>
            </a:fld>
            <a:endParaRPr lang="en-US"/>
          </a:p>
        </p:txBody>
      </p:sp>
    </p:spTree>
    <p:extLst>
      <p:ext uri="{BB962C8B-B14F-4D97-AF65-F5344CB8AC3E}">
        <p14:creationId xmlns:p14="http://schemas.microsoft.com/office/powerpoint/2010/main" val="2723228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Factorial Designs</a:t>
            </a:r>
          </a:p>
        </p:txBody>
      </p:sp>
      <p:sp>
        <p:nvSpPr>
          <p:cNvPr id="2" name="Content Placeholder 1"/>
          <p:cNvSpPr>
            <a:spLocks noGrp="1"/>
          </p:cNvSpPr>
          <p:nvPr>
            <p:ph idx="1"/>
          </p:nvPr>
        </p:nvSpPr>
        <p:spPr>
          <a:xfrm>
            <a:off x="228600" y="1524000"/>
            <a:ext cx="4648200" cy="5105400"/>
          </a:xfrm>
        </p:spPr>
        <p:txBody>
          <a:bodyPr>
            <a:normAutofit fontScale="92500" lnSpcReduction="10000"/>
          </a:bodyPr>
          <a:lstStyle/>
          <a:p>
            <a:r>
              <a:rPr lang="en-US" dirty="0"/>
              <a:t>Perhaps two different </a:t>
            </a:r>
            <a:r>
              <a:rPr lang="en-US" dirty="0" err="1"/>
              <a:t>dosings</a:t>
            </a:r>
            <a:r>
              <a:rPr lang="en-US" dirty="0"/>
              <a:t> of the same drug can be tested for efficacy</a:t>
            </a:r>
          </a:p>
          <a:p>
            <a:pPr lvl="1"/>
            <a:r>
              <a:rPr lang="en-US" dirty="0" err="1"/>
              <a:t>Clopidogrel</a:t>
            </a:r>
            <a:r>
              <a:rPr lang="en-US" dirty="0"/>
              <a:t> standard vs double dose</a:t>
            </a:r>
          </a:p>
          <a:p>
            <a:pPr lvl="1"/>
            <a:r>
              <a:rPr lang="en-US" dirty="0" err="1"/>
              <a:t>Clopidogrel</a:t>
            </a:r>
            <a:r>
              <a:rPr lang="en-US" dirty="0"/>
              <a:t> plus ASA vs </a:t>
            </a:r>
            <a:r>
              <a:rPr lang="en-US" dirty="0" err="1"/>
              <a:t>Clopidogrel</a:t>
            </a:r>
            <a:r>
              <a:rPr lang="en-US" dirty="0"/>
              <a:t> alone vs ASA alone</a:t>
            </a:r>
          </a:p>
          <a:p>
            <a:pPr lvl="1"/>
            <a:r>
              <a:rPr lang="en-US" dirty="0" err="1"/>
              <a:t>Clopidogrel</a:t>
            </a:r>
            <a:r>
              <a:rPr lang="en-US" dirty="0"/>
              <a:t> with high dose ASA vs </a:t>
            </a:r>
            <a:r>
              <a:rPr lang="en-US" dirty="0" err="1"/>
              <a:t>Clopidogrel</a:t>
            </a:r>
            <a:r>
              <a:rPr lang="en-US" dirty="0"/>
              <a:t> with low dose ASA</a:t>
            </a:r>
          </a:p>
          <a:p>
            <a:pPr lvl="2"/>
            <a:r>
              <a:rPr lang="en-US" dirty="0"/>
              <a:t>Should be no direct interaction of ASA and </a:t>
            </a:r>
            <a:r>
              <a:rPr lang="en-US" dirty="0" err="1"/>
              <a:t>Clopidogrel</a:t>
            </a:r>
            <a:r>
              <a:rPr lang="en-US" dirty="0"/>
              <a:t> other than the main outcomes (e.g. Metabolism)</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1471" y="1752600"/>
            <a:ext cx="3943929" cy="3132667"/>
          </a:xfrm>
          <a:prstGeom prst="rect">
            <a:avLst/>
          </a:prstGeom>
        </p:spPr>
      </p:pic>
      <p:sp>
        <p:nvSpPr>
          <p:cNvPr id="5" name="Slide Number Placeholder 4"/>
          <p:cNvSpPr>
            <a:spLocks noGrp="1"/>
          </p:cNvSpPr>
          <p:nvPr>
            <p:ph type="sldNum" sz="quarter" idx="10"/>
          </p:nvPr>
        </p:nvSpPr>
        <p:spPr/>
        <p:txBody>
          <a:bodyPr/>
          <a:lstStyle/>
          <a:p>
            <a:fld id="{B7A43C5A-ACB8-4C0A-8D74-C2E9796A15BB}" type="slidenum">
              <a:rPr lang="en-US" smtClean="0"/>
              <a:pPr/>
              <a:t>38</a:t>
            </a:fld>
            <a:endParaRPr lang="en-US"/>
          </a:p>
        </p:txBody>
      </p:sp>
    </p:spTree>
    <p:extLst>
      <p:ext uri="{BB962C8B-B14F-4D97-AF65-F5344CB8AC3E}">
        <p14:creationId xmlns:p14="http://schemas.microsoft.com/office/powerpoint/2010/main" val="3684000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N-of-1 studies</a:t>
            </a:r>
          </a:p>
        </p:txBody>
      </p:sp>
      <p:sp>
        <p:nvSpPr>
          <p:cNvPr id="3" name="Content Placeholder 2"/>
          <p:cNvSpPr>
            <a:spLocks noGrp="1"/>
          </p:cNvSpPr>
          <p:nvPr>
            <p:ph idx="1"/>
          </p:nvPr>
        </p:nvSpPr>
        <p:spPr/>
        <p:txBody>
          <a:bodyPr/>
          <a:lstStyle/>
          <a:p>
            <a:pPr marL="624078" indent="-514350">
              <a:buFont typeface="+mj-lt"/>
              <a:buAutoNum type="arabicPeriod"/>
            </a:pPr>
            <a:r>
              <a:rPr lang="en-US" dirty="0"/>
              <a:t>Select a patient for whom you want to know whether some treatment is the correct treatment for him.</a:t>
            </a:r>
          </a:p>
          <a:p>
            <a:pPr marL="624078" indent="-514350">
              <a:buFont typeface="+mj-lt"/>
              <a:buAutoNum type="arabicPeriod"/>
            </a:pPr>
            <a:r>
              <a:rPr lang="en-US" dirty="0"/>
              <a:t>You measure the baseline state (e.g. BP).</a:t>
            </a:r>
          </a:p>
          <a:p>
            <a:pPr marL="624078" indent="-514350">
              <a:buFont typeface="+mj-lt"/>
              <a:buAutoNum type="arabicPeriod"/>
            </a:pPr>
            <a:r>
              <a:rPr lang="en-US" dirty="0"/>
              <a:t>You give the treatment and then measure the outcome (e.g. BP).</a:t>
            </a:r>
          </a:p>
          <a:p>
            <a:pPr marL="624078" indent="-514350">
              <a:buFont typeface="+mj-lt"/>
              <a:buAutoNum type="arabicPeriod"/>
            </a:pPr>
            <a:r>
              <a:rPr lang="en-US" dirty="0"/>
              <a:t>Then you take him off the treatment and measure the outcome (e.g. BP).</a:t>
            </a:r>
          </a:p>
          <a:p>
            <a:pPr marL="624078" indent="-514350">
              <a:buFont typeface="+mj-lt"/>
              <a:buAutoNum type="arabicPeriod"/>
            </a:pPr>
            <a:r>
              <a:rPr lang="en-US" dirty="0"/>
              <a:t>Then you repeat steps 4 and 5 three times or more and analyze the differences.</a:t>
            </a:r>
          </a:p>
          <a:p>
            <a:pPr marL="624078" indent="-514350">
              <a:buFont typeface="+mj-lt"/>
              <a:buAutoNum type="arabicPeriod"/>
            </a:pPr>
            <a:r>
              <a:rPr lang="en-US" dirty="0"/>
              <a:t>An effective therapy should produce consistent effects.</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39</a:t>
            </a:fld>
            <a:endParaRPr lang="en-US"/>
          </a:p>
        </p:txBody>
      </p:sp>
    </p:spTree>
    <p:extLst>
      <p:ext uri="{BB962C8B-B14F-4D97-AF65-F5344CB8AC3E}">
        <p14:creationId xmlns:p14="http://schemas.microsoft.com/office/powerpoint/2010/main" val="1779093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Background</a:t>
            </a:r>
          </a:p>
        </p:txBody>
      </p:sp>
      <p:sp>
        <p:nvSpPr>
          <p:cNvPr id="6" name="Subtitle 5"/>
          <p:cNvSpPr>
            <a:spLocks noGrp="1"/>
          </p:cNvSpPr>
          <p:nvPr>
            <p:ph type="subTitle" idx="1"/>
          </p:nvPr>
        </p:nvSpPr>
        <p:spPr/>
        <p:txBody>
          <a:bodyPr/>
          <a:lstStyle/>
          <a:p>
            <a:r>
              <a:rPr lang="en-US" dirty="0"/>
              <a:t>Evidence Based Medicine</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a:t>
            </a:fld>
            <a:endParaRPr lang="en-US"/>
          </a:p>
        </p:txBody>
      </p:sp>
    </p:spTree>
    <p:extLst>
      <p:ext uri="{BB962C8B-B14F-4D97-AF65-F5344CB8AC3E}">
        <p14:creationId xmlns:p14="http://schemas.microsoft.com/office/powerpoint/2010/main" val="507164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9A1BD-80F3-4CC0-85A8-DF5826A92B0D}"/>
              </a:ext>
            </a:extLst>
          </p:cNvPr>
          <p:cNvSpPr>
            <a:spLocks noGrp="1"/>
          </p:cNvSpPr>
          <p:nvPr>
            <p:ph type="title"/>
          </p:nvPr>
        </p:nvSpPr>
        <p:spPr/>
        <p:txBody>
          <a:bodyPr/>
          <a:lstStyle/>
          <a:p>
            <a:r>
              <a:rPr lang="en-US" dirty="0"/>
              <a:t>N-of-1 for treatment selection</a:t>
            </a:r>
          </a:p>
        </p:txBody>
      </p:sp>
      <p:sp>
        <p:nvSpPr>
          <p:cNvPr id="4" name="Slide Number Placeholder 3">
            <a:extLst>
              <a:ext uri="{FF2B5EF4-FFF2-40B4-BE49-F238E27FC236}">
                <a16:creationId xmlns:a16="http://schemas.microsoft.com/office/drawing/2014/main" id="{570C20AB-1B37-4333-887E-A47F60CA8A39}"/>
              </a:ext>
            </a:extLst>
          </p:cNvPr>
          <p:cNvSpPr>
            <a:spLocks noGrp="1"/>
          </p:cNvSpPr>
          <p:nvPr>
            <p:ph type="sldNum" sz="quarter" idx="10"/>
          </p:nvPr>
        </p:nvSpPr>
        <p:spPr/>
        <p:txBody>
          <a:bodyPr/>
          <a:lstStyle/>
          <a:p>
            <a:fld id="{B7A43C5A-ACB8-4C0A-8D74-C2E9796A15BB}" type="slidenum">
              <a:rPr lang="en-US" smtClean="0"/>
              <a:pPr/>
              <a:t>40</a:t>
            </a:fld>
            <a:endParaRPr lang="en-US"/>
          </a:p>
        </p:txBody>
      </p:sp>
      <p:pic>
        <p:nvPicPr>
          <p:cNvPr id="5" name="Picture 4">
            <a:extLst>
              <a:ext uri="{FF2B5EF4-FFF2-40B4-BE49-F238E27FC236}">
                <a16:creationId xmlns:a16="http://schemas.microsoft.com/office/drawing/2014/main" id="{99F4CB5F-133A-4D70-A6BD-20AD6E32471A}"/>
              </a:ext>
            </a:extLst>
          </p:cNvPr>
          <p:cNvPicPr>
            <a:picLocks noChangeAspect="1"/>
          </p:cNvPicPr>
          <p:nvPr/>
        </p:nvPicPr>
        <p:blipFill>
          <a:blip r:embed="rId2"/>
          <a:stretch>
            <a:fillRect/>
          </a:stretch>
        </p:blipFill>
        <p:spPr>
          <a:xfrm>
            <a:off x="133350" y="1490663"/>
            <a:ext cx="8877300" cy="4943475"/>
          </a:xfrm>
          <a:prstGeom prst="rect">
            <a:avLst/>
          </a:prstGeom>
        </p:spPr>
      </p:pic>
      <p:sp>
        <p:nvSpPr>
          <p:cNvPr id="6" name="Rectangle 5">
            <a:extLst>
              <a:ext uri="{FF2B5EF4-FFF2-40B4-BE49-F238E27FC236}">
                <a16:creationId xmlns:a16="http://schemas.microsoft.com/office/drawing/2014/main" id="{B07F1E9C-9B58-4B37-9F11-D2434FE0D8BA}"/>
              </a:ext>
            </a:extLst>
          </p:cNvPr>
          <p:cNvSpPr/>
          <p:nvPr/>
        </p:nvSpPr>
        <p:spPr>
          <a:xfrm>
            <a:off x="4114800" y="6451375"/>
            <a:ext cx="4953000" cy="338554"/>
          </a:xfrm>
          <a:prstGeom prst="rect">
            <a:avLst/>
          </a:prstGeom>
        </p:spPr>
        <p:txBody>
          <a:bodyPr wrap="square">
            <a:spAutoFit/>
          </a:bodyPr>
          <a:lstStyle/>
          <a:p>
            <a:r>
              <a:rPr lang="en-US" sz="1600" b="0" dirty="0">
                <a:solidFill>
                  <a:schemeClr val="bg1"/>
                </a:solidFill>
              </a:rPr>
              <a:t>https://www.ncbi.nlm.nih.gov/pmc/articles/PMC3118090/</a:t>
            </a:r>
          </a:p>
        </p:txBody>
      </p:sp>
    </p:spTree>
    <p:extLst>
      <p:ext uri="{BB962C8B-B14F-4D97-AF65-F5344CB8AC3E}">
        <p14:creationId xmlns:p14="http://schemas.microsoft.com/office/powerpoint/2010/main" val="264173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Cohort studies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41</a:t>
            </a:fld>
            <a:endParaRPr lang="en-US"/>
          </a:p>
        </p:txBody>
      </p:sp>
    </p:spTree>
    <p:extLst>
      <p:ext uri="{BB962C8B-B14F-4D97-AF65-F5344CB8AC3E}">
        <p14:creationId xmlns:p14="http://schemas.microsoft.com/office/powerpoint/2010/main" val="3504681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a:t>
            </a:r>
            <a:r>
              <a:rPr lang="en-US" dirty="0">
                <a:solidFill>
                  <a:srgbClr val="FFFF00"/>
                </a:solidFill>
              </a:rPr>
              <a:t>non-experimental</a:t>
            </a:r>
            <a:r>
              <a:rPr lang="en-US" dirty="0"/>
              <a:t> study design that follows one or more cohorts.</a:t>
            </a:r>
          </a:p>
          <a:p>
            <a:pPr>
              <a:buFont typeface="Arial" panose="020B0604020202020204" pitchFamily="34" charset="0"/>
              <a:buChar char="•"/>
            </a:pPr>
            <a:r>
              <a:rPr lang="en-US" dirty="0"/>
              <a:t>A cohort = a group of individuals, usually 100 or more in size, who share a common characteristic, </a:t>
            </a:r>
          </a:p>
          <a:p>
            <a:pPr lvl="2">
              <a:buFont typeface="Arial" panose="020B0604020202020204" pitchFamily="34" charset="0"/>
              <a:buChar char="•"/>
            </a:pPr>
            <a:r>
              <a:rPr lang="en-US" dirty="0"/>
              <a:t>e.g. smokers, workers in a lead smelter, people born in the same year, or all enrollees of a specific health insurance plan</a:t>
            </a:r>
          </a:p>
          <a:p>
            <a:pPr>
              <a:buFont typeface="Arial" panose="020B0604020202020204" pitchFamily="34" charset="0"/>
              <a:buChar char="•"/>
            </a:pPr>
            <a:r>
              <a:rPr lang="en-US" dirty="0"/>
              <a:t>Looks at how events differ among people </a:t>
            </a:r>
            <a:r>
              <a:rPr lang="en-US" dirty="0">
                <a:solidFill>
                  <a:srgbClr val="FFFF00"/>
                </a:solidFill>
              </a:rPr>
              <a:t>within the group</a:t>
            </a:r>
            <a:r>
              <a:rPr lang="en-US" dirty="0"/>
              <a:t>.</a:t>
            </a:r>
          </a:p>
          <a:p>
            <a:pPr>
              <a:buFont typeface="Arial" panose="020B0604020202020204" pitchFamily="34" charset="0"/>
              <a:buChar char="•"/>
            </a:pPr>
            <a:r>
              <a:rPr lang="en-US" dirty="0"/>
              <a:t>A study that examines a cohort, which differs in respect to exposure to some suspected risk factor (e.g. smoking), is useful for trying to ascertain whether exposure is likely to cause specified events (e.g. lung cancer).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42</a:t>
            </a:fld>
            <a:endParaRPr lang="en-US"/>
          </a:p>
        </p:txBody>
      </p:sp>
    </p:spTree>
    <p:extLst>
      <p:ext uri="{BB962C8B-B14F-4D97-AF65-F5344CB8AC3E}">
        <p14:creationId xmlns:p14="http://schemas.microsoft.com/office/powerpoint/2010/main" val="2446391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studies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0368" y="1600200"/>
            <a:ext cx="5643264" cy="4495800"/>
          </a:xfrm>
        </p:spPr>
      </p:pic>
      <p:sp>
        <p:nvSpPr>
          <p:cNvPr id="4" name="Slide Number Placeholder 3"/>
          <p:cNvSpPr>
            <a:spLocks noGrp="1"/>
          </p:cNvSpPr>
          <p:nvPr>
            <p:ph type="sldNum" sz="quarter" idx="10"/>
          </p:nvPr>
        </p:nvSpPr>
        <p:spPr/>
        <p:txBody>
          <a:bodyPr/>
          <a:lstStyle/>
          <a:p>
            <a:fld id="{B7A43C5A-ACB8-4C0A-8D74-C2E9796A15BB}" type="slidenum">
              <a:rPr lang="en-US" smtClean="0"/>
              <a:pPr/>
              <a:t>43</a:t>
            </a:fld>
            <a:endParaRPr lang="en-US"/>
          </a:p>
        </p:txBody>
      </p:sp>
      <p:sp>
        <p:nvSpPr>
          <p:cNvPr id="7" name="Rectangle 6"/>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
        <p:nvSpPr>
          <p:cNvPr id="3" name="Rectangle 2"/>
          <p:cNvSpPr/>
          <p:nvPr/>
        </p:nvSpPr>
        <p:spPr bwMode="auto">
          <a:xfrm>
            <a:off x="1905000" y="2037304"/>
            <a:ext cx="5334000" cy="1143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1854760" y="4648200"/>
            <a:ext cx="5334000" cy="838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700380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studies: advantages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Advantages:  </a:t>
            </a:r>
          </a:p>
          <a:p>
            <a:pPr lvl="1">
              <a:buFont typeface="Arial" panose="020B0604020202020204" pitchFamily="34" charset="0"/>
              <a:buChar char="•"/>
            </a:pPr>
            <a:r>
              <a:rPr lang="en-US" dirty="0"/>
              <a:t>Gather data regarding sequence of events; can assess causality </a:t>
            </a:r>
          </a:p>
          <a:p>
            <a:pPr lvl="1">
              <a:buFont typeface="Arial" panose="020B0604020202020204" pitchFamily="34" charset="0"/>
              <a:buChar char="•"/>
            </a:pPr>
            <a:r>
              <a:rPr lang="en-US" dirty="0"/>
              <a:t>Examine multiple outcomes for a given exposure </a:t>
            </a:r>
          </a:p>
          <a:p>
            <a:pPr lvl="1">
              <a:buFont typeface="Arial" panose="020B0604020202020204" pitchFamily="34" charset="0"/>
              <a:buChar char="•"/>
            </a:pPr>
            <a:r>
              <a:rPr lang="en-US" dirty="0"/>
              <a:t>Good for investigating rare exposures </a:t>
            </a:r>
          </a:p>
          <a:p>
            <a:pPr lvl="1">
              <a:buFont typeface="Arial" panose="020B0604020202020204" pitchFamily="34" charset="0"/>
              <a:buChar char="•"/>
            </a:pPr>
            <a:r>
              <a:rPr lang="en-US" dirty="0"/>
              <a:t>Can calculate rates of disease in exposed and unexposed individuals over time (e.g. incidence, relative risk)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44</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469770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studies: disadvantages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General</a:t>
            </a:r>
            <a:r>
              <a:rPr lang="en-US" dirty="0"/>
              <a:t>:  </a:t>
            </a:r>
          </a:p>
          <a:p>
            <a:pPr lvl="1">
              <a:buFont typeface="Arial" panose="020B0604020202020204" pitchFamily="34" charset="0"/>
              <a:buChar char="•"/>
            </a:pPr>
            <a:r>
              <a:rPr lang="en-US" sz="2000" dirty="0"/>
              <a:t>Large numbers of subjects are required to study rare exposures; </a:t>
            </a:r>
          </a:p>
          <a:p>
            <a:pPr lvl="1">
              <a:buFont typeface="Arial" panose="020B0604020202020204" pitchFamily="34" charset="0"/>
              <a:buChar char="•"/>
            </a:pPr>
            <a:r>
              <a:rPr lang="en-US" sz="2000" dirty="0"/>
              <a:t>Susceptible to selection bias. </a:t>
            </a:r>
          </a:p>
          <a:p>
            <a:pPr>
              <a:buFont typeface="Arial" panose="020B0604020202020204" pitchFamily="34" charset="0"/>
              <a:buChar char="•"/>
            </a:pPr>
            <a:r>
              <a:rPr lang="en-US" b="1" u="sng" dirty="0"/>
              <a:t>Prospective Cohort Study</a:t>
            </a:r>
            <a:r>
              <a:rPr lang="en-US" b="1" dirty="0"/>
              <a:t>:  </a:t>
            </a:r>
          </a:p>
          <a:p>
            <a:pPr lvl="1">
              <a:buFont typeface="Arial" panose="020B0604020202020204" pitchFamily="34" charset="0"/>
              <a:buChar char="•"/>
            </a:pPr>
            <a:r>
              <a:rPr lang="en-US" dirty="0"/>
              <a:t>May be expensive to conduct; </a:t>
            </a:r>
          </a:p>
          <a:p>
            <a:pPr lvl="1">
              <a:buFont typeface="Arial" panose="020B0604020202020204" pitchFamily="34" charset="0"/>
              <a:buChar char="•"/>
            </a:pPr>
            <a:r>
              <a:rPr lang="en-US" dirty="0"/>
              <a:t>May require long durations for follow-up; </a:t>
            </a:r>
          </a:p>
          <a:p>
            <a:pPr lvl="1">
              <a:buFont typeface="Arial" panose="020B0604020202020204" pitchFamily="34" charset="0"/>
              <a:buChar char="•"/>
            </a:pPr>
            <a:r>
              <a:rPr lang="en-US" dirty="0"/>
              <a:t>Maintaining follow-up may be difficult; </a:t>
            </a:r>
          </a:p>
          <a:p>
            <a:pPr lvl="1">
              <a:buFont typeface="Arial" panose="020B0604020202020204" pitchFamily="34" charset="0"/>
              <a:buChar char="•"/>
            </a:pPr>
            <a:r>
              <a:rPr lang="en-US" dirty="0"/>
              <a:t>Susceptible to loss to follow-up or withdrawals. </a:t>
            </a:r>
          </a:p>
          <a:p>
            <a:pPr>
              <a:buFont typeface="Arial" panose="020B0604020202020204" pitchFamily="34" charset="0"/>
              <a:buChar char="•"/>
            </a:pPr>
            <a:r>
              <a:rPr lang="en-US" b="1" u="sng" dirty="0"/>
              <a:t>Retrospective Cohort Study</a:t>
            </a:r>
            <a:r>
              <a:rPr lang="en-US" b="1" dirty="0"/>
              <a:t>:  </a:t>
            </a:r>
          </a:p>
          <a:p>
            <a:pPr lvl="1">
              <a:buFont typeface="Arial" panose="020B0604020202020204" pitchFamily="34" charset="0"/>
              <a:buChar char="•"/>
            </a:pPr>
            <a:r>
              <a:rPr lang="en-US" dirty="0"/>
              <a:t>Susceptible to recall bias or information bias; </a:t>
            </a:r>
          </a:p>
          <a:p>
            <a:pPr lvl="1">
              <a:buFont typeface="Arial" panose="020B0604020202020204" pitchFamily="34" charset="0"/>
              <a:buChar char="•"/>
            </a:pPr>
            <a:r>
              <a:rPr lang="en-US" dirty="0"/>
              <a:t>Less control over variables.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45</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309759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of cohort study participants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Define the selected group of subjects by exposure status at the start of the investigation. </a:t>
            </a:r>
          </a:p>
          <a:p>
            <a:pPr>
              <a:buFont typeface="Arial" panose="020B0604020202020204" pitchFamily="34" charset="0"/>
              <a:buChar char="•"/>
            </a:pPr>
            <a:endParaRPr lang="en-US" dirty="0"/>
          </a:p>
          <a:p>
            <a:pPr>
              <a:buFont typeface="Arial" panose="020B0604020202020204" pitchFamily="34" charset="0"/>
              <a:buChar char="•"/>
            </a:pPr>
            <a:r>
              <a:rPr lang="en-US" dirty="0"/>
              <a:t>Have both the exposed and unexposed groups be selected from the same source population.</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46</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2390110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Selection of participants in cohort studies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47</a:t>
            </a:fld>
            <a:endParaRPr lang="en-US"/>
          </a:p>
        </p:txBody>
      </p:sp>
      <p:pic>
        <p:nvPicPr>
          <p:cNvPr id="6" name="Picture 5"/>
          <p:cNvPicPr>
            <a:picLocks noChangeAspect="1"/>
          </p:cNvPicPr>
          <p:nvPr/>
        </p:nvPicPr>
        <p:blipFill>
          <a:blip r:embed="rId2"/>
          <a:stretch>
            <a:fillRect/>
          </a:stretch>
        </p:blipFill>
        <p:spPr>
          <a:xfrm>
            <a:off x="0" y="1295400"/>
            <a:ext cx="9144000" cy="5562600"/>
          </a:xfrm>
          <a:prstGeom prst="rect">
            <a:avLst/>
          </a:prstGeom>
        </p:spPr>
      </p:pic>
    </p:spTree>
    <p:extLst>
      <p:ext uri="{BB962C8B-B14F-4D97-AF65-F5344CB8AC3E}">
        <p14:creationId xmlns:p14="http://schemas.microsoft.com/office/powerpoint/2010/main" val="1229255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48</a:t>
            </a:fld>
            <a:endParaRPr lang="en-US"/>
          </a:p>
        </p:txBody>
      </p:sp>
      <p:pic>
        <p:nvPicPr>
          <p:cNvPr id="5" name="Picture 4"/>
          <p:cNvPicPr>
            <a:picLocks noChangeAspect="1"/>
          </p:cNvPicPr>
          <p:nvPr/>
        </p:nvPicPr>
        <p:blipFill>
          <a:blip r:embed="rId2"/>
          <a:stretch>
            <a:fillRect/>
          </a:stretch>
        </p:blipFill>
        <p:spPr>
          <a:xfrm>
            <a:off x="0" y="616369"/>
            <a:ext cx="9144000" cy="6622631"/>
          </a:xfrm>
          <a:prstGeom prst="rect">
            <a:avLst/>
          </a:prstGeom>
        </p:spPr>
      </p:pic>
      <p:sp>
        <p:nvSpPr>
          <p:cNvPr id="7" name="TextBox 6"/>
          <p:cNvSpPr txBox="1"/>
          <p:nvPr/>
        </p:nvSpPr>
        <p:spPr>
          <a:xfrm>
            <a:off x="0" y="609600"/>
            <a:ext cx="2098652" cy="584775"/>
          </a:xfrm>
          <a:prstGeom prst="rect">
            <a:avLst/>
          </a:prstGeom>
          <a:solidFill>
            <a:schemeClr val="bg1"/>
          </a:solidFill>
        </p:spPr>
        <p:txBody>
          <a:bodyPr wrap="none" rtlCol="0">
            <a:spAutoFit/>
          </a:bodyPr>
          <a:lstStyle/>
          <a:p>
            <a:r>
              <a:rPr lang="en-US" dirty="0"/>
              <a:t>Evaluation</a:t>
            </a:r>
          </a:p>
        </p:txBody>
      </p:sp>
    </p:spTree>
    <p:extLst>
      <p:ext uri="{BB962C8B-B14F-4D97-AF65-F5344CB8AC3E}">
        <p14:creationId xmlns:p14="http://schemas.microsoft.com/office/powerpoint/2010/main" val="799816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49</a:t>
            </a:fld>
            <a:endParaRPr lang="en-US"/>
          </a:p>
        </p:txBody>
      </p:sp>
      <p:pic>
        <p:nvPicPr>
          <p:cNvPr id="5" name="Picture 4"/>
          <p:cNvPicPr>
            <a:picLocks noChangeAspect="1"/>
          </p:cNvPicPr>
          <p:nvPr/>
        </p:nvPicPr>
        <p:blipFill>
          <a:blip r:embed="rId2"/>
          <a:stretch>
            <a:fillRect/>
          </a:stretch>
        </p:blipFill>
        <p:spPr>
          <a:xfrm>
            <a:off x="-5862" y="609600"/>
            <a:ext cx="9149862" cy="6248400"/>
          </a:xfrm>
          <a:prstGeom prst="rect">
            <a:avLst/>
          </a:prstGeom>
        </p:spPr>
      </p:pic>
      <p:sp>
        <p:nvSpPr>
          <p:cNvPr id="6" name="TextBox 5"/>
          <p:cNvSpPr txBox="1"/>
          <p:nvPr/>
        </p:nvSpPr>
        <p:spPr>
          <a:xfrm>
            <a:off x="0" y="609600"/>
            <a:ext cx="2098652" cy="584775"/>
          </a:xfrm>
          <a:prstGeom prst="rect">
            <a:avLst/>
          </a:prstGeom>
          <a:solidFill>
            <a:schemeClr val="bg1"/>
          </a:solidFill>
        </p:spPr>
        <p:txBody>
          <a:bodyPr wrap="none" rtlCol="0">
            <a:spAutoFit/>
          </a:bodyPr>
          <a:lstStyle/>
          <a:p>
            <a:r>
              <a:rPr lang="en-US" dirty="0"/>
              <a:t>Evaluation</a:t>
            </a:r>
          </a:p>
        </p:txBody>
      </p:sp>
    </p:spTree>
    <p:extLst>
      <p:ext uri="{BB962C8B-B14F-4D97-AF65-F5344CB8AC3E}">
        <p14:creationId xmlns:p14="http://schemas.microsoft.com/office/powerpoint/2010/main" val="327831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Evidence-based medicine (EBM) steps</a:t>
            </a:r>
          </a:p>
        </p:txBody>
      </p:sp>
      <p:sp>
        <p:nvSpPr>
          <p:cNvPr id="3" name="Content Placeholder 2"/>
          <p:cNvSpPr>
            <a:spLocks noGrp="1"/>
          </p:cNvSpPr>
          <p:nvPr>
            <p:ph idx="1"/>
          </p:nvPr>
        </p:nvSpPr>
        <p:spPr/>
        <p:txBody>
          <a:bodyPr/>
          <a:lstStyle/>
          <a:p>
            <a:pPr marL="512763" indent="-512763">
              <a:buAutoNum type="arabicPeriod"/>
              <a:tabLst>
                <a:tab pos="2170113" algn="l"/>
              </a:tabLst>
            </a:pPr>
            <a:r>
              <a:rPr lang="en-US" b="1" dirty="0"/>
              <a:t>ASK</a:t>
            </a:r>
            <a:r>
              <a:rPr lang="en-US" dirty="0"/>
              <a:t> 	Convert the need for information into a 	focused clinical question. </a:t>
            </a:r>
          </a:p>
          <a:p>
            <a:pPr marL="512763" indent="-512763">
              <a:buAutoNum type="arabicPeriod"/>
              <a:tabLst>
                <a:tab pos="2170113" algn="l"/>
              </a:tabLst>
            </a:pPr>
            <a:r>
              <a:rPr lang="en-US" b="1" dirty="0"/>
              <a:t>ACQUIRE 	</a:t>
            </a:r>
            <a:r>
              <a:rPr lang="en-US" dirty="0"/>
              <a:t>Track down the best evidence with which to	answer that question.</a:t>
            </a:r>
          </a:p>
          <a:p>
            <a:pPr marL="512763" indent="-512763">
              <a:buFont typeface="+mj-lt"/>
              <a:buAutoNum type="arabicPeriod"/>
              <a:tabLst>
                <a:tab pos="2170113" algn="l"/>
              </a:tabLst>
            </a:pPr>
            <a:r>
              <a:rPr lang="en-US" b="1" dirty="0"/>
              <a:t>APPRAISE</a:t>
            </a:r>
            <a:r>
              <a:rPr lang="en-US" dirty="0"/>
              <a:t>	Critically appraise the evidence for its 	validity, impact, and applicability.</a:t>
            </a:r>
          </a:p>
          <a:p>
            <a:pPr marL="512763" indent="-512763">
              <a:buFont typeface="+mj-lt"/>
              <a:buAutoNum type="arabicPeriod"/>
              <a:tabLst>
                <a:tab pos="2170113" algn="l"/>
              </a:tabLst>
            </a:pPr>
            <a:r>
              <a:rPr lang="en-US" b="1" dirty="0"/>
              <a:t>APPLY	</a:t>
            </a:r>
            <a:r>
              <a:rPr lang="en-US" dirty="0"/>
              <a:t>Integrate the evidence with your clinical 	expertise and your patient's characteristics 	and values. </a:t>
            </a:r>
          </a:p>
          <a:p>
            <a:pPr marL="512763" indent="-512763">
              <a:buFont typeface="+mj-lt"/>
              <a:buAutoNum type="arabicPeriod"/>
              <a:tabLst>
                <a:tab pos="2170113" algn="l"/>
              </a:tabLst>
            </a:pPr>
            <a:r>
              <a:rPr lang="en-US" b="1" dirty="0"/>
              <a:t>ASSESS	</a:t>
            </a:r>
            <a:r>
              <a:rPr lang="en-US" dirty="0"/>
              <a:t>Assess the results of your intervention. </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http://libguides.gwumc.edu/ebm/ebmintro</a:t>
            </a:r>
          </a:p>
        </p:txBody>
      </p:sp>
      <p:sp>
        <p:nvSpPr>
          <p:cNvPr id="5" name="Slide Number Placeholder 4"/>
          <p:cNvSpPr>
            <a:spLocks noGrp="1"/>
          </p:cNvSpPr>
          <p:nvPr>
            <p:ph type="sldNum" sz="quarter" idx="10"/>
          </p:nvPr>
        </p:nvSpPr>
        <p:spPr/>
        <p:txBody>
          <a:bodyPr/>
          <a:lstStyle/>
          <a:p>
            <a:fld id="{B7A43C5A-ACB8-4C0A-8D74-C2E9796A15BB}" type="slidenum">
              <a:rPr lang="en-US" smtClean="0"/>
              <a:pPr/>
              <a:t>5</a:t>
            </a:fld>
            <a:endParaRPr lang="en-US"/>
          </a:p>
        </p:txBody>
      </p:sp>
    </p:spTree>
    <p:extLst>
      <p:ext uri="{BB962C8B-B14F-4D97-AF65-F5344CB8AC3E}">
        <p14:creationId xmlns:p14="http://schemas.microsoft.com/office/powerpoint/2010/main" val="37546150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000" dirty="0"/>
              <a:t>What Odds Ratio (OR) and Risk Ratio (RR)  tell you</a:t>
            </a:r>
          </a:p>
        </p:txBody>
      </p:sp>
      <p:sp>
        <p:nvSpPr>
          <p:cNvPr id="3" name="Content Placeholder 2"/>
          <p:cNvSpPr>
            <a:spLocks noGrp="1"/>
          </p:cNvSpPr>
          <p:nvPr>
            <p:ph idx="1"/>
          </p:nvPr>
        </p:nvSpPr>
        <p:spPr/>
        <p:txBody>
          <a:bodyPr/>
          <a:lstStyle/>
          <a:p>
            <a:pPr marL="457200" indent="-457200">
              <a:buFont typeface="+mj-lt"/>
              <a:buAutoNum type="arabicPeriod"/>
            </a:pPr>
            <a:r>
              <a:rPr lang="en-US" dirty="0"/>
              <a:t>That there IS a relationship between exposure and outcome when the OR </a:t>
            </a:r>
            <a:r>
              <a:rPr lang="en-US" dirty="0" err="1"/>
              <a:t>or</a:t>
            </a:r>
            <a:r>
              <a:rPr lang="en-US" dirty="0"/>
              <a:t> RR </a:t>
            </a:r>
            <a:r>
              <a:rPr lang="en-US" i="1" dirty="0"/>
              <a:t>is clearly more than 1.0 or less than 1.0</a:t>
            </a:r>
            <a:r>
              <a:rPr lang="en-US" dirty="0"/>
              <a:t>, </a:t>
            </a:r>
          </a:p>
          <a:p>
            <a:pPr marL="457200" indent="-457200">
              <a:buFont typeface="+mj-lt"/>
              <a:buAutoNum type="arabicPeriod"/>
            </a:pPr>
            <a:r>
              <a:rPr lang="en-US" dirty="0"/>
              <a:t>The DIRECTION of the effect: </a:t>
            </a:r>
          </a:p>
          <a:p>
            <a:pPr lvl="1"/>
            <a:r>
              <a:rPr lang="en-US" dirty="0"/>
              <a:t>if AD greater than BC (OR &gt; 1.0) then the exposure is more likely to lead to illness, </a:t>
            </a:r>
          </a:p>
          <a:p>
            <a:pPr lvl="1"/>
            <a:r>
              <a:rPr lang="en-US" dirty="0"/>
              <a:t>if BC is greater than AD (OR&lt; 1.0) the exposure is ‘protective’ against illness. </a:t>
            </a:r>
          </a:p>
          <a:p>
            <a:pPr marL="457200" indent="-457200">
              <a:buFont typeface="+mj-lt"/>
              <a:buAutoNum type="arabicPeriod"/>
            </a:pPr>
            <a:r>
              <a:rPr lang="en-US" dirty="0"/>
              <a:t>The SIZE or STRENGTH of the effect: the actual OR </a:t>
            </a:r>
            <a:r>
              <a:rPr lang="en-US" dirty="0" err="1"/>
              <a:t>or</a:t>
            </a:r>
            <a:r>
              <a:rPr lang="en-US" dirty="0"/>
              <a:t> RR value itself, read as the number of times one group is more likely to be ill than the other group.</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50</a:t>
            </a:fld>
            <a:endParaRPr lang="en-US"/>
          </a:p>
        </p:txBody>
      </p:sp>
      <p:sp>
        <p:nvSpPr>
          <p:cNvPr id="5" name="Rectangle 4"/>
          <p:cNvSpPr/>
          <p:nvPr/>
        </p:nvSpPr>
        <p:spPr>
          <a:xfrm>
            <a:off x="1943100" y="6504801"/>
            <a:ext cx="7162800" cy="276999"/>
          </a:xfrm>
          <a:prstGeom prst="rect">
            <a:avLst/>
          </a:prstGeom>
        </p:spPr>
        <p:txBody>
          <a:bodyPr wrap="square">
            <a:spAutoFit/>
          </a:bodyPr>
          <a:lstStyle/>
          <a:p>
            <a:r>
              <a:rPr lang="en-US" sz="1200" b="0" dirty="0">
                <a:solidFill>
                  <a:schemeClr val="bg1"/>
                </a:solidFill>
                <a:latin typeface="+mj-lt"/>
              </a:rPr>
              <a:t>https://www.quora.com/What-is-the-difference-between-the-risk-ratio-RR-and-the-odds-ratio-OR</a:t>
            </a:r>
            <a:endParaRPr lang="en-US" sz="1200" dirty="0">
              <a:solidFill>
                <a:schemeClr val="bg1"/>
              </a:solidFill>
              <a:latin typeface="+mj-lt"/>
            </a:endParaRPr>
          </a:p>
        </p:txBody>
      </p:sp>
    </p:spTree>
    <p:extLst>
      <p:ext uri="{BB962C8B-B14F-4D97-AF65-F5344CB8AC3E}">
        <p14:creationId xmlns:p14="http://schemas.microsoft.com/office/powerpoint/2010/main" val="2041360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 Ratio (OR) or Risk Ratio (RR) ?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It’s never wrong to use OR, but RR is preferred when you have the </a:t>
            </a:r>
            <a:r>
              <a:rPr lang="en-US" i="1" dirty="0"/>
              <a:t>true incidence rate</a:t>
            </a:r>
            <a:r>
              <a:rPr lang="en-US" dirty="0"/>
              <a:t> for both exposure groups.</a:t>
            </a:r>
          </a:p>
          <a:p>
            <a:pPr lvl="1">
              <a:buFont typeface="Arial" panose="020B0604020202020204" pitchFamily="34" charset="0"/>
              <a:buChar char="•"/>
            </a:pPr>
            <a:r>
              <a:rPr lang="en-US" dirty="0"/>
              <a:t>This is ONLY possible where you start with healthy exposed groups and follow them through time. </a:t>
            </a:r>
          </a:p>
          <a:p>
            <a:pPr lvl="1">
              <a:buFont typeface="Arial" panose="020B0604020202020204" pitchFamily="34" charset="0"/>
              <a:buChar char="•"/>
            </a:pPr>
            <a:r>
              <a:rPr lang="en-US" dirty="0"/>
              <a:t>You do NOT have this when you begin with some ill people (cases) and quickly assemble some non-ill people for comparison (as in a case control study).</a:t>
            </a:r>
          </a:p>
          <a:p>
            <a:pPr>
              <a:buFont typeface="Arial" panose="020B0604020202020204" pitchFamily="34" charset="0"/>
              <a:buChar char="•"/>
            </a:pPr>
            <a:r>
              <a:rPr lang="en-US" dirty="0"/>
              <a:t>OR is used for rare or uncommon diseases because you cannot realistically assemble ‘exposed’ and ‘non-exposed’ groups (as for RR).</a:t>
            </a:r>
          </a:p>
          <a:p>
            <a:pPr>
              <a:buFont typeface="Arial" panose="020B0604020202020204" pitchFamily="34" charset="0"/>
              <a:buChar char="•"/>
            </a:pPr>
            <a:r>
              <a:rPr lang="en-US" dirty="0"/>
              <a:t>Neither OR </a:t>
            </a:r>
            <a:r>
              <a:rPr lang="en-US" dirty="0" err="1"/>
              <a:t>or</a:t>
            </a:r>
            <a:r>
              <a:rPr lang="en-US" dirty="0"/>
              <a:t> RR are particularly reliable where the cell sizes are small.</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51</a:t>
            </a:fld>
            <a:endParaRPr lang="en-US"/>
          </a:p>
        </p:txBody>
      </p:sp>
      <p:sp>
        <p:nvSpPr>
          <p:cNvPr id="5" name="Rectangle 4"/>
          <p:cNvSpPr/>
          <p:nvPr/>
        </p:nvSpPr>
        <p:spPr>
          <a:xfrm>
            <a:off x="1943100" y="6504801"/>
            <a:ext cx="7162800" cy="276999"/>
          </a:xfrm>
          <a:prstGeom prst="rect">
            <a:avLst/>
          </a:prstGeom>
        </p:spPr>
        <p:txBody>
          <a:bodyPr wrap="square">
            <a:spAutoFit/>
          </a:bodyPr>
          <a:lstStyle/>
          <a:p>
            <a:r>
              <a:rPr lang="en-US" sz="1200" b="0" dirty="0">
                <a:solidFill>
                  <a:schemeClr val="bg1"/>
                </a:solidFill>
                <a:latin typeface="+mj-lt"/>
              </a:rPr>
              <a:t>https://www.quora.com/What-is-the-difference-between-the-risk-ratio-RR-and-the-odds-ratio-OR</a:t>
            </a:r>
            <a:endParaRPr lang="en-US" sz="1200" dirty="0">
              <a:solidFill>
                <a:schemeClr val="bg1"/>
              </a:solidFill>
              <a:latin typeface="+mj-lt"/>
            </a:endParaRPr>
          </a:p>
        </p:txBody>
      </p:sp>
    </p:spTree>
    <p:extLst>
      <p:ext uri="{BB962C8B-B14F-4D97-AF65-F5344CB8AC3E}">
        <p14:creationId xmlns:p14="http://schemas.microsoft.com/office/powerpoint/2010/main" val="5836564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Cross-sectional studies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52</a:t>
            </a:fld>
            <a:endParaRPr lang="en-US"/>
          </a:p>
        </p:txBody>
      </p:sp>
    </p:spTree>
    <p:extLst>
      <p:ext uri="{BB962C8B-B14F-4D97-AF65-F5344CB8AC3E}">
        <p14:creationId xmlns:p14="http://schemas.microsoft.com/office/powerpoint/2010/main" val="24251686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04800" y="2895600"/>
            <a:ext cx="8458200" cy="3810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Cross-sectional study</a:t>
            </a:r>
          </a:p>
        </p:txBody>
      </p:sp>
      <p:sp>
        <p:nvSpPr>
          <p:cNvPr id="3" name="Content Placeholder 2"/>
          <p:cNvSpPr>
            <a:spLocks noGrp="1"/>
          </p:cNvSpPr>
          <p:nvPr>
            <p:ph idx="1"/>
          </p:nvPr>
        </p:nvSpPr>
        <p:spPr>
          <a:xfrm>
            <a:off x="228600" y="1676400"/>
            <a:ext cx="8686800" cy="1524000"/>
          </a:xfrm>
        </p:spPr>
        <p:txBody>
          <a:bodyPr/>
          <a:lstStyle/>
          <a:p>
            <a:pPr marL="0" indent="0"/>
            <a:r>
              <a:rPr lang="en-US" dirty="0"/>
              <a:t>An observational study in which subjects are sampled at one point in time, and then the associations between the concurrent risk factors and health outcomes are investigated. </a:t>
            </a:r>
          </a:p>
        </p:txBody>
      </p:sp>
      <p:sp>
        <p:nvSpPr>
          <p:cNvPr id="4" name="Slide Number Placeholder 3"/>
          <p:cNvSpPr>
            <a:spLocks noGrp="1"/>
          </p:cNvSpPr>
          <p:nvPr>
            <p:ph type="sldNum" sz="quarter" idx="10"/>
          </p:nvPr>
        </p:nvSpPr>
        <p:spPr>
          <a:xfrm>
            <a:off x="0" y="6400800"/>
            <a:ext cx="2057400" cy="365125"/>
          </a:xfrm>
        </p:spPr>
        <p:txBody>
          <a:bodyPr/>
          <a:lstStyle/>
          <a:p>
            <a:fld id="{B7A43C5A-ACB8-4C0A-8D74-C2E9796A15BB}" type="slidenum">
              <a:rPr lang="en-US" smtClean="0"/>
              <a:pPr/>
              <a:t>53</a:t>
            </a:fld>
            <a:endParaRPr lang="en-US"/>
          </a:p>
        </p:txBody>
      </p:sp>
      <p:pic>
        <p:nvPicPr>
          <p:cNvPr id="8" name="Picture 7"/>
          <p:cNvPicPr>
            <a:picLocks noChangeAspect="1"/>
          </p:cNvPicPr>
          <p:nvPr/>
        </p:nvPicPr>
        <p:blipFill>
          <a:blip r:embed="rId2"/>
          <a:stretch>
            <a:fillRect/>
          </a:stretch>
        </p:blipFill>
        <p:spPr>
          <a:xfrm>
            <a:off x="457199" y="4898379"/>
            <a:ext cx="8229600" cy="1657350"/>
          </a:xfrm>
          <a:prstGeom prst="rect">
            <a:avLst/>
          </a:prstGeom>
        </p:spPr>
      </p:pic>
      <p:pic>
        <p:nvPicPr>
          <p:cNvPr id="9" name="Picture 8"/>
          <p:cNvPicPr>
            <a:picLocks noChangeAspect="1"/>
          </p:cNvPicPr>
          <p:nvPr/>
        </p:nvPicPr>
        <p:blipFill>
          <a:blip r:embed="rId3"/>
          <a:stretch>
            <a:fillRect/>
          </a:stretch>
        </p:blipFill>
        <p:spPr>
          <a:xfrm>
            <a:off x="481012" y="3048000"/>
            <a:ext cx="8181975" cy="2257425"/>
          </a:xfrm>
          <a:prstGeom prst="rect">
            <a:avLst/>
          </a:prstGeom>
        </p:spPr>
      </p:pic>
      <p:sp>
        <p:nvSpPr>
          <p:cNvPr id="11" name="Rectangle 10"/>
          <p:cNvSpPr/>
          <p:nvPr/>
        </p:nvSpPr>
        <p:spPr bwMode="auto">
          <a:xfrm>
            <a:off x="342899" y="2895600"/>
            <a:ext cx="138113" cy="3810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818667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Cross-sectional design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7237" y="1957387"/>
            <a:ext cx="7629525" cy="4391025"/>
          </a:xfrm>
        </p:spPr>
      </p:pic>
      <p:sp>
        <p:nvSpPr>
          <p:cNvPr id="4" name="Slide Number Placeholder 3"/>
          <p:cNvSpPr>
            <a:spLocks noGrp="1"/>
          </p:cNvSpPr>
          <p:nvPr>
            <p:ph type="sldNum" sz="quarter" idx="10"/>
          </p:nvPr>
        </p:nvSpPr>
        <p:spPr/>
        <p:txBody>
          <a:bodyPr/>
          <a:lstStyle/>
          <a:p>
            <a:fld id="{B7A43C5A-ACB8-4C0A-8D74-C2E9796A15BB}" type="slidenum">
              <a:rPr lang="en-US" smtClean="0"/>
              <a:pPr/>
              <a:t>54</a:t>
            </a:fld>
            <a:endParaRPr lang="en-US"/>
          </a:p>
        </p:txBody>
      </p:sp>
    </p:spTree>
    <p:extLst>
      <p:ext uri="{BB962C8B-B14F-4D97-AF65-F5344CB8AC3E}">
        <p14:creationId xmlns:p14="http://schemas.microsoft.com/office/powerpoint/2010/main" val="27986412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Case-control studies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55</a:t>
            </a:fld>
            <a:endParaRPr lang="en-US"/>
          </a:p>
        </p:txBody>
      </p:sp>
    </p:spTree>
    <p:extLst>
      <p:ext uri="{BB962C8B-B14F-4D97-AF65-F5344CB8AC3E}">
        <p14:creationId xmlns:p14="http://schemas.microsoft.com/office/powerpoint/2010/main" val="12098133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control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Examine two groups: </a:t>
            </a:r>
          </a:p>
          <a:p>
            <a:pPr lvl="1">
              <a:buFont typeface="Arial" panose="020B0604020202020204" pitchFamily="34" charset="0"/>
              <a:buChar char="•"/>
            </a:pPr>
            <a:r>
              <a:rPr lang="en-US" dirty="0"/>
              <a:t>One group of people who have experienced an event (= some outcome, usually an adverse event) and,</a:t>
            </a:r>
          </a:p>
          <a:p>
            <a:pPr lvl="1">
              <a:buFont typeface="Arial" panose="020B0604020202020204" pitchFamily="34" charset="0"/>
              <a:buChar char="•"/>
            </a:pPr>
            <a:r>
              <a:rPr lang="en-US" dirty="0"/>
              <a:t>Another group of people who have not experienced the same outcome. </a:t>
            </a:r>
          </a:p>
          <a:p>
            <a:pPr>
              <a:buFont typeface="Arial" panose="020B0604020202020204" pitchFamily="34" charset="0"/>
              <a:buChar char="•"/>
            </a:pPr>
            <a:r>
              <a:rPr lang="en-US" dirty="0"/>
              <a:t>Look at how exposure to suspect (usually noxious) agents differed between the two groups. </a:t>
            </a:r>
          </a:p>
          <a:p>
            <a:pPr>
              <a:buFont typeface="Arial" panose="020B0604020202020204" pitchFamily="34" charset="0"/>
              <a:buChar char="•"/>
            </a:pPr>
            <a:r>
              <a:rPr lang="en-US" dirty="0"/>
              <a:t>This type of study design is most useful for trying to ascertain the cause of rare events, such as rare cancers.</a:t>
            </a:r>
          </a:p>
          <a:p>
            <a:pPr>
              <a:buFont typeface="Arial" panose="020B0604020202020204" pitchFamily="34" charset="0"/>
              <a:buChar char="•"/>
            </a:pPr>
            <a:r>
              <a:rPr lang="en-US" dirty="0"/>
              <a:t>Aims to achieve the same goals (comparison of exposed and unexposed) as a cohort study but does so more efficiently, by the use of sampling.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56</a:t>
            </a:fld>
            <a:endParaRPr lang="en-US"/>
          </a:p>
        </p:txBody>
      </p:sp>
    </p:spTree>
    <p:extLst>
      <p:ext uri="{BB962C8B-B14F-4D97-AF65-F5344CB8AC3E}">
        <p14:creationId xmlns:p14="http://schemas.microsoft.com/office/powerpoint/2010/main" val="138945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control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Synonyms:</a:t>
            </a:r>
          </a:p>
          <a:p>
            <a:pPr lvl="1">
              <a:buFont typeface="Arial" panose="020B0604020202020204" pitchFamily="34" charset="0"/>
              <a:buChar char="•"/>
            </a:pPr>
            <a:r>
              <a:rPr lang="en-US" sz="2000" dirty="0"/>
              <a:t>"retrospective studies“,</a:t>
            </a:r>
          </a:p>
          <a:p>
            <a:pPr lvl="1">
              <a:buFont typeface="Arial" panose="020B0604020202020204" pitchFamily="34" charset="0"/>
              <a:buChar char="•"/>
            </a:pPr>
            <a:r>
              <a:rPr lang="en-US" sz="2000" dirty="0"/>
              <a:t>"case-referent studies“. </a:t>
            </a:r>
          </a:p>
          <a:p>
            <a:pPr>
              <a:buFont typeface="Arial" panose="020B0604020202020204" pitchFamily="34" charset="0"/>
              <a:buChar char="•"/>
            </a:pPr>
            <a:r>
              <a:rPr lang="en-US" sz="2000" dirty="0"/>
              <a:t>Compares patients who have a disease or outcome of interest (cases) with patients who do not have the disease or outcome (controls), </a:t>
            </a:r>
          </a:p>
          <a:p>
            <a:pPr>
              <a:buFont typeface="Arial" panose="020B0604020202020204" pitchFamily="34" charset="0"/>
              <a:buChar char="•"/>
            </a:pPr>
            <a:r>
              <a:rPr lang="en-US" sz="2000" dirty="0"/>
              <a:t>Retrospective comparison of how frequently the exposure to a risk factor is present in each group to determine the relationship between the risk factor and the disease. </a:t>
            </a:r>
          </a:p>
          <a:p>
            <a:pPr>
              <a:buFont typeface="Arial" panose="020B0604020202020204" pitchFamily="34" charset="0"/>
              <a:buChar char="•"/>
            </a:pPr>
            <a:r>
              <a:rPr lang="en-US" sz="2000" dirty="0"/>
              <a:t>Are observational:</a:t>
            </a:r>
          </a:p>
          <a:p>
            <a:pPr lvl="1">
              <a:buFont typeface="Arial" panose="020B0604020202020204" pitchFamily="34" charset="0"/>
              <a:buChar char="•"/>
            </a:pPr>
            <a:r>
              <a:rPr lang="en-US" sz="2000" dirty="0"/>
              <a:t>no intervention is attempted,</a:t>
            </a:r>
          </a:p>
          <a:p>
            <a:pPr lvl="1">
              <a:buFont typeface="Arial" panose="020B0604020202020204" pitchFamily="34" charset="0"/>
              <a:buChar char="•"/>
            </a:pPr>
            <a:r>
              <a:rPr lang="en-US" sz="2000" dirty="0"/>
              <a:t>no attempt is made to alter the course of the disease. </a:t>
            </a:r>
          </a:p>
          <a:p>
            <a:pPr>
              <a:buFont typeface="Arial" panose="020B0604020202020204" pitchFamily="34" charset="0"/>
              <a:buChar char="•"/>
            </a:pPr>
            <a:r>
              <a:rPr lang="en-US" sz="2000" dirty="0"/>
              <a:t>The proportion of cases in the entire population-at-risk is unknown:</a:t>
            </a:r>
          </a:p>
          <a:p>
            <a:pPr marL="457200" lvl="1" indent="0">
              <a:buNone/>
            </a:pPr>
            <a:r>
              <a:rPr lang="en-US" sz="2000" dirty="0">
                <a:sym typeface="Wingdings" panose="05000000000000000000" pitchFamily="2" charset="2"/>
              </a:rPr>
              <a:t> </a:t>
            </a:r>
            <a:r>
              <a:rPr lang="en-US" sz="2000" dirty="0"/>
              <a:t>Designed to estimate odds. </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a:prstGeom prst="rect">
            <a:avLst/>
          </a:prstGeom>
        </p:spPr>
        <p:txBody>
          <a:bodyPr/>
          <a:lstStyle/>
          <a:p>
            <a:fld id="{BFD31CDF-57B6-47B5-A6A0-80974445C95D}" type="slidenum">
              <a:rPr lang="en-US" smtClean="0"/>
              <a:t>57</a:t>
            </a:fld>
            <a:endParaRPr lang="en-US"/>
          </a:p>
        </p:txBody>
      </p:sp>
    </p:spTree>
    <p:extLst>
      <p:ext uri="{BB962C8B-B14F-4D97-AF65-F5344CB8AC3E}">
        <p14:creationId xmlns:p14="http://schemas.microsoft.com/office/powerpoint/2010/main" val="24705837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58</a:t>
            </a:fld>
            <a:endParaRPr lang="en-US"/>
          </a:p>
        </p:txBody>
      </p:sp>
      <p:pic>
        <p:nvPicPr>
          <p:cNvPr id="5" name="Picture 4"/>
          <p:cNvPicPr>
            <a:picLocks noChangeAspect="1"/>
          </p:cNvPicPr>
          <p:nvPr/>
        </p:nvPicPr>
        <p:blipFill>
          <a:blip r:embed="rId2"/>
          <a:stretch>
            <a:fillRect/>
          </a:stretch>
        </p:blipFill>
        <p:spPr>
          <a:xfrm>
            <a:off x="0" y="449343"/>
            <a:ext cx="9144000" cy="6440477"/>
          </a:xfrm>
          <a:prstGeom prst="rect">
            <a:avLst/>
          </a:prstGeom>
        </p:spPr>
      </p:pic>
      <p:sp>
        <p:nvSpPr>
          <p:cNvPr id="6" name="Rectangle 5"/>
          <p:cNvSpPr/>
          <p:nvPr/>
        </p:nvSpPr>
        <p:spPr>
          <a:xfrm>
            <a:off x="5867400" y="6400800"/>
            <a:ext cx="3200400" cy="461665"/>
          </a:xfrm>
          <a:prstGeom prst="rect">
            <a:avLst/>
          </a:prstGeom>
        </p:spPr>
        <p:txBody>
          <a:bodyPr wrap="square">
            <a:spAutoFit/>
          </a:bodyPr>
          <a:lstStyle/>
          <a:p>
            <a:r>
              <a:rPr lang="en-US" sz="1200" dirty="0"/>
              <a:t>ERIC Notebook. Case Control Studies (Second Edition No. 5)</a:t>
            </a:r>
          </a:p>
        </p:txBody>
      </p:sp>
    </p:spTree>
    <p:extLst>
      <p:ext uri="{BB962C8B-B14F-4D97-AF65-F5344CB8AC3E}">
        <p14:creationId xmlns:p14="http://schemas.microsoft.com/office/powerpoint/2010/main" val="39712713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Case selection in case control studies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59</a:t>
            </a:fld>
            <a:endParaRPr lang="en-US"/>
          </a:p>
        </p:txBody>
      </p:sp>
      <p:pic>
        <p:nvPicPr>
          <p:cNvPr id="5" name="Picture 4"/>
          <p:cNvPicPr>
            <a:picLocks noChangeAspect="1"/>
          </p:cNvPicPr>
          <p:nvPr/>
        </p:nvPicPr>
        <p:blipFill>
          <a:blip r:embed="rId2"/>
          <a:stretch>
            <a:fillRect/>
          </a:stretch>
        </p:blipFill>
        <p:spPr>
          <a:xfrm>
            <a:off x="823912" y="1265238"/>
            <a:ext cx="7496175" cy="5241925"/>
          </a:xfrm>
          <a:prstGeom prst="rect">
            <a:avLst/>
          </a:prstGeom>
        </p:spPr>
      </p:pic>
      <p:sp>
        <p:nvSpPr>
          <p:cNvPr id="6" name="Rectangle 5"/>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2287342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Cardinal Rules of EBM</a:t>
            </a:r>
            <a:br>
              <a:rPr lang="en-US" dirty="0"/>
            </a:b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b="1" dirty="0"/>
              <a:t>Not all evidence is created equal:</a:t>
            </a:r>
          </a:p>
          <a:p>
            <a:pPr lvl="1" indent="-342900"/>
            <a:r>
              <a:rPr lang="en-US" dirty="0"/>
              <a:t>A hierarchy of evidence guides clinical decision-making.</a:t>
            </a:r>
          </a:p>
          <a:p>
            <a:pPr lvl="1" indent="-342900"/>
            <a:endParaRPr lang="en-US" dirty="0"/>
          </a:p>
          <a:p>
            <a:pPr marL="457200" indent="-457200">
              <a:buFont typeface="+mj-lt"/>
              <a:buAutoNum type="arabicPeriod"/>
            </a:pPr>
            <a:r>
              <a:rPr lang="en-US" b="1" dirty="0"/>
              <a:t>Evidence alone is never enough:</a:t>
            </a:r>
          </a:p>
          <a:p>
            <a:pPr lvl="1" indent="-342900"/>
            <a:r>
              <a:rPr lang="en-US" dirty="0"/>
              <a:t>Competent physicians balance risks and benefits of management strategies in the context of patient values and preferences. </a:t>
            </a:r>
          </a:p>
          <a:p>
            <a:pPr marL="457200" indent="-457200">
              <a:buFont typeface="+mj-lt"/>
              <a:buAutoNum type="arabicPeriod"/>
            </a:pPr>
            <a:endParaRPr lang="en-US" dirty="0"/>
          </a:p>
          <a:p>
            <a:pPr marL="457200" indent="-457200">
              <a:buFont typeface="+mj-lt"/>
              <a:buAutoNum type="arabicPeriod"/>
            </a:pPr>
            <a:endParaRPr lang="en-US"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http://libguides.gwumc.edu/ebm/ebmintro</a:t>
            </a:r>
          </a:p>
        </p:txBody>
      </p:sp>
      <p:sp>
        <p:nvSpPr>
          <p:cNvPr id="5" name="Slide Number Placeholder 4"/>
          <p:cNvSpPr>
            <a:spLocks noGrp="1"/>
          </p:cNvSpPr>
          <p:nvPr>
            <p:ph type="sldNum" sz="quarter" idx="10"/>
          </p:nvPr>
        </p:nvSpPr>
        <p:spPr/>
        <p:txBody>
          <a:bodyPr/>
          <a:lstStyle/>
          <a:p>
            <a:fld id="{B7A43C5A-ACB8-4C0A-8D74-C2E9796A15BB}" type="slidenum">
              <a:rPr lang="en-US" smtClean="0"/>
              <a:pPr/>
              <a:t>6</a:t>
            </a:fld>
            <a:endParaRPr lang="en-US"/>
          </a:p>
        </p:txBody>
      </p:sp>
    </p:spTree>
    <p:extLst>
      <p:ext uri="{BB962C8B-B14F-4D97-AF65-F5344CB8AC3E}">
        <p14:creationId xmlns:p14="http://schemas.microsoft.com/office/powerpoint/2010/main" val="31494741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selection alternatives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Prevalent cases: </a:t>
            </a:r>
          </a:p>
          <a:p>
            <a:pPr lvl="1">
              <a:buFont typeface="Arial" panose="020B0604020202020204" pitchFamily="34" charset="0"/>
              <a:buChar char="•"/>
            </a:pPr>
            <a:r>
              <a:rPr lang="en-US" dirty="0"/>
              <a:t>persons who were existing cases of the health outcome or disease during the observation period.</a:t>
            </a:r>
          </a:p>
          <a:p>
            <a:pPr lvl="2">
              <a:buFont typeface="Arial" panose="020B0604020202020204" pitchFamily="34" charset="0"/>
              <a:buChar char="•"/>
            </a:pPr>
            <a:r>
              <a:rPr lang="en-US" dirty="0">
                <a:sym typeface="Wingdings" panose="05000000000000000000" pitchFamily="2" charset="2"/>
              </a:rPr>
              <a:t> </a:t>
            </a:r>
            <a:r>
              <a:rPr lang="en-US" dirty="0"/>
              <a:t>prevalence odds ratio, which will be influenced by the incidence rate and survival or migration out of the prevalence pool of cases, and thus does not estimate the rate ratio. </a:t>
            </a:r>
          </a:p>
          <a:p>
            <a:pPr>
              <a:buFont typeface="Arial" panose="020B0604020202020204" pitchFamily="34" charset="0"/>
              <a:buChar char="•"/>
            </a:pPr>
            <a:r>
              <a:rPr lang="en-US" dirty="0"/>
              <a:t>Incident cases:</a:t>
            </a:r>
          </a:p>
          <a:p>
            <a:pPr lvl="1">
              <a:buFont typeface="Arial" panose="020B0604020202020204" pitchFamily="34" charset="0"/>
              <a:buChar char="•"/>
            </a:pPr>
            <a:r>
              <a:rPr lang="en-US" dirty="0"/>
              <a:t>persons who newly develop the health outcome or disease during the observation period. </a:t>
            </a:r>
          </a:p>
          <a:p>
            <a:pPr lvl="2">
              <a:buFont typeface="Arial" panose="020B0604020202020204" pitchFamily="34" charset="0"/>
              <a:buChar char="•"/>
            </a:pPr>
            <a:r>
              <a:rPr lang="en-US" dirty="0"/>
              <a:t>prevalence is influenced by both incidence and duration. </a:t>
            </a:r>
          </a:p>
          <a:p>
            <a:pPr>
              <a:buFont typeface="Arial" panose="020B0604020202020204" pitchFamily="34" charset="0"/>
              <a:buChar char="•"/>
            </a:pPr>
            <a:r>
              <a:rPr lang="en-US" sz="2000" dirty="0"/>
              <a:t>For cause of disease studies incident cases are preferred as they are more informative about factors that lead up to the development of disease rather than factors that affect duration.</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60</a:t>
            </a:fld>
            <a:endParaRPr lang="en-US"/>
          </a:p>
        </p:txBody>
      </p:sp>
    </p:spTree>
    <p:extLst>
      <p:ext uri="{BB962C8B-B14F-4D97-AF65-F5344CB8AC3E}">
        <p14:creationId xmlns:p14="http://schemas.microsoft.com/office/powerpoint/2010/main" val="191654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selection in case-control studies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Most demanding aspects of a case-control study. </a:t>
            </a:r>
          </a:p>
          <a:p>
            <a:pPr>
              <a:buFont typeface="Arial" panose="020B0604020202020204" pitchFamily="34" charset="0"/>
              <a:buChar char="•"/>
            </a:pPr>
            <a:r>
              <a:rPr lang="en-US" dirty="0"/>
              <a:t>The distribution of exposure should be the same among cases and controls; </a:t>
            </a:r>
          </a:p>
          <a:p>
            <a:pPr lvl="1">
              <a:buFont typeface="Arial" panose="020B0604020202020204" pitchFamily="34" charset="0"/>
              <a:buChar char="•"/>
            </a:pPr>
            <a:r>
              <a:rPr lang="en-US" dirty="0">
                <a:sym typeface="Wingdings" panose="05000000000000000000" pitchFamily="2" charset="2"/>
              </a:rPr>
              <a:t></a:t>
            </a:r>
            <a:r>
              <a:rPr lang="en-US" dirty="0"/>
              <a:t> both cases and controls should stem from the same source population. </a:t>
            </a:r>
          </a:p>
          <a:p>
            <a:pPr>
              <a:buFont typeface="Arial" panose="020B0604020202020204" pitchFamily="34" charset="0"/>
              <a:buChar char="•"/>
            </a:pPr>
            <a:r>
              <a:rPr lang="en-US" dirty="0"/>
              <a:t>The control group may also be an at-risk population, with the potential to develop the outcome. </a:t>
            </a:r>
          </a:p>
          <a:p>
            <a:pPr>
              <a:buFont typeface="Arial" panose="020B0604020202020204" pitchFamily="34" charset="0"/>
              <a:buChar char="•"/>
            </a:pPr>
            <a:r>
              <a:rPr lang="en-US" dirty="0"/>
              <a:t>Because the validity of the study depends on the comparability of these two groups, cases and controls should otherwise meet the same inclusion criteria in the study.</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61</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5621177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Matched case-control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Matching attempts to ensure comparability between cases and controls.</a:t>
            </a:r>
          </a:p>
          <a:p>
            <a:pPr>
              <a:buFont typeface="Arial" panose="020B0604020202020204" pitchFamily="34" charset="0"/>
              <a:buChar char="•"/>
            </a:pPr>
            <a:r>
              <a:rPr lang="en-US" dirty="0"/>
              <a:t>Goal: reduce variability and systematic differences attributable to background variables and confounders:</a:t>
            </a:r>
          </a:p>
          <a:p>
            <a:pPr lvl="2">
              <a:buFont typeface="Arial" panose="020B0604020202020204" pitchFamily="34" charset="0"/>
              <a:buChar char="•"/>
            </a:pPr>
            <a:r>
              <a:rPr lang="en-US" dirty="0"/>
              <a:t>Background variables: variables that are not of interest to the investigator.</a:t>
            </a:r>
          </a:p>
          <a:p>
            <a:pPr lvl="2">
              <a:buFont typeface="Arial" panose="020B0604020202020204" pitchFamily="34" charset="0"/>
              <a:buChar char="•"/>
            </a:pPr>
            <a:r>
              <a:rPr lang="en-US" dirty="0"/>
              <a:t>Confounders: variables associated with the risk factor which may potentially be a cause of the outcome. </a:t>
            </a:r>
          </a:p>
          <a:p>
            <a:pPr>
              <a:buFont typeface="Arial" panose="020B0604020202020204" pitchFamily="34" charset="0"/>
              <a:buChar char="•"/>
            </a:pPr>
            <a:r>
              <a:rPr lang="en-US" dirty="0"/>
              <a:t>Each case is typically paired individually with a control subject with respect to the background variables and confounders </a:t>
            </a:r>
            <a:r>
              <a:rPr lang="en-US" dirty="0">
                <a:sym typeface="Wingdings" panose="05000000000000000000" pitchFamily="2" charset="2"/>
              </a:rPr>
              <a:t> ‘individual matching’.</a:t>
            </a:r>
          </a:p>
          <a:p>
            <a:pPr lvl="1">
              <a:buFont typeface="Arial" panose="020B0604020202020204" pitchFamily="34" charset="0"/>
              <a:buChar char="•"/>
            </a:pPr>
            <a:r>
              <a:rPr lang="en-US" dirty="0">
                <a:sym typeface="Wingdings" panose="05000000000000000000" pitchFamily="2" charset="2"/>
              </a:rPr>
              <a:t>Alternative: multiple controls (when cases are rare).</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62</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33008961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control study</a:t>
            </a:r>
          </a:p>
        </p:txBody>
      </p:sp>
      <p:sp>
        <p:nvSpPr>
          <p:cNvPr id="6" name="Content Placeholder 5"/>
          <p:cNvSpPr>
            <a:spLocks noGrp="1"/>
          </p:cNvSpPr>
          <p:nvPr>
            <p:ph idx="1"/>
          </p:nvPr>
        </p:nvSpPr>
        <p:spPr/>
        <p:txBody>
          <a:bodyPr/>
          <a:lstStyle/>
          <a:p>
            <a:r>
              <a:rPr lang="en-US" b="1" u="sng" dirty="0"/>
              <a:t>Advantages</a:t>
            </a:r>
          </a:p>
          <a:p>
            <a:pPr marL="512763" indent="-280988">
              <a:buFont typeface="Arial" panose="020B0604020202020204" pitchFamily="34" charset="0"/>
              <a:buChar char="•"/>
            </a:pPr>
            <a:r>
              <a:rPr lang="en-US" sz="2000" dirty="0"/>
              <a:t>can obtain findings quickly</a:t>
            </a:r>
          </a:p>
          <a:p>
            <a:pPr marL="512763" indent="-280988">
              <a:buFont typeface="Arial" panose="020B0604020202020204" pitchFamily="34" charset="0"/>
              <a:buChar char="•"/>
            </a:pPr>
            <a:r>
              <a:rPr lang="en-US" sz="2000" dirty="0"/>
              <a:t>can often be undertaken with minimal funding</a:t>
            </a:r>
          </a:p>
          <a:p>
            <a:pPr marL="512763" indent="-280988">
              <a:buFont typeface="Arial" panose="020B0604020202020204" pitchFamily="34" charset="0"/>
              <a:buChar char="•"/>
            </a:pPr>
            <a:r>
              <a:rPr lang="en-US" sz="2000" dirty="0"/>
              <a:t>efficient for rare diseases</a:t>
            </a:r>
          </a:p>
          <a:p>
            <a:pPr marL="512763" indent="-280988">
              <a:buFont typeface="Arial" panose="020B0604020202020204" pitchFamily="34" charset="0"/>
              <a:buChar char="•"/>
            </a:pPr>
            <a:r>
              <a:rPr lang="en-US" sz="2000" dirty="0"/>
              <a:t>can study multiple exposures</a:t>
            </a:r>
          </a:p>
          <a:p>
            <a:pPr marL="512763" indent="-280988">
              <a:buFont typeface="Arial" panose="020B0604020202020204" pitchFamily="34" charset="0"/>
              <a:buChar char="•"/>
            </a:pPr>
            <a:r>
              <a:rPr lang="en-US" sz="2000" dirty="0"/>
              <a:t>generally requires few study subjects</a:t>
            </a:r>
          </a:p>
          <a:p>
            <a:r>
              <a:rPr lang="en-US" b="1" u="sng" dirty="0"/>
              <a:t>Disadvantages</a:t>
            </a:r>
          </a:p>
          <a:p>
            <a:pPr marL="512763" indent="-280988">
              <a:buFont typeface="Arial" panose="020B0604020202020204" pitchFamily="34" charset="0"/>
              <a:buChar char="•"/>
            </a:pPr>
            <a:r>
              <a:rPr lang="en-US" sz="2000" dirty="0"/>
              <a:t>cannot generate incidence data</a:t>
            </a:r>
          </a:p>
          <a:p>
            <a:pPr marL="512763" indent="-280988">
              <a:buFont typeface="Arial" panose="020B0604020202020204" pitchFamily="34" charset="0"/>
              <a:buChar char="•"/>
            </a:pPr>
            <a:r>
              <a:rPr lang="en-US" sz="2000" dirty="0"/>
              <a:t>subject to bias</a:t>
            </a:r>
          </a:p>
          <a:p>
            <a:pPr marL="512763" indent="-280988">
              <a:buFont typeface="Arial" panose="020B0604020202020204" pitchFamily="34" charset="0"/>
              <a:buChar char="•"/>
            </a:pPr>
            <a:r>
              <a:rPr lang="en-US" sz="2000" dirty="0"/>
              <a:t>difficult if record keeping is either inadequate or unreliable</a:t>
            </a:r>
          </a:p>
          <a:p>
            <a:pPr marL="512763" indent="-280988">
              <a:buFont typeface="Arial" panose="020B0604020202020204" pitchFamily="34" charset="0"/>
              <a:buChar char="•"/>
            </a:pPr>
            <a:r>
              <a:rPr lang="en-US" sz="2000" dirty="0"/>
              <a:t>selection of controls can be difficult</a:t>
            </a:r>
          </a:p>
          <a:p>
            <a:pPr marL="512763" indent="-280988">
              <a:buFont typeface="Arial" panose="020B0604020202020204" pitchFamily="34" charset="0"/>
              <a:buChar char="•"/>
            </a:pPr>
            <a:r>
              <a:rPr lang="en-US" sz="2000" dirty="0"/>
              <a:t>cannot determine prevalence nor incidence of disease nor the risk factors as the subjects are generally collected by purposive sampling.</a:t>
            </a:r>
          </a:p>
          <a:p>
            <a:pPr marL="512763" indent="-280988">
              <a:buFont typeface="Arial" panose="020B0604020202020204" pitchFamily="34" charset="0"/>
              <a:buChar char="•"/>
            </a:pPr>
            <a:endParaRPr lang="en-US" sz="2000" dirty="0"/>
          </a:p>
          <a:p>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63</a:t>
            </a:fld>
            <a:endParaRPr lang="en-US"/>
          </a:p>
        </p:txBody>
      </p:sp>
    </p:spTree>
    <p:extLst>
      <p:ext uri="{BB962C8B-B14F-4D97-AF65-F5344CB8AC3E}">
        <p14:creationId xmlns:p14="http://schemas.microsoft.com/office/powerpoint/2010/main" val="283220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64</a:t>
            </a:fld>
            <a:endParaRPr lang="en-US"/>
          </a:p>
        </p:txBody>
      </p:sp>
      <p:pic>
        <p:nvPicPr>
          <p:cNvPr id="5" name="Picture 4"/>
          <p:cNvPicPr>
            <a:picLocks noChangeAspect="1"/>
          </p:cNvPicPr>
          <p:nvPr/>
        </p:nvPicPr>
        <p:blipFill>
          <a:blip r:embed="rId2"/>
          <a:stretch>
            <a:fillRect/>
          </a:stretch>
        </p:blipFill>
        <p:spPr>
          <a:xfrm>
            <a:off x="0" y="616369"/>
            <a:ext cx="9144000" cy="6622631"/>
          </a:xfrm>
          <a:prstGeom prst="rect">
            <a:avLst/>
          </a:prstGeom>
        </p:spPr>
      </p:pic>
    </p:spTree>
    <p:extLst>
      <p:ext uri="{BB962C8B-B14F-4D97-AF65-F5344CB8AC3E}">
        <p14:creationId xmlns:p14="http://schemas.microsoft.com/office/powerpoint/2010/main" val="34581949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of Odds Ratio</a:t>
            </a:r>
          </a:p>
        </p:txBody>
      </p:sp>
      <p:sp>
        <p:nvSpPr>
          <p:cNvPr id="3" name="Content Placeholder 2"/>
          <p:cNvSpPr>
            <a:spLocks noGrp="1"/>
          </p:cNvSpPr>
          <p:nvPr>
            <p:ph idx="1"/>
          </p:nvPr>
        </p:nvSpPr>
        <p:spPr/>
        <p:txBody>
          <a:bodyPr/>
          <a:lstStyle/>
          <a:p>
            <a:endParaRPr lang="en-US" dirty="0"/>
          </a:p>
          <a:p>
            <a:r>
              <a:rPr lang="en-US" dirty="0"/>
              <a:t>OR = 1 	Odds of disease is the same for exposed and 			unexposed </a:t>
            </a:r>
          </a:p>
          <a:p>
            <a:r>
              <a:rPr lang="en-US" dirty="0"/>
              <a:t>OR &gt; 1 	Exposure increases odds of disease </a:t>
            </a:r>
          </a:p>
          <a:p>
            <a:r>
              <a:rPr lang="en-US" dirty="0"/>
              <a:t>OR &lt; 1 	Exposure reduces odds of disease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65</a:t>
            </a:fld>
            <a:endParaRPr lang="en-US"/>
          </a:p>
        </p:txBody>
      </p:sp>
    </p:spTree>
    <p:extLst>
      <p:ext uri="{BB962C8B-B14F-4D97-AF65-F5344CB8AC3E}">
        <p14:creationId xmlns:p14="http://schemas.microsoft.com/office/powerpoint/2010/main" val="35345829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in case control studies</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Sampling bias:</a:t>
            </a:r>
          </a:p>
          <a:p>
            <a:pPr lvl="1">
              <a:buFont typeface="Arial" panose="020B0604020202020204" pitchFamily="34" charset="0"/>
              <a:buChar char="•"/>
            </a:pPr>
            <a:r>
              <a:rPr lang="en-US" sz="2000" dirty="0"/>
              <a:t>may occur if the cases and controls are taken from different subgroups of the population. </a:t>
            </a:r>
          </a:p>
          <a:p>
            <a:pPr lvl="1">
              <a:buFont typeface="Arial" panose="020B0604020202020204" pitchFamily="34" charset="0"/>
              <a:buChar char="•"/>
            </a:pPr>
            <a:r>
              <a:rPr lang="en-US" sz="2000" dirty="0"/>
              <a:t>the difference in the exposure may be due to some other inherent differences between the groups rather than the risk factor being studied. </a:t>
            </a:r>
          </a:p>
          <a:p>
            <a:pPr>
              <a:buFont typeface="Arial" panose="020B0604020202020204" pitchFamily="34" charset="0"/>
              <a:buChar char="•"/>
            </a:pPr>
            <a:r>
              <a:rPr lang="en-US" dirty="0"/>
              <a:t>Recall bias:</a:t>
            </a:r>
          </a:p>
          <a:p>
            <a:pPr lvl="1">
              <a:buFont typeface="Arial" panose="020B0604020202020204" pitchFamily="34" charset="0"/>
              <a:buChar char="•"/>
            </a:pPr>
            <a:r>
              <a:rPr lang="en-US" sz="2000" dirty="0"/>
              <a:t>May happen when subjects are asked to answer questions about exposure to risk factors in the past. </a:t>
            </a:r>
          </a:p>
          <a:p>
            <a:pPr lvl="1">
              <a:buFont typeface="Arial" panose="020B0604020202020204" pitchFamily="34" charset="0"/>
              <a:buChar char="•"/>
            </a:pPr>
            <a:r>
              <a:rPr lang="en-US" sz="2000" dirty="0"/>
              <a:t>It is likely that people who are diseased (cases) remember their exposure to the risk factor more accurately as compared to the controls. This may result in the OR value being higher than the actual value. It is important to note that case–control study designs cannot determine neither the prevalence or incidence of the disease nor the risk factors as the subjects are generally collected by purposive sampling.</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66</a:t>
            </a:fld>
            <a:endParaRPr lang="en-US"/>
          </a:p>
        </p:txBody>
      </p:sp>
    </p:spTree>
    <p:extLst>
      <p:ext uri="{BB962C8B-B14F-4D97-AF65-F5344CB8AC3E}">
        <p14:creationId xmlns:p14="http://schemas.microsoft.com/office/powerpoint/2010/main" val="170817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Case series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67</a:t>
            </a:fld>
            <a:endParaRPr lang="en-US"/>
          </a:p>
        </p:txBody>
      </p:sp>
    </p:spTree>
    <p:extLst>
      <p:ext uri="{BB962C8B-B14F-4D97-AF65-F5344CB8AC3E}">
        <p14:creationId xmlns:p14="http://schemas.microsoft.com/office/powerpoint/2010/main" val="42705664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Series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Analysis of series of people with some characteristic.</a:t>
            </a:r>
          </a:p>
          <a:p>
            <a:pPr>
              <a:buFont typeface="Arial" panose="020B0604020202020204" pitchFamily="34" charset="0"/>
              <a:buChar char="•"/>
            </a:pPr>
            <a:r>
              <a:rPr lang="en-US" dirty="0"/>
              <a:t>There is no comparison group.</a:t>
            </a:r>
          </a:p>
          <a:p>
            <a:pPr>
              <a:buFont typeface="Arial" panose="020B0604020202020204" pitchFamily="34" charset="0"/>
              <a:buChar char="•"/>
            </a:pPr>
            <a:r>
              <a:rPr lang="en-US" dirty="0"/>
              <a:t>Settings (1):</a:t>
            </a:r>
          </a:p>
          <a:p>
            <a:pPr lvl="1">
              <a:buFont typeface="Arial" panose="020B0604020202020204" pitchFamily="34" charset="0"/>
              <a:buChar char="•"/>
            </a:pPr>
            <a:r>
              <a:rPr lang="en-US" dirty="0"/>
              <a:t>Initial reports of a new diagnosis or innovative treatment. </a:t>
            </a:r>
          </a:p>
          <a:p>
            <a:pPr lvl="2">
              <a:buFont typeface="Arial" panose="020B0604020202020204" pitchFamily="34" charset="0"/>
              <a:buChar char="•"/>
            </a:pPr>
            <a:r>
              <a:rPr lang="en-US" dirty="0"/>
              <a:t>e.g.: the recovery and complication rates after a treatment or procedure.</a:t>
            </a:r>
          </a:p>
          <a:p>
            <a:pPr lvl="2">
              <a:buFont typeface="Arial" panose="020B0604020202020204" pitchFamily="34" charset="0"/>
              <a:buChar char="•"/>
            </a:pPr>
            <a:r>
              <a:rPr lang="en-US" dirty="0"/>
              <a:t>Not to be used for treatment efficacy!</a:t>
            </a:r>
          </a:p>
          <a:p>
            <a:pPr lvl="1">
              <a:buFont typeface="Arial" panose="020B0604020202020204" pitchFamily="34" charset="0"/>
              <a:buChar char="•"/>
            </a:pPr>
            <a:r>
              <a:rPr lang="en-US" dirty="0"/>
              <a:t>Describing the natural history of a condition.</a:t>
            </a:r>
          </a:p>
          <a:p>
            <a:pPr lvl="1">
              <a:buFont typeface="Arial" panose="020B0604020202020204" pitchFamily="34" charset="0"/>
              <a:buChar char="•"/>
            </a:pPr>
            <a:r>
              <a:rPr lang="en-US" dirty="0"/>
              <a:t>Single physician or hospital reports of outcomes.</a:t>
            </a:r>
          </a:p>
          <a:p>
            <a:pPr lvl="1">
              <a:buFont typeface="Arial" panose="020B0604020202020204" pitchFamily="34" charset="0"/>
              <a:buChar char="•"/>
            </a:pPr>
            <a:r>
              <a:rPr lang="en-US" dirty="0"/>
              <a:t>Multi-institutional registry.</a:t>
            </a:r>
          </a:p>
          <a:p>
            <a:pPr>
              <a:buFont typeface="Arial" panose="020B0604020202020204" pitchFamily="34" charset="0"/>
              <a:buChar char="•"/>
            </a:pPr>
            <a:endParaRPr lang="en-US" dirty="0"/>
          </a:p>
        </p:txBody>
      </p:sp>
      <p:sp>
        <p:nvSpPr>
          <p:cNvPr id="4" name="Rectangle 3"/>
          <p:cNvSpPr/>
          <p:nvPr/>
        </p:nvSpPr>
        <p:spPr>
          <a:xfrm>
            <a:off x="0" y="6248400"/>
            <a:ext cx="9144000" cy="523220"/>
          </a:xfrm>
          <a:prstGeom prst="rect">
            <a:avLst/>
          </a:prstGeom>
        </p:spPr>
        <p:txBody>
          <a:bodyPr wrap="square">
            <a:spAutoFit/>
          </a:bodyPr>
          <a:lstStyle/>
          <a:p>
            <a:pPr algn="r"/>
            <a:r>
              <a:rPr lang="en-US" sz="1400" b="0" dirty="0">
                <a:solidFill>
                  <a:schemeClr val="bg1"/>
                </a:solidFill>
              </a:rPr>
              <a:t>Carey TS, Boden SD.  A critical guide to case series reports. Spine (</a:t>
            </a:r>
            <a:r>
              <a:rPr lang="en-US" sz="1400" b="0" dirty="0" err="1">
                <a:solidFill>
                  <a:schemeClr val="bg1"/>
                </a:solidFill>
              </a:rPr>
              <a:t>Phila</a:t>
            </a:r>
            <a:r>
              <a:rPr lang="en-US" sz="1400" b="0" dirty="0">
                <a:solidFill>
                  <a:schemeClr val="bg1"/>
                </a:solidFill>
              </a:rPr>
              <a:t> Pa 1976). 2003 Aug 1;28(15):1631-4. https://www.ncbi.nlm.nih.gov/pubmed/12897483</a:t>
            </a:r>
          </a:p>
        </p:txBody>
      </p:sp>
      <p:sp>
        <p:nvSpPr>
          <p:cNvPr id="5" name="Slide Number Placeholder 4"/>
          <p:cNvSpPr>
            <a:spLocks noGrp="1"/>
          </p:cNvSpPr>
          <p:nvPr>
            <p:ph type="sldNum" sz="quarter" idx="10"/>
          </p:nvPr>
        </p:nvSpPr>
        <p:spPr/>
        <p:txBody>
          <a:bodyPr/>
          <a:lstStyle/>
          <a:p>
            <a:fld id="{B7A43C5A-ACB8-4C0A-8D74-C2E9796A15BB}" type="slidenum">
              <a:rPr lang="en-US" smtClean="0"/>
              <a:pPr/>
              <a:t>68</a:t>
            </a:fld>
            <a:endParaRPr lang="en-US"/>
          </a:p>
        </p:txBody>
      </p:sp>
    </p:spTree>
    <p:extLst>
      <p:ext uri="{BB962C8B-B14F-4D97-AF65-F5344CB8AC3E}">
        <p14:creationId xmlns:p14="http://schemas.microsoft.com/office/powerpoint/2010/main" val="9280769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series settings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Proof (or Disproof) of Concept for a New Hypothesis </a:t>
            </a:r>
          </a:p>
          <a:p>
            <a:pPr>
              <a:buFont typeface="Arial" panose="020B0604020202020204" pitchFamily="34" charset="0"/>
              <a:buChar char="•"/>
            </a:pPr>
            <a:r>
              <a:rPr lang="en-US" dirty="0"/>
              <a:t>Reporting of Sentinel Events </a:t>
            </a:r>
          </a:p>
          <a:p>
            <a:pPr lvl="1">
              <a:buFont typeface="Arial" panose="020B0604020202020204" pitchFamily="34" charset="0"/>
              <a:buChar char="•"/>
            </a:pPr>
            <a:r>
              <a:rPr lang="en-US" dirty="0"/>
              <a:t>Toxicities of Therapies</a:t>
            </a:r>
          </a:p>
          <a:p>
            <a:pPr lvl="1">
              <a:buFont typeface="Arial" panose="020B0604020202020204" pitchFamily="34" charset="0"/>
              <a:buChar char="•"/>
            </a:pPr>
            <a:r>
              <a:rPr lang="en-US" dirty="0"/>
              <a:t>Recognition of Epidemics</a:t>
            </a:r>
          </a:p>
          <a:p>
            <a:pPr lvl="1">
              <a:buFont typeface="Arial" panose="020B0604020202020204" pitchFamily="34" charset="0"/>
              <a:buChar char="•"/>
            </a:pPr>
            <a:r>
              <a:rPr lang="en-US" dirty="0"/>
              <a:t>Initial Identification of Previously Unrecognized Syndromes</a:t>
            </a:r>
          </a:p>
          <a:p>
            <a:pPr>
              <a:buFont typeface="Arial" panose="020B0604020202020204" pitchFamily="34" charset="0"/>
              <a:buChar char="•"/>
            </a:pPr>
            <a:r>
              <a:rPr lang="en-US" dirty="0"/>
              <a:t>Studying Outcomes of Rare Diseases or New Treatments (Limited Usefulness) </a:t>
            </a:r>
          </a:p>
          <a:p>
            <a:pPr>
              <a:buFont typeface="Arial" panose="020B0604020202020204" pitchFamily="34" charset="0"/>
              <a:buChar char="•"/>
            </a:pPr>
            <a:endParaRPr lang="en-US" dirty="0"/>
          </a:p>
        </p:txBody>
      </p:sp>
      <p:sp>
        <p:nvSpPr>
          <p:cNvPr id="4" name="Rectangle 3"/>
          <p:cNvSpPr/>
          <p:nvPr/>
        </p:nvSpPr>
        <p:spPr>
          <a:xfrm>
            <a:off x="76200" y="6258580"/>
            <a:ext cx="9067800" cy="523220"/>
          </a:xfrm>
          <a:prstGeom prst="rect">
            <a:avLst/>
          </a:prstGeom>
        </p:spPr>
        <p:txBody>
          <a:bodyPr wrap="square">
            <a:spAutoFit/>
          </a:bodyPr>
          <a:lstStyle/>
          <a:p>
            <a:pPr algn="r"/>
            <a:r>
              <a:rPr lang="en-US" sz="1400" b="0" dirty="0" err="1">
                <a:solidFill>
                  <a:schemeClr val="bg1"/>
                </a:solidFill>
              </a:rPr>
              <a:t>Kempen</a:t>
            </a:r>
            <a:r>
              <a:rPr lang="en-US" sz="1400" b="0" dirty="0">
                <a:solidFill>
                  <a:schemeClr val="bg1"/>
                </a:solidFill>
              </a:rPr>
              <a:t> JH. Appropriate use and reporting of uncontrolled case series in the medical literature.</a:t>
            </a:r>
          </a:p>
          <a:p>
            <a:pPr algn="r"/>
            <a:r>
              <a:rPr lang="en-US" sz="1400" b="0" dirty="0">
                <a:solidFill>
                  <a:schemeClr val="bg1"/>
                </a:solidFill>
              </a:rPr>
              <a:t>Am J </a:t>
            </a:r>
            <a:r>
              <a:rPr lang="en-US" sz="1400" b="0" dirty="0" err="1">
                <a:solidFill>
                  <a:schemeClr val="bg1"/>
                </a:solidFill>
              </a:rPr>
              <a:t>Ophthalmol</a:t>
            </a:r>
            <a:r>
              <a:rPr lang="en-US" sz="1400" b="0" dirty="0">
                <a:solidFill>
                  <a:schemeClr val="bg1"/>
                </a:solidFill>
              </a:rPr>
              <a:t>. 2011;151(1):7-10.e1.</a:t>
            </a:r>
          </a:p>
        </p:txBody>
      </p:sp>
      <p:sp>
        <p:nvSpPr>
          <p:cNvPr id="5" name="Slide Number Placeholder 4"/>
          <p:cNvSpPr>
            <a:spLocks noGrp="1"/>
          </p:cNvSpPr>
          <p:nvPr>
            <p:ph type="sldNum" sz="quarter" idx="10"/>
          </p:nvPr>
        </p:nvSpPr>
        <p:spPr/>
        <p:txBody>
          <a:bodyPr/>
          <a:lstStyle/>
          <a:p>
            <a:fld id="{B7A43C5A-ACB8-4C0A-8D74-C2E9796A15BB}" type="slidenum">
              <a:rPr lang="en-US" smtClean="0"/>
              <a:pPr/>
              <a:t>69</a:t>
            </a:fld>
            <a:endParaRPr lang="en-US"/>
          </a:p>
        </p:txBody>
      </p:sp>
    </p:spTree>
    <p:extLst>
      <p:ext uri="{BB962C8B-B14F-4D97-AF65-F5344CB8AC3E}">
        <p14:creationId xmlns:p14="http://schemas.microsoft.com/office/powerpoint/2010/main" val="2065204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62F8D03A-BC9D-45A3-A0CE-E5C0BC4545E6}"/>
              </a:ext>
            </a:extLst>
          </p:cNvPr>
          <p:cNvSpPr/>
          <p:nvPr/>
        </p:nvSpPr>
        <p:spPr bwMode="auto">
          <a:xfrm>
            <a:off x="457200" y="2514600"/>
            <a:ext cx="1066800" cy="33528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Level of evidence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39743397"/>
              </p:ext>
            </p:extLst>
          </p:nvPr>
        </p:nvGraphicFramePr>
        <p:xfrm>
          <a:off x="228600" y="1676400"/>
          <a:ext cx="8686799" cy="4343400"/>
        </p:xfrm>
        <a:graphic>
          <a:graphicData uri="http://schemas.openxmlformats.org/drawingml/2006/table">
            <a:tbl>
              <a:tblPr/>
              <a:tblGrid>
                <a:gridCol w="1371600">
                  <a:extLst>
                    <a:ext uri="{9D8B030D-6E8A-4147-A177-3AD203B41FA5}">
                      <a16:colId xmlns:a16="http://schemas.microsoft.com/office/drawing/2014/main" val="20000"/>
                    </a:ext>
                  </a:extLst>
                </a:gridCol>
                <a:gridCol w="7315199">
                  <a:extLst>
                    <a:ext uri="{9D8B030D-6E8A-4147-A177-3AD203B41FA5}">
                      <a16:colId xmlns:a16="http://schemas.microsoft.com/office/drawing/2014/main" val="20001"/>
                    </a:ext>
                  </a:extLst>
                </a:gridCol>
              </a:tblGrid>
              <a:tr h="658646">
                <a:tc>
                  <a:txBody>
                    <a:bodyPr/>
                    <a:lstStyle/>
                    <a:p>
                      <a:pPr algn="l"/>
                      <a:r>
                        <a:rPr lang="en-US" sz="2000" b="1" dirty="0">
                          <a:solidFill>
                            <a:schemeClr val="bg1"/>
                          </a:solidFill>
                        </a:rPr>
                        <a:t>Level of</a:t>
                      </a:r>
                      <a:br>
                        <a:rPr lang="en-US" sz="2000" b="1" dirty="0">
                          <a:solidFill>
                            <a:schemeClr val="bg1"/>
                          </a:solidFill>
                        </a:rPr>
                      </a:br>
                      <a:r>
                        <a:rPr lang="en-US" sz="2000" b="1" dirty="0">
                          <a:solidFill>
                            <a:schemeClr val="bg1"/>
                          </a:solidFill>
                        </a:rPr>
                        <a:t>Evidence</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b="1" dirty="0">
                          <a:solidFill>
                            <a:schemeClr val="bg1"/>
                          </a:solidFill>
                        </a:rPr>
                        <a:t>Qualifying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956365">
                <a:tc>
                  <a:txBody>
                    <a:bodyPr/>
                    <a:lstStyle/>
                    <a:p>
                      <a:pPr algn="l"/>
                      <a:r>
                        <a:rPr lang="en-US" sz="2000" dirty="0">
                          <a:solidFill>
                            <a:schemeClr val="bg1"/>
                          </a:solidFill>
                        </a:rPr>
                        <a:t>I</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High-quality, multicenter or single-center, randomized controlled trial with adequate power; or systematic review of these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67758">
                <a:tc>
                  <a:txBody>
                    <a:bodyPr/>
                    <a:lstStyle/>
                    <a:p>
                      <a:pPr algn="l"/>
                      <a:r>
                        <a:rPr lang="en-US" sz="2000">
                          <a:solidFill>
                            <a:schemeClr val="bg1"/>
                          </a:solidFill>
                        </a:rPr>
                        <a:t>II</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Lesser quality, randomized controlled trial; prospective cohort study; or systematic review of these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735666">
                <a:tc>
                  <a:txBody>
                    <a:bodyPr/>
                    <a:lstStyle/>
                    <a:p>
                      <a:pPr algn="l"/>
                      <a:r>
                        <a:rPr lang="en-US" sz="2000">
                          <a:solidFill>
                            <a:schemeClr val="bg1"/>
                          </a:solidFill>
                        </a:rPr>
                        <a:t>III</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Retrospective comparative study; case-control study; or systematic review of these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68600">
                <a:tc>
                  <a:txBody>
                    <a:bodyPr/>
                    <a:lstStyle/>
                    <a:p>
                      <a:pPr algn="l"/>
                      <a:r>
                        <a:rPr lang="en-US" sz="2000">
                          <a:solidFill>
                            <a:schemeClr val="bg1"/>
                          </a:solidFill>
                        </a:rPr>
                        <a:t>IV</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Case-series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839134">
                <a:tc>
                  <a:txBody>
                    <a:bodyPr/>
                    <a:lstStyle/>
                    <a:p>
                      <a:pPr algn="l"/>
                      <a:r>
                        <a:rPr lang="en-US" sz="2000">
                          <a:solidFill>
                            <a:schemeClr val="bg1"/>
                          </a:solidFill>
                        </a:rPr>
                        <a:t>V</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dirty="0">
                          <a:solidFill>
                            <a:schemeClr val="bg1"/>
                          </a:solidFill>
                        </a:rPr>
                        <a:t>Expert opinion; case report or clinical example; or evidence based on physiology, bench research, or “first principles”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0"/>
          </p:nvPr>
        </p:nvSpPr>
        <p:spPr/>
        <p:txBody>
          <a:bodyPr/>
          <a:lstStyle/>
          <a:p>
            <a:fld id="{B7A43C5A-ACB8-4C0A-8D74-C2E9796A15BB}" type="slidenum">
              <a:rPr lang="en-US" smtClean="0"/>
              <a:pPr/>
              <a:t>7</a:t>
            </a:fld>
            <a:endParaRPr lang="en-US"/>
          </a:p>
        </p:txBody>
      </p:sp>
      <p:sp>
        <p:nvSpPr>
          <p:cNvPr id="6" name="Rectangle 5"/>
          <p:cNvSpPr/>
          <p:nvPr/>
        </p:nvSpPr>
        <p:spPr>
          <a:xfrm>
            <a:off x="1219199" y="6193971"/>
            <a:ext cx="7696200" cy="523220"/>
          </a:xfrm>
          <a:prstGeom prst="rect">
            <a:avLst/>
          </a:prstGeom>
        </p:spPr>
        <p:txBody>
          <a:bodyPr wrap="square">
            <a:spAutoFit/>
          </a:bodyPr>
          <a:lstStyle/>
          <a:p>
            <a:pPr algn="r"/>
            <a:r>
              <a:rPr lang="en-US" sz="1400" b="0" dirty="0">
                <a:solidFill>
                  <a:schemeClr val="bg1"/>
                </a:solidFill>
              </a:rPr>
              <a:t>Chung KC, Swanson JA, Schmitz D, et al. Introducing evidence-based medicine to plastic and reconstructive surgery. </a:t>
            </a:r>
            <a:r>
              <a:rPr lang="en-US" sz="1400" b="0" dirty="0" err="1">
                <a:solidFill>
                  <a:schemeClr val="bg1"/>
                </a:solidFill>
              </a:rPr>
              <a:t>Plast</a:t>
            </a:r>
            <a:r>
              <a:rPr lang="en-US" sz="1400" b="0" dirty="0">
                <a:solidFill>
                  <a:schemeClr val="bg1"/>
                </a:solidFill>
              </a:rPr>
              <a:t>. </a:t>
            </a:r>
            <a:r>
              <a:rPr lang="en-US" sz="1400" b="0" dirty="0" err="1">
                <a:solidFill>
                  <a:schemeClr val="bg1"/>
                </a:solidFill>
              </a:rPr>
              <a:t>Reconstr</a:t>
            </a:r>
            <a:r>
              <a:rPr lang="en-US" sz="1400" b="0" dirty="0">
                <a:solidFill>
                  <a:schemeClr val="bg1"/>
                </a:solidFill>
              </a:rPr>
              <a:t>. Surg. 2009;123:1385–1389.</a:t>
            </a:r>
          </a:p>
        </p:txBody>
      </p:sp>
    </p:spTree>
    <p:extLst>
      <p:ext uri="{BB962C8B-B14F-4D97-AF65-F5344CB8AC3E}">
        <p14:creationId xmlns:p14="http://schemas.microsoft.com/office/powerpoint/2010/main" val="39198223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good case series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Clearly defined question.</a:t>
            </a:r>
          </a:p>
          <a:p>
            <a:pPr>
              <a:buFont typeface="Arial" panose="020B0604020202020204" pitchFamily="34" charset="0"/>
              <a:buChar char="•"/>
            </a:pPr>
            <a:r>
              <a:rPr lang="en-US" dirty="0"/>
              <a:t>Well-described study population.</a:t>
            </a:r>
          </a:p>
          <a:p>
            <a:pPr>
              <a:buFont typeface="Arial" panose="020B0604020202020204" pitchFamily="34" charset="0"/>
              <a:buChar char="•"/>
            </a:pPr>
            <a:r>
              <a:rPr lang="en-US" dirty="0"/>
              <a:t>Well-described intervention.</a:t>
            </a:r>
          </a:p>
          <a:p>
            <a:pPr>
              <a:buFont typeface="Arial" panose="020B0604020202020204" pitchFamily="34" charset="0"/>
              <a:buChar char="•"/>
            </a:pPr>
            <a:r>
              <a:rPr lang="en-US" dirty="0"/>
              <a:t>Use of validated outcome measures.</a:t>
            </a:r>
          </a:p>
          <a:p>
            <a:pPr>
              <a:buFont typeface="Arial" panose="020B0604020202020204" pitchFamily="34" charset="0"/>
              <a:buChar char="•"/>
            </a:pPr>
            <a:r>
              <a:rPr lang="en-US" dirty="0"/>
              <a:t>Appropriate statistical analyses.</a:t>
            </a:r>
          </a:p>
          <a:p>
            <a:pPr>
              <a:buFont typeface="Arial" panose="020B0604020202020204" pitchFamily="34" charset="0"/>
              <a:buChar char="•"/>
            </a:pPr>
            <a:r>
              <a:rPr lang="en-US" dirty="0"/>
              <a:t>Well-described results.</a:t>
            </a:r>
          </a:p>
          <a:p>
            <a:pPr>
              <a:buFont typeface="Arial" panose="020B0604020202020204" pitchFamily="34" charset="0"/>
              <a:buChar char="•"/>
            </a:pPr>
            <a:r>
              <a:rPr lang="en-US" dirty="0"/>
              <a:t>Discussion/conclusions supported by data.</a:t>
            </a:r>
          </a:p>
          <a:p>
            <a:pPr>
              <a:buFont typeface="Arial" panose="020B0604020202020204" pitchFamily="34" charset="0"/>
              <a:buChar char="•"/>
            </a:pPr>
            <a:r>
              <a:rPr lang="en-US" dirty="0"/>
              <a:t>Funding source acknowledged.</a:t>
            </a:r>
          </a:p>
        </p:txBody>
      </p:sp>
      <p:sp>
        <p:nvSpPr>
          <p:cNvPr id="4" name="Rectangle 3"/>
          <p:cNvSpPr/>
          <p:nvPr/>
        </p:nvSpPr>
        <p:spPr>
          <a:xfrm>
            <a:off x="0" y="6248400"/>
            <a:ext cx="9144000" cy="523220"/>
          </a:xfrm>
          <a:prstGeom prst="rect">
            <a:avLst/>
          </a:prstGeom>
        </p:spPr>
        <p:txBody>
          <a:bodyPr wrap="square">
            <a:spAutoFit/>
          </a:bodyPr>
          <a:lstStyle/>
          <a:p>
            <a:pPr algn="r"/>
            <a:r>
              <a:rPr lang="en-US" sz="1400" b="0" dirty="0">
                <a:solidFill>
                  <a:schemeClr val="bg1"/>
                </a:solidFill>
              </a:rPr>
              <a:t>Carey TS, Boden SD.  A critical guide to case series reports. Spine (</a:t>
            </a:r>
            <a:r>
              <a:rPr lang="en-US" sz="1400" b="0" dirty="0" err="1">
                <a:solidFill>
                  <a:schemeClr val="bg1"/>
                </a:solidFill>
              </a:rPr>
              <a:t>Phila</a:t>
            </a:r>
            <a:r>
              <a:rPr lang="en-US" sz="1400" b="0" dirty="0">
                <a:solidFill>
                  <a:schemeClr val="bg1"/>
                </a:solidFill>
              </a:rPr>
              <a:t> Pa 1976). 2003 Aug 1;28(15):1631-4. https://www.ncbi.nlm.nih.gov/pubmed/12897483</a:t>
            </a:r>
          </a:p>
        </p:txBody>
      </p:sp>
      <p:sp>
        <p:nvSpPr>
          <p:cNvPr id="5" name="Slide Number Placeholder 4"/>
          <p:cNvSpPr>
            <a:spLocks noGrp="1"/>
          </p:cNvSpPr>
          <p:nvPr>
            <p:ph type="sldNum" sz="quarter" idx="10"/>
          </p:nvPr>
        </p:nvSpPr>
        <p:spPr/>
        <p:txBody>
          <a:bodyPr/>
          <a:lstStyle/>
          <a:p>
            <a:fld id="{B7A43C5A-ACB8-4C0A-8D74-C2E9796A15BB}" type="slidenum">
              <a:rPr lang="en-US" smtClean="0"/>
              <a:pPr/>
              <a:t>70</a:t>
            </a:fld>
            <a:endParaRPr lang="en-US"/>
          </a:p>
        </p:txBody>
      </p:sp>
    </p:spTree>
    <p:extLst>
      <p:ext uri="{BB962C8B-B14F-4D97-AF65-F5344CB8AC3E}">
        <p14:creationId xmlns:p14="http://schemas.microsoft.com/office/powerpoint/2010/main" val="30831975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for Reporting Case Series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Explicitly describe:</a:t>
            </a:r>
          </a:p>
          <a:p>
            <a:pPr lvl="1">
              <a:buFont typeface="Arial" panose="020B0604020202020204" pitchFamily="34" charset="0"/>
              <a:buChar char="•"/>
            </a:pPr>
            <a:r>
              <a:rPr lang="en-US" sz="2000" dirty="0"/>
              <a:t>The hypothesis/hypotheses under consideration</a:t>
            </a:r>
          </a:p>
          <a:p>
            <a:pPr lvl="1">
              <a:buFont typeface="Arial" panose="020B0604020202020204" pitchFamily="34" charset="0"/>
              <a:buChar char="•"/>
            </a:pPr>
            <a:r>
              <a:rPr lang="en-US" sz="2000" dirty="0"/>
              <a:t>Eligibility criteria for subjects in the report</a:t>
            </a:r>
          </a:p>
          <a:p>
            <a:pPr lvl="1">
              <a:buFont typeface="Arial" panose="020B0604020202020204" pitchFamily="34" charset="0"/>
              <a:buChar char="•"/>
            </a:pPr>
            <a:r>
              <a:rPr lang="en-US" sz="2000" dirty="0"/>
              <a:t>How treatments were administered or potential risk factors defined</a:t>
            </a:r>
          </a:p>
          <a:p>
            <a:pPr>
              <a:buFont typeface="Arial" panose="020B0604020202020204" pitchFamily="34" charset="0"/>
              <a:buChar char="•"/>
            </a:pPr>
            <a:r>
              <a:rPr lang="en-US" sz="2000" dirty="0"/>
              <a:t>Compare observed results to those in an appropriate external comparison group; discuss potential biases arising from such comparison</a:t>
            </a:r>
          </a:p>
          <a:p>
            <a:pPr>
              <a:buFont typeface="Arial" panose="020B0604020202020204" pitchFamily="34" charset="0"/>
              <a:buChar char="•"/>
            </a:pPr>
            <a:r>
              <a:rPr lang="en-US" sz="2000" dirty="0"/>
              <a:t>Perform appropriate statistics, ensuring that assumptions of the statistical methods are reasonable in this setting</a:t>
            </a:r>
          </a:p>
          <a:p>
            <a:pPr>
              <a:buFont typeface="Arial" panose="020B0604020202020204" pitchFamily="34" charset="0"/>
              <a:buChar char="•"/>
            </a:pPr>
            <a:r>
              <a:rPr lang="en-US" sz="2000" dirty="0"/>
              <a:t>Discuss the biological plausibility of the hypothesis in light of the report's observations</a:t>
            </a:r>
          </a:p>
          <a:p>
            <a:pPr>
              <a:buFont typeface="Arial" panose="020B0604020202020204" pitchFamily="34" charset="0"/>
              <a:buChar char="•"/>
            </a:pPr>
            <a:r>
              <a:rPr lang="en-US" sz="2000" dirty="0"/>
              <a:t>Explicitly discuss the report's limitations, and how these limitations could be overcome in future studies</a:t>
            </a:r>
          </a:p>
          <a:p>
            <a:pPr>
              <a:buFont typeface="Arial" panose="020B0604020202020204" pitchFamily="34" charset="0"/>
              <a:buChar char="•"/>
            </a:pPr>
            <a:endParaRPr lang="en-US" sz="2000" dirty="0"/>
          </a:p>
        </p:txBody>
      </p:sp>
      <p:sp>
        <p:nvSpPr>
          <p:cNvPr id="4" name="Rectangle 3"/>
          <p:cNvSpPr/>
          <p:nvPr/>
        </p:nvSpPr>
        <p:spPr>
          <a:xfrm>
            <a:off x="76200" y="6258580"/>
            <a:ext cx="9067800" cy="523220"/>
          </a:xfrm>
          <a:prstGeom prst="rect">
            <a:avLst/>
          </a:prstGeom>
        </p:spPr>
        <p:txBody>
          <a:bodyPr wrap="square">
            <a:spAutoFit/>
          </a:bodyPr>
          <a:lstStyle/>
          <a:p>
            <a:pPr algn="r"/>
            <a:r>
              <a:rPr lang="en-US" sz="1400" b="0" dirty="0" err="1">
                <a:solidFill>
                  <a:schemeClr val="bg1"/>
                </a:solidFill>
              </a:rPr>
              <a:t>Kempen</a:t>
            </a:r>
            <a:r>
              <a:rPr lang="en-US" sz="1400" b="0" dirty="0">
                <a:solidFill>
                  <a:schemeClr val="bg1"/>
                </a:solidFill>
              </a:rPr>
              <a:t> JH. Appropriate use and reporting of uncontrolled case series in the medical literature.</a:t>
            </a:r>
          </a:p>
          <a:p>
            <a:pPr algn="r"/>
            <a:r>
              <a:rPr lang="en-US" sz="1400" b="0" dirty="0">
                <a:solidFill>
                  <a:schemeClr val="bg1"/>
                </a:solidFill>
              </a:rPr>
              <a:t>Am J </a:t>
            </a:r>
            <a:r>
              <a:rPr lang="en-US" sz="1400" b="0" dirty="0" err="1">
                <a:solidFill>
                  <a:schemeClr val="bg1"/>
                </a:solidFill>
              </a:rPr>
              <a:t>Ophthalmol</a:t>
            </a:r>
            <a:r>
              <a:rPr lang="en-US" sz="1400" b="0" dirty="0">
                <a:solidFill>
                  <a:schemeClr val="bg1"/>
                </a:solidFill>
              </a:rPr>
              <a:t>. 2011;151(1):7-10.e1.</a:t>
            </a:r>
          </a:p>
        </p:txBody>
      </p:sp>
      <p:sp>
        <p:nvSpPr>
          <p:cNvPr id="5" name="Slide Number Placeholder 4"/>
          <p:cNvSpPr>
            <a:spLocks noGrp="1"/>
          </p:cNvSpPr>
          <p:nvPr>
            <p:ph type="sldNum" sz="quarter" idx="10"/>
          </p:nvPr>
        </p:nvSpPr>
        <p:spPr/>
        <p:txBody>
          <a:bodyPr/>
          <a:lstStyle/>
          <a:p>
            <a:fld id="{B7A43C5A-ACB8-4C0A-8D74-C2E9796A15BB}" type="slidenum">
              <a:rPr lang="en-US" smtClean="0"/>
              <a:pPr/>
              <a:t>71</a:t>
            </a:fld>
            <a:endParaRPr lang="en-US"/>
          </a:p>
        </p:txBody>
      </p:sp>
    </p:spTree>
    <p:extLst>
      <p:ext uri="{BB962C8B-B14F-4D97-AF65-F5344CB8AC3E}">
        <p14:creationId xmlns:p14="http://schemas.microsoft.com/office/powerpoint/2010/main" val="2231399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Comparisons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72</a:t>
            </a:fld>
            <a:endParaRPr lang="en-US"/>
          </a:p>
        </p:txBody>
      </p:sp>
    </p:spTree>
    <p:extLst>
      <p:ext uri="{BB962C8B-B14F-4D97-AF65-F5344CB8AC3E}">
        <p14:creationId xmlns:p14="http://schemas.microsoft.com/office/powerpoint/2010/main" val="26798686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8600" y="1823050"/>
            <a:ext cx="4267200" cy="4114800"/>
          </a:xfrm>
        </p:spPr>
        <p:txBody>
          <a:bodyPr/>
          <a:lstStyle/>
          <a:p>
            <a:pPr>
              <a:buFont typeface="Arial" panose="020B0604020202020204" pitchFamily="34" charset="0"/>
              <a:buChar char="•"/>
            </a:pPr>
            <a:r>
              <a:rPr lang="en-US" sz="2000" dirty="0"/>
              <a:t>identify subjects by </a:t>
            </a:r>
            <a:r>
              <a:rPr lang="en-US" sz="2000" dirty="0">
                <a:solidFill>
                  <a:srgbClr val="FFFF00"/>
                </a:solidFill>
              </a:rPr>
              <a:t>outcome status</a:t>
            </a:r>
            <a:r>
              <a:rPr lang="en-US" sz="2000" dirty="0"/>
              <a:t> at the start of the investigation</a:t>
            </a:r>
          </a:p>
          <a:p>
            <a:pPr>
              <a:buFont typeface="Arial" panose="020B0604020202020204" pitchFamily="34" charset="0"/>
              <a:buChar char="•"/>
            </a:pPr>
            <a:endParaRPr lang="en-US" sz="2000" dirty="0"/>
          </a:p>
          <a:p>
            <a:pPr>
              <a:buFont typeface="Arial" panose="020B0604020202020204" pitchFamily="34" charset="0"/>
              <a:buChar char="•"/>
            </a:pPr>
            <a:r>
              <a:rPr lang="en-US" sz="2000" dirty="0"/>
              <a:t>Once outcome status is identified and subjects are categorized as cases, controls (subjects without the outcome) are selected.</a:t>
            </a:r>
          </a:p>
          <a:p>
            <a:pPr>
              <a:buFont typeface="Arial" panose="020B0604020202020204" pitchFamily="34" charset="0"/>
              <a:buChar char="•"/>
            </a:pPr>
            <a:endParaRPr lang="en-US" sz="2000" dirty="0"/>
          </a:p>
          <a:p>
            <a:pPr>
              <a:buFont typeface="Arial" panose="020B0604020202020204" pitchFamily="34" charset="0"/>
              <a:buChar char="•"/>
            </a:pPr>
            <a:r>
              <a:rPr lang="en-US" sz="2000" dirty="0"/>
              <a:t>Both groups from the same source population.</a:t>
            </a:r>
          </a:p>
        </p:txBody>
      </p:sp>
      <p:sp>
        <p:nvSpPr>
          <p:cNvPr id="6" name="Content Placeholder 5"/>
          <p:cNvSpPr>
            <a:spLocks noGrp="1"/>
          </p:cNvSpPr>
          <p:nvPr>
            <p:ph sz="half" idx="2"/>
          </p:nvPr>
        </p:nvSpPr>
        <p:spPr>
          <a:xfrm>
            <a:off x="4648200" y="1828800"/>
            <a:ext cx="4267200" cy="4109049"/>
          </a:xfrm>
        </p:spPr>
        <p:txBody>
          <a:bodyPr/>
          <a:lstStyle/>
          <a:p>
            <a:pPr>
              <a:buFont typeface="Arial" panose="020B0604020202020204" pitchFamily="34" charset="0"/>
              <a:buChar char="•"/>
            </a:pPr>
            <a:r>
              <a:rPr lang="en-US" sz="2000" dirty="0"/>
              <a:t>define the selected group of subjects by </a:t>
            </a:r>
            <a:r>
              <a:rPr lang="en-US" sz="2000" dirty="0">
                <a:solidFill>
                  <a:srgbClr val="FFFF00"/>
                </a:solidFill>
              </a:rPr>
              <a:t>exposure status </a:t>
            </a:r>
            <a:r>
              <a:rPr lang="en-US" sz="2000" dirty="0"/>
              <a:t>at the start of the investigation.</a:t>
            </a:r>
          </a:p>
          <a:p>
            <a:pPr>
              <a:buFont typeface="Arial" panose="020B0604020202020204" pitchFamily="34" charset="0"/>
              <a:buChar char="•"/>
            </a:pPr>
            <a:endParaRPr lang="en-US" sz="2000" dirty="0"/>
          </a:p>
          <a:p>
            <a:pPr>
              <a:buFont typeface="Arial" panose="020B0604020202020204" pitchFamily="34" charset="0"/>
              <a:buChar char="•"/>
            </a:pPr>
            <a:r>
              <a:rPr lang="en-US" sz="2000" dirty="0"/>
              <a:t>Subjects who are not at risk for developing the outcome should be excluded from the study</a:t>
            </a:r>
          </a:p>
          <a:p>
            <a:pPr>
              <a:buFont typeface="Arial" panose="020B0604020202020204" pitchFamily="34" charset="0"/>
              <a:buChar char="•"/>
            </a:pPr>
            <a:endParaRPr lang="en-US" sz="2000" dirty="0"/>
          </a:p>
          <a:p>
            <a:pPr>
              <a:buFont typeface="Arial" panose="020B0604020202020204" pitchFamily="34" charset="0"/>
              <a:buChar char="•"/>
            </a:pPr>
            <a:endParaRPr lang="en-US" sz="1100" dirty="0"/>
          </a:p>
          <a:p>
            <a:pPr>
              <a:buFont typeface="Arial" panose="020B0604020202020204" pitchFamily="34" charset="0"/>
              <a:buChar char="•"/>
            </a:pPr>
            <a:endParaRPr lang="en-US" sz="2000" dirty="0"/>
          </a:p>
          <a:p>
            <a:pPr>
              <a:buFont typeface="Arial" panose="020B0604020202020204" pitchFamily="34" charset="0"/>
              <a:buChar char="•"/>
            </a:pPr>
            <a:r>
              <a:rPr lang="en-US" sz="2000" dirty="0"/>
              <a:t>Both groups from the same source population.</a:t>
            </a:r>
          </a:p>
          <a:p>
            <a:pPr>
              <a:buFont typeface="Arial" panose="020B0604020202020204" pitchFamily="34" charset="0"/>
              <a:buChar char="•"/>
            </a:pPr>
            <a:endParaRPr lang="en-US" sz="2000" dirty="0"/>
          </a:p>
        </p:txBody>
      </p:sp>
      <p:sp>
        <p:nvSpPr>
          <p:cNvPr id="2" name="Title 1"/>
          <p:cNvSpPr>
            <a:spLocks noGrp="1"/>
          </p:cNvSpPr>
          <p:nvPr>
            <p:ph type="title"/>
          </p:nvPr>
        </p:nvSpPr>
        <p:spPr/>
        <p:txBody>
          <a:bodyPr/>
          <a:lstStyle/>
          <a:p>
            <a:r>
              <a:rPr lang="en-US" dirty="0"/>
              <a:t>Case Control			Cohort</a:t>
            </a:r>
          </a:p>
        </p:txBody>
      </p:sp>
      <p:sp>
        <p:nvSpPr>
          <p:cNvPr id="4" name="Slide Number Placeholder 3"/>
          <p:cNvSpPr>
            <a:spLocks noGrp="1"/>
          </p:cNvSpPr>
          <p:nvPr>
            <p:ph type="sldNum" sz="quarter" idx="10"/>
          </p:nvPr>
        </p:nvSpPr>
        <p:spPr/>
        <p:txBody>
          <a:bodyPr/>
          <a:lstStyle/>
          <a:p>
            <a:fld id="{B7A43C5A-ACB8-4C0A-8D74-C2E9796A15BB}" type="slidenum">
              <a:rPr lang="en-US" smtClean="0"/>
              <a:pPr/>
              <a:t>73</a:t>
            </a:fld>
            <a:endParaRPr lang="en-US"/>
          </a:p>
        </p:txBody>
      </p:sp>
      <p:sp>
        <p:nvSpPr>
          <p:cNvPr id="7" name="Rectangle 6"/>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448955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74</a:t>
            </a:fld>
            <a:endParaRPr lang="en-US"/>
          </a:p>
        </p:txBody>
      </p:sp>
      <p:pic>
        <p:nvPicPr>
          <p:cNvPr id="5" name="Picture 4"/>
          <p:cNvPicPr>
            <a:picLocks noChangeAspect="1"/>
          </p:cNvPicPr>
          <p:nvPr/>
        </p:nvPicPr>
        <p:blipFill>
          <a:blip r:embed="rId2"/>
          <a:stretch>
            <a:fillRect/>
          </a:stretch>
        </p:blipFill>
        <p:spPr>
          <a:xfrm>
            <a:off x="0" y="609600"/>
            <a:ext cx="9144000" cy="3200400"/>
          </a:xfrm>
          <a:prstGeom prst="rect">
            <a:avLst/>
          </a:prstGeom>
        </p:spPr>
      </p:pic>
      <p:pic>
        <p:nvPicPr>
          <p:cNvPr id="6" name="Picture 5"/>
          <p:cNvPicPr>
            <a:picLocks noChangeAspect="1"/>
          </p:cNvPicPr>
          <p:nvPr/>
        </p:nvPicPr>
        <p:blipFill>
          <a:blip r:embed="rId3"/>
          <a:stretch>
            <a:fillRect/>
          </a:stretch>
        </p:blipFill>
        <p:spPr>
          <a:xfrm>
            <a:off x="-1" y="3801625"/>
            <a:ext cx="9186239" cy="3056375"/>
          </a:xfrm>
          <a:prstGeom prst="rect">
            <a:avLst/>
          </a:prstGeom>
        </p:spPr>
      </p:pic>
      <p:sp>
        <p:nvSpPr>
          <p:cNvPr id="7" name="Rectangle 6"/>
          <p:cNvSpPr/>
          <p:nvPr/>
        </p:nvSpPr>
        <p:spPr bwMode="auto">
          <a:xfrm>
            <a:off x="0" y="3784040"/>
            <a:ext cx="9154886" cy="76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1676400" y="3149025"/>
            <a:ext cx="2497800" cy="584775"/>
          </a:xfrm>
          <a:prstGeom prst="rect">
            <a:avLst/>
          </a:prstGeom>
          <a:noFill/>
        </p:spPr>
        <p:txBody>
          <a:bodyPr wrap="none" rtlCol="0">
            <a:spAutoFit/>
          </a:bodyPr>
          <a:lstStyle/>
          <a:p>
            <a:r>
              <a:rPr lang="en-US" dirty="0"/>
              <a:t>Cohort study</a:t>
            </a:r>
          </a:p>
        </p:txBody>
      </p:sp>
      <p:sp>
        <p:nvSpPr>
          <p:cNvPr id="9" name="TextBox 8"/>
          <p:cNvSpPr txBox="1"/>
          <p:nvPr/>
        </p:nvSpPr>
        <p:spPr>
          <a:xfrm>
            <a:off x="1288490" y="6035414"/>
            <a:ext cx="3471400" cy="584775"/>
          </a:xfrm>
          <a:prstGeom prst="rect">
            <a:avLst/>
          </a:prstGeom>
          <a:noFill/>
        </p:spPr>
        <p:txBody>
          <a:bodyPr wrap="none" rtlCol="0">
            <a:spAutoFit/>
          </a:bodyPr>
          <a:lstStyle/>
          <a:p>
            <a:r>
              <a:rPr lang="en-US" dirty="0"/>
              <a:t>Case-control study</a:t>
            </a:r>
          </a:p>
        </p:txBody>
      </p:sp>
      <p:sp>
        <p:nvSpPr>
          <p:cNvPr id="10" name="Rectangle 9"/>
          <p:cNvSpPr/>
          <p:nvPr/>
        </p:nvSpPr>
        <p:spPr>
          <a:xfrm>
            <a:off x="0" y="6553200"/>
            <a:ext cx="6248400" cy="246221"/>
          </a:xfrm>
          <a:prstGeom prst="rect">
            <a:avLst/>
          </a:prstGeom>
        </p:spPr>
        <p:txBody>
          <a:bodyPr wrap="square">
            <a:spAutoFit/>
          </a:bodyPr>
          <a:lstStyle/>
          <a:p>
            <a:pPr algn="r"/>
            <a:r>
              <a:rPr lang="en-US" sz="1000" b="0" dirty="0">
                <a:solidFill>
                  <a:schemeClr val="tx1"/>
                </a:solidFill>
              </a:rPr>
              <a:t>Song JW, Chung KC. Observational studies: Cohort and case-control studies. </a:t>
            </a:r>
            <a:r>
              <a:rPr lang="en-US" sz="1000" b="0" dirty="0" err="1">
                <a:solidFill>
                  <a:schemeClr val="tx1"/>
                </a:solidFill>
              </a:rPr>
              <a:t>Plast</a:t>
            </a:r>
            <a:r>
              <a:rPr lang="en-US" sz="1000" b="0" dirty="0">
                <a:solidFill>
                  <a:schemeClr val="tx1"/>
                </a:solidFill>
              </a:rPr>
              <a:t> </a:t>
            </a:r>
            <a:r>
              <a:rPr lang="en-US" sz="1000" b="0" dirty="0" err="1">
                <a:solidFill>
                  <a:schemeClr val="tx1"/>
                </a:solidFill>
              </a:rPr>
              <a:t>Reconstr</a:t>
            </a:r>
            <a:r>
              <a:rPr lang="en-US" sz="1000" b="0" dirty="0">
                <a:solidFill>
                  <a:schemeClr val="tx1"/>
                </a:solidFill>
              </a:rPr>
              <a:t> </a:t>
            </a:r>
            <a:r>
              <a:rPr lang="en-US" sz="1000" b="0" dirty="0" err="1">
                <a:solidFill>
                  <a:schemeClr val="tx1"/>
                </a:solidFill>
              </a:rPr>
              <a:t>Surg</a:t>
            </a:r>
            <a:r>
              <a:rPr lang="en-US" sz="1000" b="0" dirty="0">
                <a:solidFill>
                  <a:schemeClr val="tx1"/>
                </a:solidFill>
              </a:rPr>
              <a:t> 2010;126:2234-42</a:t>
            </a:r>
          </a:p>
        </p:txBody>
      </p:sp>
    </p:spTree>
    <p:extLst>
      <p:ext uri="{BB962C8B-B14F-4D97-AF65-F5344CB8AC3E}">
        <p14:creationId xmlns:p14="http://schemas.microsoft.com/office/powerpoint/2010/main" val="33786937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Case-control versus cohort</a:t>
            </a:r>
          </a:p>
        </p:txBody>
      </p:sp>
      <p:sp>
        <p:nvSpPr>
          <p:cNvPr id="4" name="Slide Number Placeholder 3"/>
          <p:cNvSpPr>
            <a:spLocks noGrp="1"/>
          </p:cNvSpPr>
          <p:nvPr>
            <p:ph type="sldNum" sz="quarter" idx="10"/>
          </p:nvPr>
        </p:nvSpPr>
        <p:spPr/>
        <p:txBody>
          <a:bodyPr/>
          <a:lstStyle/>
          <a:p>
            <a:fld id="{B7A43C5A-ACB8-4C0A-8D74-C2E9796A15BB}" type="slidenum">
              <a:rPr lang="en-US" smtClean="0"/>
              <a:pPr/>
              <a:t>75</a:t>
            </a:fld>
            <a:endParaRPr lang="en-US"/>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1" y="-6350"/>
            <a:ext cx="9201861" cy="3483554"/>
          </a:xfrm>
          <a:prstGeom prst="rect">
            <a:avLst/>
          </a:prstGeom>
        </p:spPr>
      </p:pic>
      <p:pic>
        <p:nvPicPr>
          <p:cNvPr id="8" name="Picture 7"/>
          <p:cNvPicPr>
            <a:picLocks noChangeAspect="1"/>
          </p:cNvPicPr>
          <p:nvPr/>
        </p:nvPicPr>
        <p:blipFill>
          <a:blip r:embed="rId4"/>
          <a:stretch>
            <a:fillRect/>
          </a:stretch>
        </p:blipFill>
        <p:spPr>
          <a:xfrm>
            <a:off x="-10886" y="3477204"/>
            <a:ext cx="9154886" cy="3416218"/>
          </a:xfrm>
          <a:prstGeom prst="rect">
            <a:avLst/>
          </a:prstGeom>
        </p:spPr>
      </p:pic>
      <p:pic>
        <p:nvPicPr>
          <p:cNvPr id="9" name="Picture 8"/>
          <p:cNvPicPr>
            <a:picLocks noChangeAspect="1"/>
          </p:cNvPicPr>
          <p:nvPr/>
        </p:nvPicPr>
        <p:blipFill>
          <a:blip r:embed="rId5"/>
          <a:stretch>
            <a:fillRect/>
          </a:stretch>
        </p:blipFill>
        <p:spPr>
          <a:xfrm>
            <a:off x="5791200" y="6151811"/>
            <a:ext cx="1495425" cy="609600"/>
          </a:xfrm>
          <a:prstGeom prst="rect">
            <a:avLst/>
          </a:prstGeom>
        </p:spPr>
      </p:pic>
      <p:pic>
        <p:nvPicPr>
          <p:cNvPr id="10" name="Picture 9"/>
          <p:cNvPicPr>
            <a:picLocks noChangeAspect="1"/>
          </p:cNvPicPr>
          <p:nvPr/>
        </p:nvPicPr>
        <p:blipFill>
          <a:blip r:embed="rId6"/>
          <a:stretch>
            <a:fillRect/>
          </a:stretch>
        </p:blipFill>
        <p:spPr>
          <a:xfrm>
            <a:off x="7286625" y="6151811"/>
            <a:ext cx="1562100" cy="656421"/>
          </a:xfrm>
          <a:prstGeom prst="rect">
            <a:avLst/>
          </a:prstGeom>
        </p:spPr>
      </p:pic>
      <p:sp>
        <p:nvSpPr>
          <p:cNvPr id="11" name="Rectangle 10"/>
          <p:cNvSpPr/>
          <p:nvPr/>
        </p:nvSpPr>
        <p:spPr bwMode="auto">
          <a:xfrm>
            <a:off x="5791200" y="6151811"/>
            <a:ext cx="3352800" cy="65642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12" name="Picture 11"/>
          <p:cNvPicPr>
            <a:picLocks noChangeAspect="1"/>
          </p:cNvPicPr>
          <p:nvPr/>
        </p:nvPicPr>
        <p:blipFill>
          <a:blip r:embed="rId7"/>
          <a:stretch>
            <a:fillRect/>
          </a:stretch>
        </p:blipFill>
        <p:spPr>
          <a:xfrm>
            <a:off x="7734300" y="2639004"/>
            <a:ext cx="1295400" cy="762000"/>
          </a:xfrm>
          <a:prstGeom prst="rect">
            <a:avLst/>
          </a:prstGeom>
        </p:spPr>
      </p:pic>
      <p:sp>
        <p:nvSpPr>
          <p:cNvPr id="13" name="Rectangle 12"/>
          <p:cNvSpPr/>
          <p:nvPr/>
        </p:nvSpPr>
        <p:spPr bwMode="auto">
          <a:xfrm>
            <a:off x="7674012" y="2735593"/>
            <a:ext cx="1467560" cy="65642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0" y="3401004"/>
            <a:ext cx="9154886" cy="76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Rectangle 14"/>
          <p:cNvSpPr/>
          <p:nvPr/>
        </p:nvSpPr>
        <p:spPr>
          <a:xfrm>
            <a:off x="2286000" y="1905506"/>
            <a:ext cx="4572000" cy="584775"/>
          </a:xfrm>
          <a:prstGeom prst="rect">
            <a:avLst/>
          </a:prstGeom>
        </p:spPr>
        <p:txBody>
          <a:bodyPr>
            <a:spAutoFit/>
          </a:bodyPr>
          <a:lstStyle/>
          <a:p>
            <a:pPr marL="0" marR="0" fontAlgn="t">
              <a:spcBef>
                <a:spcPts val="0"/>
              </a:spcBef>
              <a:spcAft>
                <a:spcPts val="0"/>
              </a:spcAft>
            </a:pPr>
            <a:endParaRPr lang="en-US" dirty="0">
              <a:solidFill>
                <a:schemeClr val="tx1"/>
              </a:solidFill>
              <a:effectLst/>
            </a:endParaRPr>
          </a:p>
        </p:txBody>
      </p:sp>
      <p:sp>
        <p:nvSpPr>
          <p:cNvPr id="3" name="Rectangle 2">
            <a:extLst>
              <a:ext uri="{FF2B5EF4-FFF2-40B4-BE49-F238E27FC236}">
                <a16:creationId xmlns:a16="http://schemas.microsoft.com/office/drawing/2014/main" id="{BF7D125D-4694-4BE4-B1CF-ED3B8AC4075A}"/>
              </a:ext>
            </a:extLst>
          </p:cNvPr>
          <p:cNvSpPr/>
          <p:nvPr/>
        </p:nvSpPr>
        <p:spPr bwMode="auto">
          <a:xfrm>
            <a:off x="5715000" y="-6350"/>
            <a:ext cx="3133725" cy="255158"/>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Rectangle 15">
            <a:extLst>
              <a:ext uri="{FF2B5EF4-FFF2-40B4-BE49-F238E27FC236}">
                <a16:creationId xmlns:a16="http://schemas.microsoft.com/office/drawing/2014/main" id="{65D64F29-2C64-44AB-BF63-DA82187F2984}"/>
              </a:ext>
            </a:extLst>
          </p:cNvPr>
          <p:cNvSpPr/>
          <p:nvPr/>
        </p:nvSpPr>
        <p:spPr bwMode="auto">
          <a:xfrm>
            <a:off x="5791199" y="3478642"/>
            <a:ext cx="2438401" cy="227668"/>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0094463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Case-control / Cross-sectional / Cohort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0368" y="1600200"/>
            <a:ext cx="5643264" cy="4495800"/>
          </a:xfrm>
        </p:spPr>
      </p:pic>
      <p:sp>
        <p:nvSpPr>
          <p:cNvPr id="4" name="Slide Number Placeholder 3"/>
          <p:cNvSpPr>
            <a:spLocks noGrp="1"/>
          </p:cNvSpPr>
          <p:nvPr>
            <p:ph type="sldNum" sz="quarter" idx="10"/>
          </p:nvPr>
        </p:nvSpPr>
        <p:spPr/>
        <p:txBody>
          <a:bodyPr/>
          <a:lstStyle/>
          <a:p>
            <a:fld id="{B7A43C5A-ACB8-4C0A-8D74-C2E9796A15BB}" type="slidenum">
              <a:rPr lang="en-US" smtClean="0"/>
              <a:pPr/>
              <a:t>76</a:t>
            </a:fld>
            <a:endParaRPr lang="en-US"/>
          </a:p>
        </p:txBody>
      </p:sp>
      <p:sp>
        <p:nvSpPr>
          <p:cNvPr id="7" name="Rectangle 6"/>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3463551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Question/ Type of Study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32800300"/>
              </p:ext>
            </p:extLst>
          </p:nvPr>
        </p:nvGraphicFramePr>
        <p:xfrm>
          <a:off x="228600" y="1524000"/>
          <a:ext cx="8686800" cy="4973320"/>
        </p:xfrm>
        <a:graphic>
          <a:graphicData uri="http://schemas.openxmlformats.org/drawingml/2006/table">
            <a:tbl>
              <a:tblPr firstRow="1" bandRow="1">
                <a:tableStyleId>{5C22544A-7EE6-4342-B048-85BDC9FD1C3A}</a:tableStyleId>
              </a:tblPr>
              <a:tblGrid>
                <a:gridCol w="4724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40">
                <a:tc>
                  <a:txBody>
                    <a:bodyPr/>
                    <a:lstStyle/>
                    <a:p>
                      <a:r>
                        <a:rPr lang="en-US" sz="1600" b="1" i="0" u="sng" strike="noStrike" kern="1200" baseline="0" dirty="0">
                          <a:solidFill>
                            <a:schemeClr val="bg1"/>
                          </a:solidFill>
                          <a:latin typeface="+mn-lt"/>
                          <a:ea typeface="+mn-ea"/>
                          <a:cs typeface="+mn-cs"/>
                        </a:rPr>
                        <a:t>Therapy/ Treatment </a:t>
                      </a:r>
                    </a:p>
                    <a:p>
                      <a:r>
                        <a:rPr lang="en-US" sz="1600" b="0" i="0" u="none" strike="noStrike" kern="1200" baseline="0" dirty="0">
                          <a:solidFill>
                            <a:schemeClr val="bg1"/>
                          </a:solidFill>
                          <a:latin typeface="+mn-lt"/>
                          <a:ea typeface="+mn-ea"/>
                          <a:cs typeface="+mn-cs"/>
                        </a:rPr>
                        <a:t>Selection of treatments of interventions that do more good than harm and that are worth the effort and cost.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Double-Blind </a:t>
                      </a:r>
                    </a:p>
                    <a:p>
                      <a:r>
                        <a:rPr lang="en-US" sz="1600" b="0" i="0" u="none" strike="noStrike" kern="1200" baseline="0" dirty="0">
                          <a:solidFill>
                            <a:schemeClr val="bg1"/>
                          </a:solidFill>
                          <a:latin typeface="+mn-lt"/>
                          <a:ea typeface="+mn-ea"/>
                          <a:cs typeface="+mn-cs"/>
                        </a:rPr>
                        <a:t>       Randomized Controlled Trial </a:t>
                      </a:r>
                    </a:p>
                    <a:p>
                      <a:r>
                        <a:rPr lang="en-US" sz="1600" b="0" i="0" u="none" strike="noStrike" kern="1200" baseline="0" dirty="0">
                          <a:solidFill>
                            <a:schemeClr val="bg1"/>
                          </a:solidFill>
                          <a:latin typeface="+mn-lt"/>
                          <a:ea typeface="+mn-ea"/>
                          <a:cs typeface="+mn-cs"/>
                        </a:rPr>
                        <a:t>Systematic Review</a:t>
                      </a:r>
                    </a:p>
                    <a:p>
                      <a:r>
                        <a:rPr lang="en-US" sz="1600" b="0" i="0" u="none" strike="noStrike" kern="1200" baseline="0" dirty="0" err="1">
                          <a:solidFill>
                            <a:schemeClr val="bg1"/>
                          </a:solidFill>
                          <a:latin typeface="+mn-lt"/>
                          <a:ea typeface="+mn-ea"/>
                          <a:cs typeface="+mn-cs"/>
                        </a:rPr>
                        <a:t>Meta Analysis</a:t>
                      </a:r>
                      <a:r>
                        <a:rPr lang="en-US" sz="1600" b="0" i="0" u="none" strike="noStrike" kern="1200" baseline="0" dirty="0">
                          <a:solidFill>
                            <a:schemeClr val="bg1"/>
                          </a:solidFill>
                          <a:latin typeface="+mn-lt"/>
                          <a:ea typeface="+mn-ea"/>
                          <a:cs typeface="+mn-cs"/>
                        </a:rPr>
                        <a:t> of RCT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1600" b="1" i="0" u="sng" strike="noStrike" kern="1200" baseline="0" dirty="0">
                          <a:solidFill>
                            <a:schemeClr val="bg1"/>
                          </a:solidFill>
                          <a:latin typeface="+mn-lt"/>
                          <a:ea typeface="+mn-ea"/>
                          <a:cs typeface="+mn-cs"/>
                        </a:rPr>
                        <a:t>Diagnosis</a:t>
                      </a:r>
                      <a:r>
                        <a:rPr lang="en-US" sz="1600" b="0" i="0" u="none" strike="noStrike" kern="1200" baseline="0" dirty="0">
                          <a:solidFill>
                            <a:schemeClr val="bg1"/>
                          </a:solidFill>
                          <a:latin typeface="+mn-lt"/>
                          <a:ea typeface="+mn-ea"/>
                          <a:cs typeface="+mn-cs"/>
                        </a:rPr>
                        <a:t> </a:t>
                      </a:r>
                    </a:p>
                    <a:p>
                      <a:r>
                        <a:rPr lang="en-US" sz="1600" b="0" i="0" u="none" strike="noStrike" kern="1200" baseline="0" dirty="0">
                          <a:solidFill>
                            <a:schemeClr val="bg1"/>
                          </a:solidFill>
                          <a:latin typeface="+mn-lt"/>
                          <a:ea typeface="+mn-ea"/>
                          <a:cs typeface="+mn-cs"/>
                        </a:rPr>
                        <a:t>Selection and interpretation of diagnostic tests, in order to confirm or exclude a diagnosis, based on considering their precision, accuracy, acceptability, expense, safety, etc.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Controlled Trial </a:t>
                      </a:r>
                    </a:p>
                    <a:p>
                      <a:r>
                        <a:rPr lang="en-US" sz="1600" b="0" i="0" u="none" strike="noStrike" kern="1200" baseline="0" dirty="0">
                          <a:solidFill>
                            <a:schemeClr val="bg1"/>
                          </a:solidFill>
                          <a:latin typeface="+mn-lt"/>
                          <a:ea typeface="+mn-ea"/>
                          <a:cs typeface="+mn-cs"/>
                        </a:rPr>
                        <a:t>Systematic Review</a:t>
                      </a:r>
                    </a:p>
                    <a:p>
                      <a:r>
                        <a:rPr lang="en-US" sz="1600" b="0" i="0" u="none" strike="noStrike" kern="1200" baseline="0" dirty="0" err="1">
                          <a:solidFill>
                            <a:schemeClr val="bg1"/>
                          </a:solidFill>
                          <a:latin typeface="+mn-lt"/>
                          <a:ea typeface="+mn-ea"/>
                          <a:cs typeface="+mn-cs"/>
                        </a:rPr>
                        <a:t>Meta Analysis</a:t>
                      </a:r>
                      <a:r>
                        <a:rPr lang="en-US" sz="1600" b="0" i="0" u="none" strike="noStrike" kern="1200" baseline="0" dirty="0">
                          <a:solidFill>
                            <a:schemeClr val="bg1"/>
                          </a:solidFill>
                          <a:latin typeface="+mn-lt"/>
                          <a:ea typeface="+mn-ea"/>
                          <a:cs typeface="+mn-cs"/>
                        </a:rPr>
                        <a:t> of Controlled Trial 	</a:t>
                      </a:r>
                    </a:p>
                    <a:p>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1600" b="1" i="0" u="sng" strike="noStrike" kern="1200" baseline="0" dirty="0">
                          <a:solidFill>
                            <a:schemeClr val="bg1"/>
                          </a:solidFill>
                          <a:latin typeface="+mn-lt"/>
                          <a:ea typeface="+mn-ea"/>
                          <a:cs typeface="+mn-cs"/>
                        </a:rPr>
                        <a:t>Prognosis </a:t>
                      </a:r>
                    </a:p>
                    <a:p>
                      <a:r>
                        <a:rPr lang="en-US" sz="1600" b="0" i="0" u="none" strike="noStrike" kern="1200" baseline="0" dirty="0">
                          <a:solidFill>
                            <a:schemeClr val="bg1"/>
                          </a:solidFill>
                          <a:latin typeface="+mn-lt"/>
                          <a:ea typeface="+mn-ea"/>
                          <a:cs typeface="+mn-cs"/>
                        </a:rPr>
                        <a:t>Estimation of a patient’s likely clinical course over time and anticipation of likely complications of disease.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Cohort Studies, </a:t>
                      </a:r>
                    </a:p>
                    <a:p>
                      <a:r>
                        <a:rPr lang="en-US" sz="1600" b="0" i="0" u="none" strike="noStrike" kern="1200" baseline="0" dirty="0">
                          <a:solidFill>
                            <a:schemeClr val="bg1"/>
                          </a:solidFill>
                          <a:latin typeface="+mn-lt"/>
                          <a:ea typeface="+mn-ea"/>
                          <a:cs typeface="+mn-cs"/>
                        </a:rPr>
                        <a:t>Case Control, </a:t>
                      </a:r>
                    </a:p>
                    <a:p>
                      <a:r>
                        <a:rPr lang="en-US" sz="1600" b="0" i="0" u="none" strike="noStrike" kern="1200" baseline="0" dirty="0">
                          <a:solidFill>
                            <a:schemeClr val="bg1"/>
                          </a:solidFill>
                          <a:latin typeface="+mn-lt"/>
                          <a:ea typeface="+mn-ea"/>
                          <a:cs typeface="+mn-cs"/>
                        </a:rPr>
                        <a:t>Case Series 	</a:t>
                      </a:r>
                    </a:p>
                    <a:p>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sz="1600" b="1" i="0" u="sng" strike="noStrike" kern="1200" baseline="0" dirty="0">
                          <a:solidFill>
                            <a:schemeClr val="bg1"/>
                          </a:solidFill>
                          <a:latin typeface="+mn-lt"/>
                          <a:ea typeface="+mn-ea"/>
                          <a:cs typeface="+mn-cs"/>
                        </a:rPr>
                        <a:t>Harm/ Etiology </a:t>
                      </a:r>
                    </a:p>
                    <a:p>
                      <a:r>
                        <a:rPr lang="en-US" sz="1600" b="0" i="0" u="none" strike="noStrike" kern="1200" baseline="0" dirty="0">
                          <a:solidFill>
                            <a:schemeClr val="bg1"/>
                          </a:solidFill>
                          <a:latin typeface="+mn-lt"/>
                          <a:ea typeface="+mn-ea"/>
                          <a:cs typeface="+mn-cs"/>
                        </a:rPr>
                        <a:t>Identification of causes or risk factors for disease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Cohort Studies 	</a:t>
                      </a:r>
                    </a:p>
                    <a:p>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1600" b="1" i="0" u="sng" strike="noStrike" kern="1200" baseline="0" dirty="0">
                          <a:solidFill>
                            <a:schemeClr val="bg1"/>
                          </a:solidFill>
                          <a:latin typeface="+mn-lt"/>
                          <a:ea typeface="+mn-ea"/>
                          <a:cs typeface="+mn-cs"/>
                        </a:rPr>
                        <a:t>Prevention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Randomized Controlled Trial, </a:t>
                      </a:r>
                    </a:p>
                    <a:p>
                      <a:r>
                        <a:rPr lang="en-US" sz="1600" b="0" i="0" u="none" strike="noStrike" kern="1200" baseline="0" dirty="0">
                          <a:solidFill>
                            <a:schemeClr val="bg1"/>
                          </a:solidFill>
                          <a:latin typeface="+mn-lt"/>
                          <a:ea typeface="+mn-ea"/>
                          <a:cs typeface="+mn-cs"/>
                        </a:rPr>
                        <a:t>Cohort Studies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sz="1600" b="1" i="0" u="sng" strike="noStrike" kern="1200" baseline="0" dirty="0">
                          <a:solidFill>
                            <a:schemeClr val="bg1"/>
                          </a:solidFill>
                          <a:latin typeface="+mn-lt"/>
                          <a:ea typeface="+mn-ea"/>
                          <a:cs typeface="+mn-cs"/>
                        </a:rPr>
                        <a:t>Quality Improvement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Randomized Controlled Trials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8" name="Rectangle 7"/>
          <p:cNvSpPr/>
          <p:nvPr/>
        </p:nvSpPr>
        <p:spPr>
          <a:xfrm>
            <a:off x="2895600" y="6553200"/>
            <a:ext cx="6248400" cy="276999"/>
          </a:xfrm>
          <a:prstGeom prst="rect">
            <a:avLst/>
          </a:prstGeom>
        </p:spPr>
        <p:txBody>
          <a:bodyPr wrap="square">
            <a:spAutoFit/>
          </a:bodyPr>
          <a:lstStyle/>
          <a:p>
            <a:pPr marR="38530" algn="r"/>
            <a:r>
              <a:rPr lang="en-US" sz="1200" b="0" dirty="0">
                <a:solidFill>
                  <a:schemeClr val="bg1"/>
                </a:solidFill>
              </a:rPr>
              <a:t>Adapted from: Sackett et al. Evidence-Based Medicine: How to Practice and Teach EBM, 2000</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77</a:t>
            </a:fld>
            <a:endParaRPr lang="en-US"/>
          </a:p>
        </p:txBody>
      </p:sp>
    </p:spTree>
    <p:extLst>
      <p:ext uri="{BB962C8B-B14F-4D97-AF65-F5344CB8AC3E}">
        <p14:creationId xmlns:p14="http://schemas.microsoft.com/office/powerpoint/2010/main" val="24745720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designs in function of objective</a:t>
            </a:r>
          </a:p>
        </p:txBody>
      </p:sp>
      <p:sp>
        <p:nvSpPr>
          <p:cNvPr id="3" name="Content Placeholder 2"/>
          <p:cNvSpPr>
            <a:spLocks noGrp="1"/>
          </p:cNvSpPr>
          <p:nvPr>
            <p:ph idx="1"/>
          </p:nvPr>
        </p:nvSpPr>
        <p:spPr>
          <a:xfrm>
            <a:off x="685800" y="1905000"/>
            <a:ext cx="8458200" cy="4038600"/>
          </a:xfrm>
        </p:spPr>
        <p:txBody>
          <a:bodyPr/>
          <a:lstStyle/>
          <a:p>
            <a:r>
              <a:rPr lang="en-US" b="1" dirty="0"/>
              <a:t>Objective 		  Common design</a:t>
            </a:r>
          </a:p>
          <a:p>
            <a:endParaRPr lang="en-US" b="1" dirty="0"/>
          </a:p>
          <a:p>
            <a:r>
              <a:rPr lang="en-US" dirty="0"/>
              <a:t>Prevalence 		  Cross sectional</a:t>
            </a:r>
          </a:p>
          <a:p>
            <a:r>
              <a:rPr lang="en-US" dirty="0"/>
              <a:t>Incidence 		  Cohort</a:t>
            </a:r>
          </a:p>
          <a:p>
            <a:r>
              <a:rPr lang="en-US" dirty="0"/>
              <a:t>Cause			  in order of reliability:</a:t>
            </a:r>
          </a:p>
          <a:p>
            <a:r>
              <a:rPr lang="en-US" dirty="0"/>
              <a:t>				    cohort, case-control, cross sectional</a:t>
            </a:r>
          </a:p>
          <a:p>
            <a:r>
              <a:rPr lang="en-US" dirty="0"/>
              <a:t>Prognosis 		  Cohort</a:t>
            </a:r>
          </a:p>
          <a:p>
            <a:r>
              <a:rPr lang="en-US" dirty="0"/>
              <a:t>Treatment effect 	  Controlled trial</a:t>
            </a:r>
          </a:p>
        </p:txBody>
      </p:sp>
      <p:sp>
        <p:nvSpPr>
          <p:cNvPr id="4" name="Slide Number Placeholder 3"/>
          <p:cNvSpPr>
            <a:spLocks noGrp="1"/>
          </p:cNvSpPr>
          <p:nvPr>
            <p:ph type="sldNum" sz="quarter" idx="10"/>
          </p:nvPr>
        </p:nvSpPr>
        <p:spPr/>
        <p:txBody>
          <a:bodyPr/>
          <a:lstStyle/>
          <a:p>
            <a:fld id="{B7A43C5A-ACB8-4C0A-8D74-C2E9796A15BB}" type="slidenum">
              <a:rPr lang="en-US" smtClean="0"/>
              <a:pPr/>
              <a:t>78</a:t>
            </a:fld>
            <a:endParaRPr lang="en-US"/>
          </a:p>
        </p:txBody>
      </p:sp>
      <p:cxnSp>
        <p:nvCxnSpPr>
          <p:cNvPr id="8" name="Straight Arrow Connector 7"/>
          <p:cNvCxnSpPr/>
          <p:nvPr/>
        </p:nvCxnSpPr>
        <p:spPr bwMode="auto">
          <a:xfrm>
            <a:off x="2438400" y="30019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9" name="Straight Arrow Connector 8"/>
          <p:cNvCxnSpPr/>
          <p:nvPr/>
        </p:nvCxnSpPr>
        <p:spPr bwMode="auto">
          <a:xfrm>
            <a:off x="2438400" y="34591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0" name="Straight Arrow Connector 9"/>
          <p:cNvCxnSpPr/>
          <p:nvPr/>
        </p:nvCxnSpPr>
        <p:spPr bwMode="auto">
          <a:xfrm>
            <a:off x="2438400" y="39163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1" name="Straight Arrow Connector 10"/>
          <p:cNvCxnSpPr/>
          <p:nvPr/>
        </p:nvCxnSpPr>
        <p:spPr bwMode="auto">
          <a:xfrm>
            <a:off x="2438400" y="47545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2" name="Straight Arrow Connector 11"/>
          <p:cNvCxnSpPr/>
          <p:nvPr/>
        </p:nvCxnSpPr>
        <p:spPr bwMode="auto">
          <a:xfrm>
            <a:off x="3276600" y="5211744"/>
            <a:ext cx="3048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14" name="Rectangle 13"/>
          <p:cNvSpPr/>
          <p:nvPr/>
        </p:nvSpPr>
        <p:spPr>
          <a:xfrm>
            <a:off x="877556" y="6043135"/>
            <a:ext cx="8229600" cy="738664"/>
          </a:xfrm>
          <a:prstGeom prst="rect">
            <a:avLst/>
          </a:prstGeom>
        </p:spPr>
        <p:txBody>
          <a:bodyPr wrap="square">
            <a:spAutoFit/>
          </a:bodyPr>
          <a:lstStyle/>
          <a:p>
            <a:pPr algn="r"/>
            <a:r>
              <a:rPr lang="en-US" sz="1400" b="0" dirty="0">
                <a:solidFill>
                  <a:schemeClr val="bg1"/>
                </a:solidFill>
              </a:rPr>
              <a:t>Mann, C.J. (2003) Observational research methods. </a:t>
            </a:r>
          </a:p>
          <a:p>
            <a:pPr algn="r"/>
            <a:r>
              <a:rPr lang="en-US" sz="1400" b="0" dirty="0">
                <a:solidFill>
                  <a:schemeClr val="bg1"/>
                </a:solidFill>
              </a:rPr>
              <a:t>Research design II: Cohort, cross sectional, and case-control studies. </a:t>
            </a:r>
          </a:p>
          <a:p>
            <a:pPr algn="r"/>
            <a:r>
              <a:rPr lang="en-US" sz="1400" b="0" dirty="0">
                <a:solidFill>
                  <a:schemeClr val="bg1"/>
                </a:solidFill>
              </a:rPr>
              <a:t>Emergency Medicine Journal 20 (1): 54–60.</a:t>
            </a:r>
          </a:p>
        </p:txBody>
      </p:sp>
    </p:spTree>
    <p:extLst>
      <p:ext uri="{BB962C8B-B14F-4D97-AF65-F5344CB8AC3E}">
        <p14:creationId xmlns:p14="http://schemas.microsoft.com/office/powerpoint/2010/main" val="14777815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designs in function of objective</a:t>
            </a:r>
          </a:p>
        </p:txBody>
      </p:sp>
      <p:pic>
        <p:nvPicPr>
          <p:cNvPr id="5" name="Content Placeholder 4"/>
          <p:cNvPicPr>
            <a:picLocks noGrp="1" noChangeAspect="1"/>
          </p:cNvPicPr>
          <p:nvPr>
            <p:ph idx="1"/>
          </p:nvPr>
        </p:nvPicPr>
        <p:blipFill>
          <a:blip r:embed="rId2"/>
          <a:stretch>
            <a:fillRect/>
          </a:stretch>
        </p:blipFill>
        <p:spPr>
          <a:xfrm>
            <a:off x="819150" y="1533525"/>
            <a:ext cx="7810500" cy="4857750"/>
          </a:xfrm>
          <a:prstGeom prst="rect">
            <a:avLst/>
          </a:prstGeom>
          <a:ln w="28575">
            <a:solidFill>
              <a:schemeClr val="tx1"/>
            </a:solidFill>
          </a:ln>
        </p:spPr>
      </p:pic>
      <p:sp>
        <p:nvSpPr>
          <p:cNvPr id="4" name="Slide Number Placeholder 3"/>
          <p:cNvSpPr>
            <a:spLocks noGrp="1"/>
          </p:cNvSpPr>
          <p:nvPr>
            <p:ph type="sldNum" sz="quarter" idx="10"/>
          </p:nvPr>
        </p:nvSpPr>
        <p:spPr/>
        <p:txBody>
          <a:bodyPr/>
          <a:lstStyle/>
          <a:p>
            <a:fld id="{B7A43C5A-ACB8-4C0A-8D74-C2E9796A15BB}" type="slidenum">
              <a:rPr lang="en-US" smtClean="0"/>
              <a:pPr/>
              <a:t>79</a:t>
            </a:fld>
            <a:endParaRPr lang="en-US"/>
          </a:p>
        </p:txBody>
      </p:sp>
      <p:sp>
        <p:nvSpPr>
          <p:cNvPr id="6" name="Rectangle 5"/>
          <p:cNvSpPr/>
          <p:nvPr/>
        </p:nvSpPr>
        <p:spPr>
          <a:xfrm>
            <a:off x="3454121" y="6458148"/>
            <a:ext cx="5715000" cy="307777"/>
          </a:xfrm>
          <a:prstGeom prst="rect">
            <a:avLst/>
          </a:prstGeom>
        </p:spPr>
        <p:txBody>
          <a:bodyPr wrap="square">
            <a:spAutoFit/>
          </a:bodyPr>
          <a:lstStyle/>
          <a:p>
            <a:pPr algn="l"/>
            <a:r>
              <a:rPr lang="en-US" sz="1400" b="0" dirty="0">
                <a:solidFill>
                  <a:schemeClr val="bg1"/>
                </a:solidFill>
                <a:latin typeface="+mj-lt"/>
              </a:rPr>
              <a:t>Edgar R Miller III. An Introduction to Clinical Trials: Design Issues.</a:t>
            </a:r>
          </a:p>
        </p:txBody>
      </p:sp>
      <p:cxnSp>
        <p:nvCxnSpPr>
          <p:cNvPr id="8" name="Straight Connector 7"/>
          <p:cNvCxnSpPr/>
          <p:nvPr/>
        </p:nvCxnSpPr>
        <p:spPr bwMode="auto">
          <a:xfrm>
            <a:off x="819150" y="2895600"/>
            <a:ext cx="78105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838200" y="36576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838200" y="44196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838200" y="51816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838200" y="57150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3276600" y="2199752"/>
            <a:ext cx="52959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7" name="Rectangle 16"/>
          <p:cNvSpPr/>
          <p:nvPr/>
        </p:nvSpPr>
        <p:spPr bwMode="auto">
          <a:xfrm>
            <a:off x="3309257" y="2943760"/>
            <a:ext cx="5263243" cy="618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Rectangle 17"/>
          <p:cNvSpPr/>
          <p:nvPr/>
        </p:nvSpPr>
        <p:spPr bwMode="auto">
          <a:xfrm>
            <a:off x="3276600" y="3733800"/>
            <a:ext cx="5263243" cy="618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Rectangle 18"/>
          <p:cNvSpPr/>
          <p:nvPr/>
        </p:nvSpPr>
        <p:spPr bwMode="auto">
          <a:xfrm>
            <a:off x="3276600" y="4487333"/>
            <a:ext cx="5263243" cy="618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Rectangle 19"/>
          <p:cNvSpPr/>
          <p:nvPr/>
        </p:nvSpPr>
        <p:spPr bwMode="auto">
          <a:xfrm>
            <a:off x="3276600" y="5248474"/>
            <a:ext cx="5263243" cy="3903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Rectangle 20"/>
          <p:cNvSpPr/>
          <p:nvPr/>
        </p:nvSpPr>
        <p:spPr bwMode="auto">
          <a:xfrm>
            <a:off x="3276600" y="5858074"/>
            <a:ext cx="5263243" cy="3903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84943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Clinical research </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a:t>Is medical research that involves human subjects.</a:t>
            </a:r>
          </a:p>
          <a:p>
            <a:pPr>
              <a:buFont typeface="Arial" panose="020B0604020202020204" pitchFamily="34" charset="0"/>
              <a:buChar char="•"/>
            </a:pPr>
            <a:r>
              <a:rPr lang="en-US" dirty="0"/>
              <a:t>Types of clinical research include:</a:t>
            </a:r>
          </a:p>
          <a:p>
            <a:pPr lvl="1">
              <a:buFont typeface="Arial" panose="020B0604020202020204" pitchFamily="34" charset="0"/>
              <a:buChar char="•"/>
            </a:pPr>
            <a:r>
              <a:rPr lang="en-US" sz="2200" dirty="0"/>
              <a:t>Epidemiological: </a:t>
            </a:r>
          </a:p>
          <a:p>
            <a:pPr lvl="2">
              <a:spcBef>
                <a:spcPts val="0"/>
              </a:spcBef>
              <a:buFont typeface="Arial" panose="020B0604020202020204" pitchFamily="34" charset="0"/>
              <a:buChar char="•"/>
            </a:pPr>
            <a:r>
              <a:rPr lang="en-US" dirty="0"/>
              <a:t>improves the understanding of a disease by studying patterns, causes, and effects of health and disease in specific groups.</a:t>
            </a:r>
          </a:p>
          <a:p>
            <a:pPr lvl="1">
              <a:buFont typeface="Arial" panose="020B0604020202020204" pitchFamily="34" charset="0"/>
              <a:buChar char="•"/>
            </a:pPr>
            <a:r>
              <a:rPr lang="en-US" sz="2200" dirty="0"/>
              <a:t>Behavioral: </a:t>
            </a:r>
          </a:p>
          <a:p>
            <a:pPr lvl="2">
              <a:spcBef>
                <a:spcPts val="0"/>
              </a:spcBef>
              <a:buFont typeface="Arial" panose="020B0604020202020204" pitchFamily="34" charset="0"/>
              <a:buChar char="•"/>
            </a:pPr>
            <a:r>
              <a:rPr lang="en-US" dirty="0"/>
              <a:t>improves the understanding of human behavior and how it relates to health and disease.</a:t>
            </a:r>
          </a:p>
          <a:p>
            <a:pPr lvl="1">
              <a:buFont typeface="Arial" panose="020B0604020202020204" pitchFamily="34" charset="0"/>
              <a:buChar char="•"/>
            </a:pPr>
            <a:r>
              <a:rPr lang="en-US" sz="2200" dirty="0"/>
              <a:t>Health services: </a:t>
            </a:r>
          </a:p>
          <a:p>
            <a:pPr lvl="2">
              <a:spcBef>
                <a:spcPts val="0"/>
              </a:spcBef>
              <a:buFont typeface="Arial" panose="020B0604020202020204" pitchFamily="34" charset="0"/>
              <a:buChar char="•"/>
            </a:pPr>
            <a:r>
              <a:rPr lang="en-US" dirty="0"/>
              <a:t>looks at how people access health care providers and health care services, how much care costs, and what happens to patients as a result of this care.</a:t>
            </a:r>
          </a:p>
          <a:p>
            <a:pPr lvl="1">
              <a:buFont typeface="Arial" panose="020B0604020202020204" pitchFamily="34" charset="0"/>
              <a:buChar char="•"/>
            </a:pPr>
            <a:r>
              <a:rPr lang="en-US" sz="2200" dirty="0"/>
              <a:t>Clinical trials: </a:t>
            </a:r>
          </a:p>
          <a:p>
            <a:pPr lvl="2">
              <a:spcBef>
                <a:spcPts val="0"/>
              </a:spcBef>
              <a:buFont typeface="Arial" panose="020B0604020202020204" pitchFamily="34" charset="0"/>
              <a:buChar char="•"/>
            </a:pPr>
            <a:r>
              <a:rPr lang="en-US" dirty="0"/>
              <a:t>evaluate the effects of an intervention on health outcomes.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a:t>
            </a:fld>
            <a:endParaRPr lang="en-US"/>
          </a:p>
        </p:txBody>
      </p:sp>
      <p:sp>
        <p:nvSpPr>
          <p:cNvPr id="5" name="Rectangle 4"/>
          <p:cNvSpPr/>
          <p:nvPr/>
        </p:nvSpPr>
        <p:spPr>
          <a:xfrm>
            <a:off x="1066800" y="6474023"/>
            <a:ext cx="8077200" cy="307777"/>
          </a:xfrm>
          <a:prstGeom prst="rect">
            <a:avLst/>
          </a:prstGeom>
        </p:spPr>
        <p:txBody>
          <a:bodyPr wrap="square">
            <a:spAutoFit/>
          </a:bodyPr>
          <a:lstStyle/>
          <a:p>
            <a:pPr algn="r"/>
            <a:r>
              <a:rPr lang="en-US" sz="1400" b="0" dirty="0">
                <a:solidFill>
                  <a:schemeClr val="bg1"/>
                </a:solidFill>
              </a:rPr>
              <a:t>https://www.nih.gov/health-information/nih-clinical-research-trials-you/basics</a:t>
            </a:r>
          </a:p>
        </p:txBody>
      </p:sp>
    </p:spTree>
    <p:extLst>
      <p:ext uri="{BB962C8B-B14F-4D97-AF65-F5344CB8AC3E}">
        <p14:creationId xmlns:p14="http://schemas.microsoft.com/office/powerpoint/2010/main" val="22921775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Let’s try it</a:t>
            </a:r>
          </a:p>
        </p:txBody>
      </p:sp>
      <p:sp>
        <p:nvSpPr>
          <p:cNvPr id="5" name="Subtitle 4"/>
          <p:cNvSpPr>
            <a:spLocks noGrp="1"/>
          </p:cNvSpPr>
          <p:nvPr>
            <p:ph type="subTitle" idx="1"/>
          </p:nvPr>
        </p:nvSpPr>
        <p:spPr/>
        <p:txBody>
          <a:bodyPr/>
          <a:lstStyle/>
          <a:p>
            <a:endParaRPr lang="en-US" dirty="0"/>
          </a:p>
        </p:txBody>
      </p:sp>
      <p:sp>
        <p:nvSpPr>
          <p:cNvPr id="2" name="Slide Number Placeholder 1"/>
          <p:cNvSpPr>
            <a:spLocks noGrp="1"/>
          </p:cNvSpPr>
          <p:nvPr>
            <p:ph type="sldNum" sz="quarter" idx="10"/>
          </p:nvPr>
        </p:nvSpPr>
        <p:spPr/>
        <p:txBody>
          <a:bodyPr/>
          <a:lstStyle/>
          <a:p>
            <a:fld id="{B7A43C5A-ACB8-4C0A-8D74-C2E9796A15BB}" type="slidenum">
              <a:rPr lang="en-US" smtClean="0"/>
              <a:pPr/>
              <a:t>80</a:t>
            </a:fld>
            <a:endParaRPr lang="en-US"/>
          </a:p>
        </p:txBody>
      </p:sp>
    </p:spTree>
    <p:extLst>
      <p:ext uri="{BB962C8B-B14F-4D97-AF65-F5344CB8AC3E}">
        <p14:creationId xmlns:p14="http://schemas.microsoft.com/office/powerpoint/2010/main" val="7505397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Q1. What is the study design? Explain.</a:t>
            </a:r>
          </a:p>
        </p:txBody>
      </p:sp>
      <p:sp>
        <p:nvSpPr>
          <p:cNvPr id="3" name="Content Placeholder 2"/>
          <p:cNvSpPr>
            <a:spLocks noGrp="1"/>
          </p:cNvSpPr>
          <p:nvPr>
            <p:ph idx="1"/>
          </p:nvPr>
        </p:nvSpPr>
        <p:spPr/>
        <p:txBody>
          <a:bodyPr/>
          <a:lstStyle/>
          <a:p>
            <a:pPr marL="0" indent="0"/>
            <a:r>
              <a:rPr lang="en-US" dirty="0"/>
              <a:t>To investigate the relationship between watching horror movies and angina pectoris, a group of patients admitted to hospital with angina pectoris were questioned about their watching habits. </a:t>
            </a:r>
          </a:p>
          <a:p>
            <a:pPr marL="0" indent="0"/>
            <a:r>
              <a:rPr lang="en-US" dirty="0"/>
              <a:t>A group of age and sex matched patients admitted to a fracture clinic were also questioned about their movie watching behavior  using an identical protocol.</a:t>
            </a:r>
          </a:p>
          <a:p>
            <a:pPr marL="0" indent="0"/>
            <a:r>
              <a:rPr lang="en-US" dirty="0"/>
              <a:t>The two groups were compared.</a:t>
            </a:r>
          </a:p>
          <a:p>
            <a:pPr marL="0" indent="0"/>
            <a:endParaRPr lang="en-US" dirty="0"/>
          </a:p>
          <a:p>
            <a:pPr marL="0" indent="0"/>
            <a:endParaRPr lang="en-US" dirty="0"/>
          </a:p>
          <a:p>
            <a:pPr marL="0" indent="0"/>
            <a:r>
              <a:rPr lang="en-US" dirty="0"/>
              <a:t>Scoring: correct design  5p      correct explanation 10p</a:t>
            </a:r>
          </a:p>
        </p:txBody>
      </p:sp>
      <p:sp>
        <p:nvSpPr>
          <p:cNvPr id="4" name="Slide Number Placeholder 3"/>
          <p:cNvSpPr>
            <a:spLocks noGrp="1"/>
          </p:cNvSpPr>
          <p:nvPr>
            <p:ph type="sldNum" sz="quarter" idx="10"/>
          </p:nvPr>
        </p:nvSpPr>
        <p:spPr/>
        <p:txBody>
          <a:bodyPr/>
          <a:lstStyle/>
          <a:p>
            <a:fld id="{B7A43C5A-ACB8-4C0A-8D74-C2E9796A15BB}" type="slidenum">
              <a:rPr lang="en-US" smtClean="0"/>
              <a:pPr/>
              <a:t>81</a:t>
            </a:fld>
            <a:endParaRPr lang="en-US"/>
          </a:p>
        </p:txBody>
      </p:sp>
    </p:spTree>
    <p:extLst>
      <p:ext uri="{BB962C8B-B14F-4D97-AF65-F5344CB8AC3E}">
        <p14:creationId xmlns:p14="http://schemas.microsoft.com/office/powerpoint/2010/main" val="7426517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Q2. What 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To investigate the relationship between meat processing and skin disease, all employees at a meat processing plant were questioned about their exposure to raw meat and bones, and the amount and length of exposure measured. </a:t>
            </a:r>
          </a:p>
          <a:p>
            <a:pPr>
              <a:buFont typeface="Arial" panose="020B0604020202020204" pitchFamily="34" charset="0"/>
              <a:buChar char="•"/>
            </a:pPr>
            <a:r>
              <a:rPr lang="en-US" dirty="0"/>
              <a:t>These subjects were monitored frequently for exposure and occurrence of disease, and after 8 years the researchers examined the death certificates for all deceased employees.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82</a:t>
            </a:fld>
            <a:endParaRPr lang="en-US"/>
          </a:p>
        </p:txBody>
      </p:sp>
    </p:spTree>
    <p:extLst>
      <p:ext uri="{BB962C8B-B14F-4D97-AF65-F5344CB8AC3E}">
        <p14:creationId xmlns:p14="http://schemas.microsoft.com/office/powerpoint/2010/main" val="24108669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Q3. What 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survey was conducted of all faculty of a particular department. </a:t>
            </a:r>
          </a:p>
          <a:p>
            <a:pPr>
              <a:buFont typeface="Arial" panose="020B0604020202020204" pitchFamily="34" charset="0"/>
              <a:buChar char="•"/>
            </a:pPr>
            <a:r>
              <a:rPr lang="en-US" dirty="0"/>
              <a:t>Among other questions, the questionnaire asked about the academic title of faculty and whether they were satisfied with their promotional prospects.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83</a:t>
            </a:fld>
            <a:endParaRPr lang="en-US"/>
          </a:p>
        </p:txBody>
      </p:sp>
    </p:spTree>
    <p:extLst>
      <p:ext uri="{BB962C8B-B14F-4D97-AF65-F5344CB8AC3E}">
        <p14:creationId xmlns:p14="http://schemas.microsoft.com/office/powerpoint/2010/main" val="4709374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Q4. What 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To evaluate a new teaching method for biomedical informatics, students were randomly allocated to either the course with the new method or the conventional one.</a:t>
            </a:r>
          </a:p>
          <a:p>
            <a:pPr>
              <a:buFont typeface="Arial" panose="020B0604020202020204" pitchFamily="34" charset="0"/>
              <a:buChar char="•"/>
            </a:pPr>
            <a:r>
              <a:rPr lang="en-US" dirty="0"/>
              <a:t>At the end of the courses, the students were questioned about what they thought to have learned, and they were subjected to an exam by independent instructors.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84</a:t>
            </a:fld>
            <a:endParaRPr lang="en-US"/>
          </a:p>
        </p:txBody>
      </p:sp>
    </p:spTree>
    <p:extLst>
      <p:ext uri="{BB962C8B-B14F-4D97-AF65-F5344CB8AC3E}">
        <p14:creationId xmlns:p14="http://schemas.microsoft.com/office/powerpoint/2010/main" val="16973382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Q5. What 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new graduate student admission system has been set up at some university. </a:t>
            </a:r>
          </a:p>
          <a:p>
            <a:pPr>
              <a:buFont typeface="Arial" panose="020B0604020202020204" pitchFamily="34" charset="0"/>
              <a:buChar char="•"/>
            </a:pPr>
            <a:r>
              <a:rPr lang="en-US" dirty="0"/>
              <a:t>To evaluate it, the processing times of candidates were measured for 6 semesters and compared with the processing times at a nearby college.</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85</a:t>
            </a:fld>
            <a:endParaRPr lang="en-US"/>
          </a:p>
        </p:txBody>
      </p:sp>
    </p:spTree>
    <p:extLst>
      <p:ext uri="{BB962C8B-B14F-4D97-AF65-F5344CB8AC3E}">
        <p14:creationId xmlns:p14="http://schemas.microsoft.com/office/powerpoint/2010/main" val="35780906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Q6. When are case reports most useful?</a:t>
            </a:r>
            <a:br>
              <a:rPr lang="en-US" dirty="0"/>
            </a:br>
            <a:endParaRPr lang="en-US" dirty="0"/>
          </a:p>
        </p:txBody>
      </p:sp>
      <p:sp>
        <p:nvSpPr>
          <p:cNvPr id="3" name="Content Placeholder 2"/>
          <p:cNvSpPr>
            <a:spLocks noGrp="1"/>
          </p:cNvSpPr>
          <p:nvPr>
            <p:ph idx="1"/>
          </p:nvPr>
        </p:nvSpPr>
        <p:spPr/>
        <p:txBody>
          <a:bodyPr/>
          <a:lstStyle/>
          <a:p>
            <a:r>
              <a:rPr lang="en-US" dirty="0"/>
              <a:t>a) When you encounter cases seen before and need more information</a:t>
            </a:r>
          </a:p>
          <a:p>
            <a:r>
              <a:rPr lang="en-US" dirty="0"/>
              <a:t>b) When new symptoms or outcomes are not yet identified</a:t>
            </a:r>
          </a:p>
          <a:p>
            <a:r>
              <a:rPr lang="en-US" dirty="0"/>
              <a:t>c) When developing clinical practice guidelines</a:t>
            </a:r>
          </a:p>
          <a:p>
            <a:r>
              <a:rPr lang="en-US" dirty="0"/>
              <a:t>d) When you have an extremely large study population</a:t>
            </a:r>
          </a:p>
          <a:p>
            <a:endParaRPr lang="en-US" dirty="0"/>
          </a:p>
          <a:p>
            <a:r>
              <a:rPr lang="en-US" dirty="0"/>
              <a:t>Pick one answer.</a:t>
            </a:r>
          </a:p>
          <a:p>
            <a:endParaRPr lang="en-US" dirty="0"/>
          </a:p>
          <a:p>
            <a:endParaRPr lang="en-US" dirty="0"/>
          </a:p>
          <a:p>
            <a:endParaRPr lang="en-US" dirty="0"/>
          </a:p>
          <a:p>
            <a:r>
              <a:rPr lang="en-US" dirty="0"/>
              <a:t>Scoring: correct 10p      wrong -5p        no answer  0p</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86</a:t>
            </a:fld>
            <a:endParaRPr lang="en-US"/>
          </a:p>
        </p:txBody>
      </p:sp>
    </p:spTree>
    <p:extLst>
      <p:ext uri="{BB962C8B-B14F-4D97-AF65-F5344CB8AC3E}">
        <p14:creationId xmlns:p14="http://schemas.microsoft.com/office/powerpoint/2010/main" val="35195441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Q7. Is this a case-control study?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researcher forms for his study:</a:t>
            </a:r>
          </a:p>
          <a:p>
            <a:pPr lvl="1">
              <a:buFont typeface="Arial" panose="020B0604020202020204" pitchFamily="34" charset="0"/>
              <a:buChar char="•"/>
            </a:pPr>
            <a:r>
              <a:rPr lang="en-US" dirty="0"/>
              <a:t>a) a group of people with a known exposure and</a:t>
            </a:r>
          </a:p>
          <a:p>
            <a:pPr lvl="1">
              <a:buFont typeface="Arial" panose="020B0604020202020204" pitchFamily="34" charset="0"/>
              <a:buChar char="•"/>
            </a:pPr>
            <a:r>
              <a:rPr lang="en-US" dirty="0"/>
              <a:t>b) a comparison group (‘control group’) without the exposure.</a:t>
            </a:r>
          </a:p>
          <a:p>
            <a:pPr>
              <a:buFont typeface="Arial" panose="020B0604020202020204" pitchFamily="34" charset="0"/>
              <a:buChar char="•"/>
            </a:pPr>
            <a:r>
              <a:rPr lang="en-US" dirty="0"/>
              <a:t>He follows both groups through time to see what outcomes result.</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answer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87</a:t>
            </a:fld>
            <a:endParaRPr lang="en-US"/>
          </a:p>
        </p:txBody>
      </p:sp>
    </p:spTree>
    <p:extLst>
      <p:ext uri="{BB962C8B-B14F-4D97-AF65-F5344CB8AC3E}">
        <p14:creationId xmlns:p14="http://schemas.microsoft.com/office/powerpoint/2010/main" val="33435174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Q8. Which statements are </a:t>
            </a:r>
            <a:r>
              <a:rPr lang="en-US"/>
              <a:t>correct?</a:t>
            </a:r>
            <a:endParaRPr lang="en-US" dirty="0"/>
          </a:p>
        </p:txBody>
      </p:sp>
      <p:sp>
        <p:nvSpPr>
          <p:cNvPr id="3" name="Content Placeholder 2"/>
          <p:cNvSpPr>
            <a:spLocks noGrp="1"/>
          </p:cNvSpPr>
          <p:nvPr>
            <p:ph idx="1"/>
          </p:nvPr>
        </p:nvSpPr>
        <p:spPr/>
        <p:txBody>
          <a:bodyPr/>
          <a:lstStyle/>
          <a:p>
            <a:pPr marL="0" indent="0"/>
            <a:r>
              <a:rPr lang="en-US" dirty="0"/>
              <a:t>An investigator wants to study whether clinicians using electronic medical record (EMR) systems are at risk factor for vision loss. </a:t>
            </a:r>
          </a:p>
          <a:p>
            <a:pPr marL="457200" indent="-457200">
              <a:buFont typeface="+mj-lt"/>
              <a:buAutoNum type="arabicPeriod"/>
            </a:pPr>
            <a:r>
              <a:rPr lang="en-US" dirty="0"/>
              <a:t>A cohort study is to be preferred over a case-control study.              </a:t>
            </a:r>
            <a:r>
              <a:rPr lang="en-US" sz="1600" dirty="0"/>
              <a:t>(correct answer 10p,  wrong  -5p,   no 0p)</a:t>
            </a:r>
          </a:p>
          <a:p>
            <a:pPr marL="457200" indent="-457200">
              <a:buFont typeface="+mj-lt"/>
              <a:buAutoNum type="arabicPeriod"/>
            </a:pPr>
            <a:r>
              <a:rPr lang="en-US" dirty="0"/>
              <a:t>If one group is composed of EMR using clinicians suffering from vision loss, it is better to have the other group be composed of:</a:t>
            </a:r>
          </a:p>
          <a:p>
            <a:pPr marL="857250" lvl="1" indent="-457200">
              <a:buFont typeface="+mj-lt"/>
              <a:buAutoNum type="alphaLcParenR"/>
            </a:pPr>
            <a:r>
              <a:rPr lang="en-US" sz="2000" dirty="0"/>
              <a:t>Clinicians that do not use an EMR but suffer vision loss,</a:t>
            </a:r>
          </a:p>
          <a:p>
            <a:pPr marL="857250" lvl="1" indent="-457200">
              <a:buFont typeface="+mj-lt"/>
              <a:buAutoNum type="alphaLcParenR"/>
            </a:pPr>
            <a:r>
              <a:rPr lang="en-US" sz="2000" dirty="0"/>
              <a:t>Clinicians that use an EMR but do not have vision loss,</a:t>
            </a:r>
          </a:p>
          <a:p>
            <a:pPr marL="857250" lvl="1" indent="-457200">
              <a:buFont typeface="+mj-lt"/>
              <a:buAutoNum type="alphaLcParenR"/>
            </a:pPr>
            <a:r>
              <a:rPr lang="en-US" sz="2000" dirty="0"/>
              <a:t>EMR users with or without vision loss that are not clinicians.</a:t>
            </a:r>
          </a:p>
          <a:p>
            <a:pPr marL="0" indent="0"/>
            <a:r>
              <a:rPr lang="en-US" sz="2000" dirty="0"/>
              <a:t>			</a:t>
            </a:r>
            <a:r>
              <a:rPr lang="en-US" sz="1600" dirty="0"/>
              <a:t>(correct answer 10p,  wrong  -5p,   no 0p)</a:t>
            </a:r>
          </a:p>
          <a:p>
            <a:pPr marL="0" indent="0"/>
            <a:endParaRPr lang="en-US" sz="2000" dirty="0"/>
          </a:p>
          <a:p>
            <a:pPr marL="857250" lvl="1" indent="-457200">
              <a:buFont typeface="+mj-lt"/>
              <a:buAutoNum type="alphaLcParenR"/>
            </a:pPr>
            <a:endParaRPr lang="en-US" sz="2000" dirty="0"/>
          </a:p>
          <a:p>
            <a:pPr marL="457200" indent="-457200">
              <a:buFont typeface="+mj-lt"/>
              <a:buAutoNum type="arabicPeriod"/>
            </a:pPr>
            <a:endParaRPr lang="en-US" dirty="0"/>
          </a:p>
          <a:p>
            <a:pPr marL="457200" indent="-457200">
              <a:buFont typeface="+mj-lt"/>
              <a:buAutoNum type="arabicPeriod"/>
            </a:pPr>
            <a:endParaRPr lang="en-US" dirty="0"/>
          </a:p>
          <a:p>
            <a:pPr marL="0" indent="0"/>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88</a:t>
            </a:fld>
            <a:endParaRPr lang="en-US" dirty="0"/>
          </a:p>
        </p:txBody>
      </p:sp>
    </p:spTree>
    <p:extLst>
      <p:ext uri="{BB962C8B-B14F-4D97-AF65-F5344CB8AC3E}">
        <p14:creationId xmlns:p14="http://schemas.microsoft.com/office/powerpoint/2010/main" val="32667934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Q9. Under what assumption would this be clinical trial per NIH?</a:t>
            </a:r>
          </a:p>
        </p:txBody>
      </p:sp>
      <p:sp>
        <p:nvSpPr>
          <p:cNvPr id="3" name="Content Placeholder 2"/>
          <p:cNvSpPr>
            <a:spLocks noGrp="1"/>
          </p:cNvSpPr>
          <p:nvPr>
            <p:ph idx="1"/>
          </p:nvPr>
        </p:nvSpPr>
        <p:spPr>
          <a:xfrm>
            <a:off x="228600" y="2362200"/>
            <a:ext cx="8686800" cy="4267200"/>
          </a:xfrm>
        </p:spPr>
        <p:txBody>
          <a:bodyPr/>
          <a:lstStyle/>
          <a:p>
            <a:pPr marL="0" indent="0"/>
            <a:r>
              <a:rPr lang="en-US" dirty="0"/>
              <a:t>In this study, subjects are recruited and randomized to receive one of two approved drugs. The goal is to compare the effects of the drugs on the concentration of a protein in the cerebrospinal fluid. </a:t>
            </a:r>
          </a:p>
          <a:p>
            <a:pPr marL="0" indent="0"/>
            <a:endParaRPr lang="en-US" dirty="0"/>
          </a:p>
          <a:p>
            <a:pPr marL="0" indent="0"/>
            <a:endParaRPr lang="en-US" dirty="0"/>
          </a:p>
          <a:p>
            <a:pPr marL="0" indent="0"/>
            <a:r>
              <a:rPr lang="en-US" dirty="0"/>
              <a:t>(correct answer 10p)</a:t>
            </a:r>
          </a:p>
          <a:p>
            <a:pPr marL="0" indent="0"/>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89</a:t>
            </a:fld>
            <a:endParaRPr lang="en-US"/>
          </a:p>
        </p:txBody>
      </p:sp>
    </p:spTree>
    <p:extLst>
      <p:ext uri="{BB962C8B-B14F-4D97-AF65-F5344CB8AC3E}">
        <p14:creationId xmlns:p14="http://schemas.microsoft.com/office/powerpoint/2010/main" val="652221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EBM terminology is not standardized !</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9</a:t>
            </a:fld>
            <a:endParaRPr lang="en-US"/>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58" y="1676400"/>
            <a:ext cx="3727174" cy="3429000"/>
          </a:xfrm>
          <a:prstGeom prst="rect">
            <a:avLst/>
          </a:prstGeom>
        </p:spPr>
      </p:pic>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265" y="1676401"/>
            <a:ext cx="4864519" cy="3429000"/>
          </a:xfrm>
          <a:prstGeom prst="rect">
            <a:avLst/>
          </a:prstGeom>
        </p:spPr>
      </p:pic>
      <p:sp>
        <p:nvSpPr>
          <p:cNvPr id="7" name="Oval 6"/>
          <p:cNvSpPr/>
          <p:nvPr/>
        </p:nvSpPr>
        <p:spPr bwMode="auto">
          <a:xfrm>
            <a:off x="1387512" y="1493856"/>
            <a:ext cx="1524000" cy="990600"/>
          </a:xfrm>
          <a:prstGeom prst="ellipse">
            <a:avLst/>
          </a:pr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4044532" y="4267200"/>
            <a:ext cx="1137068" cy="990600"/>
          </a:xfrm>
          <a:prstGeom prst="ellipse">
            <a:avLst/>
          </a:pr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a:xfrm>
            <a:off x="4191000" y="5257800"/>
            <a:ext cx="4788042" cy="276999"/>
          </a:xfrm>
          <a:prstGeom prst="rect">
            <a:avLst/>
          </a:prstGeom>
        </p:spPr>
        <p:txBody>
          <a:bodyPr wrap="square">
            <a:spAutoFit/>
          </a:bodyPr>
          <a:lstStyle/>
          <a:p>
            <a:pPr algn="r"/>
            <a:r>
              <a:rPr lang="en-US" sz="1200" dirty="0">
                <a:solidFill>
                  <a:schemeClr val="bg1"/>
                </a:solidFill>
              </a:rPr>
              <a:t>https://www.slideshare.net/ritubudania/clinical-trial-design-28898802</a:t>
            </a:r>
          </a:p>
        </p:txBody>
      </p:sp>
      <p:sp>
        <p:nvSpPr>
          <p:cNvPr id="10" name="Rectangle 9"/>
          <p:cNvSpPr/>
          <p:nvPr/>
        </p:nvSpPr>
        <p:spPr>
          <a:xfrm>
            <a:off x="1024987" y="5168324"/>
            <a:ext cx="2217226" cy="1169551"/>
          </a:xfrm>
          <a:prstGeom prst="rect">
            <a:avLst/>
          </a:prstGeom>
        </p:spPr>
        <p:txBody>
          <a:bodyPr wrap="square">
            <a:spAutoFit/>
          </a:bodyPr>
          <a:lstStyle/>
          <a:p>
            <a:r>
              <a:rPr lang="en-US" sz="1400" b="0" dirty="0">
                <a:solidFill>
                  <a:schemeClr val="bg1"/>
                </a:solidFill>
              </a:rPr>
              <a:t>Song JW, Chung KC. Observational studies: Cohort and case-control studies. </a:t>
            </a:r>
            <a:r>
              <a:rPr lang="en-US" sz="1400" b="0" dirty="0" err="1">
                <a:solidFill>
                  <a:schemeClr val="bg1"/>
                </a:solidFill>
              </a:rPr>
              <a:t>Plast</a:t>
            </a:r>
            <a:r>
              <a:rPr lang="en-US" sz="1400" b="0" dirty="0">
                <a:solidFill>
                  <a:schemeClr val="bg1"/>
                </a:solidFill>
              </a:rPr>
              <a:t> </a:t>
            </a:r>
            <a:r>
              <a:rPr lang="en-US" sz="1400" b="0" dirty="0" err="1">
                <a:solidFill>
                  <a:schemeClr val="bg1"/>
                </a:solidFill>
              </a:rPr>
              <a:t>Reconstr</a:t>
            </a:r>
            <a:r>
              <a:rPr lang="en-US" sz="1400" b="0" dirty="0">
                <a:solidFill>
                  <a:schemeClr val="bg1"/>
                </a:solidFill>
              </a:rPr>
              <a:t> </a:t>
            </a:r>
            <a:r>
              <a:rPr lang="en-US" sz="1400" b="0" dirty="0" err="1">
                <a:solidFill>
                  <a:schemeClr val="bg1"/>
                </a:solidFill>
              </a:rPr>
              <a:t>Surg</a:t>
            </a:r>
            <a:r>
              <a:rPr lang="en-US" sz="1400" b="0" dirty="0">
                <a:solidFill>
                  <a:schemeClr val="bg1"/>
                </a:solidFill>
              </a:rPr>
              <a:t> 2010;126:2234-42</a:t>
            </a:r>
          </a:p>
        </p:txBody>
      </p:sp>
    </p:spTree>
    <p:extLst>
      <p:ext uri="{BB962C8B-B14F-4D97-AF65-F5344CB8AC3E}">
        <p14:creationId xmlns:p14="http://schemas.microsoft.com/office/powerpoint/2010/main" val="10203066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Q10. Which of the two is a clinical trial per NIH?</a:t>
            </a:r>
          </a:p>
        </p:txBody>
      </p:sp>
      <p:sp>
        <p:nvSpPr>
          <p:cNvPr id="3" name="Content Placeholder 2"/>
          <p:cNvSpPr>
            <a:spLocks noGrp="1"/>
          </p:cNvSpPr>
          <p:nvPr>
            <p:ph idx="1"/>
          </p:nvPr>
        </p:nvSpPr>
        <p:spPr>
          <a:xfrm>
            <a:off x="228600" y="2057400"/>
            <a:ext cx="8686800" cy="4572000"/>
          </a:xfrm>
        </p:spPr>
        <p:txBody>
          <a:bodyPr/>
          <a:lstStyle/>
          <a:p>
            <a:pPr marL="457200" indent="-457200">
              <a:buFont typeface="+mj-lt"/>
              <a:buAutoNum type="arabicPeriod"/>
            </a:pPr>
            <a:r>
              <a:rPr lang="en-US" dirty="0"/>
              <a:t>Human subjects with disease X are recruited to test an investigational in vitro diagnostic device (IVD). The study is designed to evaluate whether the device can measure the level of a protein in blood. </a:t>
            </a:r>
          </a:p>
          <a:p>
            <a:pPr marL="457200" indent="-457200">
              <a:buFont typeface="+mj-lt"/>
              <a:buAutoNum type="arabicPeriod"/>
            </a:pPr>
            <a:endParaRPr lang="en-US" dirty="0"/>
          </a:p>
          <a:p>
            <a:pPr marL="457200" indent="-457200">
              <a:buFont typeface="+mj-lt"/>
              <a:buAutoNum type="arabicPeriod"/>
            </a:pPr>
            <a:r>
              <a:rPr lang="en-US" dirty="0"/>
              <a:t>Human subjects with disease X are recruited to be evaluated with an investigational </a:t>
            </a:r>
            <a:r>
              <a:rPr lang="en-US" i="1" dirty="0"/>
              <a:t>in vitro </a:t>
            </a:r>
            <a:r>
              <a:rPr lang="en-US" dirty="0"/>
              <a:t>diagnostic device (IVD). The study aims to evaluate how knowledge of certain protein levels impacts clinical decisions for how to manage disease X.</a:t>
            </a:r>
          </a:p>
          <a:p>
            <a:pPr marL="457200" indent="-457200">
              <a:buFont typeface="+mj-lt"/>
              <a:buAutoNum type="arabicPeriod"/>
            </a:pPr>
            <a:endParaRPr lang="en-US" dirty="0"/>
          </a:p>
          <a:p>
            <a:pPr marL="0" indent="0"/>
            <a:r>
              <a:rPr lang="en-US" dirty="0"/>
              <a:t>correct answer 10p,  wrong  -5p,   no 0p</a:t>
            </a:r>
          </a:p>
          <a:p>
            <a:pPr marL="0" indent="0"/>
            <a:r>
              <a:rPr lang="en-US" dirty="0"/>
              <a:t>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90</a:t>
            </a:fld>
            <a:endParaRPr lang="en-US"/>
          </a:p>
        </p:txBody>
      </p:sp>
    </p:spTree>
    <p:extLst>
      <p:ext uri="{BB962C8B-B14F-4D97-AF65-F5344CB8AC3E}">
        <p14:creationId xmlns:p14="http://schemas.microsoft.com/office/powerpoint/2010/main" val="8554828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Q11. Case-control study</a:t>
            </a:r>
          </a:p>
        </p:txBody>
      </p:sp>
      <p:sp>
        <p:nvSpPr>
          <p:cNvPr id="3" name="Content Placeholder 2"/>
          <p:cNvSpPr>
            <a:spLocks noGrp="1"/>
          </p:cNvSpPr>
          <p:nvPr>
            <p:ph idx="1"/>
          </p:nvPr>
        </p:nvSpPr>
        <p:spPr/>
        <p:txBody>
          <a:bodyPr/>
          <a:lstStyle/>
          <a:p>
            <a:endParaRPr lang="en-US" dirty="0"/>
          </a:p>
          <a:p>
            <a:r>
              <a:rPr lang="en-US" dirty="0"/>
              <a:t>Researchers conduct a case-control study of depression. The study included 200 cases and 200 controls. Of the cases, 80% reported they were graded by Ceusters. Among the controls, 50% reported they were graded by Ceusters. </a:t>
            </a:r>
          </a:p>
          <a:p>
            <a:endParaRPr lang="en-US" dirty="0"/>
          </a:p>
          <a:p>
            <a:r>
              <a:rPr lang="en-US" dirty="0"/>
              <a:t>Compute the exposure odds ratio </a:t>
            </a:r>
          </a:p>
          <a:p>
            <a:r>
              <a:rPr lang="en-US" dirty="0"/>
              <a:t>What does the exposure odds ratio tells us about being graded by Ceusters?</a:t>
            </a:r>
          </a:p>
          <a:p>
            <a:endParaRPr lang="en-US" dirty="0"/>
          </a:p>
          <a:p>
            <a:r>
              <a:rPr lang="en-US" dirty="0"/>
              <a:t>Scoring:  Correct OR 20p ,  correct interpretation:  20p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91</a:t>
            </a:fld>
            <a:endParaRPr lang="en-US"/>
          </a:p>
        </p:txBody>
      </p:sp>
    </p:spTree>
    <p:extLst>
      <p:ext uri="{BB962C8B-B14F-4D97-AF65-F5344CB8AC3E}">
        <p14:creationId xmlns:p14="http://schemas.microsoft.com/office/powerpoint/2010/main" val="4047081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reading for next week</a:t>
            </a:r>
          </a:p>
        </p:txBody>
      </p:sp>
      <p:sp>
        <p:nvSpPr>
          <p:cNvPr id="3" name="Content Placeholder 2"/>
          <p:cNvSpPr>
            <a:spLocks noGrp="1"/>
          </p:cNvSpPr>
          <p:nvPr>
            <p:ph idx="1"/>
          </p:nvPr>
        </p:nvSpPr>
        <p:spPr/>
        <p:txBody>
          <a:bodyPr/>
          <a:lstStyle/>
          <a:p>
            <a:r>
              <a:rPr lang="en-US" dirty="0"/>
              <a:t> </a:t>
            </a:r>
            <a:r>
              <a:rPr lang="en-US" b="1" dirty="0"/>
              <a:t>R14 	</a:t>
            </a:r>
            <a:r>
              <a:rPr lang="en-US" dirty="0" err="1"/>
              <a:t>Mårtensson</a:t>
            </a:r>
            <a:r>
              <a:rPr lang="en-US" dirty="0"/>
              <a:t>, P., et al., </a:t>
            </a:r>
            <a:r>
              <a:rPr lang="en-US" i="1" dirty="0"/>
              <a:t>Evaluating research: A 	multidisciplinary approach to assessing research 	practice and quality. </a:t>
            </a:r>
          </a:p>
          <a:p>
            <a:endParaRPr lang="en-US" i="1" dirty="0"/>
          </a:p>
          <a:p>
            <a:r>
              <a:rPr lang="en-US" i="1" dirty="0"/>
              <a:t>		</a:t>
            </a:r>
            <a:r>
              <a:rPr lang="en-US" dirty="0"/>
              <a:t>Research Policy, 2016. </a:t>
            </a:r>
            <a:r>
              <a:rPr lang="en-US" b="1" dirty="0"/>
              <a:t>45</a:t>
            </a:r>
            <a:r>
              <a:rPr lang="en-US" dirty="0"/>
              <a:t>(3): p. 593-603. </a:t>
            </a:r>
          </a:p>
          <a:p>
            <a:endParaRPr lang="en-US" dirty="0"/>
          </a:p>
          <a:p>
            <a:r>
              <a:rPr lang="en-US" dirty="0"/>
              <a:t>		</a:t>
            </a:r>
            <a:r>
              <a:rPr lang="en-US" sz="1800" dirty="0"/>
              <a:t>https://www.sciencedirect.com/science/article/pii/S0048733315001845</a:t>
            </a:r>
          </a:p>
        </p:txBody>
      </p:sp>
      <p:sp>
        <p:nvSpPr>
          <p:cNvPr id="4" name="Slide Number Placeholder 3"/>
          <p:cNvSpPr>
            <a:spLocks noGrp="1"/>
          </p:cNvSpPr>
          <p:nvPr>
            <p:ph type="sldNum" sz="quarter" idx="10"/>
          </p:nvPr>
        </p:nvSpPr>
        <p:spPr/>
        <p:txBody>
          <a:bodyPr/>
          <a:lstStyle/>
          <a:p>
            <a:fld id="{B7A43C5A-ACB8-4C0A-8D74-C2E9796A15BB}" type="slidenum">
              <a:rPr lang="en-US" smtClean="0"/>
              <a:pPr/>
              <a:t>92</a:t>
            </a:fld>
            <a:endParaRPr lang="en-US"/>
          </a:p>
        </p:txBody>
      </p:sp>
    </p:spTree>
    <p:extLst>
      <p:ext uri="{BB962C8B-B14F-4D97-AF65-F5344CB8AC3E}">
        <p14:creationId xmlns:p14="http://schemas.microsoft.com/office/powerpoint/2010/main" val="1822859989"/>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38381</TotalTime>
  <Words>5964</Words>
  <Application>Microsoft Office PowerPoint</Application>
  <PresentationFormat>On-screen Show (4:3)</PresentationFormat>
  <Paragraphs>685</Paragraphs>
  <Slides>92</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92</vt:i4>
      </vt:variant>
    </vt:vector>
  </HeadingPairs>
  <TitlesOfParts>
    <vt:vector size="101" baseType="lpstr">
      <vt:lpstr>ＭＳ Ｐゴシック</vt:lpstr>
      <vt:lpstr>Arial</vt:lpstr>
      <vt:lpstr>Arial Unicode MS</vt:lpstr>
      <vt:lpstr>Georgia</vt:lpstr>
      <vt:lpstr>Times</vt:lpstr>
      <vt:lpstr>Times New Roman</vt:lpstr>
      <vt:lpstr>Trebuchet MS</vt:lpstr>
      <vt:lpstr>Wingdings</vt:lpstr>
      <vt:lpstr>2014-Indianapolis</vt:lpstr>
      <vt:lpstr>Statistical data analysis and research methods BMI504 Course 17229 – Spring 2023 </vt:lpstr>
      <vt:lpstr>Main take home message</vt:lpstr>
      <vt:lpstr>For the proposal</vt:lpstr>
      <vt:lpstr>Background</vt:lpstr>
      <vt:lpstr>Evidence-based medicine (EBM) steps</vt:lpstr>
      <vt:lpstr>Two Cardinal Rules of EBM </vt:lpstr>
      <vt:lpstr>Level of evidence</vt:lpstr>
      <vt:lpstr>Clinical research </vt:lpstr>
      <vt:lpstr>EBM terminology is not standardized !</vt:lpstr>
      <vt:lpstr>Methodological principles and strategies</vt:lpstr>
      <vt:lpstr>(Relatively) Common Strategies</vt:lpstr>
      <vt:lpstr>Relevant proposal sections (1)</vt:lpstr>
      <vt:lpstr>Population selection</vt:lpstr>
      <vt:lpstr>Control group selection</vt:lpstr>
      <vt:lpstr>Relevant proposal sections (2)</vt:lpstr>
      <vt:lpstr>Steps in sample size determination</vt:lpstr>
      <vt:lpstr>Alternative sample size method</vt:lpstr>
      <vt:lpstr>Baseline determination</vt:lpstr>
      <vt:lpstr>Table of Baseline Data</vt:lpstr>
      <vt:lpstr>Am I clear?</vt:lpstr>
      <vt:lpstr>In your presentation (A8)</vt:lpstr>
      <vt:lpstr>Study designs</vt:lpstr>
      <vt:lpstr>PowerPoint Presentation</vt:lpstr>
      <vt:lpstr>Studies of studies</vt:lpstr>
      <vt:lpstr>Appraising systematic reviews</vt:lpstr>
      <vt:lpstr>Study designs</vt:lpstr>
      <vt:lpstr>Clinical trials: from discovery to application</vt:lpstr>
      <vt:lpstr>Clinical trials: from discovery to application</vt:lpstr>
      <vt:lpstr>Clinical trials: from discovery to application</vt:lpstr>
      <vt:lpstr>PowerPoint Presentation</vt:lpstr>
      <vt:lpstr>Clinical trials: from discovery to application</vt:lpstr>
      <vt:lpstr>NIH's Definition of a Clinical Trial</vt:lpstr>
      <vt:lpstr>Is this a clinical trial?</vt:lpstr>
      <vt:lpstr>PowerPoint Presentation</vt:lpstr>
      <vt:lpstr>PowerPoint Presentation</vt:lpstr>
      <vt:lpstr>Controlled Clinical Trial</vt:lpstr>
      <vt:lpstr>Randomized Controlled Trial</vt:lpstr>
      <vt:lpstr>Factorial Designs</vt:lpstr>
      <vt:lpstr>N-of-1 studies</vt:lpstr>
      <vt:lpstr>N-of-1 for treatment selection</vt:lpstr>
      <vt:lpstr>Study designs</vt:lpstr>
      <vt:lpstr>Cohort Study</vt:lpstr>
      <vt:lpstr>Cohort studies</vt:lpstr>
      <vt:lpstr>Cohort studies: advantages</vt:lpstr>
      <vt:lpstr>Cohort studies: disadvantages</vt:lpstr>
      <vt:lpstr>Selection of cohort study participants</vt:lpstr>
      <vt:lpstr>Selection of participants in cohort studies</vt:lpstr>
      <vt:lpstr>PowerPoint Presentation</vt:lpstr>
      <vt:lpstr>PowerPoint Presentation</vt:lpstr>
      <vt:lpstr>What Odds Ratio (OR) and Risk Ratio (RR)  tell you</vt:lpstr>
      <vt:lpstr>Odds Ratio (OR) or Risk Ratio (RR) ? </vt:lpstr>
      <vt:lpstr>Study designs</vt:lpstr>
      <vt:lpstr>Cross-sectional study</vt:lpstr>
      <vt:lpstr>Cross-sectional design</vt:lpstr>
      <vt:lpstr>Study designs</vt:lpstr>
      <vt:lpstr>Case control study</vt:lpstr>
      <vt:lpstr>Case control study</vt:lpstr>
      <vt:lpstr>PowerPoint Presentation</vt:lpstr>
      <vt:lpstr>Case selection in case control studies</vt:lpstr>
      <vt:lpstr>Case selection alternatives</vt:lpstr>
      <vt:lpstr>Control selection in case-control studies</vt:lpstr>
      <vt:lpstr>Matched case-control study</vt:lpstr>
      <vt:lpstr>Case control study</vt:lpstr>
      <vt:lpstr>PowerPoint Presentation</vt:lpstr>
      <vt:lpstr>Interpretation of Odds Ratio</vt:lpstr>
      <vt:lpstr>Bias in case control studies</vt:lpstr>
      <vt:lpstr>Study designs</vt:lpstr>
      <vt:lpstr>Case Series</vt:lpstr>
      <vt:lpstr>Case series settings (2)</vt:lpstr>
      <vt:lpstr>Characteristics of good case series</vt:lpstr>
      <vt:lpstr>Checklist for Reporting Case Series</vt:lpstr>
      <vt:lpstr>Study designs</vt:lpstr>
      <vt:lpstr>Case Control   Cohort</vt:lpstr>
      <vt:lpstr>PowerPoint Presentation</vt:lpstr>
      <vt:lpstr>Case-control versus cohort</vt:lpstr>
      <vt:lpstr>Case-control / Cross-sectional / Cohort</vt:lpstr>
      <vt:lpstr>Type of Question/ Type of Study </vt:lpstr>
      <vt:lpstr>Study designs in function of objective</vt:lpstr>
      <vt:lpstr>Study designs in function of objective</vt:lpstr>
      <vt:lpstr>Let’s try it</vt:lpstr>
      <vt:lpstr>Q1. What is the study design? Explain.</vt:lpstr>
      <vt:lpstr>Q2. What is the study design? Explain.</vt:lpstr>
      <vt:lpstr>Q3. What is the study design? Explain.</vt:lpstr>
      <vt:lpstr>Q4. What is the study design? Explain.</vt:lpstr>
      <vt:lpstr>Q5. What is the study design? Explain.</vt:lpstr>
      <vt:lpstr>Q6. When are case reports most useful? </vt:lpstr>
      <vt:lpstr>Q7. Is this a case-control study? Explain.</vt:lpstr>
      <vt:lpstr>Q8. Which statements are correct?</vt:lpstr>
      <vt:lpstr>Q9. Under what assumption would this be clinical trial per NIH?</vt:lpstr>
      <vt:lpstr>Q10. Which of the two is a clinical trial per NIH?</vt:lpstr>
      <vt:lpstr>Q11. Case-control study</vt:lpstr>
      <vt:lpstr>Required reading for 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1594</cp:revision>
  <dcterms:created xsi:type="dcterms:W3CDTF">1601-01-01T00:00:00Z</dcterms:created>
  <dcterms:modified xsi:type="dcterms:W3CDTF">2023-04-27T13:48:03Z</dcterms:modified>
</cp:coreProperties>
</file>