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3"/>
  </p:notesMasterIdLst>
  <p:sldIdLst>
    <p:sldId id="1394" r:id="rId2"/>
    <p:sldId id="1288" r:id="rId3"/>
    <p:sldId id="1346" r:id="rId4"/>
    <p:sldId id="1307" r:id="rId5"/>
    <p:sldId id="1308" r:id="rId6"/>
    <p:sldId id="1309" r:id="rId7"/>
    <p:sldId id="1310" r:id="rId8"/>
    <p:sldId id="1312" r:id="rId9"/>
    <p:sldId id="1311" r:id="rId10"/>
    <p:sldId id="1325" r:id="rId11"/>
    <p:sldId id="1313" r:id="rId12"/>
    <p:sldId id="1314" r:id="rId13"/>
    <p:sldId id="1315" r:id="rId14"/>
    <p:sldId id="1316" r:id="rId15"/>
    <p:sldId id="1317" r:id="rId16"/>
    <p:sldId id="1318" r:id="rId17"/>
    <p:sldId id="1319" r:id="rId18"/>
    <p:sldId id="1320" r:id="rId19"/>
    <p:sldId id="1321" r:id="rId20"/>
    <p:sldId id="1322" r:id="rId21"/>
    <p:sldId id="1323" r:id="rId22"/>
    <p:sldId id="1324" r:id="rId23"/>
    <p:sldId id="1330" r:id="rId24"/>
    <p:sldId id="1331" r:id="rId25"/>
    <p:sldId id="1332" r:id="rId26"/>
    <p:sldId id="1333" r:id="rId27"/>
    <p:sldId id="1387" r:id="rId28"/>
    <p:sldId id="1388" r:id="rId29"/>
    <p:sldId id="1389" r:id="rId30"/>
    <p:sldId id="1390" r:id="rId31"/>
    <p:sldId id="1391" r:id="rId32"/>
    <p:sldId id="1392" r:id="rId33"/>
    <p:sldId id="1351" r:id="rId34"/>
    <p:sldId id="1375" r:id="rId35"/>
    <p:sldId id="1376" r:id="rId36"/>
    <p:sldId id="1377" r:id="rId37"/>
    <p:sldId id="1379" r:id="rId38"/>
    <p:sldId id="1380" r:id="rId39"/>
    <p:sldId id="1371" r:id="rId40"/>
    <p:sldId id="1372" r:id="rId41"/>
    <p:sldId id="1373" r:id="rId42"/>
    <p:sldId id="1352" r:id="rId43"/>
    <p:sldId id="1345" r:id="rId44"/>
    <p:sldId id="1334" r:id="rId45"/>
    <p:sldId id="1335" r:id="rId46"/>
    <p:sldId id="1336" r:id="rId47"/>
    <p:sldId id="1337" r:id="rId48"/>
    <p:sldId id="1338" r:id="rId49"/>
    <p:sldId id="1339" r:id="rId50"/>
    <p:sldId id="1341" r:id="rId51"/>
    <p:sldId id="1348" r:id="rId52"/>
    <p:sldId id="1326" r:id="rId53"/>
    <p:sldId id="1340" r:id="rId54"/>
    <p:sldId id="1393" r:id="rId55"/>
    <p:sldId id="1328" r:id="rId56"/>
    <p:sldId id="1347" r:id="rId57"/>
    <p:sldId id="1349" r:id="rId58"/>
    <p:sldId id="1350" r:id="rId59"/>
    <p:sldId id="1353" r:id="rId60"/>
    <p:sldId id="1354" r:id="rId61"/>
    <p:sldId id="1355" r:id="rId62"/>
    <p:sldId id="1356" r:id="rId63"/>
    <p:sldId id="1358" r:id="rId64"/>
    <p:sldId id="1357" r:id="rId65"/>
    <p:sldId id="1359" r:id="rId66"/>
    <p:sldId id="1367" r:id="rId67"/>
    <p:sldId id="1360" r:id="rId68"/>
    <p:sldId id="1361" r:id="rId69"/>
    <p:sldId id="1362" r:id="rId70"/>
    <p:sldId id="1363" r:id="rId71"/>
    <p:sldId id="1364" r:id="rId72"/>
    <p:sldId id="1365" r:id="rId73"/>
    <p:sldId id="1366" r:id="rId74"/>
    <p:sldId id="1329" r:id="rId75"/>
    <p:sldId id="1368" r:id="rId76"/>
    <p:sldId id="1369" r:id="rId77"/>
    <p:sldId id="1374" r:id="rId78"/>
    <p:sldId id="1381" r:id="rId79"/>
    <p:sldId id="1382" r:id="rId80"/>
    <p:sldId id="1383" r:id="rId81"/>
    <p:sldId id="1384" r:id="rId82"/>
    <p:sldId id="1386" r:id="rId83"/>
    <p:sldId id="1449" r:id="rId84"/>
    <p:sldId id="1528" r:id="rId85"/>
    <p:sldId id="1548" r:id="rId86"/>
    <p:sldId id="1550" r:id="rId87"/>
    <p:sldId id="1551" r:id="rId88"/>
    <p:sldId id="1342" r:id="rId89"/>
    <p:sldId id="1343" r:id="rId90"/>
    <p:sldId id="1344" r:id="rId91"/>
    <p:sldId id="1552" r:id="rId9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86455" autoAdjust="0"/>
  </p:normalViewPr>
  <p:slideViewPr>
    <p:cSldViewPr>
      <p:cViewPr varScale="1">
        <p:scale>
          <a:sx n="71" d="100"/>
          <a:sy n="71" d="100"/>
        </p:scale>
        <p:origin x="151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Respite care = temporary institutional care of a sick, elderly, or disabled person, providing relief for their usual caregiver.</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37</a:t>
            </a:fld>
            <a:endParaRPr lang="en-US"/>
          </a:p>
        </p:txBody>
      </p:sp>
    </p:spTree>
    <p:extLst>
      <p:ext uri="{BB962C8B-B14F-4D97-AF65-F5344CB8AC3E}">
        <p14:creationId xmlns:p14="http://schemas.microsoft.com/office/powerpoint/2010/main" val="15585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7 – March 17, 2022</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526656"/>
              </p:ext>
            </p:extLst>
          </p:nvPr>
        </p:nvGraphicFramePr>
        <p:xfrm>
          <a:off x="228600" y="1676400"/>
          <a:ext cx="8686800" cy="3749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there be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Can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intended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Tree>
    <p:extLst>
      <p:ext uri="{BB962C8B-B14F-4D97-AF65-F5344CB8AC3E}">
        <p14:creationId xmlns:p14="http://schemas.microsoft.com/office/powerpoint/2010/main" val="16020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94191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spTree>
    <p:extLst>
      <p:ext uri="{BB962C8B-B14F-4D97-AF65-F5344CB8AC3E}">
        <p14:creationId xmlns:p14="http://schemas.microsoft.com/office/powerpoint/2010/main" val="151263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11546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proposals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365473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40800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13</a:t>
            </a:fld>
            <a:endParaRPr lang="en-US"/>
          </a:p>
        </p:txBody>
      </p:sp>
    </p:spTree>
    <p:extLst>
      <p:ext uri="{BB962C8B-B14F-4D97-AF65-F5344CB8AC3E}">
        <p14:creationId xmlns:p14="http://schemas.microsoft.com/office/powerpoint/2010/main" val="203507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75489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research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a:t>
                      </a:r>
                      <a:r>
                        <a:rPr lang="en-US" sz="2000" b="0" i="1" dirty="0">
                          <a:solidFill>
                            <a:schemeClr val="bg1"/>
                          </a:solidFill>
                          <a:latin typeface="Trebuchet MS" panose="020B0603020202020204" pitchFamily="34" charset="0"/>
                        </a:rPr>
                        <a:t>showing</a:t>
                      </a:r>
                      <a:r>
                        <a:rPr lang="en-US" sz="2000" b="0" dirty="0">
                          <a:solidFill>
                            <a:schemeClr val="bg1"/>
                          </a:solidFill>
                          <a:latin typeface="Trebuchet MS" panose="020B0603020202020204" pitchFamily="34" charset="0"/>
                        </a:rPr>
                        <a:t> rather than </a:t>
                      </a:r>
                      <a:r>
                        <a:rPr lang="en-US" sz="2000" b="0" i="1" dirty="0">
                          <a:solidFill>
                            <a:schemeClr val="bg1"/>
                          </a:solidFill>
                          <a:latin typeface="Trebuchet MS" panose="020B0603020202020204" pitchFamily="34" charset="0"/>
                        </a:rPr>
                        <a:t>telling</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5743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93196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15</a:t>
            </a:fld>
            <a:endParaRPr lang="en-US"/>
          </a:p>
        </p:txBody>
      </p:sp>
    </p:spTree>
    <p:extLst>
      <p:ext uri="{BB962C8B-B14F-4D97-AF65-F5344CB8AC3E}">
        <p14:creationId xmlns:p14="http://schemas.microsoft.com/office/powerpoint/2010/main" val="348262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5997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influence, affect, or move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grpSp>
        <p:nvGrpSpPr>
          <p:cNvPr id="10" name="Group 9">
            <a:extLst>
              <a:ext uri="{FF2B5EF4-FFF2-40B4-BE49-F238E27FC236}">
                <a16:creationId xmlns:a16="http://schemas.microsoft.com/office/drawing/2014/main" id="{59C01DE6-3286-459F-84DF-FA2A237F6047}"/>
              </a:ext>
            </a:extLst>
          </p:cNvPr>
          <p:cNvGrpSpPr/>
          <p:nvPr/>
        </p:nvGrpSpPr>
        <p:grpSpPr>
          <a:xfrm>
            <a:off x="3554381" y="2895600"/>
            <a:ext cx="5361019" cy="3276600"/>
            <a:chOff x="3554381" y="2895600"/>
            <a:chExt cx="5361019" cy="3276600"/>
          </a:xfrm>
        </p:grpSpPr>
        <p:sp>
          <p:nvSpPr>
            <p:cNvPr id="4" name="Rectangle: Rounded Corners 3">
              <a:extLst>
                <a:ext uri="{FF2B5EF4-FFF2-40B4-BE49-F238E27FC236}">
                  <a16:creationId xmlns:a16="http://schemas.microsoft.com/office/drawing/2014/main" id="{C7107F01-E0BA-4699-AA73-5EFCBC29F944}"/>
                </a:ext>
              </a:extLst>
            </p:cNvPr>
            <p:cNvSpPr/>
            <p:nvPr/>
          </p:nvSpPr>
          <p:spPr bwMode="auto">
            <a:xfrm>
              <a:off x="4419600" y="2895600"/>
              <a:ext cx="4343400" cy="457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C4E3B5FA-0523-40CA-9657-3CD3EB76BEC8}"/>
                </a:ext>
              </a:extLst>
            </p:cNvPr>
            <p:cNvSpPr txBox="1"/>
            <p:nvPr/>
          </p:nvSpPr>
          <p:spPr>
            <a:xfrm>
              <a:off x="3554381" y="5341203"/>
              <a:ext cx="5361019" cy="830997"/>
            </a:xfrm>
            <a:prstGeom prst="rect">
              <a:avLst/>
            </a:prstGeom>
            <a:solidFill>
              <a:srgbClr val="FF0000"/>
            </a:solidFill>
          </p:spPr>
          <p:txBody>
            <a:bodyPr wrap="none" rtlCol="0">
              <a:spAutoFit/>
            </a:bodyPr>
            <a:lstStyle/>
            <a:p>
              <a:r>
                <a:rPr lang="en-US" sz="2400" b="0" dirty="0">
                  <a:solidFill>
                    <a:schemeClr val="bg1"/>
                  </a:solidFill>
                </a:rPr>
                <a:t>Careful though! Avoid emotional rhetoric </a:t>
              </a:r>
            </a:p>
            <a:p>
              <a:r>
                <a:rPr lang="en-US" sz="2400" b="0" dirty="0">
                  <a:solidFill>
                    <a:schemeClr val="bg1"/>
                  </a:solidFill>
                </a:rPr>
                <a:t>and for sure fallacies of argumentation!</a:t>
              </a:r>
            </a:p>
          </p:txBody>
        </p:sp>
        <p:cxnSp>
          <p:nvCxnSpPr>
            <p:cNvPr id="9" name="Straight Connector 8">
              <a:extLst>
                <a:ext uri="{FF2B5EF4-FFF2-40B4-BE49-F238E27FC236}">
                  <a16:creationId xmlns:a16="http://schemas.microsoft.com/office/drawing/2014/main" id="{BC40BFB6-AF5B-4341-A42F-B81191B340E1}"/>
                </a:ext>
              </a:extLst>
            </p:cNvPr>
            <p:cNvCxnSpPr/>
            <p:nvPr/>
          </p:nvCxnSpPr>
          <p:spPr bwMode="auto">
            <a:xfrm>
              <a:off x="8229600" y="3352800"/>
              <a:ext cx="0" cy="1981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1708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spTree>
    <p:extLst>
      <p:ext uri="{BB962C8B-B14F-4D97-AF65-F5344CB8AC3E}">
        <p14:creationId xmlns:p14="http://schemas.microsoft.com/office/powerpoint/2010/main" val="213533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96316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provide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426437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421415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246941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Pre-class reading:</a:t>
            </a:r>
          </a:p>
          <a:p>
            <a:pPr marL="0" indent="0">
              <a:spcBef>
                <a:spcPts val="0"/>
              </a:spcBef>
            </a:pPr>
            <a:r>
              <a:rPr lang="en-US" sz="2000" dirty="0"/>
              <a:t>	LA </a:t>
            </a:r>
            <a:r>
              <a:rPr lang="en-US" sz="2000" dirty="0" err="1"/>
              <a:t>Palinkas</a:t>
            </a:r>
            <a:r>
              <a:rPr lang="en-US" sz="2000" dirty="0"/>
              <a:t> et. al. </a:t>
            </a:r>
          </a:p>
          <a:p>
            <a:pPr marL="0" indent="0">
              <a:spcBef>
                <a:spcPts val="0"/>
              </a:spcBef>
            </a:pPr>
            <a:r>
              <a:rPr lang="en-US" sz="2000" dirty="0"/>
              <a:t>	</a:t>
            </a:r>
            <a:r>
              <a:rPr lang="en-US" sz="2000" b="1" i="1" dirty="0"/>
              <a:t>Mixed Method Designs in Implementation Research</a:t>
            </a:r>
            <a:r>
              <a:rPr lang="en-US" sz="2000" dirty="0"/>
              <a:t>. </a:t>
            </a:r>
          </a:p>
          <a:p>
            <a:pPr marL="0" indent="0">
              <a:spcBef>
                <a:spcPts val="0"/>
              </a:spcBef>
            </a:pPr>
            <a:r>
              <a:rPr lang="en-US" sz="2000" dirty="0"/>
              <a:t>	</a:t>
            </a:r>
            <a:r>
              <a:rPr lang="en-US" sz="2000" dirty="0" err="1"/>
              <a:t>Adm</a:t>
            </a:r>
            <a:r>
              <a:rPr lang="en-US" sz="2000" dirty="0"/>
              <a:t> Policy </a:t>
            </a:r>
            <a:r>
              <a:rPr lang="en-US" sz="2000" dirty="0" err="1"/>
              <a:t>Ment</a:t>
            </a:r>
            <a:r>
              <a:rPr lang="en-US" sz="2000" dirty="0"/>
              <a:t> Health (2011) 38:44–53.</a:t>
            </a:r>
          </a:p>
          <a:p>
            <a:pPr>
              <a:buFont typeface="Arial" panose="020B0604020202020204" pitchFamily="34" charset="0"/>
              <a:buChar char="•"/>
            </a:pPr>
            <a:endParaRPr lang="en-US" dirty="0"/>
          </a:p>
          <a:p>
            <a:pPr>
              <a:buFont typeface="Arial" panose="020B0604020202020204" pitchFamily="34" charset="0"/>
              <a:buChar char="•"/>
            </a:pPr>
            <a:r>
              <a:rPr lang="en-US" dirty="0"/>
              <a:t>Post-class assignment: </a:t>
            </a:r>
          </a:p>
          <a:p>
            <a:pPr marL="457200" lvl="1" indent="0">
              <a:buNone/>
            </a:pPr>
            <a:r>
              <a:rPr lang="en-US" sz="2000" b="1" dirty="0"/>
              <a:t>A2</a:t>
            </a:r>
            <a:r>
              <a:rPr lang="en-US" sz="2000" dirty="0"/>
              <a:t>: update your proposal following format and content instructions provided during this and previous classes and </a:t>
            </a:r>
            <a:r>
              <a:rPr lang="en-US" sz="2000" i="1" u="sng" dirty="0"/>
              <a:t>summarized</a:t>
            </a:r>
            <a:r>
              <a:rPr lang="en-US" sz="2000" dirty="0"/>
              <a:t> near the end of this class.</a:t>
            </a:r>
          </a:p>
          <a:p>
            <a:pPr marL="457200" lvl="1" indent="0">
              <a:buNone/>
            </a:pPr>
            <a:r>
              <a:rPr lang="en-US" sz="2000" dirty="0"/>
              <a:t>Specific requirements for A2: add all elements specified as required for mixed-method research.</a:t>
            </a:r>
            <a:endParaRPr lang="en-US" dirty="0"/>
          </a:p>
          <a:p>
            <a:pPr marL="457200" lvl="1" indent="0">
              <a:buNone/>
            </a:pPr>
            <a:endParaRPr lang="en-US" sz="20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2</a:t>
            </a:fld>
            <a:endParaRPr lang="en-US"/>
          </a:p>
        </p:txBody>
      </p:sp>
    </p:spTree>
    <p:extLst>
      <p:ext uri="{BB962C8B-B14F-4D97-AF65-F5344CB8AC3E}">
        <p14:creationId xmlns:p14="http://schemas.microsoft.com/office/powerpoint/2010/main" val="81012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697002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consider:</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150010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7436424"/>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285664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2403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proposal:</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contains all elements to achieve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7286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23</a:t>
            </a:fld>
            <a:endParaRPr lang="en-US"/>
          </a:p>
        </p:txBody>
      </p:sp>
    </p:spTree>
    <p:extLst>
      <p:ext uri="{BB962C8B-B14F-4D97-AF65-F5344CB8AC3E}">
        <p14:creationId xmlns:p14="http://schemas.microsoft.com/office/powerpoint/2010/main" val="218930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24</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replicate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Tree>
    <p:extLst>
      <p:ext uri="{BB962C8B-B14F-4D97-AF65-F5344CB8AC3E}">
        <p14:creationId xmlns:p14="http://schemas.microsoft.com/office/powerpoint/2010/main" val="151279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Tree>
    <p:extLst>
      <p:ext uri="{BB962C8B-B14F-4D97-AF65-F5344CB8AC3E}">
        <p14:creationId xmlns:p14="http://schemas.microsoft.com/office/powerpoint/2010/main" val="323697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Tree>
    <p:extLst>
      <p:ext uri="{BB962C8B-B14F-4D97-AF65-F5344CB8AC3E}">
        <p14:creationId xmlns:p14="http://schemas.microsoft.com/office/powerpoint/2010/main" val="334308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29</a:t>
            </a:fld>
            <a:endParaRPr lang="en-US"/>
          </a:p>
        </p:txBody>
      </p:sp>
    </p:spTree>
    <p:extLst>
      <p:ext uri="{BB962C8B-B14F-4D97-AF65-F5344CB8AC3E}">
        <p14:creationId xmlns:p14="http://schemas.microsoft.com/office/powerpoint/2010/main" val="97289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199230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t>
            </a:r>
            <a:r>
              <a:rPr lang="en-US" sz="2200" dirty="0">
                <a:solidFill>
                  <a:srgbClr val="FFFF00"/>
                </a:solidFill>
              </a:rPr>
              <a:t>answer questions raised by the other type</a:t>
            </a:r>
            <a:r>
              <a:rPr lang="en-US" sz="2200" dirty="0"/>
              <a:t>.</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191102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t>
            </a:r>
            <a:r>
              <a:rPr lang="en-US" sz="2200" dirty="0">
                <a:solidFill>
                  <a:srgbClr val="FFFF00"/>
                </a:solidFill>
              </a:rPr>
              <a:t>answer questions that will enable use of the other method to answer other questions</a:t>
            </a:r>
            <a:r>
              <a:rPr lang="en-US" sz="2200" dirty="0"/>
              <a:t>.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31</a:t>
            </a:fld>
            <a:endParaRPr lang="en-US"/>
          </a:p>
        </p:txBody>
      </p:sp>
    </p:spTree>
    <p:extLst>
      <p:ext uri="{BB962C8B-B14F-4D97-AF65-F5344CB8AC3E}">
        <p14:creationId xmlns:p14="http://schemas.microsoft.com/office/powerpoint/2010/main" val="265388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32</a:t>
            </a:fld>
            <a:endParaRPr lang="en-US"/>
          </a:p>
        </p:txBody>
      </p:sp>
      <p:sp>
        <p:nvSpPr>
          <p:cNvPr id="6" name="TextBox 5">
            <a:extLst>
              <a:ext uri="{FF2B5EF4-FFF2-40B4-BE49-F238E27FC236}">
                <a16:creationId xmlns:a16="http://schemas.microsoft.com/office/drawing/2014/main" id="{FD77567B-AAE3-4492-BD6F-EB7A5C0F66F6}"/>
              </a:ext>
            </a:extLst>
          </p:cNvPr>
          <p:cNvSpPr txBox="1"/>
          <p:nvPr/>
        </p:nvSpPr>
        <p:spPr>
          <a:xfrm>
            <a:off x="3481318" y="374725"/>
            <a:ext cx="5560484" cy="1077218"/>
          </a:xfrm>
          <a:prstGeom prst="rect">
            <a:avLst/>
          </a:prstGeom>
          <a:solidFill>
            <a:srgbClr val="FF0000"/>
          </a:solidFill>
        </p:spPr>
        <p:txBody>
          <a:bodyPr wrap="square" rtlCol="0">
            <a:spAutoFit/>
          </a:bodyPr>
          <a:lstStyle/>
          <a:p>
            <a:r>
              <a:rPr lang="en-US" dirty="0">
                <a:solidFill>
                  <a:schemeClr val="bg1"/>
                </a:solidFill>
              </a:rPr>
              <a:t>Pick at least one purpose for your proposal and be specific!</a:t>
            </a:r>
          </a:p>
        </p:txBody>
      </p:sp>
    </p:spTree>
    <p:extLst>
      <p:ext uri="{BB962C8B-B14F-4D97-AF65-F5344CB8AC3E}">
        <p14:creationId xmlns:p14="http://schemas.microsoft.com/office/powerpoint/2010/main" val="18627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133600"/>
            <a:ext cx="35814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2819400"/>
            <a:ext cx="3897393"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33</a:t>
            </a:fld>
            <a:endParaRPr lang="en-US"/>
          </a:p>
        </p:txBody>
      </p:sp>
    </p:spTree>
    <p:extLst>
      <p:ext uri="{BB962C8B-B14F-4D97-AF65-F5344CB8AC3E}">
        <p14:creationId xmlns:p14="http://schemas.microsoft.com/office/powerpoint/2010/main" val="166713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pic>
        <p:nvPicPr>
          <p:cNvPr id="4" name="Picture 3"/>
          <p:cNvPicPr>
            <a:picLocks noChangeAspect="1"/>
          </p:cNvPicPr>
          <p:nvPr/>
        </p:nvPicPr>
        <p:blipFill>
          <a:blip r:embed="rId2"/>
          <a:stretch>
            <a:fillRect/>
          </a:stretch>
        </p:blipFill>
        <p:spPr>
          <a:xfrm>
            <a:off x="373856" y="1559561"/>
            <a:ext cx="8396288" cy="4384039"/>
          </a:xfrm>
          <a:prstGeom prst="rect">
            <a:avLst/>
          </a:prstGeom>
        </p:spPr>
      </p:pic>
      <p:sp>
        <p:nvSpPr>
          <p:cNvPr id="5" name="Rectangle 4"/>
          <p:cNvSpPr/>
          <p:nvPr/>
        </p:nvSpPr>
        <p:spPr>
          <a:xfrm>
            <a:off x="0" y="6096000"/>
            <a:ext cx="9144000" cy="646331"/>
          </a:xfrm>
          <a:prstGeom prst="rect">
            <a:avLst/>
          </a:prstGeom>
        </p:spPr>
        <p:txBody>
          <a:bodyPr wrap="square">
            <a:spAutoFit/>
          </a:bodyPr>
          <a:lstStyle/>
          <a:p>
            <a:pPr algn="r"/>
            <a:r>
              <a:rPr lang="en-US" sz="1200" b="0" dirty="0" err="1">
                <a:solidFill>
                  <a:schemeClr val="bg1"/>
                </a:solidFill>
                <a:latin typeface="AdvP4DF60E"/>
              </a:rPr>
              <a:t>Erzberger</a:t>
            </a:r>
            <a:r>
              <a:rPr lang="en-US" sz="1200" b="0" dirty="0">
                <a:solidFill>
                  <a:schemeClr val="bg1"/>
                </a:solidFill>
                <a:latin typeface="AdvP4DF60E"/>
              </a:rPr>
              <a:t>, C., </a:t>
            </a:r>
            <a:r>
              <a:rPr lang="en-US" sz="1200" b="0" dirty="0" err="1">
                <a:solidFill>
                  <a:schemeClr val="bg1"/>
                </a:solidFill>
                <a:latin typeface="AdvP4DF60E"/>
              </a:rPr>
              <a:t>Kelle</a:t>
            </a:r>
            <a:r>
              <a:rPr lang="en-US" sz="1200" b="0" dirty="0">
                <a:solidFill>
                  <a:schemeClr val="bg1"/>
                </a:solidFill>
                <a:latin typeface="AdvP4DF60E"/>
              </a:rPr>
              <a:t>, U., 2003. Making inferences in mixed methods: The rules of integration. </a:t>
            </a:r>
          </a:p>
          <a:p>
            <a:pPr algn="r"/>
            <a:r>
              <a:rPr lang="en-US" sz="1200" b="0" dirty="0">
                <a:solidFill>
                  <a:schemeClr val="bg1"/>
                </a:solidFill>
                <a:latin typeface="AdvP4DF60E"/>
              </a:rPr>
              <a:t>In: </a:t>
            </a:r>
            <a:r>
              <a:rPr lang="en-US" sz="1200" b="0" dirty="0" err="1">
                <a:solidFill>
                  <a:schemeClr val="bg1"/>
                </a:solidFill>
                <a:latin typeface="AdvP4DF60E"/>
              </a:rPr>
              <a:t>Tashakkori</a:t>
            </a:r>
            <a:r>
              <a:rPr lang="en-US" sz="1200" b="0" dirty="0">
                <a:solidFill>
                  <a:schemeClr val="bg1"/>
                </a:solidFill>
                <a:latin typeface="AdvP4DF60E"/>
              </a:rPr>
              <a:t>, A., </a:t>
            </a:r>
            <a:r>
              <a:rPr lang="en-US" sz="1200" b="0" dirty="0" err="1">
                <a:solidFill>
                  <a:schemeClr val="bg1"/>
                </a:solidFill>
                <a:latin typeface="AdvP4DF60E"/>
              </a:rPr>
              <a:t>Teddlie</a:t>
            </a:r>
            <a:r>
              <a:rPr lang="en-US" sz="1200" b="0" dirty="0">
                <a:solidFill>
                  <a:schemeClr val="bg1"/>
                </a:solidFill>
                <a:latin typeface="AdvP4DF60E"/>
              </a:rPr>
              <a:t>, C. (Eds.), Handbook of Mixed Methods in Social &amp; </a:t>
            </a:r>
            <a:r>
              <a:rPr lang="en-US" sz="1200" b="0" dirty="0" err="1">
                <a:solidFill>
                  <a:schemeClr val="bg1"/>
                </a:solidFill>
                <a:latin typeface="AdvP4DF60E"/>
              </a:rPr>
              <a:t>Behavioural</a:t>
            </a:r>
            <a:r>
              <a:rPr lang="en-US" sz="1200" b="0" dirty="0">
                <a:solidFill>
                  <a:schemeClr val="bg1"/>
                </a:solidFill>
                <a:latin typeface="AdvP4DF60E"/>
              </a:rPr>
              <a:t> Research. </a:t>
            </a:r>
          </a:p>
          <a:p>
            <a:pPr algn="r"/>
            <a:r>
              <a:rPr lang="en-US" sz="1200" b="0" dirty="0">
                <a:solidFill>
                  <a:schemeClr val="bg1"/>
                </a:solidFill>
                <a:latin typeface="AdvP4DF60E"/>
              </a:rPr>
              <a:t>Sage, Thousand Oaks, pp. 457–488.</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34</a:t>
            </a:fld>
            <a:endParaRPr lang="en-US"/>
          </a:p>
        </p:txBody>
      </p:sp>
    </p:spTree>
    <p:extLst>
      <p:ext uri="{BB962C8B-B14F-4D97-AF65-F5344CB8AC3E}">
        <p14:creationId xmlns:p14="http://schemas.microsoft.com/office/powerpoint/2010/main" val="2949391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Triangulation with </a:t>
            </a:r>
            <a:r>
              <a:rPr lang="en-US" dirty="0">
                <a:solidFill>
                  <a:srgbClr val="FFFF00"/>
                </a:solidFill>
              </a:rPr>
              <a:t>complementary</a:t>
            </a:r>
            <a:r>
              <a:rPr lang="en-US" dirty="0"/>
              <a:t> results</a:t>
            </a:r>
          </a:p>
        </p:txBody>
      </p:sp>
      <p:pic>
        <p:nvPicPr>
          <p:cNvPr id="4" name="Content Placeholder 3"/>
          <p:cNvPicPr>
            <a:picLocks noGrp="1" noChangeAspect="1"/>
          </p:cNvPicPr>
          <p:nvPr>
            <p:ph idx="1"/>
          </p:nvPr>
        </p:nvPicPr>
        <p:blipFill>
          <a:blip r:embed="rId2"/>
          <a:stretch>
            <a:fillRect/>
          </a:stretch>
        </p:blipFill>
        <p:spPr>
          <a:xfrm>
            <a:off x="957014" y="1524000"/>
            <a:ext cx="7229971"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35</a:t>
            </a:fld>
            <a:endParaRPr lang="en-US"/>
          </a:p>
        </p:txBody>
      </p:sp>
      <p:sp>
        <p:nvSpPr>
          <p:cNvPr id="6" name="TextBox 5">
            <a:extLst>
              <a:ext uri="{FF2B5EF4-FFF2-40B4-BE49-F238E27FC236}">
                <a16:creationId xmlns:a16="http://schemas.microsoft.com/office/drawing/2014/main" id="{43467019-8725-4ABD-85C9-6660B0B51AAE}"/>
              </a:ext>
            </a:extLst>
          </p:cNvPr>
          <p:cNvSpPr txBox="1"/>
          <p:nvPr/>
        </p:nvSpPr>
        <p:spPr>
          <a:xfrm>
            <a:off x="1273884" y="4953000"/>
            <a:ext cx="1431802" cy="215444"/>
          </a:xfrm>
          <a:prstGeom prst="rect">
            <a:avLst/>
          </a:prstGeom>
          <a:noFill/>
        </p:spPr>
        <p:txBody>
          <a:bodyPr wrap="none" rtlCol="0">
            <a:spAutoFit/>
          </a:bodyPr>
          <a:lstStyle/>
          <a:p>
            <a:r>
              <a:rPr lang="en-US" sz="800" b="0" dirty="0">
                <a:solidFill>
                  <a:schemeClr val="tx1"/>
                </a:solidFill>
              </a:rPr>
              <a:t>(DNs = district nursing teams)</a:t>
            </a:r>
          </a:p>
        </p:txBody>
      </p:sp>
    </p:spTree>
    <p:extLst>
      <p:ext uri="{BB962C8B-B14F-4D97-AF65-F5344CB8AC3E}">
        <p14:creationId xmlns:p14="http://schemas.microsoft.com/office/powerpoint/2010/main" val="330472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convergent</a:t>
            </a:r>
            <a:r>
              <a:rPr lang="en-US" dirty="0"/>
              <a:t> results</a:t>
            </a:r>
          </a:p>
        </p:txBody>
      </p:sp>
      <p:pic>
        <p:nvPicPr>
          <p:cNvPr id="4" name="Content Placeholder 3"/>
          <p:cNvPicPr>
            <a:picLocks noGrp="1" noChangeAspect="1"/>
          </p:cNvPicPr>
          <p:nvPr>
            <p:ph idx="1"/>
          </p:nvPr>
        </p:nvPicPr>
        <p:blipFill>
          <a:blip r:embed="rId2"/>
          <a:stretch>
            <a:fillRect/>
          </a:stretch>
        </p:blipFill>
        <p:spPr>
          <a:xfrm>
            <a:off x="600075" y="1676400"/>
            <a:ext cx="7943850" cy="451485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36</a:t>
            </a:fld>
            <a:endParaRPr lang="en-US"/>
          </a:p>
        </p:txBody>
      </p:sp>
    </p:spTree>
    <p:extLst>
      <p:ext uri="{BB962C8B-B14F-4D97-AF65-F5344CB8AC3E}">
        <p14:creationId xmlns:p14="http://schemas.microsoft.com/office/powerpoint/2010/main" val="14493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divergent</a:t>
            </a:r>
            <a:r>
              <a:rPr lang="en-US" dirty="0"/>
              <a:t> results</a:t>
            </a:r>
          </a:p>
        </p:txBody>
      </p:sp>
      <p:pic>
        <p:nvPicPr>
          <p:cNvPr id="4" name="Content Placeholder 3"/>
          <p:cNvPicPr>
            <a:picLocks noGrp="1" noChangeAspect="1"/>
          </p:cNvPicPr>
          <p:nvPr>
            <p:ph idx="1"/>
          </p:nvPr>
        </p:nvPicPr>
        <p:blipFill>
          <a:blip r:embed="rId3"/>
          <a:stretch>
            <a:fillRect/>
          </a:stretch>
        </p:blipFill>
        <p:spPr>
          <a:xfrm>
            <a:off x="913979" y="1524000"/>
            <a:ext cx="7316042"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TextBox 2"/>
          <p:cNvSpPr txBox="1"/>
          <p:nvPr/>
        </p:nvSpPr>
        <p:spPr>
          <a:xfrm>
            <a:off x="4800600" y="762000"/>
            <a:ext cx="1981200" cy="646331"/>
          </a:xfrm>
          <a:prstGeom prst="rect">
            <a:avLst/>
          </a:prstGeom>
          <a:solidFill>
            <a:schemeClr val="bg1"/>
          </a:solidFill>
        </p:spPr>
        <p:txBody>
          <a:bodyPr wrap="square" rtlCol="0">
            <a:spAutoFit/>
          </a:bodyPr>
          <a:lstStyle/>
          <a:p>
            <a:r>
              <a:rPr lang="en-US" sz="3600" dirty="0">
                <a:solidFill>
                  <a:srgbClr val="FF0000"/>
                </a:solidFill>
              </a:rPr>
              <a:t>???</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37</a:t>
            </a:fld>
            <a:endParaRPr lang="en-US"/>
          </a:p>
        </p:txBody>
      </p:sp>
    </p:spTree>
    <p:extLst>
      <p:ext uri="{BB962C8B-B14F-4D97-AF65-F5344CB8AC3E}">
        <p14:creationId xmlns:p14="http://schemas.microsoft.com/office/powerpoint/2010/main" val="16664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to </a:t>
            </a:r>
            <a:r>
              <a:rPr lang="en-US" dirty="0">
                <a:solidFill>
                  <a:srgbClr val="FFFF00"/>
                </a:solidFill>
              </a:rPr>
              <a:t>develop theory</a:t>
            </a:r>
          </a:p>
        </p:txBody>
      </p:sp>
      <p:pic>
        <p:nvPicPr>
          <p:cNvPr id="4" name="Content Placeholder 3"/>
          <p:cNvPicPr>
            <a:picLocks noGrp="1" noChangeAspect="1"/>
          </p:cNvPicPr>
          <p:nvPr>
            <p:ph idx="1"/>
          </p:nvPr>
        </p:nvPicPr>
        <p:blipFill>
          <a:blip r:embed="rId2"/>
          <a:stretch>
            <a:fillRect/>
          </a:stretch>
        </p:blipFill>
        <p:spPr>
          <a:xfrm>
            <a:off x="228600" y="1488457"/>
            <a:ext cx="8686800" cy="4912343"/>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38</a:t>
            </a:fld>
            <a:endParaRPr lang="en-US"/>
          </a:p>
        </p:txBody>
      </p:sp>
      <p:sp>
        <p:nvSpPr>
          <p:cNvPr id="6" name="TextBox 5">
            <a:extLst>
              <a:ext uri="{FF2B5EF4-FFF2-40B4-BE49-F238E27FC236}">
                <a16:creationId xmlns:a16="http://schemas.microsoft.com/office/drawing/2014/main" id="{E2402FCA-1AC0-4CC0-83DA-B703413BC846}"/>
              </a:ext>
            </a:extLst>
          </p:cNvPr>
          <p:cNvSpPr txBox="1"/>
          <p:nvPr/>
        </p:nvSpPr>
        <p:spPr>
          <a:xfrm>
            <a:off x="813255" y="4876800"/>
            <a:ext cx="1827744" cy="338554"/>
          </a:xfrm>
          <a:prstGeom prst="rect">
            <a:avLst/>
          </a:prstGeom>
          <a:noFill/>
        </p:spPr>
        <p:txBody>
          <a:bodyPr wrap="none" rtlCol="0">
            <a:spAutoFit/>
          </a:bodyPr>
          <a:lstStyle/>
          <a:p>
            <a:pPr algn="l"/>
            <a:r>
              <a:rPr lang="en-US" sz="800" b="0" dirty="0">
                <a:solidFill>
                  <a:schemeClr val="tx1"/>
                </a:solidFill>
              </a:rPr>
              <a:t>(CAD = coronary artery disease)</a:t>
            </a:r>
          </a:p>
          <a:p>
            <a:pPr algn="l"/>
            <a:r>
              <a:rPr lang="en-US" sz="800" b="0" dirty="0">
                <a:solidFill>
                  <a:schemeClr val="tx1"/>
                </a:solidFill>
              </a:rPr>
              <a:t>(</a:t>
            </a:r>
            <a:r>
              <a:rPr lang="en-US" sz="800" b="0" dirty="0" err="1">
                <a:solidFill>
                  <a:schemeClr val="tx1"/>
                </a:solidFill>
              </a:rPr>
              <a:t>HRQoL</a:t>
            </a:r>
            <a:r>
              <a:rPr lang="en-US" sz="800" b="0" dirty="0">
                <a:solidFill>
                  <a:schemeClr val="tx1"/>
                </a:solidFill>
              </a:rPr>
              <a:t> = health related quality of life)</a:t>
            </a:r>
          </a:p>
        </p:txBody>
      </p:sp>
    </p:spTree>
    <p:extLst>
      <p:ext uri="{BB962C8B-B14F-4D97-AF65-F5344CB8AC3E}">
        <p14:creationId xmlns:p14="http://schemas.microsoft.com/office/powerpoint/2010/main" val="8260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3429000"/>
            <a:ext cx="35814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4724400"/>
            <a:ext cx="3897393"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39</a:t>
            </a:fld>
            <a:endParaRPr lang="en-US"/>
          </a:p>
        </p:txBody>
      </p:sp>
      <p:sp>
        <p:nvSpPr>
          <p:cNvPr id="9" name="Rectangle 8">
            <a:extLst>
              <a:ext uri="{FF2B5EF4-FFF2-40B4-BE49-F238E27FC236}">
                <a16:creationId xmlns:a16="http://schemas.microsoft.com/office/drawing/2014/main" id="{B7DDE9A4-FF28-4D95-85A7-65A67D1131DD}"/>
              </a:ext>
            </a:extLst>
          </p:cNvPr>
          <p:cNvSpPr/>
          <p:nvPr/>
        </p:nvSpPr>
        <p:spPr bwMode="auto">
          <a:xfrm>
            <a:off x="1371600" y="3657600"/>
            <a:ext cx="3897392"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280769F-A9F1-4A23-98BA-D2818BC59B67}"/>
              </a:ext>
            </a:extLst>
          </p:cNvPr>
          <p:cNvSpPr/>
          <p:nvPr/>
        </p:nvSpPr>
        <p:spPr bwMode="auto">
          <a:xfrm>
            <a:off x="163594" y="2849880"/>
            <a:ext cx="8816814" cy="80772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2912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364739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4191000"/>
            <a:ext cx="3581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5334000"/>
            <a:ext cx="3897393"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40</a:t>
            </a:fld>
            <a:endParaRPr lang="en-US"/>
          </a:p>
        </p:txBody>
      </p:sp>
      <p:sp>
        <p:nvSpPr>
          <p:cNvPr id="10" name="Rectangle 9">
            <a:extLst>
              <a:ext uri="{FF2B5EF4-FFF2-40B4-BE49-F238E27FC236}">
                <a16:creationId xmlns:a16="http://schemas.microsoft.com/office/drawing/2014/main" id="{2E83AFAE-5E49-4063-AF95-DB636F95661F}"/>
              </a:ext>
            </a:extLst>
          </p:cNvPr>
          <p:cNvSpPr/>
          <p:nvPr/>
        </p:nvSpPr>
        <p:spPr bwMode="auto">
          <a:xfrm>
            <a:off x="1371600" y="4724400"/>
            <a:ext cx="3897392"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899E6BC1-C29F-462B-98AD-48808F2F0DE1}"/>
              </a:ext>
            </a:extLst>
          </p:cNvPr>
          <p:cNvSpPr/>
          <p:nvPr/>
        </p:nvSpPr>
        <p:spPr bwMode="auto">
          <a:xfrm>
            <a:off x="163594" y="3633396"/>
            <a:ext cx="8816814" cy="109100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4901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5257800"/>
            <a:ext cx="35814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419608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41</a:t>
            </a:fld>
            <a:endParaRPr lang="en-US"/>
          </a:p>
        </p:txBody>
      </p:sp>
      <p:sp>
        <p:nvSpPr>
          <p:cNvPr id="10" name="Rectangle 9">
            <a:extLst>
              <a:ext uri="{FF2B5EF4-FFF2-40B4-BE49-F238E27FC236}">
                <a16:creationId xmlns:a16="http://schemas.microsoft.com/office/drawing/2014/main" id="{39081C3F-E44D-4E52-B90A-02A9D2E49D33}"/>
              </a:ext>
            </a:extLst>
          </p:cNvPr>
          <p:cNvSpPr/>
          <p:nvPr/>
        </p:nvSpPr>
        <p:spPr bwMode="auto">
          <a:xfrm>
            <a:off x="1371600" y="5257800"/>
            <a:ext cx="3897392"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7A145B4E-8FFF-4040-B11C-70AA7453082A}"/>
              </a:ext>
            </a:extLst>
          </p:cNvPr>
          <p:cNvSpPr/>
          <p:nvPr/>
        </p:nvSpPr>
        <p:spPr bwMode="auto">
          <a:xfrm>
            <a:off x="163594" y="4733364"/>
            <a:ext cx="8816814" cy="58477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47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42</a:t>
            </a:fld>
            <a:endParaRPr lang="en-US"/>
          </a:p>
        </p:txBody>
      </p:sp>
      <p:sp>
        <p:nvSpPr>
          <p:cNvPr id="10" name="Rectangle 9">
            <a:extLst>
              <a:ext uri="{FF2B5EF4-FFF2-40B4-BE49-F238E27FC236}">
                <a16:creationId xmlns:a16="http://schemas.microsoft.com/office/drawing/2014/main" id="{8EEB0BE1-ECCC-47EA-B899-D5F0790C70EA}"/>
              </a:ext>
            </a:extLst>
          </p:cNvPr>
          <p:cNvSpPr/>
          <p:nvPr/>
        </p:nvSpPr>
        <p:spPr bwMode="auto">
          <a:xfrm>
            <a:off x="163594" y="5290968"/>
            <a:ext cx="8816814" cy="8050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59940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43</a:t>
            </a:fld>
            <a:endParaRPr lang="en-US"/>
          </a:p>
        </p:txBody>
      </p:sp>
    </p:spTree>
    <p:extLst>
      <p:ext uri="{BB962C8B-B14F-4D97-AF65-F5344CB8AC3E}">
        <p14:creationId xmlns:p14="http://schemas.microsoft.com/office/powerpoint/2010/main" val="963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3473023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855438735"/>
              </p:ext>
            </p:extLst>
          </p:nvPr>
        </p:nvGraphicFramePr>
        <p:xfrm>
          <a:off x="266700" y="1676400"/>
          <a:ext cx="8610600" cy="387096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chemeClr val="accent1"/>
                          </a:solidFill>
                          <a:latin typeface="TimesNewRomanPSMT"/>
                        </a:rPr>
                        <a:t>Understanding</a:t>
                      </a:r>
                    </a:p>
                    <a:p>
                      <a:pPr marL="342900" indent="-342900" algn="l">
                        <a:buFont typeface="Arial" panose="020B0604020202020204" pitchFamily="34" charset="0"/>
                        <a:buChar char="•"/>
                      </a:pPr>
                      <a:r>
                        <a:rPr lang="en-US" sz="2200" b="0" dirty="0">
                          <a:solidFill>
                            <a:schemeClr val="accent1"/>
                          </a:solidFill>
                          <a:latin typeface="TimesNewRomanPSMT"/>
                        </a:rPr>
                        <a:t>Multiple participant meanings</a:t>
                      </a:r>
                    </a:p>
                    <a:p>
                      <a:pPr marL="342900" indent="-342900" algn="l">
                        <a:buFont typeface="Arial" panose="020B0604020202020204" pitchFamily="34" charset="0"/>
                        <a:buChar char="•"/>
                      </a:pPr>
                      <a:r>
                        <a:rPr lang="en-US" sz="2200" b="0" dirty="0">
                          <a:solidFill>
                            <a:schemeClr val="accent1"/>
                          </a:solidFill>
                          <a:latin typeface="TimesNewRomanPSMT"/>
                        </a:rPr>
                        <a:t>Social and historical construction</a:t>
                      </a:r>
                    </a:p>
                    <a:p>
                      <a:pPr marL="342900" indent="-342900" algn="l">
                        <a:buFont typeface="Arial" panose="020B0604020202020204" pitchFamily="34" charset="0"/>
                        <a:buChar char="•"/>
                      </a:pPr>
                      <a:r>
                        <a:rPr lang="en-US" sz="2200" b="0" dirty="0">
                          <a:solidFill>
                            <a:schemeClr val="accent1"/>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45</a:t>
            </a:fld>
            <a:endParaRPr lang="en-US"/>
          </a:p>
        </p:txBody>
      </p:sp>
    </p:spTree>
    <p:extLst>
      <p:ext uri="{BB962C8B-B14F-4D97-AF65-F5344CB8AC3E}">
        <p14:creationId xmlns:p14="http://schemas.microsoft.com/office/powerpoint/2010/main" val="463127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289005800"/>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46</a:t>
            </a:fld>
            <a:endParaRPr lang="en-US"/>
          </a:p>
        </p:txBody>
      </p:sp>
    </p:spTree>
    <p:extLst>
      <p:ext uri="{BB962C8B-B14F-4D97-AF65-F5344CB8AC3E}">
        <p14:creationId xmlns:p14="http://schemas.microsoft.com/office/powerpoint/2010/main" val="1715736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1189503473"/>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47</a:t>
            </a:fld>
            <a:endParaRPr lang="en-US"/>
          </a:p>
        </p:txBody>
      </p:sp>
    </p:spTree>
    <p:extLst>
      <p:ext uri="{BB962C8B-B14F-4D97-AF65-F5344CB8AC3E}">
        <p14:creationId xmlns:p14="http://schemas.microsoft.com/office/powerpoint/2010/main" val="2303564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3654297446"/>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Tree>
    <p:extLst>
      <p:ext uri="{BB962C8B-B14F-4D97-AF65-F5344CB8AC3E}">
        <p14:creationId xmlns:p14="http://schemas.microsoft.com/office/powerpoint/2010/main" val="3111766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p>
                      <a:pPr marL="342900" indent="-342900" algn="l">
                        <a:buFont typeface="Arial" panose="020B0604020202020204" pitchFamily="34" charset="0"/>
                        <a:buChar char="•"/>
                      </a:pPr>
                      <a:r>
                        <a:rPr lang="en-US" sz="2200" b="0" dirty="0">
                          <a:solidFill>
                            <a:srgbClr val="000000"/>
                          </a:solidFill>
                          <a:latin typeface="TimesNewRomanPSMT"/>
                        </a:rPr>
                        <a:t>Consequences of actions</a:t>
                      </a:r>
                    </a:p>
                    <a:p>
                      <a:pPr marL="342900" indent="-342900" algn="l">
                        <a:buFont typeface="Arial" panose="020B0604020202020204" pitchFamily="34" charset="0"/>
                        <a:buChar char="•"/>
                      </a:pPr>
                      <a:r>
                        <a:rPr lang="en-US" sz="2200" b="0" dirty="0">
                          <a:solidFill>
                            <a:srgbClr val="000000"/>
                          </a:solidFill>
                          <a:latin typeface="TimesNewRomanPSMT"/>
                        </a:rPr>
                        <a:t>Problem-centered</a:t>
                      </a:r>
                    </a:p>
                    <a:p>
                      <a:pPr marL="342900" indent="-342900" algn="l">
                        <a:buFont typeface="Arial" panose="020B0604020202020204" pitchFamily="34" charset="0"/>
                        <a:buChar char="•"/>
                      </a:pPr>
                      <a:r>
                        <a:rPr lang="en-US" sz="2200" b="0" dirty="0">
                          <a:solidFill>
                            <a:srgbClr val="000000"/>
                          </a:solidFill>
                          <a:latin typeface="TimesNewRomanPSMT"/>
                        </a:rPr>
                        <a:t>Pluralistic</a:t>
                      </a:r>
                    </a:p>
                    <a:p>
                      <a:pPr marL="342900" indent="-342900" algn="l">
                        <a:buFont typeface="Arial" panose="020B0604020202020204" pitchFamily="34" charset="0"/>
                        <a:buChar char="•"/>
                      </a:pPr>
                      <a:r>
                        <a:rPr lang="en-US" sz="2200" b="0" dirty="0">
                          <a:solidFill>
                            <a:srgbClr val="000000"/>
                          </a:solidFill>
                          <a:latin typeface="TimesNewRomanPSMT"/>
                        </a:rPr>
                        <a:t>Real-world practice oriented</a:t>
                      </a:r>
                      <a:endParaRPr lang="en-US" sz="22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spTree>
    <p:extLst>
      <p:ext uri="{BB962C8B-B14F-4D97-AF65-F5344CB8AC3E}">
        <p14:creationId xmlns:p14="http://schemas.microsoft.com/office/powerpoint/2010/main" val="27479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408534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1754183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091419"/>
              </p:ext>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50</a:t>
            </a:fld>
            <a:endParaRPr lang="en-US"/>
          </a:p>
        </p:txBody>
      </p:sp>
    </p:spTree>
    <p:extLst>
      <p:ext uri="{BB962C8B-B14F-4D97-AF65-F5344CB8AC3E}">
        <p14:creationId xmlns:p14="http://schemas.microsoft.com/office/powerpoint/2010/main" val="2241605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mixed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data for the qualitative data collection will be smaller than that for the quantitative data collection. </a:t>
            </a:r>
          </a:p>
          <a:p>
            <a:pPr>
              <a:buFont typeface="Arial" panose="020B0604020202020204" pitchFamily="34" charset="0"/>
              <a:buChar char="•"/>
            </a:pPr>
            <a:r>
              <a:rPr lang="en-US" u="sng" dirty="0"/>
              <a:t>Reason</a:t>
            </a:r>
            <a:r>
              <a:rPr lang="en-US" dirty="0"/>
              <a:t>:</a:t>
            </a:r>
          </a:p>
          <a:p>
            <a:pPr lvl="1">
              <a:buFont typeface="Arial" panose="020B0604020202020204" pitchFamily="34" charset="0"/>
              <a:buChar char="•"/>
            </a:pPr>
            <a:r>
              <a:rPr lang="en-US" dirty="0"/>
              <a:t>Purpose of qualitative data is </a:t>
            </a:r>
          </a:p>
          <a:p>
            <a:pPr lvl="2">
              <a:buFont typeface="Arial" panose="020B0604020202020204" pitchFamily="34" charset="0"/>
              <a:buChar char="•"/>
            </a:pPr>
            <a:r>
              <a:rPr lang="en-US" sz="2400" dirty="0"/>
              <a:t>to locate and obtain information from a small sample </a:t>
            </a:r>
          </a:p>
          <a:p>
            <a:pPr lvl="2">
              <a:buFont typeface="Arial" panose="020B0604020202020204" pitchFamily="34" charset="0"/>
              <a:buChar char="•"/>
            </a:pPr>
            <a:r>
              <a:rPr lang="en-US" sz="2400" dirty="0"/>
              <a:t>but to gather extensive information from this sample; </a:t>
            </a:r>
          </a:p>
          <a:p>
            <a:pPr lvl="1">
              <a:buFont typeface="Arial" panose="020B0604020202020204" pitchFamily="34" charset="0"/>
              <a:buChar char="•"/>
            </a:pPr>
            <a:r>
              <a:rPr lang="en-US" dirty="0"/>
              <a:t>For quantitative research, a large N is needed in order to conduct meaningful statistical tests.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51</a:t>
            </a:fld>
            <a:endParaRPr lang="en-US"/>
          </a:p>
        </p:txBody>
      </p:sp>
    </p:spTree>
    <p:extLst>
      <p:ext uri="{BB962C8B-B14F-4D97-AF65-F5344CB8AC3E}">
        <p14:creationId xmlns:p14="http://schemas.microsoft.com/office/powerpoint/2010/main" val="1890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marL="0" indent="0"/>
            <a:r>
              <a:rPr lang="en-US" sz="2000" dirty="0"/>
              <a:t>Is characterized by a research methodology or approach</a:t>
            </a:r>
          </a:p>
          <a:p>
            <a:pPr>
              <a:buFont typeface="Arial" panose="020B0604020202020204" pitchFamily="34" charset="0"/>
              <a:buChar char="•"/>
            </a:pPr>
            <a:r>
              <a:rPr lang="en-US" sz="2000" dirty="0"/>
              <a:t>focusing on research questions that call for real-life contextual understandings, multi-level perspectives, and cultural influences;</a:t>
            </a:r>
          </a:p>
          <a:p>
            <a:pPr>
              <a:buFont typeface="Arial" panose="020B0604020202020204" pitchFamily="34" charset="0"/>
              <a:buChar char="•"/>
            </a:pPr>
            <a:r>
              <a:rPr lang="en-US" sz="2000" dirty="0"/>
              <a:t>employing </a:t>
            </a:r>
          </a:p>
          <a:p>
            <a:pPr lvl="1">
              <a:buFont typeface="Arial" panose="020B0604020202020204" pitchFamily="34" charset="0"/>
              <a:buChar char="•"/>
            </a:pPr>
            <a:r>
              <a:rPr lang="en-US" sz="2000" dirty="0"/>
              <a:t>rigorous quantitative research assessing </a:t>
            </a:r>
            <a:r>
              <a:rPr lang="en-US" sz="2000" dirty="0">
                <a:solidFill>
                  <a:srgbClr val="FFFF00"/>
                </a:solidFill>
              </a:rPr>
              <a:t>magnitude and frequency of constructs</a:t>
            </a:r>
            <a:r>
              <a:rPr lang="en-US" sz="2000" dirty="0"/>
              <a:t> and </a:t>
            </a:r>
          </a:p>
          <a:p>
            <a:pPr lvl="1">
              <a:buFont typeface="Arial" panose="020B0604020202020204" pitchFamily="34" charset="0"/>
              <a:buChar char="•"/>
            </a:pPr>
            <a:r>
              <a:rPr lang="en-US" sz="2000" dirty="0"/>
              <a:t>rigorous qualitative research exploring the </a:t>
            </a:r>
            <a:r>
              <a:rPr lang="en-US" sz="2000" dirty="0">
                <a:solidFill>
                  <a:srgbClr val="FFFF00"/>
                </a:solidFill>
              </a:rPr>
              <a:t>meaning and understanding of constructs</a:t>
            </a:r>
            <a:r>
              <a:rPr lang="en-US" sz="2000" dirty="0"/>
              <a:t>;</a:t>
            </a:r>
          </a:p>
          <a:p>
            <a:pPr>
              <a:buFont typeface="Arial" panose="020B0604020202020204" pitchFamily="34" charset="0"/>
              <a:buChar char="•"/>
            </a:pPr>
            <a:r>
              <a:rPr lang="en-US" sz="2000" dirty="0"/>
              <a:t>utilizing multiple methods (e.g., intervention trials and in-depth interviews);</a:t>
            </a:r>
          </a:p>
          <a:p>
            <a:pPr>
              <a:buFont typeface="Arial" panose="020B0604020202020204" pitchFamily="34" charset="0"/>
              <a:buChar char="•"/>
            </a:pPr>
            <a:r>
              <a:rPr lang="en-US" sz="2000" dirty="0"/>
              <a:t>intentionally integrating or combining these methods to draw on the strengths of each; and</a:t>
            </a:r>
          </a:p>
          <a:p>
            <a:pPr>
              <a:buFont typeface="Arial" panose="020B0604020202020204" pitchFamily="34" charset="0"/>
              <a:buChar char="•"/>
            </a:pPr>
            <a:r>
              <a:rPr lang="en-US" sz="2000" dirty="0"/>
              <a:t>framing the investigation within philosophical and theoretical positions.</a:t>
            </a:r>
          </a:p>
        </p:txBody>
      </p:sp>
      <p:sp>
        <p:nvSpPr>
          <p:cNvPr id="4" name="TextBox 3"/>
          <p:cNvSpPr txBox="1"/>
          <p:nvPr/>
        </p:nvSpPr>
        <p:spPr>
          <a:xfrm>
            <a:off x="1371600" y="6299200"/>
            <a:ext cx="7772400" cy="523220"/>
          </a:xfrm>
          <a:prstGeom prst="rect">
            <a:avLst/>
          </a:prstGeom>
          <a:noFill/>
        </p:spPr>
        <p:txBody>
          <a:bodyPr wrap="square" rtlCol="0">
            <a:spAutoFit/>
          </a:bodyPr>
          <a:lstStyle/>
          <a:p>
            <a:pPr algn="r"/>
            <a:r>
              <a:rPr lang="en-US" sz="1400" dirty="0">
                <a:solidFill>
                  <a:schemeClr val="bg1"/>
                </a:solidFill>
              </a:rPr>
              <a:t>Creswell JW, Klassen AC, Plano Clark VL &amp; Clegg Smith K.</a:t>
            </a:r>
          </a:p>
          <a:p>
            <a:pPr algn="r"/>
            <a:r>
              <a:rPr lang="en-US" sz="1400" dirty="0">
                <a:solidFill>
                  <a:schemeClr val="bg1"/>
                </a:solidFill>
              </a:rPr>
              <a:t>Best Practices for Mixed Methods Research in the Health Sciences.  Technical Report; 2011; 37p.</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52</a:t>
            </a:fld>
            <a:endParaRPr lang="en-US"/>
          </a:p>
        </p:txBody>
      </p:sp>
    </p:spTree>
    <p:extLst>
      <p:ext uri="{BB962C8B-B14F-4D97-AF65-F5344CB8AC3E}">
        <p14:creationId xmlns:p14="http://schemas.microsoft.com/office/powerpoint/2010/main" val="719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53</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80702" y="2514600"/>
            <a:ext cx="7806098" cy="3220403"/>
            <a:chOff x="880702" y="2514600"/>
            <a:chExt cx="7806098" cy="3220403"/>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80702" y="4657785"/>
              <a:ext cx="5139099" cy="1077218"/>
            </a:xfrm>
            <a:prstGeom prst="rect">
              <a:avLst/>
            </a:prstGeom>
            <a:noFill/>
          </p:spPr>
          <p:txBody>
            <a:bodyPr wrap="none" rtlCol="0">
              <a:spAutoFit/>
            </a:bodyPr>
            <a:lstStyle/>
            <a:p>
              <a:r>
                <a:rPr lang="en-US" dirty="0">
                  <a:solidFill>
                    <a:srgbClr val="FF0000"/>
                  </a:solidFill>
                </a:rPr>
                <a:t>Be explicit in your proposal!</a:t>
              </a:r>
            </a:p>
            <a:p>
              <a:r>
                <a:rPr lang="en-US" dirty="0">
                  <a:solidFill>
                    <a:srgbClr val="FF0000"/>
                  </a:solidFill>
                </a:rPr>
                <a:t>Add adequate level </a:t>
              </a:r>
              <a:r>
                <a:rPr lang="en-US" sz="1600" dirty="0">
                  <a:solidFill>
                    <a:srgbClr val="FF0000"/>
                  </a:solidFill>
                </a:rPr>
                <a:t>(see next slides)</a:t>
              </a:r>
            </a:p>
          </p:txBody>
        </p:sp>
      </p:gr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54</a:t>
            </a:fld>
            <a:endParaRPr lang="en-US"/>
          </a:p>
        </p:txBody>
      </p:sp>
    </p:spTree>
    <p:extLst>
      <p:ext uri="{BB962C8B-B14F-4D97-AF65-F5344CB8AC3E}">
        <p14:creationId xmlns:p14="http://schemas.microsoft.com/office/powerpoint/2010/main" val="696998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55</a:t>
            </a:fld>
            <a:endParaRPr lang="en-US"/>
          </a:p>
        </p:txBody>
      </p:sp>
    </p:spTree>
    <p:extLst>
      <p:ext uri="{BB962C8B-B14F-4D97-AF65-F5344CB8AC3E}">
        <p14:creationId xmlns:p14="http://schemas.microsoft.com/office/powerpoint/2010/main" val="274554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56</a:t>
            </a:fld>
            <a:endParaRPr lang="en-US"/>
          </a:p>
        </p:txBody>
      </p:sp>
    </p:spTree>
    <p:extLst>
      <p:ext uri="{BB962C8B-B14F-4D97-AF65-F5344CB8AC3E}">
        <p14:creationId xmlns:p14="http://schemas.microsoft.com/office/powerpoint/2010/main" val="1509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solidFill>
                  <a:srgbClr val="FFFF00"/>
                </a:solidFill>
              </a:rPr>
              <a:t>Options</a:t>
            </a:r>
            <a:r>
              <a:rPr lang="en-US" dirty="0"/>
              <a:t>:</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57</a:t>
            </a:fld>
            <a:endParaRPr lang="en-US"/>
          </a:p>
        </p:txBody>
      </p:sp>
    </p:spTree>
    <p:extLst>
      <p:ext uri="{BB962C8B-B14F-4D97-AF65-F5344CB8AC3E}">
        <p14:creationId xmlns:p14="http://schemas.microsoft.com/office/powerpoint/2010/main" val="2245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58</a:t>
            </a:fld>
            <a:endParaRPr lang="en-US"/>
          </a:p>
        </p:txBody>
      </p:sp>
    </p:spTree>
    <p:extLst>
      <p:ext uri="{BB962C8B-B14F-4D97-AF65-F5344CB8AC3E}">
        <p14:creationId xmlns:p14="http://schemas.microsoft.com/office/powerpoint/2010/main" val="573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Sequential</a:t>
            </a:r>
            <a:r>
              <a:rPr lang="en-US" dirty="0"/>
              <a:t> designs</a:t>
            </a:r>
          </a:p>
        </p:txBody>
      </p:sp>
      <p:sp>
        <p:nvSpPr>
          <p:cNvPr id="3" name="Content Placeholder 2"/>
          <p:cNvSpPr>
            <a:spLocks noGrp="1"/>
          </p:cNvSpPr>
          <p:nvPr>
            <p:ph idx="1"/>
          </p:nvPr>
        </p:nvSpPr>
        <p:spPr/>
        <p:txBody>
          <a:bodyPr/>
          <a:lstStyle/>
          <a:p>
            <a:r>
              <a:rPr lang="en-US" b="1" u="sng" dirty="0"/>
              <a:t>Explanatory sequential mixed methods</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pic>
        <p:nvPicPr>
          <p:cNvPr id="4" name="Picture 3"/>
          <p:cNvPicPr>
            <a:picLocks noChangeAspect="1"/>
          </p:cNvPicPr>
          <p:nvPr/>
        </p:nvPicPr>
        <p:blipFill>
          <a:blip r:embed="rId2"/>
          <a:stretch>
            <a:fillRect/>
          </a:stretch>
        </p:blipFill>
        <p:spPr>
          <a:xfrm>
            <a:off x="228600" y="2362200"/>
            <a:ext cx="8686800" cy="335280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59</a:t>
            </a:fld>
            <a:endParaRPr lang="en-US"/>
          </a:p>
        </p:txBody>
      </p:sp>
    </p:spTree>
    <p:extLst>
      <p:ext uri="{BB962C8B-B14F-4D97-AF65-F5344CB8AC3E}">
        <p14:creationId xmlns:p14="http://schemas.microsoft.com/office/powerpoint/2010/main" val="34578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7584708"/>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Tree>
    <p:extLst>
      <p:ext uri="{BB962C8B-B14F-4D97-AF65-F5344CB8AC3E}">
        <p14:creationId xmlns:p14="http://schemas.microsoft.com/office/powerpoint/2010/main" val="2315271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Explanatory sequential </a:t>
            </a:r>
            <a:r>
              <a:rPr lang="en-US" dirty="0"/>
              <a:t>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60</a:t>
            </a:fld>
            <a:endParaRPr lang="en-US"/>
          </a:p>
        </p:txBody>
      </p:sp>
    </p:spTree>
    <p:extLst>
      <p:ext uri="{BB962C8B-B14F-4D97-AF65-F5344CB8AC3E}">
        <p14:creationId xmlns:p14="http://schemas.microsoft.com/office/powerpoint/2010/main" val="2901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61</a:t>
            </a:fld>
            <a:endParaRPr lang="en-US"/>
          </a:p>
        </p:txBody>
      </p:sp>
    </p:spTree>
    <p:extLst>
      <p:ext uri="{BB962C8B-B14F-4D97-AF65-F5344CB8AC3E}">
        <p14:creationId xmlns:p14="http://schemas.microsoft.com/office/powerpoint/2010/main" val="40731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Caveat: 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62</a:t>
            </a:fld>
            <a:endParaRPr lang="en-US"/>
          </a:p>
        </p:txBody>
      </p:sp>
    </p:spTree>
    <p:extLst>
      <p:ext uri="{BB962C8B-B14F-4D97-AF65-F5344CB8AC3E}">
        <p14:creationId xmlns:p14="http://schemas.microsoft.com/office/powerpoint/2010/main" val="358878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Concurrent</a:t>
            </a:r>
            <a:r>
              <a:rPr lang="en-US" dirty="0"/>
              <a: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63</a:t>
            </a:fld>
            <a:endParaRPr lang="en-US"/>
          </a:p>
        </p:txBody>
      </p:sp>
    </p:spTree>
    <p:extLst>
      <p:ext uri="{BB962C8B-B14F-4D97-AF65-F5344CB8AC3E}">
        <p14:creationId xmlns:p14="http://schemas.microsoft.com/office/powerpoint/2010/main" val="3029292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9144000" cy="6248400"/>
          </a:xfrm>
          <a:prstGeom prst="rect">
            <a:avLst/>
          </a:prstGeom>
        </p:spPr>
      </p:pic>
      <p:sp>
        <p:nvSpPr>
          <p:cNvPr id="2" name="Title 1"/>
          <p:cNvSpPr>
            <a:spLocks noGrp="1"/>
          </p:cNvSpPr>
          <p:nvPr>
            <p:ph type="title"/>
          </p:nvPr>
        </p:nvSpPr>
        <p:spPr>
          <a:xfrm>
            <a:off x="4572000" y="519286"/>
            <a:ext cx="4572000" cy="762000"/>
          </a:xfrm>
        </p:spPr>
        <p:txBody>
          <a:bodyPr/>
          <a:lstStyle/>
          <a:p>
            <a:pPr algn="r"/>
            <a:r>
              <a:rPr lang="en-US" b="1" dirty="0">
                <a:solidFill>
                  <a:srgbClr val="002060"/>
                </a:solidFill>
              </a:rPr>
              <a:t>Advanced designs</a:t>
            </a:r>
          </a:p>
        </p:txBody>
      </p:sp>
      <p:sp>
        <p:nvSpPr>
          <p:cNvPr id="5" name="Rectangle 4"/>
          <p:cNvSpPr/>
          <p:nvPr/>
        </p:nvSpPr>
        <p:spPr>
          <a:xfrm>
            <a:off x="3886200" y="1066800"/>
            <a:ext cx="5334000" cy="584775"/>
          </a:xfrm>
          <a:prstGeom prst="rect">
            <a:avLst/>
          </a:prstGeom>
        </p:spPr>
        <p:txBody>
          <a:bodyPr wrap="square">
            <a:spAutoFit/>
          </a:bodyPr>
          <a:lstStyle/>
          <a:p>
            <a:pPr algn="r"/>
            <a:r>
              <a:rPr lang="en-US" sz="1600" b="0" dirty="0">
                <a:solidFill>
                  <a:srgbClr val="002060"/>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64</a:t>
            </a:fld>
            <a:endParaRPr lang="en-US"/>
          </a:p>
        </p:txBody>
      </p:sp>
    </p:spTree>
    <p:extLst>
      <p:ext uri="{BB962C8B-B14F-4D97-AF65-F5344CB8AC3E}">
        <p14:creationId xmlns:p14="http://schemas.microsoft.com/office/powerpoint/2010/main" val="3798269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notations for MM designs</a:t>
            </a:r>
          </a:p>
        </p:txBody>
      </p:sp>
      <p:pic>
        <p:nvPicPr>
          <p:cNvPr id="4" name="Content Placeholder 3"/>
          <p:cNvPicPr>
            <a:picLocks noGrp="1" noChangeAspect="1"/>
          </p:cNvPicPr>
          <p:nvPr>
            <p:ph idx="1"/>
          </p:nvPr>
        </p:nvPicPr>
        <p:blipFill>
          <a:blip r:embed="rId2"/>
          <a:stretch>
            <a:fillRect/>
          </a:stretch>
        </p:blipFill>
        <p:spPr>
          <a:xfrm>
            <a:off x="838200" y="1524000"/>
            <a:ext cx="7467600" cy="4648200"/>
          </a:xfrm>
          <a:prstGeom prst="rect">
            <a:avLst/>
          </a:prstGeom>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65</a:t>
            </a:fld>
            <a:endParaRPr lang="en-US"/>
          </a:p>
        </p:txBody>
      </p:sp>
    </p:spTree>
    <p:extLst>
      <p:ext uri="{BB962C8B-B14F-4D97-AF65-F5344CB8AC3E}">
        <p14:creationId xmlns:p14="http://schemas.microsoft.com/office/powerpoint/2010/main" val="1809855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66</a:t>
            </a:fld>
            <a:endParaRPr lang="en-US"/>
          </a:p>
        </p:txBody>
      </p:sp>
    </p:spTree>
    <p:extLst>
      <p:ext uri="{BB962C8B-B14F-4D97-AF65-F5344CB8AC3E}">
        <p14:creationId xmlns:p14="http://schemas.microsoft.com/office/powerpoint/2010/main" val="2865294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67</a:t>
            </a:fld>
            <a:endParaRPr lang="en-US"/>
          </a:p>
        </p:txBody>
      </p:sp>
    </p:spTree>
    <p:extLst>
      <p:ext uri="{BB962C8B-B14F-4D97-AF65-F5344CB8AC3E}">
        <p14:creationId xmlns:p14="http://schemas.microsoft.com/office/powerpoint/2010/main" val="483893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68</a:t>
            </a:fld>
            <a:endParaRPr lang="en-US"/>
          </a:p>
        </p:txBody>
      </p:sp>
    </p:spTree>
    <p:extLst>
      <p:ext uri="{BB962C8B-B14F-4D97-AF65-F5344CB8AC3E}">
        <p14:creationId xmlns:p14="http://schemas.microsoft.com/office/powerpoint/2010/main" val="607497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Tree>
    <p:extLst>
      <p:ext uri="{BB962C8B-B14F-4D97-AF65-F5344CB8AC3E}">
        <p14:creationId xmlns:p14="http://schemas.microsoft.com/office/powerpoint/2010/main" val="374027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Tree>
    <p:extLst>
      <p:ext uri="{BB962C8B-B14F-4D97-AF65-F5344CB8AC3E}">
        <p14:creationId xmlns:p14="http://schemas.microsoft.com/office/powerpoint/2010/main" val="287182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Tree>
    <p:extLst>
      <p:ext uri="{BB962C8B-B14F-4D97-AF65-F5344CB8AC3E}">
        <p14:creationId xmlns:p14="http://schemas.microsoft.com/office/powerpoint/2010/main" val="2221520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71</a:t>
            </a:fld>
            <a:endParaRPr lang="en-US"/>
          </a:p>
        </p:txBody>
      </p:sp>
    </p:spTree>
    <p:extLst>
      <p:ext uri="{BB962C8B-B14F-4D97-AF65-F5344CB8AC3E}">
        <p14:creationId xmlns:p14="http://schemas.microsoft.com/office/powerpoint/2010/main" val="4085838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72</a:t>
            </a:fld>
            <a:endParaRPr lang="en-US"/>
          </a:p>
        </p:txBody>
      </p:sp>
    </p:spTree>
    <p:extLst>
      <p:ext uri="{BB962C8B-B14F-4D97-AF65-F5344CB8AC3E}">
        <p14:creationId xmlns:p14="http://schemas.microsoft.com/office/powerpoint/2010/main" val="3496710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73</a:t>
            </a:fld>
            <a:endParaRPr lang="en-US"/>
          </a:p>
        </p:txBody>
      </p:sp>
    </p:spTree>
    <p:extLst>
      <p:ext uri="{BB962C8B-B14F-4D97-AF65-F5344CB8AC3E}">
        <p14:creationId xmlns:p14="http://schemas.microsoft.com/office/powerpoint/2010/main" val="22323531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74</a:t>
            </a:fld>
            <a:endParaRPr lang="en-US"/>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75</a:t>
            </a:fld>
            <a:endParaRPr lang="en-US"/>
          </a:p>
        </p:txBody>
      </p:sp>
    </p:spTree>
    <p:extLst>
      <p:ext uri="{BB962C8B-B14F-4D97-AF65-F5344CB8AC3E}">
        <p14:creationId xmlns:p14="http://schemas.microsoft.com/office/powerpoint/2010/main" val="1496648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76</a:t>
            </a:fld>
            <a:endParaRPr lang="en-US"/>
          </a:p>
        </p:txBody>
      </p:sp>
    </p:spTree>
    <p:extLst>
      <p:ext uri="{BB962C8B-B14F-4D97-AF65-F5344CB8AC3E}">
        <p14:creationId xmlns:p14="http://schemas.microsoft.com/office/powerpoint/2010/main" val="311108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77</a:t>
            </a:fld>
            <a:endParaRPr lang="en-US"/>
          </a:p>
        </p:txBody>
      </p:sp>
    </p:spTree>
    <p:extLst>
      <p:ext uri="{BB962C8B-B14F-4D97-AF65-F5344CB8AC3E}">
        <p14:creationId xmlns:p14="http://schemas.microsoft.com/office/powerpoint/2010/main" val="1666324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78</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79</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Tree>
    <p:extLst>
      <p:ext uri="{BB962C8B-B14F-4D97-AF65-F5344CB8AC3E}">
        <p14:creationId xmlns:p14="http://schemas.microsoft.com/office/powerpoint/2010/main" val="3918151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80</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81</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82</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4A845-FE7C-4320-8E17-5DB61820CB5F}"/>
              </a:ext>
            </a:extLst>
          </p:cNvPr>
          <p:cNvSpPr>
            <a:spLocks noGrp="1"/>
          </p:cNvSpPr>
          <p:nvPr>
            <p:ph type="title"/>
          </p:nvPr>
        </p:nvSpPr>
        <p:spPr/>
        <p:txBody>
          <a:bodyPr/>
          <a:lstStyle/>
          <a:p>
            <a:r>
              <a:rPr lang="en-US" dirty="0"/>
              <a:t>Some reflections on assignments</a:t>
            </a:r>
          </a:p>
        </p:txBody>
      </p:sp>
      <p:sp>
        <p:nvSpPr>
          <p:cNvPr id="6" name="Content Placeholder 5">
            <a:extLst>
              <a:ext uri="{FF2B5EF4-FFF2-40B4-BE49-F238E27FC236}">
                <a16:creationId xmlns:a16="http://schemas.microsoft.com/office/drawing/2014/main" id="{E29943FD-8EFB-424A-BC45-528FD7B21643}"/>
              </a:ext>
            </a:extLst>
          </p:cNvPr>
          <p:cNvSpPr>
            <a:spLocks noGrp="1"/>
          </p:cNvSpPr>
          <p:nvPr>
            <p:ph idx="1"/>
          </p:nvPr>
        </p:nvSpPr>
        <p:spPr>
          <a:xfrm>
            <a:off x="76200" y="1676400"/>
            <a:ext cx="8991600" cy="4953000"/>
          </a:xfrm>
        </p:spPr>
        <p:txBody>
          <a:bodyPr/>
          <a:lstStyle/>
          <a:p>
            <a:pPr marL="0" indent="0"/>
            <a:r>
              <a:rPr lang="en-US" dirty="0"/>
              <a:t>‘A1: taking into account the content of all previous BMI504 lectures and papers, students must write </a:t>
            </a:r>
          </a:p>
          <a:p>
            <a:pPr marL="0" indent="0" algn="ctr"/>
            <a:r>
              <a:rPr lang="en-US" b="1" u="sng" dirty="0"/>
              <a:t>(1) an outline</a:t>
            </a:r>
            <a:r>
              <a:rPr lang="en-US" dirty="0"/>
              <a:t> </a:t>
            </a:r>
          </a:p>
          <a:p>
            <a:pPr marL="0" indent="0"/>
            <a:r>
              <a:rPr lang="en-US" dirty="0"/>
              <a:t>for their individual research project </a:t>
            </a:r>
          </a:p>
          <a:p>
            <a:pPr marL="0" indent="0" algn="ctr"/>
            <a:r>
              <a:rPr lang="en-US" b="1" u="sng" dirty="0"/>
              <a:t>(2) in the spirit of the scientific method</a:t>
            </a:r>
            <a:r>
              <a:rPr lang="en-US" b="1" dirty="0"/>
              <a:t> </a:t>
            </a:r>
          </a:p>
          <a:p>
            <a:pPr marL="0" indent="0"/>
            <a:r>
              <a:rPr lang="en-US" dirty="0"/>
              <a:t>thereby adapting the original ideas discussed in class in such a way that Ioannidis’ </a:t>
            </a:r>
          </a:p>
          <a:p>
            <a:pPr marL="0" indent="0" algn="ctr"/>
            <a:r>
              <a:rPr lang="en-US" b="1" u="sng" dirty="0"/>
              <a:t>(3) features for assessing whether </a:t>
            </a:r>
            <a:r>
              <a:rPr lang="en-US" b="1" i="1" u="sng" dirty="0"/>
              <a:t>clinical </a:t>
            </a:r>
            <a:r>
              <a:rPr lang="en-US" b="1" u="sng" dirty="0"/>
              <a:t>research is useful</a:t>
            </a:r>
          </a:p>
          <a:p>
            <a:pPr marL="0" indent="0"/>
            <a:r>
              <a:rPr lang="en-US" dirty="0"/>
              <a:t> come out positive for what they propose. This should be backed up by an </a:t>
            </a:r>
          </a:p>
          <a:p>
            <a:pPr marL="0" indent="0" algn="ctr"/>
            <a:r>
              <a:rPr lang="en-US" b="1" u="sng" dirty="0"/>
              <a:t>(4) initial literature study</a:t>
            </a:r>
            <a:r>
              <a:rPr lang="en-US" dirty="0"/>
              <a:t>.’ </a:t>
            </a:r>
          </a:p>
          <a:p>
            <a:endParaRPr lang="en-US" dirty="0"/>
          </a:p>
        </p:txBody>
      </p:sp>
    </p:spTree>
    <p:extLst>
      <p:ext uri="{BB962C8B-B14F-4D97-AF65-F5344CB8AC3E}">
        <p14:creationId xmlns:p14="http://schemas.microsoft.com/office/powerpoint/2010/main" val="3658805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Scientific Method’s spirit</a:t>
            </a:r>
          </a:p>
        </p:txBody>
      </p:sp>
      <p:sp>
        <p:nvSpPr>
          <p:cNvPr id="3" name="Content Placeholder 2"/>
          <p:cNvSpPr>
            <a:spLocks noGrp="1"/>
          </p:cNvSpPr>
          <p:nvPr>
            <p:ph idx="1"/>
          </p:nvPr>
        </p:nvSpPr>
        <p:spPr/>
        <p:txBody>
          <a:bodyPr/>
          <a:lstStyle/>
          <a:p>
            <a:pPr marL="0" indent="0"/>
            <a:r>
              <a:rPr lang="en-US" sz="3600" dirty="0"/>
              <a:t>H </a:t>
            </a:r>
            <a:r>
              <a:rPr lang="en-US" sz="3600" dirty="0" err="1"/>
              <a:t>ypothesize</a:t>
            </a:r>
            <a:r>
              <a:rPr lang="en-US" sz="3600" dirty="0"/>
              <a:t> </a:t>
            </a:r>
          </a:p>
          <a:p>
            <a:pPr marL="0" indent="0"/>
            <a:r>
              <a:rPr lang="en-US" sz="3600" dirty="0"/>
              <a:t>O </a:t>
            </a:r>
            <a:r>
              <a:rPr lang="en-US" sz="3600" dirty="0" err="1"/>
              <a:t>perationalize</a:t>
            </a:r>
            <a:r>
              <a:rPr lang="en-US" sz="3600" dirty="0"/>
              <a:t> </a:t>
            </a:r>
          </a:p>
          <a:p>
            <a:pPr marL="0" indent="0"/>
            <a:r>
              <a:rPr lang="en-US" sz="3600" dirty="0"/>
              <a:t>M </a:t>
            </a:r>
            <a:r>
              <a:rPr lang="en-US" sz="3600" dirty="0" err="1"/>
              <a:t>easure</a:t>
            </a:r>
            <a:r>
              <a:rPr lang="en-US" sz="3600" dirty="0"/>
              <a:t> </a:t>
            </a:r>
          </a:p>
          <a:p>
            <a:pPr marL="0" indent="0"/>
            <a:r>
              <a:rPr lang="en-US" sz="3600" dirty="0"/>
              <a:t>E valuate </a:t>
            </a:r>
          </a:p>
          <a:p>
            <a:pPr marL="0" indent="0"/>
            <a:r>
              <a:rPr lang="en-US" sz="3600" dirty="0"/>
              <a:t>R </a:t>
            </a:r>
            <a:r>
              <a:rPr lang="en-US" sz="3600" dirty="0" err="1"/>
              <a:t>eplicate</a:t>
            </a:r>
            <a:r>
              <a:rPr lang="en-US" sz="3600" dirty="0"/>
              <a:t>, revise, report.</a:t>
            </a:r>
            <a:br>
              <a:rPr lang="en-US" dirty="0"/>
            </a:b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84</a:t>
            </a:fld>
            <a:endParaRPr lang="en-US"/>
          </a:p>
        </p:txBody>
      </p:sp>
      <p:sp>
        <p:nvSpPr>
          <p:cNvPr id="5" name="Rectangle 4"/>
          <p:cNvSpPr/>
          <p:nvPr/>
        </p:nvSpPr>
        <p:spPr>
          <a:xfrm>
            <a:off x="1316915" y="5939949"/>
            <a:ext cx="7620000" cy="738664"/>
          </a:xfrm>
          <a:prstGeom prst="rect">
            <a:avLst/>
          </a:prstGeom>
        </p:spPr>
        <p:txBody>
          <a:bodyPr wrap="square">
            <a:spAutoFit/>
          </a:bodyPr>
          <a:lstStyle/>
          <a:p>
            <a:pPr algn="r"/>
            <a:r>
              <a:rPr lang="en-US" sz="1400" dirty="0">
                <a:solidFill>
                  <a:schemeClr val="bg1"/>
                </a:solidFill>
              </a:rPr>
              <a:t>JL. </a:t>
            </a:r>
            <a:r>
              <a:rPr lang="en-US" sz="1400" dirty="0" err="1">
                <a:solidFill>
                  <a:schemeClr val="bg1"/>
                </a:solidFill>
              </a:rPr>
              <a:t>Lakin</a:t>
            </a:r>
            <a:r>
              <a:rPr lang="en-US" sz="1400" dirty="0">
                <a:solidFill>
                  <a:schemeClr val="bg1"/>
                </a:solidFill>
              </a:rPr>
              <a:t>, RB </a:t>
            </a:r>
            <a:r>
              <a:rPr lang="en-US" sz="1400" dirty="0" err="1">
                <a:solidFill>
                  <a:schemeClr val="bg1"/>
                </a:solidFill>
              </a:rPr>
              <a:t>Giesler</a:t>
            </a:r>
            <a:r>
              <a:rPr lang="en-US" sz="1400" dirty="0">
                <a:solidFill>
                  <a:schemeClr val="bg1"/>
                </a:solidFill>
              </a:rPr>
              <a:t>, KA. Morris, JR. </a:t>
            </a:r>
            <a:r>
              <a:rPr lang="en-US" sz="1400" dirty="0" err="1">
                <a:solidFill>
                  <a:schemeClr val="bg1"/>
                </a:solidFill>
              </a:rPr>
              <a:t>Vosmik</a:t>
            </a:r>
            <a:r>
              <a:rPr lang="en-US" sz="1400" dirty="0">
                <a:solidFill>
                  <a:schemeClr val="bg1"/>
                </a:solidFill>
              </a:rPr>
              <a:t>. </a:t>
            </a:r>
          </a:p>
          <a:p>
            <a:pPr algn="r"/>
            <a:r>
              <a:rPr lang="en-US" sz="1400" dirty="0">
                <a:solidFill>
                  <a:schemeClr val="bg1"/>
                </a:solidFill>
              </a:rPr>
              <a:t>HOMER as an Acronym for the Scientific Method </a:t>
            </a:r>
          </a:p>
          <a:p>
            <a:pPr algn="r"/>
            <a:r>
              <a:rPr lang="en-US" sz="1400" dirty="0">
                <a:solidFill>
                  <a:schemeClr val="bg1"/>
                </a:solidFill>
              </a:rPr>
              <a:t>April 1, 2007.  https://doi.org/10.1080/00986280701291317</a:t>
            </a:r>
          </a:p>
        </p:txBody>
      </p:sp>
      <p:sp>
        <p:nvSpPr>
          <p:cNvPr id="6" name="Rectangle 5"/>
          <p:cNvSpPr/>
          <p:nvPr/>
        </p:nvSpPr>
        <p:spPr bwMode="auto">
          <a:xfrm>
            <a:off x="239358" y="1676400"/>
            <a:ext cx="457200" cy="32766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64057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1483299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614732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30817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A2: 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a:pPr>
            <a:r>
              <a:rPr lang="en-US" b="1" u="sng" dirty="0"/>
              <a:t>Introduction</a:t>
            </a:r>
          </a:p>
          <a:p>
            <a:pPr lvl="1">
              <a:buFont typeface="Arial" panose="020B0604020202020204" pitchFamily="34" charset="0"/>
              <a:buChar char="•"/>
            </a:pPr>
            <a:r>
              <a:rPr lang="en-US" dirty="0"/>
              <a:t>research problem (existing research, deficiencies in the literature, relevance of study for audiences);</a:t>
            </a:r>
          </a:p>
          <a:p>
            <a:pPr lvl="1">
              <a:buFont typeface="Arial" panose="020B0604020202020204" pitchFamily="34" charset="0"/>
              <a:buChar char="•"/>
            </a:pPr>
            <a:r>
              <a:rPr lang="en-US" dirty="0"/>
              <a:t>purpose or study aim of the project and reasons or rationale for a mixed methods study;</a:t>
            </a:r>
          </a:p>
          <a:p>
            <a:pPr lvl="1">
              <a:buFont typeface="Arial" panose="020B0604020202020204" pitchFamily="34" charset="0"/>
              <a:buChar char="•"/>
            </a:pPr>
            <a:r>
              <a:rPr lang="en-US" dirty="0"/>
              <a:t>research questions and hypotheses (quantitative questions or hypotheses, qualitative and mixed methods questions);</a:t>
            </a:r>
          </a:p>
          <a:p>
            <a:pPr lvl="1">
              <a:buFont typeface="Arial" panose="020B0604020202020204" pitchFamily="34" charset="0"/>
              <a:buChar char="•"/>
            </a:pPr>
            <a:r>
              <a:rPr lang="en-US" dirty="0"/>
              <a:t>philosophical foundations for using mixed methods.</a:t>
            </a:r>
          </a:p>
          <a:p>
            <a:pPr marL="457200" indent="-457200">
              <a:buFont typeface="+mj-lt"/>
              <a:buAutoNum type="arabicPeriod"/>
            </a:pPr>
            <a:r>
              <a:rPr lang="en-US" b="1" u="sng" dirty="0"/>
              <a:t>Literature review </a:t>
            </a:r>
          </a:p>
          <a:p>
            <a:pPr lvl="1">
              <a:buFont typeface="Arial" panose="020B0604020202020204" pitchFamily="34" charset="0"/>
              <a:buChar char="•"/>
            </a:pPr>
            <a:r>
              <a:rPr lang="en-US" dirty="0"/>
              <a:t>(optional review quantitative, qualitative, and mixed methods studies).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88</a:t>
            </a:fld>
            <a:endParaRPr lang="en-US"/>
          </a:p>
        </p:txBody>
      </p:sp>
    </p:spTree>
    <p:extLst>
      <p:ext uri="{BB962C8B-B14F-4D97-AF65-F5344CB8AC3E}">
        <p14:creationId xmlns:p14="http://schemas.microsoft.com/office/powerpoint/2010/main" val="17314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startAt="3"/>
            </a:pPr>
            <a:r>
              <a:rPr lang="en-US" b="1" u="sng" dirty="0"/>
              <a:t>Research methods</a:t>
            </a:r>
            <a:r>
              <a:rPr lang="en-US" dirty="0"/>
              <a:t>:</a:t>
            </a:r>
          </a:p>
          <a:p>
            <a:pPr lvl="1">
              <a:buFont typeface="Arial" panose="020B0604020202020204" pitchFamily="34" charset="0"/>
              <a:buChar char="•"/>
            </a:pPr>
            <a:r>
              <a:rPr lang="en-US" dirty="0"/>
              <a:t>A definition of mixed methods research;</a:t>
            </a:r>
          </a:p>
          <a:p>
            <a:pPr lvl="1">
              <a:buFont typeface="Arial" panose="020B0604020202020204" pitchFamily="34" charset="0"/>
              <a:buChar char="•"/>
            </a:pPr>
            <a:r>
              <a:rPr lang="en-US" dirty="0"/>
              <a:t>The type of design used and its definition;</a:t>
            </a:r>
          </a:p>
          <a:p>
            <a:pPr lvl="1">
              <a:buFont typeface="Arial" panose="020B0604020202020204" pitchFamily="34" charset="0"/>
              <a:buChar char="•"/>
            </a:pPr>
            <a:r>
              <a:rPr lang="en-US" dirty="0"/>
              <a:t>Challenges in using this design and how they will be addressed;</a:t>
            </a:r>
          </a:p>
          <a:p>
            <a:pPr lvl="1">
              <a:buFont typeface="Arial" panose="020B0604020202020204" pitchFamily="34" charset="0"/>
              <a:buChar char="•"/>
            </a:pPr>
            <a:r>
              <a:rPr lang="en-US" dirty="0"/>
              <a:t>Examples of use of the type of design;</a:t>
            </a:r>
          </a:p>
          <a:p>
            <a:pPr lvl="1">
              <a:buFont typeface="Arial" panose="020B0604020202020204" pitchFamily="34" charset="0"/>
              <a:buChar char="•"/>
            </a:pPr>
            <a:r>
              <a:rPr lang="en-US" dirty="0"/>
              <a:t>Reference and inclusion of a diagram of procedures;</a:t>
            </a:r>
          </a:p>
          <a:p>
            <a:pPr lvl="1">
              <a:buFont typeface="Arial" panose="020B0604020202020204" pitchFamily="34" charset="0"/>
              <a:buChar char="•"/>
            </a:pPr>
            <a:r>
              <a:rPr lang="en-US" dirty="0"/>
              <a:t>Quantitative data collection and analysis;</a:t>
            </a:r>
          </a:p>
          <a:p>
            <a:pPr lvl="1">
              <a:buFont typeface="Arial" panose="020B0604020202020204" pitchFamily="34" charset="0"/>
              <a:buChar char="•"/>
            </a:pPr>
            <a:r>
              <a:rPr lang="en-US" dirty="0"/>
              <a:t>Qualitative data collection and analysis;</a:t>
            </a:r>
          </a:p>
          <a:p>
            <a:pPr lvl="1">
              <a:buFont typeface="Arial" panose="020B0604020202020204" pitchFamily="34" charset="0"/>
              <a:buChar char="•"/>
            </a:pPr>
            <a:r>
              <a:rPr lang="en-US" dirty="0"/>
              <a:t>Mixed methods data analysis procedures;</a:t>
            </a:r>
          </a:p>
          <a:p>
            <a:pPr lvl="1">
              <a:buFont typeface="Arial" panose="020B0604020202020204" pitchFamily="34" charset="0"/>
              <a:buChar char="•"/>
            </a:pPr>
            <a:r>
              <a:rPr lang="en-US" dirty="0"/>
              <a:t>Validity approaches in both quantitative and qualitative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89</a:t>
            </a:fld>
            <a:endParaRPr lang="en-US"/>
          </a:p>
        </p:txBody>
      </p:sp>
    </p:spTree>
    <p:extLst>
      <p:ext uri="{BB962C8B-B14F-4D97-AF65-F5344CB8AC3E}">
        <p14:creationId xmlns:p14="http://schemas.microsoft.com/office/powerpoint/2010/main" val="14446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352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study use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Tree>
    <p:extLst>
      <p:ext uri="{BB962C8B-B14F-4D97-AF65-F5344CB8AC3E}">
        <p14:creationId xmlns:p14="http://schemas.microsoft.com/office/powerpoint/2010/main" val="294278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startAt="4"/>
            </a:pPr>
            <a:r>
              <a:rPr lang="en-US" dirty="0"/>
              <a:t>Researcher’s resources and skills to conduct mixed methods research</a:t>
            </a:r>
          </a:p>
          <a:p>
            <a:pPr marL="457200" indent="-457200">
              <a:buFont typeface="+mj-lt"/>
              <a:buAutoNum type="arabicPeriod" startAt="4"/>
            </a:pPr>
            <a:r>
              <a:rPr lang="en-US" dirty="0"/>
              <a:t>Potential ethical issues</a:t>
            </a:r>
          </a:p>
          <a:p>
            <a:pPr marL="457200" indent="-457200">
              <a:buFont typeface="+mj-lt"/>
              <a:buAutoNum type="arabicPeriod" startAt="4"/>
            </a:pPr>
            <a:r>
              <a:rPr lang="en-US" dirty="0"/>
              <a:t>References</a:t>
            </a:r>
          </a:p>
          <a:p>
            <a:pPr marL="457200" indent="-457200">
              <a:buFont typeface="+mj-lt"/>
              <a:buAutoNum type="arabicPeriod" startAt="4"/>
            </a:pPr>
            <a:r>
              <a:rPr lang="en-US" dirty="0"/>
              <a:t>Appendixes: Instruments, protocols, diagrams, timeline, budget, summary of major content for each chapter</a:t>
            </a:r>
          </a:p>
          <a:p>
            <a:pPr marL="457200" indent="-457200">
              <a:buFont typeface="+mj-lt"/>
              <a:buAutoNum type="arabicPeriod" startAt="4"/>
            </a:pPr>
            <a:endParaRPr lang="en-US" dirty="0"/>
          </a:p>
          <a:p>
            <a:pPr marL="0" indent="0" algn="ctr"/>
            <a:r>
              <a:rPr lang="en-US" sz="3200" dirty="0"/>
              <a:t>Except if the granting agency has a different format !!!</a:t>
            </a:r>
          </a:p>
        </p:txBody>
      </p:sp>
      <p:sp>
        <p:nvSpPr>
          <p:cNvPr id="4" name="Title 1"/>
          <p:cNvSpPr>
            <a:spLocks noGrp="1"/>
          </p:cNvSpPr>
          <p:nvPr>
            <p:ph type="title"/>
          </p:nvPr>
        </p:nvSpPr>
        <p:spPr>
          <a:xfrm>
            <a:off x="0" y="762000"/>
            <a:ext cx="9144000" cy="762000"/>
          </a:xfrm>
        </p:spPr>
        <p:txBody>
          <a:bodyPr/>
          <a:lstStyle/>
          <a:p>
            <a:r>
              <a:rPr lang="en-US" sz="3200" dirty="0"/>
              <a:t>A2: Components of mixed methods research proposal</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2" name="Slide Number Placeholder 1"/>
          <p:cNvSpPr>
            <a:spLocks noGrp="1"/>
          </p:cNvSpPr>
          <p:nvPr>
            <p:ph type="sldNum" sz="quarter" idx="10"/>
          </p:nvPr>
        </p:nvSpPr>
        <p:spPr/>
        <p:txBody>
          <a:bodyPr/>
          <a:lstStyle/>
          <a:p>
            <a:fld id="{6702E1E0-462E-42B5-A359-A648340C9DAE}" type="slidenum">
              <a:rPr lang="en-US" smtClean="0"/>
              <a:pPr/>
              <a:t>90</a:t>
            </a:fld>
            <a:endParaRPr lang="en-US"/>
          </a:p>
        </p:txBody>
      </p:sp>
    </p:spTree>
    <p:extLst>
      <p:ext uri="{BB962C8B-B14F-4D97-AF65-F5344CB8AC3E}">
        <p14:creationId xmlns:p14="http://schemas.microsoft.com/office/powerpoint/2010/main" val="24113959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237-00D4-4EBF-A063-EDF1B868577D}"/>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CA8120E3-AA06-4BE7-82EE-C99DDC65898A}"/>
              </a:ext>
            </a:extLst>
          </p:cNvPr>
          <p:cNvSpPr>
            <a:spLocks noGrp="1"/>
          </p:cNvSpPr>
          <p:nvPr>
            <p:ph idx="1"/>
          </p:nvPr>
        </p:nvSpPr>
        <p:spPr/>
        <p:txBody>
          <a:bodyPr/>
          <a:lstStyle/>
          <a:p>
            <a:pPr marL="0" indent="0" algn="just"/>
            <a:r>
              <a:rPr lang="en-US" dirty="0"/>
              <a:t>‘</a:t>
            </a:r>
            <a:r>
              <a:rPr lang="en-US" sz="3200" i="1" dirty="0"/>
              <a:t>Statistics show that there are more than n million persons with a history of disease x in the United States alone. Early detection and diagnosis can help decrease these numbers in the coming years</a:t>
            </a:r>
            <a:r>
              <a:rPr lang="en-US" dirty="0"/>
              <a:t>.’    </a:t>
            </a:r>
          </a:p>
          <a:p>
            <a:pPr marL="0" indent="0" algn="just"/>
            <a:endParaRPr lang="en-US" dirty="0"/>
          </a:p>
          <a:p>
            <a:pPr marL="0" indent="0" algn="ctr"/>
            <a:r>
              <a:rPr lang="en-US" sz="4400" dirty="0"/>
              <a:t>???</a:t>
            </a:r>
          </a:p>
        </p:txBody>
      </p:sp>
    </p:spTree>
    <p:extLst>
      <p:ext uri="{BB962C8B-B14F-4D97-AF65-F5344CB8AC3E}">
        <p14:creationId xmlns:p14="http://schemas.microsoft.com/office/powerpoint/2010/main" val="53275532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27390</TotalTime>
  <Words>6527</Words>
  <Application>Microsoft Office PowerPoint</Application>
  <PresentationFormat>On-screen Show (4:3)</PresentationFormat>
  <Paragraphs>1092</Paragraphs>
  <Slides>91</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9" baseType="lpstr">
      <vt:lpstr>Batang</vt:lpstr>
      <vt:lpstr>ＭＳ Ｐゴシック</vt:lpstr>
      <vt:lpstr>AdvP4DF60E</vt:lpstr>
      <vt:lpstr>AdvP4DF60F</vt:lpstr>
      <vt:lpstr>AdvPTimesB</vt:lpstr>
      <vt:lpstr>Arial</vt:lpstr>
      <vt:lpstr>Arial Unicode MS</vt:lpstr>
      <vt:lpstr>Galliard</vt:lpstr>
      <vt:lpstr>Georgia</vt:lpstr>
      <vt:lpstr>Times</vt:lpstr>
      <vt:lpstr>Times New Roman</vt:lpstr>
      <vt:lpstr>TimesNewRomanPS-BoldMT</vt:lpstr>
      <vt:lpstr>TimesNewRomanPSMT</vt:lpstr>
      <vt:lpstr>Trebuchet MS</vt:lpstr>
      <vt:lpstr>Verdana</vt:lpstr>
      <vt:lpstr>Wingdings</vt:lpstr>
      <vt:lpstr>2014-Indianapolis</vt:lpstr>
      <vt:lpstr>Photo Editor-foto</vt:lpstr>
      <vt:lpstr>Statistical data analysis and research methods BMI504 Course 18099 – Spring 2022 </vt:lpstr>
      <vt:lpstr>C7. Mixed methods: integration of quantitative and qualitative methods </vt:lpstr>
      <vt:lpstr>Basis of lecture C7</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Triangulation</vt:lpstr>
      <vt:lpstr>Triangulation with complementary results</vt:lpstr>
      <vt:lpstr>Triangulation with convergent results</vt:lpstr>
      <vt:lpstr>Triangulation with divergent results</vt:lpstr>
      <vt:lpstr>Triangulation to develop theory</vt:lpstr>
      <vt:lpstr>Some purposes of mixed methods</vt:lpstr>
      <vt:lpstr>Some purposes of mixed methods</vt:lpstr>
      <vt:lpstr>Some purposes of mixed methods</vt:lpstr>
      <vt:lpstr>Some purposes of mixed methods</vt:lpstr>
      <vt:lpstr>Mixed methods view on research problem</vt:lpstr>
      <vt:lpstr>‘World views’</vt:lpstr>
      <vt:lpstr>Main world views</vt:lpstr>
      <vt:lpstr>Main world views</vt:lpstr>
      <vt:lpstr>Main world views</vt:lpstr>
      <vt:lpstr>Main world views</vt:lpstr>
      <vt:lpstr>Main world views</vt:lpstr>
      <vt:lpstr>Comparison of research processes</vt:lpstr>
      <vt:lpstr>Data collection in mixed methods</vt:lpstr>
      <vt:lpstr>Mixed methods research</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(2)</vt:lpstr>
      <vt:lpstr>Concurrent design</vt:lpstr>
      <vt:lpstr>Advanced designs</vt:lpstr>
      <vt:lpstr>Shorthand notations for MM designs</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Mixed method purpose statement</vt:lpstr>
      <vt:lpstr>NIH proposals for MM research</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lpstr>Some reflections on assignments</vt:lpstr>
      <vt:lpstr>(2) The Scientific Method’s spirit</vt:lpstr>
      <vt:lpstr>Specific strategy: PICO(TT) Framework</vt:lpstr>
      <vt:lpstr>PowerPoint Presentation</vt:lpstr>
      <vt:lpstr>Usefulness features per Ioannidis</vt:lpstr>
      <vt:lpstr>A2: Components of mixed methods research proposal</vt:lpstr>
      <vt:lpstr>Components of mixed methods research proposal</vt:lpstr>
      <vt:lpstr>A2: Components of mixed methods research proposal</vt:lpstr>
      <vt:lpstr>Use your brain at all times!!!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1230</cp:revision>
  <dcterms:created xsi:type="dcterms:W3CDTF">1601-01-01T00:00:00Z</dcterms:created>
  <dcterms:modified xsi:type="dcterms:W3CDTF">2022-03-16T15:13:55Z</dcterms:modified>
</cp:coreProperties>
</file>