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109"/>
  </p:notesMasterIdLst>
  <p:sldIdLst>
    <p:sldId id="1245" r:id="rId2"/>
    <p:sldId id="1640" r:id="rId3"/>
    <p:sldId id="1641" r:id="rId4"/>
    <p:sldId id="1642" r:id="rId5"/>
    <p:sldId id="1644" r:id="rId6"/>
    <p:sldId id="1643" r:id="rId7"/>
    <p:sldId id="1646" r:id="rId8"/>
    <p:sldId id="1645" r:id="rId9"/>
    <p:sldId id="1519" r:id="rId10"/>
    <p:sldId id="1601" r:id="rId11"/>
    <p:sldId id="1518" r:id="rId12"/>
    <p:sldId id="1600" r:id="rId13"/>
    <p:sldId id="1602" r:id="rId14"/>
    <p:sldId id="1603" r:id="rId15"/>
    <p:sldId id="1604" r:id="rId16"/>
    <p:sldId id="1606" r:id="rId17"/>
    <p:sldId id="1605" r:id="rId18"/>
    <p:sldId id="1608" r:id="rId19"/>
    <p:sldId id="1607" r:id="rId20"/>
    <p:sldId id="1647" r:id="rId21"/>
    <p:sldId id="1648" r:id="rId22"/>
    <p:sldId id="1633" r:id="rId23"/>
    <p:sldId id="1522" r:id="rId24"/>
    <p:sldId id="1532" r:id="rId25"/>
    <p:sldId id="1545" r:id="rId26"/>
    <p:sldId id="1596" r:id="rId27"/>
    <p:sldId id="1597" r:id="rId28"/>
    <p:sldId id="1534" r:id="rId29"/>
    <p:sldId id="1595" r:id="rId30"/>
    <p:sldId id="1564" r:id="rId31"/>
    <p:sldId id="1565" r:id="rId32"/>
    <p:sldId id="1566" r:id="rId33"/>
    <p:sldId id="1620" r:id="rId34"/>
    <p:sldId id="1520" r:id="rId35"/>
    <p:sldId id="1619" r:id="rId36"/>
    <p:sldId id="1609" r:id="rId37"/>
    <p:sldId id="1618" r:id="rId38"/>
    <p:sldId id="1614" r:id="rId39"/>
    <p:sldId id="1615" r:id="rId40"/>
    <p:sldId id="1504" r:id="rId41"/>
    <p:sldId id="1616" r:id="rId42"/>
    <p:sldId id="1617" r:id="rId43"/>
    <p:sldId id="1560" r:id="rId44"/>
    <p:sldId id="1638" r:id="rId45"/>
    <p:sldId id="1625" r:id="rId46"/>
    <p:sldId id="1552" r:id="rId47"/>
    <p:sldId id="1554" r:id="rId48"/>
    <p:sldId id="1610" r:id="rId49"/>
    <p:sldId id="1559" r:id="rId50"/>
    <p:sldId id="1598" r:id="rId51"/>
    <p:sldId id="1558" r:id="rId52"/>
    <p:sldId id="1599" r:id="rId53"/>
    <p:sldId id="1612" r:id="rId54"/>
    <p:sldId id="1613" r:id="rId55"/>
    <p:sldId id="1538" r:id="rId56"/>
    <p:sldId id="1561" r:id="rId57"/>
    <p:sldId id="1562" r:id="rId58"/>
    <p:sldId id="1621" r:id="rId59"/>
    <p:sldId id="1540" r:id="rId60"/>
    <p:sldId id="1626" r:id="rId61"/>
    <p:sldId id="1541" r:id="rId62"/>
    <p:sldId id="1542" r:id="rId63"/>
    <p:sldId id="1544" r:id="rId64"/>
    <p:sldId id="1543" r:id="rId65"/>
    <p:sldId id="1548" r:id="rId66"/>
    <p:sldId id="1592" r:id="rId67"/>
    <p:sldId id="1622" r:id="rId68"/>
    <p:sldId id="1628" r:id="rId69"/>
    <p:sldId id="1629" r:id="rId70"/>
    <p:sldId id="1549" r:id="rId71"/>
    <p:sldId id="1550" r:id="rId72"/>
    <p:sldId id="1639" r:id="rId73"/>
    <p:sldId id="1551" r:id="rId74"/>
    <p:sldId id="1556" r:id="rId75"/>
    <p:sldId id="1555" r:id="rId76"/>
    <p:sldId id="1634" r:id="rId77"/>
    <p:sldId id="1635" r:id="rId78"/>
    <p:sldId id="1636" r:id="rId79"/>
    <p:sldId id="1637" r:id="rId80"/>
    <p:sldId id="1557" r:id="rId81"/>
    <p:sldId id="1567" r:id="rId82"/>
    <p:sldId id="1568" r:id="rId83"/>
    <p:sldId id="1623" r:id="rId84"/>
    <p:sldId id="1627" r:id="rId85"/>
    <p:sldId id="1569" r:id="rId86"/>
    <p:sldId id="1570" r:id="rId87"/>
    <p:sldId id="1572" r:id="rId88"/>
    <p:sldId id="1573" r:id="rId89"/>
    <p:sldId id="1574" r:id="rId90"/>
    <p:sldId id="1575" r:id="rId91"/>
    <p:sldId id="1576" r:id="rId92"/>
    <p:sldId id="1577" r:id="rId93"/>
    <p:sldId id="1579" r:id="rId94"/>
    <p:sldId id="1580" r:id="rId95"/>
    <p:sldId id="1631" r:id="rId96"/>
    <p:sldId id="1582" r:id="rId97"/>
    <p:sldId id="1583" r:id="rId98"/>
    <p:sldId id="1584" r:id="rId99"/>
    <p:sldId id="1585" r:id="rId100"/>
    <p:sldId id="1586" r:id="rId101"/>
    <p:sldId id="1588" r:id="rId102"/>
    <p:sldId id="1589" r:id="rId103"/>
    <p:sldId id="1590" r:id="rId104"/>
    <p:sldId id="1591" r:id="rId105"/>
    <p:sldId id="1632" r:id="rId106"/>
    <p:sldId id="1630" r:id="rId107"/>
    <p:sldId id="1649" r:id="rId108"/>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E0E3"/>
    <a:srgbClr val="FFFF00"/>
    <a:srgbClr val="1FE115"/>
    <a:srgbClr val="6588C7"/>
    <a:srgbClr val="FFC1C1"/>
    <a:srgbClr val="315087"/>
    <a:srgbClr val="38558A"/>
    <a:srgbClr val="000000"/>
    <a:srgbClr val="2F4F87"/>
    <a:srgbClr val="2E4E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4599F94E-CEE6-441E-89CC-EB005ECD8F06}">
      <a14:m xmlns:a14="http://schemas.microsoft.com/office/drawing/2010/main">
        <m:mathPr xmlns:m="http://schemas.openxmlformats.org/officeDocument/2006/math"/>
      </a14:m>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3026" autoAdjust="0"/>
  </p:normalViewPr>
  <p:slideViewPr>
    <p:cSldViewPr>
      <p:cViewPr varScale="1">
        <p:scale>
          <a:sx n="77" d="100"/>
          <a:sy n="77" d="100"/>
        </p:scale>
        <p:origin x="1344"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scatterChart>
        <c:scatterStyle val="lineMarker"/>
        <c:varyColors val="0"/>
        <c:ser>
          <c:idx val="0"/>
          <c:order val="0"/>
          <c:tx>
            <c:strRef>
              <c:f>Linear!$B$3</c:f>
              <c:strCache>
                <c:ptCount val="1"/>
                <c:pt idx="0">
                  <c:v>Result</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yVal>
            <c:numRef>
              <c:f>Linear!$B$4:$B$38</c:f>
              <c:numCache>
                <c:formatCode>General</c:formatCode>
                <c:ptCount val="35"/>
                <c:pt idx="0">
                  <c:v>72.8</c:v>
                </c:pt>
                <c:pt idx="1">
                  <c:v>71</c:v>
                </c:pt>
                <c:pt idx="2">
                  <c:v>76.5</c:v>
                </c:pt>
                <c:pt idx="3">
                  <c:v>83.9</c:v>
                </c:pt>
                <c:pt idx="4">
                  <c:v>78.400000000000006</c:v>
                </c:pt>
                <c:pt idx="5">
                  <c:v>83.9</c:v>
                </c:pt>
                <c:pt idx="6">
                  <c:v>76.5</c:v>
                </c:pt>
                <c:pt idx="7">
                  <c:v>80.900000000000006</c:v>
                </c:pt>
                <c:pt idx="8">
                  <c:v>91.2</c:v>
                </c:pt>
                <c:pt idx="9">
                  <c:v>85.9</c:v>
                </c:pt>
                <c:pt idx="10">
                  <c:v>92.5</c:v>
                </c:pt>
                <c:pt idx="11">
                  <c:v>85.9</c:v>
                </c:pt>
                <c:pt idx="12">
                  <c:v>83.9</c:v>
                </c:pt>
                <c:pt idx="13">
                  <c:v>84.6</c:v>
                </c:pt>
                <c:pt idx="14">
                  <c:v>84.6</c:v>
                </c:pt>
                <c:pt idx="15">
                  <c:v>88.1</c:v>
                </c:pt>
                <c:pt idx="16">
                  <c:v>86.6</c:v>
                </c:pt>
                <c:pt idx="17">
                  <c:v>95.2</c:v>
                </c:pt>
                <c:pt idx="18">
                  <c:v>86.6</c:v>
                </c:pt>
                <c:pt idx="19">
                  <c:v>95.2</c:v>
                </c:pt>
                <c:pt idx="20">
                  <c:v>95.2</c:v>
                </c:pt>
                <c:pt idx="21">
                  <c:v>83.6</c:v>
                </c:pt>
                <c:pt idx="22">
                  <c:v>88.2</c:v>
                </c:pt>
                <c:pt idx="23">
                  <c:v>90</c:v>
                </c:pt>
                <c:pt idx="24">
                  <c:v>92.5</c:v>
                </c:pt>
                <c:pt idx="25">
                  <c:v>86.5</c:v>
                </c:pt>
                <c:pt idx="26">
                  <c:v>90.7</c:v>
                </c:pt>
                <c:pt idx="27">
                  <c:v>93.2</c:v>
                </c:pt>
                <c:pt idx="28">
                  <c:v>73.8</c:v>
                </c:pt>
                <c:pt idx="29">
                  <c:v>76.8</c:v>
                </c:pt>
                <c:pt idx="30">
                  <c:v>81.900000000000006</c:v>
                </c:pt>
                <c:pt idx="31">
                  <c:v>78.099999999999994</c:v>
                </c:pt>
                <c:pt idx="32">
                  <c:v>74.3</c:v>
                </c:pt>
                <c:pt idx="33">
                  <c:v>84.3</c:v>
                </c:pt>
                <c:pt idx="34">
                  <c:v>81.900000000000006</c:v>
                </c:pt>
              </c:numCache>
            </c:numRef>
          </c:yVal>
          <c:smooth val="0"/>
          <c:extLst>
            <c:ext xmlns:c16="http://schemas.microsoft.com/office/drawing/2014/chart" uri="{C3380CC4-5D6E-409C-BE32-E72D297353CC}">
              <c16:uniqueId val="{00000000-EBD9-42F6-914E-CB3568850C9C}"/>
            </c:ext>
          </c:extLst>
        </c:ser>
        <c:dLbls>
          <c:showLegendKey val="0"/>
          <c:showVal val="0"/>
          <c:showCatName val="0"/>
          <c:showSerName val="0"/>
          <c:showPercent val="0"/>
          <c:showBubbleSize val="0"/>
        </c:dLbls>
        <c:axId val="299576240"/>
        <c:axId val="299567840"/>
      </c:scatterChart>
      <c:valAx>
        <c:axId val="299576240"/>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9567840"/>
        <c:crosses val="autoZero"/>
        <c:crossBetween val="midCat"/>
      </c:valAx>
      <c:valAx>
        <c:axId val="299567840"/>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9576240"/>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scatterChart>
        <c:scatterStyle val="lineMarker"/>
        <c:varyColors val="0"/>
        <c:ser>
          <c:idx val="0"/>
          <c:order val="0"/>
          <c:tx>
            <c:strRef>
              <c:f>Linear!$J$3</c:f>
              <c:strCache>
                <c:ptCount val="1"/>
                <c:pt idx="0">
                  <c:v>Result</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yVal>
            <c:numRef>
              <c:f>Linear!$J$4:$J$38</c:f>
              <c:numCache>
                <c:formatCode>General</c:formatCode>
                <c:ptCount val="35"/>
                <c:pt idx="0">
                  <c:v>71</c:v>
                </c:pt>
                <c:pt idx="1">
                  <c:v>72.8</c:v>
                </c:pt>
                <c:pt idx="2">
                  <c:v>73.8</c:v>
                </c:pt>
                <c:pt idx="3">
                  <c:v>74.3</c:v>
                </c:pt>
                <c:pt idx="4">
                  <c:v>76.5</c:v>
                </c:pt>
                <c:pt idx="5">
                  <c:v>76.5</c:v>
                </c:pt>
                <c:pt idx="6">
                  <c:v>76.8</c:v>
                </c:pt>
                <c:pt idx="7">
                  <c:v>78.099999999999994</c:v>
                </c:pt>
                <c:pt idx="8">
                  <c:v>78.400000000000006</c:v>
                </c:pt>
                <c:pt idx="9">
                  <c:v>80.900000000000006</c:v>
                </c:pt>
                <c:pt idx="10">
                  <c:v>81.900000000000006</c:v>
                </c:pt>
                <c:pt idx="11">
                  <c:v>81.900000000000006</c:v>
                </c:pt>
                <c:pt idx="12">
                  <c:v>83.6</c:v>
                </c:pt>
                <c:pt idx="13">
                  <c:v>83.9</c:v>
                </c:pt>
                <c:pt idx="14">
                  <c:v>83.9</c:v>
                </c:pt>
                <c:pt idx="15">
                  <c:v>83.9</c:v>
                </c:pt>
                <c:pt idx="16">
                  <c:v>84.3</c:v>
                </c:pt>
                <c:pt idx="17">
                  <c:v>84.6</c:v>
                </c:pt>
                <c:pt idx="18">
                  <c:v>84.6</c:v>
                </c:pt>
                <c:pt idx="19">
                  <c:v>85.9</c:v>
                </c:pt>
                <c:pt idx="20">
                  <c:v>85.9</c:v>
                </c:pt>
                <c:pt idx="21">
                  <c:v>86.5</c:v>
                </c:pt>
                <c:pt idx="22">
                  <c:v>86.6</c:v>
                </c:pt>
                <c:pt idx="23">
                  <c:v>86.6</c:v>
                </c:pt>
                <c:pt idx="24">
                  <c:v>88.1</c:v>
                </c:pt>
                <c:pt idx="25">
                  <c:v>88.2</c:v>
                </c:pt>
                <c:pt idx="26">
                  <c:v>90</c:v>
                </c:pt>
                <c:pt idx="27">
                  <c:v>90.7</c:v>
                </c:pt>
                <c:pt idx="28">
                  <c:v>91.2</c:v>
                </c:pt>
                <c:pt idx="29">
                  <c:v>92.5</c:v>
                </c:pt>
                <c:pt idx="30">
                  <c:v>92.5</c:v>
                </c:pt>
                <c:pt idx="31">
                  <c:v>93.2</c:v>
                </c:pt>
                <c:pt idx="32">
                  <c:v>95.2</c:v>
                </c:pt>
                <c:pt idx="33">
                  <c:v>95.2</c:v>
                </c:pt>
                <c:pt idx="34">
                  <c:v>95.2</c:v>
                </c:pt>
              </c:numCache>
            </c:numRef>
          </c:yVal>
          <c:smooth val="0"/>
          <c:extLst>
            <c:ext xmlns:c16="http://schemas.microsoft.com/office/drawing/2014/chart" uri="{C3380CC4-5D6E-409C-BE32-E72D297353CC}">
              <c16:uniqueId val="{00000000-350F-4009-9312-9E17DEB8B719}"/>
            </c:ext>
          </c:extLst>
        </c:ser>
        <c:dLbls>
          <c:showLegendKey val="0"/>
          <c:showVal val="0"/>
          <c:showCatName val="0"/>
          <c:showSerName val="0"/>
          <c:showPercent val="0"/>
          <c:showBubbleSize val="0"/>
        </c:dLbls>
        <c:axId val="299569520"/>
        <c:axId val="299566160"/>
      </c:scatterChart>
      <c:valAx>
        <c:axId val="299569520"/>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9566160"/>
        <c:crosses val="autoZero"/>
        <c:crossBetween val="midCat"/>
      </c:valAx>
      <c:valAx>
        <c:axId val="299566160"/>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9569520"/>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scatterChart>
        <c:scatterStyle val="lineMarker"/>
        <c:varyColors val="0"/>
        <c:ser>
          <c:idx val="0"/>
          <c:order val="0"/>
          <c:tx>
            <c:strRef>
              <c:f>Linear!$B$3</c:f>
              <c:strCache>
                <c:ptCount val="1"/>
                <c:pt idx="0">
                  <c:v>Result</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yVal>
            <c:numRef>
              <c:f>Linear!$B$4:$B$38</c:f>
              <c:numCache>
                <c:formatCode>General</c:formatCode>
                <c:ptCount val="35"/>
                <c:pt idx="0">
                  <c:v>72.8</c:v>
                </c:pt>
                <c:pt idx="1">
                  <c:v>71</c:v>
                </c:pt>
                <c:pt idx="2">
                  <c:v>76.5</c:v>
                </c:pt>
                <c:pt idx="3">
                  <c:v>83.9</c:v>
                </c:pt>
                <c:pt idx="4">
                  <c:v>78.400000000000006</c:v>
                </c:pt>
                <c:pt idx="5">
                  <c:v>83.9</c:v>
                </c:pt>
                <c:pt idx="6">
                  <c:v>76.5</c:v>
                </c:pt>
                <c:pt idx="7">
                  <c:v>80.900000000000006</c:v>
                </c:pt>
                <c:pt idx="8">
                  <c:v>91.2</c:v>
                </c:pt>
                <c:pt idx="9">
                  <c:v>85.9</c:v>
                </c:pt>
                <c:pt idx="10">
                  <c:v>92.5</c:v>
                </c:pt>
                <c:pt idx="11">
                  <c:v>85.9</c:v>
                </c:pt>
                <c:pt idx="12">
                  <c:v>83.9</c:v>
                </c:pt>
                <c:pt idx="13">
                  <c:v>84.6</c:v>
                </c:pt>
                <c:pt idx="14">
                  <c:v>84.6</c:v>
                </c:pt>
                <c:pt idx="15">
                  <c:v>88.1</c:v>
                </c:pt>
                <c:pt idx="16">
                  <c:v>86.6</c:v>
                </c:pt>
                <c:pt idx="17">
                  <c:v>95.2</c:v>
                </c:pt>
                <c:pt idx="18">
                  <c:v>86.6</c:v>
                </c:pt>
                <c:pt idx="19">
                  <c:v>95.2</c:v>
                </c:pt>
                <c:pt idx="20">
                  <c:v>95.2</c:v>
                </c:pt>
                <c:pt idx="21">
                  <c:v>83.6</c:v>
                </c:pt>
                <c:pt idx="22">
                  <c:v>88.2</c:v>
                </c:pt>
                <c:pt idx="23">
                  <c:v>90</c:v>
                </c:pt>
                <c:pt idx="24">
                  <c:v>92.5</c:v>
                </c:pt>
                <c:pt idx="25">
                  <c:v>86.5</c:v>
                </c:pt>
                <c:pt idx="26">
                  <c:v>90.7</c:v>
                </c:pt>
                <c:pt idx="27">
                  <c:v>93.2</c:v>
                </c:pt>
                <c:pt idx="28">
                  <c:v>73.8</c:v>
                </c:pt>
                <c:pt idx="29">
                  <c:v>76.8</c:v>
                </c:pt>
                <c:pt idx="30">
                  <c:v>81.900000000000006</c:v>
                </c:pt>
                <c:pt idx="31">
                  <c:v>78.099999999999994</c:v>
                </c:pt>
                <c:pt idx="32">
                  <c:v>74.3</c:v>
                </c:pt>
                <c:pt idx="33">
                  <c:v>84.3</c:v>
                </c:pt>
                <c:pt idx="34">
                  <c:v>81.900000000000006</c:v>
                </c:pt>
              </c:numCache>
            </c:numRef>
          </c:yVal>
          <c:smooth val="0"/>
          <c:extLst>
            <c:ext xmlns:c16="http://schemas.microsoft.com/office/drawing/2014/chart" uri="{C3380CC4-5D6E-409C-BE32-E72D297353CC}">
              <c16:uniqueId val="{00000000-F11F-448F-90E5-658FD39E27CC}"/>
            </c:ext>
          </c:extLst>
        </c:ser>
        <c:dLbls>
          <c:showLegendKey val="0"/>
          <c:showVal val="0"/>
          <c:showCatName val="0"/>
          <c:showSerName val="0"/>
          <c:showPercent val="0"/>
          <c:showBubbleSize val="0"/>
        </c:dLbls>
        <c:axId val="299576240"/>
        <c:axId val="299567840"/>
      </c:scatterChart>
      <c:valAx>
        <c:axId val="299576240"/>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9567840"/>
        <c:crosses val="autoZero"/>
        <c:crossBetween val="midCat"/>
      </c:valAx>
      <c:valAx>
        <c:axId val="299567840"/>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9576240"/>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scatterChart>
        <c:scatterStyle val="lineMarker"/>
        <c:varyColors val="0"/>
        <c:ser>
          <c:idx val="0"/>
          <c:order val="0"/>
          <c:tx>
            <c:strRef>
              <c:f>Linear!$B$3</c:f>
              <c:strCache>
                <c:ptCount val="1"/>
                <c:pt idx="0">
                  <c:v>Result</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yVal>
            <c:numRef>
              <c:f>Linear!$B$4:$B$38</c:f>
              <c:numCache>
                <c:formatCode>General</c:formatCode>
                <c:ptCount val="35"/>
                <c:pt idx="0">
                  <c:v>72.8</c:v>
                </c:pt>
                <c:pt idx="1">
                  <c:v>71</c:v>
                </c:pt>
                <c:pt idx="2">
                  <c:v>76.5</c:v>
                </c:pt>
                <c:pt idx="3">
                  <c:v>83.9</c:v>
                </c:pt>
                <c:pt idx="4">
                  <c:v>78.400000000000006</c:v>
                </c:pt>
                <c:pt idx="5">
                  <c:v>83.9</c:v>
                </c:pt>
                <c:pt idx="6">
                  <c:v>76.5</c:v>
                </c:pt>
                <c:pt idx="7">
                  <c:v>80.900000000000006</c:v>
                </c:pt>
                <c:pt idx="8">
                  <c:v>91.2</c:v>
                </c:pt>
                <c:pt idx="9">
                  <c:v>85.9</c:v>
                </c:pt>
                <c:pt idx="10">
                  <c:v>92.5</c:v>
                </c:pt>
                <c:pt idx="11">
                  <c:v>85.9</c:v>
                </c:pt>
                <c:pt idx="12">
                  <c:v>83.9</c:v>
                </c:pt>
                <c:pt idx="13">
                  <c:v>84.6</c:v>
                </c:pt>
                <c:pt idx="14">
                  <c:v>84.6</c:v>
                </c:pt>
                <c:pt idx="15">
                  <c:v>88.1</c:v>
                </c:pt>
                <c:pt idx="16">
                  <c:v>86.6</c:v>
                </c:pt>
                <c:pt idx="17">
                  <c:v>95.2</c:v>
                </c:pt>
                <c:pt idx="18">
                  <c:v>86.6</c:v>
                </c:pt>
                <c:pt idx="19">
                  <c:v>95.2</c:v>
                </c:pt>
                <c:pt idx="20">
                  <c:v>95.2</c:v>
                </c:pt>
                <c:pt idx="21">
                  <c:v>83.6</c:v>
                </c:pt>
                <c:pt idx="22">
                  <c:v>88.2</c:v>
                </c:pt>
                <c:pt idx="23">
                  <c:v>90</c:v>
                </c:pt>
                <c:pt idx="24">
                  <c:v>92.5</c:v>
                </c:pt>
                <c:pt idx="25">
                  <c:v>86.5</c:v>
                </c:pt>
                <c:pt idx="26">
                  <c:v>90.7</c:v>
                </c:pt>
                <c:pt idx="27">
                  <c:v>93.2</c:v>
                </c:pt>
                <c:pt idx="28">
                  <c:v>73.8</c:v>
                </c:pt>
                <c:pt idx="29">
                  <c:v>76.8</c:v>
                </c:pt>
                <c:pt idx="30">
                  <c:v>81.900000000000006</c:v>
                </c:pt>
                <c:pt idx="31">
                  <c:v>78.099999999999994</c:v>
                </c:pt>
                <c:pt idx="32">
                  <c:v>74.3</c:v>
                </c:pt>
                <c:pt idx="33">
                  <c:v>84.3</c:v>
                </c:pt>
                <c:pt idx="34">
                  <c:v>81.900000000000006</c:v>
                </c:pt>
              </c:numCache>
            </c:numRef>
          </c:yVal>
          <c:smooth val="0"/>
          <c:extLst>
            <c:ext xmlns:c16="http://schemas.microsoft.com/office/drawing/2014/chart" uri="{C3380CC4-5D6E-409C-BE32-E72D297353CC}">
              <c16:uniqueId val="{00000000-F11F-448F-90E5-658FD39E27CC}"/>
            </c:ext>
          </c:extLst>
        </c:ser>
        <c:dLbls>
          <c:showLegendKey val="0"/>
          <c:showVal val="0"/>
          <c:showCatName val="0"/>
          <c:showSerName val="0"/>
          <c:showPercent val="0"/>
          <c:showBubbleSize val="0"/>
        </c:dLbls>
        <c:axId val="299576240"/>
        <c:axId val="299567840"/>
      </c:scatterChart>
      <c:valAx>
        <c:axId val="299576240"/>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9567840"/>
        <c:crosses val="autoZero"/>
        <c:crossBetween val="midCat"/>
      </c:valAx>
      <c:valAx>
        <c:axId val="299567840"/>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9576240"/>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Linear!$J$4:$J$38</c:f>
              <c:numCache>
                <c:formatCode>General</c:formatCode>
                <c:ptCount val="35"/>
                <c:pt idx="0">
                  <c:v>71</c:v>
                </c:pt>
                <c:pt idx="1">
                  <c:v>72.8</c:v>
                </c:pt>
                <c:pt idx="2">
                  <c:v>73.8</c:v>
                </c:pt>
                <c:pt idx="3">
                  <c:v>74.3</c:v>
                </c:pt>
                <c:pt idx="4">
                  <c:v>76.5</c:v>
                </c:pt>
                <c:pt idx="5">
                  <c:v>76.5</c:v>
                </c:pt>
                <c:pt idx="6">
                  <c:v>76.8</c:v>
                </c:pt>
                <c:pt idx="7">
                  <c:v>78.099999999999994</c:v>
                </c:pt>
                <c:pt idx="8">
                  <c:v>78.400000000000006</c:v>
                </c:pt>
                <c:pt idx="9">
                  <c:v>80.900000000000006</c:v>
                </c:pt>
                <c:pt idx="10">
                  <c:v>81.900000000000006</c:v>
                </c:pt>
                <c:pt idx="11">
                  <c:v>81.900000000000006</c:v>
                </c:pt>
                <c:pt idx="12">
                  <c:v>83.6</c:v>
                </c:pt>
                <c:pt idx="13">
                  <c:v>83.9</c:v>
                </c:pt>
                <c:pt idx="14">
                  <c:v>83.9</c:v>
                </c:pt>
                <c:pt idx="15">
                  <c:v>83.9</c:v>
                </c:pt>
                <c:pt idx="16">
                  <c:v>84.3</c:v>
                </c:pt>
                <c:pt idx="17">
                  <c:v>84.6</c:v>
                </c:pt>
                <c:pt idx="18">
                  <c:v>84.6</c:v>
                </c:pt>
                <c:pt idx="19">
                  <c:v>85.9</c:v>
                </c:pt>
                <c:pt idx="20">
                  <c:v>85.9</c:v>
                </c:pt>
                <c:pt idx="21">
                  <c:v>86.5</c:v>
                </c:pt>
                <c:pt idx="22">
                  <c:v>86.6</c:v>
                </c:pt>
                <c:pt idx="23">
                  <c:v>86.6</c:v>
                </c:pt>
                <c:pt idx="24">
                  <c:v>88.1</c:v>
                </c:pt>
                <c:pt idx="25">
                  <c:v>88.2</c:v>
                </c:pt>
                <c:pt idx="26">
                  <c:v>90</c:v>
                </c:pt>
                <c:pt idx="27">
                  <c:v>90.7</c:v>
                </c:pt>
                <c:pt idx="28">
                  <c:v>91.2</c:v>
                </c:pt>
                <c:pt idx="29">
                  <c:v>92.5</c:v>
                </c:pt>
                <c:pt idx="30">
                  <c:v>92.5</c:v>
                </c:pt>
                <c:pt idx="31">
                  <c:v>93.2</c:v>
                </c:pt>
                <c:pt idx="32">
                  <c:v>95.2</c:v>
                </c:pt>
                <c:pt idx="33">
                  <c:v>95.2</c:v>
                </c:pt>
                <c:pt idx="34">
                  <c:v>95.2</c:v>
                </c:pt>
              </c:numCache>
            </c:numRef>
          </c:val>
          <c:smooth val="0"/>
          <c:extLst>
            <c:ext xmlns:c16="http://schemas.microsoft.com/office/drawing/2014/chart" uri="{C3380CC4-5D6E-409C-BE32-E72D297353CC}">
              <c16:uniqueId val="{00000000-206C-4A12-B94A-D3976A40D67A}"/>
            </c:ext>
          </c:extLst>
        </c:ser>
        <c:dLbls>
          <c:showLegendKey val="0"/>
          <c:showVal val="0"/>
          <c:showCatName val="0"/>
          <c:showSerName val="0"/>
          <c:showPercent val="0"/>
          <c:showBubbleSize val="0"/>
        </c:dLbls>
        <c:smooth val="0"/>
        <c:axId val="189440544"/>
        <c:axId val="189441664"/>
      </c:lineChart>
      <c:catAx>
        <c:axId val="18944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89441664"/>
        <c:crosses val="autoZero"/>
        <c:auto val="1"/>
        <c:lblAlgn val="ctr"/>
        <c:lblOffset val="100"/>
        <c:noMultiLvlLbl val="0"/>
      </c:catAx>
      <c:valAx>
        <c:axId val="189441664"/>
        <c:scaling>
          <c:orientation val="minMax"/>
          <c:min val="7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8944054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Linear!$J$4:$J$38</c:f>
              <c:numCache>
                <c:formatCode>General</c:formatCode>
                <c:ptCount val="35"/>
                <c:pt idx="0">
                  <c:v>71</c:v>
                </c:pt>
                <c:pt idx="1">
                  <c:v>72.8</c:v>
                </c:pt>
                <c:pt idx="2">
                  <c:v>73.8</c:v>
                </c:pt>
                <c:pt idx="3">
                  <c:v>74.3</c:v>
                </c:pt>
                <c:pt idx="4">
                  <c:v>76.5</c:v>
                </c:pt>
                <c:pt idx="5">
                  <c:v>76.5</c:v>
                </c:pt>
                <c:pt idx="6">
                  <c:v>76.8</c:v>
                </c:pt>
                <c:pt idx="7">
                  <c:v>78.099999999999994</c:v>
                </c:pt>
                <c:pt idx="8">
                  <c:v>78.400000000000006</c:v>
                </c:pt>
                <c:pt idx="9">
                  <c:v>80.900000000000006</c:v>
                </c:pt>
                <c:pt idx="10">
                  <c:v>81.900000000000006</c:v>
                </c:pt>
                <c:pt idx="11">
                  <c:v>81.900000000000006</c:v>
                </c:pt>
                <c:pt idx="12">
                  <c:v>83.6</c:v>
                </c:pt>
                <c:pt idx="13">
                  <c:v>83.9</c:v>
                </c:pt>
                <c:pt idx="14">
                  <c:v>83.9</c:v>
                </c:pt>
                <c:pt idx="15">
                  <c:v>83.9</c:v>
                </c:pt>
                <c:pt idx="16">
                  <c:v>84.3</c:v>
                </c:pt>
                <c:pt idx="17">
                  <c:v>84.6</c:v>
                </c:pt>
                <c:pt idx="18">
                  <c:v>84.6</c:v>
                </c:pt>
                <c:pt idx="19">
                  <c:v>85.9</c:v>
                </c:pt>
                <c:pt idx="20">
                  <c:v>85.9</c:v>
                </c:pt>
                <c:pt idx="21">
                  <c:v>86.5</c:v>
                </c:pt>
                <c:pt idx="22">
                  <c:v>86.6</c:v>
                </c:pt>
                <c:pt idx="23">
                  <c:v>86.6</c:v>
                </c:pt>
                <c:pt idx="24">
                  <c:v>88.1</c:v>
                </c:pt>
                <c:pt idx="25">
                  <c:v>88.2</c:v>
                </c:pt>
                <c:pt idx="26">
                  <c:v>90</c:v>
                </c:pt>
                <c:pt idx="27">
                  <c:v>90.7</c:v>
                </c:pt>
                <c:pt idx="28">
                  <c:v>91.2</c:v>
                </c:pt>
                <c:pt idx="29">
                  <c:v>92.5</c:v>
                </c:pt>
                <c:pt idx="30">
                  <c:v>92.5</c:v>
                </c:pt>
                <c:pt idx="31">
                  <c:v>93.2</c:v>
                </c:pt>
                <c:pt idx="32">
                  <c:v>95.2</c:v>
                </c:pt>
                <c:pt idx="33">
                  <c:v>95.2</c:v>
                </c:pt>
                <c:pt idx="34">
                  <c:v>95.2</c:v>
                </c:pt>
              </c:numCache>
            </c:numRef>
          </c:val>
          <c:smooth val="0"/>
          <c:extLst>
            <c:ext xmlns:c16="http://schemas.microsoft.com/office/drawing/2014/chart" uri="{C3380CC4-5D6E-409C-BE32-E72D297353CC}">
              <c16:uniqueId val="{00000000-DF10-4720-82AB-A27A72035CE7}"/>
            </c:ext>
          </c:extLst>
        </c:ser>
        <c:dLbls>
          <c:showLegendKey val="0"/>
          <c:showVal val="0"/>
          <c:showCatName val="0"/>
          <c:showSerName val="0"/>
          <c:showPercent val="0"/>
          <c:showBubbleSize val="0"/>
        </c:dLbls>
        <c:smooth val="0"/>
        <c:axId val="296734112"/>
        <c:axId val="296738592"/>
      </c:lineChart>
      <c:catAx>
        <c:axId val="296734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6738592"/>
        <c:crosses val="autoZero"/>
        <c:auto val="1"/>
        <c:lblAlgn val="ctr"/>
        <c:lblOffset val="100"/>
        <c:noMultiLvlLbl val="0"/>
      </c:catAx>
      <c:valAx>
        <c:axId val="296738592"/>
        <c:scaling>
          <c:orientation val="minMax"/>
          <c:min val="7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673411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Linear!$J$4:$J$38</c:f>
              <c:numCache>
                <c:formatCode>General</c:formatCode>
                <c:ptCount val="35"/>
                <c:pt idx="0">
                  <c:v>71</c:v>
                </c:pt>
                <c:pt idx="1">
                  <c:v>72.8</c:v>
                </c:pt>
                <c:pt idx="2">
                  <c:v>73.8</c:v>
                </c:pt>
                <c:pt idx="3">
                  <c:v>74.3</c:v>
                </c:pt>
                <c:pt idx="4">
                  <c:v>76.5</c:v>
                </c:pt>
                <c:pt idx="5">
                  <c:v>76.5</c:v>
                </c:pt>
                <c:pt idx="6">
                  <c:v>76.8</c:v>
                </c:pt>
                <c:pt idx="7">
                  <c:v>78.099999999999994</c:v>
                </c:pt>
                <c:pt idx="8">
                  <c:v>78.400000000000006</c:v>
                </c:pt>
                <c:pt idx="9">
                  <c:v>80.900000000000006</c:v>
                </c:pt>
                <c:pt idx="10">
                  <c:v>81.900000000000006</c:v>
                </c:pt>
                <c:pt idx="11">
                  <c:v>81.900000000000006</c:v>
                </c:pt>
                <c:pt idx="12">
                  <c:v>83.6</c:v>
                </c:pt>
                <c:pt idx="13">
                  <c:v>83.9</c:v>
                </c:pt>
                <c:pt idx="14">
                  <c:v>83.9</c:v>
                </c:pt>
                <c:pt idx="15">
                  <c:v>83.9</c:v>
                </c:pt>
                <c:pt idx="16">
                  <c:v>84.3</c:v>
                </c:pt>
                <c:pt idx="17">
                  <c:v>84.6</c:v>
                </c:pt>
                <c:pt idx="18">
                  <c:v>84.6</c:v>
                </c:pt>
                <c:pt idx="19">
                  <c:v>85.9</c:v>
                </c:pt>
                <c:pt idx="20">
                  <c:v>85.9</c:v>
                </c:pt>
                <c:pt idx="21">
                  <c:v>86.5</c:v>
                </c:pt>
                <c:pt idx="22">
                  <c:v>86.6</c:v>
                </c:pt>
                <c:pt idx="23">
                  <c:v>86.6</c:v>
                </c:pt>
                <c:pt idx="24">
                  <c:v>88.1</c:v>
                </c:pt>
                <c:pt idx="25">
                  <c:v>88.2</c:v>
                </c:pt>
                <c:pt idx="26">
                  <c:v>90</c:v>
                </c:pt>
                <c:pt idx="27">
                  <c:v>90.7</c:v>
                </c:pt>
                <c:pt idx="28">
                  <c:v>91.2</c:v>
                </c:pt>
                <c:pt idx="29">
                  <c:v>92.5</c:v>
                </c:pt>
                <c:pt idx="30">
                  <c:v>92.5</c:v>
                </c:pt>
                <c:pt idx="31">
                  <c:v>93.2</c:v>
                </c:pt>
                <c:pt idx="32">
                  <c:v>95.2</c:v>
                </c:pt>
                <c:pt idx="33">
                  <c:v>95.2</c:v>
                </c:pt>
                <c:pt idx="34">
                  <c:v>95.2</c:v>
                </c:pt>
              </c:numCache>
            </c:numRef>
          </c:val>
          <c:smooth val="0"/>
          <c:extLst>
            <c:ext xmlns:c16="http://schemas.microsoft.com/office/drawing/2014/chart" uri="{C3380CC4-5D6E-409C-BE32-E72D297353CC}">
              <c16:uniqueId val="{00000000-2F9A-4779-BA17-1FF2F437B0DF}"/>
            </c:ext>
          </c:extLst>
        </c:ser>
        <c:dLbls>
          <c:showLegendKey val="0"/>
          <c:showVal val="0"/>
          <c:showCatName val="0"/>
          <c:showSerName val="0"/>
          <c:showPercent val="0"/>
          <c:showBubbleSize val="0"/>
        </c:dLbls>
        <c:smooth val="0"/>
        <c:axId val="296732432"/>
        <c:axId val="190032944"/>
      </c:lineChart>
      <c:catAx>
        <c:axId val="296732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90032944"/>
        <c:crosses val="autoZero"/>
        <c:auto val="1"/>
        <c:lblAlgn val="ctr"/>
        <c:lblOffset val="100"/>
        <c:noMultiLvlLbl val="0"/>
      </c:catAx>
      <c:valAx>
        <c:axId val="190032944"/>
        <c:scaling>
          <c:orientation val="minMax"/>
          <c:min val="7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673243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Linear!$J$4:$J$38</c:f>
              <c:numCache>
                <c:formatCode>General</c:formatCode>
                <c:ptCount val="35"/>
                <c:pt idx="0">
                  <c:v>71</c:v>
                </c:pt>
                <c:pt idx="1">
                  <c:v>72.8</c:v>
                </c:pt>
                <c:pt idx="2">
                  <c:v>73.8</c:v>
                </c:pt>
                <c:pt idx="3">
                  <c:v>74.3</c:v>
                </c:pt>
                <c:pt idx="4">
                  <c:v>76.5</c:v>
                </c:pt>
                <c:pt idx="5">
                  <c:v>76.5</c:v>
                </c:pt>
                <c:pt idx="6">
                  <c:v>76.8</c:v>
                </c:pt>
                <c:pt idx="7">
                  <c:v>78.099999999999994</c:v>
                </c:pt>
                <c:pt idx="8">
                  <c:v>78.400000000000006</c:v>
                </c:pt>
                <c:pt idx="9">
                  <c:v>80.900000000000006</c:v>
                </c:pt>
                <c:pt idx="10">
                  <c:v>81.900000000000006</c:v>
                </c:pt>
                <c:pt idx="11">
                  <c:v>81.900000000000006</c:v>
                </c:pt>
                <c:pt idx="12">
                  <c:v>83.6</c:v>
                </c:pt>
                <c:pt idx="13">
                  <c:v>83.9</c:v>
                </c:pt>
                <c:pt idx="14">
                  <c:v>83.9</c:v>
                </c:pt>
                <c:pt idx="15">
                  <c:v>83.9</c:v>
                </c:pt>
                <c:pt idx="16">
                  <c:v>84.3</c:v>
                </c:pt>
                <c:pt idx="17">
                  <c:v>84.6</c:v>
                </c:pt>
                <c:pt idx="18">
                  <c:v>84.6</c:v>
                </c:pt>
                <c:pt idx="19">
                  <c:v>85.9</c:v>
                </c:pt>
                <c:pt idx="20">
                  <c:v>85.9</c:v>
                </c:pt>
                <c:pt idx="21">
                  <c:v>86.5</c:v>
                </c:pt>
                <c:pt idx="22">
                  <c:v>86.6</c:v>
                </c:pt>
                <c:pt idx="23">
                  <c:v>86.6</c:v>
                </c:pt>
                <c:pt idx="24">
                  <c:v>88.1</c:v>
                </c:pt>
                <c:pt idx="25">
                  <c:v>88.2</c:v>
                </c:pt>
                <c:pt idx="26">
                  <c:v>90</c:v>
                </c:pt>
                <c:pt idx="27">
                  <c:v>90.7</c:v>
                </c:pt>
                <c:pt idx="28">
                  <c:v>91.2</c:v>
                </c:pt>
                <c:pt idx="29">
                  <c:v>92.5</c:v>
                </c:pt>
                <c:pt idx="30">
                  <c:v>92.5</c:v>
                </c:pt>
                <c:pt idx="31">
                  <c:v>93.2</c:v>
                </c:pt>
                <c:pt idx="32">
                  <c:v>95.2</c:v>
                </c:pt>
                <c:pt idx="33">
                  <c:v>95.2</c:v>
                </c:pt>
                <c:pt idx="34">
                  <c:v>95.2</c:v>
                </c:pt>
              </c:numCache>
            </c:numRef>
          </c:val>
          <c:smooth val="0"/>
          <c:extLst>
            <c:ext xmlns:c16="http://schemas.microsoft.com/office/drawing/2014/chart" uri="{C3380CC4-5D6E-409C-BE32-E72D297353CC}">
              <c16:uniqueId val="{00000000-43C8-4104-B0EA-97B058C3EFC3}"/>
            </c:ext>
          </c:extLst>
        </c:ser>
        <c:dLbls>
          <c:showLegendKey val="0"/>
          <c:showVal val="0"/>
          <c:showCatName val="0"/>
          <c:showSerName val="0"/>
          <c:showPercent val="0"/>
          <c:showBubbleSize val="0"/>
        </c:dLbls>
        <c:smooth val="0"/>
        <c:axId val="190030704"/>
        <c:axId val="293146432"/>
      </c:lineChart>
      <c:catAx>
        <c:axId val="19003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3146432"/>
        <c:crosses val="autoZero"/>
        <c:auto val="1"/>
        <c:lblAlgn val="ctr"/>
        <c:lblOffset val="100"/>
        <c:noMultiLvlLbl val="0"/>
      </c:catAx>
      <c:valAx>
        <c:axId val="293146432"/>
        <c:scaling>
          <c:orientation val="minMax"/>
          <c:min val="7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9003070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Linear!$J$4:$J$38</c:f>
              <c:numCache>
                <c:formatCode>General</c:formatCode>
                <c:ptCount val="35"/>
                <c:pt idx="0">
                  <c:v>71</c:v>
                </c:pt>
                <c:pt idx="1">
                  <c:v>72.8</c:v>
                </c:pt>
                <c:pt idx="2">
                  <c:v>73.8</c:v>
                </c:pt>
                <c:pt idx="3">
                  <c:v>74.3</c:v>
                </c:pt>
                <c:pt idx="4">
                  <c:v>76.5</c:v>
                </c:pt>
                <c:pt idx="5">
                  <c:v>76.5</c:v>
                </c:pt>
                <c:pt idx="6">
                  <c:v>76.8</c:v>
                </c:pt>
                <c:pt idx="7">
                  <c:v>78.099999999999994</c:v>
                </c:pt>
                <c:pt idx="8">
                  <c:v>78.400000000000006</c:v>
                </c:pt>
                <c:pt idx="9">
                  <c:v>80.900000000000006</c:v>
                </c:pt>
                <c:pt idx="10">
                  <c:v>81.900000000000006</c:v>
                </c:pt>
                <c:pt idx="11">
                  <c:v>81.900000000000006</c:v>
                </c:pt>
                <c:pt idx="12">
                  <c:v>83.6</c:v>
                </c:pt>
                <c:pt idx="13">
                  <c:v>83.9</c:v>
                </c:pt>
                <c:pt idx="14">
                  <c:v>83.9</c:v>
                </c:pt>
                <c:pt idx="15">
                  <c:v>83.9</c:v>
                </c:pt>
                <c:pt idx="16">
                  <c:v>84.3</c:v>
                </c:pt>
                <c:pt idx="17">
                  <c:v>84.6</c:v>
                </c:pt>
                <c:pt idx="18">
                  <c:v>84.6</c:v>
                </c:pt>
                <c:pt idx="19">
                  <c:v>85.9</c:v>
                </c:pt>
                <c:pt idx="20">
                  <c:v>85.9</c:v>
                </c:pt>
                <c:pt idx="21">
                  <c:v>86.5</c:v>
                </c:pt>
                <c:pt idx="22">
                  <c:v>86.6</c:v>
                </c:pt>
                <c:pt idx="23">
                  <c:v>86.6</c:v>
                </c:pt>
                <c:pt idx="24">
                  <c:v>88.1</c:v>
                </c:pt>
                <c:pt idx="25">
                  <c:v>88.2</c:v>
                </c:pt>
                <c:pt idx="26">
                  <c:v>90</c:v>
                </c:pt>
                <c:pt idx="27">
                  <c:v>90.7</c:v>
                </c:pt>
                <c:pt idx="28">
                  <c:v>91.2</c:v>
                </c:pt>
                <c:pt idx="29">
                  <c:v>92.5</c:v>
                </c:pt>
                <c:pt idx="30">
                  <c:v>92.5</c:v>
                </c:pt>
                <c:pt idx="31">
                  <c:v>93.2</c:v>
                </c:pt>
                <c:pt idx="32">
                  <c:v>95.2</c:v>
                </c:pt>
                <c:pt idx="33">
                  <c:v>95.2</c:v>
                </c:pt>
                <c:pt idx="34">
                  <c:v>95.2</c:v>
                </c:pt>
              </c:numCache>
            </c:numRef>
          </c:val>
          <c:smooth val="0"/>
          <c:extLst>
            <c:ext xmlns:c16="http://schemas.microsoft.com/office/drawing/2014/chart" uri="{C3380CC4-5D6E-409C-BE32-E72D297353CC}">
              <c16:uniqueId val="{00000000-C355-4A02-A5A7-FB1162303C2F}"/>
            </c:ext>
          </c:extLst>
        </c:ser>
        <c:dLbls>
          <c:showLegendKey val="0"/>
          <c:showVal val="0"/>
          <c:showCatName val="0"/>
          <c:showSerName val="0"/>
          <c:showPercent val="0"/>
          <c:showBubbleSize val="0"/>
        </c:dLbls>
        <c:smooth val="0"/>
        <c:axId val="148500240"/>
        <c:axId val="148502480"/>
      </c:lineChart>
      <c:catAx>
        <c:axId val="148500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48502480"/>
        <c:crosses val="autoZero"/>
        <c:auto val="1"/>
        <c:lblAlgn val="ctr"/>
        <c:lblOffset val="100"/>
        <c:noMultiLvlLbl val="0"/>
      </c:catAx>
      <c:valAx>
        <c:axId val="148502480"/>
        <c:scaling>
          <c:orientation val="minMax"/>
          <c:min val="7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4850024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11</a:t>
            </a:fld>
            <a:endParaRPr lang="en-US"/>
          </a:p>
        </p:txBody>
      </p:sp>
    </p:spTree>
    <p:extLst>
      <p:ext uri="{BB962C8B-B14F-4D97-AF65-F5344CB8AC3E}">
        <p14:creationId xmlns:p14="http://schemas.microsoft.com/office/powerpoint/2010/main" val="2801989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590016-7279-422D-8931-3634DA102DC7}" type="slidenum">
              <a:rPr lang="en-US" altLang="en-US"/>
              <a:pPr/>
              <a:t>104</a:t>
            </a:fld>
            <a:endParaRPr lang="en-US" alt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36745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13</a:t>
            </a:fld>
            <a:endParaRPr lang="en-US"/>
          </a:p>
        </p:txBody>
      </p:sp>
    </p:spTree>
    <p:extLst>
      <p:ext uri="{BB962C8B-B14F-4D97-AF65-F5344CB8AC3E}">
        <p14:creationId xmlns:p14="http://schemas.microsoft.com/office/powerpoint/2010/main" val="2709075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CHANGED</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51</a:t>
            </a:fld>
            <a:endParaRPr lang="en-US"/>
          </a:p>
        </p:txBody>
      </p:sp>
    </p:spTree>
    <p:extLst>
      <p:ext uri="{BB962C8B-B14F-4D97-AF65-F5344CB8AC3E}">
        <p14:creationId xmlns:p14="http://schemas.microsoft.com/office/powerpoint/2010/main" val="894129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b" latinLnBrk="0" hangingPunct="1"/>
            <a:r>
              <a:rPr lang="en-US" sz="1200" b="0" i="0" u="none" strike="noStrike" kern="1200" dirty="0">
                <a:solidFill>
                  <a:schemeClr val="tx1"/>
                </a:solidFill>
                <a:effectLst/>
                <a:latin typeface="Times New Roman" pitchFamily="18" charset="0"/>
                <a:ea typeface="+mn-ea"/>
                <a:cs typeface="+mn-cs"/>
              </a:rPr>
              <a:t>71.00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72.80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73.80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74.30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76.50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76.50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76.80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78.10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78.40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80.90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81.90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81.90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83.60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83.90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83.90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83.90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84.30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84.60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84.60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85.90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85.90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86.50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86.60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86.60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88.10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88.20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90.00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90.70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91.20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92.50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92.50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93.20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95.20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95.20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95.20</a:t>
            </a:r>
          </a:p>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58</a:t>
            </a:fld>
            <a:endParaRPr lang="en-US"/>
          </a:p>
        </p:txBody>
      </p:sp>
    </p:spTree>
    <p:extLst>
      <p:ext uri="{BB962C8B-B14F-4D97-AF65-F5344CB8AC3E}">
        <p14:creationId xmlns:p14="http://schemas.microsoft.com/office/powerpoint/2010/main" val="3316543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89</a:t>
            </a:fld>
            <a:endParaRPr lang="en-US"/>
          </a:p>
        </p:txBody>
      </p:sp>
    </p:spTree>
    <p:extLst>
      <p:ext uri="{BB962C8B-B14F-4D97-AF65-F5344CB8AC3E}">
        <p14:creationId xmlns:p14="http://schemas.microsoft.com/office/powerpoint/2010/main" val="45507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585DDE-A4F1-4B27-88CC-44D22DC38C49}" type="slidenum">
              <a:rPr lang="en-US" altLang="en-US"/>
              <a:pPr/>
              <a:t>96</a:t>
            </a:fld>
            <a:endParaRPr lang="en-US" alt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78640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5C5816-0C6B-4E9F-A3D9-E9C52F32EECC}" type="slidenum">
              <a:rPr lang="en-US" altLang="en-US"/>
              <a:pPr/>
              <a:t>101</a:t>
            </a:fld>
            <a:endParaRPr lang="en-US" alt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15712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135C2E-53E7-4DD4-BA9E-C9E48E2BC08F}" type="slidenum">
              <a:rPr lang="en-US" altLang="en-US"/>
              <a:pPr/>
              <a:t>102</a:t>
            </a:fld>
            <a:endParaRPr lang="en-US" alt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52310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C7254B-6868-432D-B4D0-1F59B497A314}" type="slidenum">
              <a:rPr lang="en-US" altLang="en-US"/>
              <a:pPr/>
              <a:t>103</a:t>
            </a:fld>
            <a:endParaRPr lang="en-US" alt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4678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a:xfrm>
            <a:off x="0" y="6492875"/>
            <a:ext cx="552450" cy="365125"/>
          </a:xfrm>
        </p:spPr>
        <p:txBody>
          <a:bodyPr/>
          <a:lstStyle>
            <a:lvl1pPr>
              <a:defRPr>
                <a:solidFill>
                  <a:schemeClr val="bg1"/>
                </a:solidFill>
              </a:defRPr>
            </a:lvl1pPr>
          </a:lstStyle>
          <a:p>
            <a:fld id="{BB115DE3-F078-469F-B374-8B5FF0565E2A}" type="slidenum">
              <a:rPr lang="en-US" smtClean="0"/>
              <a:pPr/>
              <a:t>‹#›</a:t>
            </a:fld>
            <a:endParaRPr lang="en-US" dirty="0"/>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4550"/>
            <a:ext cx="4267200" cy="4109049"/>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73799"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73800"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Footer Placeholder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5" name="Footer Placeholder 3"/>
          <p:cNvSpPr txBox="1">
            <a:spLocks/>
          </p:cNvSpPr>
          <p:nvPr userDrawn="1"/>
        </p:nvSpPr>
        <p:spPr>
          <a:xfrm>
            <a:off x="0" y="6492875"/>
            <a:ext cx="552450" cy="365125"/>
          </a:xfrm>
          <a:prstGeom prst="rect">
            <a:avLst/>
          </a:prstGeom>
        </p:spPr>
        <p:txBody>
          <a:bodyPr/>
          <a:lstStyle>
            <a:defPPr>
              <a:defRPr lang="en-US"/>
            </a:defPPr>
            <a:lvl1pPr algn="ctr" rtl="0" fontAlgn="base">
              <a:spcBef>
                <a:spcPct val="0"/>
              </a:spcBef>
              <a:spcAft>
                <a:spcPct val="0"/>
              </a:spcAft>
              <a:defRPr sz="3200" b="1" kern="1200">
                <a:solidFill>
                  <a:schemeClr val="bg1"/>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BB115DE3-F078-469F-B374-8B5FF0565E2A}" type="slidenum">
              <a:rPr lang="en-US" sz="1600" smtClean="0"/>
              <a:pPr/>
              <a:t>‹#›</a:t>
            </a:fld>
            <a:endParaRPr lang="en-US" sz="1600" dirty="0"/>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hyperlink" Target="https://courses.lumenlearning.com/suny-natural-resources-biometrics/front-matter/about-this-textbook/" TargetMode="External"/><Relationship Id="rId2" Type="http://schemas.openxmlformats.org/officeDocument/2006/relationships/hyperlink" Target="https://statisticsbyjim.com/" TargetMode="Externa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hyperlink" Target="https://www.statisticshowto.com/probability-and-statistics/find-sample-size/"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www.scribbr.com/statistics/parameter-vs-statistic/"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academic.oup.com/ajh/article/24/1/18/165807"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s://statisticsbyjim.com/basics/independent-dependent-samples/"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statisticsbyjim.com/basics/independent-dependent-samples/"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image" Target="../media/image5.emf"/></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stats.idre.ucla.edu/other/mult-pkg/whatstat/"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https://www.socscistatistics.com/tests/kolmogorov/"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testdata.xlsx" TargetMode="External"/><Relationship Id="rId4" Type="http://schemas.openxmlformats.org/officeDocument/2006/relationships/hyperlink" Target="https://www.socscistatistics.com/utilities/normaldistribution/default.aspx"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hyperlink" Target="https://www.statisticshowto.com/probability-and-statistics/hypothesis-testing/one-sample-t-test/" TargetMode="External"/><Relationship Id="rId2" Type="http://schemas.openxmlformats.org/officeDocument/2006/relationships/hyperlink" Target="https://www.statisticshowto.com/probability-and-statistics/t-distribution/independent-samples-t-test/" TargetMode="External"/><Relationship Id="rId1" Type="http://schemas.openxmlformats.org/officeDocument/2006/relationships/slideLayout" Target="../slideLayouts/slideLayout4.xml"/><Relationship Id="rId5" Type="http://schemas.openxmlformats.org/officeDocument/2006/relationships/hyperlink" Target="https://www.statisticshowto.com/probability-and-statistics/hypothesis-testing/anova/#OneWayANOVA" TargetMode="External"/><Relationship Id="rId4" Type="http://schemas.openxmlformats.org/officeDocument/2006/relationships/hyperlink" Target="https://www.statisticshowto.com/probability-and-statistics/t-test/#PairedTTest"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hyperlink" Target="https://stats.idre.ucla.edu/other/mult-pkg/faq/general/faq-what-are-the-differences-between-one-tailed-and-two-tailed-tests/" TargetMode="External"/><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hyperlink" Target="https://courses.lumenlearning.com/suny-natural-resources-biometrics/chapter/chapter-1-descriptive-statistics-and-the-normal-distribution/" TargetMode="External"/><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hyperlink" Target="https://www.spcforexcel.com/knowledge/basic-statistics/are-skewness-and-kurtosis-useful-statistics#:~:text=Skewness%20essentially%20measures%20the%20relative,which%20is%20equal%20to%203" TargetMode="Externa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18099 – Spring 2022</a:t>
            </a: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p:txBody>
          <a:bodyPr/>
          <a:lstStyle/>
          <a:p>
            <a:r>
              <a:rPr lang="en-US" dirty="0"/>
              <a:t>Class 10 – April 14, 2022</a:t>
            </a:r>
          </a:p>
          <a:p>
            <a:r>
              <a:rPr lang="en-US" dirty="0"/>
              <a:t>Descriptive and elementary statistics</a:t>
            </a:r>
          </a:p>
          <a:p>
            <a:endParaRPr lang="en-US" dirty="0"/>
          </a:p>
          <a:p>
            <a:r>
              <a:rPr lang="en-US" dirty="0"/>
              <a:t>Werner CEUSTERS</a:t>
            </a:r>
          </a:p>
        </p:txBody>
      </p:sp>
      <p:grpSp>
        <p:nvGrpSpPr>
          <p:cNvPr id="4" name="Group 3"/>
          <p:cNvGrpSpPr/>
          <p:nvPr/>
        </p:nvGrpSpPr>
        <p:grpSpPr>
          <a:xfrm>
            <a:off x="-152400" y="609600"/>
            <a:ext cx="9296400" cy="466726"/>
            <a:chOff x="-152400" y="609600"/>
            <a:chExt cx="9296400" cy="466726"/>
          </a:xfrm>
        </p:grpSpPr>
        <p:sp>
          <p:nvSpPr>
            <p:cNvPr id="5" name="Rectangle 4"/>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6" name="Picture 6" descr="Jacobs School of Medicine and Biomedical Sciences 1-line lock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55623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‘Statistics’</a:t>
            </a:r>
          </a:p>
        </p:txBody>
      </p:sp>
      <p:sp>
        <p:nvSpPr>
          <p:cNvPr id="3" name="Content Placeholder 2"/>
          <p:cNvSpPr>
            <a:spLocks noGrp="1"/>
          </p:cNvSpPr>
          <p:nvPr>
            <p:ph idx="1"/>
          </p:nvPr>
        </p:nvSpPr>
        <p:spPr>
          <a:xfrm>
            <a:off x="228600" y="1676400"/>
            <a:ext cx="8686800" cy="4724400"/>
          </a:xfrm>
        </p:spPr>
        <p:txBody>
          <a:bodyPr/>
          <a:lstStyle/>
          <a:p>
            <a:pPr marL="514350" indent="-514350">
              <a:buFont typeface="+mj-lt"/>
              <a:buAutoNum type="alphaUcPeriod"/>
            </a:pPr>
            <a:r>
              <a:rPr lang="en-US" sz="2800" dirty="0"/>
              <a:t>As </a:t>
            </a:r>
            <a:r>
              <a:rPr lang="en-US" sz="2800" i="1" dirty="0"/>
              <a:t>mass noun</a:t>
            </a:r>
            <a:r>
              <a:rPr lang="en-US" sz="2800" dirty="0"/>
              <a:t>:</a:t>
            </a:r>
          </a:p>
          <a:p>
            <a:pPr lvl="2"/>
            <a:r>
              <a:rPr lang="en-US" dirty="0"/>
              <a:t>a branch of mathematics dealing with the collection, analysis, interpretation, and presentation of masses of numerical data.</a:t>
            </a:r>
          </a:p>
          <a:p>
            <a:pPr lvl="2">
              <a:buFont typeface="+mj-lt"/>
              <a:buAutoNum type="alphaUcPeriod"/>
            </a:pPr>
            <a:endParaRPr lang="en-US" sz="1000" dirty="0"/>
          </a:p>
          <a:p>
            <a:pPr marL="514350" indent="-514350">
              <a:buFont typeface="+mj-lt"/>
              <a:buAutoNum type="alphaUcPeriod"/>
            </a:pPr>
            <a:r>
              <a:rPr lang="en-US" sz="2800" dirty="0"/>
              <a:t>As </a:t>
            </a:r>
            <a:r>
              <a:rPr lang="en-US" sz="2800" i="1" dirty="0"/>
              <a:t>count noun</a:t>
            </a:r>
            <a:r>
              <a:rPr lang="en-US" sz="2800" dirty="0"/>
              <a:t>: </a:t>
            </a:r>
          </a:p>
          <a:p>
            <a:pPr lvl="2"/>
            <a:r>
              <a:rPr lang="en-US" dirty="0"/>
              <a:t>a collection of quantitative data.</a:t>
            </a:r>
          </a:p>
          <a:p>
            <a:pPr lvl="2">
              <a:buFont typeface="+mj-lt"/>
              <a:buAutoNum type="alphaUcPeriod"/>
            </a:pPr>
            <a:endParaRPr lang="en-US" sz="1000" dirty="0"/>
          </a:p>
          <a:p>
            <a:pPr marL="514350" indent="-514350">
              <a:buFont typeface="+mj-lt"/>
              <a:buAutoNum type="alphaUcPeriod"/>
            </a:pPr>
            <a:r>
              <a:rPr lang="en-US" sz="2800" dirty="0"/>
              <a:t>The </a:t>
            </a:r>
            <a:r>
              <a:rPr lang="en-US" sz="2800" i="1" dirty="0"/>
              <a:t>singular ‘statistic’</a:t>
            </a:r>
            <a:r>
              <a:rPr lang="en-US" sz="2800" dirty="0"/>
              <a:t>:</a:t>
            </a:r>
          </a:p>
          <a:p>
            <a:pPr marL="1371600" lvl="2" indent="-457200">
              <a:buFont typeface="+mj-lt"/>
              <a:buAutoNum type="arabicPeriod"/>
            </a:pPr>
            <a:r>
              <a:rPr lang="en-US" dirty="0"/>
              <a:t>a single term or datum in a collection of statistics;</a:t>
            </a:r>
          </a:p>
          <a:p>
            <a:pPr marL="1371600" lvl="2" indent="-457200">
              <a:buFont typeface="+mj-lt"/>
              <a:buAutoNum type="arabicPeriod"/>
            </a:pPr>
            <a:r>
              <a:rPr lang="en-US" dirty="0"/>
              <a:t>a quantity (as the mean of a sample) that is computed from a sample; specifically an estimate;</a:t>
            </a:r>
          </a:p>
          <a:p>
            <a:pPr marL="1371600" lvl="2" indent="-457200">
              <a:buFont typeface="+mj-lt"/>
              <a:buAutoNum type="arabicPeriod"/>
            </a:pPr>
            <a:r>
              <a:rPr lang="en-US" dirty="0"/>
              <a:t>a random variable that takes on the possible values of a statistic. </a:t>
            </a:r>
          </a:p>
        </p:txBody>
      </p:sp>
      <p:sp>
        <p:nvSpPr>
          <p:cNvPr id="4" name="Rectangle 3">
            <a:extLst>
              <a:ext uri="{FF2B5EF4-FFF2-40B4-BE49-F238E27FC236}">
                <a16:creationId xmlns:a16="http://schemas.microsoft.com/office/drawing/2014/main" id="{7BA06A29-07F5-4501-88BD-4E568C171A08}"/>
              </a:ext>
            </a:extLst>
          </p:cNvPr>
          <p:cNvSpPr/>
          <p:nvPr/>
        </p:nvSpPr>
        <p:spPr>
          <a:xfrm>
            <a:off x="1986455" y="6383923"/>
            <a:ext cx="6934200" cy="338554"/>
          </a:xfrm>
          <a:prstGeom prst="rect">
            <a:avLst/>
          </a:prstGeom>
        </p:spPr>
        <p:txBody>
          <a:bodyPr wrap="square">
            <a:spAutoFit/>
          </a:bodyPr>
          <a:lstStyle/>
          <a:p>
            <a:pPr lvl="4" algn="r"/>
            <a:r>
              <a:rPr lang="en-US" sz="1600" b="0" dirty="0">
                <a:solidFill>
                  <a:schemeClr val="bg1"/>
                </a:solidFill>
              </a:rPr>
              <a:t>https://www.merriam-webster.com/dictionary/statistic</a:t>
            </a:r>
            <a:endParaRPr lang="en-US" b="0" dirty="0">
              <a:solidFill>
                <a:schemeClr val="bg1"/>
              </a:solidFill>
            </a:endParaRPr>
          </a:p>
        </p:txBody>
      </p:sp>
    </p:spTree>
    <p:extLst>
      <p:ext uri="{BB962C8B-B14F-4D97-AF65-F5344CB8AC3E}">
        <p14:creationId xmlns:p14="http://schemas.microsoft.com/office/powerpoint/2010/main" val="136706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deviation</a:t>
            </a:r>
          </a:p>
        </p:txBody>
      </p:sp>
      <p:pic>
        <p:nvPicPr>
          <p:cNvPr id="4" name="Picture 3"/>
          <p:cNvPicPr>
            <a:picLocks noChangeAspect="1"/>
          </p:cNvPicPr>
          <p:nvPr/>
        </p:nvPicPr>
        <p:blipFill>
          <a:blip r:embed="rId2"/>
          <a:stretch>
            <a:fillRect/>
          </a:stretch>
        </p:blipFill>
        <p:spPr>
          <a:xfrm>
            <a:off x="228599" y="1524000"/>
            <a:ext cx="8648495" cy="4953000"/>
          </a:xfrm>
          <a:prstGeom prst="rect">
            <a:avLst/>
          </a:prstGeom>
        </p:spPr>
      </p:pic>
      <p:sp>
        <p:nvSpPr>
          <p:cNvPr id="5" name="Rectangle 4"/>
          <p:cNvSpPr/>
          <p:nvPr/>
        </p:nvSpPr>
        <p:spPr>
          <a:xfrm>
            <a:off x="3657600" y="1676400"/>
            <a:ext cx="5105400" cy="584775"/>
          </a:xfrm>
          <a:prstGeom prst="rect">
            <a:avLst/>
          </a:prstGeom>
          <a:solidFill>
            <a:schemeClr val="accent5">
              <a:lumMod val="75000"/>
            </a:schemeClr>
          </a:solidFill>
        </p:spPr>
        <p:txBody>
          <a:bodyPr wrap="square">
            <a:spAutoFit/>
          </a:bodyPr>
          <a:lstStyle/>
          <a:p>
            <a:r>
              <a:rPr lang="en-US" b="0" dirty="0">
                <a:solidFill>
                  <a:srgbClr val="000000"/>
                </a:solidFill>
                <a:latin typeface="Calibri" panose="020F0502020204030204" pitchFamily="34" charset="0"/>
              </a:rPr>
              <a:t>Standard Deviation</a:t>
            </a:r>
            <a:r>
              <a:rPr lang="en-US" dirty="0"/>
              <a:t> </a:t>
            </a:r>
            <a:r>
              <a:rPr lang="en-US" b="0" dirty="0">
                <a:solidFill>
                  <a:srgbClr val="000000"/>
                </a:solidFill>
                <a:latin typeface="Calibri" panose="020F0502020204030204" pitchFamily="34" charset="0"/>
              </a:rPr>
              <a:t>6.720335</a:t>
            </a:r>
            <a:r>
              <a:rPr lang="en-US" dirty="0"/>
              <a:t> </a:t>
            </a:r>
          </a:p>
        </p:txBody>
      </p:sp>
      <p:cxnSp>
        <p:nvCxnSpPr>
          <p:cNvPr id="7" name="Straight Arrow Connector 6"/>
          <p:cNvCxnSpPr/>
          <p:nvPr/>
        </p:nvCxnSpPr>
        <p:spPr bwMode="auto">
          <a:xfrm flipH="1">
            <a:off x="6158797" y="4612192"/>
            <a:ext cx="13403" cy="137160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sp>
        <p:nvSpPr>
          <p:cNvPr id="8" name="TextBox 7"/>
          <p:cNvSpPr txBox="1"/>
          <p:nvPr/>
        </p:nvSpPr>
        <p:spPr>
          <a:xfrm>
            <a:off x="7391400" y="2286000"/>
            <a:ext cx="1141659" cy="584775"/>
          </a:xfrm>
          <a:prstGeom prst="rect">
            <a:avLst/>
          </a:prstGeom>
          <a:noFill/>
        </p:spPr>
        <p:txBody>
          <a:bodyPr wrap="none" rtlCol="0">
            <a:spAutoFit/>
          </a:bodyPr>
          <a:lstStyle/>
          <a:p>
            <a:r>
              <a:rPr lang="en-US" dirty="0">
                <a:solidFill>
                  <a:srgbClr val="FF0000"/>
                </a:solidFill>
              </a:rPr>
              <a:t>mean</a:t>
            </a:r>
          </a:p>
        </p:txBody>
      </p:sp>
      <p:cxnSp>
        <p:nvCxnSpPr>
          <p:cNvPr id="9" name="Straight Arrow Connector 8"/>
          <p:cNvCxnSpPr/>
          <p:nvPr/>
        </p:nvCxnSpPr>
        <p:spPr bwMode="auto">
          <a:xfrm>
            <a:off x="6210300" y="5638800"/>
            <a:ext cx="952500" cy="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cxnSp>
        <p:nvCxnSpPr>
          <p:cNvPr id="13" name="Straight Arrow Connector 12"/>
          <p:cNvCxnSpPr/>
          <p:nvPr/>
        </p:nvCxnSpPr>
        <p:spPr bwMode="auto">
          <a:xfrm>
            <a:off x="7162800" y="5638800"/>
            <a:ext cx="952500" cy="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cxnSp>
        <p:nvCxnSpPr>
          <p:cNvPr id="14" name="Straight Arrow Connector 13"/>
          <p:cNvCxnSpPr/>
          <p:nvPr/>
        </p:nvCxnSpPr>
        <p:spPr bwMode="auto">
          <a:xfrm flipH="1">
            <a:off x="4191000" y="5638800"/>
            <a:ext cx="952500" cy="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cxnSp>
        <p:nvCxnSpPr>
          <p:cNvPr id="15" name="Straight Arrow Connector 14"/>
          <p:cNvCxnSpPr/>
          <p:nvPr/>
        </p:nvCxnSpPr>
        <p:spPr bwMode="auto">
          <a:xfrm flipH="1">
            <a:off x="5143500" y="5638800"/>
            <a:ext cx="952500" cy="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sp>
        <p:nvSpPr>
          <p:cNvPr id="16" name="TextBox 15"/>
          <p:cNvSpPr txBox="1"/>
          <p:nvPr/>
        </p:nvSpPr>
        <p:spPr>
          <a:xfrm>
            <a:off x="4505176" y="5054025"/>
            <a:ext cx="572593" cy="584775"/>
          </a:xfrm>
          <a:prstGeom prst="rect">
            <a:avLst/>
          </a:prstGeom>
          <a:noFill/>
        </p:spPr>
        <p:txBody>
          <a:bodyPr wrap="none" rtlCol="0">
            <a:spAutoFit/>
          </a:bodyPr>
          <a:lstStyle/>
          <a:p>
            <a:r>
              <a:rPr lang="en-US" dirty="0" err="1">
                <a:solidFill>
                  <a:srgbClr val="1FE115"/>
                </a:solidFill>
              </a:rPr>
              <a:t>sd</a:t>
            </a:r>
            <a:endParaRPr lang="en-US" dirty="0">
              <a:solidFill>
                <a:srgbClr val="1FE115"/>
              </a:solidFill>
            </a:endParaRPr>
          </a:p>
        </p:txBody>
      </p:sp>
      <p:sp>
        <p:nvSpPr>
          <p:cNvPr id="17" name="TextBox 16"/>
          <p:cNvSpPr txBox="1"/>
          <p:nvPr/>
        </p:nvSpPr>
        <p:spPr>
          <a:xfrm>
            <a:off x="5486400" y="5054025"/>
            <a:ext cx="572593" cy="584775"/>
          </a:xfrm>
          <a:prstGeom prst="rect">
            <a:avLst/>
          </a:prstGeom>
          <a:noFill/>
        </p:spPr>
        <p:txBody>
          <a:bodyPr wrap="none" rtlCol="0">
            <a:spAutoFit/>
          </a:bodyPr>
          <a:lstStyle/>
          <a:p>
            <a:r>
              <a:rPr lang="en-US" dirty="0" err="1">
                <a:solidFill>
                  <a:srgbClr val="1FE115"/>
                </a:solidFill>
              </a:rPr>
              <a:t>sd</a:t>
            </a:r>
            <a:endParaRPr lang="en-US" dirty="0">
              <a:solidFill>
                <a:srgbClr val="1FE115"/>
              </a:solidFill>
            </a:endParaRPr>
          </a:p>
        </p:txBody>
      </p:sp>
      <p:sp>
        <p:nvSpPr>
          <p:cNvPr id="18" name="TextBox 17"/>
          <p:cNvSpPr txBox="1"/>
          <p:nvPr/>
        </p:nvSpPr>
        <p:spPr>
          <a:xfrm>
            <a:off x="6285407" y="5066113"/>
            <a:ext cx="572593" cy="643253"/>
          </a:xfrm>
          <a:prstGeom prst="rect">
            <a:avLst/>
          </a:prstGeom>
          <a:noFill/>
        </p:spPr>
        <p:txBody>
          <a:bodyPr wrap="none" rtlCol="0">
            <a:spAutoFit/>
          </a:bodyPr>
          <a:lstStyle/>
          <a:p>
            <a:r>
              <a:rPr lang="en-US" dirty="0" err="1">
                <a:solidFill>
                  <a:srgbClr val="1FE115"/>
                </a:solidFill>
              </a:rPr>
              <a:t>sd</a:t>
            </a:r>
            <a:endParaRPr lang="en-US" dirty="0">
              <a:solidFill>
                <a:srgbClr val="1FE115"/>
              </a:solidFill>
            </a:endParaRPr>
          </a:p>
        </p:txBody>
      </p:sp>
      <p:sp>
        <p:nvSpPr>
          <p:cNvPr id="19" name="TextBox 18"/>
          <p:cNvSpPr txBox="1"/>
          <p:nvPr/>
        </p:nvSpPr>
        <p:spPr>
          <a:xfrm>
            <a:off x="7261779" y="5065208"/>
            <a:ext cx="572593" cy="643253"/>
          </a:xfrm>
          <a:prstGeom prst="rect">
            <a:avLst/>
          </a:prstGeom>
          <a:noFill/>
        </p:spPr>
        <p:txBody>
          <a:bodyPr wrap="none" rtlCol="0">
            <a:spAutoFit/>
          </a:bodyPr>
          <a:lstStyle/>
          <a:p>
            <a:r>
              <a:rPr lang="en-US" dirty="0" err="1">
                <a:solidFill>
                  <a:srgbClr val="1FE115"/>
                </a:solidFill>
              </a:rPr>
              <a:t>sd</a:t>
            </a:r>
            <a:endParaRPr lang="en-US" dirty="0">
              <a:solidFill>
                <a:srgbClr val="1FE115"/>
              </a:solidFill>
            </a:endParaRPr>
          </a:p>
        </p:txBody>
      </p:sp>
    </p:spTree>
    <p:extLst>
      <p:ext uri="{BB962C8B-B14F-4D97-AF65-F5344CB8AC3E}">
        <p14:creationId xmlns:p14="http://schemas.microsoft.com/office/powerpoint/2010/main" val="197731024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altLang="en-US"/>
              <a:t>IQV—Index of Qualitative Variation</a:t>
            </a:r>
          </a:p>
        </p:txBody>
      </p:sp>
      <p:sp>
        <p:nvSpPr>
          <p:cNvPr id="187395" name="Rectangle 3"/>
          <p:cNvSpPr>
            <a:spLocks noGrp="1" noChangeArrowheads="1"/>
          </p:cNvSpPr>
          <p:nvPr>
            <p:ph type="body" idx="1"/>
          </p:nvPr>
        </p:nvSpPr>
        <p:spPr/>
        <p:txBody>
          <a:bodyPr/>
          <a:lstStyle/>
          <a:p>
            <a:pPr>
              <a:lnSpc>
                <a:spcPct val="90000"/>
              </a:lnSpc>
              <a:buFont typeface="Arial" panose="020B0604020202020204" pitchFamily="34" charset="0"/>
              <a:buChar char="•"/>
            </a:pPr>
            <a:r>
              <a:rPr lang="en-US" altLang="en-US" dirty="0"/>
              <a:t>For nominal variables</a:t>
            </a:r>
          </a:p>
          <a:p>
            <a:pPr>
              <a:lnSpc>
                <a:spcPct val="90000"/>
              </a:lnSpc>
              <a:buFont typeface="Arial" panose="020B0604020202020204" pitchFamily="34" charset="0"/>
              <a:buChar char="•"/>
            </a:pPr>
            <a:r>
              <a:rPr lang="en-US" altLang="en-US" dirty="0"/>
              <a:t>Statistic for determining the dispersion of cases across categories of a variable.</a:t>
            </a:r>
          </a:p>
          <a:p>
            <a:pPr>
              <a:lnSpc>
                <a:spcPct val="90000"/>
              </a:lnSpc>
              <a:buFont typeface="Arial" panose="020B0604020202020204" pitchFamily="34" charset="0"/>
              <a:buChar char="•"/>
            </a:pPr>
            <a:r>
              <a:rPr lang="en-US" altLang="en-US" dirty="0"/>
              <a:t>Ranges from 0 (no dispersion or variety) to 1 (maximum dispersion or variety)</a:t>
            </a:r>
          </a:p>
          <a:p>
            <a:pPr>
              <a:lnSpc>
                <a:spcPct val="90000"/>
              </a:lnSpc>
              <a:buFont typeface="Arial" panose="020B0604020202020204" pitchFamily="34" charset="0"/>
              <a:buChar char="•"/>
            </a:pPr>
            <a:r>
              <a:rPr lang="en-US" altLang="en-US" dirty="0"/>
              <a:t>1 refers to even numbers of cases in all categories, NOT that cases are distributed like population proportions </a:t>
            </a:r>
          </a:p>
          <a:p>
            <a:pPr>
              <a:lnSpc>
                <a:spcPct val="90000"/>
              </a:lnSpc>
              <a:buFont typeface="Arial" panose="020B0604020202020204" pitchFamily="34" charset="0"/>
              <a:buChar char="•"/>
            </a:pPr>
            <a:r>
              <a:rPr lang="en-US" altLang="en-US" dirty="0"/>
              <a:t>IQV is affected by the number of categories</a:t>
            </a:r>
          </a:p>
        </p:txBody>
      </p:sp>
      <p:sp>
        <p:nvSpPr>
          <p:cNvPr id="4" name="Rectangle 3"/>
          <p:cNvSpPr/>
          <p:nvPr/>
        </p:nvSpPr>
        <p:spPr>
          <a:xfrm>
            <a:off x="3724589" y="6534109"/>
            <a:ext cx="5419411" cy="276999"/>
          </a:xfrm>
          <a:prstGeom prst="rect">
            <a:avLst/>
          </a:prstGeom>
        </p:spPr>
        <p:txBody>
          <a:bodyPr wrap="square">
            <a:spAutoFit/>
          </a:bodyPr>
          <a:lstStyle/>
          <a:p>
            <a:pPr algn="r"/>
            <a:r>
              <a:rPr lang="en-US" sz="1200" b="0" dirty="0">
                <a:solidFill>
                  <a:schemeClr val="bg1"/>
                </a:solidFill>
              </a:rPr>
              <a:t>www.sjsu.edu/people/james.lee/courses/102/s1/asDescriptive_Statistics2.ppt</a:t>
            </a:r>
          </a:p>
        </p:txBody>
      </p:sp>
    </p:spTree>
    <p:extLst>
      <p:ext uri="{BB962C8B-B14F-4D97-AF65-F5344CB8AC3E}">
        <p14:creationId xmlns:p14="http://schemas.microsoft.com/office/powerpoint/2010/main" val="119679416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altLang="en-US"/>
              <a:t>IQV—Index of Qualitative Variation</a:t>
            </a:r>
          </a:p>
        </p:txBody>
      </p:sp>
      <p:sp>
        <p:nvSpPr>
          <p:cNvPr id="189443" name="Rectangle 3"/>
          <p:cNvSpPr>
            <a:spLocks noGrp="1" noChangeArrowheads="1"/>
          </p:cNvSpPr>
          <p:nvPr>
            <p:ph type="body" idx="1"/>
          </p:nvPr>
        </p:nvSpPr>
        <p:spPr/>
        <p:txBody>
          <a:bodyPr/>
          <a:lstStyle/>
          <a:p>
            <a:pPr>
              <a:buFont typeface="Wingdings" panose="05000000000000000000" pitchFamily="2" charset="2"/>
              <a:buNone/>
            </a:pPr>
            <a:r>
              <a:rPr lang="en-US" altLang="en-US"/>
              <a:t>To calculate:</a:t>
            </a:r>
          </a:p>
          <a:p>
            <a:pPr>
              <a:buFont typeface="Wingdings" panose="05000000000000000000" pitchFamily="2" charset="2"/>
              <a:buNone/>
            </a:pPr>
            <a:r>
              <a:rPr lang="en-US" altLang="en-US"/>
              <a:t>			K(100</a:t>
            </a:r>
            <a:r>
              <a:rPr lang="en-US" altLang="en-US" baseline="30000"/>
              <a:t>2</a:t>
            </a:r>
            <a:r>
              <a:rPr lang="en-US" altLang="en-US"/>
              <a:t> – </a:t>
            </a:r>
            <a:r>
              <a:rPr lang="el-GR" altLang="en-US">
                <a:cs typeface="Arial" panose="020B0604020202020204" pitchFamily="34" charset="0"/>
              </a:rPr>
              <a:t>Σ</a:t>
            </a:r>
            <a:r>
              <a:rPr lang="en-US" altLang="en-US">
                <a:cs typeface="Arial" panose="020B0604020202020204" pitchFamily="34" charset="0"/>
              </a:rPr>
              <a:t> cat.%</a:t>
            </a:r>
            <a:r>
              <a:rPr lang="en-US" altLang="en-US" baseline="30000">
                <a:cs typeface="Arial" panose="020B0604020202020204" pitchFamily="34" charset="0"/>
              </a:rPr>
              <a:t>2</a:t>
            </a:r>
            <a:r>
              <a:rPr lang="en-US" altLang="en-US">
                <a:cs typeface="Arial" panose="020B0604020202020204" pitchFamily="34" charset="0"/>
              </a:rPr>
              <a:t>)</a:t>
            </a:r>
            <a:endParaRPr lang="el-GR" altLang="en-US">
              <a:cs typeface="Arial" panose="020B0604020202020204" pitchFamily="34" charset="0"/>
            </a:endParaRPr>
          </a:p>
          <a:p>
            <a:pPr>
              <a:buFont typeface="Wingdings" panose="05000000000000000000" pitchFamily="2" charset="2"/>
              <a:buNone/>
            </a:pPr>
            <a:r>
              <a:rPr lang="en-US" altLang="en-US"/>
              <a:t>	IQV =	     100</a:t>
            </a:r>
            <a:r>
              <a:rPr lang="en-US" altLang="en-US" baseline="30000"/>
              <a:t>2</a:t>
            </a:r>
            <a:r>
              <a:rPr lang="en-US" altLang="en-US"/>
              <a:t>(K – 1)</a:t>
            </a:r>
          </a:p>
          <a:p>
            <a:pPr>
              <a:buFont typeface="Wingdings" panose="05000000000000000000" pitchFamily="2" charset="2"/>
              <a:buNone/>
            </a:pPr>
            <a:endParaRPr lang="en-US" altLang="en-US"/>
          </a:p>
          <a:p>
            <a:pPr>
              <a:buFont typeface="Wingdings" panose="05000000000000000000" pitchFamily="2" charset="2"/>
              <a:buNone/>
            </a:pPr>
            <a:r>
              <a:rPr lang="en-US" altLang="en-US"/>
              <a:t>K=# of categories</a:t>
            </a:r>
          </a:p>
          <a:p>
            <a:pPr>
              <a:buFont typeface="Wingdings" panose="05000000000000000000" pitchFamily="2" charset="2"/>
              <a:buNone/>
            </a:pPr>
            <a:r>
              <a:rPr lang="en-US" altLang="en-US"/>
              <a:t>Cat.% = percentage in each category</a:t>
            </a:r>
          </a:p>
          <a:p>
            <a:pPr>
              <a:buFont typeface="Wingdings" panose="05000000000000000000" pitchFamily="2" charset="2"/>
              <a:buNone/>
            </a:pPr>
            <a:endParaRPr lang="en-US" altLang="en-US"/>
          </a:p>
        </p:txBody>
      </p:sp>
      <p:sp>
        <p:nvSpPr>
          <p:cNvPr id="189444" name="Line 4"/>
          <p:cNvSpPr>
            <a:spLocks noChangeShapeType="1"/>
          </p:cNvSpPr>
          <p:nvPr/>
        </p:nvSpPr>
        <p:spPr bwMode="auto">
          <a:xfrm>
            <a:off x="1676400" y="2590800"/>
            <a:ext cx="3429000" cy="0"/>
          </a:xfrm>
          <a:prstGeom prst="line">
            <a:avLst/>
          </a:prstGeom>
          <a:noFill/>
          <a:ln w="222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Rectangle 4"/>
          <p:cNvSpPr/>
          <p:nvPr/>
        </p:nvSpPr>
        <p:spPr>
          <a:xfrm>
            <a:off x="3724589" y="6534109"/>
            <a:ext cx="5419411" cy="276999"/>
          </a:xfrm>
          <a:prstGeom prst="rect">
            <a:avLst/>
          </a:prstGeom>
        </p:spPr>
        <p:txBody>
          <a:bodyPr wrap="square">
            <a:spAutoFit/>
          </a:bodyPr>
          <a:lstStyle/>
          <a:p>
            <a:pPr algn="r"/>
            <a:r>
              <a:rPr lang="en-US" sz="1200" b="0" dirty="0">
                <a:solidFill>
                  <a:schemeClr val="bg1"/>
                </a:solidFill>
              </a:rPr>
              <a:t>www.sjsu.edu/people/james.lee/courses/102/s1/asDescriptive_Statistics2.ppt</a:t>
            </a:r>
          </a:p>
        </p:txBody>
      </p:sp>
    </p:spTree>
    <p:extLst>
      <p:ext uri="{BB962C8B-B14F-4D97-AF65-F5344CB8AC3E}">
        <p14:creationId xmlns:p14="http://schemas.microsoft.com/office/powerpoint/2010/main" val="414490257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en-US" altLang="en-US"/>
              <a:t>IQV—Index of Qualitative Variation</a:t>
            </a:r>
          </a:p>
        </p:txBody>
      </p:sp>
      <p:sp>
        <p:nvSpPr>
          <p:cNvPr id="191491" name="Rectangle 3"/>
          <p:cNvSpPr>
            <a:spLocks noGrp="1" noChangeArrowheads="1"/>
          </p:cNvSpPr>
          <p:nvPr>
            <p:ph type="body" idx="1"/>
          </p:nvPr>
        </p:nvSpPr>
        <p:spPr>
          <a:xfrm>
            <a:off x="457200" y="1719263"/>
            <a:ext cx="8229600" cy="4757737"/>
          </a:xfrm>
        </p:spPr>
        <p:txBody>
          <a:bodyPr/>
          <a:lstStyle/>
          <a:p>
            <a:pPr>
              <a:buFont typeface="Wingdings" panose="05000000000000000000" pitchFamily="2" charset="2"/>
              <a:buNone/>
            </a:pPr>
            <a:r>
              <a:rPr lang="en-US" altLang="en-US" sz="1600"/>
              <a:t>Problem:  Is SJSU more diverse than UC Berkeley?</a:t>
            </a:r>
          </a:p>
          <a:p>
            <a:pPr>
              <a:buFont typeface="Wingdings" panose="05000000000000000000" pitchFamily="2" charset="2"/>
              <a:buNone/>
            </a:pPr>
            <a:endParaRPr lang="en-US" altLang="en-US" sz="1600"/>
          </a:p>
          <a:p>
            <a:pPr>
              <a:buFont typeface="Wingdings" panose="05000000000000000000" pitchFamily="2" charset="2"/>
              <a:buNone/>
            </a:pPr>
            <a:r>
              <a:rPr lang="en-US" altLang="en-US" sz="1600"/>
              <a:t>Solution:  Calculate IQV for each campus to determine which is higher.</a:t>
            </a:r>
          </a:p>
          <a:p>
            <a:pPr>
              <a:buFont typeface="Wingdings" panose="05000000000000000000" pitchFamily="2" charset="2"/>
              <a:buNone/>
            </a:pPr>
            <a:endParaRPr lang="en-US" altLang="en-US" sz="1600"/>
          </a:p>
          <a:p>
            <a:pPr>
              <a:buFont typeface="Wingdings" panose="05000000000000000000" pitchFamily="2" charset="2"/>
              <a:buNone/>
            </a:pPr>
            <a:r>
              <a:rPr lang="en-US" altLang="en-US" sz="1600"/>
              <a:t>SJSU:				UC Berkeley:</a:t>
            </a:r>
          </a:p>
          <a:p>
            <a:pPr>
              <a:buFont typeface="Wingdings" panose="05000000000000000000" pitchFamily="2" charset="2"/>
              <a:buNone/>
            </a:pPr>
            <a:r>
              <a:rPr lang="en-US" altLang="en-US" sz="1600"/>
              <a:t>Percent	Category			Percent	Category</a:t>
            </a:r>
          </a:p>
          <a:p>
            <a:pPr>
              <a:buFont typeface="Wingdings" panose="05000000000000000000" pitchFamily="2" charset="2"/>
              <a:buNone/>
            </a:pPr>
            <a:r>
              <a:rPr lang="en-US" altLang="en-US" sz="1600"/>
              <a:t>00.6 	Native American		00.6	Native American</a:t>
            </a:r>
          </a:p>
          <a:p>
            <a:pPr>
              <a:buFont typeface="Wingdings" panose="05000000000000000000" pitchFamily="2" charset="2"/>
              <a:buNone/>
            </a:pPr>
            <a:r>
              <a:rPr lang="en-US" altLang="en-US" sz="1600"/>
              <a:t>06.1 	Black			03.9	Black</a:t>
            </a:r>
          </a:p>
          <a:p>
            <a:pPr>
              <a:buFont typeface="Wingdings" panose="05000000000000000000" pitchFamily="2" charset="2"/>
              <a:buNone/>
            </a:pPr>
            <a:r>
              <a:rPr lang="en-US" altLang="en-US" sz="1600"/>
              <a:t>39.3	Asian/PI			47.0	Asian/PI</a:t>
            </a:r>
          </a:p>
          <a:p>
            <a:pPr>
              <a:buFont typeface="Wingdings" panose="05000000000000000000" pitchFamily="2" charset="2"/>
              <a:buNone/>
            </a:pPr>
            <a:r>
              <a:rPr lang="en-US" altLang="en-US" sz="1600"/>
              <a:t>19.5	Latino			13.0	Latino</a:t>
            </a:r>
          </a:p>
          <a:p>
            <a:pPr>
              <a:buFont typeface="Wingdings" panose="05000000000000000000" pitchFamily="2" charset="2"/>
              <a:buNone/>
            </a:pPr>
            <a:r>
              <a:rPr lang="en-US" altLang="en-US" sz="1600"/>
              <a:t>34.5	White			35.5	White</a:t>
            </a:r>
          </a:p>
          <a:p>
            <a:pPr>
              <a:buFont typeface="Wingdings" panose="05000000000000000000" pitchFamily="2" charset="2"/>
              <a:buNone/>
            </a:pPr>
            <a:endParaRPr lang="en-US" altLang="en-US" sz="1600"/>
          </a:p>
          <a:p>
            <a:pPr>
              <a:buFont typeface="Wingdings" panose="05000000000000000000" pitchFamily="2" charset="2"/>
              <a:buNone/>
            </a:pPr>
            <a:r>
              <a:rPr lang="en-US" altLang="en-US" sz="1600"/>
              <a:t>What can we say before calculating?  Which campus is more evenly distributed?</a:t>
            </a:r>
          </a:p>
          <a:p>
            <a:pPr>
              <a:buFont typeface="Wingdings" panose="05000000000000000000" pitchFamily="2" charset="2"/>
              <a:buNone/>
            </a:pPr>
            <a:endParaRPr lang="en-US" altLang="en-US" sz="1600"/>
          </a:p>
          <a:p>
            <a:pPr>
              <a:buFont typeface="Wingdings" panose="05000000000000000000" pitchFamily="2" charset="2"/>
              <a:buNone/>
            </a:pPr>
            <a:r>
              <a:rPr lang="en-US" altLang="en-US" sz="1600"/>
              <a:t>		  K (100</a:t>
            </a:r>
            <a:r>
              <a:rPr lang="en-US" altLang="en-US" sz="1600" baseline="30000"/>
              <a:t>2</a:t>
            </a:r>
            <a:r>
              <a:rPr lang="en-US" altLang="en-US" sz="1600"/>
              <a:t> – </a:t>
            </a:r>
            <a:r>
              <a:rPr lang="el-GR" altLang="en-US" sz="1600">
                <a:cs typeface="Arial" panose="020B0604020202020204" pitchFamily="34" charset="0"/>
              </a:rPr>
              <a:t>Σ</a:t>
            </a:r>
            <a:r>
              <a:rPr lang="en-US" altLang="en-US" sz="1600">
                <a:cs typeface="Arial" panose="020B0604020202020204" pitchFamily="34" charset="0"/>
              </a:rPr>
              <a:t> cat.%</a:t>
            </a:r>
            <a:r>
              <a:rPr lang="en-US" altLang="en-US" sz="1600" baseline="30000">
                <a:cs typeface="Arial" panose="020B0604020202020204" pitchFamily="34" charset="0"/>
              </a:rPr>
              <a:t>2</a:t>
            </a:r>
            <a:r>
              <a:rPr lang="en-US" altLang="en-US" sz="1600">
                <a:cs typeface="Arial" panose="020B0604020202020204" pitchFamily="34" charset="0"/>
              </a:rPr>
              <a:t>)</a:t>
            </a:r>
            <a:endParaRPr lang="el-GR" altLang="en-US" sz="1600">
              <a:cs typeface="Arial" panose="020B0604020202020204" pitchFamily="34" charset="0"/>
            </a:endParaRPr>
          </a:p>
          <a:p>
            <a:pPr>
              <a:buFont typeface="Wingdings" panose="05000000000000000000" pitchFamily="2" charset="2"/>
              <a:buNone/>
            </a:pPr>
            <a:r>
              <a:rPr lang="en-US" altLang="en-US" sz="1600"/>
              <a:t>	IQV =	       100</a:t>
            </a:r>
            <a:r>
              <a:rPr lang="en-US" altLang="en-US" sz="1600" baseline="30000"/>
              <a:t>2</a:t>
            </a:r>
            <a:r>
              <a:rPr lang="en-US" altLang="en-US" sz="1600"/>
              <a:t>(K – 1)</a:t>
            </a:r>
          </a:p>
        </p:txBody>
      </p:sp>
      <p:sp>
        <p:nvSpPr>
          <p:cNvPr id="191493" name="Line 5"/>
          <p:cNvSpPr>
            <a:spLocks noChangeShapeType="1"/>
          </p:cNvSpPr>
          <p:nvPr/>
        </p:nvSpPr>
        <p:spPr bwMode="auto">
          <a:xfrm>
            <a:off x="1447800" y="6132008"/>
            <a:ext cx="19812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Rectangle 4"/>
          <p:cNvSpPr/>
          <p:nvPr/>
        </p:nvSpPr>
        <p:spPr>
          <a:xfrm>
            <a:off x="3724589" y="6534109"/>
            <a:ext cx="5419411" cy="276999"/>
          </a:xfrm>
          <a:prstGeom prst="rect">
            <a:avLst/>
          </a:prstGeom>
        </p:spPr>
        <p:txBody>
          <a:bodyPr wrap="square">
            <a:spAutoFit/>
          </a:bodyPr>
          <a:lstStyle/>
          <a:p>
            <a:pPr algn="r"/>
            <a:r>
              <a:rPr lang="en-US" sz="1200" b="0" dirty="0">
                <a:solidFill>
                  <a:schemeClr val="bg1"/>
                </a:solidFill>
              </a:rPr>
              <a:t>www.sjsu.edu/people/james.lee/courses/102/s1/asDescriptive_Statistics2.ppt</a:t>
            </a:r>
          </a:p>
        </p:txBody>
      </p:sp>
    </p:spTree>
    <p:extLst>
      <p:ext uri="{BB962C8B-B14F-4D97-AF65-F5344CB8AC3E}">
        <p14:creationId xmlns:p14="http://schemas.microsoft.com/office/powerpoint/2010/main" val="98840885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762000" y="585300"/>
            <a:ext cx="7543800" cy="639762"/>
          </a:xfrm>
        </p:spPr>
        <p:txBody>
          <a:bodyPr/>
          <a:lstStyle/>
          <a:p>
            <a:r>
              <a:rPr lang="en-US" altLang="en-US" sz="3200" dirty="0"/>
              <a:t>IQV—Index of Qualitative Variation</a:t>
            </a:r>
          </a:p>
        </p:txBody>
      </p:sp>
      <p:sp>
        <p:nvSpPr>
          <p:cNvPr id="193539" name="Rectangle 3"/>
          <p:cNvSpPr>
            <a:spLocks noGrp="1" noChangeArrowheads="1"/>
          </p:cNvSpPr>
          <p:nvPr>
            <p:ph type="body" idx="1"/>
          </p:nvPr>
        </p:nvSpPr>
        <p:spPr>
          <a:xfrm>
            <a:off x="457200" y="1219200"/>
            <a:ext cx="8534400" cy="5410200"/>
          </a:xfrm>
        </p:spPr>
        <p:txBody>
          <a:bodyPr/>
          <a:lstStyle/>
          <a:p>
            <a:pPr>
              <a:buFont typeface="Wingdings" panose="05000000000000000000" pitchFamily="2" charset="2"/>
              <a:buNone/>
            </a:pPr>
            <a:r>
              <a:rPr lang="en-US" altLang="en-US" sz="1600" dirty="0"/>
              <a:t>Problem:  Is SJSU more diverse than UC Berkeley?   YES</a:t>
            </a:r>
          </a:p>
          <a:p>
            <a:pPr>
              <a:buFont typeface="Wingdings" panose="05000000000000000000" pitchFamily="2" charset="2"/>
              <a:buNone/>
            </a:pPr>
            <a:r>
              <a:rPr lang="en-US" altLang="en-US" sz="1600" dirty="0"/>
              <a:t>Solution:  Calculate IQV for each campus to determine which is higher.</a:t>
            </a:r>
          </a:p>
          <a:p>
            <a:pPr>
              <a:buFont typeface="Wingdings" panose="05000000000000000000" pitchFamily="2" charset="2"/>
              <a:buNone/>
            </a:pPr>
            <a:endParaRPr lang="en-US" altLang="en-US" sz="1600" dirty="0"/>
          </a:p>
          <a:p>
            <a:pPr>
              <a:buFont typeface="Wingdings" panose="05000000000000000000" pitchFamily="2" charset="2"/>
              <a:buNone/>
            </a:pPr>
            <a:r>
              <a:rPr lang="en-US" altLang="en-US" sz="1600" dirty="0"/>
              <a:t>SJSU:					UC Berkeley:</a:t>
            </a:r>
          </a:p>
          <a:p>
            <a:pPr>
              <a:buFont typeface="Wingdings" panose="05000000000000000000" pitchFamily="2" charset="2"/>
              <a:buNone/>
            </a:pPr>
            <a:r>
              <a:rPr lang="en-US" altLang="en-US" sz="1600" dirty="0"/>
              <a:t>Percent	Category		 %</a:t>
            </a:r>
            <a:r>
              <a:rPr lang="en-US" altLang="en-US" sz="1600" baseline="30000" dirty="0"/>
              <a:t>2</a:t>
            </a:r>
            <a:r>
              <a:rPr lang="en-US" altLang="en-US" sz="1600" dirty="0"/>
              <a:t> 		Percent	Category		 %</a:t>
            </a:r>
            <a:r>
              <a:rPr lang="en-US" altLang="en-US" sz="1600" baseline="30000" dirty="0"/>
              <a:t>2</a:t>
            </a:r>
            <a:endParaRPr lang="en-US" altLang="en-US" sz="1600" dirty="0"/>
          </a:p>
          <a:p>
            <a:pPr>
              <a:buFont typeface="Wingdings" panose="05000000000000000000" pitchFamily="2" charset="2"/>
              <a:buNone/>
            </a:pPr>
            <a:r>
              <a:rPr lang="en-US" altLang="en-US" sz="1600" dirty="0"/>
              <a:t>00.6 	Native American	      0.36		00.6	Native American	      0.36</a:t>
            </a:r>
          </a:p>
          <a:p>
            <a:pPr>
              <a:buFont typeface="Wingdings" panose="05000000000000000000" pitchFamily="2" charset="2"/>
              <a:buNone/>
            </a:pPr>
            <a:r>
              <a:rPr lang="en-US" altLang="en-US" sz="1600" dirty="0"/>
              <a:t>06.1 	Black		    37.21		03.9	Black		    15.21</a:t>
            </a:r>
          </a:p>
          <a:p>
            <a:pPr>
              <a:buFont typeface="Wingdings" panose="05000000000000000000" pitchFamily="2" charset="2"/>
              <a:buNone/>
            </a:pPr>
            <a:r>
              <a:rPr lang="en-US" altLang="en-US" sz="1600" dirty="0"/>
              <a:t>39.3	Asian/PI		1544.49		47.0	Asian/PI		2209.00</a:t>
            </a:r>
          </a:p>
          <a:p>
            <a:pPr>
              <a:buFont typeface="Wingdings" panose="05000000000000000000" pitchFamily="2" charset="2"/>
              <a:buNone/>
            </a:pPr>
            <a:r>
              <a:rPr lang="en-US" altLang="en-US" sz="1600" dirty="0"/>
              <a:t>19.5	Latino		  380.25		13.0	Latino		  169.00</a:t>
            </a:r>
          </a:p>
          <a:p>
            <a:pPr>
              <a:buFont typeface="Wingdings" panose="05000000000000000000" pitchFamily="2" charset="2"/>
              <a:buNone/>
            </a:pPr>
            <a:r>
              <a:rPr lang="en-US" altLang="en-US" sz="1600" dirty="0"/>
              <a:t>34.5	White		1190.25		35.5	White		1260.25</a:t>
            </a:r>
          </a:p>
          <a:p>
            <a:pPr>
              <a:buFont typeface="Wingdings" panose="05000000000000000000" pitchFamily="2" charset="2"/>
              <a:buNone/>
            </a:pPr>
            <a:endParaRPr lang="en-US" altLang="en-US" sz="1600" dirty="0"/>
          </a:p>
          <a:p>
            <a:pPr>
              <a:buFont typeface="Wingdings" panose="05000000000000000000" pitchFamily="2" charset="2"/>
              <a:buNone/>
            </a:pPr>
            <a:r>
              <a:rPr lang="en-US" altLang="en-US" sz="1600" dirty="0"/>
              <a:t>K = 5	             </a:t>
            </a:r>
            <a:r>
              <a:rPr lang="el-GR" altLang="en-US" sz="1600" dirty="0">
                <a:cs typeface="Arial" panose="020B0604020202020204" pitchFamily="34" charset="0"/>
              </a:rPr>
              <a:t>Σ</a:t>
            </a:r>
            <a:r>
              <a:rPr lang="en-US" altLang="en-US" sz="1600" dirty="0">
                <a:cs typeface="Arial" panose="020B0604020202020204" pitchFamily="34" charset="0"/>
              </a:rPr>
              <a:t> cat.%</a:t>
            </a:r>
            <a:r>
              <a:rPr lang="en-US" altLang="en-US" sz="1600" baseline="30000" dirty="0">
                <a:cs typeface="Arial" panose="020B0604020202020204" pitchFamily="34" charset="0"/>
              </a:rPr>
              <a:t>2 </a:t>
            </a:r>
            <a:r>
              <a:rPr lang="en-US" altLang="en-US" sz="1600" dirty="0">
                <a:cs typeface="Arial" panose="020B0604020202020204" pitchFamily="34" charset="0"/>
              </a:rPr>
              <a:t>=   3152.56		k = 5                     </a:t>
            </a:r>
            <a:r>
              <a:rPr lang="el-GR" altLang="en-US" sz="1600" dirty="0">
                <a:cs typeface="Arial" panose="020B0604020202020204" pitchFamily="34" charset="0"/>
              </a:rPr>
              <a:t>Σ</a:t>
            </a:r>
            <a:r>
              <a:rPr lang="en-US" altLang="en-US" sz="1600" dirty="0">
                <a:cs typeface="Arial" panose="020B0604020202020204" pitchFamily="34" charset="0"/>
              </a:rPr>
              <a:t> cat.%</a:t>
            </a:r>
            <a:r>
              <a:rPr lang="en-US" altLang="en-US" sz="1600" baseline="30000" dirty="0">
                <a:cs typeface="Arial" panose="020B0604020202020204" pitchFamily="34" charset="0"/>
              </a:rPr>
              <a:t>2 </a:t>
            </a:r>
            <a:r>
              <a:rPr lang="en-US" altLang="en-US" sz="1600" dirty="0">
                <a:cs typeface="Arial" panose="020B0604020202020204" pitchFamily="34" charset="0"/>
              </a:rPr>
              <a:t>=   3653.82</a:t>
            </a:r>
            <a:endParaRPr lang="en-US" altLang="en-US" sz="1600" dirty="0"/>
          </a:p>
          <a:p>
            <a:pPr>
              <a:buFont typeface="Wingdings" panose="05000000000000000000" pitchFamily="2" charset="2"/>
              <a:buNone/>
            </a:pPr>
            <a:r>
              <a:rPr lang="en-US" altLang="en-US" sz="1600" dirty="0"/>
              <a:t>100</a:t>
            </a:r>
            <a:r>
              <a:rPr lang="en-US" altLang="en-US" sz="1600" baseline="30000" dirty="0"/>
              <a:t>2</a:t>
            </a:r>
            <a:r>
              <a:rPr lang="en-US" altLang="en-US" sz="1600" dirty="0"/>
              <a:t> = 10000</a:t>
            </a:r>
          </a:p>
          <a:p>
            <a:pPr>
              <a:buFont typeface="Wingdings" panose="05000000000000000000" pitchFamily="2" charset="2"/>
              <a:buNone/>
            </a:pPr>
            <a:r>
              <a:rPr lang="en-US" altLang="en-US" sz="1600" dirty="0"/>
              <a:t>		  K (100</a:t>
            </a:r>
            <a:r>
              <a:rPr lang="en-US" altLang="en-US" sz="1600" baseline="30000" dirty="0"/>
              <a:t>2</a:t>
            </a:r>
            <a:r>
              <a:rPr lang="en-US" altLang="en-US" sz="1600" dirty="0"/>
              <a:t> – </a:t>
            </a:r>
            <a:r>
              <a:rPr lang="el-GR" altLang="en-US" sz="1600" dirty="0">
                <a:cs typeface="Arial" panose="020B0604020202020204" pitchFamily="34" charset="0"/>
              </a:rPr>
              <a:t>Σ</a:t>
            </a:r>
            <a:r>
              <a:rPr lang="en-US" altLang="en-US" sz="1600" dirty="0">
                <a:cs typeface="Arial" panose="020B0604020202020204" pitchFamily="34" charset="0"/>
              </a:rPr>
              <a:t> cat.%</a:t>
            </a:r>
            <a:r>
              <a:rPr lang="en-US" altLang="en-US" sz="1600" baseline="30000" dirty="0">
                <a:cs typeface="Arial" panose="020B0604020202020204" pitchFamily="34" charset="0"/>
              </a:rPr>
              <a:t>2</a:t>
            </a:r>
            <a:r>
              <a:rPr lang="en-US" altLang="en-US" sz="1600" dirty="0">
                <a:cs typeface="Arial" panose="020B0604020202020204" pitchFamily="34" charset="0"/>
              </a:rPr>
              <a:t>)</a:t>
            </a:r>
            <a:endParaRPr lang="el-GR" altLang="en-US" sz="1600" dirty="0">
              <a:cs typeface="Arial" panose="020B0604020202020204" pitchFamily="34" charset="0"/>
            </a:endParaRPr>
          </a:p>
          <a:p>
            <a:pPr>
              <a:buFont typeface="Wingdings" panose="05000000000000000000" pitchFamily="2" charset="2"/>
              <a:buNone/>
            </a:pPr>
            <a:r>
              <a:rPr lang="en-US" altLang="en-US" sz="1600" dirty="0"/>
              <a:t>	IQV =	       100</a:t>
            </a:r>
            <a:r>
              <a:rPr lang="en-US" altLang="en-US" sz="1600" baseline="30000" dirty="0"/>
              <a:t>2</a:t>
            </a:r>
            <a:r>
              <a:rPr lang="en-US" altLang="en-US" sz="1600" dirty="0"/>
              <a:t>(K – 1)</a:t>
            </a:r>
          </a:p>
          <a:p>
            <a:pPr>
              <a:buFont typeface="Wingdings" panose="05000000000000000000" pitchFamily="2" charset="2"/>
              <a:buNone/>
            </a:pPr>
            <a:endParaRPr lang="en-US" altLang="en-US" sz="1600" dirty="0"/>
          </a:p>
          <a:p>
            <a:pPr>
              <a:buFont typeface="Wingdings" panose="05000000000000000000" pitchFamily="2" charset="2"/>
              <a:buNone/>
            </a:pPr>
            <a:r>
              <a:rPr lang="en-US" altLang="en-US" sz="1600" dirty="0"/>
              <a:t>5(10000 – 3152.56) = 34237.2   		5(10000 – 3653.82) = 31730.9</a:t>
            </a:r>
          </a:p>
          <a:p>
            <a:pPr>
              <a:buFont typeface="Wingdings" panose="05000000000000000000" pitchFamily="2" charset="2"/>
              <a:buNone/>
            </a:pPr>
            <a:r>
              <a:rPr lang="en-US" altLang="en-US" sz="1600" dirty="0"/>
              <a:t>10000(5 – 1) = 40000  SJSU IQV = .856		10000(5 – 1) = 40000       UCB IQV =.793</a:t>
            </a:r>
          </a:p>
        </p:txBody>
      </p:sp>
      <p:sp>
        <p:nvSpPr>
          <p:cNvPr id="193540" name="Line 4"/>
          <p:cNvSpPr>
            <a:spLocks noChangeShapeType="1"/>
          </p:cNvSpPr>
          <p:nvPr/>
        </p:nvSpPr>
        <p:spPr bwMode="auto">
          <a:xfrm>
            <a:off x="1447800" y="5334000"/>
            <a:ext cx="19812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0" dirty="0"/>
          </a:p>
        </p:txBody>
      </p:sp>
      <p:sp>
        <p:nvSpPr>
          <p:cNvPr id="2" name="Rectangle 1"/>
          <p:cNvSpPr/>
          <p:nvPr/>
        </p:nvSpPr>
        <p:spPr>
          <a:xfrm>
            <a:off x="3724589" y="6534109"/>
            <a:ext cx="5419411" cy="276999"/>
          </a:xfrm>
          <a:prstGeom prst="rect">
            <a:avLst/>
          </a:prstGeom>
        </p:spPr>
        <p:txBody>
          <a:bodyPr wrap="square">
            <a:spAutoFit/>
          </a:bodyPr>
          <a:lstStyle/>
          <a:p>
            <a:pPr algn="r"/>
            <a:r>
              <a:rPr lang="en-US" sz="1200" b="0" dirty="0">
                <a:solidFill>
                  <a:schemeClr val="bg1"/>
                </a:solidFill>
              </a:rPr>
              <a:t>www.sjsu.edu/people/james.lee/courses/102/s1/asDescriptive_Statistics2.ppt</a:t>
            </a:r>
          </a:p>
        </p:txBody>
      </p:sp>
    </p:spTree>
    <p:extLst>
      <p:ext uri="{BB962C8B-B14F-4D97-AF65-F5344CB8AC3E}">
        <p14:creationId xmlns:p14="http://schemas.microsoft.com/office/powerpoint/2010/main" val="247887648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E9C1F-CE97-4625-9314-E332E2FABA80}"/>
              </a:ext>
            </a:extLst>
          </p:cNvPr>
          <p:cNvSpPr>
            <a:spLocks noGrp="1"/>
          </p:cNvSpPr>
          <p:nvPr>
            <p:ph type="title"/>
          </p:nvPr>
        </p:nvSpPr>
        <p:spPr/>
        <p:txBody>
          <a:bodyPr/>
          <a:lstStyle/>
          <a:p>
            <a:r>
              <a:rPr lang="en-US" dirty="0"/>
              <a:t>What is appropriate?</a:t>
            </a:r>
          </a:p>
        </p:txBody>
      </p:sp>
      <p:sp>
        <p:nvSpPr>
          <p:cNvPr id="3" name="Content Placeholder 2">
            <a:extLst>
              <a:ext uri="{FF2B5EF4-FFF2-40B4-BE49-F238E27FC236}">
                <a16:creationId xmlns:a16="http://schemas.microsoft.com/office/drawing/2014/main" id="{19C36BBC-0920-4FB6-9A11-7570AD0C3AFB}"/>
              </a:ext>
            </a:extLst>
          </p:cNvPr>
          <p:cNvSpPr>
            <a:spLocks noGrp="1"/>
          </p:cNvSpPr>
          <p:nvPr>
            <p:ph idx="1"/>
          </p:nvPr>
        </p:nvSpPr>
        <p:spPr/>
        <p:txBody>
          <a:bodyPr/>
          <a:lstStyle/>
          <a:p>
            <a:pPr>
              <a:buFont typeface="Arial" panose="020B0604020202020204" pitchFamily="34" charset="0"/>
              <a:buChar char="•"/>
            </a:pPr>
            <a:r>
              <a:rPr lang="en-US" dirty="0"/>
              <a:t>For parametric (normally distributed, symmetrical) data, the mean and SD are the appropriate measures of central tendency and variability of the data. </a:t>
            </a:r>
          </a:p>
          <a:p>
            <a:pPr>
              <a:buFont typeface="Arial" panose="020B0604020202020204" pitchFamily="34" charset="0"/>
              <a:buChar char="•"/>
            </a:pPr>
            <a:endParaRPr lang="en-US" dirty="0"/>
          </a:p>
          <a:p>
            <a:pPr>
              <a:buFont typeface="Arial" panose="020B0604020202020204" pitchFamily="34" charset="0"/>
              <a:buChar char="•"/>
            </a:pPr>
            <a:r>
              <a:rPr lang="en-US" dirty="0"/>
              <a:t>For non-parametric data, the median is the appropriate central tendency measure and the IQR is the appropriate measure of the variability of the data.</a:t>
            </a:r>
          </a:p>
        </p:txBody>
      </p:sp>
    </p:spTree>
    <p:extLst>
      <p:ext uri="{BB962C8B-B14F-4D97-AF65-F5344CB8AC3E}">
        <p14:creationId xmlns:p14="http://schemas.microsoft.com/office/powerpoint/2010/main" val="5479337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AB9B9-6899-48EA-8D63-67167D5DC2D5}"/>
              </a:ext>
            </a:extLst>
          </p:cNvPr>
          <p:cNvSpPr>
            <a:spLocks noGrp="1"/>
          </p:cNvSpPr>
          <p:nvPr>
            <p:ph type="title"/>
          </p:nvPr>
        </p:nvSpPr>
        <p:spPr/>
        <p:txBody>
          <a:bodyPr/>
          <a:lstStyle/>
          <a:p>
            <a:r>
              <a:rPr lang="en-US" dirty="0"/>
              <a:t>Excellent on-line resources</a:t>
            </a:r>
            <a:br>
              <a:rPr lang="en-US" dirty="0"/>
            </a:br>
            <a:r>
              <a:rPr lang="en-US" sz="2400" dirty="0"/>
              <a:t>(focusing on principles, not mathematics)</a:t>
            </a:r>
          </a:p>
        </p:txBody>
      </p:sp>
      <p:sp>
        <p:nvSpPr>
          <p:cNvPr id="3" name="Content Placeholder 2">
            <a:extLst>
              <a:ext uri="{FF2B5EF4-FFF2-40B4-BE49-F238E27FC236}">
                <a16:creationId xmlns:a16="http://schemas.microsoft.com/office/drawing/2014/main" id="{668808E3-58D1-46C9-B42A-317403A5B2F4}"/>
              </a:ext>
            </a:extLst>
          </p:cNvPr>
          <p:cNvSpPr>
            <a:spLocks noGrp="1"/>
          </p:cNvSpPr>
          <p:nvPr>
            <p:ph idx="1"/>
          </p:nvPr>
        </p:nvSpPr>
        <p:spPr>
          <a:xfrm>
            <a:off x="228600" y="2057400"/>
            <a:ext cx="8686800" cy="4572000"/>
          </a:xfrm>
        </p:spPr>
        <p:txBody>
          <a:bodyPr/>
          <a:lstStyle/>
          <a:p>
            <a:pPr>
              <a:buFont typeface="Arial" panose="020B0604020202020204" pitchFamily="34" charset="0"/>
              <a:buChar char="•"/>
            </a:pPr>
            <a:r>
              <a:rPr lang="en-US" dirty="0">
                <a:hlinkClick r:id="rId2"/>
              </a:rPr>
              <a:t>https://statisticsbyjim.com/</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hlinkClick r:id="rId3"/>
              </a:rPr>
              <a:t>https://courses.lumenlearning.com/suny-natural-resources-biometrics/front-matter/about-this-textbook/</a:t>
            </a:r>
            <a:r>
              <a:rPr lang="en-US" dirty="0"/>
              <a:t> </a:t>
            </a:r>
          </a:p>
          <a:p>
            <a:pPr>
              <a:buFont typeface="Arial" panose="020B0604020202020204" pitchFamily="34" charset="0"/>
              <a:buChar char="•"/>
            </a:pPr>
            <a:r>
              <a:rPr lang="en-US" dirty="0"/>
              <a:t> </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962232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F2B26-9300-4A84-8C18-2CF693EDEB18}"/>
              </a:ext>
            </a:extLst>
          </p:cNvPr>
          <p:cNvSpPr>
            <a:spLocks noGrp="1"/>
          </p:cNvSpPr>
          <p:nvPr>
            <p:ph type="title"/>
          </p:nvPr>
        </p:nvSpPr>
        <p:spPr/>
        <p:txBody>
          <a:bodyPr/>
          <a:lstStyle/>
          <a:p>
            <a:r>
              <a:rPr lang="en-US" dirty="0"/>
              <a:t>For your proposals (A6)</a:t>
            </a:r>
          </a:p>
        </p:txBody>
      </p:sp>
      <p:sp>
        <p:nvSpPr>
          <p:cNvPr id="3" name="Content Placeholder 2">
            <a:extLst>
              <a:ext uri="{FF2B5EF4-FFF2-40B4-BE49-F238E27FC236}">
                <a16:creationId xmlns:a16="http://schemas.microsoft.com/office/drawing/2014/main" id="{BEFA197E-38AC-44B3-8951-B4512222113A}"/>
              </a:ext>
            </a:extLst>
          </p:cNvPr>
          <p:cNvSpPr>
            <a:spLocks noGrp="1"/>
          </p:cNvSpPr>
          <p:nvPr>
            <p:ph idx="1"/>
          </p:nvPr>
        </p:nvSpPr>
        <p:spPr/>
        <p:txBody>
          <a:bodyPr/>
          <a:lstStyle/>
          <a:p>
            <a:pPr>
              <a:buFont typeface="Arial" panose="020B0604020202020204" pitchFamily="34" charset="0"/>
              <a:buChar char="•"/>
            </a:pPr>
            <a:r>
              <a:rPr lang="en-US" dirty="0"/>
              <a:t>Make sure that your population parameters used in the statistical hypotheses correspond with what the level of measurement of the variables allows.</a:t>
            </a:r>
          </a:p>
          <a:p>
            <a:pPr>
              <a:buFont typeface="Arial" panose="020B0604020202020204" pitchFamily="34" charset="0"/>
              <a:buChar char="•"/>
            </a:pPr>
            <a:r>
              <a:rPr lang="en-US" dirty="0"/>
              <a:t>Describe how you are going to assess significant difference if any difference at all.</a:t>
            </a:r>
          </a:p>
          <a:p>
            <a:pPr>
              <a:buFont typeface="Arial" panose="020B0604020202020204" pitchFamily="34" charset="0"/>
              <a:buChar char="•"/>
            </a:pPr>
            <a:r>
              <a:rPr lang="en-US" dirty="0"/>
              <a:t>Provide sample size calculation.</a:t>
            </a:r>
          </a:p>
          <a:p>
            <a:pPr lvl="1">
              <a:buFont typeface="Arial" panose="020B0604020202020204" pitchFamily="34" charset="0"/>
              <a:buChar char="•"/>
            </a:pPr>
            <a:r>
              <a:rPr lang="en-US" dirty="0">
                <a:hlinkClick r:id="rId2"/>
              </a:rPr>
              <a:t>https://www.statisticshowto.com/probability-and-statistics/find-sample-size/</a:t>
            </a:r>
            <a:r>
              <a:rPr lang="en-US" dirty="0"/>
              <a:t> </a:t>
            </a:r>
          </a:p>
        </p:txBody>
      </p:sp>
    </p:spTree>
    <p:extLst>
      <p:ext uri="{BB962C8B-B14F-4D97-AF65-F5344CB8AC3E}">
        <p14:creationId xmlns:p14="http://schemas.microsoft.com/office/powerpoint/2010/main" val="2731093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Descriptive vs. inferential statistics</a:t>
            </a:r>
          </a:p>
        </p:txBody>
      </p:sp>
      <p:sp>
        <p:nvSpPr>
          <p:cNvPr id="3" name="Content Placeholder 2"/>
          <p:cNvSpPr>
            <a:spLocks noGrp="1"/>
          </p:cNvSpPr>
          <p:nvPr>
            <p:ph idx="1"/>
          </p:nvPr>
        </p:nvSpPr>
        <p:spPr>
          <a:xfrm>
            <a:off x="228600" y="1676400"/>
            <a:ext cx="8763000" cy="4953000"/>
          </a:xfrm>
        </p:spPr>
        <p:txBody>
          <a:bodyPr/>
          <a:lstStyle/>
          <a:p>
            <a:pPr>
              <a:buFont typeface="Arial" panose="020B0604020202020204" pitchFamily="34" charset="0"/>
              <a:buChar char="•"/>
            </a:pPr>
            <a:r>
              <a:rPr lang="en-US" u="sng" dirty="0"/>
              <a:t>Descriptive statistics</a:t>
            </a:r>
            <a:r>
              <a:rPr lang="en-US" dirty="0"/>
              <a:t>: </a:t>
            </a:r>
          </a:p>
          <a:p>
            <a:pPr lvl="1">
              <a:buFont typeface="Arial" panose="020B0604020202020204" pitchFamily="34" charset="0"/>
              <a:buChar char="•"/>
            </a:pPr>
            <a:r>
              <a:rPr lang="en-US" sz="2000" dirty="0"/>
              <a:t>mathematical </a:t>
            </a:r>
            <a:r>
              <a:rPr lang="en-US" sz="2000" u="sng" dirty="0"/>
              <a:t>quantities</a:t>
            </a:r>
            <a:r>
              <a:rPr lang="en-US" sz="2000" dirty="0"/>
              <a:t> that summarize and interpret some of the properties of a </a:t>
            </a:r>
            <a:r>
              <a:rPr lang="en-US" sz="2000" b="1" i="1" dirty="0">
                <a:solidFill>
                  <a:srgbClr val="FFFF00"/>
                </a:solidFill>
              </a:rPr>
              <a:t>sample</a:t>
            </a:r>
            <a:r>
              <a:rPr lang="en-US" sz="2000" dirty="0"/>
              <a:t> (set of data);</a:t>
            </a:r>
          </a:p>
          <a:p>
            <a:pPr lvl="2">
              <a:buFont typeface="Arial" panose="020B0604020202020204" pitchFamily="34" charset="0"/>
              <a:buChar char="•"/>
            </a:pPr>
            <a:r>
              <a:rPr lang="en-US" sz="1800" dirty="0"/>
              <a:t>More used as plural count noun</a:t>
            </a:r>
            <a:endParaRPr lang="en-US" dirty="0"/>
          </a:p>
          <a:p>
            <a:pPr>
              <a:buFont typeface="Arial" panose="020B0604020202020204" pitchFamily="34" charset="0"/>
              <a:buChar char="•"/>
            </a:pPr>
            <a:r>
              <a:rPr lang="en-US" u="sng" dirty="0"/>
              <a:t>Inferential statistics</a:t>
            </a:r>
            <a:r>
              <a:rPr lang="en-US" dirty="0"/>
              <a:t>: </a:t>
            </a:r>
          </a:p>
          <a:p>
            <a:pPr lvl="1">
              <a:buFont typeface="Arial" panose="020B0604020202020204" pitchFamily="34" charset="0"/>
              <a:buChar char="•"/>
            </a:pPr>
            <a:r>
              <a:rPr lang="en-US" sz="2000" u="sng" dirty="0"/>
              <a:t>Research</a:t>
            </a:r>
            <a:r>
              <a:rPr lang="en-US" sz="2000" dirty="0"/>
              <a:t> on a sample to infer the properties of the </a:t>
            </a:r>
            <a:r>
              <a:rPr lang="en-US" sz="2000" b="1" i="1" dirty="0">
                <a:solidFill>
                  <a:srgbClr val="FFFF00"/>
                </a:solidFill>
              </a:rPr>
              <a:t>population</a:t>
            </a:r>
            <a:r>
              <a:rPr lang="en-US" sz="2000" dirty="0"/>
              <a:t> from which the sample was drawn;</a:t>
            </a:r>
          </a:p>
          <a:p>
            <a:pPr lvl="2">
              <a:buFont typeface="Arial" panose="020B0604020202020204" pitchFamily="34" charset="0"/>
              <a:buChar char="•"/>
            </a:pPr>
            <a:r>
              <a:rPr lang="en-US" sz="1800" dirty="0"/>
              <a:t>More used as mass noun.</a:t>
            </a:r>
          </a:p>
          <a:p>
            <a:pPr lvl="1">
              <a:buFont typeface="Arial" panose="020B0604020202020204" pitchFamily="34" charset="0"/>
              <a:buChar char="•"/>
            </a:pPr>
            <a:r>
              <a:rPr lang="en-US" sz="2000" dirty="0"/>
              <a:t>Elementary inferential statistics: </a:t>
            </a:r>
          </a:p>
          <a:p>
            <a:pPr lvl="2"/>
            <a:r>
              <a:rPr lang="en-US" sz="1600" dirty="0"/>
              <a:t>use hypothesis tests to weigh inferences concerning means and proportions;             </a:t>
            </a:r>
          </a:p>
          <a:p>
            <a:pPr lvl="2"/>
            <a:r>
              <a:rPr lang="en-US" sz="1600" dirty="0"/>
              <a:t>use a confidence interval to estimate and measure the accuracy of means and proportions; and</a:t>
            </a:r>
          </a:p>
          <a:p>
            <a:pPr lvl="2"/>
            <a:r>
              <a:rPr lang="en-US" sz="1600" dirty="0"/>
              <a:t>use a scatter plot of bivariate data to visualize the relationship between variables, use the correlation coefficient to measure the strength and direction of the relationship.</a:t>
            </a:r>
          </a:p>
          <a:p>
            <a:pPr lvl="4">
              <a:buFont typeface="Arial" panose="020B0604020202020204" pitchFamily="34" charset="0"/>
              <a:buChar char="•"/>
            </a:pPr>
            <a:endParaRPr lang="en-US" sz="1800"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382603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977D-FC30-4349-8322-5ED6B5790E5D}"/>
              </a:ext>
            </a:extLst>
          </p:cNvPr>
          <p:cNvSpPr>
            <a:spLocks noGrp="1"/>
          </p:cNvSpPr>
          <p:nvPr>
            <p:ph type="title"/>
          </p:nvPr>
        </p:nvSpPr>
        <p:spPr>
          <a:xfrm>
            <a:off x="228600" y="609600"/>
            <a:ext cx="8686800" cy="762000"/>
          </a:xfrm>
        </p:spPr>
        <p:txBody>
          <a:bodyPr/>
          <a:lstStyle/>
          <a:p>
            <a:r>
              <a:rPr lang="en-US" dirty="0"/>
              <a:t>Population</a:t>
            </a:r>
          </a:p>
        </p:txBody>
      </p:sp>
      <p:sp>
        <p:nvSpPr>
          <p:cNvPr id="3" name="Content Placeholder 2">
            <a:extLst>
              <a:ext uri="{FF2B5EF4-FFF2-40B4-BE49-F238E27FC236}">
                <a16:creationId xmlns:a16="http://schemas.microsoft.com/office/drawing/2014/main" id="{5632CAC9-30FF-424D-866B-A72EBCEAF5ED}"/>
              </a:ext>
            </a:extLst>
          </p:cNvPr>
          <p:cNvSpPr>
            <a:spLocks noGrp="1"/>
          </p:cNvSpPr>
          <p:nvPr>
            <p:ph idx="1"/>
          </p:nvPr>
        </p:nvSpPr>
        <p:spPr>
          <a:xfrm>
            <a:off x="228600" y="1295400"/>
            <a:ext cx="8686800" cy="4953000"/>
          </a:xfrm>
        </p:spPr>
        <p:txBody>
          <a:bodyPr/>
          <a:lstStyle/>
          <a:p>
            <a:pPr>
              <a:buFont typeface="Arial" panose="020B0604020202020204" pitchFamily="34" charset="0"/>
              <a:buChar char="•"/>
            </a:pPr>
            <a:r>
              <a:rPr lang="en-US" dirty="0"/>
              <a:t>The total group of interest to be studied:</a:t>
            </a:r>
          </a:p>
          <a:p>
            <a:pPr lvl="1">
              <a:buFont typeface="Arial" panose="020B0604020202020204" pitchFamily="34" charset="0"/>
              <a:buChar char="•"/>
            </a:pPr>
            <a:r>
              <a:rPr lang="en-US" sz="2200" dirty="0"/>
              <a:t>All instances of type X which … </a:t>
            </a:r>
          </a:p>
          <a:p>
            <a:pPr lvl="2">
              <a:buFont typeface="Arial" panose="020B0604020202020204" pitchFamily="34" charset="0"/>
              <a:buChar char="•"/>
            </a:pPr>
            <a:r>
              <a:rPr lang="en-US" dirty="0"/>
              <a:t>All students registered in BMI504 Spring 2022</a:t>
            </a:r>
          </a:p>
          <a:p>
            <a:pPr lvl="2">
              <a:buFont typeface="Arial" panose="020B0604020202020204" pitchFamily="34" charset="0"/>
              <a:buChar char="•"/>
            </a:pPr>
            <a:r>
              <a:rPr lang="en-US" dirty="0"/>
              <a:t>All students registered at UB Spring 2020 </a:t>
            </a:r>
          </a:p>
          <a:p>
            <a:pPr lvl="1">
              <a:buFont typeface="Arial" panose="020B0604020202020204" pitchFamily="34" charset="0"/>
              <a:buChar char="•"/>
            </a:pPr>
            <a:r>
              <a:rPr lang="en-US" sz="2200" dirty="0"/>
              <a:t>Instances of any types, including ‘events’</a:t>
            </a:r>
          </a:p>
          <a:p>
            <a:pPr>
              <a:buFont typeface="Arial" panose="020B0604020202020204" pitchFamily="34" charset="0"/>
              <a:buChar char="•"/>
            </a:pPr>
            <a:r>
              <a:rPr lang="en-US" dirty="0"/>
              <a:t>What is of interest: ‘</a:t>
            </a:r>
            <a:r>
              <a:rPr lang="en-US" i="1" dirty="0"/>
              <a:t>variables</a:t>
            </a:r>
            <a:r>
              <a:rPr lang="en-US" dirty="0"/>
              <a:t>’</a:t>
            </a:r>
          </a:p>
          <a:p>
            <a:pPr lvl="1">
              <a:buFont typeface="Arial" panose="020B0604020202020204" pitchFamily="34" charset="0"/>
              <a:buChar char="•"/>
            </a:pPr>
            <a:r>
              <a:rPr lang="en-US" sz="2200" dirty="0"/>
              <a:t>= measurable characteristic that (1) describes some entity and (2) can vary from one entity to another, or within one entity over time.</a:t>
            </a:r>
          </a:p>
          <a:p>
            <a:pPr lvl="1">
              <a:buFont typeface="Arial" panose="020B0604020202020204" pitchFamily="34" charset="0"/>
              <a:buChar char="•"/>
            </a:pPr>
            <a:r>
              <a:rPr lang="en-US" sz="2200" dirty="0"/>
              <a:t>E.g. gender, IQ, country of origin, BMI, …</a:t>
            </a:r>
          </a:p>
          <a:p>
            <a:pPr>
              <a:buFont typeface="Arial" panose="020B0604020202020204" pitchFamily="34" charset="0"/>
              <a:buChar char="•"/>
            </a:pPr>
            <a:r>
              <a:rPr lang="en-US" dirty="0"/>
              <a:t>Populations are described by quantities called ‘</a:t>
            </a:r>
            <a:r>
              <a:rPr lang="en-US" i="1" dirty="0"/>
              <a:t>parameters</a:t>
            </a:r>
            <a:r>
              <a:rPr lang="en-US" dirty="0"/>
              <a:t>’</a:t>
            </a:r>
          </a:p>
          <a:p>
            <a:pPr lvl="1">
              <a:buFont typeface="Arial" panose="020B0604020202020204" pitchFamily="34" charset="0"/>
              <a:buChar char="•"/>
            </a:pPr>
            <a:r>
              <a:rPr lang="en-US" sz="2200" dirty="0"/>
              <a:t>The population’s mean length, the population’s variance in country of origin, …</a:t>
            </a:r>
          </a:p>
          <a:p>
            <a:pPr lvl="2">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239658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D5D99-F2EB-4A0B-9302-21A73EC6ABA2}"/>
              </a:ext>
            </a:extLst>
          </p:cNvPr>
          <p:cNvSpPr>
            <a:spLocks noGrp="1"/>
          </p:cNvSpPr>
          <p:nvPr>
            <p:ph type="title"/>
          </p:nvPr>
        </p:nvSpPr>
        <p:spPr>
          <a:xfrm>
            <a:off x="0" y="762000"/>
            <a:ext cx="9144000" cy="762000"/>
          </a:xfrm>
        </p:spPr>
        <p:txBody>
          <a:bodyPr/>
          <a:lstStyle/>
          <a:p>
            <a:r>
              <a:rPr lang="en-US" dirty="0"/>
              <a:t>Same </a:t>
            </a:r>
            <a:r>
              <a:rPr lang="en-US" dirty="0">
                <a:solidFill>
                  <a:srgbClr val="FFFF00"/>
                </a:solidFill>
              </a:rPr>
              <a:t>population</a:t>
            </a:r>
            <a:r>
              <a:rPr lang="en-US" dirty="0"/>
              <a:t>, distinct variables, </a:t>
            </a:r>
            <a:r>
              <a:rPr lang="en-US" dirty="0">
                <a:solidFill>
                  <a:srgbClr val="1FE115"/>
                </a:solidFill>
              </a:rPr>
              <a:t>values</a:t>
            </a:r>
          </a:p>
        </p:txBody>
      </p:sp>
      <p:sp>
        <p:nvSpPr>
          <p:cNvPr id="4" name="Rectangle 3">
            <a:extLst>
              <a:ext uri="{FF2B5EF4-FFF2-40B4-BE49-F238E27FC236}">
                <a16:creationId xmlns:a16="http://schemas.microsoft.com/office/drawing/2014/main" id="{83E6803C-834F-4A97-82DB-35222467D7B1}"/>
              </a:ext>
            </a:extLst>
          </p:cNvPr>
          <p:cNvSpPr/>
          <p:nvPr/>
        </p:nvSpPr>
        <p:spPr bwMode="auto">
          <a:xfrm>
            <a:off x="190501" y="2286000"/>
            <a:ext cx="2705100" cy="3962400"/>
          </a:xfrm>
          <a:prstGeom prst="rect">
            <a:avLst/>
          </a:prstGeom>
          <a:gradFill flip="none" rotWithShape="1">
            <a:gsLst>
              <a:gs pos="98000">
                <a:srgbClr val="F4F2CC"/>
              </a:gs>
              <a:gs pos="40000">
                <a:srgbClr val="00B050"/>
              </a:gs>
            </a:gsLst>
            <a:lin ang="5400000" scaled="1"/>
            <a:tileRect/>
          </a:gra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8" name="TextBox 7">
            <a:extLst>
              <a:ext uri="{FF2B5EF4-FFF2-40B4-BE49-F238E27FC236}">
                <a16:creationId xmlns:a16="http://schemas.microsoft.com/office/drawing/2014/main" id="{69005CA4-5D7C-4510-A069-58B97FE86A34}"/>
              </a:ext>
            </a:extLst>
          </p:cNvPr>
          <p:cNvSpPr txBox="1"/>
          <p:nvPr/>
        </p:nvSpPr>
        <p:spPr>
          <a:xfrm>
            <a:off x="76200" y="1916668"/>
            <a:ext cx="2916184" cy="369332"/>
          </a:xfrm>
          <a:prstGeom prst="rect">
            <a:avLst/>
          </a:prstGeom>
          <a:noFill/>
        </p:spPr>
        <p:txBody>
          <a:bodyPr wrap="none" rtlCol="0">
            <a:spAutoFit/>
          </a:bodyPr>
          <a:lstStyle/>
          <a:p>
            <a:r>
              <a:rPr lang="en-US" sz="1800" dirty="0">
                <a:solidFill>
                  <a:srgbClr val="FFFF00"/>
                </a:solidFill>
              </a:rPr>
              <a:t>Students at UB Spring 2022</a:t>
            </a:r>
          </a:p>
        </p:txBody>
      </p:sp>
      <p:sp>
        <p:nvSpPr>
          <p:cNvPr id="9" name="Rectangle 8">
            <a:extLst>
              <a:ext uri="{FF2B5EF4-FFF2-40B4-BE49-F238E27FC236}">
                <a16:creationId xmlns:a16="http://schemas.microsoft.com/office/drawing/2014/main" id="{8CC7511E-5C79-4800-82EC-8B0B3DAB7299}"/>
              </a:ext>
            </a:extLst>
          </p:cNvPr>
          <p:cNvSpPr/>
          <p:nvPr/>
        </p:nvSpPr>
        <p:spPr bwMode="auto">
          <a:xfrm>
            <a:off x="3196898" y="2295352"/>
            <a:ext cx="2705100" cy="3962400"/>
          </a:xfrm>
          <a:prstGeom prst="rect">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TextBox 9">
            <a:extLst>
              <a:ext uri="{FF2B5EF4-FFF2-40B4-BE49-F238E27FC236}">
                <a16:creationId xmlns:a16="http://schemas.microsoft.com/office/drawing/2014/main" id="{F10AA0A4-BAEF-41FB-A9E5-87B2026BE985}"/>
              </a:ext>
            </a:extLst>
          </p:cNvPr>
          <p:cNvSpPr txBox="1"/>
          <p:nvPr/>
        </p:nvSpPr>
        <p:spPr>
          <a:xfrm>
            <a:off x="3082597" y="1926020"/>
            <a:ext cx="2916184" cy="369332"/>
          </a:xfrm>
          <a:prstGeom prst="rect">
            <a:avLst/>
          </a:prstGeom>
          <a:noFill/>
        </p:spPr>
        <p:txBody>
          <a:bodyPr wrap="none" rtlCol="0">
            <a:spAutoFit/>
          </a:bodyPr>
          <a:lstStyle/>
          <a:p>
            <a:r>
              <a:rPr lang="en-US" sz="1800" dirty="0">
                <a:solidFill>
                  <a:srgbClr val="FFFF00"/>
                </a:solidFill>
              </a:rPr>
              <a:t>Students at UB Spring 2022</a:t>
            </a:r>
          </a:p>
        </p:txBody>
      </p:sp>
      <p:sp>
        <p:nvSpPr>
          <p:cNvPr id="11" name="TextBox 10">
            <a:extLst>
              <a:ext uri="{FF2B5EF4-FFF2-40B4-BE49-F238E27FC236}">
                <a16:creationId xmlns:a16="http://schemas.microsoft.com/office/drawing/2014/main" id="{7D0B17C6-3DDC-419F-91D5-A3B20A6F48E1}"/>
              </a:ext>
            </a:extLst>
          </p:cNvPr>
          <p:cNvSpPr txBox="1"/>
          <p:nvPr/>
        </p:nvSpPr>
        <p:spPr>
          <a:xfrm>
            <a:off x="671143" y="6207828"/>
            <a:ext cx="1633781" cy="461665"/>
          </a:xfrm>
          <a:prstGeom prst="rect">
            <a:avLst/>
          </a:prstGeom>
          <a:noFill/>
        </p:spPr>
        <p:txBody>
          <a:bodyPr wrap="none" rtlCol="0">
            <a:spAutoFit/>
          </a:bodyPr>
          <a:lstStyle/>
          <a:p>
            <a:r>
              <a:rPr lang="en-US" sz="2400" b="0" i="1" dirty="0">
                <a:solidFill>
                  <a:schemeClr val="bg1"/>
                </a:solidFill>
              </a:rPr>
              <a:t>Intelligence</a:t>
            </a:r>
          </a:p>
        </p:txBody>
      </p:sp>
      <p:sp>
        <p:nvSpPr>
          <p:cNvPr id="12" name="Rectangle 11">
            <a:extLst>
              <a:ext uri="{FF2B5EF4-FFF2-40B4-BE49-F238E27FC236}">
                <a16:creationId xmlns:a16="http://schemas.microsoft.com/office/drawing/2014/main" id="{2B167311-4578-4638-A4B6-5379BEF91C62}"/>
              </a:ext>
            </a:extLst>
          </p:cNvPr>
          <p:cNvSpPr/>
          <p:nvPr/>
        </p:nvSpPr>
        <p:spPr bwMode="auto">
          <a:xfrm>
            <a:off x="3290176" y="2362200"/>
            <a:ext cx="2514601" cy="2083676"/>
          </a:xfrm>
          <a:prstGeom prst="rect">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ectangle 12">
            <a:extLst>
              <a:ext uri="{FF2B5EF4-FFF2-40B4-BE49-F238E27FC236}">
                <a16:creationId xmlns:a16="http://schemas.microsoft.com/office/drawing/2014/main" id="{978AD45C-6AAA-4D7E-A80E-DC5DCCD24A0B}"/>
              </a:ext>
            </a:extLst>
          </p:cNvPr>
          <p:cNvSpPr/>
          <p:nvPr/>
        </p:nvSpPr>
        <p:spPr bwMode="auto">
          <a:xfrm>
            <a:off x="3290176" y="4495800"/>
            <a:ext cx="2514601" cy="1712028"/>
          </a:xfrm>
          <a:prstGeom prst="rect">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a:extLst>
              <a:ext uri="{FF2B5EF4-FFF2-40B4-BE49-F238E27FC236}">
                <a16:creationId xmlns:a16="http://schemas.microsoft.com/office/drawing/2014/main" id="{E225360D-B836-422F-90D6-ACA25F680EC3}"/>
              </a:ext>
            </a:extLst>
          </p:cNvPr>
          <p:cNvSpPr/>
          <p:nvPr/>
        </p:nvSpPr>
        <p:spPr bwMode="auto">
          <a:xfrm>
            <a:off x="3373273" y="5638799"/>
            <a:ext cx="2334830" cy="511067"/>
          </a:xfrm>
          <a:prstGeom prst="rect">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Rectangle 14">
            <a:extLst>
              <a:ext uri="{FF2B5EF4-FFF2-40B4-BE49-F238E27FC236}">
                <a16:creationId xmlns:a16="http://schemas.microsoft.com/office/drawing/2014/main" id="{5DA2D922-BFE3-4272-8F7C-6B277532705C}"/>
              </a:ext>
            </a:extLst>
          </p:cNvPr>
          <p:cNvSpPr/>
          <p:nvPr/>
        </p:nvSpPr>
        <p:spPr bwMode="auto">
          <a:xfrm>
            <a:off x="3380061" y="4876801"/>
            <a:ext cx="2334830" cy="659522"/>
          </a:xfrm>
          <a:prstGeom prst="rect">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TextBox 15">
            <a:extLst>
              <a:ext uri="{FF2B5EF4-FFF2-40B4-BE49-F238E27FC236}">
                <a16:creationId xmlns:a16="http://schemas.microsoft.com/office/drawing/2014/main" id="{161D0CE3-C6AC-4B96-88DC-593A63B80892}"/>
              </a:ext>
            </a:extLst>
          </p:cNvPr>
          <p:cNvSpPr txBox="1"/>
          <p:nvPr/>
        </p:nvSpPr>
        <p:spPr>
          <a:xfrm>
            <a:off x="4115732" y="6212402"/>
            <a:ext cx="849913" cy="461665"/>
          </a:xfrm>
          <a:prstGeom prst="rect">
            <a:avLst/>
          </a:prstGeom>
          <a:noFill/>
        </p:spPr>
        <p:txBody>
          <a:bodyPr wrap="none" rtlCol="0">
            <a:spAutoFit/>
          </a:bodyPr>
          <a:lstStyle/>
          <a:p>
            <a:r>
              <a:rPr lang="en-US" sz="2400" b="0" i="1" dirty="0">
                <a:solidFill>
                  <a:schemeClr val="bg1"/>
                </a:solidFill>
              </a:rPr>
              <a:t>Level</a:t>
            </a:r>
          </a:p>
        </p:txBody>
      </p:sp>
      <p:sp>
        <p:nvSpPr>
          <p:cNvPr id="17" name="TextBox 16">
            <a:extLst>
              <a:ext uri="{FF2B5EF4-FFF2-40B4-BE49-F238E27FC236}">
                <a16:creationId xmlns:a16="http://schemas.microsoft.com/office/drawing/2014/main" id="{A8A17E2B-7384-406E-AA2E-8947BB2A154C}"/>
              </a:ext>
            </a:extLst>
          </p:cNvPr>
          <p:cNvSpPr txBox="1"/>
          <p:nvPr/>
        </p:nvSpPr>
        <p:spPr>
          <a:xfrm>
            <a:off x="3290176" y="2312276"/>
            <a:ext cx="2002279" cy="461665"/>
          </a:xfrm>
          <a:prstGeom prst="rect">
            <a:avLst/>
          </a:prstGeom>
          <a:noFill/>
        </p:spPr>
        <p:txBody>
          <a:bodyPr wrap="none" rtlCol="0">
            <a:spAutoFit/>
          </a:bodyPr>
          <a:lstStyle/>
          <a:p>
            <a:r>
              <a:rPr lang="en-US" sz="2400" b="0" i="1" dirty="0">
                <a:solidFill>
                  <a:srgbClr val="1FE115"/>
                </a:solidFill>
              </a:rPr>
              <a:t>undergraduate</a:t>
            </a:r>
          </a:p>
        </p:txBody>
      </p:sp>
      <p:sp>
        <p:nvSpPr>
          <p:cNvPr id="18" name="TextBox 17">
            <a:extLst>
              <a:ext uri="{FF2B5EF4-FFF2-40B4-BE49-F238E27FC236}">
                <a16:creationId xmlns:a16="http://schemas.microsoft.com/office/drawing/2014/main" id="{64E0EC10-C304-49A8-BB28-E3678473B02E}"/>
              </a:ext>
            </a:extLst>
          </p:cNvPr>
          <p:cNvSpPr txBox="1"/>
          <p:nvPr/>
        </p:nvSpPr>
        <p:spPr>
          <a:xfrm>
            <a:off x="3311197" y="4390174"/>
            <a:ext cx="1295547" cy="461665"/>
          </a:xfrm>
          <a:prstGeom prst="rect">
            <a:avLst/>
          </a:prstGeom>
          <a:noFill/>
        </p:spPr>
        <p:txBody>
          <a:bodyPr wrap="none" rtlCol="0">
            <a:spAutoFit/>
          </a:bodyPr>
          <a:lstStyle/>
          <a:p>
            <a:r>
              <a:rPr lang="en-US" sz="2400" b="0" i="1" dirty="0">
                <a:solidFill>
                  <a:srgbClr val="1FE115"/>
                </a:solidFill>
              </a:rPr>
              <a:t>graduate</a:t>
            </a:r>
          </a:p>
        </p:txBody>
      </p:sp>
      <p:sp>
        <p:nvSpPr>
          <p:cNvPr id="19" name="TextBox 18">
            <a:extLst>
              <a:ext uri="{FF2B5EF4-FFF2-40B4-BE49-F238E27FC236}">
                <a16:creationId xmlns:a16="http://schemas.microsoft.com/office/drawing/2014/main" id="{CA9FAC0C-BE3A-4E5E-B901-96BD9BC93B1F}"/>
              </a:ext>
            </a:extLst>
          </p:cNvPr>
          <p:cNvSpPr txBox="1"/>
          <p:nvPr/>
        </p:nvSpPr>
        <p:spPr>
          <a:xfrm>
            <a:off x="3380061" y="4837336"/>
            <a:ext cx="1023037" cy="461665"/>
          </a:xfrm>
          <a:prstGeom prst="rect">
            <a:avLst/>
          </a:prstGeom>
          <a:noFill/>
        </p:spPr>
        <p:txBody>
          <a:bodyPr wrap="none" rtlCol="0">
            <a:spAutoFit/>
          </a:bodyPr>
          <a:lstStyle/>
          <a:p>
            <a:r>
              <a:rPr lang="en-US" sz="2400" b="0" i="1" dirty="0">
                <a:solidFill>
                  <a:srgbClr val="1FE115"/>
                </a:solidFill>
              </a:rPr>
              <a:t>master</a:t>
            </a:r>
          </a:p>
        </p:txBody>
      </p:sp>
      <p:sp>
        <p:nvSpPr>
          <p:cNvPr id="20" name="TextBox 19">
            <a:extLst>
              <a:ext uri="{FF2B5EF4-FFF2-40B4-BE49-F238E27FC236}">
                <a16:creationId xmlns:a16="http://schemas.microsoft.com/office/drawing/2014/main" id="{A7B4DF69-3D9A-4C71-8311-18337D7A7D7E}"/>
              </a:ext>
            </a:extLst>
          </p:cNvPr>
          <p:cNvSpPr txBox="1"/>
          <p:nvPr/>
        </p:nvSpPr>
        <p:spPr>
          <a:xfrm>
            <a:off x="3584508" y="5617465"/>
            <a:ext cx="748923" cy="461665"/>
          </a:xfrm>
          <a:prstGeom prst="rect">
            <a:avLst/>
          </a:prstGeom>
          <a:noFill/>
        </p:spPr>
        <p:txBody>
          <a:bodyPr wrap="none" rtlCol="0">
            <a:spAutoFit/>
          </a:bodyPr>
          <a:lstStyle/>
          <a:p>
            <a:r>
              <a:rPr lang="en-US" sz="2400" b="0" i="1" dirty="0">
                <a:solidFill>
                  <a:srgbClr val="1FE115"/>
                </a:solidFill>
              </a:rPr>
              <a:t>PhD</a:t>
            </a:r>
          </a:p>
        </p:txBody>
      </p:sp>
      <p:sp>
        <p:nvSpPr>
          <p:cNvPr id="21" name="Rectangle 20">
            <a:extLst>
              <a:ext uri="{FF2B5EF4-FFF2-40B4-BE49-F238E27FC236}">
                <a16:creationId xmlns:a16="http://schemas.microsoft.com/office/drawing/2014/main" id="{E77C9A43-015D-45CF-8371-AE79CAE437AA}"/>
              </a:ext>
            </a:extLst>
          </p:cNvPr>
          <p:cNvSpPr/>
          <p:nvPr/>
        </p:nvSpPr>
        <p:spPr bwMode="auto">
          <a:xfrm>
            <a:off x="6189718" y="2295352"/>
            <a:ext cx="2705100" cy="3962400"/>
          </a:xfrm>
          <a:prstGeom prst="rect">
            <a:avLst/>
          </a:prstGeom>
          <a:gradFill flip="none" rotWithShape="1">
            <a:gsLst>
              <a:gs pos="98000">
                <a:srgbClr val="92D050"/>
              </a:gs>
              <a:gs pos="0">
                <a:srgbClr val="00B050"/>
              </a:gs>
            </a:gsLst>
            <a:lin ang="5400000" scaled="1"/>
            <a:tileRect/>
          </a:gra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22" name="TextBox 21">
            <a:extLst>
              <a:ext uri="{FF2B5EF4-FFF2-40B4-BE49-F238E27FC236}">
                <a16:creationId xmlns:a16="http://schemas.microsoft.com/office/drawing/2014/main" id="{38F43E8C-BD4C-49AC-B209-D10B8ED6A5AC}"/>
              </a:ext>
            </a:extLst>
          </p:cNvPr>
          <p:cNvSpPr txBox="1"/>
          <p:nvPr/>
        </p:nvSpPr>
        <p:spPr>
          <a:xfrm>
            <a:off x="6075417" y="1926020"/>
            <a:ext cx="2916184" cy="369332"/>
          </a:xfrm>
          <a:prstGeom prst="rect">
            <a:avLst/>
          </a:prstGeom>
          <a:noFill/>
        </p:spPr>
        <p:txBody>
          <a:bodyPr wrap="none" rtlCol="0">
            <a:spAutoFit/>
          </a:bodyPr>
          <a:lstStyle/>
          <a:p>
            <a:r>
              <a:rPr lang="en-US" sz="1800" dirty="0">
                <a:solidFill>
                  <a:srgbClr val="FFFF00"/>
                </a:solidFill>
              </a:rPr>
              <a:t>Students at UB Spring 2022</a:t>
            </a:r>
          </a:p>
        </p:txBody>
      </p:sp>
      <p:sp>
        <p:nvSpPr>
          <p:cNvPr id="23" name="TextBox 22">
            <a:extLst>
              <a:ext uri="{FF2B5EF4-FFF2-40B4-BE49-F238E27FC236}">
                <a16:creationId xmlns:a16="http://schemas.microsoft.com/office/drawing/2014/main" id="{3BCB62C1-E5C3-4120-A263-7B349D8EB97F}"/>
              </a:ext>
            </a:extLst>
          </p:cNvPr>
          <p:cNvSpPr txBox="1"/>
          <p:nvPr/>
        </p:nvSpPr>
        <p:spPr>
          <a:xfrm>
            <a:off x="7156069" y="6217180"/>
            <a:ext cx="662362" cy="461665"/>
          </a:xfrm>
          <a:prstGeom prst="rect">
            <a:avLst/>
          </a:prstGeom>
          <a:noFill/>
        </p:spPr>
        <p:txBody>
          <a:bodyPr wrap="none" rtlCol="0">
            <a:spAutoFit/>
          </a:bodyPr>
          <a:lstStyle/>
          <a:p>
            <a:r>
              <a:rPr lang="en-US" sz="2400" b="0" i="1" dirty="0">
                <a:solidFill>
                  <a:schemeClr val="bg1"/>
                </a:solidFill>
              </a:rPr>
              <a:t>Age</a:t>
            </a:r>
          </a:p>
        </p:txBody>
      </p:sp>
    </p:spTree>
    <p:extLst>
      <p:ext uri="{BB962C8B-B14F-4D97-AF65-F5344CB8AC3E}">
        <p14:creationId xmlns:p14="http://schemas.microsoft.com/office/powerpoint/2010/main" val="2769647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D5D99-F2EB-4A0B-9302-21A73EC6ABA2}"/>
              </a:ext>
            </a:extLst>
          </p:cNvPr>
          <p:cNvSpPr>
            <a:spLocks noGrp="1"/>
          </p:cNvSpPr>
          <p:nvPr>
            <p:ph type="title"/>
          </p:nvPr>
        </p:nvSpPr>
        <p:spPr>
          <a:xfrm>
            <a:off x="0" y="762000"/>
            <a:ext cx="9144000" cy="762000"/>
          </a:xfrm>
        </p:spPr>
        <p:txBody>
          <a:bodyPr/>
          <a:lstStyle/>
          <a:p>
            <a:r>
              <a:rPr lang="en-US" dirty="0"/>
              <a:t>Distinct </a:t>
            </a:r>
            <a:r>
              <a:rPr lang="en-US" dirty="0">
                <a:solidFill>
                  <a:srgbClr val="FFFF00"/>
                </a:solidFill>
              </a:rPr>
              <a:t>populations</a:t>
            </a:r>
            <a:r>
              <a:rPr lang="en-US" dirty="0"/>
              <a:t>, same </a:t>
            </a:r>
            <a:r>
              <a:rPr lang="en-US" dirty="0">
                <a:solidFill>
                  <a:srgbClr val="FFC1C1"/>
                </a:solidFill>
              </a:rPr>
              <a:t>variable</a:t>
            </a:r>
          </a:p>
        </p:txBody>
      </p:sp>
      <p:sp>
        <p:nvSpPr>
          <p:cNvPr id="4" name="Rectangle 3">
            <a:extLst>
              <a:ext uri="{FF2B5EF4-FFF2-40B4-BE49-F238E27FC236}">
                <a16:creationId xmlns:a16="http://schemas.microsoft.com/office/drawing/2014/main" id="{83E6803C-834F-4A97-82DB-35222467D7B1}"/>
              </a:ext>
            </a:extLst>
          </p:cNvPr>
          <p:cNvSpPr/>
          <p:nvPr/>
        </p:nvSpPr>
        <p:spPr bwMode="auto">
          <a:xfrm>
            <a:off x="190501" y="2286000"/>
            <a:ext cx="2705100" cy="3962400"/>
          </a:xfrm>
          <a:prstGeom prst="rect">
            <a:avLst/>
          </a:prstGeom>
          <a:gradFill flip="none" rotWithShape="1">
            <a:gsLst>
              <a:gs pos="100000">
                <a:srgbClr val="FFC1C1"/>
              </a:gs>
              <a:gs pos="36000">
                <a:srgbClr val="C00000"/>
              </a:gs>
            </a:gsLst>
            <a:lin ang="5400000" scaled="1"/>
            <a:tileRect/>
          </a:gra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8" name="TextBox 7">
            <a:extLst>
              <a:ext uri="{FF2B5EF4-FFF2-40B4-BE49-F238E27FC236}">
                <a16:creationId xmlns:a16="http://schemas.microsoft.com/office/drawing/2014/main" id="{69005CA4-5D7C-4510-A069-58B97FE86A34}"/>
              </a:ext>
            </a:extLst>
          </p:cNvPr>
          <p:cNvSpPr txBox="1"/>
          <p:nvPr/>
        </p:nvSpPr>
        <p:spPr>
          <a:xfrm>
            <a:off x="76200" y="1916668"/>
            <a:ext cx="2916184" cy="369332"/>
          </a:xfrm>
          <a:prstGeom prst="rect">
            <a:avLst/>
          </a:prstGeom>
          <a:noFill/>
        </p:spPr>
        <p:txBody>
          <a:bodyPr wrap="none" rtlCol="0">
            <a:spAutoFit/>
          </a:bodyPr>
          <a:lstStyle/>
          <a:p>
            <a:r>
              <a:rPr lang="en-US" sz="1800" dirty="0">
                <a:solidFill>
                  <a:srgbClr val="FFFF00"/>
                </a:solidFill>
              </a:rPr>
              <a:t>Students at UB Spring 1905</a:t>
            </a:r>
          </a:p>
        </p:txBody>
      </p:sp>
      <p:sp>
        <p:nvSpPr>
          <p:cNvPr id="10" name="TextBox 9">
            <a:extLst>
              <a:ext uri="{FF2B5EF4-FFF2-40B4-BE49-F238E27FC236}">
                <a16:creationId xmlns:a16="http://schemas.microsoft.com/office/drawing/2014/main" id="{F10AA0A4-BAEF-41FB-A9E5-87B2026BE985}"/>
              </a:ext>
            </a:extLst>
          </p:cNvPr>
          <p:cNvSpPr txBox="1"/>
          <p:nvPr/>
        </p:nvSpPr>
        <p:spPr>
          <a:xfrm>
            <a:off x="3082597" y="1926020"/>
            <a:ext cx="2916184" cy="369332"/>
          </a:xfrm>
          <a:prstGeom prst="rect">
            <a:avLst/>
          </a:prstGeom>
          <a:noFill/>
        </p:spPr>
        <p:txBody>
          <a:bodyPr wrap="none" rtlCol="0">
            <a:spAutoFit/>
          </a:bodyPr>
          <a:lstStyle/>
          <a:p>
            <a:r>
              <a:rPr lang="en-US" sz="1800" dirty="0">
                <a:solidFill>
                  <a:srgbClr val="FFFF00"/>
                </a:solidFill>
              </a:rPr>
              <a:t>Students at UB Spring 1960</a:t>
            </a:r>
          </a:p>
        </p:txBody>
      </p:sp>
      <p:sp>
        <p:nvSpPr>
          <p:cNvPr id="11" name="TextBox 10">
            <a:extLst>
              <a:ext uri="{FF2B5EF4-FFF2-40B4-BE49-F238E27FC236}">
                <a16:creationId xmlns:a16="http://schemas.microsoft.com/office/drawing/2014/main" id="{7D0B17C6-3DDC-419F-91D5-A3B20A6F48E1}"/>
              </a:ext>
            </a:extLst>
          </p:cNvPr>
          <p:cNvSpPr txBox="1"/>
          <p:nvPr/>
        </p:nvSpPr>
        <p:spPr>
          <a:xfrm>
            <a:off x="671143" y="6207828"/>
            <a:ext cx="1633781" cy="461665"/>
          </a:xfrm>
          <a:prstGeom prst="rect">
            <a:avLst/>
          </a:prstGeom>
          <a:noFill/>
        </p:spPr>
        <p:txBody>
          <a:bodyPr wrap="none" rtlCol="0">
            <a:spAutoFit/>
          </a:bodyPr>
          <a:lstStyle/>
          <a:p>
            <a:r>
              <a:rPr lang="en-US" sz="2400" b="0" i="1" dirty="0">
                <a:solidFill>
                  <a:schemeClr val="bg1"/>
                </a:solidFill>
              </a:rPr>
              <a:t>Intelligence</a:t>
            </a:r>
          </a:p>
        </p:txBody>
      </p:sp>
      <p:sp>
        <p:nvSpPr>
          <p:cNvPr id="22" name="TextBox 21">
            <a:extLst>
              <a:ext uri="{FF2B5EF4-FFF2-40B4-BE49-F238E27FC236}">
                <a16:creationId xmlns:a16="http://schemas.microsoft.com/office/drawing/2014/main" id="{38F43E8C-BD4C-49AC-B209-D10B8ED6A5AC}"/>
              </a:ext>
            </a:extLst>
          </p:cNvPr>
          <p:cNvSpPr txBox="1"/>
          <p:nvPr/>
        </p:nvSpPr>
        <p:spPr>
          <a:xfrm>
            <a:off x="6075417" y="1926020"/>
            <a:ext cx="2916183" cy="369332"/>
          </a:xfrm>
          <a:prstGeom prst="rect">
            <a:avLst/>
          </a:prstGeom>
          <a:noFill/>
        </p:spPr>
        <p:txBody>
          <a:bodyPr wrap="none" rtlCol="0">
            <a:spAutoFit/>
          </a:bodyPr>
          <a:lstStyle/>
          <a:p>
            <a:r>
              <a:rPr lang="en-US" sz="1800" dirty="0">
                <a:solidFill>
                  <a:srgbClr val="FFFF00"/>
                </a:solidFill>
              </a:rPr>
              <a:t>Students at UB Spring 2021</a:t>
            </a:r>
          </a:p>
        </p:txBody>
      </p:sp>
      <p:sp>
        <p:nvSpPr>
          <p:cNvPr id="24" name="Rectangle 23">
            <a:extLst>
              <a:ext uri="{FF2B5EF4-FFF2-40B4-BE49-F238E27FC236}">
                <a16:creationId xmlns:a16="http://schemas.microsoft.com/office/drawing/2014/main" id="{6837E14A-ECA9-4DAA-BB2E-2D1AB59B4183}"/>
              </a:ext>
            </a:extLst>
          </p:cNvPr>
          <p:cNvSpPr/>
          <p:nvPr/>
        </p:nvSpPr>
        <p:spPr bwMode="auto">
          <a:xfrm>
            <a:off x="3200400" y="2286000"/>
            <a:ext cx="2705100" cy="3962400"/>
          </a:xfrm>
          <a:prstGeom prst="rect">
            <a:avLst/>
          </a:prstGeom>
          <a:gradFill flip="none" rotWithShape="1">
            <a:gsLst>
              <a:gs pos="99000">
                <a:srgbClr val="FFC1C1"/>
              </a:gs>
              <a:gs pos="23000">
                <a:srgbClr val="C00000"/>
              </a:gs>
            </a:gsLst>
            <a:lin ang="5400000" scaled="1"/>
            <a:tileRect/>
          </a:gra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25" name="TextBox 24">
            <a:extLst>
              <a:ext uri="{FF2B5EF4-FFF2-40B4-BE49-F238E27FC236}">
                <a16:creationId xmlns:a16="http://schemas.microsoft.com/office/drawing/2014/main" id="{74A20EAE-A11F-4A0F-BC66-0EDAA42700A4}"/>
              </a:ext>
            </a:extLst>
          </p:cNvPr>
          <p:cNvSpPr txBox="1"/>
          <p:nvPr/>
        </p:nvSpPr>
        <p:spPr>
          <a:xfrm>
            <a:off x="3681042" y="6207828"/>
            <a:ext cx="1633781" cy="461665"/>
          </a:xfrm>
          <a:prstGeom prst="rect">
            <a:avLst/>
          </a:prstGeom>
          <a:noFill/>
        </p:spPr>
        <p:txBody>
          <a:bodyPr wrap="none" rtlCol="0">
            <a:spAutoFit/>
          </a:bodyPr>
          <a:lstStyle/>
          <a:p>
            <a:r>
              <a:rPr lang="en-US" sz="2400" b="0" i="1" dirty="0">
                <a:solidFill>
                  <a:schemeClr val="bg1"/>
                </a:solidFill>
              </a:rPr>
              <a:t>Intelligence</a:t>
            </a:r>
          </a:p>
        </p:txBody>
      </p:sp>
      <p:sp>
        <p:nvSpPr>
          <p:cNvPr id="26" name="Rectangle 25">
            <a:extLst>
              <a:ext uri="{FF2B5EF4-FFF2-40B4-BE49-F238E27FC236}">
                <a16:creationId xmlns:a16="http://schemas.microsoft.com/office/drawing/2014/main" id="{D42A771A-66D3-4C70-ABC8-83B8C18A13F2}"/>
              </a:ext>
            </a:extLst>
          </p:cNvPr>
          <p:cNvSpPr/>
          <p:nvPr/>
        </p:nvSpPr>
        <p:spPr bwMode="auto">
          <a:xfrm>
            <a:off x="6176140" y="2286000"/>
            <a:ext cx="2705100" cy="3962400"/>
          </a:xfrm>
          <a:prstGeom prst="rect">
            <a:avLst/>
          </a:prstGeom>
          <a:gradFill flip="none" rotWithShape="1">
            <a:gsLst>
              <a:gs pos="82000">
                <a:srgbClr val="FFC1C1"/>
              </a:gs>
              <a:gs pos="0">
                <a:srgbClr val="C00000"/>
              </a:gs>
            </a:gsLst>
            <a:lin ang="5400000" scaled="1"/>
            <a:tileRect/>
          </a:gra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27" name="TextBox 26">
            <a:extLst>
              <a:ext uri="{FF2B5EF4-FFF2-40B4-BE49-F238E27FC236}">
                <a16:creationId xmlns:a16="http://schemas.microsoft.com/office/drawing/2014/main" id="{D27EDDC2-694E-4BED-87CE-16DC6329CDAA}"/>
              </a:ext>
            </a:extLst>
          </p:cNvPr>
          <p:cNvSpPr txBox="1"/>
          <p:nvPr/>
        </p:nvSpPr>
        <p:spPr>
          <a:xfrm>
            <a:off x="6656782" y="6207828"/>
            <a:ext cx="1633781" cy="461665"/>
          </a:xfrm>
          <a:prstGeom prst="rect">
            <a:avLst/>
          </a:prstGeom>
          <a:noFill/>
        </p:spPr>
        <p:txBody>
          <a:bodyPr wrap="none" rtlCol="0">
            <a:spAutoFit/>
          </a:bodyPr>
          <a:lstStyle/>
          <a:p>
            <a:r>
              <a:rPr lang="en-US" sz="2400" b="0" i="1" dirty="0">
                <a:solidFill>
                  <a:schemeClr val="bg1"/>
                </a:solidFill>
              </a:rPr>
              <a:t>Intelligence</a:t>
            </a:r>
          </a:p>
        </p:txBody>
      </p:sp>
    </p:spTree>
    <p:extLst>
      <p:ext uri="{BB962C8B-B14F-4D97-AF65-F5344CB8AC3E}">
        <p14:creationId xmlns:p14="http://schemas.microsoft.com/office/powerpoint/2010/main" val="4080616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D5D99-F2EB-4A0B-9302-21A73EC6ABA2}"/>
              </a:ext>
            </a:extLst>
          </p:cNvPr>
          <p:cNvSpPr>
            <a:spLocks noGrp="1"/>
          </p:cNvSpPr>
          <p:nvPr>
            <p:ph type="title"/>
          </p:nvPr>
        </p:nvSpPr>
        <p:spPr>
          <a:xfrm>
            <a:off x="0" y="762000"/>
            <a:ext cx="9144000" cy="762000"/>
          </a:xfrm>
        </p:spPr>
        <p:txBody>
          <a:bodyPr/>
          <a:lstStyle/>
          <a:p>
            <a:r>
              <a:rPr lang="en-US" dirty="0"/>
              <a:t>Overlapping populations</a:t>
            </a:r>
          </a:p>
        </p:txBody>
      </p:sp>
      <p:sp>
        <p:nvSpPr>
          <p:cNvPr id="4" name="Rectangle 3">
            <a:extLst>
              <a:ext uri="{FF2B5EF4-FFF2-40B4-BE49-F238E27FC236}">
                <a16:creationId xmlns:a16="http://schemas.microsoft.com/office/drawing/2014/main" id="{83E6803C-834F-4A97-82DB-35222467D7B1}"/>
              </a:ext>
            </a:extLst>
          </p:cNvPr>
          <p:cNvSpPr/>
          <p:nvPr/>
        </p:nvSpPr>
        <p:spPr bwMode="auto">
          <a:xfrm>
            <a:off x="190501" y="1676400"/>
            <a:ext cx="2705100" cy="3276600"/>
          </a:xfrm>
          <a:prstGeom prst="rect">
            <a:avLst/>
          </a:prstGeom>
          <a:solidFill>
            <a:srgbClr val="FFFF00">
              <a:alpha val="85000"/>
            </a:srgb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8" name="TextBox 7">
            <a:extLst>
              <a:ext uri="{FF2B5EF4-FFF2-40B4-BE49-F238E27FC236}">
                <a16:creationId xmlns:a16="http://schemas.microsoft.com/office/drawing/2014/main" id="{69005CA4-5D7C-4510-A069-58B97FE86A34}"/>
              </a:ext>
            </a:extLst>
          </p:cNvPr>
          <p:cNvSpPr txBox="1"/>
          <p:nvPr/>
        </p:nvSpPr>
        <p:spPr>
          <a:xfrm>
            <a:off x="3332220" y="1599311"/>
            <a:ext cx="2916184" cy="369332"/>
          </a:xfrm>
          <a:prstGeom prst="rect">
            <a:avLst/>
          </a:prstGeom>
          <a:noFill/>
        </p:spPr>
        <p:txBody>
          <a:bodyPr wrap="none" rtlCol="0">
            <a:spAutoFit/>
          </a:bodyPr>
          <a:lstStyle/>
          <a:p>
            <a:r>
              <a:rPr lang="en-US" sz="1800" dirty="0">
                <a:solidFill>
                  <a:schemeClr val="bg1"/>
                </a:solidFill>
              </a:rPr>
              <a:t>Students at UB Spring 2016</a:t>
            </a:r>
          </a:p>
        </p:txBody>
      </p:sp>
      <p:sp>
        <p:nvSpPr>
          <p:cNvPr id="24" name="Rectangle 23">
            <a:extLst>
              <a:ext uri="{FF2B5EF4-FFF2-40B4-BE49-F238E27FC236}">
                <a16:creationId xmlns:a16="http://schemas.microsoft.com/office/drawing/2014/main" id="{6837E14A-ECA9-4DAA-BB2E-2D1AB59B4183}"/>
              </a:ext>
            </a:extLst>
          </p:cNvPr>
          <p:cNvSpPr/>
          <p:nvPr/>
        </p:nvSpPr>
        <p:spPr bwMode="auto">
          <a:xfrm>
            <a:off x="704850" y="2036380"/>
            <a:ext cx="2705100" cy="3276600"/>
          </a:xfrm>
          <a:prstGeom prst="rect">
            <a:avLst/>
          </a:prstGeom>
          <a:solidFill>
            <a:srgbClr val="FF0000">
              <a:alpha val="55000"/>
            </a:srgb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26" name="Rectangle 25">
            <a:extLst>
              <a:ext uri="{FF2B5EF4-FFF2-40B4-BE49-F238E27FC236}">
                <a16:creationId xmlns:a16="http://schemas.microsoft.com/office/drawing/2014/main" id="{D42A771A-66D3-4C70-ABC8-83B8C18A13F2}"/>
              </a:ext>
            </a:extLst>
          </p:cNvPr>
          <p:cNvSpPr/>
          <p:nvPr/>
        </p:nvSpPr>
        <p:spPr bwMode="auto">
          <a:xfrm>
            <a:off x="1276351" y="2375339"/>
            <a:ext cx="2705100" cy="3276600"/>
          </a:xfrm>
          <a:prstGeom prst="rect">
            <a:avLst/>
          </a:prstGeom>
          <a:solidFill>
            <a:schemeClr val="accent1">
              <a:alpha val="64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2" name="Rectangle 11">
            <a:extLst>
              <a:ext uri="{FF2B5EF4-FFF2-40B4-BE49-F238E27FC236}">
                <a16:creationId xmlns:a16="http://schemas.microsoft.com/office/drawing/2014/main" id="{C6EC4008-B61A-48B1-9438-9D4F2BCC1987}"/>
              </a:ext>
            </a:extLst>
          </p:cNvPr>
          <p:cNvSpPr/>
          <p:nvPr/>
        </p:nvSpPr>
        <p:spPr bwMode="auto">
          <a:xfrm>
            <a:off x="1790700" y="2819400"/>
            <a:ext cx="2705100" cy="3276600"/>
          </a:xfrm>
          <a:prstGeom prst="rect">
            <a:avLst/>
          </a:prstGeom>
          <a:solidFill>
            <a:srgbClr val="00B050">
              <a:alpha val="71000"/>
            </a:srgb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3" name="Rectangle 12">
            <a:extLst>
              <a:ext uri="{FF2B5EF4-FFF2-40B4-BE49-F238E27FC236}">
                <a16:creationId xmlns:a16="http://schemas.microsoft.com/office/drawing/2014/main" id="{BC57AD6D-FEBD-4AAA-A74D-0EA1C0415FD8}"/>
              </a:ext>
            </a:extLst>
          </p:cNvPr>
          <p:cNvSpPr/>
          <p:nvPr/>
        </p:nvSpPr>
        <p:spPr bwMode="auto">
          <a:xfrm>
            <a:off x="2286000" y="3276600"/>
            <a:ext cx="2705100" cy="3276600"/>
          </a:xfrm>
          <a:prstGeom prst="rect">
            <a:avLst/>
          </a:prstGeom>
          <a:solidFill>
            <a:schemeClr val="accent6">
              <a:lumMod val="20000"/>
              <a:lumOff val="80000"/>
              <a:alpha val="74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4" name="TextBox 13">
            <a:extLst>
              <a:ext uri="{FF2B5EF4-FFF2-40B4-BE49-F238E27FC236}">
                <a16:creationId xmlns:a16="http://schemas.microsoft.com/office/drawing/2014/main" id="{C2F261B9-4347-407C-ACB3-85DC584DB4B6}"/>
              </a:ext>
            </a:extLst>
          </p:cNvPr>
          <p:cNvSpPr txBox="1"/>
          <p:nvPr/>
        </p:nvSpPr>
        <p:spPr>
          <a:xfrm>
            <a:off x="3865616" y="1992868"/>
            <a:ext cx="2916184" cy="369332"/>
          </a:xfrm>
          <a:prstGeom prst="rect">
            <a:avLst/>
          </a:prstGeom>
          <a:noFill/>
        </p:spPr>
        <p:txBody>
          <a:bodyPr wrap="none" rtlCol="0">
            <a:spAutoFit/>
          </a:bodyPr>
          <a:lstStyle/>
          <a:p>
            <a:r>
              <a:rPr lang="en-US" sz="1800" dirty="0">
                <a:solidFill>
                  <a:schemeClr val="bg1"/>
                </a:solidFill>
              </a:rPr>
              <a:t>Students at UB Spring 2017</a:t>
            </a:r>
          </a:p>
        </p:txBody>
      </p:sp>
      <p:sp>
        <p:nvSpPr>
          <p:cNvPr id="15" name="TextBox 14">
            <a:extLst>
              <a:ext uri="{FF2B5EF4-FFF2-40B4-BE49-F238E27FC236}">
                <a16:creationId xmlns:a16="http://schemas.microsoft.com/office/drawing/2014/main" id="{B75764D7-76BD-4B90-9462-960459C704E9}"/>
              </a:ext>
            </a:extLst>
          </p:cNvPr>
          <p:cNvSpPr txBox="1"/>
          <p:nvPr/>
        </p:nvSpPr>
        <p:spPr>
          <a:xfrm>
            <a:off x="4399016" y="2373868"/>
            <a:ext cx="2916184" cy="369332"/>
          </a:xfrm>
          <a:prstGeom prst="rect">
            <a:avLst/>
          </a:prstGeom>
          <a:noFill/>
        </p:spPr>
        <p:txBody>
          <a:bodyPr wrap="none" rtlCol="0">
            <a:spAutoFit/>
          </a:bodyPr>
          <a:lstStyle/>
          <a:p>
            <a:r>
              <a:rPr lang="en-US" sz="1800" dirty="0">
                <a:solidFill>
                  <a:schemeClr val="bg1"/>
                </a:solidFill>
              </a:rPr>
              <a:t>Students at UB Spring 2018</a:t>
            </a:r>
          </a:p>
        </p:txBody>
      </p:sp>
      <p:sp>
        <p:nvSpPr>
          <p:cNvPr id="16" name="TextBox 15">
            <a:extLst>
              <a:ext uri="{FF2B5EF4-FFF2-40B4-BE49-F238E27FC236}">
                <a16:creationId xmlns:a16="http://schemas.microsoft.com/office/drawing/2014/main" id="{BC0E471E-1ECD-44C9-AE21-21E4403CA4B8}"/>
              </a:ext>
            </a:extLst>
          </p:cNvPr>
          <p:cNvSpPr txBox="1"/>
          <p:nvPr/>
        </p:nvSpPr>
        <p:spPr>
          <a:xfrm>
            <a:off x="4780016" y="2819400"/>
            <a:ext cx="2916184" cy="369332"/>
          </a:xfrm>
          <a:prstGeom prst="rect">
            <a:avLst/>
          </a:prstGeom>
          <a:noFill/>
        </p:spPr>
        <p:txBody>
          <a:bodyPr wrap="none" rtlCol="0">
            <a:spAutoFit/>
          </a:bodyPr>
          <a:lstStyle/>
          <a:p>
            <a:r>
              <a:rPr lang="en-US" sz="1800" dirty="0">
                <a:solidFill>
                  <a:schemeClr val="bg1"/>
                </a:solidFill>
              </a:rPr>
              <a:t>Students at UB Spring 2019</a:t>
            </a:r>
          </a:p>
        </p:txBody>
      </p:sp>
      <p:sp>
        <p:nvSpPr>
          <p:cNvPr id="17" name="TextBox 16">
            <a:extLst>
              <a:ext uri="{FF2B5EF4-FFF2-40B4-BE49-F238E27FC236}">
                <a16:creationId xmlns:a16="http://schemas.microsoft.com/office/drawing/2014/main" id="{1D5B2F7C-5A08-4191-B955-33B8CEAF3D0C}"/>
              </a:ext>
            </a:extLst>
          </p:cNvPr>
          <p:cNvSpPr txBox="1"/>
          <p:nvPr/>
        </p:nvSpPr>
        <p:spPr>
          <a:xfrm>
            <a:off x="5161016" y="3276600"/>
            <a:ext cx="2916184" cy="369332"/>
          </a:xfrm>
          <a:prstGeom prst="rect">
            <a:avLst/>
          </a:prstGeom>
          <a:noFill/>
        </p:spPr>
        <p:txBody>
          <a:bodyPr wrap="none" rtlCol="0">
            <a:spAutoFit/>
          </a:bodyPr>
          <a:lstStyle/>
          <a:p>
            <a:r>
              <a:rPr lang="en-US" sz="1800" dirty="0">
                <a:solidFill>
                  <a:schemeClr val="bg1"/>
                </a:solidFill>
              </a:rPr>
              <a:t>Students at UB Spring 2020</a:t>
            </a:r>
          </a:p>
        </p:txBody>
      </p:sp>
      <p:cxnSp>
        <p:nvCxnSpPr>
          <p:cNvPr id="5" name="Straight Arrow Connector 4">
            <a:extLst>
              <a:ext uri="{FF2B5EF4-FFF2-40B4-BE49-F238E27FC236}">
                <a16:creationId xmlns:a16="http://schemas.microsoft.com/office/drawing/2014/main" id="{85979AB5-6D92-435D-9561-31D34B6E5103}"/>
              </a:ext>
            </a:extLst>
          </p:cNvPr>
          <p:cNvCxnSpPr/>
          <p:nvPr/>
        </p:nvCxnSpPr>
        <p:spPr bwMode="auto">
          <a:xfrm>
            <a:off x="190501" y="5312980"/>
            <a:ext cx="1714499" cy="131642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6" name="TextBox 5">
            <a:extLst>
              <a:ext uri="{FF2B5EF4-FFF2-40B4-BE49-F238E27FC236}">
                <a16:creationId xmlns:a16="http://schemas.microsoft.com/office/drawing/2014/main" id="{DF2273CC-DAFC-4FDD-9AF6-7B3800B733C3}"/>
              </a:ext>
            </a:extLst>
          </p:cNvPr>
          <p:cNvSpPr txBox="1"/>
          <p:nvPr/>
        </p:nvSpPr>
        <p:spPr>
          <a:xfrm>
            <a:off x="1408238" y="6337012"/>
            <a:ext cx="269625" cy="461665"/>
          </a:xfrm>
          <a:prstGeom prst="rect">
            <a:avLst/>
          </a:prstGeom>
          <a:noFill/>
        </p:spPr>
        <p:txBody>
          <a:bodyPr wrap="none" rtlCol="0">
            <a:spAutoFit/>
          </a:bodyPr>
          <a:lstStyle/>
          <a:p>
            <a:r>
              <a:rPr lang="en-US" sz="2400" b="0" dirty="0">
                <a:solidFill>
                  <a:schemeClr val="bg1"/>
                </a:solidFill>
              </a:rPr>
              <a:t>t</a:t>
            </a:r>
          </a:p>
        </p:txBody>
      </p:sp>
    </p:spTree>
    <p:extLst>
      <p:ext uri="{BB962C8B-B14F-4D97-AF65-F5344CB8AC3E}">
        <p14:creationId xmlns:p14="http://schemas.microsoft.com/office/powerpoint/2010/main" val="2321370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1F8E4-422F-420C-A50C-B31D8A18C0FC}"/>
              </a:ext>
            </a:extLst>
          </p:cNvPr>
          <p:cNvSpPr>
            <a:spLocks noGrp="1"/>
          </p:cNvSpPr>
          <p:nvPr>
            <p:ph type="title"/>
          </p:nvPr>
        </p:nvSpPr>
        <p:spPr/>
        <p:txBody>
          <a:bodyPr/>
          <a:lstStyle/>
          <a:p>
            <a:r>
              <a:rPr lang="en-US" dirty="0"/>
              <a:t>Subpopulations and overlap</a:t>
            </a:r>
          </a:p>
        </p:txBody>
      </p:sp>
      <p:sp>
        <p:nvSpPr>
          <p:cNvPr id="14" name="Content Placeholder 13">
            <a:extLst>
              <a:ext uri="{FF2B5EF4-FFF2-40B4-BE49-F238E27FC236}">
                <a16:creationId xmlns:a16="http://schemas.microsoft.com/office/drawing/2014/main" id="{13338F67-C9A9-4CDA-882F-02B1CA9CE664}"/>
              </a:ext>
            </a:extLst>
          </p:cNvPr>
          <p:cNvSpPr>
            <a:spLocks noGrp="1"/>
          </p:cNvSpPr>
          <p:nvPr>
            <p:ph idx="1"/>
          </p:nvPr>
        </p:nvSpPr>
        <p:spPr>
          <a:xfrm>
            <a:off x="0" y="5638800"/>
            <a:ext cx="9144000" cy="1143000"/>
          </a:xfrm>
        </p:spPr>
        <p:txBody>
          <a:bodyPr/>
          <a:lstStyle/>
          <a:p>
            <a:pPr marL="0" indent="0" algn="ctr"/>
            <a:r>
              <a:rPr lang="en-US" sz="2000" dirty="0"/>
              <a:t>‘Distinct’ populations: a matter of defining populations in terms of variables.</a:t>
            </a:r>
          </a:p>
          <a:p>
            <a:pPr marL="0" indent="0" algn="ctr"/>
            <a:r>
              <a:rPr lang="en-US" sz="2000" dirty="0"/>
              <a:t>Appropriate definitions allow to find out how variables covary.</a:t>
            </a:r>
          </a:p>
        </p:txBody>
      </p:sp>
      <p:sp>
        <p:nvSpPr>
          <p:cNvPr id="4" name="Rectangle 3">
            <a:extLst>
              <a:ext uri="{FF2B5EF4-FFF2-40B4-BE49-F238E27FC236}">
                <a16:creationId xmlns:a16="http://schemas.microsoft.com/office/drawing/2014/main" id="{7502EFEC-3B68-4E1E-AAFD-5FC9B140E001}"/>
              </a:ext>
            </a:extLst>
          </p:cNvPr>
          <p:cNvSpPr/>
          <p:nvPr/>
        </p:nvSpPr>
        <p:spPr bwMode="auto">
          <a:xfrm>
            <a:off x="838200" y="1600200"/>
            <a:ext cx="7315200" cy="3810000"/>
          </a:xfrm>
          <a:prstGeom prst="rect">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a:extLst>
              <a:ext uri="{FF2B5EF4-FFF2-40B4-BE49-F238E27FC236}">
                <a16:creationId xmlns:a16="http://schemas.microsoft.com/office/drawing/2014/main" id="{8BB1D4BF-D0CD-4CD8-ACED-C5C458A251F6}"/>
              </a:ext>
            </a:extLst>
          </p:cNvPr>
          <p:cNvSpPr/>
          <p:nvPr/>
        </p:nvSpPr>
        <p:spPr bwMode="auto">
          <a:xfrm>
            <a:off x="1219200" y="2057400"/>
            <a:ext cx="5638800" cy="3124200"/>
          </a:xfrm>
          <a:prstGeom prst="rect">
            <a:avLst/>
          </a:prstGeom>
          <a:noFill/>
          <a:ln w="19050" cap="flat" cmpd="sng" algn="ctr">
            <a:solidFill>
              <a:srgbClr val="FFC1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a:extLst>
              <a:ext uri="{FF2B5EF4-FFF2-40B4-BE49-F238E27FC236}">
                <a16:creationId xmlns:a16="http://schemas.microsoft.com/office/drawing/2014/main" id="{16021B68-B1F5-4ECB-BAD4-BD5199DD77E1}"/>
              </a:ext>
            </a:extLst>
          </p:cNvPr>
          <p:cNvSpPr/>
          <p:nvPr/>
        </p:nvSpPr>
        <p:spPr bwMode="auto">
          <a:xfrm>
            <a:off x="3962400" y="1865586"/>
            <a:ext cx="3962400" cy="2935014"/>
          </a:xfrm>
          <a:prstGeom prst="rect">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a:extLst>
              <a:ext uri="{FF2B5EF4-FFF2-40B4-BE49-F238E27FC236}">
                <a16:creationId xmlns:a16="http://schemas.microsoft.com/office/drawing/2014/main" id="{01534886-86EB-42F4-99F6-3CCCF4DE8181}"/>
              </a:ext>
            </a:extLst>
          </p:cNvPr>
          <p:cNvSpPr/>
          <p:nvPr/>
        </p:nvSpPr>
        <p:spPr bwMode="auto">
          <a:xfrm>
            <a:off x="4114801" y="2362200"/>
            <a:ext cx="2334830" cy="2286000"/>
          </a:xfrm>
          <a:prstGeom prst="rect">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a:extLst>
              <a:ext uri="{FF2B5EF4-FFF2-40B4-BE49-F238E27FC236}">
                <a16:creationId xmlns:a16="http://schemas.microsoft.com/office/drawing/2014/main" id="{A569C659-E475-41F2-8EA7-CA52700003A6}"/>
              </a:ext>
            </a:extLst>
          </p:cNvPr>
          <p:cNvSpPr/>
          <p:nvPr/>
        </p:nvSpPr>
        <p:spPr bwMode="auto">
          <a:xfrm>
            <a:off x="1398970" y="3003332"/>
            <a:ext cx="2334830" cy="659522"/>
          </a:xfrm>
          <a:prstGeom prst="rect">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04969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divot">
          <a:fgClr>
            <a:srgbClr val="FFC1C1"/>
          </a:fgClr>
          <a:bgClr>
            <a:srgbClr val="2E4E86"/>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A8A65-DA98-4129-8933-32C319576DFD}"/>
              </a:ext>
            </a:extLst>
          </p:cNvPr>
          <p:cNvSpPr>
            <a:spLocks noGrp="1"/>
          </p:cNvSpPr>
          <p:nvPr>
            <p:ph type="title"/>
          </p:nvPr>
        </p:nvSpPr>
        <p:spPr/>
        <p:txBody>
          <a:bodyPr/>
          <a:lstStyle/>
          <a:p>
            <a:r>
              <a:rPr lang="en-US" dirty="0"/>
              <a:t>Sample</a:t>
            </a:r>
          </a:p>
        </p:txBody>
      </p:sp>
      <p:sp>
        <p:nvSpPr>
          <p:cNvPr id="3" name="Content Placeholder 2">
            <a:extLst>
              <a:ext uri="{FF2B5EF4-FFF2-40B4-BE49-F238E27FC236}">
                <a16:creationId xmlns:a16="http://schemas.microsoft.com/office/drawing/2014/main" id="{8D0E9C3D-9FFB-4612-871A-CD097739797A}"/>
              </a:ext>
            </a:extLst>
          </p:cNvPr>
          <p:cNvSpPr>
            <a:spLocks noGrp="1"/>
          </p:cNvSpPr>
          <p:nvPr>
            <p:ph idx="1"/>
          </p:nvPr>
        </p:nvSpPr>
        <p:spPr/>
        <p:txBody>
          <a:bodyPr/>
          <a:lstStyle/>
          <a:p>
            <a:pPr>
              <a:buFont typeface="Arial" panose="020B0604020202020204" pitchFamily="34" charset="0"/>
              <a:buChar char="•"/>
            </a:pPr>
            <a:r>
              <a:rPr lang="en-US" dirty="0"/>
              <a:t>Subsets of data drawn from a population</a:t>
            </a:r>
          </a:p>
        </p:txBody>
      </p:sp>
      <p:sp>
        <p:nvSpPr>
          <p:cNvPr id="4" name="Rectangle 3">
            <a:extLst>
              <a:ext uri="{FF2B5EF4-FFF2-40B4-BE49-F238E27FC236}">
                <a16:creationId xmlns:a16="http://schemas.microsoft.com/office/drawing/2014/main" id="{AB8E74B9-B9F3-43F9-B363-F41EF8C29950}"/>
              </a:ext>
            </a:extLst>
          </p:cNvPr>
          <p:cNvSpPr/>
          <p:nvPr/>
        </p:nvSpPr>
        <p:spPr bwMode="auto">
          <a:xfrm>
            <a:off x="152400" y="2743200"/>
            <a:ext cx="2590800" cy="2819400"/>
          </a:xfrm>
          <a:prstGeom prst="rect">
            <a:avLst/>
          </a:prstGeom>
          <a:noFill/>
          <a:ln w="19050" cap="flat" cmpd="sng" algn="ctr">
            <a:solidFill>
              <a:srgbClr val="FFFF00"/>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ectangle 4">
            <a:extLst>
              <a:ext uri="{FF2B5EF4-FFF2-40B4-BE49-F238E27FC236}">
                <a16:creationId xmlns:a16="http://schemas.microsoft.com/office/drawing/2014/main" id="{28F004A2-AC5D-4EE9-B446-ED52D2503DB1}"/>
              </a:ext>
            </a:extLst>
          </p:cNvPr>
          <p:cNvSpPr/>
          <p:nvPr/>
        </p:nvSpPr>
        <p:spPr bwMode="auto">
          <a:xfrm>
            <a:off x="609600" y="3352800"/>
            <a:ext cx="609600" cy="2209800"/>
          </a:xfrm>
          <a:prstGeom prst="rect">
            <a:avLst/>
          </a:prstGeom>
          <a:pattFill prst="divot">
            <a:fgClr>
              <a:srgbClr val="FFC1C1"/>
            </a:fgClr>
            <a:bgClr>
              <a:srgbClr val="37558A"/>
            </a:bgClr>
          </a:pattFill>
          <a:ln w="19050" cap="flat" cmpd="sng" algn="ctr">
            <a:solidFill>
              <a:srgbClr val="FFC1C1"/>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a:extLst>
              <a:ext uri="{FF2B5EF4-FFF2-40B4-BE49-F238E27FC236}">
                <a16:creationId xmlns:a16="http://schemas.microsoft.com/office/drawing/2014/main" id="{34BF0A8E-C65D-4B28-B58C-A8315EC5C834}"/>
              </a:ext>
            </a:extLst>
          </p:cNvPr>
          <p:cNvSpPr/>
          <p:nvPr/>
        </p:nvSpPr>
        <p:spPr bwMode="auto">
          <a:xfrm>
            <a:off x="1447800" y="2781300"/>
            <a:ext cx="914400" cy="2209800"/>
          </a:xfrm>
          <a:prstGeom prst="rect">
            <a:avLst/>
          </a:prstGeom>
          <a:pattFill prst="smConfetti">
            <a:fgClr>
              <a:srgbClr val="1FE115"/>
            </a:fgClr>
            <a:bgClr>
              <a:srgbClr val="305087"/>
            </a:bgClr>
          </a:pattFill>
          <a:ln w="19050" cap="flat" cmpd="sng" algn="ctr">
            <a:solidFill>
              <a:srgbClr val="1FE115"/>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a:extLst>
              <a:ext uri="{FF2B5EF4-FFF2-40B4-BE49-F238E27FC236}">
                <a16:creationId xmlns:a16="http://schemas.microsoft.com/office/drawing/2014/main" id="{24F4EDA3-557C-41BB-9D3A-AEA240492AEA}"/>
              </a:ext>
            </a:extLst>
          </p:cNvPr>
          <p:cNvSpPr/>
          <p:nvPr/>
        </p:nvSpPr>
        <p:spPr bwMode="auto">
          <a:xfrm>
            <a:off x="2590800" y="4953000"/>
            <a:ext cx="609600" cy="1143000"/>
          </a:xfrm>
          <a:prstGeom prst="ellipse">
            <a:avLst/>
          </a:prstGeom>
          <a:pattFill prst="pct5">
            <a:fgClr>
              <a:srgbClr val="FFC1C1"/>
            </a:fgClr>
            <a:bgClr>
              <a:srgbClr val="2F4F87"/>
            </a:bgClr>
          </a:pattFill>
          <a:ln w="38100" cap="flat" cmpd="sng" algn="ctr">
            <a:solidFill>
              <a:srgbClr val="FFC1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a:extLst>
              <a:ext uri="{FF2B5EF4-FFF2-40B4-BE49-F238E27FC236}">
                <a16:creationId xmlns:a16="http://schemas.microsoft.com/office/drawing/2014/main" id="{4453F5FB-4A9A-4186-AD08-9BD7AE525AEE}"/>
              </a:ext>
            </a:extLst>
          </p:cNvPr>
          <p:cNvSpPr/>
          <p:nvPr/>
        </p:nvSpPr>
        <p:spPr bwMode="auto">
          <a:xfrm>
            <a:off x="3733800" y="3429000"/>
            <a:ext cx="609600" cy="1143000"/>
          </a:xfrm>
          <a:prstGeom prst="ellipse">
            <a:avLst/>
          </a:prstGeom>
          <a:pattFill prst="pct5">
            <a:fgClr>
              <a:srgbClr val="1FE115"/>
            </a:fgClr>
            <a:bgClr>
              <a:srgbClr val="38558A"/>
            </a:bgClr>
          </a:patt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Oval 8">
            <a:extLst>
              <a:ext uri="{FF2B5EF4-FFF2-40B4-BE49-F238E27FC236}">
                <a16:creationId xmlns:a16="http://schemas.microsoft.com/office/drawing/2014/main" id="{DDE49F5B-EAF2-46AB-B473-91A6E380293F}"/>
              </a:ext>
            </a:extLst>
          </p:cNvPr>
          <p:cNvSpPr/>
          <p:nvPr/>
        </p:nvSpPr>
        <p:spPr bwMode="auto">
          <a:xfrm>
            <a:off x="762000" y="4495800"/>
            <a:ext cx="243840" cy="457200"/>
          </a:xfrm>
          <a:prstGeom prst="ellipse">
            <a:avLst/>
          </a:prstGeom>
          <a:pattFill prst="pct5">
            <a:fgClr>
              <a:srgbClr val="FFC1C1"/>
            </a:fgClr>
            <a:bgClr>
              <a:srgbClr val="2F4F87"/>
            </a:bgClr>
          </a:pattFill>
          <a:ln w="38100" cap="flat" cmpd="sng" algn="ctr">
            <a:solidFill>
              <a:srgbClr val="FFC1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Oval 9">
            <a:extLst>
              <a:ext uri="{FF2B5EF4-FFF2-40B4-BE49-F238E27FC236}">
                <a16:creationId xmlns:a16="http://schemas.microsoft.com/office/drawing/2014/main" id="{EB92DA65-E5A5-403B-9AAB-0FBFD8D45039}"/>
              </a:ext>
            </a:extLst>
          </p:cNvPr>
          <p:cNvSpPr/>
          <p:nvPr/>
        </p:nvSpPr>
        <p:spPr bwMode="auto">
          <a:xfrm>
            <a:off x="1762760" y="3733800"/>
            <a:ext cx="284480" cy="533400"/>
          </a:xfrm>
          <a:prstGeom prst="ellipse">
            <a:avLst/>
          </a:prstGeom>
          <a:pattFill prst="pct5">
            <a:fgClr>
              <a:srgbClr val="1FE115"/>
            </a:fgClr>
            <a:bgClr>
              <a:srgbClr val="38558A"/>
            </a:bgClr>
          </a:patt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2" name="Straight Connector 11">
            <a:extLst>
              <a:ext uri="{FF2B5EF4-FFF2-40B4-BE49-F238E27FC236}">
                <a16:creationId xmlns:a16="http://schemas.microsoft.com/office/drawing/2014/main" id="{15FD358E-837D-40B4-96C7-219F7AFEA26A}"/>
              </a:ext>
            </a:extLst>
          </p:cNvPr>
          <p:cNvCxnSpPr>
            <a:cxnSpLocks/>
            <a:stCxn id="10" idx="0"/>
            <a:endCxn id="8" idx="0"/>
          </p:cNvCxnSpPr>
          <p:nvPr/>
        </p:nvCxnSpPr>
        <p:spPr bwMode="auto">
          <a:xfrm flipV="1">
            <a:off x="1905000" y="3429000"/>
            <a:ext cx="2133600" cy="304800"/>
          </a:xfrm>
          <a:prstGeom prst="line">
            <a:avLst/>
          </a:prstGeom>
          <a:solidFill>
            <a:schemeClr val="accent1"/>
          </a:solidFill>
          <a:ln w="9525" cap="flat" cmpd="sng" algn="ctr">
            <a:solidFill>
              <a:srgbClr val="1FE115"/>
            </a:solidFill>
            <a:prstDash val="dash"/>
            <a:round/>
            <a:headEnd type="none" w="med" len="med"/>
            <a:tailEnd type="none" w="med" len="med"/>
          </a:ln>
          <a:effectLst/>
        </p:spPr>
      </p:cxnSp>
      <p:cxnSp>
        <p:nvCxnSpPr>
          <p:cNvPr id="14" name="Straight Connector 13">
            <a:extLst>
              <a:ext uri="{FF2B5EF4-FFF2-40B4-BE49-F238E27FC236}">
                <a16:creationId xmlns:a16="http://schemas.microsoft.com/office/drawing/2014/main" id="{9ED881A2-2015-458F-9A08-313DA619D50F}"/>
              </a:ext>
            </a:extLst>
          </p:cNvPr>
          <p:cNvCxnSpPr>
            <a:cxnSpLocks/>
            <a:stCxn id="10" idx="4"/>
            <a:endCxn id="8" idx="4"/>
          </p:cNvCxnSpPr>
          <p:nvPr/>
        </p:nvCxnSpPr>
        <p:spPr bwMode="auto">
          <a:xfrm>
            <a:off x="1905000" y="4267200"/>
            <a:ext cx="2133600" cy="304800"/>
          </a:xfrm>
          <a:prstGeom prst="line">
            <a:avLst/>
          </a:prstGeom>
          <a:solidFill>
            <a:schemeClr val="accent1"/>
          </a:solidFill>
          <a:ln w="9525" cap="flat" cmpd="sng" algn="ctr">
            <a:solidFill>
              <a:srgbClr val="1FE115"/>
            </a:solidFill>
            <a:prstDash val="dash"/>
            <a:round/>
            <a:headEnd type="none" w="med" len="med"/>
            <a:tailEnd type="none" w="med" len="med"/>
          </a:ln>
          <a:effectLst/>
        </p:spPr>
      </p:cxnSp>
      <p:cxnSp>
        <p:nvCxnSpPr>
          <p:cNvPr id="17" name="Straight Connector 16">
            <a:extLst>
              <a:ext uri="{FF2B5EF4-FFF2-40B4-BE49-F238E27FC236}">
                <a16:creationId xmlns:a16="http://schemas.microsoft.com/office/drawing/2014/main" id="{373C68BE-8F15-4D5F-B908-867670AB37DB}"/>
              </a:ext>
            </a:extLst>
          </p:cNvPr>
          <p:cNvCxnSpPr>
            <a:cxnSpLocks/>
            <a:stCxn id="9" idx="0"/>
            <a:endCxn id="7" idx="0"/>
          </p:cNvCxnSpPr>
          <p:nvPr/>
        </p:nvCxnSpPr>
        <p:spPr bwMode="auto">
          <a:xfrm>
            <a:off x="883920" y="4495800"/>
            <a:ext cx="2011680" cy="457200"/>
          </a:xfrm>
          <a:prstGeom prst="line">
            <a:avLst/>
          </a:prstGeom>
          <a:solidFill>
            <a:schemeClr val="accent1"/>
          </a:solidFill>
          <a:ln w="9525" cap="flat" cmpd="sng" algn="ctr">
            <a:solidFill>
              <a:srgbClr val="FFC1C1"/>
            </a:solidFill>
            <a:prstDash val="dash"/>
            <a:round/>
            <a:headEnd type="none" w="med" len="med"/>
            <a:tailEnd type="none" w="med" len="med"/>
          </a:ln>
          <a:effectLst/>
        </p:spPr>
      </p:cxnSp>
      <p:cxnSp>
        <p:nvCxnSpPr>
          <p:cNvPr id="20" name="Straight Connector 19">
            <a:extLst>
              <a:ext uri="{FF2B5EF4-FFF2-40B4-BE49-F238E27FC236}">
                <a16:creationId xmlns:a16="http://schemas.microsoft.com/office/drawing/2014/main" id="{C60C9DB5-F485-4A3D-B168-03E62B523D10}"/>
              </a:ext>
            </a:extLst>
          </p:cNvPr>
          <p:cNvCxnSpPr>
            <a:cxnSpLocks/>
            <a:stCxn id="9" idx="4"/>
            <a:endCxn id="7" idx="4"/>
          </p:cNvCxnSpPr>
          <p:nvPr/>
        </p:nvCxnSpPr>
        <p:spPr bwMode="auto">
          <a:xfrm>
            <a:off x="883920" y="4953000"/>
            <a:ext cx="2011680" cy="1143000"/>
          </a:xfrm>
          <a:prstGeom prst="line">
            <a:avLst/>
          </a:prstGeom>
          <a:solidFill>
            <a:schemeClr val="accent1"/>
          </a:solidFill>
          <a:ln w="9525" cap="flat" cmpd="sng" algn="ctr">
            <a:solidFill>
              <a:srgbClr val="FFC1C1"/>
            </a:solidFill>
            <a:prstDash val="dash"/>
            <a:round/>
            <a:headEnd type="none" w="med" len="med"/>
            <a:tailEnd type="none" w="med" len="med"/>
          </a:ln>
          <a:effectLst/>
        </p:spPr>
      </p:cxnSp>
      <p:sp>
        <p:nvSpPr>
          <p:cNvPr id="23" name="Content Placeholder 2">
            <a:extLst>
              <a:ext uri="{FF2B5EF4-FFF2-40B4-BE49-F238E27FC236}">
                <a16:creationId xmlns:a16="http://schemas.microsoft.com/office/drawing/2014/main" id="{E68912EE-C3DC-46CB-A5CE-BF5A046B7B23}"/>
              </a:ext>
            </a:extLst>
          </p:cNvPr>
          <p:cNvSpPr txBox="1">
            <a:spLocks/>
          </p:cNvSpPr>
          <p:nvPr/>
        </p:nvSpPr>
        <p:spPr>
          <a:xfrm>
            <a:off x="4602480" y="2286000"/>
            <a:ext cx="4465320" cy="4495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sz="1800" kern="0" dirty="0"/>
              <a:t>Descriptive </a:t>
            </a:r>
            <a:r>
              <a:rPr lang="en-US" sz="1800" i="1" kern="0" dirty="0"/>
              <a:t>statistics</a:t>
            </a:r>
            <a:r>
              <a:rPr lang="en-US" sz="1800" kern="0" dirty="0"/>
              <a:t> (sample mean, sample variance, …) describe the </a:t>
            </a:r>
            <a:r>
              <a:rPr lang="en-US" sz="1800" i="1" kern="0" dirty="0"/>
              <a:t>samples</a:t>
            </a:r>
            <a:r>
              <a:rPr lang="en-US" sz="1800" kern="0" dirty="0"/>
              <a:t>.</a:t>
            </a:r>
          </a:p>
          <a:p>
            <a:pPr>
              <a:buFont typeface="Arial" panose="020B0604020202020204" pitchFamily="34" charset="0"/>
              <a:buChar char="•"/>
            </a:pPr>
            <a:r>
              <a:rPr lang="en-US" sz="1800" kern="0" dirty="0"/>
              <a:t>Only the </a:t>
            </a:r>
            <a:r>
              <a:rPr lang="en-US" sz="1800" i="1" kern="0" dirty="0"/>
              <a:t>statistics</a:t>
            </a:r>
            <a:r>
              <a:rPr lang="en-US" sz="1800" kern="0" dirty="0"/>
              <a:t> of completely representative samples provide for accurate </a:t>
            </a:r>
            <a:r>
              <a:rPr lang="en-US" sz="1800" i="1" kern="0" dirty="0"/>
              <a:t>parameters</a:t>
            </a:r>
            <a:r>
              <a:rPr lang="en-US" sz="1800" kern="0" dirty="0"/>
              <a:t> (population mean, …).</a:t>
            </a:r>
          </a:p>
          <a:p>
            <a:pPr lvl="1">
              <a:buFont typeface="Arial" panose="020B0604020202020204" pitchFamily="34" charset="0"/>
              <a:buChar char="•"/>
            </a:pPr>
            <a:r>
              <a:rPr lang="en-US" sz="1800" kern="0" dirty="0"/>
              <a:t>Statistics </a:t>
            </a:r>
            <a:r>
              <a:rPr lang="en-US" sz="1800" kern="0" dirty="0">
                <a:sym typeface="Wingdings" panose="05000000000000000000" pitchFamily="2" charset="2"/>
              </a:rPr>
              <a:t> parameter </a:t>
            </a:r>
            <a:r>
              <a:rPr lang="en-US" sz="1800" i="1" kern="0" dirty="0">
                <a:sym typeface="Wingdings" panose="05000000000000000000" pitchFamily="2" charset="2"/>
              </a:rPr>
              <a:t>estimates</a:t>
            </a:r>
          </a:p>
          <a:p>
            <a:pPr lvl="1">
              <a:buFont typeface="Arial" panose="020B0604020202020204" pitchFamily="34" charset="0"/>
              <a:buChar char="•"/>
            </a:pPr>
            <a:r>
              <a:rPr lang="en-US" sz="1800" kern="0" dirty="0"/>
              <a:t>How good are the estimates?</a:t>
            </a:r>
          </a:p>
          <a:p>
            <a:pPr lvl="1">
              <a:buFont typeface="Arial" panose="020B0604020202020204" pitchFamily="34" charset="0"/>
              <a:buChar char="•"/>
            </a:pPr>
            <a:r>
              <a:rPr lang="en-US" sz="1800" kern="0" dirty="0"/>
              <a:t>If the statistics about the same variables in distinct samples are distinct, are then the parameters for these variables distinct in the populations the samples are drawn from?</a:t>
            </a:r>
          </a:p>
          <a:p>
            <a:pPr>
              <a:buFont typeface="Arial" panose="020B0604020202020204" pitchFamily="34" charset="0"/>
              <a:buChar char="•"/>
            </a:pPr>
            <a:endParaRPr lang="en-US" sz="1800" kern="0" dirty="0"/>
          </a:p>
        </p:txBody>
      </p:sp>
    </p:spTree>
    <p:extLst>
      <p:ext uri="{BB962C8B-B14F-4D97-AF65-F5344CB8AC3E}">
        <p14:creationId xmlns:p14="http://schemas.microsoft.com/office/powerpoint/2010/main" val="31488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C09BE-3E30-4C99-9257-2CAAADFA6521}"/>
              </a:ext>
            </a:extLst>
          </p:cNvPr>
          <p:cNvSpPr>
            <a:spLocks noGrp="1"/>
          </p:cNvSpPr>
          <p:nvPr>
            <p:ph type="title"/>
          </p:nvPr>
        </p:nvSpPr>
        <p:spPr/>
        <p:txBody>
          <a:bodyPr/>
          <a:lstStyle/>
          <a:p>
            <a:r>
              <a:rPr lang="en-US" dirty="0"/>
              <a:t>Distinct notations for </a:t>
            </a:r>
            <a:br>
              <a:rPr lang="en-US" dirty="0"/>
            </a:br>
            <a:r>
              <a:rPr lang="en-US" dirty="0"/>
              <a:t>statistics and parameters</a:t>
            </a:r>
          </a:p>
        </p:txBody>
      </p:sp>
      <p:graphicFrame>
        <p:nvGraphicFramePr>
          <p:cNvPr id="4" name="Content Placeholder 3">
            <a:extLst>
              <a:ext uri="{FF2B5EF4-FFF2-40B4-BE49-F238E27FC236}">
                <a16:creationId xmlns:a16="http://schemas.microsoft.com/office/drawing/2014/main" id="{A9B1069C-39BC-48BB-8F09-70E418C40066}"/>
              </a:ext>
            </a:extLst>
          </p:cNvPr>
          <p:cNvGraphicFramePr>
            <a:graphicFrameLocks noGrp="1"/>
          </p:cNvGraphicFramePr>
          <p:nvPr>
            <p:ph idx="1"/>
            <p:extLst>
              <p:ext uri="{D42A27DB-BD31-4B8C-83A1-F6EECF244321}">
                <p14:modId xmlns:p14="http://schemas.microsoft.com/office/powerpoint/2010/main" val="3062508192"/>
              </p:ext>
            </p:extLst>
          </p:nvPr>
        </p:nvGraphicFramePr>
        <p:xfrm>
          <a:off x="228600" y="2423160"/>
          <a:ext cx="8610600" cy="3749040"/>
        </p:xfrm>
        <a:graphic>
          <a:graphicData uri="http://schemas.openxmlformats.org/drawingml/2006/table">
            <a:tbl>
              <a:tblPr/>
              <a:tblGrid>
                <a:gridCol w="2558221">
                  <a:extLst>
                    <a:ext uri="{9D8B030D-6E8A-4147-A177-3AD203B41FA5}">
                      <a16:colId xmlns:a16="http://schemas.microsoft.com/office/drawing/2014/main" val="3616293620"/>
                    </a:ext>
                  </a:extLst>
                </a:gridCol>
                <a:gridCol w="2775779">
                  <a:extLst>
                    <a:ext uri="{9D8B030D-6E8A-4147-A177-3AD203B41FA5}">
                      <a16:colId xmlns:a16="http://schemas.microsoft.com/office/drawing/2014/main" val="4189328721"/>
                    </a:ext>
                  </a:extLst>
                </a:gridCol>
                <a:gridCol w="3276600">
                  <a:extLst>
                    <a:ext uri="{9D8B030D-6E8A-4147-A177-3AD203B41FA5}">
                      <a16:colId xmlns:a16="http://schemas.microsoft.com/office/drawing/2014/main" val="959621906"/>
                    </a:ext>
                  </a:extLst>
                </a:gridCol>
              </a:tblGrid>
              <a:tr h="0">
                <a:tc>
                  <a:txBody>
                    <a:bodyPr/>
                    <a:lstStyle/>
                    <a:p>
                      <a:pPr algn="l" fontAlgn="t">
                        <a:lnSpc>
                          <a:spcPct val="150000"/>
                        </a:lnSpc>
                      </a:pPr>
                      <a:br>
                        <a:rPr lang="en-US" sz="2000" dirty="0">
                          <a:solidFill>
                            <a:schemeClr val="bg1"/>
                          </a:solidFill>
                          <a:effectLst/>
                        </a:rPr>
                      </a:br>
                      <a:endParaRPr lang="en-US"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t">
                        <a:lnSpc>
                          <a:spcPct val="150000"/>
                        </a:lnSpc>
                      </a:pPr>
                      <a:r>
                        <a:rPr lang="en-US" sz="2000" dirty="0">
                          <a:solidFill>
                            <a:schemeClr val="bg1"/>
                          </a:solidFill>
                          <a:effectLst/>
                        </a:rPr>
                        <a:t>Sample statistic</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2000" dirty="0">
                          <a:solidFill>
                            <a:schemeClr val="bg1"/>
                          </a:solidFill>
                          <a:effectLst/>
                        </a:rPr>
                        <a:t>Population parameter</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32626738"/>
                  </a:ext>
                </a:extLst>
              </a:tr>
              <a:tr h="0">
                <a:tc>
                  <a:txBody>
                    <a:bodyPr/>
                    <a:lstStyle/>
                    <a:p>
                      <a:pPr algn="l" fontAlgn="t">
                        <a:lnSpc>
                          <a:spcPct val="150000"/>
                        </a:lnSpc>
                      </a:pPr>
                      <a:r>
                        <a:rPr lang="en-US" sz="2000">
                          <a:solidFill>
                            <a:schemeClr val="bg1"/>
                          </a:solidFill>
                          <a:effectLst/>
                        </a:rPr>
                        <a:t>Proportion</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r>
                        <a:rPr lang="en-US" sz="2000" dirty="0">
                          <a:solidFill>
                            <a:schemeClr val="bg1"/>
                          </a:solidFill>
                          <a:effectLst/>
                        </a:rPr>
                        <a:t>p̂   (called “p-hat”)</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r>
                        <a:rPr lang="en-US" sz="2000" i="1" dirty="0">
                          <a:solidFill>
                            <a:schemeClr val="bg1"/>
                          </a:solidFill>
                          <a:effectLst/>
                        </a:rPr>
                        <a:t>P</a:t>
                      </a:r>
                      <a:endParaRPr lang="en-US"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92470076"/>
                  </a:ext>
                </a:extLst>
              </a:tr>
              <a:tr h="0">
                <a:tc>
                  <a:txBody>
                    <a:bodyPr/>
                    <a:lstStyle/>
                    <a:p>
                      <a:pPr algn="l" fontAlgn="t">
                        <a:lnSpc>
                          <a:spcPct val="150000"/>
                        </a:lnSpc>
                      </a:pPr>
                      <a:r>
                        <a:rPr lang="en-US" sz="2000" u="none" strike="noStrike" dirty="0">
                          <a:solidFill>
                            <a:schemeClr val="bg1"/>
                          </a:solidFill>
                          <a:effectLst/>
                        </a:rPr>
                        <a:t>Mean</a:t>
                      </a:r>
                      <a:endParaRPr lang="en-US"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r>
                        <a:rPr lang="en-US" sz="2000" dirty="0">
                          <a:solidFill>
                            <a:schemeClr val="bg1"/>
                          </a:solidFill>
                          <a:effectLst/>
                        </a:rPr>
                        <a:t>x̄     (called “x-bar”)</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r>
                        <a:rPr lang="el-GR" sz="2000" dirty="0">
                          <a:solidFill>
                            <a:schemeClr val="bg1"/>
                          </a:solidFill>
                          <a:effectLst/>
                        </a:rPr>
                        <a:t>μ </a:t>
                      </a:r>
                      <a:r>
                        <a:rPr lang="en-US" sz="2000" dirty="0">
                          <a:solidFill>
                            <a:schemeClr val="bg1"/>
                          </a:solidFill>
                          <a:effectLst/>
                        </a:rPr>
                        <a:t>  </a:t>
                      </a:r>
                      <a:r>
                        <a:rPr lang="el-GR" sz="2000" dirty="0">
                          <a:solidFill>
                            <a:schemeClr val="bg1"/>
                          </a:solidFill>
                          <a:effectLst/>
                        </a:rPr>
                        <a:t>(</a:t>
                      </a:r>
                      <a:r>
                        <a:rPr lang="en-US" sz="2000" dirty="0">
                          <a:solidFill>
                            <a:schemeClr val="bg1"/>
                          </a:solidFill>
                          <a:effectLst/>
                        </a:rPr>
                        <a:t>Greek letter “mu”)</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81280896"/>
                  </a:ext>
                </a:extLst>
              </a:tr>
              <a:tr h="0">
                <a:tc>
                  <a:txBody>
                    <a:bodyPr/>
                    <a:lstStyle/>
                    <a:p>
                      <a:pPr algn="l" fontAlgn="t">
                        <a:lnSpc>
                          <a:spcPct val="150000"/>
                        </a:lnSpc>
                      </a:pPr>
                      <a:r>
                        <a:rPr lang="en-US" sz="2000" u="none" strike="noStrike" dirty="0">
                          <a:solidFill>
                            <a:schemeClr val="bg1"/>
                          </a:solidFill>
                          <a:effectLst/>
                        </a:rPr>
                        <a:t>Standard deviation</a:t>
                      </a:r>
                      <a:endParaRPr lang="en-US"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r>
                        <a:rPr lang="en-US" sz="2000" i="1" dirty="0">
                          <a:solidFill>
                            <a:schemeClr val="bg1"/>
                          </a:solidFill>
                          <a:effectLst/>
                        </a:rPr>
                        <a:t>s     </a:t>
                      </a:r>
                      <a:r>
                        <a:rPr lang="en-US" sz="2000" dirty="0">
                          <a:solidFill>
                            <a:schemeClr val="bg1"/>
                          </a:solidFill>
                          <a:effectLst/>
                        </a:rPr>
                        <a:t>(Latin letter “s”)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r>
                        <a:rPr lang="el-GR" sz="2000" dirty="0">
                          <a:solidFill>
                            <a:schemeClr val="bg1"/>
                          </a:solidFill>
                          <a:effectLst/>
                        </a:rPr>
                        <a:t>σ </a:t>
                      </a:r>
                      <a:r>
                        <a:rPr lang="en-US" sz="2000" dirty="0">
                          <a:solidFill>
                            <a:schemeClr val="bg1"/>
                          </a:solidFill>
                          <a:effectLst/>
                        </a:rPr>
                        <a:t>  </a:t>
                      </a:r>
                      <a:r>
                        <a:rPr lang="el-GR" sz="2000" dirty="0">
                          <a:solidFill>
                            <a:schemeClr val="bg1"/>
                          </a:solidFill>
                          <a:effectLst/>
                        </a:rPr>
                        <a:t>(</a:t>
                      </a:r>
                      <a:r>
                        <a:rPr lang="en-US" sz="2000" dirty="0">
                          <a:solidFill>
                            <a:schemeClr val="bg1"/>
                          </a:solidFill>
                          <a:effectLst/>
                        </a:rPr>
                        <a:t>Greek letter “sigma”)</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28066501"/>
                  </a:ext>
                </a:extLst>
              </a:tr>
              <a:tr h="0">
                <a:tc>
                  <a:txBody>
                    <a:bodyPr/>
                    <a:lstStyle/>
                    <a:p>
                      <a:pPr algn="l" fontAlgn="t">
                        <a:lnSpc>
                          <a:spcPct val="150000"/>
                        </a:lnSpc>
                      </a:pPr>
                      <a:r>
                        <a:rPr lang="en-US" sz="2000" u="none" strike="noStrike" dirty="0">
                          <a:solidFill>
                            <a:schemeClr val="bg1"/>
                          </a:solidFill>
                          <a:effectLst/>
                        </a:rPr>
                        <a:t>Variance</a:t>
                      </a:r>
                      <a:endParaRPr lang="en-US"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r>
                        <a:rPr lang="en-US" sz="2000" dirty="0">
                          <a:solidFill>
                            <a:schemeClr val="bg1"/>
                          </a:solidFill>
                          <a:effectLst/>
                        </a:rPr>
                        <a:t>s</a:t>
                      </a:r>
                      <a:r>
                        <a:rPr lang="en-US" sz="2000" baseline="30000" dirty="0">
                          <a:solidFill>
                            <a:schemeClr val="bg1"/>
                          </a:solidFill>
                          <a:effectLst/>
                        </a:rPr>
                        <a:t>2</a:t>
                      </a:r>
                      <a:endParaRPr lang="en-US"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r>
                        <a:rPr lang="el-GR" sz="2000" dirty="0">
                          <a:solidFill>
                            <a:schemeClr val="bg1"/>
                          </a:solidFill>
                          <a:effectLst/>
                        </a:rPr>
                        <a:t>σ</a:t>
                      </a:r>
                      <a:r>
                        <a:rPr lang="el-GR" sz="2000" baseline="30000" dirty="0">
                          <a:solidFill>
                            <a:schemeClr val="bg1"/>
                          </a:solidFill>
                          <a:effectLst/>
                        </a:rPr>
                        <a:t>2</a:t>
                      </a:r>
                      <a:endParaRPr lang="el-GR"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15225926"/>
                  </a:ext>
                </a:extLst>
              </a:tr>
              <a:tr h="0">
                <a:tc>
                  <a:txBody>
                    <a:bodyPr/>
                    <a:lstStyle/>
                    <a:p>
                      <a:pPr algn="l" fontAlgn="t">
                        <a:lnSpc>
                          <a:spcPct val="150000"/>
                        </a:lnSpc>
                      </a:pPr>
                      <a:r>
                        <a:rPr lang="en-US" sz="2000" dirty="0">
                          <a:solidFill>
                            <a:schemeClr val="bg1"/>
                          </a:solidFill>
                          <a:effectLst/>
                        </a:rPr>
                        <a:t>…</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endParaRPr lang="en-US"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endParaRPr lang="el-GR"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96462863"/>
                  </a:ext>
                </a:extLst>
              </a:tr>
            </a:tbl>
          </a:graphicData>
        </a:graphic>
      </p:graphicFrame>
      <p:sp>
        <p:nvSpPr>
          <p:cNvPr id="5" name="Rectangle 4">
            <a:extLst>
              <a:ext uri="{FF2B5EF4-FFF2-40B4-BE49-F238E27FC236}">
                <a16:creationId xmlns:a16="http://schemas.microsoft.com/office/drawing/2014/main" id="{2EF26EC9-3385-4C4A-A303-AA3A07B96589}"/>
              </a:ext>
            </a:extLst>
          </p:cNvPr>
          <p:cNvSpPr/>
          <p:nvPr/>
        </p:nvSpPr>
        <p:spPr>
          <a:xfrm>
            <a:off x="4572000" y="6489263"/>
            <a:ext cx="4572000" cy="307777"/>
          </a:xfrm>
          <a:prstGeom prst="rect">
            <a:avLst/>
          </a:prstGeom>
        </p:spPr>
        <p:txBody>
          <a:bodyPr>
            <a:spAutoFit/>
          </a:bodyPr>
          <a:lstStyle/>
          <a:p>
            <a:pPr algn="r"/>
            <a:r>
              <a:rPr lang="en-US" sz="1400" b="0" dirty="0">
                <a:solidFill>
                  <a:schemeClr val="bg1"/>
                </a:solidFill>
                <a:hlinkClick r:id="rId2"/>
              </a:rPr>
              <a:t>https://www.scribbr.com/statistics/parameter-vs-statistic/</a:t>
            </a:r>
            <a:r>
              <a:rPr lang="en-US" sz="1400" b="0" dirty="0">
                <a:solidFill>
                  <a:schemeClr val="bg1"/>
                </a:solidFill>
              </a:rPr>
              <a:t> </a:t>
            </a:r>
          </a:p>
        </p:txBody>
      </p:sp>
    </p:spTree>
    <p:extLst>
      <p:ext uri="{BB962C8B-B14F-4D97-AF65-F5344CB8AC3E}">
        <p14:creationId xmlns:p14="http://schemas.microsoft.com/office/powerpoint/2010/main" val="3131723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7306F-1518-4515-94D7-6D7276C353AC}"/>
              </a:ext>
            </a:extLst>
          </p:cNvPr>
          <p:cNvSpPr>
            <a:spLocks noGrp="1"/>
          </p:cNvSpPr>
          <p:nvPr>
            <p:ph type="title"/>
          </p:nvPr>
        </p:nvSpPr>
        <p:spPr/>
        <p:txBody>
          <a:bodyPr/>
          <a:lstStyle/>
          <a:p>
            <a:r>
              <a:rPr lang="en-US" dirty="0"/>
              <a:t>Sampling needs to be as accurate as possible</a:t>
            </a:r>
          </a:p>
        </p:txBody>
      </p:sp>
      <p:sp>
        <p:nvSpPr>
          <p:cNvPr id="16" name="Content Placeholder 15">
            <a:extLst>
              <a:ext uri="{FF2B5EF4-FFF2-40B4-BE49-F238E27FC236}">
                <a16:creationId xmlns:a16="http://schemas.microsoft.com/office/drawing/2014/main" id="{36CFFCBE-897B-49D6-BD9D-1C150AF5F064}"/>
              </a:ext>
            </a:extLst>
          </p:cNvPr>
          <p:cNvSpPr>
            <a:spLocks noGrp="1"/>
          </p:cNvSpPr>
          <p:nvPr>
            <p:ph idx="1"/>
          </p:nvPr>
        </p:nvSpPr>
        <p:spPr>
          <a:xfrm>
            <a:off x="5312804" y="1926020"/>
            <a:ext cx="3821912" cy="2341179"/>
          </a:xfrm>
        </p:spPr>
        <p:txBody>
          <a:bodyPr/>
          <a:lstStyle/>
          <a:p>
            <a:pPr>
              <a:buFont typeface="Arial" panose="020B0604020202020204" pitchFamily="34" charset="0"/>
              <a:buChar char="•"/>
            </a:pPr>
            <a:r>
              <a:rPr lang="en-US" sz="2200" dirty="0"/>
              <a:t>From distinct but comparable populations</a:t>
            </a:r>
          </a:p>
          <a:p>
            <a:pPr>
              <a:buFont typeface="Arial" panose="020B0604020202020204" pitchFamily="34" charset="0"/>
              <a:buChar char="•"/>
            </a:pPr>
            <a:r>
              <a:rPr lang="en-US" sz="2200" dirty="0"/>
              <a:t>Random (= probability sampling)</a:t>
            </a:r>
          </a:p>
          <a:p>
            <a:pPr>
              <a:buFont typeface="Arial" panose="020B0604020202020204" pitchFamily="34" charset="0"/>
              <a:buChar char="•"/>
            </a:pPr>
            <a:r>
              <a:rPr lang="en-US" sz="2200" dirty="0"/>
              <a:t>Sampling error is unavoidable</a:t>
            </a:r>
          </a:p>
        </p:txBody>
      </p:sp>
      <p:sp>
        <p:nvSpPr>
          <p:cNvPr id="4" name="Rectangle 3">
            <a:extLst>
              <a:ext uri="{FF2B5EF4-FFF2-40B4-BE49-F238E27FC236}">
                <a16:creationId xmlns:a16="http://schemas.microsoft.com/office/drawing/2014/main" id="{E43F4214-E24A-4642-B6DF-456E7E052697}"/>
              </a:ext>
            </a:extLst>
          </p:cNvPr>
          <p:cNvSpPr/>
          <p:nvPr/>
        </p:nvSpPr>
        <p:spPr bwMode="auto">
          <a:xfrm>
            <a:off x="1392620" y="2743200"/>
            <a:ext cx="2590800" cy="2819400"/>
          </a:xfrm>
          <a:prstGeom prst="rect">
            <a:avLst/>
          </a:prstGeom>
          <a:noFill/>
          <a:ln w="19050" cap="flat" cmpd="sng" algn="ctr">
            <a:solidFill>
              <a:srgbClr val="FFFF00"/>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a:extLst>
              <a:ext uri="{FF2B5EF4-FFF2-40B4-BE49-F238E27FC236}">
                <a16:creationId xmlns:a16="http://schemas.microsoft.com/office/drawing/2014/main" id="{6A32D10E-F9C5-4DC2-8F46-2B465D564066}"/>
              </a:ext>
            </a:extLst>
          </p:cNvPr>
          <p:cNvSpPr/>
          <p:nvPr/>
        </p:nvSpPr>
        <p:spPr bwMode="auto">
          <a:xfrm>
            <a:off x="2417204" y="2781300"/>
            <a:ext cx="1164196" cy="2209800"/>
          </a:xfrm>
          <a:prstGeom prst="rect">
            <a:avLst/>
          </a:prstGeom>
          <a:pattFill prst="smConfetti">
            <a:fgClr>
              <a:srgbClr val="1FE115"/>
            </a:fgClr>
            <a:bgClr>
              <a:srgbClr val="305087"/>
            </a:bgClr>
          </a:pattFill>
          <a:ln w="19050" cap="flat" cmpd="sng" algn="ctr">
            <a:solidFill>
              <a:srgbClr val="1FE115"/>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ectangle 4">
            <a:extLst>
              <a:ext uri="{FF2B5EF4-FFF2-40B4-BE49-F238E27FC236}">
                <a16:creationId xmlns:a16="http://schemas.microsoft.com/office/drawing/2014/main" id="{2D8B6F54-D16D-4125-B5D8-3B5BC5B9D874}"/>
              </a:ext>
            </a:extLst>
          </p:cNvPr>
          <p:cNvSpPr/>
          <p:nvPr/>
        </p:nvSpPr>
        <p:spPr bwMode="auto">
          <a:xfrm>
            <a:off x="1817764" y="3331779"/>
            <a:ext cx="1164196" cy="2209800"/>
          </a:xfrm>
          <a:prstGeom prst="rect">
            <a:avLst/>
          </a:prstGeom>
          <a:pattFill prst="divot">
            <a:fgClr>
              <a:srgbClr val="FFC1C1"/>
            </a:fgClr>
            <a:bgClr>
              <a:srgbClr val="37558A"/>
            </a:bgClr>
          </a:pattFill>
          <a:ln w="19050" cap="flat" cmpd="sng" algn="ctr">
            <a:solidFill>
              <a:srgbClr val="FFC1C1"/>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7" name="Oval 6">
            <a:extLst>
              <a:ext uri="{FF2B5EF4-FFF2-40B4-BE49-F238E27FC236}">
                <a16:creationId xmlns:a16="http://schemas.microsoft.com/office/drawing/2014/main" id="{199E8A50-B135-4B21-9DF1-6C5D9FD1C1CC}"/>
              </a:ext>
            </a:extLst>
          </p:cNvPr>
          <p:cNvSpPr/>
          <p:nvPr/>
        </p:nvSpPr>
        <p:spPr bwMode="auto">
          <a:xfrm>
            <a:off x="5486400" y="5486400"/>
            <a:ext cx="609600" cy="1143000"/>
          </a:xfrm>
          <a:prstGeom prst="ellipse">
            <a:avLst/>
          </a:prstGeom>
          <a:pattFill prst="pct5">
            <a:fgClr>
              <a:srgbClr val="FFC1C1"/>
            </a:fgClr>
            <a:bgClr>
              <a:srgbClr val="2F4F87"/>
            </a:bgClr>
          </a:pattFill>
          <a:ln w="38100" cap="flat" cmpd="sng" algn="ctr">
            <a:solidFill>
              <a:srgbClr val="FFC1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a:extLst>
              <a:ext uri="{FF2B5EF4-FFF2-40B4-BE49-F238E27FC236}">
                <a16:creationId xmlns:a16="http://schemas.microsoft.com/office/drawing/2014/main" id="{68319526-584E-4E06-88A3-B6FD62C8EF80}"/>
              </a:ext>
            </a:extLst>
          </p:cNvPr>
          <p:cNvSpPr/>
          <p:nvPr/>
        </p:nvSpPr>
        <p:spPr bwMode="auto">
          <a:xfrm>
            <a:off x="7010400" y="4572000"/>
            <a:ext cx="609600" cy="1143000"/>
          </a:xfrm>
          <a:prstGeom prst="ellipse">
            <a:avLst/>
          </a:prstGeom>
          <a:pattFill prst="pct5">
            <a:fgClr>
              <a:srgbClr val="1FE115"/>
            </a:fgClr>
            <a:bgClr>
              <a:srgbClr val="38558A"/>
            </a:bgClr>
          </a:patt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Oval 8">
            <a:extLst>
              <a:ext uri="{FF2B5EF4-FFF2-40B4-BE49-F238E27FC236}">
                <a16:creationId xmlns:a16="http://schemas.microsoft.com/office/drawing/2014/main" id="{9B1BC451-71F5-434A-8844-0559D1C263A9}"/>
              </a:ext>
            </a:extLst>
          </p:cNvPr>
          <p:cNvSpPr/>
          <p:nvPr/>
        </p:nvSpPr>
        <p:spPr bwMode="auto">
          <a:xfrm>
            <a:off x="2118360" y="4495800"/>
            <a:ext cx="243840" cy="457200"/>
          </a:xfrm>
          <a:prstGeom prst="ellipse">
            <a:avLst/>
          </a:prstGeom>
          <a:pattFill prst="pct5">
            <a:fgClr>
              <a:srgbClr val="FFC1C1"/>
            </a:fgClr>
            <a:bgClr>
              <a:srgbClr val="2F4F87"/>
            </a:bgClr>
          </a:pattFill>
          <a:ln w="38100" cap="flat" cmpd="sng" algn="ctr">
            <a:solidFill>
              <a:srgbClr val="FFC1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Oval 9">
            <a:extLst>
              <a:ext uri="{FF2B5EF4-FFF2-40B4-BE49-F238E27FC236}">
                <a16:creationId xmlns:a16="http://schemas.microsoft.com/office/drawing/2014/main" id="{46C608E1-25AF-40A8-AACA-AB88686161F9}"/>
              </a:ext>
            </a:extLst>
          </p:cNvPr>
          <p:cNvSpPr/>
          <p:nvPr/>
        </p:nvSpPr>
        <p:spPr bwMode="auto">
          <a:xfrm>
            <a:off x="2743200" y="3733800"/>
            <a:ext cx="284480" cy="533400"/>
          </a:xfrm>
          <a:prstGeom prst="ellipse">
            <a:avLst/>
          </a:prstGeom>
          <a:pattFill prst="pct5">
            <a:fgClr>
              <a:srgbClr val="1FE115"/>
            </a:fgClr>
            <a:bgClr>
              <a:srgbClr val="38558A"/>
            </a:bgClr>
          </a:patt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1" name="Straight Connector 10">
            <a:extLst>
              <a:ext uri="{FF2B5EF4-FFF2-40B4-BE49-F238E27FC236}">
                <a16:creationId xmlns:a16="http://schemas.microsoft.com/office/drawing/2014/main" id="{278926AD-0607-418A-AE15-C67C1E497BFA}"/>
              </a:ext>
            </a:extLst>
          </p:cNvPr>
          <p:cNvCxnSpPr>
            <a:cxnSpLocks/>
            <a:stCxn id="10" idx="0"/>
            <a:endCxn id="8" idx="0"/>
          </p:cNvCxnSpPr>
          <p:nvPr/>
        </p:nvCxnSpPr>
        <p:spPr bwMode="auto">
          <a:xfrm>
            <a:off x="2885440" y="3733800"/>
            <a:ext cx="4429760" cy="838200"/>
          </a:xfrm>
          <a:prstGeom prst="line">
            <a:avLst/>
          </a:prstGeom>
          <a:solidFill>
            <a:schemeClr val="accent1"/>
          </a:solidFill>
          <a:ln w="9525" cap="flat" cmpd="sng" algn="ctr">
            <a:solidFill>
              <a:srgbClr val="1FE115"/>
            </a:solidFill>
            <a:prstDash val="dash"/>
            <a:round/>
            <a:headEnd type="none" w="med" len="med"/>
            <a:tailEnd type="none" w="med" len="med"/>
          </a:ln>
          <a:effectLst/>
        </p:spPr>
      </p:cxnSp>
      <p:cxnSp>
        <p:nvCxnSpPr>
          <p:cNvPr id="12" name="Straight Connector 11">
            <a:extLst>
              <a:ext uri="{FF2B5EF4-FFF2-40B4-BE49-F238E27FC236}">
                <a16:creationId xmlns:a16="http://schemas.microsoft.com/office/drawing/2014/main" id="{326BF3B2-24CA-4CE2-84AB-036ABBABF9D7}"/>
              </a:ext>
            </a:extLst>
          </p:cNvPr>
          <p:cNvCxnSpPr>
            <a:cxnSpLocks/>
            <a:stCxn id="10" idx="4"/>
            <a:endCxn id="8" idx="4"/>
          </p:cNvCxnSpPr>
          <p:nvPr/>
        </p:nvCxnSpPr>
        <p:spPr bwMode="auto">
          <a:xfrm>
            <a:off x="2885440" y="4267200"/>
            <a:ext cx="4429760" cy="1447800"/>
          </a:xfrm>
          <a:prstGeom prst="line">
            <a:avLst/>
          </a:prstGeom>
          <a:solidFill>
            <a:schemeClr val="accent1"/>
          </a:solidFill>
          <a:ln w="9525" cap="flat" cmpd="sng" algn="ctr">
            <a:solidFill>
              <a:srgbClr val="1FE115"/>
            </a:solidFill>
            <a:prstDash val="dash"/>
            <a:round/>
            <a:headEnd type="none" w="med" len="med"/>
            <a:tailEnd type="none" w="med" len="med"/>
          </a:ln>
          <a:effectLst/>
        </p:spPr>
      </p:cxnSp>
      <p:cxnSp>
        <p:nvCxnSpPr>
          <p:cNvPr id="13" name="Straight Connector 12">
            <a:extLst>
              <a:ext uri="{FF2B5EF4-FFF2-40B4-BE49-F238E27FC236}">
                <a16:creationId xmlns:a16="http://schemas.microsoft.com/office/drawing/2014/main" id="{6E3C2B60-4C55-473A-8916-ABEB014D5997}"/>
              </a:ext>
            </a:extLst>
          </p:cNvPr>
          <p:cNvCxnSpPr>
            <a:cxnSpLocks/>
            <a:stCxn id="9" idx="0"/>
            <a:endCxn id="7" idx="0"/>
          </p:cNvCxnSpPr>
          <p:nvPr/>
        </p:nvCxnSpPr>
        <p:spPr bwMode="auto">
          <a:xfrm>
            <a:off x="2240280" y="4495800"/>
            <a:ext cx="3550920" cy="990600"/>
          </a:xfrm>
          <a:prstGeom prst="line">
            <a:avLst/>
          </a:prstGeom>
          <a:solidFill>
            <a:schemeClr val="accent1"/>
          </a:solidFill>
          <a:ln w="9525" cap="flat" cmpd="sng" algn="ctr">
            <a:solidFill>
              <a:srgbClr val="FFC1C1"/>
            </a:solidFill>
            <a:prstDash val="dash"/>
            <a:round/>
            <a:headEnd type="none" w="med" len="med"/>
            <a:tailEnd type="none" w="med" len="med"/>
          </a:ln>
          <a:effectLst/>
        </p:spPr>
      </p:cxnSp>
      <p:cxnSp>
        <p:nvCxnSpPr>
          <p:cNvPr id="14" name="Straight Connector 13">
            <a:extLst>
              <a:ext uri="{FF2B5EF4-FFF2-40B4-BE49-F238E27FC236}">
                <a16:creationId xmlns:a16="http://schemas.microsoft.com/office/drawing/2014/main" id="{76BBCBA9-72C3-46A1-81FF-A7158021CE89}"/>
              </a:ext>
            </a:extLst>
          </p:cNvPr>
          <p:cNvCxnSpPr>
            <a:cxnSpLocks/>
            <a:stCxn id="9" idx="4"/>
            <a:endCxn id="7" idx="4"/>
          </p:cNvCxnSpPr>
          <p:nvPr/>
        </p:nvCxnSpPr>
        <p:spPr bwMode="auto">
          <a:xfrm>
            <a:off x="2240280" y="4953000"/>
            <a:ext cx="3550920" cy="1676400"/>
          </a:xfrm>
          <a:prstGeom prst="line">
            <a:avLst/>
          </a:prstGeom>
          <a:solidFill>
            <a:schemeClr val="accent1"/>
          </a:solidFill>
          <a:ln w="9525" cap="flat" cmpd="sng" algn="ctr">
            <a:solidFill>
              <a:srgbClr val="FFC1C1"/>
            </a:solidFill>
            <a:prstDash val="dash"/>
            <a:round/>
            <a:headEnd type="none" w="med" len="med"/>
            <a:tailEnd type="none" w="med" len="med"/>
          </a:ln>
          <a:effectLst/>
        </p:spPr>
      </p:cxnSp>
      <p:sp>
        <p:nvSpPr>
          <p:cNvPr id="15" name="Thought Bubble: Cloud 14">
            <a:extLst>
              <a:ext uri="{FF2B5EF4-FFF2-40B4-BE49-F238E27FC236}">
                <a16:creationId xmlns:a16="http://schemas.microsoft.com/office/drawing/2014/main" id="{77AE1F11-24CD-400A-B049-F5C6EC877AD3}"/>
              </a:ext>
            </a:extLst>
          </p:cNvPr>
          <p:cNvSpPr/>
          <p:nvPr/>
        </p:nvSpPr>
        <p:spPr bwMode="auto">
          <a:xfrm>
            <a:off x="381000" y="2209800"/>
            <a:ext cx="4876800" cy="3886200"/>
          </a:xfrm>
          <a:prstGeom prst="cloudCallout">
            <a:avLst>
              <a:gd name="adj1" fmla="val -11350"/>
              <a:gd name="adj2" fmla="val 40323"/>
            </a:avLst>
          </a:prstGeom>
          <a:solidFill>
            <a:srgbClr val="BBE0E3">
              <a:alpha val="43922"/>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638140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C94616-F3D7-4FF0-977F-49734948734F}"/>
              </a:ext>
            </a:extLst>
          </p:cNvPr>
          <p:cNvSpPr>
            <a:spLocks noGrp="1"/>
          </p:cNvSpPr>
          <p:nvPr>
            <p:ph type="title"/>
          </p:nvPr>
        </p:nvSpPr>
        <p:spPr/>
        <p:txBody>
          <a:bodyPr/>
          <a:lstStyle/>
          <a:p>
            <a:r>
              <a:rPr lang="en-US" dirty="0"/>
              <a:t>Remember</a:t>
            </a:r>
          </a:p>
        </p:txBody>
      </p:sp>
      <p:sp>
        <p:nvSpPr>
          <p:cNvPr id="5" name="Content Placeholder 4">
            <a:extLst>
              <a:ext uri="{FF2B5EF4-FFF2-40B4-BE49-F238E27FC236}">
                <a16:creationId xmlns:a16="http://schemas.microsoft.com/office/drawing/2014/main" id="{4E148137-F968-452E-8D95-887AD6DE54AB}"/>
              </a:ext>
            </a:extLst>
          </p:cNvPr>
          <p:cNvSpPr>
            <a:spLocks noGrp="1"/>
          </p:cNvSpPr>
          <p:nvPr>
            <p:ph idx="1"/>
          </p:nvPr>
        </p:nvSpPr>
        <p:spPr/>
        <p:txBody>
          <a:bodyPr/>
          <a:lstStyle/>
          <a:p>
            <a:r>
              <a:rPr lang="en-US" sz="2800" dirty="0"/>
              <a:t>Cohen, H.W., </a:t>
            </a:r>
          </a:p>
          <a:p>
            <a:r>
              <a:rPr lang="en-US" sz="2800" i="1" dirty="0"/>
              <a:t>P values: use and misuse in medical literature. </a:t>
            </a:r>
          </a:p>
          <a:p>
            <a:r>
              <a:rPr lang="en-US" sz="2800" dirty="0"/>
              <a:t>Am J </a:t>
            </a:r>
            <a:r>
              <a:rPr lang="en-US" sz="2800" dirty="0" err="1"/>
              <a:t>Hypertens</a:t>
            </a:r>
            <a:r>
              <a:rPr lang="en-US" sz="2800" dirty="0"/>
              <a:t>, 2011. </a:t>
            </a:r>
            <a:r>
              <a:rPr lang="en-US" sz="2800" b="1" dirty="0"/>
              <a:t>24</a:t>
            </a:r>
            <a:r>
              <a:rPr lang="en-US" sz="2800" dirty="0"/>
              <a:t>(1): p. 18-23.</a:t>
            </a:r>
          </a:p>
          <a:p>
            <a:endParaRPr lang="en-US" sz="2800" dirty="0"/>
          </a:p>
          <a:p>
            <a:r>
              <a:rPr lang="en-US" dirty="0">
                <a:hlinkClick r:id="rId2"/>
              </a:rPr>
              <a:t>https://academic.oup.com/ajh/article/24/1/18/165807</a:t>
            </a:r>
            <a:r>
              <a:rPr lang="en-US" dirty="0"/>
              <a:t>  </a:t>
            </a:r>
          </a:p>
          <a:p>
            <a:endParaRPr lang="en-US" sz="2800" dirty="0"/>
          </a:p>
          <a:p>
            <a:r>
              <a:rPr lang="en-US" sz="2800" dirty="0"/>
              <a:t>!!! This paper will be the topic of a closed book in-class test during class C11 !!! </a:t>
            </a:r>
          </a:p>
        </p:txBody>
      </p:sp>
    </p:spTree>
    <p:extLst>
      <p:ext uri="{BB962C8B-B14F-4D97-AF65-F5344CB8AC3E}">
        <p14:creationId xmlns:p14="http://schemas.microsoft.com/office/powerpoint/2010/main" val="2474163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D5E6D-85D0-4FA1-840E-52E34BEF2A6E}"/>
              </a:ext>
            </a:extLst>
          </p:cNvPr>
          <p:cNvSpPr>
            <a:spLocks noGrp="1"/>
          </p:cNvSpPr>
          <p:nvPr>
            <p:ph type="title"/>
          </p:nvPr>
        </p:nvSpPr>
        <p:spPr>
          <a:xfrm>
            <a:off x="0" y="762000"/>
            <a:ext cx="9144000" cy="762000"/>
          </a:xfrm>
        </p:spPr>
        <p:txBody>
          <a:bodyPr/>
          <a:lstStyle/>
          <a:p>
            <a:r>
              <a:rPr lang="en-US" dirty="0"/>
              <a:t>Dependent versus independent samples (1)</a:t>
            </a:r>
          </a:p>
        </p:txBody>
      </p:sp>
      <p:sp>
        <p:nvSpPr>
          <p:cNvPr id="3" name="Content Placeholder 2">
            <a:extLst>
              <a:ext uri="{FF2B5EF4-FFF2-40B4-BE49-F238E27FC236}">
                <a16:creationId xmlns:a16="http://schemas.microsoft.com/office/drawing/2014/main" id="{535B40F7-7563-4042-9FDD-15DD86A1AD67}"/>
              </a:ext>
            </a:extLst>
          </p:cNvPr>
          <p:cNvSpPr>
            <a:spLocks noGrp="1"/>
          </p:cNvSpPr>
          <p:nvPr>
            <p:ph idx="1"/>
          </p:nvPr>
        </p:nvSpPr>
        <p:spPr/>
        <p:txBody>
          <a:bodyPr/>
          <a:lstStyle/>
          <a:p>
            <a:pPr>
              <a:buFont typeface="Arial" panose="020B0604020202020204" pitchFamily="34" charset="0"/>
              <a:buChar char="•"/>
            </a:pPr>
            <a:r>
              <a:rPr lang="en-US" b="1" u="sng" dirty="0"/>
              <a:t>Independent samples:</a:t>
            </a:r>
          </a:p>
          <a:p>
            <a:pPr lvl="1">
              <a:buFont typeface="Arial" panose="020B0604020202020204" pitchFamily="34" charset="0"/>
              <a:buChar char="•"/>
            </a:pPr>
            <a:r>
              <a:rPr lang="en-US" dirty="0"/>
              <a:t>subjects in one group do not provide information about subjects in other groups. </a:t>
            </a:r>
          </a:p>
          <a:p>
            <a:pPr lvl="1">
              <a:buFont typeface="Arial" panose="020B0604020202020204" pitchFamily="34" charset="0"/>
              <a:buChar char="•"/>
            </a:pPr>
            <a:r>
              <a:rPr lang="en-US" dirty="0"/>
              <a:t>Each group contains different subjects and there is no meaningful way to pair them. </a:t>
            </a:r>
          </a:p>
          <a:p>
            <a:pPr lvl="1">
              <a:buFont typeface="Arial" panose="020B0604020202020204" pitchFamily="34" charset="0"/>
              <a:buChar char="•"/>
            </a:pPr>
            <a:r>
              <a:rPr lang="en-US" dirty="0"/>
              <a:t>Studies that use independent samples estimate between-subject effects. These effects are the differences between groups, such as the mean difference.</a:t>
            </a:r>
          </a:p>
          <a:p>
            <a:pPr lvl="1">
              <a:buFont typeface="Arial" panose="020B0604020202020204" pitchFamily="34" charset="0"/>
              <a:buChar char="•"/>
            </a:pPr>
            <a:r>
              <a:rPr lang="en-US" dirty="0"/>
              <a:t>Independent groups are more common in hypothesis testing.</a:t>
            </a:r>
          </a:p>
        </p:txBody>
      </p:sp>
      <p:sp>
        <p:nvSpPr>
          <p:cNvPr id="4" name="Rectangle 3">
            <a:extLst>
              <a:ext uri="{FF2B5EF4-FFF2-40B4-BE49-F238E27FC236}">
                <a16:creationId xmlns:a16="http://schemas.microsoft.com/office/drawing/2014/main" id="{933F297F-3035-457E-A231-0BA74CCB7CC5}"/>
              </a:ext>
            </a:extLst>
          </p:cNvPr>
          <p:cNvSpPr/>
          <p:nvPr/>
        </p:nvSpPr>
        <p:spPr>
          <a:xfrm>
            <a:off x="2667000" y="6467397"/>
            <a:ext cx="6248400" cy="307777"/>
          </a:xfrm>
          <a:prstGeom prst="rect">
            <a:avLst/>
          </a:prstGeom>
        </p:spPr>
        <p:txBody>
          <a:bodyPr wrap="square">
            <a:spAutoFit/>
          </a:bodyPr>
          <a:lstStyle/>
          <a:p>
            <a:pPr algn="r"/>
            <a:r>
              <a:rPr lang="en-US" sz="1400" b="0" dirty="0">
                <a:solidFill>
                  <a:schemeClr val="bg1"/>
                </a:solidFill>
                <a:hlinkClick r:id="rId2"/>
              </a:rPr>
              <a:t>https://statisticsbyjim.com/basics/independent-dependent-samples/</a:t>
            </a:r>
            <a:r>
              <a:rPr lang="en-US" sz="1400" b="0" dirty="0">
                <a:solidFill>
                  <a:schemeClr val="bg1"/>
                </a:solidFill>
              </a:rPr>
              <a:t> </a:t>
            </a:r>
          </a:p>
        </p:txBody>
      </p:sp>
    </p:spTree>
    <p:extLst>
      <p:ext uri="{BB962C8B-B14F-4D97-AF65-F5344CB8AC3E}">
        <p14:creationId xmlns:p14="http://schemas.microsoft.com/office/powerpoint/2010/main" val="442916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D5E6D-85D0-4FA1-840E-52E34BEF2A6E}"/>
              </a:ext>
            </a:extLst>
          </p:cNvPr>
          <p:cNvSpPr>
            <a:spLocks noGrp="1"/>
          </p:cNvSpPr>
          <p:nvPr>
            <p:ph type="title"/>
          </p:nvPr>
        </p:nvSpPr>
        <p:spPr>
          <a:xfrm>
            <a:off x="0" y="762000"/>
            <a:ext cx="9144000" cy="762000"/>
          </a:xfrm>
        </p:spPr>
        <p:txBody>
          <a:bodyPr/>
          <a:lstStyle/>
          <a:p>
            <a:r>
              <a:rPr lang="en-US" dirty="0"/>
              <a:t>Dependent versus independent samples (2)</a:t>
            </a:r>
          </a:p>
        </p:txBody>
      </p:sp>
      <p:sp>
        <p:nvSpPr>
          <p:cNvPr id="3" name="Content Placeholder 2">
            <a:extLst>
              <a:ext uri="{FF2B5EF4-FFF2-40B4-BE49-F238E27FC236}">
                <a16:creationId xmlns:a16="http://schemas.microsoft.com/office/drawing/2014/main" id="{535B40F7-7563-4042-9FDD-15DD86A1AD67}"/>
              </a:ext>
            </a:extLst>
          </p:cNvPr>
          <p:cNvSpPr>
            <a:spLocks noGrp="1"/>
          </p:cNvSpPr>
          <p:nvPr>
            <p:ph idx="1"/>
          </p:nvPr>
        </p:nvSpPr>
        <p:spPr/>
        <p:txBody>
          <a:bodyPr/>
          <a:lstStyle/>
          <a:p>
            <a:pPr>
              <a:buFont typeface="Arial" panose="020B0604020202020204" pitchFamily="34" charset="0"/>
              <a:buChar char="•"/>
            </a:pPr>
            <a:r>
              <a:rPr lang="en-US" b="1" u="sng" dirty="0"/>
              <a:t>Dependent samples:</a:t>
            </a:r>
          </a:p>
          <a:p>
            <a:pPr lvl="1">
              <a:buFont typeface="Arial" panose="020B0604020202020204" pitchFamily="34" charset="0"/>
              <a:buChar char="•"/>
            </a:pPr>
            <a:r>
              <a:rPr lang="en-US" dirty="0"/>
              <a:t>subjects in one group do provide information about subjects in other groups. </a:t>
            </a:r>
          </a:p>
          <a:p>
            <a:pPr lvl="1">
              <a:buFont typeface="Arial" panose="020B0604020202020204" pitchFamily="34" charset="0"/>
              <a:buChar char="•"/>
            </a:pPr>
            <a:r>
              <a:rPr lang="en-US" dirty="0"/>
              <a:t>the groups contain either the same set of subjects or different subjects that the analysts have paired meaningfully.</a:t>
            </a:r>
          </a:p>
        </p:txBody>
      </p:sp>
      <p:sp>
        <p:nvSpPr>
          <p:cNvPr id="4" name="Rectangle 3">
            <a:extLst>
              <a:ext uri="{FF2B5EF4-FFF2-40B4-BE49-F238E27FC236}">
                <a16:creationId xmlns:a16="http://schemas.microsoft.com/office/drawing/2014/main" id="{933F297F-3035-457E-A231-0BA74CCB7CC5}"/>
              </a:ext>
            </a:extLst>
          </p:cNvPr>
          <p:cNvSpPr/>
          <p:nvPr/>
        </p:nvSpPr>
        <p:spPr>
          <a:xfrm>
            <a:off x="2667000" y="6467397"/>
            <a:ext cx="6248400" cy="307777"/>
          </a:xfrm>
          <a:prstGeom prst="rect">
            <a:avLst/>
          </a:prstGeom>
        </p:spPr>
        <p:txBody>
          <a:bodyPr wrap="square">
            <a:spAutoFit/>
          </a:bodyPr>
          <a:lstStyle/>
          <a:p>
            <a:pPr algn="r"/>
            <a:r>
              <a:rPr lang="en-US" sz="1400" b="0" dirty="0">
                <a:solidFill>
                  <a:schemeClr val="bg1"/>
                </a:solidFill>
                <a:hlinkClick r:id="rId2"/>
              </a:rPr>
              <a:t>https://statisticsbyjim.com/basics/independent-dependent-samples/</a:t>
            </a:r>
            <a:r>
              <a:rPr lang="en-US" sz="1400" b="0" dirty="0">
                <a:solidFill>
                  <a:schemeClr val="bg1"/>
                </a:solidFill>
              </a:rPr>
              <a:t> </a:t>
            </a:r>
          </a:p>
        </p:txBody>
      </p:sp>
    </p:spTree>
    <p:extLst>
      <p:ext uri="{BB962C8B-B14F-4D97-AF65-F5344CB8AC3E}">
        <p14:creationId xmlns:p14="http://schemas.microsoft.com/office/powerpoint/2010/main" val="3803396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4D60A-7CA9-4240-AECD-9339AF8AC019}"/>
              </a:ext>
            </a:extLst>
          </p:cNvPr>
          <p:cNvSpPr>
            <a:spLocks noGrp="1"/>
          </p:cNvSpPr>
          <p:nvPr>
            <p:ph type="title"/>
          </p:nvPr>
        </p:nvSpPr>
        <p:spPr/>
        <p:txBody>
          <a:bodyPr/>
          <a:lstStyle/>
          <a:p>
            <a:r>
              <a:rPr lang="en-US" dirty="0"/>
              <a:t>Central Limit Theorem</a:t>
            </a:r>
          </a:p>
        </p:txBody>
      </p:sp>
      <p:sp>
        <p:nvSpPr>
          <p:cNvPr id="3" name="Content Placeholder 2">
            <a:extLst>
              <a:ext uri="{FF2B5EF4-FFF2-40B4-BE49-F238E27FC236}">
                <a16:creationId xmlns:a16="http://schemas.microsoft.com/office/drawing/2014/main" id="{D2B0FB0B-BF12-4FDF-AE28-A8A62A5333BD}"/>
              </a:ext>
            </a:extLst>
          </p:cNvPr>
          <p:cNvSpPr>
            <a:spLocks noGrp="1"/>
          </p:cNvSpPr>
          <p:nvPr>
            <p:ph idx="1"/>
          </p:nvPr>
        </p:nvSpPr>
        <p:spPr/>
        <p:txBody>
          <a:bodyPr/>
          <a:lstStyle/>
          <a:p>
            <a:pPr>
              <a:buFont typeface="Arial" panose="020B0604020202020204" pitchFamily="34" charset="0"/>
              <a:buChar char="•"/>
            </a:pPr>
            <a:r>
              <a:rPr lang="en-US" b="1" dirty="0">
                <a:sym typeface="Wingdings" panose="05000000000000000000" pitchFamily="2" charset="2"/>
              </a:rPr>
              <a:t> </a:t>
            </a:r>
            <a:r>
              <a:rPr lang="en-US" i="1" dirty="0"/>
              <a:t>the sampling distribution of the sample means will approach a normal distribution as the sample size increases</a:t>
            </a:r>
            <a:r>
              <a:rPr lang="en-US" dirty="0"/>
              <a:t>.</a:t>
            </a:r>
          </a:p>
          <a:p>
            <a:pPr>
              <a:buFont typeface="Arial" panose="020B0604020202020204" pitchFamily="34" charset="0"/>
              <a:buChar char="•"/>
            </a:pPr>
            <a:r>
              <a:rPr lang="en-US" dirty="0"/>
              <a:t>So if we do not have a normal distribution, or know nothing about our distribution, the CLT tells us that the distribution of the sample means (</a:t>
            </a:r>
            <a:r>
              <a:rPr lang="en-US" i="1" dirty="0"/>
              <a:t>x̄</a:t>
            </a:r>
            <a:r>
              <a:rPr lang="en-US" dirty="0"/>
              <a:t>) will become normal distributed as </a:t>
            </a:r>
            <a:r>
              <a:rPr lang="en-US" i="1" dirty="0"/>
              <a:t>n</a:t>
            </a:r>
            <a:r>
              <a:rPr lang="en-US" dirty="0"/>
              <a:t> (sample size) increases.</a:t>
            </a:r>
          </a:p>
          <a:p>
            <a:pPr>
              <a:buFont typeface="Arial" panose="020B0604020202020204" pitchFamily="34" charset="0"/>
              <a:buChar char="•"/>
            </a:pPr>
            <a:r>
              <a:rPr lang="en-US" dirty="0"/>
              <a:t>How large does </a:t>
            </a:r>
            <a:r>
              <a:rPr lang="en-US" i="1" dirty="0"/>
              <a:t>n</a:t>
            </a:r>
            <a:r>
              <a:rPr lang="en-US" dirty="0"/>
              <a:t> have to be?</a:t>
            </a:r>
          </a:p>
          <a:p>
            <a:pPr lvl="1">
              <a:buFont typeface="Arial" panose="020B0604020202020204" pitchFamily="34" charset="0"/>
              <a:buChar char="•"/>
            </a:pPr>
            <a:r>
              <a:rPr lang="en-US" dirty="0"/>
              <a:t>A general rule of thumb tells us that </a:t>
            </a:r>
            <a:r>
              <a:rPr lang="en-US" i="1" dirty="0"/>
              <a:t>n</a:t>
            </a:r>
            <a:r>
              <a:rPr lang="en-US" dirty="0"/>
              <a:t> ≥ 30.</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009497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Providing descriptive statistics (1)</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3200" b="1" u="sng" dirty="0"/>
              <a:t>Method: organize the data</a:t>
            </a:r>
          </a:p>
          <a:p>
            <a:pPr marL="857250" lvl="1" indent="-457200">
              <a:buFont typeface="Arial" panose="020B0604020202020204" pitchFamily="34" charset="0"/>
              <a:buChar char="•"/>
            </a:pPr>
            <a:r>
              <a:rPr lang="en-US" sz="3200" dirty="0"/>
              <a:t>Tables</a:t>
            </a:r>
          </a:p>
          <a:p>
            <a:pPr marL="857250" lvl="1" indent="-457200">
              <a:buFont typeface="Arial" panose="020B0604020202020204" pitchFamily="34" charset="0"/>
              <a:buChar char="•"/>
            </a:pPr>
            <a:r>
              <a:rPr lang="en-US" sz="3200" dirty="0"/>
              <a:t>Graphs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216738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200" dirty="0"/>
              <a:t>A table with results of some measurement procedure carried out 35 times on some </a:t>
            </a:r>
            <a:r>
              <a:rPr lang="en-US" sz="3200" i="1" dirty="0"/>
              <a:t>variable</a:t>
            </a:r>
            <a:r>
              <a:rPr lang="en-US" sz="3200" dirty="0"/>
              <a:t>.</a:t>
            </a:r>
          </a:p>
        </p:txBody>
      </p:sp>
      <p:sp>
        <p:nvSpPr>
          <p:cNvPr id="3" name="Content Placeholder 2"/>
          <p:cNvSpPr>
            <a:spLocks noGrp="1"/>
          </p:cNvSpPr>
          <p:nvPr>
            <p:ph idx="1"/>
          </p:nvPr>
        </p:nvSpPr>
        <p:spPr>
          <a:xfrm>
            <a:off x="1524000" y="2438400"/>
            <a:ext cx="1066800" cy="3352800"/>
          </a:xfrm>
        </p:spPr>
        <p:txBody>
          <a:bodyPr/>
          <a:lstStyle/>
          <a:p>
            <a:r>
              <a:rPr lang="en-US" dirty="0"/>
              <a:t>72.8</a:t>
            </a:r>
          </a:p>
          <a:p>
            <a:r>
              <a:rPr lang="en-US" dirty="0"/>
              <a:t>71</a:t>
            </a:r>
          </a:p>
          <a:p>
            <a:r>
              <a:rPr lang="en-US" dirty="0"/>
              <a:t>76.5</a:t>
            </a:r>
          </a:p>
          <a:p>
            <a:r>
              <a:rPr lang="en-US" dirty="0"/>
              <a:t>83.9</a:t>
            </a:r>
          </a:p>
          <a:p>
            <a:r>
              <a:rPr lang="en-US" dirty="0"/>
              <a:t>78.4</a:t>
            </a:r>
          </a:p>
          <a:p>
            <a:r>
              <a:rPr lang="en-US" dirty="0"/>
              <a:t>83.9</a:t>
            </a:r>
          </a:p>
          <a:p>
            <a:r>
              <a:rPr lang="en-US" dirty="0"/>
              <a:t>76.5</a:t>
            </a:r>
          </a:p>
        </p:txBody>
      </p:sp>
      <p:sp>
        <p:nvSpPr>
          <p:cNvPr id="4" name="Content Placeholder 2"/>
          <p:cNvSpPr txBox="1">
            <a:spLocks/>
          </p:cNvSpPr>
          <p:nvPr/>
        </p:nvSpPr>
        <p:spPr>
          <a:xfrm>
            <a:off x="2819400" y="2438400"/>
            <a:ext cx="990600" cy="3352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en-US" kern="0" dirty="0"/>
              <a:t>80.9</a:t>
            </a:r>
          </a:p>
          <a:p>
            <a:r>
              <a:rPr lang="en-US" kern="0" dirty="0"/>
              <a:t>91.2</a:t>
            </a:r>
          </a:p>
          <a:p>
            <a:r>
              <a:rPr lang="en-US" kern="0" dirty="0"/>
              <a:t>85.9</a:t>
            </a:r>
          </a:p>
          <a:p>
            <a:r>
              <a:rPr lang="en-US" kern="0" dirty="0"/>
              <a:t>92.5</a:t>
            </a:r>
          </a:p>
          <a:p>
            <a:r>
              <a:rPr lang="en-US" kern="0" dirty="0"/>
              <a:t>85.9</a:t>
            </a:r>
          </a:p>
          <a:p>
            <a:r>
              <a:rPr lang="en-US" kern="0" dirty="0"/>
              <a:t>83.9</a:t>
            </a:r>
          </a:p>
          <a:p>
            <a:r>
              <a:rPr lang="en-US" kern="0" dirty="0"/>
              <a:t>84.6</a:t>
            </a:r>
          </a:p>
        </p:txBody>
      </p:sp>
      <p:sp>
        <p:nvSpPr>
          <p:cNvPr id="5" name="Content Placeholder 2"/>
          <p:cNvSpPr txBox="1">
            <a:spLocks/>
          </p:cNvSpPr>
          <p:nvPr/>
        </p:nvSpPr>
        <p:spPr>
          <a:xfrm>
            <a:off x="4114800" y="2438400"/>
            <a:ext cx="990600" cy="3352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en-US" kern="0" dirty="0"/>
              <a:t>84.6</a:t>
            </a:r>
          </a:p>
          <a:p>
            <a:r>
              <a:rPr lang="en-US" kern="0" dirty="0"/>
              <a:t>88.1</a:t>
            </a:r>
          </a:p>
          <a:p>
            <a:r>
              <a:rPr lang="en-US" kern="0" dirty="0"/>
              <a:t>86.6</a:t>
            </a:r>
          </a:p>
          <a:p>
            <a:r>
              <a:rPr lang="en-US" kern="0" dirty="0"/>
              <a:t>95.2</a:t>
            </a:r>
          </a:p>
          <a:p>
            <a:r>
              <a:rPr lang="en-US" kern="0" dirty="0"/>
              <a:t>86.6</a:t>
            </a:r>
          </a:p>
          <a:p>
            <a:r>
              <a:rPr lang="en-US" kern="0" dirty="0"/>
              <a:t>95.2</a:t>
            </a:r>
          </a:p>
          <a:p>
            <a:r>
              <a:rPr lang="en-US" kern="0" dirty="0"/>
              <a:t>95.2</a:t>
            </a:r>
          </a:p>
        </p:txBody>
      </p:sp>
      <p:sp>
        <p:nvSpPr>
          <p:cNvPr id="6" name="Content Placeholder 2"/>
          <p:cNvSpPr txBox="1">
            <a:spLocks/>
          </p:cNvSpPr>
          <p:nvPr/>
        </p:nvSpPr>
        <p:spPr>
          <a:xfrm>
            <a:off x="5334000" y="2438400"/>
            <a:ext cx="914400" cy="3352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en-US" kern="0" dirty="0"/>
              <a:t>83.6</a:t>
            </a:r>
          </a:p>
          <a:p>
            <a:r>
              <a:rPr lang="en-US" kern="0" dirty="0"/>
              <a:t>88.2</a:t>
            </a:r>
          </a:p>
          <a:p>
            <a:r>
              <a:rPr lang="en-US" kern="0" dirty="0"/>
              <a:t>90</a:t>
            </a:r>
          </a:p>
          <a:p>
            <a:r>
              <a:rPr lang="en-US" kern="0" dirty="0"/>
              <a:t>92.5</a:t>
            </a:r>
          </a:p>
          <a:p>
            <a:r>
              <a:rPr lang="en-US" kern="0" dirty="0"/>
              <a:t>86.5</a:t>
            </a:r>
          </a:p>
          <a:p>
            <a:r>
              <a:rPr lang="en-US" kern="0" dirty="0"/>
              <a:t>90.7</a:t>
            </a:r>
          </a:p>
          <a:p>
            <a:r>
              <a:rPr lang="en-US" kern="0" dirty="0"/>
              <a:t>93.2</a:t>
            </a:r>
          </a:p>
        </p:txBody>
      </p:sp>
      <p:sp>
        <p:nvSpPr>
          <p:cNvPr id="7" name="Content Placeholder 2"/>
          <p:cNvSpPr txBox="1">
            <a:spLocks/>
          </p:cNvSpPr>
          <p:nvPr/>
        </p:nvSpPr>
        <p:spPr>
          <a:xfrm>
            <a:off x="6477000" y="2438400"/>
            <a:ext cx="1143000" cy="3352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en-US" kern="0" dirty="0"/>
              <a:t>73.8</a:t>
            </a:r>
          </a:p>
          <a:p>
            <a:r>
              <a:rPr lang="en-US" kern="0" dirty="0"/>
              <a:t>76.8</a:t>
            </a:r>
          </a:p>
          <a:p>
            <a:r>
              <a:rPr lang="en-US" kern="0" dirty="0"/>
              <a:t>81.9</a:t>
            </a:r>
          </a:p>
          <a:p>
            <a:r>
              <a:rPr lang="en-US" kern="0" dirty="0"/>
              <a:t>78.1</a:t>
            </a:r>
          </a:p>
          <a:p>
            <a:r>
              <a:rPr lang="en-US" kern="0" dirty="0"/>
              <a:t>74.3</a:t>
            </a:r>
          </a:p>
          <a:p>
            <a:r>
              <a:rPr lang="en-US" kern="0" dirty="0"/>
              <a:t>84.3</a:t>
            </a:r>
          </a:p>
          <a:p>
            <a:r>
              <a:rPr lang="en-US" kern="0" dirty="0"/>
              <a:t>81.9</a:t>
            </a:r>
          </a:p>
          <a:p>
            <a:endParaRPr lang="en-US" kern="0" dirty="0"/>
          </a:p>
        </p:txBody>
      </p:sp>
    </p:spTree>
    <p:extLst>
      <p:ext uri="{BB962C8B-B14F-4D97-AF65-F5344CB8AC3E}">
        <p14:creationId xmlns:p14="http://schemas.microsoft.com/office/powerpoint/2010/main" val="1247131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Plots of the results of these measurements</a:t>
            </a:r>
          </a:p>
        </p:txBody>
      </p:sp>
      <p:sp>
        <p:nvSpPr>
          <p:cNvPr id="3" name="Content Placeholder 2"/>
          <p:cNvSpPr>
            <a:spLocks noGrp="1"/>
          </p:cNvSpPr>
          <p:nvPr>
            <p:ph idx="1"/>
          </p:nvPr>
        </p:nvSpPr>
        <p:spPr/>
        <p:txBody>
          <a:bodyPr/>
          <a:lstStyle/>
          <a:p>
            <a:r>
              <a:rPr lang="en-US" dirty="0"/>
              <a:t>						</a:t>
            </a:r>
            <a:r>
              <a:rPr lang="en-US" dirty="0">
                <a:sym typeface="Wingdings" panose="05000000000000000000" pitchFamily="2" charset="2"/>
              </a:rPr>
              <a:t> in order as presented</a:t>
            </a:r>
          </a:p>
          <a:p>
            <a:r>
              <a:rPr lang="en-US" dirty="0">
                <a:sym typeface="Wingdings" panose="05000000000000000000" pitchFamily="2" charset="2"/>
              </a:rPr>
              <a:t>							(down columns)</a:t>
            </a:r>
          </a:p>
          <a:p>
            <a:endParaRPr lang="en-US" dirty="0">
              <a:sym typeface="Wingdings" panose="05000000000000000000" pitchFamily="2" charset="2"/>
            </a:endParaRPr>
          </a:p>
          <a:p>
            <a:endParaRPr lang="en-US" dirty="0">
              <a:sym typeface="Wingdings" panose="05000000000000000000" pitchFamily="2" charset="2"/>
            </a:endParaRPr>
          </a:p>
          <a:p>
            <a:r>
              <a:rPr lang="en-US" dirty="0">
                <a:sym typeface="Wingdings" panose="05000000000000000000" pitchFamily="2" charset="2"/>
              </a:rPr>
              <a:t>						     	sorted by result</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229280758"/>
              </p:ext>
            </p:extLst>
          </p:nvPr>
        </p:nvGraphicFramePr>
        <p:xfrm>
          <a:off x="152400" y="12954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794439531"/>
              </p:ext>
            </p:extLst>
          </p:nvPr>
        </p:nvGraphicFramePr>
        <p:xfrm>
          <a:off x="4419600" y="38862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rot="5400000">
            <a:off x="7623126" y="3736926"/>
            <a:ext cx="537327" cy="523220"/>
          </a:xfrm>
          <a:prstGeom prst="rect">
            <a:avLst/>
          </a:prstGeom>
        </p:spPr>
        <p:txBody>
          <a:bodyPr wrap="none">
            <a:spAutoFit/>
          </a:bodyPr>
          <a:lstStyle/>
          <a:p>
            <a:r>
              <a:rPr lang="en-US" sz="2800" dirty="0">
                <a:solidFill>
                  <a:schemeClr val="bg1"/>
                </a:solidFill>
                <a:sym typeface="Wingdings" panose="05000000000000000000" pitchFamily="2" charset="2"/>
              </a:rPr>
              <a:t></a:t>
            </a:r>
            <a:endParaRPr lang="en-US" sz="2800" dirty="0">
              <a:solidFill>
                <a:schemeClr val="bg1"/>
              </a:solidFill>
            </a:endParaRPr>
          </a:p>
        </p:txBody>
      </p:sp>
      <p:pic>
        <p:nvPicPr>
          <p:cNvPr id="7" name="Picture 6"/>
          <p:cNvPicPr>
            <a:picLocks noChangeAspect="1"/>
          </p:cNvPicPr>
          <p:nvPr/>
        </p:nvPicPr>
        <p:blipFill>
          <a:blip r:embed="rId4"/>
          <a:stretch>
            <a:fillRect/>
          </a:stretch>
        </p:blipFill>
        <p:spPr>
          <a:xfrm>
            <a:off x="257070" y="4267200"/>
            <a:ext cx="3886283" cy="2340429"/>
          </a:xfrm>
          <a:prstGeom prst="rect">
            <a:avLst/>
          </a:prstGeom>
          <a:ln>
            <a:solidFill>
              <a:schemeClr val="bg1"/>
            </a:solidFill>
          </a:ln>
        </p:spPr>
      </p:pic>
    </p:spTree>
    <p:extLst>
      <p:ext uri="{BB962C8B-B14F-4D97-AF65-F5344CB8AC3E}">
        <p14:creationId xmlns:p14="http://schemas.microsoft.com/office/powerpoint/2010/main" val="1293079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0933-4FD4-48A5-8480-9457F7CF2E98}"/>
              </a:ext>
            </a:extLst>
          </p:cNvPr>
          <p:cNvSpPr>
            <a:spLocks noGrp="1"/>
          </p:cNvSpPr>
          <p:nvPr>
            <p:ph type="title"/>
          </p:nvPr>
        </p:nvSpPr>
        <p:spPr/>
        <p:txBody>
          <a:bodyPr/>
          <a:lstStyle/>
          <a:p>
            <a:r>
              <a:rPr lang="en-US" dirty="0"/>
              <a:t>Temporally ordered: one series</a:t>
            </a:r>
          </a:p>
        </p:txBody>
      </p:sp>
      <p:graphicFrame>
        <p:nvGraphicFramePr>
          <p:cNvPr id="4" name="Chart 3">
            <a:extLst>
              <a:ext uri="{FF2B5EF4-FFF2-40B4-BE49-F238E27FC236}">
                <a16:creationId xmlns:a16="http://schemas.microsoft.com/office/drawing/2014/main" id="{6297D1D1-5AF6-4845-8FFA-7BFD93FF6880}"/>
              </a:ext>
            </a:extLst>
          </p:cNvPr>
          <p:cNvGraphicFramePr>
            <a:graphicFrameLocks/>
          </p:cNvGraphicFramePr>
          <p:nvPr>
            <p:extLst>
              <p:ext uri="{D42A27DB-BD31-4B8C-83A1-F6EECF244321}">
                <p14:modId xmlns:p14="http://schemas.microsoft.com/office/powerpoint/2010/main" val="656603338"/>
              </p:ext>
            </p:extLst>
          </p:nvPr>
        </p:nvGraphicFramePr>
        <p:xfrm>
          <a:off x="304800" y="1447800"/>
          <a:ext cx="86868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5" name="Arc 4">
            <a:extLst>
              <a:ext uri="{FF2B5EF4-FFF2-40B4-BE49-F238E27FC236}">
                <a16:creationId xmlns:a16="http://schemas.microsoft.com/office/drawing/2014/main" id="{426F9732-16A2-4623-89A4-F317BFCE7620}"/>
              </a:ext>
            </a:extLst>
          </p:cNvPr>
          <p:cNvSpPr/>
          <p:nvPr/>
        </p:nvSpPr>
        <p:spPr bwMode="auto">
          <a:xfrm>
            <a:off x="838200" y="3192510"/>
            <a:ext cx="6934200" cy="3733800"/>
          </a:xfrm>
          <a:prstGeom prst="arc">
            <a:avLst>
              <a:gd name="adj1" fmla="val 11129509"/>
              <a:gd name="adj2" fmla="val 21032260"/>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574741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0933-4FD4-48A5-8480-9457F7CF2E98}"/>
              </a:ext>
            </a:extLst>
          </p:cNvPr>
          <p:cNvSpPr>
            <a:spLocks noGrp="1"/>
          </p:cNvSpPr>
          <p:nvPr>
            <p:ph type="title"/>
          </p:nvPr>
        </p:nvSpPr>
        <p:spPr/>
        <p:txBody>
          <a:bodyPr/>
          <a:lstStyle/>
          <a:p>
            <a:r>
              <a:rPr lang="en-US" dirty="0"/>
              <a:t>Temporally ordered: five series</a:t>
            </a:r>
          </a:p>
        </p:txBody>
      </p:sp>
      <p:graphicFrame>
        <p:nvGraphicFramePr>
          <p:cNvPr id="4" name="Chart 3">
            <a:extLst>
              <a:ext uri="{FF2B5EF4-FFF2-40B4-BE49-F238E27FC236}">
                <a16:creationId xmlns:a16="http://schemas.microsoft.com/office/drawing/2014/main" id="{6297D1D1-5AF6-4845-8FFA-7BFD93FF6880}"/>
              </a:ext>
            </a:extLst>
          </p:cNvPr>
          <p:cNvGraphicFramePr>
            <a:graphicFrameLocks/>
          </p:cNvGraphicFramePr>
          <p:nvPr>
            <p:extLst/>
          </p:nvPr>
        </p:nvGraphicFramePr>
        <p:xfrm>
          <a:off x="304800" y="1447800"/>
          <a:ext cx="8686800" cy="525780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a:extLst>
              <a:ext uri="{FF2B5EF4-FFF2-40B4-BE49-F238E27FC236}">
                <a16:creationId xmlns:a16="http://schemas.microsoft.com/office/drawing/2014/main" id="{1F452580-D43F-46F9-A058-AD527B825621}"/>
              </a:ext>
            </a:extLst>
          </p:cNvPr>
          <p:cNvCxnSpPr>
            <a:cxnSpLocks/>
          </p:cNvCxnSpPr>
          <p:nvPr/>
        </p:nvCxnSpPr>
        <p:spPr bwMode="auto">
          <a:xfrm>
            <a:off x="2188780" y="1905000"/>
            <a:ext cx="0" cy="4495800"/>
          </a:xfrm>
          <a:prstGeom prst="line">
            <a:avLst/>
          </a:prstGeom>
          <a:solidFill>
            <a:schemeClr val="accent1"/>
          </a:solidFill>
          <a:ln w="38100" cap="flat" cmpd="sng" algn="ctr">
            <a:solidFill>
              <a:srgbClr val="FFC000"/>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EBC56C71-7EE3-4B23-8E75-B2179D0498F9}"/>
              </a:ext>
            </a:extLst>
          </p:cNvPr>
          <p:cNvCxnSpPr>
            <a:cxnSpLocks/>
          </p:cNvCxnSpPr>
          <p:nvPr/>
        </p:nvCxnSpPr>
        <p:spPr bwMode="auto">
          <a:xfrm>
            <a:off x="3602420" y="1905000"/>
            <a:ext cx="0" cy="4495800"/>
          </a:xfrm>
          <a:prstGeom prst="line">
            <a:avLst/>
          </a:prstGeom>
          <a:solidFill>
            <a:schemeClr val="accent1"/>
          </a:solidFill>
          <a:ln w="38100" cap="flat" cmpd="sng" algn="ctr">
            <a:solidFill>
              <a:srgbClr val="FFC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CD9A5D0A-6973-4217-8E0C-7FE541958D13}"/>
              </a:ext>
            </a:extLst>
          </p:cNvPr>
          <p:cNvCxnSpPr>
            <a:cxnSpLocks/>
          </p:cNvCxnSpPr>
          <p:nvPr/>
        </p:nvCxnSpPr>
        <p:spPr bwMode="auto">
          <a:xfrm>
            <a:off x="5029200" y="1905000"/>
            <a:ext cx="0" cy="4495800"/>
          </a:xfrm>
          <a:prstGeom prst="line">
            <a:avLst/>
          </a:prstGeom>
          <a:solidFill>
            <a:schemeClr val="accent1"/>
          </a:solidFill>
          <a:ln w="38100" cap="flat" cmpd="sng" algn="ctr">
            <a:solidFill>
              <a:srgbClr val="FFC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62D4022D-1738-4A63-9D36-6CCFF5ADE217}"/>
              </a:ext>
            </a:extLst>
          </p:cNvPr>
          <p:cNvCxnSpPr>
            <a:cxnSpLocks/>
          </p:cNvCxnSpPr>
          <p:nvPr/>
        </p:nvCxnSpPr>
        <p:spPr bwMode="auto">
          <a:xfrm>
            <a:off x="6466490" y="1905000"/>
            <a:ext cx="0" cy="4495800"/>
          </a:xfrm>
          <a:prstGeom prst="line">
            <a:avLst/>
          </a:prstGeom>
          <a:solidFill>
            <a:schemeClr val="accent1"/>
          </a:solidFill>
          <a:ln w="38100" cap="flat" cmpd="sng" algn="ctr">
            <a:solidFill>
              <a:srgbClr val="FFC000"/>
            </a:solidFill>
            <a:prstDash val="solid"/>
            <a:round/>
            <a:headEnd type="none" w="med" len="med"/>
            <a:tailEnd type="none" w="med" len="med"/>
          </a:ln>
          <a:effectLst/>
        </p:spPr>
      </p:cxnSp>
      <p:sp>
        <p:nvSpPr>
          <p:cNvPr id="13" name="Rectangle 12">
            <a:extLst>
              <a:ext uri="{FF2B5EF4-FFF2-40B4-BE49-F238E27FC236}">
                <a16:creationId xmlns:a16="http://schemas.microsoft.com/office/drawing/2014/main" id="{5D93BE6B-6ED7-4112-9B56-07C3DAF7CA98}"/>
              </a:ext>
            </a:extLst>
          </p:cNvPr>
          <p:cNvSpPr/>
          <p:nvPr/>
        </p:nvSpPr>
        <p:spPr bwMode="auto">
          <a:xfrm>
            <a:off x="762000" y="4080640"/>
            <a:ext cx="1326929" cy="1524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4" name="Rectangle 13">
            <a:extLst>
              <a:ext uri="{FF2B5EF4-FFF2-40B4-BE49-F238E27FC236}">
                <a16:creationId xmlns:a16="http://schemas.microsoft.com/office/drawing/2014/main" id="{45C41879-6A68-4A18-A369-E382CC534BD4}"/>
              </a:ext>
            </a:extLst>
          </p:cNvPr>
          <p:cNvSpPr/>
          <p:nvPr/>
        </p:nvSpPr>
        <p:spPr bwMode="auto">
          <a:xfrm>
            <a:off x="2209800" y="3352800"/>
            <a:ext cx="1326929" cy="1524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5" name="Rectangle 14">
            <a:extLst>
              <a:ext uri="{FF2B5EF4-FFF2-40B4-BE49-F238E27FC236}">
                <a16:creationId xmlns:a16="http://schemas.microsoft.com/office/drawing/2014/main" id="{220F26E2-63B9-4C05-954F-6D8E5763211A}"/>
              </a:ext>
            </a:extLst>
          </p:cNvPr>
          <p:cNvSpPr/>
          <p:nvPr/>
        </p:nvSpPr>
        <p:spPr bwMode="auto">
          <a:xfrm>
            <a:off x="3702271" y="2895600"/>
            <a:ext cx="1326929" cy="1524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6" name="Rectangle 15">
            <a:extLst>
              <a:ext uri="{FF2B5EF4-FFF2-40B4-BE49-F238E27FC236}">
                <a16:creationId xmlns:a16="http://schemas.microsoft.com/office/drawing/2014/main" id="{B13E7AD7-C9E7-4A35-85DC-5562E2B5D3B7}"/>
              </a:ext>
            </a:extLst>
          </p:cNvPr>
          <p:cNvSpPr/>
          <p:nvPr/>
        </p:nvSpPr>
        <p:spPr bwMode="auto">
          <a:xfrm>
            <a:off x="5105400" y="3124200"/>
            <a:ext cx="1326929" cy="1524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7" name="Rectangle 16">
            <a:extLst>
              <a:ext uri="{FF2B5EF4-FFF2-40B4-BE49-F238E27FC236}">
                <a16:creationId xmlns:a16="http://schemas.microsoft.com/office/drawing/2014/main" id="{3C7C4656-E7E9-46B9-AC7B-D70C061B1B47}"/>
              </a:ext>
            </a:extLst>
          </p:cNvPr>
          <p:cNvSpPr/>
          <p:nvPr/>
        </p:nvSpPr>
        <p:spPr bwMode="auto">
          <a:xfrm>
            <a:off x="6521671" y="4191000"/>
            <a:ext cx="1326929" cy="1524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Tree>
    <p:extLst>
      <p:ext uri="{BB962C8B-B14F-4D97-AF65-F5344CB8AC3E}">
        <p14:creationId xmlns:p14="http://schemas.microsoft.com/office/powerpoint/2010/main" val="157224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Ordered per magnitude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74535820"/>
              </p:ext>
            </p:extLst>
          </p:nvPr>
        </p:nvGraphicFramePr>
        <p:xfrm>
          <a:off x="228600" y="1676400"/>
          <a:ext cx="8686800" cy="49530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02969E34-D20F-471B-8D8B-4C8FDA6192E1}"/>
              </a:ext>
            </a:extLst>
          </p:cNvPr>
          <p:cNvCxnSpPr/>
          <p:nvPr/>
        </p:nvCxnSpPr>
        <p:spPr bwMode="auto">
          <a:xfrm flipV="1">
            <a:off x="381000" y="3581400"/>
            <a:ext cx="4267200" cy="2895600"/>
          </a:xfrm>
          <a:prstGeom prst="line">
            <a:avLst/>
          </a:prstGeom>
          <a:solidFill>
            <a:schemeClr val="accent1"/>
          </a:solidFill>
          <a:ln w="38100" cap="flat" cmpd="sng" algn="ctr">
            <a:solidFill>
              <a:srgbClr val="FFC000"/>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5925C19C-4221-46D8-BC99-3218426C656E}"/>
              </a:ext>
            </a:extLst>
          </p:cNvPr>
          <p:cNvCxnSpPr>
            <a:cxnSpLocks/>
          </p:cNvCxnSpPr>
          <p:nvPr/>
        </p:nvCxnSpPr>
        <p:spPr bwMode="auto">
          <a:xfrm flipV="1">
            <a:off x="2667000" y="3429000"/>
            <a:ext cx="4724400" cy="106680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3894CCDB-00DB-4679-BB41-81316195E45D}"/>
              </a:ext>
            </a:extLst>
          </p:cNvPr>
          <p:cNvCxnSpPr>
            <a:cxnSpLocks/>
          </p:cNvCxnSpPr>
          <p:nvPr/>
        </p:nvCxnSpPr>
        <p:spPr bwMode="auto">
          <a:xfrm flipV="1">
            <a:off x="5562600" y="2362200"/>
            <a:ext cx="3200400" cy="1752600"/>
          </a:xfrm>
          <a:prstGeom prst="line">
            <a:avLst/>
          </a:prstGeom>
          <a:solidFill>
            <a:schemeClr val="accent1"/>
          </a:solidFill>
          <a:ln w="38100" cap="flat" cmpd="sng" algn="ctr">
            <a:solidFill>
              <a:srgbClr val="FFC000"/>
            </a:solidFill>
            <a:prstDash val="solid"/>
            <a:round/>
            <a:headEnd type="none" w="med" len="med"/>
            <a:tailEnd type="none" w="med" len="med"/>
          </a:ln>
          <a:effectLst/>
        </p:spPr>
      </p:cxnSp>
    </p:spTree>
    <p:extLst>
      <p:ext uri="{BB962C8B-B14F-4D97-AF65-F5344CB8AC3E}">
        <p14:creationId xmlns:p14="http://schemas.microsoft.com/office/powerpoint/2010/main" val="217988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8C8CE-560D-4CA6-8791-543C6C95B301}"/>
              </a:ext>
            </a:extLst>
          </p:cNvPr>
          <p:cNvSpPr>
            <a:spLocks noGrp="1"/>
          </p:cNvSpPr>
          <p:nvPr>
            <p:ph type="title"/>
          </p:nvPr>
        </p:nvSpPr>
        <p:spPr/>
        <p:txBody>
          <a:bodyPr/>
          <a:lstStyle/>
          <a:p>
            <a:r>
              <a:rPr lang="en-US" dirty="0"/>
              <a:t>Which plot is best?</a:t>
            </a:r>
          </a:p>
        </p:txBody>
      </p:sp>
      <p:sp>
        <p:nvSpPr>
          <p:cNvPr id="3" name="Content Placeholder 2">
            <a:extLst>
              <a:ext uri="{FF2B5EF4-FFF2-40B4-BE49-F238E27FC236}">
                <a16:creationId xmlns:a16="http://schemas.microsoft.com/office/drawing/2014/main" id="{C88CB010-FE85-419B-9B25-78722D8D6E39}"/>
              </a:ext>
            </a:extLst>
          </p:cNvPr>
          <p:cNvSpPr>
            <a:spLocks noGrp="1"/>
          </p:cNvSpPr>
          <p:nvPr>
            <p:ph idx="1"/>
          </p:nvPr>
        </p:nvSpPr>
        <p:spPr/>
        <p:txBody>
          <a:bodyPr/>
          <a:lstStyle/>
          <a:p>
            <a:pPr>
              <a:buFont typeface="Arial" panose="020B0604020202020204" pitchFamily="34" charset="0"/>
              <a:buChar char="•"/>
            </a:pPr>
            <a:r>
              <a:rPr lang="en-US" dirty="0"/>
              <a:t>Depends on:</a:t>
            </a:r>
          </a:p>
          <a:p>
            <a:pPr lvl="1">
              <a:buFont typeface="Arial" panose="020B0604020202020204" pitchFamily="34" charset="0"/>
              <a:buChar char="•"/>
            </a:pPr>
            <a:r>
              <a:rPr lang="en-US" dirty="0"/>
              <a:t>what the event exactly is,</a:t>
            </a:r>
          </a:p>
          <a:p>
            <a:pPr lvl="1">
              <a:buFont typeface="Arial" panose="020B0604020202020204" pitchFamily="34" charset="0"/>
              <a:buChar char="•"/>
            </a:pPr>
            <a:r>
              <a:rPr lang="en-US" dirty="0"/>
              <a:t>what exactly the event is measured on,</a:t>
            </a:r>
          </a:p>
          <a:p>
            <a:pPr lvl="1">
              <a:buFont typeface="Arial" panose="020B0604020202020204" pitchFamily="34" charset="0"/>
              <a:buChar char="•"/>
            </a:pPr>
            <a:r>
              <a:rPr lang="en-US" dirty="0"/>
              <a:t>how exactly it is measured.</a:t>
            </a:r>
          </a:p>
          <a:p>
            <a:pPr>
              <a:buFont typeface="Arial" panose="020B0604020202020204" pitchFamily="34" charset="0"/>
              <a:buChar char="•"/>
            </a:pPr>
            <a:endParaRPr lang="en-US" dirty="0"/>
          </a:p>
          <a:p>
            <a:pPr>
              <a:buFont typeface="Arial" panose="020B0604020202020204" pitchFamily="34" charset="0"/>
              <a:buChar char="•"/>
            </a:pPr>
            <a:r>
              <a:rPr lang="en-US" dirty="0"/>
              <a:t>Possibilities?</a:t>
            </a:r>
          </a:p>
        </p:txBody>
      </p:sp>
      <p:pic>
        <p:nvPicPr>
          <p:cNvPr id="4" name="Picture 3">
            <a:extLst>
              <a:ext uri="{FF2B5EF4-FFF2-40B4-BE49-F238E27FC236}">
                <a16:creationId xmlns:a16="http://schemas.microsoft.com/office/drawing/2014/main" id="{A4598A15-5618-462B-B113-D420BA5FD1A4}"/>
              </a:ext>
            </a:extLst>
          </p:cNvPr>
          <p:cNvPicPr>
            <a:picLocks noChangeAspect="1"/>
          </p:cNvPicPr>
          <p:nvPr/>
        </p:nvPicPr>
        <p:blipFill>
          <a:blip r:embed="rId2"/>
          <a:stretch>
            <a:fillRect/>
          </a:stretch>
        </p:blipFill>
        <p:spPr>
          <a:xfrm>
            <a:off x="3048000" y="3886200"/>
            <a:ext cx="3886283" cy="2340429"/>
          </a:xfrm>
          <a:prstGeom prst="rect">
            <a:avLst/>
          </a:prstGeom>
          <a:ln>
            <a:solidFill>
              <a:schemeClr val="bg1"/>
            </a:solidFill>
          </a:ln>
        </p:spPr>
      </p:pic>
    </p:spTree>
    <p:extLst>
      <p:ext uri="{BB962C8B-B14F-4D97-AF65-F5344CB8AC3E}">
        <p14:creationId xmlns:p14="http://schemas.microsoft.com/office/powerpoint/2010/main" val="59153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5379A-AE8D-47A2-B0B6-822FD618C903}"/>
              </a:ext>
            </a:extLst>
          </p:cNvPr>
          <p:cNvSpPr>
            <a:spLocks noGrp="1"/>
          </p:cNvSpPr>
          <p:nvPr>
            <p:ph type="title"/>
          </p:nvPr>
        </p:nvSpPr>
        <p:spPr>
          <a:xfrm>
            <a:off x="0" y="762000"/>
            <a:ext cx="9144000" cy="762000"/>
          </a:xfrm>
        </p:spPr>
        <p:txBody>
          <a:bodyPr/>
          <a:lstStyle/>
          <a:p>
            <a:r>
              <a:rPr lang="en-US" sz="3400" dirty="0"/>
              <a:t>What you should know by now about research</a:t>
            </a:r>
            <a:br>
              <a:rPr lang="en-US" sz="3400" dirty="0"/>
            </a:br>
            <a:r>
              <a:rPr lang="en-US" sz="3400" dirty="0"/>
              <a:t>conducted following the scientific method (1)</a:t>
            </a:r>
          </a:p>
        </p:txBody>
      </p:sp>
      <p:sp>
        <p:nvSpPr>
          <p:cNvPr id="3" name="Content Placeholder 2">
            <a:extLst>
              <a:ext uri="{FF2B5EF4-FFF2-40B4-BE49-F238E27FC236}">
                <a16:creationId xmlns:a16="http://schemas.microsoft.com/office/drawing/2014/main" id="{AD115B4B-8CCC-4A5E-8104-ED545435C7A3}"/>
              </a:ext>
            </a:extLst>
          </p:cNvPr>
          <p:cNvSpPr>
            <a:spLocks noGrp="1"/>
          </p:cNvSpPr>
          <p:nvPr>
            <p:ph idx="1"/>
          </p:nvPr>
        </p:nvSpPr>
        <p:spPr>
          <a:xfrm>
            <a:off x="228600" y="2209800"/>
            <a:ext cx="8686800" cy="4419600"/>
          </a:xfrm>
        </p:spPr>
        <p:txBody>
          <a:bodyPr/>
          <a:lstStyle/>
          <a:p>
            <a:pPr>
              <a:buFont typeface="Arial" panose="020B0604020202020204" pitchFamily="34" charset="0"/>
              <a:buChar char="•"/>
            </a:pPr>
            <a:r>
              <a:rPr lang="en-US" dirty="0"/>
              <a:t>You must observe in reality (= ‘in the real world’) that</a:t>
            </a:r>
          </a:p>
          <a:p>
            <a:pPr lvl="1">
              <a:buFont typeface="Arial" panose="020B0604020202020204" pitchFamily="34" charset="0"/>
              <a:buChar char="•"/>
            </a:pPr>
            <a:r>
              <a:rPr lang="en-US" dirty="0"/>
              <a:t>some entities (P) exhibit characteristics (C) that make them be/behave/react different(</a:t>
            </a:r>
            <a:r>
              <a:rPr lang="en-US" dirty="0" err="1"/>
              <a:t>ly</a:t>
            </a:r>
            <a:r>
              <a:rPr lang="en-US" dirty="0"/>
              <a:t>) than other entities (E),</a:t>
            </a:r>
          </a:p>
          <a:p>
            <a:pPr lvl="1">
              <a:buFont typeface="Arial" panose="020B0604020202020204" pitchFamily="34" charset="0"/>
              <a:buChar char="•"/>
            </a:pPr>
            <a:r>
              <a:rPr lang="en-US" dirty="0"/>
              <a:t>these entities P are facing a problem that needs to be solved.				</a:t>
            </a:r>
            <a:r>
              <a:rPr lang="en-US" dirty="0">
                <a:solidFill>
                  <a:srgbClr val="FFFF00"/>
                </a:solidFill>
                <a:sym typeface="Wingdings" panose="05000000000000000000" pitchFamily="2" charset="2"/>
              </a:rPr>
              <a:t> worthwhile research?</a:t>
            </a:r>
            <a:endParaRPr lang="en-US" dirty="0">
              <a:solidFill>
                <a:srgbClr val="FFFF00"/>
              </a:solidFill>
            </a:endParaRPr>
          </a:p>
          <a:p>
            <a:pPr>
              <a:buFont typeface="Arial" panose="020B0604020202020204" pitchFamily="34" charset="0"/>
              <a:buChar char="•"/>
            </a:pPr>
            <a:r>
              <a:rPr lang="en-US" dirty="0"/>
              <a:t>You must ask yourself:</a:t>
            </a:r>
          </a:p>
          <a:p>
            <a:pPr lvl="1">
              <a:buFont typeface="Arial" panose="020B0604020202020204" pitchFamily="34" charset="0"/>
              <a:buChar char="•"/>
            </a:pPr>
            <a:r>
              <a:rPr lang="en-US" dirty="0"/>
              <a:t>Are these differences real?	</a:t>
            </a:r>
            <a:r>
              <a:rPr lang="en-US" dirty="0">
                <a:solidFill>
                  <a:srgbClr val="FFFF00"/>
                </a:solidFill>
                <a:sym typeface="Wingdings" panose="05000000000000000000" pitchFamily="2" charset="2"/>
              </a:rPr>
              <a:t> research question</a:t>
            </a:r>
            <a:endParaRPr lang="en-US" dirty="0">
              <a:solidFill>
                <a:srgbClr val="FFFF00"/>
              </a:solidFill>
            </a:endParaRPr>
          </a:p>
          <a:p>
            <a:pPr lvl="1">
              <a:buFont typeface="Arial" panose="020B0604020202020204" pitchFamily="34" charset="0"/>
              <a:buChar char="•"/>
            </a:pPr>
            <a:r>
              <a:rPr lang="en-US" dirty="0"/>
              <a:t>Why is it like that?		</a:t>
            </a:r>
            <a:r>
              <a:rPr lang="en-US" dirty="0">
                <a:solidFill>
                  <a:srgbClr val="FFFF00"/>
                </a:solidFill>
                <a:sym typeface="Wingdings" panose="05000000000000000000" pitchFamily="2" charset="2"/>
              </a:rPr>
              <a:t> theory</a:t>
            </a:r>
            <a:r>
              <a:rPr lang="en-US" dirty="0"/>
              <a:t>	</a:t>
            </a:r>
          </a:p>
          <a:p>
            <a:pPr lvl="1">
              <a:buFont typeface="Arial" panose="020B0604020202020204" pitchFamily="34" charset="0"/>
              <a:buChar char="•"/>
            </a:pPr>
            <a:r>
              <a:rPr lang="en-US" dirty="0"/>
              <a:t>What can I do about it?	</a:t>
            </a:r>
            <a:r>
              <a:rPr lang="en-US" dirty="0">
                <a:solidFill>
                  <a:srgbClr val="FFFF00"/>
                </a:solidFill>
                <a:sym typeface="Wingdings" panose="05000000000000000000" pitchFamily="2" charset="2"/>
              </a:rPr>
              <a:t> worthwhile research?</a:t>
            </a:r>
            <a:endParaRPr lang="en-US" dirty="0">
              <a:solidFill>
                <a:srgbClr val="FFFF00"/>
              </a:solidFill>
            </a:endParaRPr>
          </a:p>
          <a:p>
            <a:pPr>
              <a:buFont typeface="Arial" panose="020B0604020202020204" pitchFamily="34" charset="0"/>
              <a:buChar char="•"/>
            </a:pPr>
            <a:endParaRPr lang="en-US" dirty="0"/>
          </a:p>
        </p:txBody>
      </p:sp>
    </p:spTree>
    <p:extLst>
      <p:ext uri="{BB962C8B-B14F-4D97-AF65-F5344CB8AC3E}">
        <p14:creationId xmlns:p14="http://schemas.microsoft.com/office/powerpoint/2010/main" val="7600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Shooting results</a:t>
            </a:r>
          </a:p>
        </p:txBody>
      </p:sp>
      <p:pic>
        <p:nvPicPr>
          <p:cNvPr id="5" name="Picture 4"/>
          <p:cNvPicPr>
            <a:picLocks noChangeAspect="1"/>
          </p:cNvPicPr>
          <p:nvPr/>
        </p:nvPicPr>
        <p:blipFill>
          <a:blip r:embed="rId2"/>
          <a:stretch>
            <a:fillRect/>
          </a:stretch>
        </p:blipFill>
        <p:spPr>
          <a:xfrm>
            <a:off x="5257800" y="1828800"/>
            <a:ext cx="3323577" cy="2552229"/>
          </a:xfrm>
          <a:prstGeom prst="rect">
            <a:avLst/>
          </a:prstGeom>
        </p:spPr>
      </p:pic>
      <p:sp>
        <p:nvSpPr>
          <p:cNvPr id="6" name="TextBox 5"/>
          <p:cNvSpPr txBox="1"/>
          <p:nvPr/>
        </p:nvSpPr>
        <p:spPr>
          <a:xfrm>
            <a:off x="5184055" y="4572000"/>
            <a:ext cx="3385599" cy="1569660"/>
          </a:xfrm>
          <a:prstGeom prst="rect">
            <a:avLst/>
          </a:prstGeom>
          <a:noFill/>
        </p:spPr>
        <p:txBody>
          <a:bodyPr wrap="square" rtlCol="0">
            <a:spAutoFit/>
          </a:bodyPr>
          <a:lstStyle/>
          <a:p>
            <a:r>
              <a:rPr lang="en-US" dirty="0">
                <a:solidFill>
                  <a:schemeClr val="bg1"/>
                </a:solidFill>
              </a:rPr>
              <a:t>What kind of settings can you think of?</a:t>
            </a:r>
          </a:p>
        </p:txBody>
      </p:sp>
      <p:sp>
        <p:nvSpPr>
          <p:cNvPr id="8" name="Content Placeholder 7"/>
          <p:cNvSpPr>
            <a:spLocks noGrp="1"/>
          </p:cNvSpPr>
          <p:nvPr>
            <p:ph idx="1"/>
          </p:nvPr>
        </p:nvSpPr>
        <p:spPr/>
        <p:txBody>
          <a:bodyPr/>
          <a:lstStyle/>
          <a:p>
            <a:endParaRPr lang="en-US" dirty="0"/>
          </a:p>
        </p:txBody>
      </p:sp>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133600"/>
            <a:ext cx="3833812" cy="3833812"/>
          </a:xfrm>
          <a:prstGeom prst="rect">
            <a:avLst/>
          </a:prstGeom>
        </p:spPr>
      </p:pic>
    </p:spTree>
    <p:extLst>
      <p:ext uri="{BB962C8B-B14F-4D97-AF65-F5344CB8AC3E}">
        <p14:creationId xmlns:p14="http://schemas.microsoft.com/office/powerpoint/2010/main" val="1231952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These two setups produced the same results</a:t>
            </a:r>
          </a:p>
        </p:txBody>
      </p:sp>
      <p:sp>
        <p:nvSpPr>
          <p:cNvPr id="3" name="Content Placeholder 2"/>
          <p:cNvSpPr>
            <a:spLocks noGrp="1"/>
          </p:cNvSpPr>
          <p:nvPr>
            <p:ph idx="1"/>
          </p:nvPr>
        </p:nvSpPr>
        <p:spPr>
          <a:xfrm>
            <a:off x="228600" y="6113436"/>
            <a:ext cx="8686800" cy="515964"/>
          </a:xfrm>
        </p:spPr>
        <p:txBody>
          <a:bodyPr/>
          <a:lstStyle/>
          <a:p>
            <a:pPr algn="ctr"/>
            <a:r>
              <a:rPr lang="en-US" dirty="0"/>
              <a:t>Same shooter different gun</a:t>
            </a:r>
          </a:p>
        </p:txBody>
      </p:sp>
      <p:grpSp>
        <p:nvGrpSpPr>
          <p:cNvPr id="14" name="Group 13"/>
          <p:cNvGrpSpPr/>
          <p:nvPr/>
        </p:nvGrpSpPr>
        <p:grpSpPr>
          <a:xfrm>
            <a:off x="381000" y="2133600"/>
            <a:ext cx="8153400" cy="3833812"/>
            <a:chOff x="381000" y="2133600"/>
            <a:chExt cx="8153400" cy="3833812"/>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133600"/>
              <a:ext cx="3833812" cy="3833812"/>
            </a:xfrm>
            <a:prstGeom prst="rect">
              <a:avLst/>
            </a:prstGeom>
          </p:spPr>
        </p:pic>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588" y="2133600"/>
              <a:ext cx="3833812" cy="3833812"/>
            </a:xfrm>
            <a:prstGeom prst="rect">
              <a:avLst/>
            </a:prstGeom>
          </p:spPr>
        </p:pic>
        <p:grpSp>
          <p:nvGrpSpPr>
            <p:cNvPr id="9" name="Group 8"/>
            <p:cNvGrpSpPr/>
            <p:nvPr/>
          </p:nvGrpSpPr>
          <p:grpSpPr>
            <a:xfrm>
              <a:off x="1520130" y="3429000"/>
              <a:ext cx="1223070" cy="679856"/>
              <a:chOff x="3958530" y="1964453"/>
              <a:chExt cx="1223070" cy="679856"/>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5223" y="1981200"/>
                <a:ext cx="1063977" cy="51070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672020">
                <a:off x="4117623" y="2133600"/>
                <a:ext cx="1063977" cy="51070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97640">
                <a:off x="3958530" y="1964453"/>
                <a:ext cx="1063977" cy="510709"/>
              </a:xfrm>
              <a:prstGeom prst="rect">
                <a:avLst/>
              </a:prstGeom>
            </p:spPr>
          </p:pic>
        </p:grpSp>
        <p:grpSp>
          <p:nvGrpSpPr>
            <p:cNvPr id="10" name="Group 9"/>
            <p:cNvGrpSpPr/>
            <p:nvPr/>
          </p:nvGrpSpPr>
          <p:grpSpPr>
            <a:xfrm flipH="1" flipV="1">
              <a:off x="6238352" y="3930576"/>
              <a:ext cx="1223070" cy="679856"/>
              <a:chOff x="3958530" y="1964453"/>
              <a:chExt cx="1223070" cy="679856"/>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5223" y="1981200"/>
                <a:ext cx="1063977" cy="510709"/>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672020">
                <a:off x="4117623" y="2133600"/>
                <a:ext cx="1063977" cy="510709"/>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97640">
                <a:off x="3958530" y="1964453"/>
                <a:ext cx="1063977" cy="510709"/>
              </a:xfrm>
              <a:prstGeom prst="rect">
                <a:avLst/>
              </a:prstGeom>
            </p:spPr>
          </p:pic>
        </p:grpSp>
      </p:grpSp>
    </p:spTree>
    <p:extLst>
      <p:ext uri="{BB962C8B-B14F-4D97-AF65-F5344CB8AC3E}">
        <p14:creationId xmlns:p14="http://schemas.microsoft.com/office/powerpoint/2010/main" val="819256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These four setups also</a:t>
            </a:r>
          </a:p>
        </p:txBody>
      </p:sp>
      <p:pic>
        <p:nvPicPr>
          <p:cNvPr id="4" name="Picture 3"/>
          <p:cNvPicPr>
            <a:picLocks noChangeAspect="1"/>
          </p:cNvPicPr>
          <p:nvPr/>
        </p:nvPicPr>
        <p:blipFill>
          <a:blip r:embed="rId2"/>
          <a:stretch>
            <a:fillRect/>
          </a:stretch>
        </p:blipFill>
        <p:spPr>
          <a:xfrm>
            <a:off x="457200" y="1886457"/>
            <a:ext cx="4769618" cy="2238810"/>
          </a:xfrm>
          <a:prstGeom prst="rect">
            <a:avLst/>
          </a:prstGeom>
        </p:spPr>
      </p:pic>
      <p:pic>
        <p:nvPicPr>
          <p:cNvPr id="6" name="Picture 5"/>
          <p:cNvPicPr>
            <a:picLocks noChangeAspect="1"/>
          </p:cNvPicPr>
          <p:nvPr/>
        </p:nvPicPr>
        <p:blipFill>
          <a:blip r:embed="rId2"/>
          <a:stretch>
            <a:fillRect/>
          </a:stretch>
        </p:blipFill>
        <p:spPr>
          <a:xfrm>
            <a:off x="457200" y="4335324"/>
            <a:ext cx="4769618" cy="2238810"/>
          </a:xfrm>
          <a:prstGeom prst="rect">
            <a:avLst/>
          </a:prstGeom>
        </p:spPr>
      </p:pic>
      <p:sp>
        <p:nvSpPr>
          <p:cNvPr id="7" name="Content Placeholder 2"/>
          <p:cNvSpPr txBox="1">
            <a:spLocks/>
          </p:cNvSpPr>
          <p:nvPr/>
        </p:nvSpPr>
        <p:spPr>
          <a:xfrm>
            <a:off x="5562600" y="2413698"/>
            <a:ext cx="2914859" cy="515964"/>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lgn="ctr"/>
            <a:r>
              <a:rPr lang="en-US" kern="0" dirty="0"/>
              <a:t>Same shooter </a:t>
            </a:r>
          </a:p>
          <a:p>
            <a:pPr algn="ctr"/>
            <a:r>
              <a:rPr lang="en-US" kern="0" dirty="0"/>
              <a:t>different gun</a:t>
            </a:r>
          </a:p>
        </p:txBody>
      </p:sp>
      <p:sp>
        <p:nvSpPr>
          <p:cNvPr id="8" name="Content Placeholder 2"/>
          <p:cNvSpPr txBox="1">
            <a:spLocks/>
          </p:cNvSpPr>
          <p:nvPr/>
        </p:nvSpPr>
        <p:spPr>
          <a:xfrm>
            <a:off x="5562600" y="4818036"/>
            <a:ext cx="2914859" cy="515964"/>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lgn="ctr"/>
            <a:r>
              <a:rPr lang="en-US" kern="0" dirty="0"/>
              <a:t>Different shooter </a:t>
            </a:r>
          </a:p>
          <a:p>
            <a:pPr algn="ctr"/>
            <a:r>
              <a:rPr lang="en-US" kern="0" dirty="0"/>
              <a:t>same gun</a:t>
            </a:r>
          </a:p>
        </p:txBody>
      </p:sp>
    </p:spTree>
    <p:extLst>
      <p:ext uri="{BB962C8B-B14F-4D97-AF65-F5344CB8AC3E}">
        <p14:creationId xmlns:p14="http://schemas.microsoft.com/office/powerpoint/2010/main" val="132487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8C8CE-560D-4CA6-8791-543C6C95B301}"/>
              </a:ext>
            </a:extLst>
          </p:cNvPr>
          <p:cNvSpPr>
            <a:spLocks noGrp="1"/>
          </p:cNvSpPr>
          <p:nvPr>
            <p:ph type="title"/>
          </p:nvPr>
        </p:nvSpPr>
        <p:spPr/>
        <p:txBody>
          <a:bodyPr/>
          <a:lstStyle/>
          <a:p>
            <a:r>
              <a:rPr lang="en-US" dirty="0"/>
              <a:t>Further possible scenarios</a:t>
            </a:r>
          </a:p>
        </p:txBody>
      </p:sp>
      <p:sp>
        <p:nvSpPr>
          <p:cNvPr id="3" name="Content Placeholder 2">
            <a:extLst>
              <a:ext uri="{FF2B5EF4-FFF2-40B4-BE49-F238E27FC236}">
                <a16:creationId xmlns:a16="http://schemas.microsoft.com/office/drawing/2014/main" id="{C88CB010-FE85-419B-9B25-78722D8D6E39}"/>
              </a:ext>
            </a:extLst>
          </p:cNvPr>
          <p:cNvSpPr>
            <a:spLocks noGrp="1"/>
          </p:cNvSpPr>
          <p:nvPr>
            <p:ph idx="1"/>
          </p:nvPr>
        </p:nvSpPr>
        <p:spPr/>
        <p:txBody>
          <a:bodyPr/>
          <a:lstStyle/>
          <a:p>
            <a:pPr>
              <a:buFont typeface="Arial" panose="020B0604020202020204" pitchFamily="34" charset="0"/>
              <a:buChar char="•"/>
            </a:pPr>
            <a:r>
              <a:rPr lang="en-US" dirty="0"/>
              <a:t>1, 5 or 7 different shooters</a:t>
            </a:r>
          </a:p>
          <a:p>
            <a:pPr>
              <a:buFont typeface="Arial" panose="020B0604020202020204" pitchFamily="34" charset="0"/>
              <a:buChar char="•"/>
            </a:pPr>
            <a:r>
              <a:rPr lang="en-US" dirty="0"/>
              <a:t>1, 5 or 7 different guns</a:t>
            </a:r>
          </a:p>
          <a:p>
            <a:pPr>
              <a:buFont typeface="Arial" panose="020B0604020202020204" pitchFamily="34" charset="0"/>
              <a:buChar char="•"/>
            </a:pPr>
            <a:r>
              <a:rPr lang="en-US" dirty="0"/>
              <a:t>1, 5 or 7 different distances to bull’s eye</a:t>
            </a:r>
          </a:p>
          <a:p>
            <a:pPr>
              <a:buFont typeface="Arial" panose="020B0604020202020204" pitchFamily="34" charset="0"/>
              <a:buChar char="•"/>
            </a:pPr>
            <a:r>
              <a:rPr lang="en-US" dirty="0"/>
              <a:t>1, 5 or 7 different personal or environmental conditions under which the shooting happened</a:t>
            </a:r>
          </a:p>
          <a:p>
            <a:pPr>
              <a:buFont typeface="Arial" panose="020B0604020202020204" pitchFamily="34" charset="0"/>
              <a:buChar char="•"/>
            </a:pPr>
            <a:r>
              <a:rPr lang="en-US" dirty="0"/>
              <a:t>…</a:t>
            </a:r>
          </a:p>
        </p:txBody>
      </p:sp>
      <p:pic>
        <p:nvPicPr>
          <p:cNvPr id="4" name="Picture 3">
            <a:extLst>
              <a:ext uri="{FF2B5EF4-FFF2-40B4-BE49-F238E27FC236}">
                <a16:creationId xmlns:a16="http://schemas.microsoft.com/office/drawing/2014/main" id="{A4598A15-5618-462B-B113-D420BA5FD1A4}"/>
              </a:ext>
            </a:extLst>
          </p:cNvPr>
          <p:cNvPicPr>
            <a:picLocks noChangeAspect="1"/>
          </p:cNvPicPr>
          <p:nvPr/>
        </p:nvPicPr>
        <p:blipFill>
          <a:blip r:embed="rId2"/>
          <a:stretch>
            <a:fillRect/>
          </a:stretch>
        </p:blipFill>
        <p:spPr>
          <a:xfrm>
            <a:off x="3048000" y="4060371"/>
            <a:ext cx="3886283" cy="2340429"/>
          </a:xfrm>
          <a:prstGeom prst="rect">
            <a:avLst/>
          </a:prstGeom>
          <a:ln>
            <a:solidFill>
              <a:schemeClr val="bg1"/>
            </a:solidFill>
          </a:ln>
        </p:spPr>
      </p:pic>
    </p:spTree>
    <p:extLst>
      <p:ext uri="{BB962C8B-B14F-4D97-AF65-F5344CB8AC3E}">
        <p14:creationId xmlns:p14="http://schemas.microsoft.com/office/powerpoint/2010/main" val="408183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results measurements of?</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01754501"/>
              </p:ext>
            </p:extLst>
          </p:nvPr>
        </p:nvGraphicFramePr>
        <p:xfrm>
          <a:off x="380999" y="1600200"/>
          <a:ext cx="8382002" cy="4145280"/>
        </p:xfrm>
        <a:graphic>
          <a:graphicData uri="http://schemas.openxmlformats.org/drawingml/2006/table">
            <a:tbl>
              <a:tblPr firstRow="1" bandRow="1"/>
              <a:tblGrid>
                <a:gridCol w="1143001">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864321">
                  <a:extLst>
                    <a:ext uri="{9D8B030D-6E8A-4147-A177-3AD203B41FA5}">
                      <a16:colId xmlns:a16="http://schemas.microsoft.com/office/drawing/2014/main" val="20002"/>
                    </a:ext>
                  </a:extLst>
                </a:gridCol>
                <a:gridCol w="1269820">
                  <a:extLst>
                    <a:ext uri="{9D8B030D-6E8A-4147-A177-3AD203B41FA5}">
                      <a16:colId xmlns:a16="http://schemas.microsoft.com/office/drawing/2014/main" val="20003"/>
                    </a:ext>
                  </a:extLst>
                </a:gridCol>
                <a:gridCol w="1269820">
                  <a:extLst>
                    <a:ext uri="{9D8B030D-6E8A-4147-A177-3AD203B41FA5}">
                      <a16:colId xmlns:a16="http://schemas.microsoft.com/office/drawing/2014/main" val="20004"/>
                    </a:ext>
                  </a:extLst>
                </a:gridCol>
                <a:gridCol w="1269820">
                  <a:extLst>
                    <a:ext uri="{9D8B030D-6E8A-4147-A177-3AD203B41FA5}">
                      <a16:colId xmlns:a16="http://schemas.microsoft.com/office/drawing/2014/main" val="20005"/>
                    </a:ext>
                  </a:extLst>
                </a:gridCol>
                <a:gridCol w="1269820">
                  <a:extLst>
                    <a:ext uri="{9D8B030D-6E8A-4147-A177-3AD203B41FA5}">
                      <a16:colId xmlns:a16="http://schemas.microsoft.com/office/drawing/2014/main" val="20006"/>
                    </a:ext>
                  </a:extLst>
                </a:gridCol>
              </a:tblGrid>
              <a:tr h="392689">
                <a:tc>
                  <a:txBody>
                    <a:bodyPr/>
                    <a:lstStyle/>
                    <a:p>
                      <a:pPr algn="l" fontAlgn="b"/>
                      <a:r>
                        <a:rPr lang="en-US" sz="2800" b="1" i="0" u="none" strike="noStrike" dirty="0">
                          <a:solidFill>
                            <a:schemeClr val="bg1"/>
                          </a:solidFill>
                          <a:effectLst/>
                          <a:latin typeface="Calibri" panose="020F0502020204030204" pitchFamily="34" charset="0"/>
                        </a:rPr>
                        <a:t>Group</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2800" b="1" i="0" u="none" strike="noStrike" dirty="0">
                          <a:solidFill>
                            <a:schemeClr val="bg1"/>
                          </a:solidFill>
                          <a:effectLst/>
                          <a:latin typeface="Calibri" panose="020F0502020204030204" pitchFamily="34" charset="0"/>
                        </a:rPr>
                        <a:t>Student</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2800" b="1" i="0" u="none" strike="noStrike" dirty="0">
                          <a:solidFill>
                            <a:schemeClr val="bg1"/>
                          </a:solidFill>
                          <a:effectLst/>
                          <a:latin typeface="Calibri" panose="020F0502020204030204" pitchFamily="34" charset="0"/>
                        </a:rPr>
                        <a:t>T1</a:t>
                      </a:r>
                    </a:p>
                  </a:txBody>
                  <a:tcPr marL="45720" marR="4572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2800" b="1" i="0" u="none" strike="noStrike" dirty="0">
                          <a:solidFill>
                            <a:schemeClr val="bg1"/>
                          </a:solidFill>
                          <a:effectLst/>
                          <a:latin typeface="Calibri" panose="020F0502020204030204" pitchFamily="34" charset="0"/>
                        </a:rPr>
                        <a:t>T2</a:t>
                      </a:r>
                    </a:p>
                  </a:txBody>
                  <a:tcPr marL="45720" marR="45720" anchor="b">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2800" b="1" i="0" u="none" strike="noStrike" dirty="0">
                          <a:solidFill>
                            <a:schemeClr val="bg1"/>
                          </a:solidFill>
                          <a:effectLst/>
                          <a:latin typeface="Calibri" panose="020F0502020204030204" pitchFamily="34" charset="0"/>
                        </a:rPr>
                        <a:t>T3</a:t>
                      </a:r>
                    </a:p>
                  </a:txBody>
                  <a:tcPr marL="45720" marR="45720" anchor="b">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2800" b="1" i="0" u="none" strike="noStrike" dirty="0">
                          <a:solidFill>
                            <a:schemeClr val="bg1"/>
                          </a:solidFill>
                          <a:effectLst/>
                          <a:latin typeface="Calibri" panose="020F0502020204030204" pitchFamily="34" charset="0"/>
                        </a:rPr>
                        <a:t>T4</a:t>
                      </a:r>
                    </a:p>
                  </a:txBody>
                  <a:tcPr marL="45720" marR="45720" anchor="b">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2800" b="1" i="0" u="none" strike="noStrike" dirty="0">
                          <a:solidFill>
                            <a:schemeClr val="bg1"/>
                          </a:solidFill>
                          <a:effectLst/>
                          <a:latin typeface="Calibri" panose="020F0502020204030204" pitchFamily="34" charset="0"/>
                        </a:rPr>
                        <a:t>T5</a:t>
                      </a:r>
                    </a:p>
                  </a:txBody>
                  <a:tcPr marL="45720" marR="45720" anchor="b">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3987">
                <a:tc>
                  <a:txBody>
                    <a:bodyPr/>
                    <a:lstStyle/>
                    <a:p>
                      <a:pPr algn="l" fontAlgn="b"/>
                      <a:r>
                        <a:rPr lang="en-US" sz="2800" b="1" i="0" u="none" strike="noStrike" dirty="0">
                          <a:solidFill>
                            <a:schemeClr val="bg1"/>
                          </a:solidFill>
                          <a:effectLst/>
                          <a:latin typeface="Calibri" panose="020F0502020204030204" pitchFamily="34" charset="0"/>
                        </a:rPr>
                        <a:t> </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l" fontAlgn="b"/>
                      <a:r>
                        <a:rPr lang="en-US" sz="2800" b="1" i="0" u="none" strike="noStrike" dirty="0">
                          <a:solidFill>
                            <a:schemeClr val="bg1"/>
                          </a:solidFill>
                          <a:effectLst/>
                          <a:latin typeface="Calibri" panose="020F0502020204030204" pitchFamily="34" charset="0"/>
                        </a:rPr>
                        <a:t>S1</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dirty="0">
                          <a:solidFill>
                            <a:schemeClr val="bg1"/>
                          </a:solidFill>
                          <a:effectLst/>
                          <a:latin typeface="Calibri" panose="020F0502020204030204" pitchFamily="34" charset="0"/>
                        </a:rPr>
                        <a:t>72.8</a:t>
                      </a:r>
                    </a:p>
                  </a:txBody>
                  <a:tcPr marL="45720" marR="4572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dirty="0">
                          <a:solidFill>
                            <a:schemeClr val="bg1"/>
                          </a:solidFill>
                          <a:effectLst/>
                          <a:latin typeface="Calibri" panose="020F0502020204030204" pitchFamily="34" charset="0"/>
                        </a:rPr>
                        <a:t>80.9</a:t>
                      </a:r>
                    </a:p>
                  </a:txBody>
                  <a:tcPr marL="45720" marR="45720" anchor="b">
                    <a:lnL>
                      <a:noFill/>
                    </a:lnL>
                    <a:lnR>
                      <a:noFill/>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a:solidFill>
                            <a:schemeClr val="bg1"/>
                          </a:solidFill>
                          <a:effectLst/>
                          <a:latin typeface="Calibri" panose="020F0502020204030204" pitchFamily="34" charset="0"/>
                        </a:rPr>
                        <a:t>84.6</a:t>
                      </a:r>
                    </a:p>
                  </a:txBody>
                  <a:tcPr marL="45720" marR="45720" anchor="b">
                    <a:lnL>
                      <a:noFill/>
                    </a:lnL>
                    <a:lnR>
                      <a:noFill/>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a:solidFill>
                            <a:schemeClr val="bg1"/>
                          </a:solidFill>
                          <a:effectLst/>
                          <a:latin typeface="Calibri" panose="020F0502020204030204" pitchFamily="34" charset="0"/>
                        </a:rPr>
                        <a:t>83.6</a:t>
                      </a:r>
                    </a:p>
                  </a:txBody>
                  <a:tcPr marL="45720" marR="45720" anchor="b">
                    <a:lnL>
                      <a:noFill/>
                    </a:lnL>
                    <a:lnR>
                      <a:noFill/>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a:solidFill>
                            <a:schemeClr val="bg1"/>
                          </a:solidFill>
                          <a:effectLst/>
                          <a:latin typeface="Calibri" panose="020F0502020204030204" pitchFamily="34" charset="0"/>
                        </a:rPr>
                        <a:t>73.8</a:t>
                      </a:r>
                    </a:p>
                  </a:txBody>
                  <a:tcPr marL="45720" marR="45720" anchor="b">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extLst>
                  <a:ext uri="{0D108BD9-81ED-4DB2-BD59-A6C34878D82A}">
                    <a16:rowId xmlns:a16="http://schemas.microsoft.com/office/drawing/2014/main" val="10001"/>
                  </a:ext>
                </a:extLst>
              </a:tr>
              <a:tr h="373987">
                <a:tc>
                  <a:txBody>
                    <a:bodyPr/>
                    <a:lstStyle/>
                    <a:p>
                      <a:pPr algn="l" fontAlgn="b"/>
                      <a:r>
                        <a:rPr lang="en-US" sz="2800" b="1" i="0" u="none" strike="noStrike" dirty="0">
                          <a:solidFill>
                            <a:schemeClr val="bg1"/>
                          </a:solidFill>
                          <a:effectLst/>
                          <a:latin typeface="Calibri" panose="020F0502020204030204" pitchFamily="34" charset="0"/>
                        </a:rPr>
                        <a:t>G1</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l" fontAlgn="b"/>
                      <a:r>
                        <a:rPr lang="en-US" sz="2800" b="1" i="0" u="none" strike="noStrike" dirty="0">
                          <a:solidFill>
                            <a:schemeClr val="bg1"/>
                          </a:solidFill>
                          <a:effectLst/>
                          <a:latin typeface="Calibri" panose="020F0502020204030204" pitchFamily="34" charset="0"/>
                        </a:rPr>
                        <a:t>S2</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71</a:t>
                      </a:r>
                    </a:p>
                  </a:txBody>
                  <a:tcPr marL="45720" marR="45720" anchor="b">
                    <a:lnL w="12700" cap="flat" cmpd="sng" algn="ctr">
                      <a:solidFill>
                        <a:schemeClr val="bg1"/>
                      </a:solidFill>
                      <a:prstDash val="solid"/>
                      <a:round/>
                      <a:headEnd type="none" w="med" len="med"/>
                      <a:tailEnd type="none" w="med" len="med"/>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91.2</a:t>
                      </a:r>
                    </a:p>
                  </a:txBody>
                  <a:tcPr marL="45720" marR="45720" anchor="b">
                    <a:lnL>
                      <a:noFill/>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88.1</a:t>
                      </a:r>
                    </a:p>
                  </a:txBody>
                  <a:tcPr marL="45720" marR="45720" anchor="b">
                    <a:lnL>
                      <a:noFill/>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88.2</a:t>
                      </a:r>
                    </a:p>
                  </a:txBody>
                  <a:tcPr marL="45720" marR="45720" anchor="b">
                    <a:lnL>
                      <a:noFill/>
                    </a:lnL>
                    <a:lnR>
                      <a:noFill/>
                    </a:lnR>
                    <a:lnT>
                      <a:noFill/>
                    </a:lnT>
                    <a:lnB>
                      <a:noFill/>
                    </a:lnB>
                  </a:tcPr>
                </a:tc>
                <a:tc>
                  <a:txBody>
                    <a:bodyPr/>
                    <a:lstStyle/>
                    <a:p>
                      <a:pPr algn="r" fontAlgn="b"/>
                      <a:r>
                        <a:rPr lang="en-US" sz="2800" b="0" i="0" u="none" strike="noStrike">
                          <a:solidFill>
                            <a:schemeClr val="bg1"/>
                          </a:solidFill>
                          <a:effectLst/>
                          <a:latin typeface="Calibri" panose="020F0502020204030204" pitchFamily="34" charset="0"/>
                        </a:rPr>
                        <a:t>76.8</a:t>
                      </a:r>
                    </a:p>
                  </a:txBody>
                  <a:tcPr marL="45720" marR="45720" anchor="b">
                    <a:lnL>
                      <a:noFill/>
                    </a:lnL>
                    <a:lnR w="12700" cap="flat" cmpd="sng" algn="ctr">
                      <a:solidFill>
                        <a:schemeClr val="bg1"/>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392689">
                <a:tc>
                  <a:txBody>
                    <a:bodyPr/>
                    <a:lstStyle/>
                    <a:p>
                      <a:pPr algn="l" fontAlgn="b"/>
                      <a:r>
                        <a:rPr lang="en-US" sz="2800" b="1" i="0" u="none" strike="noStrike" dirty="0">
                          <a:solidFill>
                            <a:schemeClr val="bg1"/>
                          </a:solidFill>
                          <a:effectLst/>
                          <a:latin typeface="Calibri" panose="020F0502020204030204" pitchFamily="34" charset="0"/>
                        </a:rPr>
                        <a:t> </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l" fontAlgn="b"/>
                      <a:r>
                        <a:rPr lang="en-US" sz="2800" b="1" i="0" u="none" strike="noStrike" dirty="0">
                          <a:solidFill>
                            <a:schemeClr val="bg1"/>
                          </a:solidFill>
                          <a:effectLst/>
                          <a:latin typeface="Calibri" panose="020F0502020204030204" pitchFamily="34" charset="0"/>
                        </a:rPr>
                        <a:t>S3</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dirty="0">
                          <a:solidFill>
                            <a:schemeClr val="bg1"/>
                          </a:solidFill>
                          <a:effectLst/>
                          <a:latin typeface="Calibri" panose="020F0502020204030204" pitchFamily="34" charset="0"/>
                        </a:rPr>
                        <a:t>76.5</a:t>
                      </a:r>
                    </a:p>
                  </a:txBody>
                  <a:tcPr marL="45720" marR="45720" anchor="b">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dirty="0">
                          <a:solidFill>
                            <a:schemeClr val="bg1"/>
                          </a:solidFill>
                          <a:effectLst/>
                          <a:latin typeface="Calibri" panose="020F0502020204030204" pitchFamily="34" charset="0"/>
                        </a:rPr>
                        <a:t>85.9</a:t>
                      </a: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a:solidFill>
                            <a:schemeClr val="bg1"/>
                          </a:solidFill>
                          <a:effectLst/>
                          <a:latin typeface="Calibri" panose="020F0502020204030204" pitchFamily="34" charset="0"/>
                        </a:rPr>
                        <a:t>86.6</a:t>
                      </a: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a:solidFill>
                            <a:schemeClr val="bg1"/>
                          </a:solidFill>
                          <a:effectLst/>
                          <a:latin typeface="Calibri" panose="020F0502020204030204" pitchFamily="34" charset="0"/>
                        </a:rPr>
                        <a:t>90</a:t>
                      </a: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dirty="0">
                          <a:solidFill>
                            <a:schemeClr val="bg1"/>
                          </a:solidFill>
                          <a:effectLst/>
                          <a:latin typeface="Calibri" panose="020F0502020204030204" pitchFamily="34" charset="0"/>
                        </a:rPr>
                        <a:t>81.9</a:t>
                      </a:r>
                    </a:p>
                  </a:txBody>
                  <a:tcPr marL="45720" marR="45720" anchor="b">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73987">
                <a:tc>
                  <a:txBody>
                    <a:bodyPr/>
                    <a:lstStyle/>
                    <a:p>
                      <a:pPr algn="l" fontAlgn="b"/>
                      <a:r>
                        <a:rPr lang="en-US" sz="2800" b="1" i="0" u="none" strike="noStrike" dirty="0">
                          <a:solidFill>
                            <a:schemeClr val="bg1"/>
                          </a:solidFill>
                          <a:effectLst/>
                          <a:latin typeface="Calibri" panose="020F0502020204030204" pitchFamily="34" charset="0"/>
                        </a:rPr>
                        <a:t> </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l" fontAlgn="b"/>
                      <a:r>
                        <a:rPr lang="en-US" sz="2800" b="1" i="0" u="none" strike="noStrike" dirty="0">
                          <a:solidFill>
                            <a:schemeClr val="bg1"/>
                          </a:solidFill>
                          <a:effectLst/>
                          <a:latin typeface="Calibri" panose="020F0502020204030204" pitchFamily="34" charset="0"/>
                        </a:rPr>
                        <a:t>S4</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dirty="0">
                          <a:solidFill>
                            <a:schemeClr val="bg1"/>
                          </a:solidFill>
                          <a:effectLst/>
                          <a:latin typeface="Calibri" panose="020F0502020204030204" pitchFamily="34" charset="0"/>
                        </a:rPr>
                        <a:t>83.9</a:t>
                      </a:r>
                    </a:p>
                  </a:txBody>
                  <a:tcPr marL="45720" marR="4572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a:solidFill>
                            <a:schemeClr val="bg1"/>
                          </a:solidFill>
                          <a:effectLst/>
                          <a:latin typeface="Calibri" panose="020F0502020204030204" pitchFamily="34" charset="0"/>
                        </a:rPr>
                        <a:t>92.5</a:t>
                      </a:r>
                    </a:p>
                  </a:txBody>
                  <a:tcPr marL="45720" marR="45720" anchor="b">
                    <a:lnL>
                      <a:noFill/>
                    </a:lnL>
                    <a:lnR>
                      <a:noFill/>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dirty="0">
                          <a:solidFill>
                            <a:schemeClr val="bg1"/>
                          </a:solidFill>
                          <a:effectLst/>
                          <a:latin typeface="Calibri" panose="020F0502020204030204" pitchFamily="34" charset="0"/>
                        </a:rPr>
                        <a:t>95.2</a:t>
                      </a:r>
                    </a:p>
                  </a:txBody>
                  <a:tcPr marL="45720" marR="45720" anchor="b">
                    <a:lnL>
                      <a:noFill/>
                    </a:lnL>
                    <a:lnR>
                      <a:noFill/>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a:solidFill>
                            <a:schemeClr val="bg1"/>
                          </a:solidFill>
                          <a:effectLst/>
                          <a:latin typeface="Calibri" panose="020F0502020204030204" pitchFamily="34" charset="0"/>
                        </a:rPr>
                        <a:t>92.5</a:t>
                      </a:r>
                    </a:p>
                  </a:txBody>
                  <a:tcPr marL="45720" marR="45720" anchor="b">
                    <a:lnL>
                      <a:noFill/>
                    </a:lnL>
                    <a:lnR>
                      <a:noFill/>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a:solidFill>
                            <a:schemeClr val="bg1"/>
                          </a:solidFill>
                          <a:effectLst/>
                          <a:latin typeface="Calibri" panose="020F0502020204030204" pitchFamily="34" charset="0"/>
                        </a:rPr>
                        <a:t>78.1</a:t>
                      </a:r>
                    </a:p>
                  </a:txBody>
                  <a:tcPr marL="45720" marR="45720" anchor="b">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extLst>
                  <a:ext uri="{0D108BD9-81ED-4DB2-BD59-A6C34878D82A}">
                    <a16:rowId xmlns:a16="http://schemas.microsoft.com/office/drawing/2014/main" val="10004"/>
                  </a:ext>
                </a:extLst>
              </a:tr>
              <a:tr h="373987">
                <a:tc>
                  <a:txBody>
                    <a:bodyPr/>
                    <a:lstStyle/>
                    <a:p>
                      <a:pPr algn="l" fontAlgn="b"/>
                      <a:r>
                        <a:rPr lang="en-US" sz="2800" b="1" i="0" u="none" strike="noStrike" dirty="0">
                          <a:solidFill>
                            <a:schemeClr val="bg1"/>
                          </a:solidFill>
                          <a:effectLst/>
                          <a:latin typeface="Calibri" panose="020F0502020204030204" pitchFamily="34" charset="0"/>
                        </a:rPr>
                        <a:t>G2</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l" fontAlgn="b"/>
                      <a:r>
                        <a:rPr lang="en-US" sz="2800" b="1" i="0" u="none" strike="noStrike" dirty="0">
                          <a:solidFill>
                            <a:schemeClr val="bg1"/>
                          </a:solidFill>
                          <a:effectLst/>
                          <a:latin typeface="Calibri" panose="020F0502020204030204" pitchFamily="34" charset="0"/>
                        </a:rPr>
                        <a:t>S5</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r" fontAlgn="b"/>
                      <a:r>
                        <a:rPr lang="en-US" sz="2800" b="0" i="0" u="none" strike="noStrike">
                          <a:solidFill>
                            <a:schemeClr val="bg1"/>
                          </a:solidFill>
                          <a:effectLst/>
                          <a:latin typeface="Calibri" panose="020F0502020204030204" pitchFamily="34" charset="0"/>
                        </a:rPr>
                        <a:t>78.4</a:t>
                      </a:r>
                    </a:p>
                  </a:txBody>
                  <a:tcPr marL="45720" marR="45720" anchor="b">
                    <a:lnL w="12700" cap="flat" cmpd="sng" algn="ctr">
                      <a:solidFill>
                        <a:schemeClr val="bg1"/>
                      </a:solidFill>
                      <a:prstDash val="solid"/>
                      <a:round/>
                      <a:headEnd type="none" w="med" len="med"/>
                      <a:tailEnd type="none" w="med" len="med"/>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85.9</a:t>
                      </a:r>
                    </a:p>
                  </a:txBody>
                  <a:tcPr marL="45720" marR="45720" anchor="b">
                    <a:lnL>
                      <a:noFill/>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86.6</a:t>
                      </a:r>
                    </a:p>
                  </a:txBody>
                  <a:tcPr marL="45720" marR="45720" anchor="b">
                    <a:lnL>
                      <a:noFill/>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86.5</a:t>
                      </a:r>
                    </a:p>
                  </a:txBody>
                  <a:tcPr marL="45720" marR="45720" anchor="b">
                    <a:lnL>
                      <a:noFill/>
                    </a:lnL>
                    <a:lnR>
                      <a:noFill/>
                    </a:lnR>
                    <a:lnT>
                      <a:noFill/>
                    </a:lnT>
                    <a:lnB>
                      <a:noFill/>
                    </a:lnB>
                  </a:tcPr>
                </a:tc>
                <a:tc>
                  <a:txBody>
                    <a:bodyPr/>
                    <a:lstStyle/>
                    <a:p>
                      <a:pPr algn="r" fontAlgn="b"/>
                      <a:r>
                        <a:rPr lang="en-US" sz="2800" b="0" i="0" u="none" strike="noStrike">
                          <a:solidFill>
                            <a:schemeClr val="bg1"/>
                          </a:solidFill>
                          <a:effectLst/>
                          <a:latin typeface="Calibri" panose="020F0502020204030204" pitchFamily="34" charset="0"/>
                        </a:rPr>
                        <a:t>74.3</a:t>
                      </a:r>
                    </a:p>
                  </a:txBody>
                  <a:tcPr marL="45720" marR="45720" anchor="b">
                    <a:lnL>
                      <a:noFill/>
                    </a:lnL>
                    <a:lnR w="12700" cap="flat" cmpd="sng" algn="ctr">
                      <a:solidFill>
                        <a:schemeClr val="bg1"/>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373987">
                <a:tc>
                  <a:txBody>
                    <a:bodyPr/>
                    <a:lstStyle/>
                    <a:p>
                      <a:pPr algn="l" fontAlgn="b"/>
                      <a:r>
                        <a:rPr lang="en-US" sz="2800" b="1" i="0" u="none" strike="noStrike" dirty="0">
                          <a:solidFill>
                            <a:schemeClr val="bg1"/>
                          </a:solidFill>
                          <a:effectLst/>
                          <a:latin typeface="Calibri" panose="020F0502020204030204" pitchFamily="34" charset="0"/>
                        </a:rPr>
                        <a:t> </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l" fontAlgn="b"/>
                      <a:r>
                        <a:rPr lang="en-US" sz="2800" b="1" i="0" u="none" strike="noStrike" dirty="0">
                          <a:solidFill>
                            <a:schemeClr val="bg1"/>
                          </a:solidFill>
                          <a:effectLst/>
                          <a:latin typeface="Calibri" panose="020F0502020204030204" pitchFamily="34" charset="0"/>
                        </a:rPr>
                        <a:t>S6</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r" fontAlgn="b"/>
                      <a:r>
                        <a:rPr lang="en-US" sz="2800" b="0" i="0" u="none" strike="noStrike">
                          <a:solidFill>
                            <a:schemeClr val="bg1"/>
                          </a:solidFill>
                          <a:effectLst/>
                          <a:latin typeface="Calibri" panose="020F0502020204030204" pitchFamily="34" charset="0"/>
                        </a:rPr>
                        <a:t>83.9</a:t>
                      </a:r>
                    </a:p>
                  </a:txBody>
                  <a:tcPr marL="45720" marR="45720" anchor="b">
                    <a:lnL w="12700" cap="flat" cmpd="sng" algn="ctr">
                      <a:solidFill>
                        <a:schemeClr val="bg1"/>
                      </a:solidFill>
                      <a:prstDash val="solid"/>
                      <a:round/>
                      <a:headEnd type="none" w="med" len="med"/>
                      <a:tailEnd type="none" w="med" len="med"/>
                    </a:lnL>
                    <a:lnR>
                      <a:noFill/>
                    </a:lnR>
                    <a:lnT>
                      <a:noFill/>
                    </a:lnT>
                    <a:lnB>
                      <a:noFill/>
                    </a:lnB>
                  </a:tcPr>
                </a:tc>
                <a:tc>
                  <a:txBody>
                    <a:bodyPr/>
                    <a:lstStyle/>
                    <a:p>
                      <a:pPr algn="r" fontAlgn="b"/>
                      <a:r>
                        <a:rPr lang="en-US" sz="2800" b="0" i="0" u="none" strike="noStrike">
                          <a:solidFill>
                            <a:schemeClr val="bg1"/>
                          </a:solidFill>
                          <a:effectLst/>
                          <a:latin typeface="Calibri" panose="020F0502020204030204" pitchFamily="34" charset="0"/>
                        </a:rPr>
                        <a:t>83.9</a:t>
                      </a:r>
                    </a:p>
                  </a:txBody>
                  <a:tcPr marL="45720" marR="45720" anchor="b">
                    <a:lnL>
                      <a:noFill/>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95.2</a:t>
                      </a:r>
                    </a:p>
                  </a:txBody>
                  <a:tcPr marL="45720" marR="45720" anchor="b">
                    <a:lnL>
                      <a:noFill/>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90.7</a:t>
                      </a:r>
                    </a:p>
                  </a:txBody>
                  <a:tcPr marL="45720" marR="45720" anchor="b">
                    <a:lnL>
                      <a:noFill/>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84.3</a:t>
                      </a:r>
                    </a:p>
                  </a:txBody>
                  <a:tcPr marL="45720" marR="45720" anchor="b">
                    <a:lnL>
                      <a:noFill/>
                    </a:lnL>
                    <a:lnR w="12700" cap="flat" cmpd="sng" algn="ctr">
                      <a:solidFill>
                        <a:schemeClr val="bg1"/>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392689">
                <a:tc>
                  <a:txBody>
                    <a:bodyPr/>
                    <a:lstStyle/>
                    <a:p>
                      <a:pPr algn="l" fontAlgn="b"/>
                      <a:r>
                        <a:rPr lang="en-US" sz="2800" b="1" i="0" u="none" strike="noStrike" dirty="0">
                          <a:solidFill>
                            <a:schemeClr val="bg1"/>
                          </a:solidFill>
                          <a:effectLst/>
                          <a:latin typeface="Calibri" panose="020F0502020204030204" pitchFamily="34" charset="0"/>
                        </a:rPr>
                        <a:t> </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l" fontAlgn="b"/>
                      <a:r>
                        <a:rPr lang="en-US" sz="2800" b="1" i="0" u="none" strike="noStrike" dirty="0">
                          <a:solidFill>
                            <a:schemeClr val="bg1"/>
                          </a:solidFill>
                          <a:effectLst/>
                          <a:latin typeface="Calibri" panose="020F0502020204030204" pitchFamily="34" charset="0"/>
                        </a:rPr>
                        <a:t>S7</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a:solidFill>
                            <a:schemeClr val="bg1"/>
                          </a:solidFill>
                          <a:effectLst/>
                          <a:latin typeface="Calibri" panose="020F0502020204030204" pitchFamily="34" charset="0"/>
                        </a:rPr>
                        <a:t>76.5</a:t>
                      </a:r>
                    </a:p>
                  </a:txBody>
                  <a:tcPr marL="45720" marR="45720" anchor="b">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a:solidFill>
                            <a:schemeClr val="bg1"/>
                          </a:solidFill>
                          <a:effectLst/>
                          <a:latin typeface="Calibri" panose="020F0502020204030204" pitchFamily="34" charset="0"/>
                        </a:rPr>
                        <a:t>84.6</a:t>
                      </a: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a:solidFill>
                            <a:schemeClr val="bg1"/>
                          </a:solidFill>
                          <a:effectLst/>
                          <a:latin typeface="Calibri" panose="020F0502020204030204" pitchFamily="34" charset="0"/>
                        </a:rPr>
                        <a:t>95.2</a:t>
                      </a: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dirty="0">
                          <a:solidFill>
                            <a:schemeClr val="bg1"/>
                          </a:solidFill>
                          <a:effectLst/>
                          <a:latin typeface="Calibri" panose="020F0502020204030204" pitchFamily="34" charset="0"/>
                        </a:rPr>
                        <a:t>93.2</a:t>
                      </a: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dirty="0">
                          <a:solidFill>
                            <a:schemeClr val="bg1"/>
                          </a:solidFill>
                          <a:effectLst/>
                          <a:latin typeface="Calibri" panose="020F0502020204030204" pitchFamily="34" charset="0"/>
                        </a:rPr>
                        <a:t>81.9</a:t>
                      </a:r>
                    </a:p>
                  </a:txBody>
                  <a:tcPr marL="45720" marR="45720" anchor="b">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8" name="TextBox 7"/>
          <p:cNvSpPr txBox="1"/>
          <p:nvPr/>
        </p:nvSpPr>
        <p:spPr>
          <a:xfrm>
            <a:off x="1030046" y="5791200"/>
            <a:ext cx="7079182" cy="954107"/>
          </a:xfrm>
          <a:prstGeom prst="rect">
            <a:avLst/>
          </a:prstGeom>
          <a:noFill/>
        </p:spPr>
        <p:txBody>
          <a:bodyPr wrap="none" rtlCol="0">
            <a:spAutoFit/>
          </a:bodyPr>
          <a:lstStyle/>
          <a:p>
            <a:r>
              <a:rPr lang="en-US" sz="2800" b="0" dirty="0">
                <a:solidFill>
                  <a:schemeClr val="bg1"/>
                </a:solidFill>
              </a:rPr>
              <a:t>7 students divided in two groups passed 5 tests. </a:t>
            </a:r>
          </a:p>
          <a:p>
            <a:r>
              <a:rPr lang="en-US" sz="2800" b="0" dirty="0">
                <a:solidFill>
                  <a:schemeClr val="bg1"/>
                </a:solidFill>
              </a:rPr>
              <a:t>Which group is doing better? </a:t>
            </a:r>
          </a:p>
        </p:txBody>
      </p:sp>
    </p:spTree>
    <p:extLst>
      <p:ext uri="{BB962C8B-B14F-4D97-AF65-F5344CB8AC3E}">
        <p14:creationId xmlns:p14="http://schemas.microsoft.com/office/powerpoint/2010/main" val="3139346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C5421-9244-428B-AB4D-064E2A8A9C78}"/>
              </a:ext>
            </a:extLst>
          </p:cNvPr>
          <p:cNvSpPr>
            <a:spLocks noGrp="1"/>
          </p:cNvSpPr>
          <p:nvPr>
            <p:ph type="title"/>
          </p:nvPr>
        </p:nvSpPr>
        <p:spPr>
          <a:xfrm>
            <a:off x="0" y="762000"/>
            <a:ext cx="9144000" cy="762000"/>
          </a:xfrm>
        </p:spPr>
        <p:txBody>
          <a:bodyPr/>
          <a:lstStyle/>
          <a:p>
            <a:r>
              <a:rPr lang="en-US" dirty="0"/>
              <a:t>Descriptive statistics - before you even start</a:t>
            </a:r>
          </a:p>
        </p:txBody>
      </p:sp>
      <p:sp>
        <p:nvSpPr>
          <p:cNvPr id="3" name="Content Placeholder 2">
            <a:extLst>
              <a:ext uri="{FF2B5EF4-FFF2-40B4-BE49-F238E27FC236}">
                <a16:creationId xmlns:a16="http://schemas.microsoft.com/office/drawing/2014/main" id="{5E145405-427A-4155-9F81-0F0603285BD2}"/>
              </a:ext>
            </a:extLst>
          </p:cNvPr>
          <p:cNvSpPr>
            <a:spLocks noGrp="1"/>
          </p:cNvSpPr>
          <p:nvPr>
            <p:ph idx="1"/>
          </p:nvPr>
        </p:nvSpPr>
        <p:spPr/>
        <p:txBody>
          <a:bodyPr/>
          <a:lstStyle/>
          <a:p>
            <a:pPr>
              <a:buFont typeface="Arial" panose="020B0604020202020204" pitchFamily="34" charset="0"/>
              <a:buChar char="•"/>
            </a:pPr>
            <a:r>
              <a:rPr lang="en-US" dirty="0"/>
              <a:t>Adequate description of:</a:t>
            </a:r>
          </a:p>
          <a:p>
            <a:pPr lvl="1">
              <a:buFont typeface="Arial" panose="020B0604020202020204" pitchFamily="34" charset="0"/>
              <a:buChar char="•"/>
            </a:pPr>
            <a:r>
              <a:rPr lang="en-US" dirty="0"/>
              <a:t>Population(s) you draw from</a:t>
            </a:r>
          </a:p>
          <a:p>
            <a:pPr lvl="1">
              <a:buFont typeface="Arial" panose="020B0604020202020204" pitchFamily="34" charset="0"/>
              <a:buChar char="•"/>
            </a:pPr>
            <a:r>
              <a:rPr lang="en-US" dirty="0"/>
              <a:t>Sample(s) you take: how and how many</a:t>
            </a:r>
          </a:p>
          <a:p>
            <a:pPr lvl="1">
              <a:buFont typeface="Arial" panose="020B0604020202020204" pitchFamily="34" charset="0"/>
              <a:buChar char="•"/>
            </a:pPr>
            <a:r>
              <a:rPr lang="en-US" dirty="0"/>
              <a:t>Variables you use:</a:t>
            </a:r>
          </a:p>
          <a:p>
            <a:pPr lvl="2">
              <a:buFont typeface="Arial" panose="020B0604020202020204" pitchFamily="34" charset="0"/>
              <a:buChar char="•"/>
            </a:pPr>
            <a:r>
              <a:rPr lang="en-US" dirty="0"/>
              <a:t>What they are</a:t>
            </a:r>
          </a:p>
          <a:p>
            <a:pPr lvl="2">
              <a:buFont typeface="Arial" panose="020B0604020202020204" pitchFamily="34" charset="0"/>
              <a:buChar char="•"/>
            </a:pPr>
            <a:r>
              <a:rPr lang="en-US" dirty="0"/>
              <a:t>Measurement levels</a:t>
            </a:r>
          </a:p>
          <a:p>
            <a:pPr lvl="2">
              <a:buFont typeface="Arial" panose="020B0604020202020204" pitchFamily="34" charset="0"/>
              <a:buChar char="•"/>
            </a:pPr>
            <a:r>
              <a:rPr lang="en-US" dirty="0"/>
              <a:t>Measurement procedures</a:t>
            </a:r>
          </a:p>
          <a:p>
            <a:pPr lvl="1">
              <a:buFont typeface="Arial" panose="020B0604020202020204" pitchFamily="34" charset="0"/>
              <a:buChar char="•"/>
            </a:pPr>
            <a:r>
              <a:rPr lang="en-US" dirty="0"/>
              <a:t>What you intend to find out:</a:t>
            </a:r>
          </a:p>
          <a:p>
            <a:pPr lvl="2">
              <a:buFont typeface="Arial" panose="020B0604020202020204" pitchFamily="34" charset="0"/>
              <a:buChar char="•"/>
            </a:pPr>
            <a:r>
              <a:rPr lang="en-US" dirty="0"/>
              <a:t>Exploratory</a:t>
            </a:r>
          </a:p>
          <a:p>
            <a:pPr lvl="2">
              <a:buFont typeface="Arial" panose="020B0604020202020204" pitchFamily="34" charset="0"/>
              <a:buChar char="•"/>
            </a:pPr>
            <a:r>
              <a:rPr lang="en-US" dirty="0"/>
              <a:t>Differences in populations</a:t>
            </a:r>
          </a:p>
          <a:p>
            <a:pPr lvl="2">
              <a:buFont typeface="Arial" panose="020B0604020202020204" pitchFamily="34" charset="0"/>
              <a:buChar char="•"/>
            </a:pPr>
            <a:r>
              <a:rPr lang="en-US" dirty="0"/>
              <a:t>Correlation between variables</a:t>
            </a:r>
          </a:p>
          <a:p>
            <a:pPr lvl="2">
              <a:buFont typeface="Arial" panose="020B0604020202020204" pitchFamily="34" charset="0"/>
              <a:buChar char="•"/>
            </a:pPr>
            <a:r>
              <a:rPr lang="en-US" dirty="0"/>
              <a:t>Hypothesis testing</a:t>
            </a:r>
          </a:p>
          <a:p>
            <a:pPr lvl="2">
              <a:buFont typeface="Arial" panose="020B0604020202020204" pitchFamily="34" charset="0"/>
              <a:buChar char="•"/>
            </a:pPr>
            <a:r>
              <a:rPr lang="en-US" dirty="0"/>
              <a:t>…</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9981949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Providing descriptive statistics (2)</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3200" b="1" u="sng" dirty="0">
                <a:solidFill>
                  <a:srgbClr val="6588C7"/>
                </a:solidFill>
              </a:rPr>
              <a:t>Method: organize the data</a:t>
            </a:r>
          </a:p>
          <a:p>
            <a:pPr marL="857250" lvl="1" indent="-457200">
              <a:buFont typeface="Arial" panose="020B0604020202020204" pitchFamily="34" charset="0"/>
              <a:buChar char="•"/>
            </a:pPr>
            <a:r>
              <a:rPr lang="en-US" sz="3200" dirty="0">
                <a:solidFill>
                  <a:srgbClr val="6588C7"/>
                </a:solidFill>
              </a:rPr>
              <a:t>Tables</a:t>
            </a:r>
          </a:p>
          <a:p>
            <a:pPr marL="857250" lvl="1" indent="-457200">
              <a:buFont typeface="Arial" panose="020B0604020202020204" pitchFamily="34" charset="0"/>
              <a:buChar char="•"/>
            </a:pPr>
            <a:r>
              <a:rPr lang="en-US" sz="3200" dirty="0">
                <a:solidFill>
                  <a:srgbClr val="6588C7"/>
                </a:solidFill>
              </a:rPr>
              <a:t>Graphs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b="1" u="sng" dirty="0"/>
              <a:t>Goal: summarize the data</a:t>
            </a:r>
          </a:p>
          <a:p>
            <a:pPr marL="400050" lvl="1" indent="0">
              <a:buNone/>
            </a:pPr>
            <a:r>
              <a:rPr lang="en-US" dirty="0"/>
              <a:t>What is </a:t>
            </a:r>
            <a:r>
              <a:rPr lang="en-US" dirty="0">
                <a:solidFill>
                  <a:srgbClr val="FFFF00"/>
                </a:solidFill>
              </a:rPr>
              <a:t>always possible AND required</a:t>
            </a:r>
            <a:r>
              <a:rPr lang="en-US" dirty="0"/>
              <a:t> is describing:</a:t>
            </a:r>
          </a:p>
          <a:p>
            <a:pPr marL="1257300" lvl="2" indent="-457200">
              <a:buFont typeface="+mj-lt"/>
              <a:buAutoNum type="arabicPeriod"/>
            </a:pPr>
            <a:r>
              <a:rPr lang="en-US" dirty="0"/>
              <a:t>The </a:t>
            </a:r>
            <a:r>
              <a:rPr lang="en-US" b="1" i="1" dirty="0"/>
              <a:t>distribution</a:t>
            </a:r>
            <a:r>
              <a:rPr lang="en-US" b="1" dirty="0"/>
              <a:t>: </a:t>
            </a:r>
            <a:r>
              <a:rPr lang="en-US" dirty="0"/>
              <a:t>concerns the frequency of each value.</a:t>
            </a:r>
          </a:p>
          <a:p>
            <a:pPr marL="1257300" lvl="2" indent="-457200">
              <a:buFont typeface="+mj-lt"/>
              <a:buAutoNum type="arabicPeriod"/>
            </a:pPr>
            <a:r>
              <a:rPr lang="en-US" dirty="0"/>
              <a:t>The </a:t>
            </a:r>
            <a:r>
              <a:rPr lang="en-US" b="1" i="1" dirty="0"/>
              <a:t>central tendency:</a:t>
            </a:r>
            <a:r>
              <a:rPr lang="en-US" dirty="0"/>
              <a:t> concerns the averages of the values.</a:t>
            </a:r>
          </a:p>
          <a:p>
            <a:pPr marL="1257300" lvl="2" indent="-457200">
              <a:buFont typeface="+mj-lt"/>
              <a:buAutoNum type="arabicPeriod"/>
            </a:pPr>
            <a:r>
              <a:rPr lang="en-US" dirty="0"/>
              <a:t>The </a:t>
            </a:r>
            <a:r>
              <a:rPr lang="en-US" b="1" i="1" dirty="0"/>
              <a:t>variability:</a:t>
            </a:r>
            <a:r>
              <a:rPr lang="en-US" dirty="0"/>
              <a:t> concerns how spread out the values are.</a:t>
            </a:r>
          </a:p>
          <a:p>
            <a:pPr marL="400050" lvl="1" indent="0">
              <a:buNone/>
            </a:pPr>
            <a:endParaRPr lang="en-US" dirty="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812654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F8830-F14A-48C5-B3C8-8EC412F6CFD1}"/>
              </a:ext>
            </a:extLst>
          </p:cNvPr>
          <p:cNvSpPr>
            <a:spLocks noGrp="1"/>
          </p:cNvSpPr>
          <p:nvPr>
            <p:ph type="title"/>
          </p:nvPr>
        </p:nvSpPr>
        <p:spPr/>
        <p:txBody>
          <a:bodyPr/>
          <a:lstStyle/>
          <a:p>
            <a:r>
              <a:rPr lang="en-US" dirty="0"/>
              <a:t>Descriptive measures</a:t>
            </a:r>
          </a:p>
        </p:txBody>
      </p:sp>
      <p:sp>
        <p:nvSpPr>
          <p:cNvPr id="3" name="Content Placeholder 2">
            <a:extLst>
              <a:ext uri="{FF2B5EF4-FFF2-40B4-BE49-F238E27FC236}">
                <a16:creationId xmlns:a16="http://schemas.microsoft.com/office/drawing/2014/main" id="{BF13CFD6-508C-42AD-885F-C6363848D845}"/>
              </a:ext>
            </a:extLst>
          </p:cNvPr>
          <p:cNvSpPr>
            <a:spLocks noGrp="1"/>
          </p:cNvSpPr>
          <p:nvPr>
            <p:ph idx="1"/>
          </p:nvPr>
        </p:nvSpPr>
        <p:spPr/>
        <p:txBody>
          <a:bodyPr/>
          <a:lstStyle/>
          <a:p>
            <a:pPr>
              <a:buFont typeface="Arial" panose="020B0604020202020204" pitchFamily="34" charset="0"/>
              <a:buChar char="•"/>
            </a:pPr>
            <a:r>
              <a:rPr lang="en-US" sz="2300" dirty="0"/>
              <a:t>Mostly computable for samples, rarely known for populations.</a:t>
            </a:r>
          </a:p>
          <a:p>
            <a:pPr>
              <a:buFont typeface="Arial" panose="020B0604020202020204" pitchFamily="34" charset="0"/>
              <a:buChar char="•"/>
            </a:pPr>
            <a:r>
              <a:rPr lang="en-US" sz="2300" dirty="0"/>
              <a:t>Measures of center </a:t>
            </a:r>
            <a:r>
              <a:rPr lang="en-US" sz="1800" dirty="0"/>
              <a:t>(central tendency, </a:t>
            </a:r>
            <a:r>
              <a:rPr lang="en-US" altLang="en-US" sz="1800" dirty="0"/>
              <a:t>or groups’ “Middle Values”</a:t>
            </a:r>
            <a:r>
              <a:rPr lang="en-US" sz="1800" dirty="0"/>
              <a:t>)</a:t>
            </a:r>
            <a:r>
              <a:rPr lang="en-US" sz="2300" dirty="0"/>
              <a:t>:</a:t>
            </a:r>
          </a:p>
          <a:p>
            <a:pPr lvl="1">
              <a:buFont typeface="Arial" panose="020B0604020202020204" pitchFamily="34" charset="0"/>
              <a:buChar char="•"/>
            </a:pPr>
            <a:r>
              <a:rPr lang="en-US" sz="2300" dirty="0"/>
              <a:t>Mean</a:t>
            </a:r>
          </a:p>
          <a:p>
            <a:pPr lvl="1">
              <a:buFont typeface="Arial" panose="020B0604020202020204" pitchFamily="34" charset="0"/>
              <a:buChar char="•"/>
            </a:pPr>
            <a:r>
              <a:rPr lang="en-US" sz="2300" dirty="0"/>
              <a:t>Median</a:t>
            </a:r>
          </a:p>
          <a:p>
            <a:pPr lvl="1">
              <a:buFont typeface="Arial" panose="020B0604020202020204" pitchFamily="34" charset="0"/>
              <a:buChar char="•"/>
            </a:pPr>
            <a:r>
              <a:rPr lang="en-US" sz="2300" dirty="0"/>
              <a:t>Mode</a:t>
            </a:r>
          </a:p>
          <a:p>
            <a:pPr>
              <a:buFont typeface="Arial" panose="020B0604020202020204" pitchFamily="34" charset="0"/>
              <a:buChar char="•"/>
            </a:pPr>
            <a:r>
              <a:rPr lang="en-US" sz="2300" dirty="0"/>
              <a:t>Measures of variability </a:t>
            </a:r>
            <a:r>
              <a:rPr lang="en-US" sz="1800" dirty="0"/>
              <a:t>(dispersion, or s</a:t>
            </a:r>
            <a:r>
              <a:rPr lang="en-US" altLang="en-US" sz="1800" dirty="0"/>
              <a:t>ummary of differences within groups</a:t>
            </a:r>
            <a:r>
              <a:rPr lang="en-US" sz="1800" dirty="0"/>
              <a:t>)</a:t>
            </a:r>
            <a:r>
              <a:rPr lang="en-US" sz="2300" dirty="0"/>
              <a:t>:</a:t>
            </a:r>
          </a:p>
          <a:p>
            <a:pPr lvl="1">
              <a:buFont typeface="Arial" panose="020B0604020202020204" pitchFamily="34" charset="0"/>
              <a:buChar char="•"/>
            </a:pPr>
            <a:r>
              <a:rPr lang="en-US" sz="2300" dirty="0"/>
              <a:t>Range</a:t>
            </a:r>
          </a:p>
          <a:p>
            <a:pPr lvl="1">
              <a:buFont typeface="Arial" panose="020B0604020202020204" pitchFamily="34" charset="0"/>
              <a:buChar char="•"/>
            </a:pPr>
            <a:r>
              <a:rPr lang="en-US" sz="2300" dirty="0"/>
              <a:t>Percentiles and interquartile range (IQR)</a:t>
            </a:r>
          </a:p>
          <a:p>
            <a:pPr lvl="1">
              <a:buFont typeface="Arial" panose="020B0604020202020204" pitchFamily="34" charset="0"/>
              <a:buChar char="•"/>
            </a:pPr>
            <a:r>
              <a:rPr lang="en-US" sz="2300" dirty="0"/>
              <a:t>Variance</a:t>
            </a:r>
          </a:p>
          <a:p>
            <a:pPr lvl="1">
              <a:buFont typeface="Arial" panose="020B0604020202020204" pitchFamily="34" charset="0"/>
              <a:buChar char="•"/>
            </a:pPr>
            <a:r>
              <a:rPr lang="en-US" sz="2300" dirty="0"/>
              <a:t>Standard deviation</a:t>
            </a:r>
          </a:p>
          <a:p>
            <a:pPr lvl="1">
              <a:buFont typeface="Arial" panose="020B0604020202020204" pitchFamily="34" charset="0"/>
              <a:buChar char="•"/>
            </a:pPr>
            <a:r>
              <a:rPr lang="en-US" sz="2300" dirty="0"/>
              <a:t>Standard error of the means (SEM)</a:t>
            </a:r>
          </a:p>
        </p:txBody>
      </p:sp>
    </p:spTree>
    <p:extLst>
      <p:ext uri="{BB962C8B-B14F-4D97-AF65-F5344CB8AC3E}">
        <p14:creationId xmlns:p14="http://schemas.microsoft.com/office/powerpoint/2010/main" val="323150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9A7FA-49BB-434C-A1E1-B4AEAC9F0B85}"/>
              </a:ext>
            </a:extLst>
          </p:cNvPr>
          <p:cNvSpPr>
            <a:spLocks noGrp="1"/>
          </p:cNvSpPr>
          <p:nvPr>
            <p:ph type="title"/>
          </p:nvPr>
        </p:nvSpPr>
        <p:spPr/>
        <p:txBody>
          <a:bodyPr/>
          <a:lstStyle/>
          <a:p>
            <a:r>
              <a:rPr lang="en-US" dirty="0"/>
              <a:t>However !!!</a:t>
            </a:r>
          </a:p>
        </p:txBody>
      </p:sp>
      <p:sp>
        <p:nvSpPr>
          <p:cNvPr id="3" name="Content Placeholder 2">
            <a:extLst>
              <a:ext uri="{FF2B5EF4-FFF2-40B4-BE49-F238E27FC236}">
                <a16:creationId xmlns:a16="http://schemas.microsoft.com/office/drawing/2014/main" id="{C7FFB72D-F2A0-490D-ACBF-CB4BEA9DFEF5}"/>
              </a:ext>
            </a:extLst>
          </p:cNvPr>
          <p:cNvSpPr>
            <a:spLocks noGrp="1"/>
          </p:cNvSpPr>
          <p:nvPr>
            <p:ph idx="1"/>
          </p:nvPr>
        </p:nvSpPr>
        <p:spPr/>
        <p:txBody>
          <a:bodyPr/>
          <a:lstStyle/>
          <a:p>
            <a:pPr marL="0" indent="0"/>
            <a:r>
              <a:rPr lang="en-US" dirty="0"/>
              <a:t>(1) How to report distribution, central tendency and variability, and (2) whether you can and/or are useful, depends on several factors some of which depend on each other:</a:t>
            </a:r>
          </a:p>
          <a:p>
            <a:endParaRPr lang="en-US" dirty="0"/>
          </a:p>
          <a:p>
            <a:pPr lvl="1">
              <a:buFont typeface="Arial" panose="020B0604020202020204" pitchFamily="34" charset="0"/>
              <a:buChar char="•"/>
            </a:pPr>
            <a:r>
              <a:rPr lang="en-US" dirty="0"/>
              <a:t>What the measurements are measurements of</a:t>
            </a:r>
          </a:p>
          <a:p>
            <a:pPr lvl="1">
              <a:buFont typeface="Arial" panose="020B0604020202020204" pitchFamily="34" charset="0"/>
              <a:buChar char="•"/>
            </a:pPr>
            <a:r>
              <a:rPr lang="en-US" dirty="0"/>
              <a:t>Number and (in)dependence of variables that are measured</a:t>
            </a:r>
          </a:p>
          <a:p>
            <a:pPr lvl="1">
              <a:buFont typeface="Arial" panose="020B0604020202020204" pitchFamily="34" charset="0"/>
              <a:buChar char="•"/>
            </a:pPr>
            <a:r>
              <a:rPr lang="en-US" dirty="0"/>
              <a:t>Level of measurement of the variables</a:t>
            </a:r>
          </a:p>
          <a:p>
            <a:pPr lvl="1">
              <a:buFont typeface="Arial" panose="020B0604020202020204" pitchFamily="34" charset="0"/>
              <a:buChar char="•"/>
            </a:pPr>
            <a:r>
              <a:rPr lang="en-US" dirty="0"/>
              <a:t>The precise distribution</a:t>
            </a:r>
          </a:p>
          <a:p>
            <a:pPr lvl="1">
              <a:buFont typeface="Arial" panose="020B0604020202020204" pitchFamily="34" charset="0"/>
              <a:buChar char="•"/>
            </a:pPr>
            <a:r>
              <a:rPr lang="en-US" dirty="0"/>
              <a:t>…</a:t>
            </a:r>
          </a:p>
        </p:txBody>
      </p:sp>
    </p:spTree>
    <p:extLst>
      <p:ext uri="{BB962C8B-B14F-4D97-AF65-F5344CB8AC3E}">
        <p14:creationId xmlns:p14="http://schemas.microsoft.com/office/powerpoint/2010/main" val="416211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28564-4AB8-485B-BEAE-9F3F23B2425E}"/>
              </a:ext>
            </a:extLst>
          </p:cNvPr>
          <p:cNvSpPr>
            <a:spLocks noGrp="1"/>
          </p:cNvSpPr>
          <p:nvPr>
            <p:ph type="title"/>
          </p:nvPr>
        </p:nvSpPr>
        <p:spPr/>
        <p:txBody>
          <a:bodyPr/>
          <a:lstStyle/>
          <a:p>
            <a:r>
              <a:rPr lang="en-US" dirty="0"/>
              <a:t>Important distinctions</a:t>
            </a:r>
          </a:p>
        </p:txBody>
      </p:sp>
      <p:sp>
        <p:nvSpPr>
          <p:cNvPr id="5" name="TextBox 4">
            <a:extLst>
              <a:ext uri="{FF2B5EF4-FFF2-40B4-BE49-F238E27FC236}">
                <a16:creationId xmlns:a16="http://schemas.microsoft.com/office/drawing/2014/main" id="{4EF9AD4E-61E5-49D3-9271-2C42B6BD7A40}"/>
              </a:ext>
            </a:extLst>
          </p:cNvPr>
          <p:cNvSpPr txBox="1"/>
          <p:nvPr/>
        </p:nvSpPr>
        <p:spPr>
          <a:xfrm>
            <a:off x="3881219" y="1663987"/>
            <a:ext cx="1173719" cy="461665"/>
          </a:xfrm>
          <a:prstGeom prst="rect">
            <a:avLst/>
          </a:prstGeom>
          <a:noFill/>
          <a:ln w="9525">
            <a:solidFill>
              <a:schemeClr val="bg1"/>
            </a:solidFill>
          </a:ln>
        </p:spPr>
        <p:txBody>
          <a:bodyPr wrap="none" rtlCol="0">
            <a:spAutoFit/>
          </a:bodyPr>
          <a:lstStyle/>
          <a:p>
            <a:r>
              <a:rPr lang="en-US" sz="2400" b="0" dirty="0">
                <a:solidFill>
                  <a:schemeClr val="bg1"/>
                </a:solidFill>
              </a:rPr>
              <a:t>variable</a:t>
            </a:r>
          </a:p>
        </p:txBody>
      </p:sp>
      <p:sp>
        <p:nvSpPr>
          <p:cNvPr id="6" name="TextBox 5">
            <a:extLst>
              <a:ext uri="{FF2B5EF4-FFF2-40B4-BE49-F238E27FC236}">
                <a16:creationId xmlns:a16="http://schemas.microsoft.com/office/drawing/2014/main" id="{CD204F34-4E40-4025-AE0C-EDC97040DE7F}"/>
              </a:ext>
            </a:extLst>
          </p:cNvPr>
          <p:cNvSpPr txBox="1"/>
          <p:nvPr/>
        </p:nvSpPr>
        <p:spPr>
          <a:xfrm>
            <a:off x="1325116" y="2666137"/>
            <a:ext cx="1600117" cy="830997"/>
          </a:xfrm>
          <a:prstGeom prst="rect">
            <a:avLst/>
          </a:prstGeom>
          <a:noFill/>
          <a:ln w="9525">
            <a:solidFill>
              <a:schemeClr val="bg1"/>
            </a:solidFill>
          </a:ln>
        </p:spPr>
        <p:txBody>
          <a:bodyPr wrap="none" rtlCol="0">
            <a:spAutoFit/>
          </a:bodyPr>
          <a:lstStyle/>
          <a:p>
            <a:r>
              <a:rPr lang="en-US" sz="2400" b="0" dirty="0">
                <a:solidFill>
                  <a:schemeClr val="bg1"/>
                </a:solidFill>
              </a:rPr>
              <a:t>Categorical</a:t>
            </a:r>
          </a:p>
          <a:p>
            <a:r>
              <a:rPr lang="en-US" sz="2400" b="0" dirty="0">
                <a:solidFill>
                  <a:schemeClr val="bg1"/>
                </a:solidFill>
              </a:rPr>
              <a:t>variable</a:t>
            </a:r>
          </a:p>
        </p:txBody>
      </p:sp>
      <p:sp>
        <p:nvSpPr>
          <p:cNvPr id="7" name="TextBox 6">
            <a:extLst>
              <a:ext uri="{FF2B5EF4-FFF2-40B4-BE49-F238E27FC236}">
                <a16:creationId xmlns:a16="http://schemas.microsoft.com/office/drawing/2014/main" id="{566CC0F2-585D-439C-B1C9-0C6599A50A29}"/>
              </a:ext>
            </a:extLst>
          </p:cNvPr>
          <p:cNvSpPr txBox="1"/>
          <p:nvPr/>
        </p:nvSpPr>
        <p:spPr>
          <a:xfrm>
            <a:off x="5257056" y="2758469"/>
            <a:ext cx="1702710" cy="830997"/>
          </a:xfrm>
          <a:prstGeom prst="rect">
            <a:avLst/>
          </a:prstGeom>
          <a:noFill/>
          <a:ln w="9525">
            <a:solidFill>
              <a:schemeClr val="bg1"/>
            </a:solidFill>
          </a:ln>
        </p:spPr>
        <p:txBody>
          <a:bodyPr wrap="none" rtlCol="0">
            <a:spAutoFit/>
          </a:bodyPr>
          <a:lstStyle/>
          <a:p>
            <a:r>
              <a:rPr lang="en-US" sz="2400" b="0" dirty="0">
                <a:solidFill>
                  <a:schemeClr val="bg1"/>
                </a:solidFill>
              </a:rPr>
              <a:t>Quantitative</a:t>
            </a:r>
          </a:p>
          <a:p>
            <a:r>
              <a:rPr lang="en-US" sz="2400" b="0" dirty="0">
                <a:solidFill>
                  <a:schemeClr val="bg1"/>
                </a:solidFill>
              </a:rPr>
              <a:t>variable</a:t>
            </a:r>
          </a:p>
        </p:txBody>
      </p:sp>
      <p:sp>
        <p:nvSpPr>
          <p:cNvPr id="8" name="TextBox 7">
            <a:extLst>
              <a:ext uri="{FF2B5EF4-FFF2-40B4-BE49-F238E27FC236}">
                <a16:creationId xmlns:a16="http://schemas.microsoft.com/office/drawing/2014/main" id="{7295C9EA-C899-4493-9658-578023FE853C}"/>
              </a:ext>
            </a:extLst>
          </p:cNvPr>
          <p:cNvSpPr txBox="1"/>
          <p:nvPr/>
        </p:nvSpPr>
        <p:spPr>
          <a:xfrm>
            <a:off x="3160375" y="4015370"/>
            <a:ext cx="1208985" cy="830997"/>
          </a:xfrm>
          <a:prstGeom prst="rect">
            <a:avLst/>
          </a:prstGeom>
          <a:noFill/>
          <a:ln w="9525">
            <a:solidFill>
              <a:schemeClr val="bg1"/>
            </a:solidFill>
          </a:ln>
        </p:spPr>
        <p:txBody>
          <a:bodyPr wrap="none" rtlCol="0">
            <a:spAutoFit/>
          </a:bodyPr>
          <a:lstStyle/>
          <a:p>
            <a:r>
              <a:rPr lang="en-US" sz="2400" b="0" dirty="0">
                <a:solidFill>
                  <a:schemeClr val="bg1"/>
                </a:solidFill>
              </a:rPr>
              <a:t>Discrete</a:t>
            </a:r>
          </a:p>
          <a:p>
            <a:r>
              <a:rPr lang="en-US" sz="2400" b="0" dirty="0">
                <a:solidFill>
                  <a:schemeClr val="bg1"/>
                </a:solidFill>
              </a:rPr>
              <a:t>variable</a:t>
            </a:r>
          </a:p>
        </p:txBody>
      </p:sp>
      <p:sp>
        <p:nvSpPr>
          <p:cNvPr id="9" name="TextBox 8">
            <a:extLst>
              <a:ext uri="{FF2B5EF4-FFF2-40B4-BE49-F238E27FC236}">
                <a16:creationId xmlns:a16="http://schemas.microsoft.com/office/drawing/2014/main" id="{9F09A22F-9966-4A0F-B280-EABF5D473153}"/>
              </a:ext>
            </a:extLst>
          </p:cNvPr>
          <p:cNvSpPr txBox="1"/>
          <p:nvPr/>
        </p:nvSpPr>
        <p:spPr>
          <a:xfrm>
            <a:off x="7010400" y="4015369"/>
            <a:ext cx="1603324" cy="830997"/>
          </a:xfrm>
          <a:prstGeom prst="rect">
            <a:avLst/>
          </a:prstGeom>
          <a:noFill/>
          <a:ln w="9525">
            <a:solidFill>
              <a:schemeClr val="bg1"/>
            </a:solidFill>
          </a:ln>
        </p:spPr>
        <p:txBody>
          <a:bodyPr wrap="none" rtlCol="0">
            <a:spAutoFit/>
          </a:bodyPr>
          <a:lstStyle/>
          <a:p>
            <a:r>
              <a:rPr lang="en-US" sz="2400" b="0" dirty="0">
                <a:solidFill>
                  <a:schemeClr val="bg1"/>
                </a:solidFill>
              </a:rPr>
              <a:t>Continuous</a:t>
            </a:r>
          </a:p>
          <a:p>
            <a:r>
              <a:rPr lang="en-US" sz="2400" b="0" dirty="0">
                <a:solidFill>
                  <a:schemeClr val="bg1"/>
                </a:solidFill>
              </a:rPr>
              <a:t>variable</a:t>
            </a:r>
          </a:p>
        </p:txBody>
      </p:sp>
      <p:cxnSp>
        <p:nvCxnSpPr>
          <p:cNvPr id="11" name="Straight Arrow Connector 10">
            <a:extLst>
              <a:ext uri="{FF2B5EF4-FFF2-40B4-BE49-F238E27FC236}">
                <a16:creationId xmlns:a16="http://schemas.microsoft.com/office/drawing/2014/main" id="{E6FA9F7F-6098-4383-A30A-118C7A46A357}"/>
              </a:ext>
            </a:extLst>
          </p:cNvPr>
          <p:cNvCxnSpPr>
            <a:stCxn id="6" idx="0"/>
            <a:endCxn id="5" idx="2"/>
          </p:cNvCxnSpPr>
          <p:nvPr/>
        </p:nvCxnSpPr>
        <p:spPr bwMode="auto">
          <a:xfrm flipV="1">
            <a:off x="2125175" y="2125652"/>
            <a:ext cx="2342904" cy="540485"/>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CF5156AF-862A-41CE-940C-CAAFAC8DAF88}"/>
              </a:ext>
            </a:extLst>
          </p:cNvPr>
          <p:cNvCxnSpPr>
            <a:cxnSpLocks/>
            <a:stCxn id="7" idx="0"/>
            <a:endCxn id="5" idx="2"/>
          </p:cNvCxnSpPr>
          <p:nvPr/>
        </p:nvCxnSpPr>
        <p:spPr bwMode="auto">
          <a:xfrm flipH="1" flipV="1">
            <a:off x="4468079" y="2125652"/>
            <a:ext cx="1640332" cy="632817"/>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CB614CEF-B274-47AE-893F-5583EF23F823}"/>
              </a:ext>
            </a:extLst>
          </p:cNvPr>
          <p:cNvCxnSpPr>
            <a:cxnSpLocks/>
            <a:stCxn id="8" idx="0"/>
            <a:endCxn id="7" idx="2"/>
          </p:cNvCxnSpPr>
          <p:nvPr/>
        </p:nvCxnSpPr>
        <p:spPr bwMode="auto">
          <a:xfrm flipV="1">
            <a:off x="3764868" y="3589466"/>
            <a:ext cx="2343543" cy="425904"/>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BE863724-D0D5-4FCA-8140-29E2D4A14D66}"/>
              </a:ext>
            </a:extLst>
          </p:cNvPr>
          <p:cNvCxnSpPr>
            <a:cxnSpLocks/>
            <a:stCxn id="9" idx="0"/>
            <a:endCxn id="7" idx="2"/>
          </p:cNvCxnSpPr>
          <p:nvPr/>
        </p:nvCxnSpPr>
        <p:spPr bwMode="auto">
          <a:xfrm flipH="1" flipV="1">
            <a:off x="6108411" y="3589466"/>
            <a:ext cx="1703651" cy="425903"/>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21" name="TextBox 20">
            <a:extLst>
              <a:ext uri="{FF2B5EF4-FFF2-40B4-BE49-F238E27FC236}">
                <a16:creationId xmlns:a16="http://schemas.microsoft.com/office/drawing/2014/main" id="{86BBC0EC-79C0-4FF6-A996-73EE6A8E5DF6}"/>
              </a:ext>
            </a:extLst>
          </p:cNvPr>
          <p:cNvSpPr txBox="1"/>
          <p:nvPr/>
        </p:nvSpPr>
        <p:spPr>
          <a:xfrm>
            <a:off x="1447800" y="4276527"/>
            <a:ext cx="1736373" cy="646331"/>
          </a:xfrm>
          <a:prstGeom prst="rect">
            <a:avLst/>
          </a:prstGeom>
          <a:noFill/>
        </p:spPr>
        <p:txBody>
          <a:bodyPr wrap="none" rtlCol="0">
            <a:spAutoFit/>
          </a:bodyPr>
          <a:lstStyle/>
          <a:p>
            <a:r>
              <a:rPr lang="en-US" sz="1800" b="0" dirty="0">
                <a:solidFill>
                  <a:schemeClr val="bg1"/>
                </a:solidFill>
              </a:rPr>
              <a:t>Finite number of</a:t>
            </a:r>
          </a:p>
          <a:p>
            <a:r>
              <a:rPr lang="en-US" sz="1800" b="0" dirty="0">
                <a:solidFill>
                  <a:schemeClr val="bg1"/>
                </a:solidFill>
              </a:rPr>
              <a:t>possible values</a:t>
            </a:r>
          </a:p>
        </p:txBody>
      </p:sp>
      <p:sp>
        <p:nvSpPr>
          <p:cNvPr id="22" name="TextBox 21">
            <a:extLst>
              <a:ext uri="{FF2B5EF4-FFF2-40B4-BE49-F238E27FC236}">
                <a16:creationId xmlns:a16="http://schemas.microsoft.com/office/drawing/2014/main" id="{758CC1F1-A8A2-4D20-9170-5BC0F131BD24}"/>
              </a:ext>
            </a:extLst>
          </p:cNvPr>
          <p:cNvSpPr txBox="1"/>
          <p:nvPr/>
        </p:nvSpPr>
        <p:spPr>
          <a:xfrm>
            <a:off x="5181600" y="4306669"/>
            <a:ext cx="1877438" cy="646331"/>
          </a:xfrm>
          <a:prstGeom prst="rect">
            <a:avLst/>
          </a:prstGeom>
          <a:noFill/>
        </p:spPr>
        <p:txBody>
          <a:bodyPr wrap="none" rtlCol="0">
            <a:spAutoFit/>
          </a:bodyPr>
          <a:lstStyle/>
          <a:p>
            <a:r>
              <a:rPr lang="en-US" sz="1800" b="0" dirty="0">
                <a:solidFill>
                  <a:schemeClr val="bg1"/>
                </a:solidFill>
              </a:rPr>
              <a:t>Infinite number of</a:t>
            </a:r>
          </a:p>
          <a:p>
            <a:r>
              <a:rPr lang="en-US" sz="1800" b="0" dirty="0">
                <a:solidFill>
                  <a:schemeClr val="bg1"/>
                </a:solidFill>
              </a:rPr>
              <a:t>possible values</a:t>
            </a:r>
          </a:p>
        </p:txBody>
      </p:sp>
    </p:spTree>
    <p:extLst>
      <p:ext uri="{BB962C8B-B14F-4D97-AF65-F5344CB8AC3E}">
        <p14:creationId xmlns:p14="http://schemas.microsoft.com/office/powerpoint/2010/main" val="845233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5379A-AE8D-47A2-B0B6-822FD618C903}"/>
              </a:ext>
            </a:extLst>
          </p:cNvPr>
          <p:cNvSpPr>
            <a:spLocks noGrp="1"/>
          </p:cNvSpPr>
          <p:nvPr>
            <p:ph type="title"/>
          </p:nvPr>
        </p:nvSpPr>
        <p:spPr>
          <a:xfrm>
            <a:off x="0" y="762000"/>
            <a:ext cx="9144000" cy="762000"/>
          </a:xfrm>
        </p:spPr>
        <p:txBody>
          <a:bodyPr/>
          <a:lstStyle/>
          <a:p>
            <a:r>
              <a:rPr lang="en-US" sz="3400" dirty="0"/>
              <a:t>What you should know by now about research</a:t>
            </a:r>
            <a:br>
              <a:rPr lang="en-US" sz="3400" dirty="0"/>
            </a:br>
            <a:r>
              <a:rPr lang="en-US" sz="3400" dirty="0"/>
              <a:t>conducted following the scientific method (2)</a:t>
            </a:r>
          </a:p>
        </p:txBody>
      </p:sp>
      <p:sp>
        <p:nvSpPr>
          <p:cNvPr id="3" name="Content Placeholder 2">
            <a:extLst>
              <a:ext uri="{FF2B5EF4-FFF2-40B4-BE49-F238E27FC236}">
                <a16:creationId xmlns:a16="http://schemas.microsoft.com/office/drawing/2014/main" id="{AD115B4B-8CCC-4A5E-8104-ED545435C7A3}"/>
              </a:ext>
            </a:extLst>
          </p:cNvPr>
          <p:cNvSpPr>
            <a:spLocks noGrp="1"/>
          </p:cNvSpPr>
          <p:nvPr>
            <p:ph idx="1"/>
          </p:nvPr>
        </p:nvSpPr>
        <p:spPr>
          <a:xfrm>
            <a:off x="228600" y="2209800"/>
            <a:ext cx="8915400" cy="4419600"/>
          </a:xfrm>
        </p:spPr>
        <p:txBody>
          <a:bodyPr/>
          <a:lstStyle/>
          <a:p>
            <a:pPr>
              <a:buFont typeface="Arial" panose="020B0604020202020204" pitchFamily="34" charset="0"/>
              <a:buChar char="•"/>
            </a:pPr>
            <a:r>
              <a:rPr lang="en-US" dirty="0"/>
              <a:t>You must describe the characteristics C in terms of variables that can be divided in two groups I and D such that</a:t>
            </a:r>
          </a:p>
          <a:p>
            <a:pPr lvl="1">
              <a:buFont typeface="Arial" panose="020B0604020202020204" pitchFamily="34" charset="0"/>
              <a:buChar char="•"/>
            </a:pPr>
            <a:r>
              <a:rPr lang="en-US" dirty="0"/>
              <a:t>changes in I-type variables (independent variables) seem to induce changes in D-type variables (dependent variables),</a:t>
            </a:r>
          </a:p>
          <a:p>
            <a:pPr lvl="1">
              <a:buFont typeface="Arial" panose="020B0604020202020204" pitchFamily="34" charset="0"/>
              <a:buChar char="•"/>
            </a:pPr>
            <a:r>
              <a:rPr lang="en-US" dirty="0"/>
              <a:t>values for some I-type variables can be manipulated,</a:t>
            </a:r>
          </a:p>
          <a:p>
            <a:pPr lvl="1">
              <a:buFont typeface="Arial" panose="020B0604020202020204" pitchFamily="34" charset="0"/>
              <a:buChar char="•"/>
            </a:pPr>
            <a:r>
              <a:rPr lang="en-US" dirty="0"/>
              <a:t>some I-type variables tend to have different values in E entities than in P entities, and/or </a:t>
            </a:r>
          </a:p>
          <a:p>
            <a:pPr lvl="1">
              <a:buFont typeface="Arial" panose="020B0604020202020204" pitchFamily="34" charset="0"/>
              <a:buChar char="•"/>
            </a:pPr>
            <a:r>
              <a:rPr lang="en-US" dirty="0" err="1"/>
              <a:t>manipulable</a:t>
            </a:r>
            <a:r>
              <a:rPr lang="en-US" dirty="0"/>
              <a:t> I-type variables induce changes in D-type variables differently in E entities than in P entities.</a:t>
            </a:r>
          </a:p>
          <a:p>
            <a:pPr>
              <a:buFont typeface="Arial" panose="020B0604020202020204" pitchFamily="34" charset="0"/>
              <a:buChar char="•"/>
            </a:pPr>
            <a:r>
              <a:rPr lang="en-US" dirty="0">
                <a:solidFill>
                  <a:srgbClr val="FFFF00"/>
                </a:solidFill>
                <a:sym typeface="Wingdings" panose="05000000000000000000" pitchFamily="2" charset="2"/>
              </a:rPr>
              <a:t> Research questions in PICOT format</a:t>
            </a:r>
            <a:endParaRPr lang="en-US" dirty="0">
              <a:solidFill>
                <a:srgbClr val="FFFF00"/>
              </a:solidFill>
            </a:endParaRPr>
          </a:p>
          <a:p>
            <a:pPr>
              <a:buFont typeface="Arial" panose="020B0604020202020204" pitchFamily="34" charset="0"/>
              <a:buChar char="•"/>
            </a:pPr>
            <a:endParaRPr lang="en-US" dirty="0"/>
          </a:p>
        </p:txBody>
      </p:sp>
    </p:spTree>
    <p:extLst>
      <p:ext uri="{BB962C8B-B14F-4D97-AF65-F5344CB8AC3E}">
        <p14:creationId xmlns:p14="http://schemas.microsoft.com/office/powerpoint/2010/main" val="97447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E.g. variable types and </a:t>
            </a:r>
            <a:r>
              <a:rPr lang="en-US" dirty="0">
                <a:solidFill>
                  <a:srgbClr val="FFFF00"/>
                </a:solidFill>
              </a:rPr>
              <a:t>central tendency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0" y="1600200"/>
            <a:ext cx="9099660" cy="4800715"/>
          </a:xfrm>
        </p:spPr>
      </p:pic>
      <p:sp>
        <p:nvSpPr>
          <p:cNvPr id="5" name="Rectangle 4"/>
          <p:cNvSpPr/>
          <p:nvPr/>
        </p:nvSpPr>
        <p:spPr>
          <a:xfrm>
            <a:off x="2460460" y="6477115"/>
            <a:ext cx="6607340" cy="276999"/>
          </a:xfrm>
          <a:prstGeom prst="rect">
            <a:avLst/>
          </a:prstGeom>
        </p:spPr>
        <p:txBody>
          <a:bodyPr wrap="square">
            <a:spAutoFit/>
          </a:bodyPr>
          <a:lstStyle/>
          <a:p>
            <a:pPr algn="r"/>
            <a:r>
              <a:rPr lang="en-US" sz="1200" dirty="0">
                <a:solidFill>
                  <a:schemeClr val="bg1"/>
                </a:solidFill>
              </a:rPr>
              <a:t>http://www.mymarketresearchmethods.com/types-of-data-nominal-ordinal-interval-ratio/</a:t>
            </a:r>
          </a:p>
        </p:txBody>
      </p:sp>
      <p:sp>
        <p:nvSpPr>
          <p:cNvPr id="6" name="Rectangle 5">
            <a:extLst>
              <a:ext uri="{FF2B5EF4-FFF2-40B4-BE49-F238E27FC236}">
                <a16:creationId xmlns:a16="http://schemas.microsoft.com/office/drawing/2014/main" id="{2226F9C5-DA43-4D4B-B018-8A45F4544791}"/>
              </a:ext>
            </a:extLst>
          </p:cNvPr>
          <p:cNvSpPr/>
          <p:nvPr/>
        </p:nvSpPr>
        <p:spPr bwMode="auto">
          <a:xfrm>
            <a:off x="78830" y="3124200"/>
            <a:ext cx="8534400" cy="1219200"/>
          </a:xfrm>
          <a:prstGeom prst="rect">
            <a:avLst/>
          </a:prstGeom>
          <a:solidFill>
            <a:srgbClr val="FFFF00">
              <a:alpha val="32941"/>
            </a:srgbClr>
          </a:solid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744593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E6002-B4F1-40CD-9C42-057C169F2A3E}"/>
              </a:ext>
            </a:extLst>
          </p:cNvPr>
          <p:cNvSpPr>
            <a:spLocks noGrp="1"/>
          </p:cNvSpPr>
          <p:nvPr>
            <p:ph type="title"/>
          </p:nvPr>
        </p:nvSpPr>
        <p:spPr>
          <a:xfrm>
            <a:off x="0" y="762000"/>
            <a:ext cx="9144000" cy="762000"/>
          </a:xfrm>
        </p:spPr>
        <p:txBody>
          <a:bodyPr/>
          <a:lstStyle/>
          <a:p>
            <a:r>
              <a:rPr lang="en-US" sz="3300" dirty="0"/>
              <a:t>Measurement levels and Descriptive Statistics</a:t>
            </a:r>
          </a:p>
        </p:txBody>
      </p:sp>
      <p:graphicFrame>
        <p:nvGraphicFramePr>
          <p:cNvPr id="4" name="Content Placeholder 3">
            <a:extLst>
              <a:ext uri="{FF2B5EF4-FFF2-40B4-BE49-F238E27FC236}">
                <a16:creationId xmlns:a16="http://schemas.microsoft.com/office/drawing/2014/main" id="{89C1B387-A30E-4E4A-82E4-15BBA8751198}"/>
              </a:ext>
            </a:extLst>
          </p:cNvPr>
          <p:cNvGraphicFramePr>
            <a:graphicFrameLocks noGrp="1"/>
          </p:cNvGraphicFramePr>
          <p:nvPr>
            <p:ph idx="1"/>
            <p:extLst>
              <p:ext uri="{D42A27DB-BD31-4B8C-83A1-F6EECF244321}">
                <p14:modId xmlns:p14="http://schemas.microsoft.com/office/powerpoint/2010/main" val="4084142488"/>
              </p:ext>
            </p:extLst>
          </p:nvPr>
        </p:nvGraphicFramePr>
        <p:xfrm>
          <a:off x="266700" y="1676400"/>
          <a:ext cx="8610600" cy="4486924"/>
        </p:xfrm>
        <a:graphic>
          <a:graphicData uri="http://schemas.openxmlformats.org/drawingml/2006/table">
            <a:tbl>
              <a:tblPr/>
              <a:tblGrid>
                <a:gridCol w="1371600">
                  <a:extLst>
                    <a:ext uri="{9D8B030D-6E8A-4147-A177-3AD203B41FA5}">
                      <a16:colId xmlns:a16="http://schemas.microsoft.com/office/drawing/2014/main" val="3503658948"/>
                    </a:ext>
                  </a:extLst>
                </a:gridCol>
                <a:gridCol w="2933700">
                  <a:extLst>
                    <a:ext uri="{9D8B030D-6E8A-4147-A177-3AD203B41FA5}">
                      <a16:colId xmlns:a16="http://schemas.microsoft.com/office/drawing/2014/main" val="1206441941"/>
                    </a:ext>
                  </a:extLst>
                </a:gridCol>
                <a:gridCol w="2152650">
                  <a:extLst>
                    <a:ext uri="{9D8B030D-6E8A-4147-A177-3AD203B41FA5}">
                      <a16:colId xmlns:a16="http://schemas.microsoft.com/office/drawing/2014/main" val="1270785036"/>
                    </a:ext>
                  </a:extLst>
                </a:gridCol>
                <a:gridCol w="2152650">
                  <a:extLst>
                    <a:ext uri="{9D8B030D-6E8A-4147-A177-3AD203B41FA5}">
                      <a16:colId xmlns:a16="http://schemas.microsoft.com/office/drawing/2014/main" val="3754348266"/>
                    </a:ext>
                  </a:extLst>
                </a:gridCol>
              </a:tblGrid>
              <a:tr h="518736">
                <a:tc>
                  <a:txBody>
                    <a:bodyPr/>
                    <a:lstStyle/>
                    <a:p>
                      <a:pPr algn="ctr" fontAlgn="t"/>
                      <a:r>
                        <a:rPr lang="en-US" sz="1600" b="1" dirty="0">
                          <a:solidFill>
                            <a:schemeClr val="tx1"/>
                          </a:solidFill>
                          <a:effectLst/>
                        </a:rPr>
                        <a:t>Data type</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BE0E3"/>
                    </a:solidFill>
                  </a:tcPr>
                </a:tc>
                <a:tc>
                  <a:txBody>
                    <a:bodyPr/>
                    <a:lstStyle/>
                    <a:p>
                      <a:pPr algn="ctr" fontAlgn="t"/>
                      <a:r>
                        <a:rPr lang="en-US" sz="1600" b="1">
                          <a:solidFill>
                            <a:schemeClr val="tx1"/>
                          </a:solidFill>
                          <a:effectLst/>
                        </a:rPr>
                        <a:t>Mathematical operations</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BE0E3"/>
                    </a:solidFill>
                  </a:tcPr>
                </a:tc>
                <a:tc>
                  <a:txBody>
                    <a:bodyPr/>
                    <a:lstStyle/>
                    <a:p>
                      <a:pPr algn="ctr" fontAlgn="t"/>
                      <a:r>
                        <a:rPr lang="en-US" sz="1600" b="1">
                          <a:solidFill>
                            <a:schemeClr val="tx1"/>
                          </a:solidFill>
                          <a:effectLst/>
                        </a:rPr>
                        <a:t>Measures of central tendency</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BE0E3"/>
                    </a:solidFill>
                  </a:tcPr>
                </a:tc>
                <a:tc>
                  <a:txBody>
                    <a:bodyPr/>
                    <a:lstStyle/>
                    <a:p>
                      <a:pPr algn="ctr" fontAlgn="t"/>
                      <a:r>
                        <a:rPr lang="en-US" sz="1600" b="1" dirty="0">
                          <a:solidFill>
                            <a:schemeClr val="tx1"/>
                          </a:solidFill>
                          <a:effectLst/>
                        </a:rPr>
                        <a:t>Measures of variability</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BE0E3"/>
                    </a:solidFill>
                  </a:tcPr>
                </a:tc>
                <a:extLst>
                  <a:ext uri="{0D108BD9-81ED-4DB2-BD59-A6C34878D82A}">
                    <a16:rowId xmlns:a16="http://schemas.microsoft.com/office/drawing/2014/main" val="4244110434"/>
                  </a:ext>
                </a:extLst>
              </a:tr>
              <a:tr h="293072">
                <a:tc>
                  <a:txBody>
                    <a:bodyPr/>
                    <a:lstStyle/>
                    <a:p>
                      <a:pPr algn="l" fontAlgn="t"/>
                      <a:r>
                        <a:rPr lang="en-US" sz="1600" b="1" dirty="0">
                          <a:solidFill>
                            <a:schemeClr val="bg1"/>
                          </a:solidFill>
                          <a:effectLst/>
                        </a:rPr>
                        <a:t>Nominal</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a:solidFill>
                            <a:schemeClr val="bg1"/>
                          </a:solidFill>
                          <a:effectLst/>
                        </a:rPr>
                        <a:t>Equality (=, ≠)</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u="none" strike="noStrike" dirty="0">
                          <a:solidFill>
                            <a:schemeClr val="bg1"/>
                          </a:solidFill>
                          <a:effectLst/>
                        </a:rPr>
                        <a:t>Mode</a:t>
                      </a:r>
                      <a:endParaRPr lang="en-US" sz="1600" dirty="0">
                        <a:solidFill>
                          <a:schemeClr val="bg1"/>
                        </a:solidFill>
                        <a:effectLst/>
                      </a:endParaRP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a:solidFill>
                            <a:schemeClr val="bg1"/>
                          </a:solidFill>
                          <a:effectLst/>
                        </a:rPr>
                        <a:t>None</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9220623"/>
                  </a:ext>
                </a:extLst>
              </a:tr>
              <a:tr h="674087">
                <a:tc>
                  <a:txBody>
                    <a:bodyPr/>
                    <a:lstStyle/>
                    <a:p>
                      <a:pPr algn="l" fontAlgn="t"/>
                      <a:r>
                        <a:rPr lang="en-US" sz="1600" b="1" dirty="0">
                          <a:solidFill>
                            <a:schemeClr val="bg1"/>
                          </a:solidFill>
                          <a:effectLst/>
                        </a:rPr>
                        <a:t>Ordinal</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a:solidFill>
                            <a:schemeClr val="bg1"/>
                          </a:solidFill>
                          <a:effectLst/>
                        </a:rPr>
                        <a:t>Equality (=, ≠)</a:t>
                      </a:r>
                    </a:p>
                    <a:p>
                      <a:pPr fontAlgn="t">
                        <a:buFont typeface="Arial" panose="020B0604020202020204" pitchFamily="34" charset="0"/>
                        <a:buChar char="•"/>
                      </a:pPr>
                      <a:r>
                        <a:rPr lang="en-US" sz="1600">
                          <a:solidFill>
                            <a:schemeClr val="bg1"/>
                          </a:solidFill>
                          <a:effectLst/>
                        </a:rPr>
                        <a:t>Comparison (&gt;, &lt;)</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dirty="0">
                          <a:solidFill>
                            <a:schemeClr val="bg1"/>
                          </a:solidFill>
                          <a:effectLst/>
                        </a:rPr>
                        <a:t>Mode</a:t>
                      </a:r>
                    </a:p>
                    <a:p>
                      <a:pPr fontAlgn="t">
                        <a:buFont typeface="Arial" panose="020B0604020202020204" pitchFamily="34" charset="0"/>
                        <a:buChar char="•"/>
                      </a:pPr>
                      <a:r>
                        <a:rPr lang="en-US" sz="1600" u="none" strike="noStrike" dirty="0">
                          <a:solidFill>
                            <a:schemeClr val="bg1"/>
                          </a:solidFill>
                          <a:effectLst/>
                        </a:rPr>
                        <a:t>Median</a:t>
                      </a:r>
                      <a:endParaRPr lang="en-US" sz="1600" dirty="0">
                        <a:solidFill>
                          <a:schemeClr val="bg1"/>
                        </a:solidFill>
                        <a:effectLst/>
                      </a:endParaRP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u="none" strike="noStrike" dirty="0">
                          <a:solidFill>
                            <a:schemeClr val="bg1"/>
                          </a:solidFill>
                          <a:effectLst/>
                        </a:rPr>
                        <a:t>Range</a:t>
                      </a:r>
                      <a:endParaRPr lang="en-US" sz="1600" dirty="0">
                        <a:solidFill>
                          <a:schemeClr val="bg1"/>
                        </a:solidFill>
                        <a:effectLst/>
                      </a:endParaRPr>
                    </a:p>
                    <a:p>
                      <a:pPr fontAlgn="t">
                        <a:buFont typeface="Arial" panose="020B0604020202020204" pitchFamily="34" charset="0"/>
                        <a:buChar char="•"/>
                      </a:pPr>
                      <a:r>
                        <a:rPr lang="en-US" sz="1600" u="none" strike="noStrike" dirty="0">
                          <a:solidFill>
                            <a:schemeClr val="bg1"/>
                          </a:solidFill>
                          <a:effectLst/>
                        </a:rPr>
                        <a:t>Interquartile range</a:t>
                      </a:r>
                      <a:endParaRPr lang="en-US" sz="1600" dirty="0">
                        <a:solidFill>
                          <a:schemeClr val="bg1"/>
                        </a:solidFill>
                        <a:effectLst/>
                      </a:endParaRP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42437415"/>
                  </a:ext>
                </a:extLst>
              </a:tr>
              <a:tr h="970063">
                <a:tc>
                  <a:txBody>
                    <a:bodyPr/>
                    <a:lstStyle/>
                    <a:p>
                      <a:pPr algn="l" fontAlgn="t"/>
                      <a:r>
                        <a:rPr lang="en-US" sz="1600" b="1" dirty="0">
                          <a:solidFill>
                            <a:schemeClr val="bg1"/>
                          </a:solidFill>
                          <a:effectLst/>
                        </a:rPr>
                        <a:t>Interval</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a:solidFill>
                            <a:schemeClr val="bg1"/>
                          </a:solidFill>
                          <a:effectLst/>
                        </a:rPr>
                        <a:t>Equality (=, ≠)</a:t>
                      </a:r>
                    </a:p>
                    <a:p>
                      <a:pPr fontAlgn="t">
                        <a:buFont typeface="Arial" panose="020B0604020202020204" pitchFamily="34" charset="0"/>
                        <a:buChar char="•"/>
                      </a:pPr>
                      <a:r>
                        <a:rPr lang="en-US" sz="1600">
                          <a:solidFill>
                            <a:schemeClr val="bg1"/>
                          </a:solidFill>
                          <a:effectLst/>
                        </a:rPr>
                        <a:t>Comparison (&gt;, &lt;)</a:t>
                      </a:r>
                    </a:p>
                    <a:p>
                      <a:pPr fontAlgn="t">
                        <a:buFont typeface="Arial" panose="020B0604020202020204" pitchFamily="34" charset="0"/>
                        <a:buChar char="•"/>
                      </a:pPr>
                      <a:r>
                        <a:rPr lang="en-US" sz="1600">
                          <a:solidFill>
                            <a:schemeClr val="bg1"/>
                          </a:solidFill>
                          <a:effectLst/>
                        </a:rPr>
                        <a:t>Addition, subtraction (+,−)</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dirty="0">
                          <a:solidFill>
                            <a:schemeClr val="bg1"/>
                          </a:solidFill>
                          <a:effectLst/>
                        </a:rPr>
                        <a:t>Mode</a:t>
                      </a:r>
                    </a:p>
                    <a:p>
                      <a:pPr fontAlgn="t">
                        <a:buFont typeface="Arial" panose="020B0604020202020204" pitchFamily="34" charset="0"/>
                        <a:buChar char="•"/>
                      </a:pPr>
                      <a:r>
                        <a:rPr lang="en-US" sz="1600" dirty="0">
                          <a:solidFill>
                            <a:schemeClr val="bg1"/>
                          </a:solidFill>
                          <a:effectLst/>
                        </a:rPr>
                        <a:t>Median</a:t>
                      </a:r>
                    </a:p>
                    <a:p>
                      <a:pPr fontAlgn="t">
                        <a:buFont typeface="Arial" panose="020B0604020202020204" pitchFamily="34" charset="0"/>
                        <a:buChar char="•"/>
                      </a:pPr>
                      <a:r>
                        <a:rPr lang="en-US" sz="1600" u="none" strike="noStrike" dirty="0">
                          <a:solidFill>
                            <a:schemeClr val="bg1"/>
                          </a:solidFill>
                          <a:effectLst/>
                        </a:rPr>
                        <a:t>Arithmetic mean</a:t>
                      </a:r>
                      <a:endParaRPr lang="en-US" sz="1600" dirty="0">
                        <a:solidFill>
                          <a:schemeClr val="bg1"/>
                        </a:solidFill>
                        <a:effectLst/>
                      </a:endParaRP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fr-FR" sz="1600" dirty="0">
                          <a:solidFill>
                            <a:schemeClr val="bg1"/>
                          </a:solidFill>
                          <a:effectLst/>
                        </a:rPr>
                        <a:t>Range</a:t>
                      </a:r>
                    </a:p>
                    <a:p>
                      <a:pPr fontAlgn="t">
                        <a:buFont typeface="Arial" panose="020B0604020202020204" pitchFamily="34" charset="0"/>
                        <a:buChar char="•"/>
                      </a:pPr>
                      <a:r>
                        <a:rPr lang="fr-FR" sz="1600" dirty="0">
                          <a:solidFill>
                            <a:schemeClr val="bg1"/>
                          </a:solidFill>
                          <a:effectLst/>
                        </a:rPr>
                        <a:t>Interquartile range</a:t>
                      </a:r>
                    </a:p>
                    <a:p>
                      <a:pPr fontAlgn="t">
                        <a:buFont typeface="Arial" panose="020B0604020202020204" pitchFamily="34" charset="0"/>
                        <a:buChar char="•"/>
                      </a:pPr>
                      <a:r>
                        <a:rPr lang="fr-FR" sz="1600" u="none" strike="noStrike" dirty="0">
                          <a:solidFill>
                            <a:schemeClr val="bg1"/>
                          </a:solidFill>
                          <a:effectLst/>
                        </a:rPr>
                        <a:t>Standard </a:t>
                      </a:r>
                      <a:r>
                        <a:rPr lang="fr-FR" sz="1600" u="none" strike="noStrike" dirty="0" err="1">
                          <a:solidFill>
                            <a:schemeClr val="bg1"/>
                          </a:solidFill>
                          <a:effectLst/>
                        </a:rPr>
                        <a:t>deviation</a:t>
                      </a:r>
                      <a:endParaRPr lang="fr-FR" sz="1600" dirty="0">
                        <a:solidFill>
                          <a:schemeClr val="bg1"/>
                        </a:solidFill>
                        <a:effectLst/>
                      </a:endParaRPr>
                    </a:p>
                    <a:p>
                      <a:pPr fontAlgn="t">
                        <a:buFont typeface="Arial" panose="020B0604020202020204" pitchFamily="34" charset="0"/>
                        <a:buChar char="•"/>
                      </a:pPr>
                      <a:r>
                        <a:rPr lang="fr-FR" sz="1600" u="none" strike="noStrike" dirty="0">
                          <a:solidFill>
                            <a:schemeClr val="bg1"/>
                          </a:solidFill>
                          <a:effectLst/>
                        </a:rPr>
                        <a:t>Variance</a:t>
                      </a:r>
                      <a:endParaRPr lang="fr-FR" sz="1600" dirty="0">
                        <a:solidFill>
                          <a:schemeClr val="bg1"/>
                        </a:solidFill>
                        <a:effectLst/>
                      </a:endParaRP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25554414"/>
                  </a:ext>
                </a:extLst>
              </a:tr>
              <a:tr h="1887443">
                <a:tc>
                  <a:txBody>
                    <a:bodyPr/>
                    <a:lstStyle/>
                    <a:p>
                      <a:pPr algn="l" fontAlgn="t"/>
                      <a:r>
                        <a:rPr lang="en-US" sz="1600" b="1" dirty="0">
                          <a:solidFill>
                            <a:schemeClr val="bg1"/>
                          </a:solidFill>
                          <a:effectLst/>
                        </a:rPr>
                        <a:t>Ratio</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a:solidFill>
                            <a:schemeClr val="bg1"/>
                          </a:solidFill>
                          <a:effectLst/>
                        </a:rPr>
                        <a:t>Equality (=, ≠)</a:t>
                      </a:r>
                    </a:p>
                    <a:p>
                      <a:pPr fontAlgn="t">
                        <a:buFont typeface="Arial" panose="020B0604020202020204" pitchFamily="34" charset="0"/>
                        <a:buChar char="•"/>
                      </a:pPr>
                      <a:r>
                        <a:rPr lang="en-US" sz="1600">
                          <a:solidFill>
                            <a:schemeClr val="bg1"/>
                          </a:solidFill>
                          <a:effectLst/>
                        </a:rPr>
                        <a:t>Comparison (&gt;, &lt;)</a:t>
                      </a:r>
                    </a:p>
                    <a:p>
                      <a:pPr fontAlgn="t">
                        <a:buFont typeface="Arial" panose="020B0604020202020204" pitchFamily="34" charset="0"/>
                        <a:buChar char="•"/>
                      </a:pPr>
                      <a:r>
                        <a:rPr lang="en-US" sz="1600">
                          <a:solidFill>
                            <a:schemeClr val="bg1"/>
                          </a:solidFill>
                          <a:effectLst/>
                        </a:rPr>
                        <a:t>Addition, subtraction (+,−)</a:t>
                      </a:r>
                    </a:p>
                    <a:p>
                      <a:pPr fontAlgn="t">
                        <a:buFont typeface="Arial" panose="020B0604020202020204" pitchFamily="34" charset="0"/>
                        <a:buChar char="•"/>
                      </a:pPr>
                      <a:r>
                        <a:rPr lang="en-US" sz="1600">
                          <a:solidFill>
                            <a:schemeClr val="bg1"/>
                          </a:solidFill>
                          <a:effectLst/>
                        </a:rPr>
                        <a:t>Multiplication, division (×, ÷)</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dirty="0">
                          <a:solidFill>
                            <a:schemeClr val="bg1"/>
                          </a:solidFill>
                          <a:effectLst/>
                        </a:rPr>
                        <a:t>Mode</a:t>
                      </a:r>
                    </a:p>
                    <a:p>
                      <a:pPr fontAlgn="t">
                        <a:buFont typeface="Arial" panose="020B0604020202020204" pitchFamily="34" charset="0"/>
                        <a:buChar char="•"/>
                      </a:pPr>
                      <a:r>
                        <a:rPr lang="en-US" sz="1600" dirty="0">
                          <a:solidFill>
                            <a:schemeClr val="bg1"/>
                          </a:solidFill>
                          <a:effectLst/>
                        </a:rPr>
                        <a:t>Median</a:t>
                      </a:r>
                    </a:p>
                    <a:p>
                      <a:pPr fontAlgn="t">
                        <a:buFont typeface="Arial" panose="020B0604020202020204" pitchFamily="34" charset="0"/>
                        <a:buChar char="•"/>
                      </a:pPr>
                      <a:r>
                        <a:rPr lang="en-US" sz="1600" dirty="0">
                          <a:solidFill>
                            <a:schemeClr val="bg1"/>
                          </a:solidFill>
                          <a:effectLst/>
                        </a:rPr>
                        <a:t>Arithmetic mean</a:t>
                      </a:r>
                    </a:p>
                    <a:p>
                      <a:pPr fontAlgn="t">
                        <a:buFont typeface="Arial" panose="020B0604020202020204" pitchFamily="34" charset="0"/>
                        <a:buChar char="•"/>
                      </a:pPr>
                      <a:r>
                        <a:rPr lang="en-US" sz="1600" dirty="0">
                          <a:solidFill>
                            <a:schemeClr val="bg1"/>
                          </a:solidFill>
                          <a:effectLst/>
                        </a:rPr>
                        <a:t>Geometric mean</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marL="115888" indent="-115888" fontAlgn="t">
                        <a:buFont typeface="Arial" panose="020B0604020202020204" pitchFamily="34" charset="0"/>
                        <a:buChar char="•"/>
                      </a:pPr>
                      <a:r>
                        <a:rPr lang="fr-FR" sz="1600" dirty="0">
                          <a:solidFill>
                            <a:schemeClr val="bg1"/>
                          </a:solidFill>
                          <a:effectLst/>
                        </a:rPr>
                        <a:t>Range</a:t>
                      </a:r>
                    </a:p>
                    <a:p>
                      <a:pPr marL="115888" indent="-115888" fontAlgn="t">
                        <a:buFont typeface="Arial" panose="020B0604020202020204" pitchFamily="34" charset="0"/>
                        <a:buChar char="•"/>
                      </a:pPr>
                      <a:r>
                        <a:rPr lang="fr-FR" sz="1600" dirty="0">
                          <a:solidFill>
                            <a:schemeClr val="bg1"/>
                          </a:solidFill>
                          <a:effectLst/>
                        </a:rPr>
                        <a:t>Interquartile range</a:t>
                      </a:r>
                    </a:p>
                    <a:p>
                      <a:pPr marL="115888" indent="-115888" fontAlgn="t">
                        <a:buFont typeface="Arial" panose="020B0604020202020204" pitchFamily="34" charset="0"/>
                        <a:buChar char="•"/>
                      </a:pPr>
                      <a:r>
                        <a:rPr lang="fr-FR" sz="1600" dirty="0">
                          <a:solidFill>
                            <a:schemeClr val="bg1"/>
                          </a:solidFill>
                          <a:effectLst/>
                        </a:rPr>
                        <a:t>Standard </a:t>
                      </a:r>
                      <a:r>
                        <a:rPr lang="fr-FR" sz="1600" dirty="0" err="1">
                          <a:solidFill>
                            <a:schemeClr val="bg1"/>
                          </a:solidFill>
                          <a:effectLst/>
                        </a:rPr>
                        <a:t>deviation</a:t>
                      </a:r>
                      <a:endParaRPr lang="fr-FR" sz="1600" dirty="0">
                        <a:solidFill>
                          <a:schemeClr val="bg1"/>
                        </a:solidFill>
                        <a:effectLst/>
                      </a:endParaRPr>
                    </a:p>
                    <a:p>
                      <a:pPr marL="115888" indent="-115888" fontAlgn="t">
                        <a:buFont typeface="Arial" panose="020B0604020202020204" pitchFamily="34" charset="0"/>
                        <a:buChar char="•"/>
                      </a:pPr>
                      <a:r>
                        <a:rPr lang="fr-FR" sz="1600" dirty="0">
                          <a:solidFill>
                            <a:schemeClr val="bg1"/>
                          </a:solidFill>
                          <a:effectLst/>
                        </a:rPr>
                        <a:t>Variance</a:t>
                      </a:r>
                    </a:p>
                    <a:p>
                      <a:pPr marL="115888" indent="-115888" fontAlgn="t">
                        <a:buFont typeface="Arial" panose="020B0604020202020204" pitchFamily="34" charset="0"/>
                        <a:buChar char="•"/>
                      </a:pPr>
                      <a:r>
                        <a:rPr lang="fr-FR" sz="1600" dirty="0">
                          <a:solidFill>
                            <a:schemeClr val="bg1"/>
                          </a:solidFill>
                          <a:effectLst/>
                        </a:rPr>
                        <a:t>Relative standard         </a:t>
                      </a:r>
                      <a:r>
                        <a:rPr lang="fr-FR" sz="1600" dirty="0" err="1">
                          <a:solidFill>
                            <a:schemeClr val="bg1"/>
                          </a:solidFill>
                          <a:effectLst/>
                        </a:rPr>
                        <a:t>deviation</a:t>
                      </a:r>
                      <a:endParaRPr lang="fr-FR" sz="1600" dirty="0">
                        <a:solidFill>
                          <a:schemeClr val="bg1"/>
                        </a:solidFill>
                        <a:effectLst/>
                      </a:endParaRP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11207804"/>
                  </a:ext>
                </a:extLst>
              </a:tr>
            </a:tbl>
          </a:graphicData>
        </a:graphic>
      </p:graphicFrame>
      <p:sp>
        <p:nvSpPr>
          <p:cNvPr id="5" name="Rectangle 4">
            <a:extLst>
              <a:ext uri="{FF2B5EF4-FFF2-40B4-BE49-F238E27FC236}">
                <a16:creationId xmlns:a16="http://schemas.microsoft.com/office/drawing/2014/main" id="{6300809F-B341-4625-946F-BD8D0A9DFB8C}"/>
              </a:ext>
            </a:extLst>
          </p:cNvPr>
          <p:cNvSpPr/>
          <p:nvPr/>
        </p:nvSpPr>
        <p:spPr>
          <a:xfrm>
            <a:off x="4572000" y="6334117"/>
            <a:ext cx="4572000" cy="307777"/>
          </a:xfrm>
          <a:prstGeom prst="rect">
            <a:avLst/>
          </a:prstGeom>
        </p:spPr>
        <p:txBody>
          <a:bodyPr>
            <a:spAutoFit/>
          </a:bodyPr>
          <a:lstStyle/>
          <a:p>
            <a:r>
              <a:rPr lang="en-US" sz="1400" b="0" dirty="0">
                <a:solidFill>
                  <a:schemeClr val="bg1"/>
                </a:solidFill>
              </a:rPr>
              <a:t>https://www.scribbr.com/statistics/levels-of-measurement/</a:t>
            </a:r>
          </a:p>
        </p:txBody>
      </p:sp>
    </p:spTree>
    <p:extLst>
      <p:ext uri="{BB962C8B-B14F-4D97-AF65-F5344CB8AC3E}">
        <p14:creationId xmlns:p14="http://schemas.microsoft.com/office/powerpoint/2010/main" val="37782050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1B251-B96B-4B21-A68C-08D18CA906D7}"/>
              </a:ext>
            </a:extLst>
          </p:cNvPr>
          <p:cNvSpPr>
            <a:spLocks noGrp="1"/>
          </p:cNvSpPr>
          <p:nvPr>
            <p:ph type="title"/>
          </p:nvPr>
        </p:nvSpPr>
        <p:spPr/>
        <p:txBody>
          <a:bodyPr/>
          <a:lstStyle/>
          <a:p>
            <a:r>
              <a:rPr lang="en-US" dirty="0"/>
              <a:t>Variable types and distributions</a:t>
            </a:r>
          </a:p>
        </p:txBody>
      </p:sp>
      <p:sp>
        <p:nvSpPr>
          <p:cNvPr id="3" name="Content Placeholder 2">
            <a:extLst>
              <a:ext uri="{FF2B5EF4-FFF2-40B4-BE49-F238E27FC236}">
                <a16:creationId xmlns:a16="http://schemas.microsoft.com/office/drawing/2014/main" id="{EF9BB177-67B0-4816-9FF4-9B62BA87B4A7}"/>
              </a:ext>
            </a:extLst>
          </p:cNvPr>
          <p:cNvSpPr>
            <a:spLocks noGrp="1"/>
          </p:cNvSpPr>
          <p:nvPr>
            <p:ph idx="1"/>
          </p:nvPr>
        </p:nvSpPr>
        <p:spPr/>
        <p:txBody>
          <a:bodyPr/>
          <a:lstStyle/>
          <a:p>
            <a:pPr>
              <a:buFont typeface="Arial" panose="020B0604020202020204" pitchFamily="34" charset="0"/>
              <a:buChar char="•"/>
            </a:pPr>
            <a:r>
              <a:rPr lang="en-US" dirty="0"/>
              <a:t>Discrete variables </a:t>
            </a:r>
            <a:r>
              <a:rPr lang="en-US" dirty="0">
                <a:sym typeface="Wingdings" panose="05000000000000000000" pitchFamily="2" charset="2"/>
              </a:rPr>
              <a:t> </a:t>
            </a:r>
            <a:r>
              <a:rPr lang="en-US" dirty="0"/>
              <a:t>Discrete probability distributions</a:t>
            </a:r>
          </a:p>
          <a:p>
            <a:pPr lvl="1">
              <a:buFont typeface="Arial" panose="020B0604020202020204" pitchFamily="34" charset="0"/>
              <a:buChar char="•"/>
            </a:pPr>
            <a:r>
              <a:rPr lang="en-US" dirty="0"/>
              <a:t>Binomial distribution: binary data</a:t>
            </a:r>
          </a:p>
          <a:p>
            <a:pPr lvl="2">
              <a:buFont typeface="Arial" panose="020B0604020202020204" pitchFamily="34" charset="0"/>
              <a:buChar char="•"/>
            </a:pPr>
            <a:r>
              <a:rPr lang="en-US" dirty="0"/>
              <a:t>E.g. answers to yes/no questions.</a:t>
            </a:r>
          </a:p>
          <a:p>
            <a:pPr lvl="1">
              <a:buFont typeface="Arial" panose="020B0604020202020204" pitchFamily="34" charset="0"/>
              <a:buChar char="•"/>
            </a:pPr>
            <a:r>
              <a:rPr lang="en-US" dirty="0"/>
              <a:t>Poisson distribution: count data</a:t>
            </a:r>
          </a:p>
          <a:p>
            <a:pPr lvl="2">
              <a:buFont typeface="Arial" panose="020B0604020202020204" pitchFamily="34" charset="0"/>
              <a:buChar char="•"/>
            </a:pPr>
            <a:r>
              <a:rPr lang="en-US" dirty="0"/>
              <a:t>E.g. the count of patient admins per day.</a:t>
            </a:r>
          </a:p>
          <a:p>
            <a:pPr lvl="1">
              <a:buFont typeface="Arial" panose="020B0604020202020204" pitchFamily="34" charset="0"/>
              <a:buChar char="•"/>
            </a:pPr>
            <a:r>
              <a:rPr lang="en-US" dirty="0"/>
              <a:t>Uniform distribution: multiple possible events with the same probability</a:t>
            </a:r>
          </a:p>
          <a:p>
            <a:pPr lvl="2">
              <a:buFont typeface="Arial" panose="020B0604020202020204" pitchFamily="34" charset="0"/>
              <a:buChar char="•"/>
            </a:pPr>
            <a:r>
              <a:rPr lang="en-US" dirty="0"/>
              <a:t>E.g. rolling a die.</a:t>
            </a:r>
          </a:p>
          <a:p>
            <a:pPr>
              <a:buFont typeface="Arial" panose="020B0604020202020204" pitchFamily="34" charset="0"/>
              <a:buChar char="•"/>
            </a:pPr>
            <a:endParaRPr lang="en-US" dirty="0"/>
          </a:p>
          <a:p>
            <a:pPr>
              <a:buFont typeface="Arial" panose="020B0604020202020204" pitchFamily="34" charset="0"/>
              <a:buChar char="•"/>
            </a:pPr>
            <a:r>
              <a:rPr lang="en-US" dirty="0"/>
              <a:t>Continuous variables </a:t>
            </a:r>
            <a:r>
              <a:rPr lang="en-US" dirty="0">
                <a:sym typeface="Wingdings" panose="05000000000000000000" pitchFamily="2" charset="2"/>
              </a:rPr>
              <a:t> </a:t>
            </a:r>
            <a:r>
              <a:rPr lang="en-US" dirty="0"/>
              <a:t>Probability density functions </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9870760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Distinct types of distribution functions</a:t>
            </a:r>
          </a:p>
        </p:txBody>
      </p:sp>
      <p:sp>
        <p:nvSpPr>
          <p:cNvPr id="3" name="Content Placeholder 2"/>
          <p:cNvSpPr>
            <a:spLocks noGrp="1"/>
          </p:cNvSpPr>
          <p:nvPr>
            <p:ph idx="1"/>
          </p:nvPr>
        </p:nvSpPr>
        <p:spPr/>
        <p:txBody>
          <a:bodyPr/>
          <a:lstStyle/>
          <a:p>
            <a:endParaRPr lang="en-US" dirty="0"/>
          </a:p>
        </p:txBody>
      </p:sp>
      <p:grpSp>
        <p:nvGrpSpPr>
          <p:cNvPr id="7" name="Group 6"/>
          <p:cNvGrpSpPr/>
          <p:nvPr/>
        </p:nvGrpSpPr>
        <p:grpSpPr>
          <a:xfrm>
            <a:off x="-76200" y="1524000"/>
            <a:ext cx="9372599" cy="5562600"/>
            <a:chOff x="-61965" y="-1"/>
            <a:chExt cx="9288379" cy="6477001"/>
          </a:xfrm>
        </p:grpSpPr>
        <p:pic>
          <p:nvPicPr>
            <p:cNvPr id="4" name="Picture 3"/>
            <p:cNvPicPr>
              <a:picLocks noChangeAspect="1"/>
            </p:cNvPicPr>
            <p:nvPr/>
          </p:nvPicPr>
          <p:blipFill>
            <a:blip r:embed="rId2"/>
            <a:stretch>
              <a:fillRect/>
            </a:stretch>
          </p:blipFill>
          <p:spPr>
            <a:xfrm>
              <a:off x="0" y="-1"/>
              <a:ext cx="9144000" cy="2471029"/>
            </a:xfrm>
            <a:prstGeom prst="rect">
              <a:avLst/>
            </a:prstGeom>
          </p:spPr>
        </p:pic>
        <p:pic>
          <p:nvPicPr>
            <p:cNvPr id="5" name="Picture 4"/>
            <p:cNvPicPr>
              <a:picLocks noChangeAspect="1"/>
            </p:cNvPicPr>
            <p:nvPr/>
          </p:nvPicPr>
          <p:blipFill>
            <a:blip r:embed="rId3"/>
            <a:stretch>
              <a:fillRect/>
            </a:stretch>
          </p:blipFill>
          <p:spPr>
            <a:xfrm>
              <a:off x="-1" y="1981199"/>
              <a:ext cx="9144001" cy="2374605"/>
            </a:xfrm>
            <a:prstGeom prst="rect">
              <a:avLst/>
            </a:prstGeom>
          </p:spPr>
        </p:pic>
        <p:pic>
          <p:nvPicPr>
            <p:cNvPr id="6" name="Picture 5"/>
            <p:cNvPicPr>
              <a:picLocks noChangeAspect="1"/>
            </p:cNvPicPr>
            <p:nvPr/>
          </p:nvPicPr>
          <p:blipFill>
            <a:blip r:embed="rId4"/>
            <a:stretch>
              <a:fillRect/>
            </a:stretch>
          </p:blipFill>
          <p:spPr>
            <a:xfrm>
              <a:off x="-61965" y="3962400"/>
              <a:ext cx="9288379" cy="2514600"/>
            </a:xfrm>
            <a:prstGeom prst="rect">
              <a:avLst/>
            </a:prstGeom>
          </p:spPr>
        </p:pic>
      </p:grpSp>
    </p:spTree>
    <p:extLst>
      <p:ext uri="{BB962C8B-B14F-4D97-AF65-F5344CB8AC3E}">
        <p14:creationId xmlns:p14="http://schemas.microsoft.com/office/powerpoint/2010/main" val="36685804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34D1C-8C54-48FF-8FB2-1F9015E9A9A7}"/>
              </a:ext>
            </a:extLst>
          </p:cNvPr>
          <p:cNvSpPr>
            <a:spLocks noGrp="1"/>
          </p:cNvSpPr>
          <p:nvPr>
            <p:ph type="title"/>
          </p:nvPr>
        </p:nvSpPr>
        <p:spPr>
          <a:xfrm>
            <a:off x="5791200" y="762000"/>
            <a:ext cx="3124200" cy="762000"/>
          </a:xfrm>
        </p:spPr>
        <p:txBody>
          <a:bodyPr/>
          <a:lstStyle/>
          <a:p>
            <a:r>
              <a:rPr lang="en-US" dirty="0"/>
              <a:t>Variable types and hypothesis testing</a:t>
            </a:r>
          </a:p>
        </p:txBody>
      </p:sp>
      <p:sp>
        <p:nvSpPr>
          <p:cNvPr id="3" name="Content Placeholder 2">
            <a:extLst>
              <a:ext uri="{FF2B5EF4-FFF2-40B4-BE49-F238E27FC236}">
                <a16:creationId xmlns:a16="http://schemas.microsoft.com/office/drawing/2014/main" id="{24D9E851-D7B9-4573-9E11-751270754F37}"/>
              </a:ext>
            </a:extLst>
          </p:cNvPr>
          <p:cNvSpPr>
            <a:spLocks noGrp="1"/>
          </p:cNvSpPr>
          <p:nvPr>
            <p:ph idx="1"/>
          </p:nvPr>
        </p:nvSpPr>
        <p:spPr>
          <a:xfrm>
            <a:off x="6172200" y="5402317"/>
            <a:ext cx="2514600" cy="685800"/>
          </a:xfrm>
        </p:spPr>
        <p:txBody>
          <a:bodyPr/>
          <a:lstStyle/>
          <a:p>
            <a:r>
              <a:rPr lang="en-US" sz="1400" dirty="0">
                <a:hlinkClick r:id="rId2">
                  <a:extLst>
                    <a:ext uri="{A12FA001-AC4F-418D-AE19-62706E023703}">
                      <ahyp:hlinkClr xmlns:ahyp="http://schemas.microsoft.com/office/drawing/2018/hyperlinkcolor" val="tx"/>
                    </a:ext>
                  </a:extLst>
                </a:hlinkClick>
              </a:rPr>
              <a:t>https://stats.idre.ucla.edu/other/mult-pkg/whatstat/</a:t>
            </a:r>
            <a:endParaRPr lang="en-US" sz="1400" dirty="0"/>
          </a:p>
          <a:p>
            <a:endParaRPr lang="en-US" sz="1400" dirty="0"/>
          </a:p>
        </p:txBody>
      </p:sp>
      <p:pic>
        <p:nvPicPr>
          <p:cNvPr id="4" name="Picture 3">
            <a:extLst>
              <a:ext uri="{FF2B5EF4-FFF2-40B4-BE49-F238E27FC236}">
                <a16:creationId xmlns:a16="http://schemas.microsoft.com/office/drawing/2014/main" id="{09B26AA1-52E2-4067-8BB5-CF59E3E2339F}"/>
              </a:ext>
            </a:extLst>
          </p:cNvPr>
          <p:cNvPicPr>
            <a:picLocks noChangeAspect="1"/>
          </p:cNvPicPr>
          <p:nvPr/>
        </p:nvPicPr>
        <p:blipFill>
          <a:blip r:embed="rId3"/>
          <a:stretch>
            <a:fillRect/>
          </a:stretch>
        </p:blipFill>
        <p:spPr>
          <a:xfrm>
            <a:off x="190500" y="638175"/>
            <a:ext cx="5600700" cy="5762625"/>
          </a:xfrm>
          <a:prstGeom prst="rect">
            <a:avLst/>
          </a:prstGeom>
        </p:spPr>
      </p:pic>
      <p:sp>
        <p:nvSpPr>
          <p:cNvPr id="5" name="Rectangle 4">
            <a:extLst>
              <a:ext uri="{FF2B5EF4-FFF2-40B4-BE49-F238E27FC236}">
                <a16:creationId xmlns:a16="http://schemas.microsoft.com/office/drawing/2014/main" id="{5FE1C4D7-C361-4BF0-943A-0A8955319364}"/>
              </a:ext>
            </a:extLst>
          </p:cNvPr>
          <p:cNvSpPr/>
          <p:nvPr/>
        </p:nvSpPr>
        <p:spPr>
          <a:xfrm>
            <a:off x="514350" y="6475511"/>
            <a:ext cx="4572000" cy="307777"/>
          </a:xfrm>
          <a:prstGeom prst="rect">
            <a:avLst/>
          </a:prstGeom>
        </p:spPr>
        <p:txBody>
          <a:bodyPr>
            <a:spAutoFit/>
          </a:bodyPr>
          <a:lstStyle/>
          <a:p>
            <a:r>
              <a:rPr lang="en-US" sz="1400" b="0" dirty="0">
                <a:solidFill>
                  <a:schemeClr val="bg1"/>
                </a:solidFill>
              </a:rPr>
              <a:t>https://www.scribbr.com/statistics/statistical-tests/</a:t>
            </a:r>
          </a:p>
        </p:txBody>
      </p:sp>
    </p:spTree>
    <p:extLst>
      <p:ext uri="{BB962C8B-B14F-4D97-AF65-F5344CB8AC3E}">
        <p14:creationId xmlns:p14="http://schemas.microsoft.com/office/powerpoint/2010/main" val="40644606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B3AD9A-F1A8-453C-A146-F5987A662C37}"/>
              </a:ext>
            </a:extLst>
          </p:cNvPr>
          <p:cNvSpPr>
            <a:spLocks noGrp="1"/>
          </p:cNvSpPr>
          <p:nvPr>
            <p:ph type="ctrTitle"/>
          </p:nvPr>
        </p:nvSpPr>
        <p:spPr/>
        <p:txBody>
          <a:bodyPr/>
          <a:lstStyle/>
          <a:p>
            <a:r>
              <a:rPr lang="en-US" dirty="0"/>
              <a:t>‘Distribution’</a:t>
            </a:r>
          </a:p>
        </p:txBody>
      </p:sp>
      <p:sp>
        <p:nvSpPr>
          <p:cNvPr id="5" name="Subtitle 4">
            <a:extLst>
              <a:ext uri="{FF2B5EF4-FFF2-40B4-BE49-F238E27FC236}">
                <a16:creationId xmlns:a16="http://schemas.microsoft.com/office/drawing/2014/main" id="{892311D6-6A9F-417B-85B2-AB387F1B4F5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752936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Central notion: </a:t>
            </a:r>
            <a:r>
              <a:rPr lang="en-US" i="1" dirty="0"/>
              <a:t>distribution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distribution describes the possible values for a variable and how often these values occur.</a:t>
            </a:r>
          </a:p>
          <a:p>
            <a:pPr>
              <a:buFont typeface="Arial" panose="020B0604020202020204" pitchFamily="34" charset="0"/>
              <a:buChar char="•"/>
            </a:pPr>
            <a:endParaRPr lang="en-US" dirty="0"/>
          </a:p>
          <a:p>
            <a:pPr>
              <a:buFont typeface="Arial" panose="020B0604020202020204" pitchFamily="34" charset="0"/>
              <a:buChar char="•"/>
            </a:pPr>
            <a:r>
              <a:rPr lang="en-US" i="1" dirty="0"/>
              <a:t>Frequency distribution:</a:t>
            </a:r>
          </a:p>
          <a:p>
            <a:pPr lvl="1">
              <a:buFont typeface="Arial" panose="020B0604020202020204" pitchFamily="34" charset="0"/>
              <a:buChar char="•"/>
            </a:pPr>
            <a:r>
              <a:rPr lang="en-US" dirty="0"/>
              <a:t>Visualized through a table or graph that displays the frequency of various events (outcomes) in a sample,</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13817694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distribution of our data</a:t>
            </a:r>
          </a:p>
        </p:txBody>
      </p:sp>
      <p:graphicFrame>
        <p:nvGraphicFramePr>
          <p:cNvPr id="4" name="Table 3"/>
          <p:cNvGraphicFramePr>
            <a:graphicFrameLocks noGrp="1"/>
          </p:cNvGraphicFramePr>
          <p:nvPr>
            <p:extLst>
              <p:ext uri="{D42A27DB-BD31-4B8C-83A1-F6EECF244321}">
                <p14:modId xmlns:p14="http://schemas.microsoft.com/office/powerpoint/2010/main" val="1193731445"/>
              </p:ext>
            </p:extLst>
          </p:nvPr>
        </p:nvGraphicFramePr>
        <p:xfrm>
          <a:off x="1447800" y="1676400"/>
          <a:ext cx="3124200" cy="4493556"/>
        </p:xfrm>
        <a:graphic>
          <a:graphicData uri="http://schemas.openxmlformats.org/drawingml/2006/table">
            <a:tbl>
              <a:tblPr>
                <a:tableStyleId>{5C22544A-7EE6-4342-B048-85BDC9FD1C3A}</a:tableStyleId>
              </a:tblPr>
              <a:tblGrid>
                <a:gridCol w="1292772">
                  <a:extLst>
                    <a:ext uri="{9D8B030D-6E8A-4147-A177-3AD203B41FA5}">
                      <a16:colId xmlns:a16="http://schemas.microsoft.com/office/drawing/2014/main" val="20000"/>
                    </a:ext>
                  </a:extLst>
                </a:gridCol>
                <a:gridCol w="1831428">
                  <a:extLst>
                    <a:ext uri="{9D8B030D-6E8A-4147-A177-3AD203B41FA5}">
                      <a16:colId xmlns:a16="http://schemas.microsoft.com/office/drawing/2014/main" val="20001"/>
                    </a:ext>
                  </a:extLst>
                </a:gridCol>
              </a:tblGrid>
              <a:tr h="174054">
                <a:tc>
                  <a:txBody>
                    <a:bodyPr/>
                    <a:lstStyle/>
                    <a:p>
                      <a:pPr algn="r" fontAlgn="b"/>
                      <a:r>
                        <a:rPr lang="en-US" sz="2400" u="none" strike="noStrike" dirty="0">
                          <a:effectLst/>
                        </a:rPr>
                        <a:t>71</a:t>
                      </a:r>
                      <a:endParaRPr lang="en-US" sz="2400" b="0" i="0" u="none" strike="noStrike" dirty="0">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0"/>
                  </a:ext>
                </a:extLst>
              </a:tr>
              <a:tr h="174054">
                <a:tc>
                  <a:txBody>
                    <a:bodyPr/>
                    <a:lstStyle/>
                    <a:p>
                      <a:pPr algn="r" fontAlgn="b"/>
                      <a:r>
                        <a:rPr lang="en-US" sz="2400" u="none" strike="noStrike">
                          <a:effectLst/>
                        </a:rPr>
                        <a:t>72.8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1"/>
                  </a:ext>
                </a:extLst>
              </a:tr>
              <a:tr h="174054">
                <a:tc>
                  <a:txBody>
                    <a:bodyPr/>
                    <a:lstStyle/>
                    <a:p>
                      <a:pPr algn="r" fontAlgn="b"/>
                      <a:r>
                        <a:rPr lang="en-US" sz="2400" u="none" strike="noStrike">
                          <a:effectLst/>
                        </a:rPr>
                        <a:t>73.8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2"/>
                  </a:ext>
                </a:extLst>
              </a:tr>
              <a:tr h="174054">
                <a:tc>
                  <a:txBody>
                    <a:bodyPr/>
                    <a:lstStyle/>
                    <a:p>
                      <a:pPr algn="r" fontAlgn="b"/>
                      <a:r>
                        <a:rPr lang="en-US" sz="2400" u="none" strike="noStrike">
                          <a:effectLst/>
                        </a:rPr>
                        <a:t>74.3</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3"/>
                  </a:ext>
                </a:extLst>
              </a:tr>
              <a:tr h="174054">
                <a:tc>
                  <a:txBody>
                    <a:bodyPr/>
                    <a:lstStyle/>
                    <a:p>
                      <a:pPr algn="r" fontAlgn="b"/>
                      <a:r>
                        <a:rPr lang="en-US" sz="2400" u="none" strike="noStrike">
                          <a:effectLst/>
                        </a:rPr>
                        <a:t>76.5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4"/>
                  </a:ext>
                </a:extLst>
              </a:tr>
              <a:tr h="174054">
                <a:tc>
                  <a:txBody>
                    <a:bodyPr/>
                    <a:lstStyle/>
                    <a:p>
                      <a:pPr algn="r" fontAlgn="b"/>
                      <a:r>
                        <a:rPr lang="en-US" sz="2400" u="none" strike="noStrike">
                          <a:effectLst/>
                        </a:rPr>
                        <a:t>76.8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5"/>
                  </a:ext>
                </a:extLst>
              </a:tr>
              <a:tr h="174054">
                <a:tc>
                  <a:txBody>
                    <a:bodyPr/>
                    <a:lstStyle/>
                    <a:p>
                      <a:pPr algn="r" fontAlgn="b"/>
                      <a:r>
                        <a:rPr lang="en-US" sz="2400" u="none" strike="noStrike">
                          <a:effectLst/>
                        </a:rPr>
                        <a:t>78.1</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6"/>
                  </a:ext>
                </a:extLst>
              </a:tr>
              <a:tr h="174054">
                <a:tc>
                  <a:txBody>
                    <a:bodyPr/>
                    <a:lstStyle/>
                    <a:p>
                      <a:pPr algn="r" fontAlgn="b"/>
                      <a:r>
                        <a:rPr lang="en-US" sz="2400" u="none" strike="noStrike">
                          <a:effectLst/>
                        </a:rPr>
                        <a:t>78.4</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7"/>
                  </a:ext>
                </a:extLst>
              </a:tr>
              <a:tr h="174054">
                <a:tc>
                  <a:txBody>
                    <a:bodyPr/>
                    <a:lstStyle/>
                    <a:p>
                      <a:pPr algn="r" fontAlgn="b"/>
                      <a:r>
                        <a:rPr lang="en-US" sz="2400" u="none" strike="noStrike">
                          <a:effectLst/>
                        </a:rPr>
                        <a:t>80.9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8"/>
                  </a:ext>
                </a:extLst>
              </a:tr>
              <a:tr h="174054">
                <a:tc>
                  <a:txBody>
                    <a:bodyPr/>
                    <a:lstStyle/>
                    <a:p>
                      <a:pPr algn="r" fontAlgn="b"/>
                      <a:r>
                        <a:rPr lang="en-US" sz="2400" u="none" strike="noStrike">
                          <a:effectLst/>
                        </a:rPr>
                        <a:t>81.9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9"/>
                  </a:ext>
                </a:extLst>
              </a:tr>
              <a:tr h="174054">
                <a:tc>
                  <a:txBody>
                    <a:bodyPr/>
                    <a:lstStyle/>
                    <a:p>
                      <a:pPr algn="r" fontAlgn="b"/>
                      <a:r>
                        <a:rPr lang="en-US" sz="2400" u="none" strike="noStrike">
                          <a:effectLst/>
                        </a:rPr>
                        <a:t>83.6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0"/>
                  </a:ext>
                </a:extLst>
              </a:tr>
              <a:tr h="174054">
                <a:tc>
                  <a:txBody>
                    <a:bodyPr/>
                    <a:lstStyle/>
                    <a:p>
                      <a:pPr algn="r" fontAlgn="b"/>
                      <a:r>
                        <a:rPr lang="en-US" sz="2400" u="none" strike="noStrike">
                          <a:effectLst/>
                        </a:rPr>
                        <a:t>83.9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3</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51795719"/>
              </p:ext>
            </p:extLst>
          </p:nvPr>
        </p:nvGraphicFramePr>
        <p:xfrm>
          <a:off x="5638800" y="1711141"/>
          <a:ext cx="2514600" cy="4868019"/>
        </p:xfrm>
        <a:graphic>
          <a:graphicData uri="http://schemas.openxmlformats.org/drawingml/2006/table">
            <a:tbl>
              <a:tblPr>
                <a:tableStyleId>{5C22544A-7EE6-4342-B048-85BDC9FD1C3A}</a:tableStyleId>
              </a:tblPr>
              <a:tblGrid>
                <a:gridCol w="1040524">
                  <a:extLst>
                    <a:ext uri="{9D8B030D-6E8A-4147-A177-3AD203B41FA5}">
                      <a16:colId xmlns:a16="http://schemas.microsoft.com/office/drawing/2014/main" val="20000"/>
                    </a:ext>
                  </a:extLst>
                </a:gridCol>
                <a:gridCol w="1474076">
                  <a:extLst>
                    <a:ext uri="{9D8B030D-6E8A-4147-A177-3AD203B41FA5}">
                      <a16:colId xmlns:a16="http://schemas.microsoft.com/office/drawing/2014/main" val="20001"/>
                    </a:ext>
                  </a:extLst>
                </a:gridCol>
              </a:tblGrid>
              <a:tr h="0">
                <a:tc>
                  <a:txBody>
                    <a:bodyPr/>
                    <a:lstStyle/>
                    <a:p>
                      <a:pPr algn="r" fontAlgn="b"/>
                      <a:r>
                        <a:rPr lang="en-US" sz="2400" u="none" strike="noStrike" dirty="0">
                          <a:effectLst/>
                        </a:rPr>
                        <a:t>84.3</a:t>
                      </a:r>
                      <a:endParaRPr lang="en-US" sz="2400" b="0" i="0" u="none" strike="noStrike" dirty="0">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0"/>
                  </a:ext>
                </a:extLst>
              </a:tr>
              <a:tr h="174054">
                <a:tc>
                  <a:txBody>
                    <a:bodyPr/>
                    <a:lstStyle/>
                    <a:p>
                      <a:pPr algn="r" fontAlgn="b"/>
                      <a:r>
                        <a:rPr lang="en-US" sz="2400" u="none" strike="noStrike">
                          <a:effectLst/>
                        </a:rPr>
                        <a:t>84.6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1"/>
                  </a:ext>
                </a:extLst>
              </a:tr>
              <a:tr h="174054">
                <a:tc>
                  <a:txBody>
                    <a:bodyPr/>
                    <a:lstStyle/>
                    <a:p>
                      <a:pPr algn="r" fontAlgn="b"/>
                      <a:r>
                        <a:rPr lang="en-US" sz="2400" u="none" strike="noStrike">
                          <a:effectLst/>
                        </a:rPr>
                        <a:t>85.9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2"/>
                  </a:ext>
                </a:extLst>
              </a:tr>
              <a:tr h="174054">
                <a:tc>
                  <a:txBody>
                    <a:bodyPr/>
                    <a:lstStyle/>
                    <a:p>
                      <a:pPr algn="r" fontAlgn="b"/>
                      <a:r>
                        <a:rPr lang="en-US" sz="2400" u="none" strike="noStrike">
                          <a:effectLst/>
                        </a:rPr>
                        <a:t>86.5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3"/>
                  </a:ext>
                </a:extLst>
              </a:tr>
              <a:tr h="174054">
                <a:tc>
                  <a:txBody>
                    <a:bodyPr/>
                    <a:lstStyle/>
                    <a:p>
                      <a:pPr algn="r" fontAlgn="b"/>
                      <a:r>
                        <a:rPr lang="en-US" sz="2400" u="none" strike="noStrike">
                          <a:effectLst/>
                        </a:rPr>
                        <a:t>86.6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4"/>
                  </a:ext>
                </a:extLst>
              </a:tr>
              <a:tr h="174054">
                <a:tc>
                  <a:txBody>
                    <a:bodyPr/>
                    <a:lstStyle/>
                    <a:p>
                      <a:pPr algn="r" fontAlgn="b"/>
                      <a:r>
                        <a:rPr lang="en-US" sz="2400" u="none" strike="noStrike">
                          <a:effectLst/>
                        </a:rPr>
                        <a:t>88.1</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5"/>
                  </a:ext>
                </a:extLst>
              </a:tr>
              <a:tr h="174054">
                <a:tc>
                  <a:txBody>
                    <a:bodyPr/>
                    <a:lstStyle/>
                    <a:p>
                      <a:pPr algn="r" fontAlgn="b"/>
                      <a:r>
                        <a:rPr lang="en-US" sz="2400" u="none" strike="noStrike">
                          <a:effectLst/>
                        </a:rPr>
                        <a:t>88.2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6"/>
                  </a:ext>
                </a:extLst>
              </a:tr>
              <a:tr h="174054">
                <a:tc>
                  <a:txBody>
                    <a:bodyPr/>
                    <a:lstStyle/>
                    <a:p>
                      <a:pPr algn="r" fontAlgn="b"/>
                      <a:r>
                        <a:rPr lang="en-US" sz="2400" u="none" strike="noStrike">
                          <a:effectLst/>
                        </a:rPr>
                        <a:t>90</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7"/>
                  </a:ext>
                </a:extLst>
              </a:tr>
              <a:tr h="174054">
                <a:tc>
                  <a:txBody>
                    <a:bodyPr/>
                    <a:lstStyle/>
                    <a:p>
                      <a:pPr algn="r" fontAlgn="b"/>
                      <a:r>
                        <a:rPr lang="en-US" sz="2400" u="none" strike="noStrike">
                          <a:effectLst/>
                        </a:rPr>
                        <a:t>90.7</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8"/>
                  </a:ext>
                </a:extLst>
              </a:tr>
              <a:tr h="174054">
                <a:tc>
                  <a:txBody>
                    <a:bodyPr/>
                    <a:lstStyle/>
                    <a:p>
                      <a:pPr algn="r" fontAlgn="b"/>
                      <a:r>
                        <a:rPr lang="en-US" sz="2400" u="none" strike="noStrike">
                          <a:effectLst/>
                        </a:rPr>
                        <a:t>91.2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9"/>
                  </a:ext>
                </a:extLst>
              </a:tr>
              <a:tr h="174054">
                <a:tc>
                  <a:txBody>
                    <a:bodyPr/>
                    <a:lstStyle/>
                    <a:p>
                      <a:pPr algn="r" fontAlgn="b"/>
                      <a:r>
                        <a:rPr lang="en-US" sz="2400" u="none" strike="noStrike">
                          <a:effectLst/>
                        </a:rPr>
                        <a:t>92.5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0"/>
                  </a:ext>
                </a:extLst>
              </a:tr>
              <a:tr h="174054">
                <a:tc>
                  <a:txBody>
                    <a:bodyPr/>
                    <a:lstStyle/>
                    <a:p>
                      <a:pPr algn="r" fontAlgn="b"/>
                      <a:r>
                        <a:rPr lang="en-US" sz="2400" u="none" strike="noStrike">
                          <a:effectLst/>
                        </a:rPr>
                        <a:t>93.2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1"/>
                  </a:ext>
                </a:extLst>
              </a:tr>
              <a:tr h="174054">
                <a:tc>
                  <a:txBody>
                    <a:bodyPr/>
                    <a:lstStyle/>
                    <a:p>
                      <a:pPr algn="r" fontAlgn="b"/>
                      <a:r>
                        <a:rPr lang="en-US" sz="2400" u="none" strike="noStrike">
                          <a:effectLst/>
                        </a:rPr>
                        <a:t>95.2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3</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0745126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Central notion: </a:t>
            </a:r>
            <a:r>
              <a:rPr lang="en-US" i="1" dirty="0"/>
              <a:t>distribution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rgbClr val="6588C7"/>
                </a:solidFill>
              </a:rPr>
              <a:t>A distribution describes the possible values for a variable and how often these values occur.</a:t>
            </a:r>
          </a:p>
          <a:p>
            <a:pPr>
              <a:buFont typeface="Arial" panose="020B0604020202020204" pitchFamily="34" charset="0"/>
              <a:buChar char="•"/>
            </a:pPr>
            <a:endParaRPr lang="en-US" dirty="0">
              <a:solidFill>
                <a:srgbClr val="6588C7"/>
              </a:solidFill>
            </a:endParaRPr>
          </a:p>
          <a:p>
            <a:pPr>
              <a:buFont typeface="Arial" panose="020B0604020202020204" pitchFamily="34" charset="0"/>
              <a:buChar char="•"/>
            </a:pPr>
            <a:r>
              <a:rPr lang="en-US" i="1" dirty="0">
                <a:solidFill>
                  <a:srgbClr val="6588C7"/>
                </a:solidFill>
              </a:rPr>
              <a:t>Frequency distribution:</a:t>
            </a:r>
          </a:p>
          <a:p>
            <a:pPr lvl="1">
              <a:buFont typeface="Arial" panose="020B0604020202020204" pitchFamily="34" charset="0"/>
              <a:buChar char="•"/>
            </a:pPr>
            <a:r>
              <a:rPr lang="en-US" dirty="0">
                <a:solidFill>
                  <a:srgbClr val="6588C7"/>
                </a:solidFill>
              </a:rPr>
              <a:t>Visualized through a table or graph that displays the frequency of various events (outcomes) in a sample,</a:t>
            </a:r>
          </a:p>
          <a:p>
            <a:pPr lvl="1">
              <a:buFont typeface="Arial" panose="020B0604020202020204" pitchFamily="34" charset="0"/>
              <a:buChar char="•"/>
            </a:pPr>
            <a:endParaRPr lang="en-US" dirty="0"/>
          </a:p>
          <a:p>
            <a:pPr>
              <a:buFont typeface="Arial" panose="020B0604020202020204" pitchFamily="34" charset="0"/>
              <a:buChar char="•"/>
            </a:pPr>
            <a:r>
              <a:rPr lang="en-US" i="1" dirty="0"/>
              <a:t>Probability distribution</a:t>
            </a:r>
            <a:r>
              <a:rPr lang="en-US" dirty="0"/>
              <a:t>:</a:t>
            </a:r>
          </a:p>
          <a:p>
            <a:pPr lvl="1">
              <a:buFont typeface="Arial" panose="020B0604020202020204" pitchFamily="34" charset="0"/>
              <a:buChar char="•"/>
            </a:pPr>
            <a:r>
              <a:rPr lang="en-US" dirty="0"/>
              <a:t>Visualized through a graph describing the likelihood of occurrence of every possible event (outcome).</a:t>
            </a:r>
          </a:p>
          <a:p>
            <a:pPr lvl="1">
              <a:buFont typeface="Arial" panose="020B0604020202020204" pitchFamily="34" charset="0"/>
              <a:buChar char="•"/>
            </a:pPr>
            <a:r>
              <a:rPr lang="en-US" dirty="0"/>
              <a:t>A "normalized frequency distribution table“ is where all possible occurrences of outcomes sum to 1.</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18993730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762000"/>
            <a:ext cx="3505200" cy="762000"/>
          </a:xfrm>
        </p:spPr>
        <p:txBody>
          <a:bodyPr/>
          <a:lstStyle/>
          <a:p>
            <a:r>
              <a:rPr lang="en-US" dirty="0">
                <a:solidFill>
                  <a:srgbClr val="FFC000"/>
                </a:solidFill>
              </a:rPr>
              <a:t>Probability</a:t>
            </a:r>
            <a:r>
              <a:rPr lang="en-US" dirty="0"/>
              <a:t> distribution</a:t>
            </a:r>
            <a:br>
              <a:rPr lang="en-US" dirty="0"/>
            </a:br>
            <a:r>
              <a:rPr lang="en-US" dirty="0"/>
              <a:t>of our data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8867905"/>
              </p:ext>
            </p:extLst>
          </p:nvPr>
        </p:nvGraphicFramePr>
        <p:xfrm>
          <a:off x="457200" y="605416"/>
          <a:ext cx="4572001" cy="6221740"/>
        </p:xfrm>
        <a:graphic>
          <a:graphicData uri="http://schemas.openxmlformats.org/drawingml/2006/table">
            <a:tbl>
              <a:tblPr>
                <a:tableStyleId>{5C22544A-7EE6-4342-B048-85BDC9FD1C3A}</a:tableStyleId>
              </a:tblPr>
              <a:tblGrid>
                <a:gridCol w="710214">
                  <a:extLst>
                    <a:ext uri="{9D8B030D-6E8A-4147-A177-3AD203B41FA5}">
                      <a16:colId xmlns:a16="http://schemas.microsoft.com/office/drawing/2014/main" val="20000"/>
                    </a:ext>
                  </a:extLst>
                </a:gridCol>
                <a:gridCol w="710214">
                  <a:extLst>
                    <a:ext uri="{9D8B030D-6E8A-4147-A177-3AD203B41FA5}">
                      <a16:colId xmlns:a16="http://schemas.microsoft.com/office/drawing/2014/main" val="20001"/>
                    </a:ext>
                  </a:extLst>
                </a:gridCol>
                <a:gridCol w="1006136">
                  <a:extLst>
                    <a:ext uri="{9D8B030D-6E8A-4147-A177-3AD203B41FA5}">
                      <a16:colId xmlns:a16="http://schemas.microsoft.com/office/drawing/2014/main" val="20002"/>
                    </a:ext>
                  </a:extLst>
                </a:gridCol>
                <a:gridCol w="1006136">
                  <a:extLst>
                    <a:ext uri="{9D8B030D-6E8A-4147-A177-3AD203B41FA5}">
                      <a16:colId xmlns:a16="http://schemas.microsoft.com/office/drawing/2014/main" val="20003"/>
                    </a:ext>
                  </a:extLst>
                </a:gridCol>
                <a:gridCol w="1139301">
                  <a:extLst>
                    <a:ext uri="{9D8B030D-6E8A-4147-A177-3AD203B41FA5}">
                      <a16:colId xmlns:a16="http://schemas.microsoft.com/office/drawing/2014/main" val="20004"/>
                    </a:ext>
                  </a:extLst>
                </a:gridCol>
              </a:tblGrid>
              <a:tr h="176893">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ctr" fontAlgn="b"/>
                      <a:r>
                        <a:rPr lang="en-US" sz="1400" u="none" strike="noStrike">
                          <a:effectLst/>
                        </a:rPr>
                        <a:t>Bin</a:t>
                      </a:r>
                      <a:endParaRPr lang="en-US" sz="1400" b="0" i="1" u="none" strike="noStrike">
                        <a:solidFill>
                          <a:srgbClr val="000000"/>
                        </a:solidFill>
                        <a:effectLst/>
                        <a:latin typeface="Calibri" panose="020F0502020204030204" pitchFamily="34" charset="0"/>
                      </a:endParaRPr>
                    </a:p>
                  </a:txBody>
                  <a:tcPr marL="8845" marR="8845" marT="8845" marB="0" anchor="b"/>
                </a:tc>
                <a:tc>
                  <a:txBody>
                    <a:bodyPr/>
                    <a:lstStyle/>
                    <a:p>
                      <a:pPr algn="ctr" fontAlgn="b"/>
                      <a:r>
                        <a:rPr lang="en-US" sz="1400" u="none" strike="noStrike">
                          <a:effectLst/>
                        </a:rPr>
                        <a:t>Frequency</a:t>
                      </a:r>
                      <a:endParaRPr lang="en-US" sz="1400" b="0" i="1" u="none" strike="noStrike">
                        <a:solidFill>
                          <a:srgbClr val="000000"/>
                        </a:solidFill>
                        <a:effectLst/>
                        <a:latin typeface="Calibri" panose="020F0502020204030204" pitchFamily="34" charset="0"/>
                      </a:endParaRPr>
                    </a:p>
                  </a:txBody>
                  <a:tcPr marL="8845" marR="8845" marT="8845" marB="0" anchor="b"/>
                </a:tc>
                <a:tc>
                  <a:txBody>
                    <a:bodyPr/>
                    <a:lstStyle/>
                    <a:p>
                      <a:pPr algn="ctr" fontAlgn="b"/>
                      <a:r>
                        <a:rPr lang="en-US" sz="1400" u="none" strike="noStrike">
                          <a:effectLst/>
                        </a:rPr>
                        <a:t>Prob distrib</a:t>
                      </a:r>
                      <a:endParaRPr lang="en-US" sz="1400" b="0" i="1" u="none" strike="noStrike">
                        <a:solidFill>
                          <a:srgbClr val="000000"/>
                        </a:solidFill>
                        <a:effectLst/>
                        <a:latin typeface="Calibri" panose="020F0502020204030204" pitchFamily="34" charset="0"/>
                      </a:endParaRPr>
                    </a:p>
                  </a:txBody>
                  <a:tcPr marL="8845" marR="8845" marT="8845" marB="0" anchor="b"/>
                </a:tc>
                <a:tc>
                  <a:txBody>
                    <a:bodyPr/>
                    <a:lstStyle/>
                    <a:p>
                      <a:pPr algn="ctr" fontAlgn="b"/>
                      <a:r>
                        <a:rPr lang="en-US" sz="1400" u="none" strike="noStrike">
                          <a:effectLst/>
                        </a:rPr>
                        <a:t>Cumulative %</a:t>
                      </a:r>
                      <a:endParaRPr lang="en-US" sz="1400" b="0" i="1"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0"/>
                  </a:ext>
                </a:extLst>
              </a:tr>
              <a:tr h="176893">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71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2.86%</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1"/>
                  </a:ext>
                </a:extLst>
              </a:tr>
              <a:tr h="176893">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72.8</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5.71%</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2"/>
                  </a:ext>
                </a:extLst>
              </a:tr>
              <a:tr h="176893">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73.8</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8.57%</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3"/>
                  </a:ext>
                </a:extLst>
              </a:tr>
              <a:tr h="176893">
                <a:tc>
                  <a:txBody>
                    <a:bodyPr/>
                    <a:lstStyle/>
                    <a:p>
                      <a:pPr algn="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74.3</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11.43%</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4"/>
                  </a:ext>
                </a:extLst>
              </a:tr>
              <a:tr h="176893">
                <a:tc>
                  <a:txBody>
                    <a:bodyPr/>
                    <a:lstStyle/>
                    <a:p>
                      <a:pPr algn="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76.5</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0.057</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17.14%</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5"/>
                  </a:ext>
                </a:extLst>
              </a:tr>
              <a:tr h="176893">
                <a:tc>
                  <a:txBody>
                    <a:bodyPr/>
                    <a:lstStyle/>
                    <a:p>
                      <a:pPr algn="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76.8</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20.00%</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6"/>
                  </a:ext>
                </a:extLst>
              </a:tr>
              <a:tr h="176893">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78.1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22.86%</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7"/>
                  </a:ext>
                </a:extLst>
              </a:tr>
              <a:tr h="176893">
                <a:tc>
                  <a:txBody>
                    <a:bodyPr/>
                    <a:lstStyle/>
                    <a:p>
                      <a:pPr algn="r" fontAlgn="b"/>
                      <a:r>
                        <a:rPr lang="en-US" sz="1400" u="none" strike="noStrike">
                          <a:effectLst/>
                        </a:rPr>
                        <a:t>8</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78.4</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25.71%</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8"/>
                  </a:ext>
                </a:extLst>
              </a:tr>
              <a:tr h="176893">
                <a:tc>
                  <a:txBody>
                    <a:bodyPr/>
                    <a:lstStyle/>
                    <a:p>
                      <a:pPr algn="r" fontAlgn="b"/>
                      <a:r>
                        <a:rPr lang="en-US" sz="1400" u="none" strike="noStrike">
                          <a:effectLst/>
                        </a:rPr>
                        <a:t>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80.9</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28.57%</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9"/>
                  </a:ext>
                </a:extLst>
              </a:tr>
              <a:tr h="176893">
                <a:tc>
                  <a:txBody>
                    <a:bodyPr/>
                    <a:lstStyle/>
                    <a:p>
                      <a:pPr algn="r" fontAlgn="b"/>
                      <a:r>
                        <a:rPr lang="en-US" sz="1400" u="none" strike="noStrike">
                          <a:effectLst/>
                        </a:rPr>
                        <a:t>10</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81.9</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0.057</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34.29%</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0"/>
                  </a:ext>
                </a:extLst>
              </a:tr>
              <a:tr h="176893">
                <a:tc>
                  <a:txBody>
                    <a:bodyPr/>
                    <a:lstStyle/>
                    <a:p>
                      <a:pPr algn="r" fontAlgn="b"/>
                      <a:r>
                        <a:rPr lang="en-US" sz="1400" u="none" strike="noStrike">
                          <a:effectLst/>
                        </a:rPr>
                        <a:t>11</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83.6</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37.14%</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1"/>
                  </a:ext>
                </a:extLst>
              </a:tr>
              <a:tr h="176893">
                <a:tc>
                  <a:txBody>
                    <a:bodyPr/>
                    <a:lstStyle/>
                    <a:p>
                      <a:pPr algn="r" fontAlgn="b"/>
                      <a:r>
                        <a:rPr lang="en-US" sz="1400" u="none" strike="noStrike">
                          <a:effectLst/>
                        </a:rPr>
                        <a:t>12</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83.9</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0.086</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45.71%</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2"/>
                  </a:ext>
                </a:extLst>
              </a:tr>
              <a:tr h="176893">
                <a:tc>
                  <a:txBody>
                    <a:bodyPr/>
                    <a:lstStyle/>
                    <a:p>
                      <a:pPr algn="r" fontAlgn="b"/>
                      <a:r>
                        <a:rPr lang="en-US" sz="1400" u="none" strike="noStrike">
                          <a:effectLst/>
                        </a:rPr>
                        <a:t>13</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84.3</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48.57%</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3"/>
                  </a:ext>
                </a:extLst>
              </a:tr>
              <a:tr h="176893">
                <a:tc>
                  <a:txBody>
                    <a:bodyPr/>
                    <a:lstStyle/>
                    <a:p>
                      <a:pPr algn="r" fontAlgn="b"/>
                      <a:r>
                        <a:rPr lang="en-US" sz="1400" u="none" strike="noStrike">
                          <a:effectLst/>
                        </a:rPr>
                        <a:t>14</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84.6</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0.057</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54.29%</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4"/>
                  </a:ext>
                </a:extLst>
              </a:tr>
              <a:tr h="176893">
                <a:tc>
                  <a:txBody>
                    <a:bodyPr/>
                    <a:lstStyle/>
                    <a:p>
                      <a:pPr algn="r" fontAlgn="b"/>
                      <a:r>
                        <a:rPr lang="en-US" sz="1400" u="none" strike="noStrike">
                          <a:effectLst/>
                        </a:rPr>
                        <a:t>15</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85.9</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0.057</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60.00%</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5"/>
                  </a:ext>
                </a:extLst>
              </a:tr>
              <a:tr h="176893">
                <a:tc>
                  <a:txBody>
                    <a:bodyPr/>
                    <a:lstStyle/>
                    <a:p>
                      <a:pPr algn="r" fontAlgn="b"/>
                      <a:r>
                        <a:rPr lang="en-US" sz="1400" u="none" strike="noStrike">
                          <a:effectLst/>
                        </a:rPr>
                        <a:t>16</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86.5</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62.86%</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6"/>
                  </a:ext>
                </a:extLst>
              </a:tr>
              <a:tr h="176893">
                <a:tc>
                  <a:txBody>
                    <a:bodyPr/>
                    <a:lstStyle/>
                    <a:p>
                      <a:pPr algn="r" fontAlgn="b"/>
                      <a:r>
                        <a:rPr lang="en-US" sz="1400" u="none" strike="noStrike">
                          <a:effectLst/>
                        </a:rPr>
                        <a:t>17</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86.6</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0.057</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68.57%</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7"/>
                  </a:ext>
                </a:extLst>
              </a:tr>
              <a:tr h="176893">
                <a:tc>
                  <a:txBody>
                    <a:bodyPr/>
                    <a:lstStyle/>
                    <a:p>
                      <a:pPr algn="r" fontAlgn="b"/>
                      <a:r>
                        <a:rPr lang="en-US" sz="1400" u="none" strike="noStrike">
                          <a:effectLst/>
                        </a:rPr>
                        <a:t>18</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88.1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71.43%</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8"/>
                  </a:ext>
                </a:extLst>
              </a:tr>
              <a:tr h="176893">
                <a:tc>
                  <a:txBody>
                    <a:bodyPr/>
                    <a:lstStyle/>
                    <a:p>
                      <a:pPr algn="r" fontAlgn="b"/>
                      <a:r>
                        <a:rPr lang="en-US" sz="1400" u="none" strike="noStrike">
                          <a:effectLst/>
                        </a:rPr>
                        <a:t>19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88.2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74.29%</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9"/>
                  </a:ext>
                </a:extLst>
              </a:tr>
              <a:tr h="176893">
                <a:tc>
                  <a:txBody>
                    <a:bodyPr/>
                    <a:lstStyle/>
                    <a:p>
                      <a:pPr algn="r" fontAlgn="b"/>
                      <a:r>
                        <a:rPr lang="en-US" sz="1400" u="none" strike="noStrike">
                          <a:effectLst/>
                        </a:rPr>
                        <a:t>20</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90</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77.14%</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20"/>
                  </a:ext>
                </a:extLst>
              </a:tr>
              <a:tr h="176893">
                <a:tc>
                  <a:txBody>
                    <a:bodyPr/>
                    <a:lstStyle/>
                    <a:p>
                      <a:pPr algn="r" fontAlgn="b"/>
                      <a:r>
                        <a:rPr lang="en-US" sz="1400" u="none" strike="noStrike">
                          <a:effectLst/>
                        </a:rPr>
                        <a:t>21</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90.7</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80.00%</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21"/>
                  </a:ext>
                </a:extLst>
              </a:tr>
              <a:tr h="176893">
                <a:tc>
                  <a:txBody>
                    <a:bodyPr/>
                    <a:lstStyle/>
                    <a:p>
                      <a:pPr algn="r" fontAlgn="b"/>
                      <a:r>
                        <a:rPr lang="en-US" sz="1400" u="none" strike="noStrike">
                          <a:effectLst/>
                        </a:rPr>
                        <a:t>22</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91.2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82.86%</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22"/>
                  </a:ext>
                </a:extLst>
              </a:tr>
              <a:tr h="176893">
                <a:tc>
                  <a:txBody>
                    <a:bodyPr/>
                    <a:lstStyle/>
                    <a:p>
                      <a:pPr algn="r" fontAlgn="b"/>
                      <a:r>
                        <a:rPr lang="en-US" sz="1400" u="none" strike="noStrike">
                          <a:effectLst/>
                        </a:rPr>
                        <a:t>23</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92.5</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0.057</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88.57%</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23"/>
                  </a:ext>
                </a:extLst>
              </a:tr>
              <a:tr h="176893">
                <a:tc>
                  <a:txBody>
                    <a:bodyPr/>
                    <a:lstStyle/>
                    <a:p>
                      <a:pPr algn="r" fontAlgn="b"/>
                      <a:r>
                        <a:rPr lang="en-US" sz="1400" u="none" strike="noStrike">
                          <a:effectLst/>
                        </a:rPr>
                        <a:t>24</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93.2</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0.029</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91.43%</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24"/>
                  </a:ext>
                </a:extLst>
              </a:tr>
              <a:tr h="176893">
                <a:tc>
                  <a:txBody>
                    <a:bodyPr/>
                    <a:lstStyle/>
                    <a:p>
                      <a:pPr algn="r" fontAlgn="b"/>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95.2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0.086</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100.00%</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25"/>
                  </a:ext>
                </a:extLst>
              </a:tr>
              <a:tr h="176893">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l" fontAlgn="b"/>
                      <a:r>
                        <a:rPr lang="en-US" sz="1400" u="none" strike="noStrike">
                          <a:effectLst/>
                        </a:rPr>
                        <a:t>More</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0.000</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100.00%</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26"/>
                  </a:ext>
                </a:extLst>
              </a:tr>
              <a:tr h="176893">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35</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27"/>
                  </a:ext>
                </a:extLst>
              </a:tr>
            </a:tbl>
          </a:graphicData>
        </a:graphic>
      </p:graphicFrame>
      <p:sp>
        <p:nvSpPr>
          <p:cNvPr id="3" name="Rectangle 2">
            <a:extLst>
              <a:ext uri="{FF2B5EF4-FFF2-40B4-BE49-F238E27FC236}">
                <a16:creationId xmlns:a16="http://schemas.microsoft.com/office/drawing/2014/main" id="{84A22FC2-EE28-409F-8922-0F472F7A7BBF}"/>
              </a:ext>
            </a:extLst>
          </p:cNvPr>
          <p:cNvSpPr/>
          <p:nvPr/>
        </p:nvSpPr>
        <p:spPr bwMode="auto">
          <a:xfrm>
            <a:off x="3276600" y="827690"/>
            <a:ext cx="838200" cy="5988956"/>
          </a:xfrm>
          <a:prstGeom prst="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Title 1">
            <a:extLst>
              <a:ext uri="{FF2B5EF4-FFF2-40B4-BE49-F238E27FC236}">
                <a16:creationId xmlns:a16="http://schemas.microsoft.com/office/drawing/2014/main" id="{2E880C57-FCC8-44F5-978B-E02E9D8393E8}"/>
              </a:ext>
            </a:extLst>
          </p:cNvPr>
          <p:cNvSpPr txBox="1">
            <a:spLocks/>
          </p:cNvSpPr>
          <p:nvPr/>
        </p:nvSpPr>
        <p:spPr>
          <a:xfrm>
            <a:off x="5410200" y="3505200"/>
            <a:ext cx="3505200" cy="762000"/>
          </a:xfrm>
          <a:prstGeom prst="rect">
            <a:avLst/>
          </a:prstGeom>
        </p:spPr>
        <p:txBody>
          <a:bodyPr/>
          <a:lstStyle>
            <a:lvl1pPr algn="ctr" rtl="0" eaLnBrk="1" fontAlgn="base" hangingPunct="1">
              <a:spcBef>
                <a:spcPct val="0"/>
              </a:spcBef>
              <a:spcAft>
                <a:spcPct val="0"/>
              </a:spcAft>
              <a:defRPr sz="3600" b="0" i="0">
                <a:solidFill>
                  <a:schemeClr val="bg1"/>
                </a:solidFill>
                <a:latin typeface="Georgia"/>
                <a:ea typeface="ＭＳ Ｐゴシック" pitchFamily="122" charset="-128"/>
                <a:cs typeface="Georgia"/>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a:lstStyle>
          <a:p>
            <a:r>
              <a:rPr lang="en-US" kern="0" dirty="0">
                <a:solidFill>
                  <a:srgbClr val="1FE115"/>
                </a:solidFill>
              </a:rPr>
              <a:t>Cumulative</a:t>
            </a:r>
            <a:br>
              <a:rPr lang="en-US" kern="0" dirty="0">
                <a:solidFill>
                  <a:srgbClr val="1FE115"/>
                </a:solidFill>
              </a:rPr>
            </a:br>
            <a:r>
              <a:rPr lang="en-US" kern="0" dirty="0">
                <a:solidFill>
                  <a:srgbClr val="1FE115"/>
                </a:solidFill>
              </a:rPr>
              <a:t>probability </a:t>
            </a:r>
            <a:r>
              <a:rPr lang="en-US" kern="0" dirty="0"/>
              <a:t>distribution</a:t>
            </a:r>
            <a:br>
              <a:rPr lang="en-US" kern="0" dirty="0"/>
            </a:br>
            <a:r>
              <a:rPr lang="en-US" kern="0" dirty="0"/>
              <a:t>of our data</a:t>
            </a:r>
          </a:p>
        </p:txBody>
      </p:sp>
      <p:sp>
        <p:nvSpPr>
          <p:cNvPr id="6" name="Rectangle 5">
            <a:extLst>
              <a:ext uri="{FF2B5EF4-FFF2-40B4-BE49-F238E27FC236}">
                <a16:creationId xmlns:a16="http://schemas.microsoft.com/office/drawing/2014/main" id="{C2D5C154-0669-499E-90E3-02E3B688C5A2}"/>
              </a:ext>
            </a:extLst>
          </p:cNvPr>
          <p:cNvSpPr/>
          <p:nvPr/>
        </p:nvSpPr>
        <p:spPr bwMode="auto">
          <a:xfrm>
            <a:off x="4191000" y="838200"/>
            <a:ext cx="838200" cy="5988956"/>
          </a:xfrm>
          <a:prstGeom prst="rect">
            <a:avLst/>
          </a:prstGeom>
          <a:noFill/>
          <a:ln w="2857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859796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5379A-AE8D-47A2-B0B6-822FD618C903}"/>
              </a:ext>
            </a:extLst>
          </p:cNvPr>
          <p:cNvSpPr>
            <a:spLocks noGrp="1"/>
          </p:cNvSpPr>
          <p:nvPr>
            <p:ph type="title"/>
          </p:nvPr>
        </p:nvSpPr>
        <p:spPr>
          <a:xfrm>
            <a:off x="0" y="762000"/>
            <a:ext cx="9144000" cy="762000"/>
          </a:xfrm>
        </p:spPr>
        <p:txBody>
          <a:bodyPr/>
          <a:lstStyle/>
          <a:p>
            <a:r>
              <a:rPr lang="en-US" sz="3400" dirty="0"/>
              <a:t>What you should know by now about research</a:t>
            </a:r>
            <a:br>
              <a:rPr lang="en-US" sz="3400" dirty="0"/>
            </a:br>
            <a:r>
              <a:rPr lang="en-US" sz="3400" dirty="0"/>
              <a:t>conducted following the scientific method (3)</a:t>
            </a:r>
          </a:p>
        </p:txBody>
      </p:sp>
      <p:sp>
        <p:nvSpPr>
          <p:cNvPr id="3" name="Content Placeholder 2">
            <a:extLst>
              <a:ext uri="{FF2B5EF4-FFF2-40B4-BE49-F238E27FC236}">
                <a16:creationId xmlns:a16="http://schemas.microsoft.com/office/drawing/2014/main" id="{AD115B4B-8CCC-4A5E-8104-ED545435C7A3}"/>
              </a:ext>
            </a:extLst>
          </p:cNvPr>
          <p:cNvSpPr>
            <a:spLocks noGrp="1"/>
          </p:cNvSpPr>
          <p:nvPr>
            <p:ph idx="1"/>
          </p:nvPr>
        </p:nvSpPr>
        <p:spPr>
          <a:xfrm>
            <a:off x="228600" y="2209800"/>
            <a:ext cx="8915400" cy="4419600"/>
          </a:xfrm>
        </p:spPr>
        <p:txBody>
          <a:bodyPr/>
          <a:lstStyle/>
          <a:p>
            <a:pPr>
              <a:buFont typeface="Arial" panose="020B0604020202020204" pitchFamily="34" charset="0"/>
              <a:buChar char="•"/>
            </a:pPr>
            <a:r>
              <a:rPr lang="en-US" dirty="0"/>
              <a:t>From the I-group variables you pick/combine variables that you use to formulate </a:t>
            </a:r>
            <a:r>
              <a:rPr lang="en-US" dirty="0">
                <a:solidFill>
                  <a:srgbClr val="FFFF00"/>
                </a:solidFill>
              </a:rPr>
              <a:t>null and alternative hypotheses </a:t>
            </a:r>
            <a:r>
              <a:rPr lang="en-US" dirty="0"/>
              <a:t>about how they influence one or a combination of D-type variables and do so differently in E and P entities.</a:t>
            </a:r>
          </a:p>
          <a:p>
            <a:pPr>
              <a:buFont typeface="Arial" panose="020B0604020202020204" pitchFamily="34" charset="0"/>
              <a:buChar char="•"/>
            </a:pPr>
            <a:r>
              <a:rPr lang="en-US" dirty="0"/>
              <a:t>For each variable (D/I) selected, you provide:</a:t>
            </a:r>
          </a:p>
          <a:p>
            <a:pPr lvl="1">
              <a:buFont typeface="Arial" panose="020B0604020202020204" pitchFamily="34" charset="0"/>
              <a:buChar char="•"/>
            </a:pPr>
            <a:r>
              <a:rPr lang="en-US" dirty="0"/>
              <a:t>What the variable exactly describes in reality</a:t>
            </a:r>
          </a:p>
          <a:p>
            <a:pPr lvl="2">
              <a:buFont typeface="Arial" panose="020B0604020202020204" pitchFamily="34" charset="0"/>
              <a:buChar char="•"/>
            </a:pPr>
            <a:r>
              <a:rPr lang="en-US" sz="2400" dirty="0">
                <a:solidFill>
                  <a:srgbClr val="FFFF00"/>
                </a:solidFill>
                <a:sym typeface="Wingdings" panose="05000000000000000000" pitchFamily="2" charset="2"/>
              </a:rPr>
              <a:t> theoretical definition</a:t>
            </a:r>
          </a:p>
          <a:p>
            <a:pPr lvl="1">
              <a:buFont typeface="Arial" panose="020B0604020202020204" pitchFamily="34" charset="0"/>
              <a:buChar char="•"/>
            </a:pPr>
            <a:r>
              <a:rPr lang="en-US" dirty="0">
                <a:sym typeface="Wingdings" panose="05000000000000000000" pitchFamily="2" charset="2"/>
              </a:rPr>
              <a:t>How you exactly measure it and at what level(s)</a:t>
            </a:r>
          </a:p>
          <a:p>
            <a:pPr lvl="2">
              <a:buFont typeface="Arial" panose="020B0604020202020204" pitchFamily="34" charset="0"/>
              <a:buChar char="•"/>
            </a:pPr>
            <a:r>
              <a:rPr lang="en-US" sz="2400" dirty="0">
                <a:solidFill>
                  <a:srgbClr val="FFFF00"/>
                </a:solidFill>
                <a:sym typeface="Wingdings" panose="05000000000000000000" pitchFamily="2" charset="2"/>
              </a:rPr>
              <a:t> operational definition</a:t>
            </a:r>
            <a:r>
              <a:rPr lang="en-US" sz="2400" dirty="0">
                <a:solidFill>
                  <a:srgbClr val="FFFF00"/>
                </a:solidFill>
              </a:rPr>
              <a:t> </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15067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7E3ED-C166-453D-B54C-531D5E73BB3E}"/>
              </a:ext>
            </a:extLst>
          </p:cNvPr>
          <p:cNvSpPr>
            <a:spLocks noGrp="1"/>
          </p:cNvSpPr>
          <p:nvPr>
            <p:ph type="title"/>
          </p:nvPr>
        </p:nvSpPr>
        <p:spPr/>
        <p:txBody>
          <a:bodyPr/>
          <a:lstStyle/>
          <a:p>
            <a:r>
              <a:rPr lang="en-US" dirty="0"/>
              <a:t>Important difference</a:t>
            </a:r>
          </a:p>
        </p:txBody>
      </p:sp>
      <p:sp>
        <p:nvSpPr>
          <p:cNvPr id="3" name="Content Placeholder 2">
            <a:extLst>
              <a:ext uri="{FF2B5EF4-FFF2-40B4-BE49-F238E27FC236}">
                <a16:creationId xmlns:a16="http://schemas.microsoft.com/office/drawing/2014/main" id="{F8BE6582-8665-4118-BF9F-0A438E86FCD3}"/>
              </a:ext>
            </a:extLst>
          </p:cNvPr>
          <p:cNvSpPr>
            <a:spLocks noGrp="1"/>
          </p:cNvSpPr>
          <p:nvPr>
            <p:ph idx="1"/>
          </p:nvPr>
        </p:nvSpPr>
        <p:spPr/>
        <p:txBody>
          <a:bodyPr/>
          <a:lstStyle/>
          <a:p>
            <a:pPr>
              <a:buFont typeface="Arial" panose="020B0604020202020204" pitchFamily="34" charset="0"/>
              <a:buChar char="•"/>
            </a:pPr>
            <a:r>
              <a:rPr lang="en-US" dirty="0"/>
              <a:t>‘</a:t>
            </a:r>
            <a:r>
              <a:rPr lang="en-US" b="1" u="sng" dirty="0"/>
              <a:t>Our data</a:t>
            </a:r>
            <a:r>
              <a:rPr lang="en-US" dirty="0"/>
              <a:t>’:</a:t>
            </a:r>
          </a:p>
          <a:p>
            <a:pPr lvl="1">
              <a:buFont typeface="Arial" panose="020B0604020202020204" pitchFamily="34" charset="0"/>
              <a:buChar char="•"/>
            </a:pPr>
            <a:r>
              <a:rPr lang="en-US" sz="2200" dirty="0"/>
              <a:t>Gives the outcome of a </a:t>
            </a:r>
            <a:r>
              <a:rPr lang="en-US" sz="2200" b="1" i="1" dirty="0"/>
              <a:t>variable</a:t>
            </a:r>
          </a:p>
          <a:p>
            <a:pPr lvl="1">
              <a:buFont typeface="Arial" panose="020B0604020202020204" pitchFamily="34" charset="0"/>
              <a:buChar char="•"/>
            </a:pPr>
            <a:r>
              <a:rPr lang="en-US" sz="2200" dirty="0"/>
              <a:t>Exhibits a particular frequency distribution</a:t>
            </a:r>
          </a:p>
          <a:p>
            <a:pPr lvl="1">
              <a:buFont typeface="Arial" panose="020B0604020202020204" pitchFamily="34" charset="0"/>
              <a:buChar char="•"/>
            </a:pPr>
            <a:r>
              <a:rPr lang="en-US" sz="2200" dirty="0"/>
              <a:t>Exhibits a particular probability distribution</a:t>
            </a:r>
          </a:p>
          <a:p>
            <a:pPr lvl="1">
              <a:buFont typeface="Arial" panose="020B0604020202020204" pitchFamily="34" charset="0"/>
              <a:buChar char="•"/>
            </a:pPr>
            <a:r>
              <a:rPr lang="en-US" sz="2200" dirty="0"/>
              <a:t>Must for reliable interpretation be compared with the probability distribution of a </a:t>
            </a:r>
            <a:r>
              <a:rPr lang="en-US" sz="2200" b="1" i="1" dirty="0"/>
              <a:t>random variable</a:t>
            </a:r>
            <a:r>
              <a:rPr lang="en-US" sz="2200" dirty="0"/>
              <a:t>.</a:t>
            </a:r>
          </a:p>
          <a:p>
            <a:pPr lvl="1">
              <a:buFont typeface="Arial" panose="020B0604020202020204" pitchFamily="34" charset="0"/>
              <a:buChar char="•"/>
            </a:pPr>
            <a:endParaRPr lang="en-US" sz="2200" dirty="0"/>
          </a:p>
          <a:p>
            <a:pPr>
              <a:buFont typeface="Arial" panose="020B0604020202020204" pitchFamily="34" charset="0"/>
              <a:buChar char="•"/>
            </a:pPr>
            <a:r>
              <a:rPr lang="en-US" b="1" i="1" u="sng" dirty="0"/>
              <a:t>Random variable</a:t>
            </a:r>
            <a:r>
              <a:rPr lang="en-US" dirty="0"/>
              <a:t>:</a:t>
            </a:r>
          </a:p>
          <a:p>
            <a:pPr lvl="1">
              <a:buFont typeface="Arial" panose="020B0604020202020204" pitchFamily="34" charset="0"/>
              <a:buChar char="•"/>
            </a:pPr>
            <a:r>
              <a:rPr lang="en-US" sz="2200" dirty="0"/>
              <a:t>variable whose values depend on outcomes of a random phenomenon.</a:t>
            </a:r>
          </a:p>
          <a:p>
            <a:pPr lvl="1">
              <a:buFont typeface="Arial" panose="020B0604020202020204" pitchFamily="34" charset="0"/>
              <a:buChar char="•"/>
            </a:pPr>
            <a:r>
              <a:rPr lang="en-US" sz="2200" dirty="0"/>
              <a:t>a measurable function defined on a probability space that maps from the sample space to the real numbers.</a:t>
            </a:r>
          </a:p>
        </p:txBody>
      </p:sp>
    </p:spTree>
    <p:extLst>
      <p:ext uri="{BB962C8B-B14F-4D97-AF65-F5344CB8AC3E}">
        <p14:creationId xmlns:p14="http://schemas.microsoft.com/office/powerpoint/2010/main" val="29221731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Probability distribution function</a:t>
            </a:r>
          </a:p>
        </p:txBody>
      </p:sp>
      <p:sp>
        <p:nvSpPr>
          <p:cNvPr id="3" name="Content Placeholder 2"/>
          <p:cNvSpPr>
            <a:spLocks noGrp="1"/>
          </p:cNvSpPr>
          <p:nvPr>
            <p:ph idx="1"/>
          </p:nvPr>
        </p:nvSpPr>
        <p:spPr/>
        <p:txBody>
          <a:bodyPr/>
          <a:lstStyle/>
          <a:p>
            <a:pPr marL="0" indent="0"/>
            <a:endParaRPr lang="en-US" dirty="0"/>
          </a:p>
          <a:p>
            <a:pPr>
              <a:buFont typeface="Arial" charset="0"/>
              <a:buChar char="•"/>
            </a:pPr>
            <a:r>
              <a:rPr lang="en-US" dirty="0"/>
              <a:t>a mathematical function that indicates the values a </a:t>
            </a:r>
            <a:r>
              <a:rPr lang="en-US" b="1" i="1" dirty="0"/>
              <a:t>random variable </a:t>
            </a:r>
            <a:r>
              <a:rPr lang="en-US" dirty="0"/>
              <a:t>may have.</a:t>
            </a:r>
          </a:p>
          <a:p>
            <a:pPr>
              <a:buFont typeface="Arial" charset="0"/>
              <a:buChar char="•"/>
            </a:pPr>
            <a:endParaRPr lang="en-US" dirty="0"/>
          </a:p>
          <a:p>
            <a:pPr>
              <a:buFont typeface="Arial" charset="0"/>
              <a:buChar char="•"/>
            </a:pPr>
            <a:r>
              <a:rPr lang="en-US" kern="1200" dirty="0">
                <a:latin typeface="Trebuchet MS" charset="0"/>
                <a:ea typeface="Trebuchet MS" charset="0"/>
                <a:cs typeface="Trebuchet MS" charset="0"/>
              </a:rPr>
              <a:t>that random variable is the result of a function that associates a real number (the probability value) to an outcome of an experiment.</a:t>
            </a:r>
          </a:p>
          <a:p>
            <a:pPr>
              <a:buFont typeface="Arial" charset="0"/>
              <a:buChar char="•"/>
            </a:pPr>
            <a:endParaRPr lang="en-US" dirty="0">
              <a:latin typeface="Trebuchet MS" charset="0"/>
              <a:ea typeface="Trebuchet MS" charset="0"/>
              <a:cs typeface="Trebuchet MS" charset="0"/>
            </a:endParaRPr>
          </a:p>
          <a:p>
            <a:pPr>
              <a:buFont typeface="Arial" panose="020B0604020202020204" pitchFamily="34" charset="0"/>
              <a:buChar char="•"/>
            </a:pPr>
            <a:r>
              <a:rPr lang="en-US" b="1" i="1" dirty="0"/>
              <a:t>Cumulative probability distribution function </a:t>
            </a:r>
            <a:r>
              <a:rPr lang="en-US" dirty="0"/>
              <a:t>(CDF):  the probability that the random variable X takes on a value less than or equal to x.</a:t>
            </a:r>
          </a:p>
        </p:txBody>
      </p:sp>
    </p:spTree>
    <p:extLst>
      <p:ext uri="{BB962C8B-B14F-4D97-AF65-F5344CB8AC3E}">
        <p14:creationId xmlns:p14="http://schemas.microsoft.com/office/powerpoint/2010/main" val="7812797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52284-DCCA-4382-A173-C37BDF9FDD66}"/>
              </a:ext>
            </a:extLst>
          </p:cNvPr>
          <p:cNvSpPr>
            <a:spLocks noGrp="1"/>
          </p:cNvSpPr>
          <p:nvPr>
            <p:ph type="title"/>
          </p:nvPr>
        </p:nvSpPr>
        <p:spPr/>
        <p:txBody>
          <a:bodyPr/>
          <a:lstStyle/>
          <a:p>
            <a:r>
              <a:rPr lang="en-US" dirty="0"/>
              <a:t>Essential for statistical analysis</a:t>
            </a:r>
          </a:p>
        </p:txBody>
      </p:sp>
      <p:sp>
        <p:nvSpPr>
          <p:cNvPr id="3" name="Content Placeholder 2">
            <a:extLst>
              <a:ext uri="{FF2B5EF4-FFF2-40B4-BE49-F238E27FC236}">
                <a16:creationId xmlns:a16="http://schemas.microsoft.com/office/drawing/2014/main" id="{A94A7CB9-4673-458F-8ACA-D2797AD7B658}"/>
              </a:ext>
            </a:extLst>
          </p:cNvPr>
          <p:cNvSpPr>
            <a:spLocks noGrp="1"/>
          </p:cNvSpPr>
          <p:nvPr>
            <p:ph idx="1"/>
          </p:nvPr>
        </p:nvSpPr>
        <p:spPr/>
        <p:txBody>
          <a:bodyPr/>
          <a:lstStyle/>
          <a:p>
            <a:pPr>
              <a:buFont typeface="Arial" panose="020B0604020202020204" pitchFamily="34" charset="0"/>
              <a:buChar char="•"/>
            </a:pPr>
            <a:r>
              <a:rPr lang="en-US" dirty="0"/>
              <a:t>Find out whether ‘our data’ suggest that the variable that is described by it, is a random variable.</a:t>
            </a:r>
          </a:p>
          <a:p>
            <a:pPr>
              <a:buFont typeface="Arial" panose="020B0604020202020204" pitchFamily="34" charset="0"/>
              <a:buChar char="•"/>
            </a:pPr>
            <a:endParaRPr lang="en-US" dirty="0"/>
          </a:p>
          <a:p>
            <a:pPr>
              <a:buFont typeface="Arial" panose="020B0604020202020204" pitchFamily="34" charset="0"/>
              <a:buChar char="•"/>
            </a:pPr>
            <a:r>
              <a:rPr lang="en-US" dirty="0"/>
              <a:t>i.e.: to what extent is the probability distribution of ‘our data’ the result of a probability distribution function.</a:t>
            </a:r>
          </a:p>
          <a:p>
            <a:pPr>
              <a:buFont typeface="Arial" panose="020B0604020202020204" pitchFamily="34" charset="0"/>
              <a:buChar char="•"/>
            </a:pPr>
            <a:endParaRPr lang="en-US" dirty="0"/>
          </a:p>
          <a:p>
            <a:pPr>
              <a:buFont typeface="Arial" panose="020B0604020202020204" pitchFamily="34" charset="0"/>
              <a:buChar char="•"/>
            </a:pPr>
            <a:r>
              <a:rPr lang="en-US" dirty="0"/>
              <a:t>Only then one can:</a:t>
            </a:r>
          </a:p>
          <a:p>
            <a:pPr lvl="1">
              <a:buFont typeface="Arial" panose="020B0604020202020204" pitchFamily="34" charset="0"/>
              <a:buChar char="•"/>
            </a:pPr>
            <a:r>
              <a:rPr lang="en-US" dirty="0"/>
              <a:t>calculate confidence intervals for parameters, and </a:t>
            </a:r>
          </a:p>
          <a:p>
            <a:pPr lvl="1">
              <a:buFont typeface="Arial" panose="020B0604020202020204" pitchFamily="34" charset="0"/>
              <a:buChar char="•"/>
            </a:pPr>
            <a:r>
              <a:rPr lang="en-US" dirty="0"/>
              <a:t>calculate critical regions for hypothesis tests.</a:t>
            </a:r>
          </a:p>
          <a:p>
            <a:pPr lvl="2">
              <a:buFont typeface="Arial" panose="020B0604020202020204" pitchFamily="34" charset="0"/>
              <a:buChar char="•"/>
            </a:pPr>
            <a:r>
              <a:rPr lang="en-US" dirty="0"/>
              <a:t>‘critical region’: the region of values that corresponds to the rejection of the null hypothesis at some chosen probability level.</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5987083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7306F-1518-4515-94D7-6D7276C353AC}"/>
              </a:ext>
            </a:extLst>
          </p:cNvPr>
          <p:cNvSpPr>
            <a:spLocks noGrp="1"/>
          </p:cNvSpPr>
          <p:nvPr>
            <p:ph type="title"/>
          </p:nvPr>
        </p:nvSpPr>
        <p:spPr/>
        <p:txBody>
          <a:bodyPr/>
          <a:lstStyle/>
          <a:p>
            <a:r>
              <a:rPr lang="en-US" dirty="0"/>
              <a:t>Need for distribution determination (1)</a:t>
            </a:r>
          </a:p>
        </p:txBody>
      </p:sp>
      <p:sp>
        <p:nvSpPr>
          <p:cNvPr id="16" name="Content Placeholder 15">
            <a:extLst>
              <a:ext uri="{FF2B5EF4-FFF2-40B4-BE49-F238E27FC236}">
                <a16:creationId xmlns:a16="http://schemas.microsoft.com/office/drawing/2014/main" id="{36CFFCBE-897B-49D6-BD9D-1C150AF5F064}"/>
              </a:ext>
            </a:extLst>
          </p:cNvPr>
          <p:cNvSpPr>
            <a:spLocks noGrp="1"/>
          </p:cNvSpPr>
          <p:nvPr>
            <p:ph idx="1"/>
          </p:nvPr>
        </p:nvSpPr>
        <p:spPr>
          <a:xfrm>
            <a:off x="3027680" y="1581808"/>
            <a:ext cx="6107036" cy="551792"/>
          </a:xfrm>
        </p:spPr>
        <p:txBody>
          <a:bodyPr/>
          <a:lstStyle/>
          <a:p>
            <a:pPr marL="457200" indent="-457200">
              <a:buFont typeface="+mj-lt"/>
              <a:buAutoNum type="arabicPeriod"/>
            </a:pPr>
            <a:r>
              <a:rPr lang="en-US" sz="2200" dirty="0"/>
              <a:t>Parameter estimation within a population.</a:t>
            </a:r>
          </a:p>
          <a:p>
            <a:pPr marL="457200" indent="-457200">
              <a:buFont typeface="+mj-lt"/>
              <a:buAutoNum type="arabicPeriod"/>
            </a:pPr>
            <a:endParaRPr lang="en-US" sz="2200" dirty="0"/>
          </a:p>
        </p:txBody>
      </p:sp>
      <p:sp>
        <p:nvSpPr>
          <p:cNvPr id="4" name="Rectangle 3">
            <a:extLst>
              <a:ext uri="{FF2B5EF4-FFF2-40B4-BE49-F238E27FC236}">
                <a16:creationId xmlns:a16="http://schemas.microsoft.com/office/drawing/2014/main" id="{E43F4214-E24A-4642-B6DF-456E7E052697}"/>
              </a:ext>
            </a:extLst>
          </p:cNvPr>
          <p:cNvSpPr/>
          <p:nvPr/>
        </p:nvSpPr>
        <p:spPr bwMode="auto">
          <a:xfrm>
            <a:off x="1392620" y="2743200"/>
            <a:ext cx="2590800" cy="2819400"/>
          </a:xfrm>
          <a:prstGeom prst="rect">
            <a:avLst/>
          </a:prstGeom>
          <a:noFill/>
          <a:ln w="19050" cap="flat" cmpd="sng" algn="ctr">
            <a:solidFill>
              <a:srgbClr val="FFFF00"/>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a:extLst>
              <a:ext uri="{FF2B5EF4-FFF2-40B4-BE49-F238E27FC236}">
                <a16:creationId xmlns:a16="http://schemas.microsoft.com/office/drawing/2014/main" id="{6A32D10E-F9C5-4DC2-8F46-2B465D564066}"/>
              </a:ext>
            </a:extLst>
          </p:cNvPr>
          <p:cNvSpPr/>
          <p:nvPr/>
        </p:nvSpPr>
        <p:spPr bwMode="auto">
          <a:xfrm>
            <a:off x="2417204" y="2781300"/>
            <a:ext cx="1164196" cy="2209800"/>
          </a:xfrm>
          <a:prstGeom prst="rect">
            <a:avLst/>
          </a:prstGeom>
          <a:pattFill prst="smConfetti">
            <a:fgClr>
              <a:srgbClr val="1FE115"/>
            </a:fgClr>
            <a:bgClr>
              <a:srgbClr val="305087"/>
            </a:bgClr>
          </a:pattFill>
          <a:ln w="19050" cap="flat" cmpd="sng" algn="ctr">
            <a:solidFill>
              <a:srgbClr val="1FE115"/>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ectangle 4">
            <a:extLst>
              <a:ext uri="{FF2B5EF4-FFF2-40B4-BE49-F238E27FC236}">
                <a16:creationId xmlns:a16="http://schemas.microsoft.com/office/drawing/2014/main" id="{2D8B6F54-D16D-4125-B5D8-3B5BC5B9D874}"/>
              </a:ext>
            </a:extLst>
          </p:cNvPr>
          <p:cNvSpPr/>
          <p:nvPr/>
        </p:nvSpPr>
        <p:spPr bwMode="auto">
          <a:xfrm>
            <a:off x="1817764" y="3331779"/>
            <a:ext cx="1164196" cy="2209800"/>
          </a:xfrm>
          <a:prstGeom prst="rect">
            <a:avLst/>
          </a:prstGeom>
          <a:pattFill prst="divot">
            <a:fgClr>
              <a:srgbClr val="FFC1C1"/>
            </a:fgClr>
            <a:bgClr>
              <a:srgbClr val="37558A"/>
            </a:bgClr>
          </a:pattFill>
          <a:ln w="19050" cap="flat" cmpd="sng" algn="ctr">
            <a:solidFill>
              <a:srgbClr val="FFC1C1"/>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7" name="Oval 6">
            <a:extLst>
              <a:ext uri="{FF2B5EF4-FFF2-40B4-BE49-F238E27FC236}">
                <a16:creationId xmlns:a16="http://schemas.microsoft.com/office/drawing/2014/main" id="{199E8A50-B135-4B21-9DF1-6C5D9FD1C1CC}"/>
              </a:ext>
            </a:extLst>
          </p:cNvPr>
          <p:cNvSpPr/>
          <p:nvPr/>
        </p:nvSpPr>
        <p:spPr bwMode="auto">
          <a:xfrm>
            <a:off x="5486400" y="5486400"/>
            <a:ext cx="609600" cy="1143000"/>
          </a:xfrm>
          <a:prstGeom prst="ellipse">
            <a:avLst/>
          </a:prstGeom>
          <a:pattFill prst="pct5">
            <a:fgClr>
              <a:srgbClr val="FFC1C1"/>
            </a:fgClr>
            <a:bgClr>
              <a:srgbClr val="2F4F87"/>
            </a:bgClr>
          </a:pattFill>
          <a:ln w="38100" cap="flat" cmpd="sng" algn="ctr">
            <a:solidFill>
              <a:srgbClr val="FFC1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a:extLst>
              <a:ext uri="{FF2B5EF4-FFF2-40B4-BE49-F238E27FC236}">
                <a16:creationId xmlns:a16="http://schemas.microsoft.com/office/drawing/2014/main" id="{68319526-584E-4E06-88A3-B6FD62C8EF80}"/>
              </a:ext>
            </a:extLst>
          </p:cNvPr>
          <p:cNvSpPr/>
          <p:nvPr/>
        </p:nvSpPr>
        <p:spPr bwMode="auto">
          <a:xfrm>
            <a:off x="7010400" y="4572000"/>
            <a:ext cx="609600" cy="1143000"/>
          </a:xfrm>
          <a:prstGeom prst="ellipse">
            <a:avLst/>
          </a:prstGeom>
          <a:pattFill prst="pct5">
            <a:fgClr>
              <a:srgbClr val="1FE115"/>
            </a:fgClr>
            <a:bgClr>
              <a:srgbClr val="38558A"/>
            </a:bgClr>
          </a:patt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Oval 8">
            <a:extLst>
              <a:ext uri="{FF2B5EF4-FFF2-40B4-BE49-F238E27FC236}">
                <a16:creationId xmlns:a16="http://schemas.microsoft.com/office/drawing/2014/main" id="{9B1BC451-71F5-434A-8844-0559D1C263A9}"/>
              </a:ext>
            </a:extLst>
          </p:cNvPr>
          <p:cNvSpPr/>
          <p:nvPr/>
        </p:nvSpPr>
        <p:spPr bwMode="auto">
          <a:xfrm>
            <a:off x="2118360" y="4495800"/>
            <a:ext cx="243840" cy="457200"/>
          </a:xfrm>
          <a:prstGeom prst="ellipse">
            <a:avLst/>
          </a:prstGeom>
          <a:pattFill prst="pct5">
            <a:fgClr>
              <a:srgbClr val="FFC1C1"/>
            </a:fgClr>
            <a:bgClr>
              <a:srgbClr val="2F4F87"/>
            </a:bgClr>
          </a:pattFill>
          <a:ln w="38100" cap="flat" cmpd="sng" algn="ctr">
            <a:solidFill>
              <a:srgbClr val="FFC1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Oval 9">
            <a:extLst>
              <a:ext uri="{FF2B5EF4-FFF2-40B4-BE49-F238E27FC236}">
                <a16:creationId xmlns:a16="http://schemas.microsoft.com/office/drawing/2014/main" id="{46C608E1-25AF-40A8-AACA-AB88686161F9}"/>
              </a:ext>
            </a:extLst>
          </p:cNvPr>
          <p:cNvSpPr/>
          <p:nvPr/>
        </p:nvSpPr>
        <p:spPr bwMode="auto">
          <a:xfrm>
            <a:off x="2743200" y="3733800"/>
            <a:ext cx="284480" cy="533400"/>
          </a:xfrm>
          <a:prstGeom prst="ellipse">
            <a:avLst/>
          </a:prstGeom>
          <a:pattFill prst="pct5">
            <a:fgClr>
              <a:srgbClr val="1FE115"/>
            </a:fgClr>
            <a:bgClr>
              <a:srgbClr val="38558A"/>
            </a:bgClr>
          </a:patt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1" name="Straight Connector 10">
            <a:extLst>
              <a:ext uri="{FF2B5EF4-FFF2-40B4-BE49-F238E27FC236}">
                <a16:creationId xmlns:a16="http://schemas.microsoft.com/office/drawing/2014/main" id="{278926AD-0607-418A-AE15-C67C1E497BFA}"/>
              </a:ext>
            </a:extLst>
          </p:cNvPr>
          <p:cNvCxnSpPr>
            <a:cxnSpLocks/>
            <a:stCxn id="10" idx="0"/>
            <a:endCxn id="8" idx="0"/>
          </p:cNvCxnSpPr>
          <p:nvPr/>
        </p:nvCxnSpPr>
        <p:spPr bwMode="auto">
          <a:xfrm>
            <a:off x="2885440" y="3733800"/>
            <a:ext cx="4429760" cy="838200"/>
          </a:xfrm>
          <a:prstGeom prst="line">
            <a:avLst/>
          </a:prstGeom>
          <a:solidFill>
            <a:schemeClr val="accent1"/>
          </a:solidFill>
          <a:ln w="9525" cap="flat" cmpd="sng" algn="ctr">
            <a:solidFill>
              <a:srgbClr val="1FE115"/>
            </a:solidFill>
            <a:prstDash val="dash"/>
            <a:round/>
            <a:headEnd type="none" w="med" len="med"/>
            <a:tailEnd type="none" w="med" len="med"/>
          </a:ln>
          <a:effectLst/>
        </p:spPr>
      </p:cxnSp>
      <p:cxnSp>
        <p:nvCxnSpPr>
          <p:cNvPr id="12" name="Straight Connector 11">
            <a:extLst>
              <a:ext uri="{FF2B5EF4-FFF2-40B4-BE49-F238E27FC236}">
                <a16:creationId xmlns:a16="http://schemas.microsoft.com/office/drawing/2014/main" id="{326BF3B2-24CA-4CE2-84AB-036ABBABF9D7}"/>
              </a:ext>
            </a:extLst>
          </p:cNvPr>
          <p:cNvCxnSpPr>
            <a:cxnSpLocks/>
            <a:stCxn id="10" idx="4"/>
            <a:endCxn id="8" idx="4"/>
          </p:cNvCxnSpPr>
          <p:nvPr/>
        </p:nvCxnSpPr>
        <p:spPr bwMode="auto">
          <a:xfrm>
            <a:off x="2885440" y="4267200"/>
            <a:ext cx="4429760" cy="1447800"/>
          </a:xfrm>
          <a:prstGeom prst="line">
            <a:avLst/>
          </a:prstGeom>
          <a:solidFill>
            <a:schemeClr val="accent1"/>
          </a:solidFill>
          <a:ln w="9525" cap="flat" cmpd="sng" algn="ctr">
            <a:solidFill>
              <a:srgbClr val="1FE115"/>
            </a:solidFill>
            <a:prstDash val="dash"/>
            <a:round/>
            <a:headEnd type="none" w="med" len="med"/>
            <a:tailEnd type="none" w="med" len="med"/>
          </a:ln>
          <a:effectLst/>
        </p:spPr>
      </p:cxnSp>
      <p:cxnSp>
        <p:nvCxnSpPr>
          <p:cNvPr id="13" name="Straight Connector 12">
            <a:extLst>
              <a:ext uri="{FF2B5EF4-FFF2-40B4-BE49-F238E27FC236}">
                <a16:creationId xmlns:a16="http://schemas.microsoft.com/office/drawing/2014/main" id="{6E3C2B60-4C55-473A-8916-ABEB014D5997}"/>
              </a:ext>
            </a:extLst>
          </p:cNvPr>
          <p:cNvCxnSpPr>
            <a:cxnSpLocks/>
            <a:stCxn id="9" idx="0"/>
            <a:endCxn id="7" idx="0"/>
          </p:cNvCxnSpPr>
          <p:nvPr/>
        </p:nvCxnSpPr>
        <p:spPr bwMode="auto">
          <a:xfrm>
            <a:off x="2240280" y="4495800"/>
            <a:ext cx="3550920" cy="990600"/>
          </a:xfrm>
          <a:prstGeom prst="line">
            <a:avLst/>
          </a:prstGeom>
          <a:solidFill>
            <a:schemeClr val="accent1"/>
          </a:solidFill>
          <a:ln w="9525" cap="flat" cmpd="sng" algn="ctr">
            <a:solidFill>
              <a:srgbClr val="FFC1C1"/>
            </a:solidFill>
            <a:prstDash val="dash"/>
            <a:round/>
            <a:headEnd type="none" w="med" len="med"/>
            <a:tailEnd type="none" w="med" len="med"/>
          </a:ln>
          <a:effectLst/>
        </p:spPr>
      </p:cxnSp>
      <p:cxnSp>
        <p:nvCxnSpPr>
          <p:cNvPr id="14" name="Straight Connector 13">
            <a:extLst>
              <a:ext uri="{FF2B5EF4-FFF2-40B4-BE49-F238E27FC236}">
                <a16:creationId xmlns:a16="http://schemas.microsoft.com/office/drawing/2014/main" id="{76BBCBA9-72C3-46A1-81FF-A7158021CE89}"/>
              </a:ext>
            </a:extLst>
          </p:cNvPr>
          <p:cNvCxnSpPr>
            <a:cxnSpLocks/>
            <a:stCxn id="9" idx="4"/>
            <a:endCxn id="7" idx="4"/>
          </p:cNvCxnSpPr>
          <p:nvPr/>
        </p:nvCxnSpPr>
        <p:spPr bwMode="auto">
          <a:xfrm>
            <a:off x="2240280" y="4953000"/>
            <a:ext cx="3550920" cy="1676400"/>
          </a:xfrm>
          <a:prstGeom prst="line">
            <a:avLst/>
          </a:prstGeom>
          <a:solidFill>
            <a:schemeClr val="accent1"/>
          </a:solidFill>
          <a:ln w="9525" cap="flat" cmpd="sng" algn="ctr">
            <a:solidFill>
              <a:srgbClr val="FFC1C1"/>
            </a:solidFill>
            <a:prstDash val="dash"/>
            <a:round/>
            <a:headEnd type="none" w="med" len="med"/>
            <a:tailEnd type="none" w="med" len="med"/>
          </a:ln>
          <a:effectLst/>
        </p:spPr>
      </p:cxnSp>
      <p:sp>
        <p:nvSpPr>
          <p:cNvPr id="15" name="Thought Bubble: Cloud 14">
            <a:extLst>
              <a:ext uri="{FF2B5EF4-FFF2-40B4-BE49-F238E27FC236}">
                <a16:creationId xmlns:a16="http://schemas.microsoft.com/office/drawing/2014/main" id="{77AE1F11-24CD-400A-B049-F5C6EC877AD3}"/>
              </a:ext>
            </a:extLst>
          </p:cNvPr>
          <p:cNvSpPr/>
          <p:nvPr/>
        </p:nvSpPr>
        <p:spPr bwMode="auto">
          <a:xfrm>
            <a:off x="152400" y="2057400"/>
            <a:ext cx="4876800" cy="3886200"/>
          </a:xfrm>
          <a:prstGeom prst="cloudCallout">
            <a:avLst>
              <a:gd name="adj1" fmla="val -11350"/>
              <a:gd name="adj2" fmla="val 40323"/>
            </a:avLst>
          </a:prstGeom>
          <a:solidFill>
            <a:srgbClr val="BBE0E3">
              <a:alpha val="43922"/>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7" name="Content Placeholder 15">
            <a:extLst>
              <a:ext uri="{FF2B5EF4-FFF2-40B4-BE49-F238E27FC236}">
                <a16:creationId xmlns:a16="http://schemas.microsoft.com/office/drawing/2014/main" id="{4DE6020F-8469-4A73-B72B-B1903ED04CE9}"/>
              </a:ext>
            </a:extLst>
          </p:cNvPr>
          <p:cNvSpPr txBox="1">
            <a:spLocks/>
          </p:cNvSpPr>
          <p:nvPr/>
        </p:nvSpPr>
        <p:spPr>
          <a:xfrm>
            <a:off x="5312804" y="2529051"/>
            <a:ext cx="3821912" cy="969579"/>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457200" indent="-457200">
              <a:buFont typeface="+mj-lt"/>
              <a:buAutoNum type="arabicPeriod" startAt="2"/>
            </a:pPr>
            <a:r>
              <a:rPr lang="en-US" sz="2200" kern="0" dirty="0"/>
              <a:t>Determining the extent to which the parameters of distinct populations but concerning the same variable are distinct.</a:t>
            </a:r>
          </a:p>
          <a:p>
            <a:pPr marL="457200" indent="-457200">
              <a:buFont typeface="+mj-lt"/>
              <a:buAutoNum type="arabicPeriod" startAt="2"/>
            </a:pPr>
            <a:endParaRPr lang="en-US" sz="2200" kern="0" dirty="0"/>
          </a:p>
        </p:txBody>
      </p:sp>
    </p:spTree>
    <p:extLst>
      <p:ext uri="{BB962C8B-B14F-4D97-AF65-F5344CB8AC3E}">
        <p14:creationId xmlns:p14="http://schemas.microsoft.com/office/powerpoint/2010/main" val="258406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7306F-1518-4515-94D7-6D7276C353AC}"/>
              </a:ext>
            </a:extLst>
          </p:cNvPr>
          <p:cNvSpPr>
            <a:spLocks noGrp="1"/>
          </p:cNvSpPr>
          <p:nvPr>
            <p:ph type="title"/>
          </p:nvPr>
        </p:nvSpPr>
        <p:spPr/>
        <p:txBody>
          <a:bodyPr/>
          <a:lstStyle/>
          <a:p>
            <a:r>
              <a:rPr lang="en-US" dirty="0"/>
              <a:t>Need for distribution determination (2)</a:t>
            </a:r>
          </a:p>
        </p:txBody>
      </p:sp>
      <p:sp>
        <p:nvSpPr>
          <p:cNvPr id="18" name="Content Placeholder 17">
            <a:extLst>
              <a:ext uri="{FF2B5EF4-FFF2-40B4-BE49-F238E27FC236}">
                <a16:creationId xmlns:a16="http://schemas.microsoft.com/office/drawing/2014/main" id="{041F2F0E-CBF4-4A65-9754-7500B4CA6ED7}"/>
              </a:ext>
            </a:extLst>
          </p:cNvPr>
          <p:cNvSpPr>
            <a:spLocks noGrp="1"/>
          </p:cNvSpPr>
          <p:nvPr>
            <p:ph idx="1"/>
          </p:nvPr>
        </p:nvSpPr>
        <p:spPr>
          <a:xfrm>
            <a:off x="228600" y="1676400"/>
            <a:ext cx="8839200" cy="4953000"/>
          </a:xfrm>
        </p:spPr>
        <p:txBody>
          <a:bodyPr/>
          <a:lstStyle/>
          <a:p>
            <a:r>
              <a:rPr lang="en-US" dirty="0"/>
              <a:t>3. Determining which statistical test to use for correlation between two variables P and Q in a sample.</a:t>
            </a:r>
          </a:p>
          <a:p>
            <a:pPr>
              <a:buFont typeface="Arial" panose="020B0604020202020204" pitchFamily="34" charset="0"/>
              <a:buChar char="•"/>
            </a:pPr>
            <a:r>
              <a:rPr lang="en-US" dirty="0"/>
              <a:t>E.g.: the relation looks linear on a plot, then</a:t>
            </a:r>
          </a:p>
          <a:p>
            <a:pPr lvl="1">
              <a:buFont typeface="Arial" panose="020B0604020202020204" pitchFamily="34" charset="0"/>
              <a:buChar char="•"/>
            </a:pPr>
            <a:r>
              <a:rPr lang="en-US" dirty="0"/>
              <a:t>If P is normally distributed and Q is normally distributed:</a:t>
            </a:r>
          </a:p>
          <a:p>
            <a:pPr lvl="2">
              <a:buFont typeface="Arial" panose="020B0604020202020204" pitchFamily="34" charset="0"/>
              <a:buChar char="•"/>
            </a:pPr>
            <a:r>
              <a:rPr lang="en-US" dirty="0"/>
              <a:t>Calculate the Pearson correlation coefficient</a:t>
            </a:r>
          </a:p>
          <a:p>
            <a:pPr lvl="1">
              <a:buFont typeface="Arial" panose="020B0604020202020204" pitchFamily="34" charset="0"/>
              <a:buChar char="•"/>
            </a:pPr>
            <a:r>
              <a:rPr lang="en-US" dirty="0"/>
              <a:t>Otherwise</a:t>
            </a:r>
          </a:p>
          <a:p>
            <a:pPr lvl="2">
              <a:buFont typeface="Arial" panose="020B0604020202020204" pitchFamily="34" charset="0"/>
              <a:buChar char="•"/>
            </a:pPr>
            <a:r>
              <a:rPr lang="en-US" dirty="0"/>
              <a:t>Calculate the Spearman correlation coefficient or the Kendall correlation coefficient.</a:t>
            </a:r>
          </a:p>
        </p:txBody>
      </p:sp>
    </p:spTree>
    <p:extLst>
      <p:ext uri="{BB962C8B-B14F-4D97-AF65-F5344CB8AC3E}">
        <p14:creationId xmlns:p14="http://schemas.microsoft.com/office/powerpoint/2010/main" val="37559820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data’s freq./prob. distribution</a:t>
            </a:r>
          </a:p>
        </p:txBody>
      </p:sp>
      <p:pic>
        <p:nvPicPr>
          <p:cNvPr id="4" name="Content Placeholder 3"/>
          <p:cNvPicPr>
            <a:picLocks noGrp="1" noChangeAspect="1"/>
          </p:cNvPicPr>
          <p:nvPr>
            <p:ph idx="1"/>
          </p:nvPr>
        </p:nvPicPr>
        <p:blipFill>
          <a:blip r:embed="rId2"/>
          <a:stretch>
            <a:fillRect/>
          </a:stretch>
        </p:blipFill>
        <p:spPr>
          <a:xfrm>
            <a:off x="855011" y="1676400"/>
            <a:ext cx="7433978" cy="4953000"/>
          </a:xfrm>
          <a:prstGeom prst="rect">
            <a:avLst/>
          </a:prstGeom>
        </p:spPr>
      </p:pic>
    </p:spTree>
    <p:extLst>
      <p:ext uri="{BB962C8B-B14F-4D97-AF65-F5344CB8AC3E}">
        <p14:creationId xmlns:p14="http://schemas.microsoft.com/office/powerpoint/2010/main" val="14556534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can be creative (1)</a:t>
            </a:r>
          </a:p>
        </p:txBody>
      </p:sp>
      <p:sp>
        <p:nvSpPr>
          <p:cNvPr id="3" name="Content Placeholder 2"/>
          <p:cNvSpPr>
            <a:spLocks noGrp="1"/>
          </p:cNvSpPr>
          <p:nvPr>
            <p:ph idx="1"/>
          </p:nvPr>
        </p:nvSpPr>
        <p:spPr>
          <a:xfrm>
            <a:off x="4229100" y="1981200"/>
            <a:ext cx="4648200" cy="1789845"/>
          </a:xfrm>
        </p:spPr>
        <p:txBody>
          <a:bodyPr/>
          <a:lstStyle/>
          <a:p>
            <a:pPr algn="ctr"/>
            <a:r>
              <a:rPr lang="en-US" sz="2800" dirty="0"/>
              <a:t>Different ways of constructing the bins</a:t>
            </a:r>
          </a:p>
        </p:txBody>
      </p:sp>
      <p:pic>
        <p:nvPicPr>
          <p:cNvPr id="5" name="Picture 4"/>
          <p:cNvPicPr>
            <a:picLocks noChangeAspect="1"/>
          </p:cNvPicPr>
          <p:nvPr/>
        </p:nvPicPr>
        <p:blipFill>
          <a:blip r:embed="rId2"/>
          <a:stretch>
            <a:fillRect/>
          </a:stretch>
        </p:blipFill>
        <p:spPr>
          <a:xfrm>
            <a:off x="228600" y="4100931"/>
            <a:ext cx="3657600" cy="2659605"/>
          </a:xfrm>
          <a:prstGeom prst="rect">
            <a:avLst/>
          </a:prstGeom>
        </p:spPr>
      </p:pic>
      <p:pic>
        <p:nvPicPr>
          <p:cNvPr id="6" name="Picture 5"/>
          <p:cNvPicPr>
            <a:picLocks noChangeAspect="1"/>
          </p:cNvPicPr>
          <p:nvPr/>
        </p:nvPicPr>
        <p:blipFill>
          <a:blip r:embed="rId3"/>
          <a:stretch>
            <a:fillRect/>
          </a:stretch>
        </p:blipFill>
        <p:spPr>
          <a:xfrm>
            <a:off x="228600" y="1447800"/>
            <a:ext cx="3657600" cy="2458062"/>
          </a:xfrm>
          <a:prstGeom prst="rect">
            <a:avLst/>
          </a:prstGeom>
        </p:spPr>
      </p:pic>
      <p:pic>
        <p:nvPicPr>
          <p:cNvPr id="10" name="Picture 9"/>
          <p:cNvPicPr>
            <a:picLocks noChangeAspect="1"/>
          </p:cNvPicPr>
          <p:nvPr/>
        </p:nvPicPr>
        <p:blipFill>
          <a:blip r:embed="rId4"/>
          <a:stretch>
            <a:fillRect/>
          </a:stretch>
        </p:blipFill>
        <p:spPr>
          <a:xfrm>
            <a:off x="4305300" y="3724275"/>
            <a:ext cx="4610100" cy="3057525"/>
          </a:xfrm>
          <a:prstGeom prst="rect">
            <a:avLst/>
          </a:prstGeom>
        </p:spPr>
      </p:pic>
    </p:spTree>
    <p:extLst>
      <p:ext uri="{BB962C8B-B14F-4D97-AF65-F5344CB8AC3E}">
        <p14:creationId xmlns:p14="http://schemas.microsoft.com/office/powerpoint/2010/main" val="410104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9700" y="990600"/>
            <a:ext cx="3352800" cy="762000"/>
          </a:xfrm>
        </p:spPr>
        <p:txBody>
          <a:bodyPr/>
          <a:lstStyle/>
          <a:p>
            <a:r>
              <a:rPr lang="en-US" dirty="0"/>
              <a:t>One can be creative (2)</a:t>
            </a:r>
          </a:p>
        </p:txBody>
      </p:sp>
      <p:sp>
        <p:nvSpPr>
          <p:cNvPr id="3" name="Content Placeholder 2"/>
          <p:cNvSpPr>
            <a:spLocks noGrp="1"/>
          </p:cNvSpPr>
          <p:nvPr>
            <p:ph idx="1"/>
          </p:nvPr>
        </p:nvSpPr>
        <p:spPr>
          <a:xfrm>
            <a:off x="5219700" y="2667000"/>
            <a:ext cx="3390900" cy="533400"/>
          </a:xfrm>
        </p:spPr>
        <p:txBody>
          <a:bodyPr/>
          <a:lstStyle/>
          <a:p>
            <a:pPr algn="ctr"/>
            <a:r>
              <a:rPr lang="en-US" sz="2800" dirty="0"/>
              <a:t>Sorting the bins</a:t>
            </a:r>
          </a:p>
        </p:txBody>
      </p:sp>
      <p:pic>
        <p:nvPicPr>
          <p:cNvPr id="10" name="Picture 9"/>
          <p:cNvPicPr>
            <a:picLocks noChangeAspect="1"/>
          </p:cNvPicPr>
          <p:nvPr/>
        </p:nvPicPr>
        <p:blipFill>
          <a:blip r:embed="rId2"/>
          <a:stretch>
            <a:fillRect/>
          </a:stretch>
        </p:blipFill>
        <p:spPr>
          <a:xfrm>
            <a:off x="25960" y="685800"/>
            <a:ext cx="4610100" cy="3057525"/>
          </a:xfrm>
          <a:prstGeom prst="rect">
            <a:avLst/>
          </a:prstGeom>
        </p:spPr>
      </p:pic>
      <p:pic>
        <p:nvPicPr>
          <p:cNvPr id="4" name="Picture 3"/>
          <p:cNvPicPr>
            <a:picLocks noChangeAspect="1"/>
          </p:cNvPicPr>
          <p:nvPr/>
        </p:nvPicPr>
        <p:blipFill>
          <a:blip r:embed="rId3"/>
          <a:stretch>
            <a:fillRect/>
          </a:stretch>
        </p:blipFill>
        <p:spPr>
          <a:xfrm>
            <a:off x="25960" y="3764192"/>
            <a:ext cx="4610100" cy="3055708"/>
          </a:xfrm>
          <a:prstGeom prst="rect">
            <a:avLst/>
          </a:prstGeom>
        </p:spPr>
      </p:pic>
    </p:spTree>
    <p:extLst>
      <p:ext uri="{BB962C8B-B14F-4D97-AF65-F5344CB8AC3E}">
        <p14:creationId xmlns:p14="http://schemas.microsoft.com/office/powerpoint/2010/main" val="427413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1AE87-8221-4634-88D5-A113AD17FCB9}"/>
              </a:ext>
            </a:extLst>
          </p:cNvPr>
          <p:cNvSpPr>
            <a:spLocks noGrp="1"/>
          </p:cNvSpPr>
          <p:nvPr>
            <p:ph type="title"/>
          </p:nvPr>
        </p:nvSpPr>
        <p:spPr/>
        <p:txBody>
          <a:bodyPr/>
          <a:lstStyle/>
          <a:p>
            <a:r>
              <a:rPr lang="en-US" dirty="0"/>
              <a:t>Best way: ‘distribution fitting’</a:t>
            </a:r>
          </a:p>
        </p:txBody>
      </p:sp>
      <p:sp>
        <p:nvSpPr>
          <p:cNvPr id="3" name="Content Placeholder 2">
            <a:extLst>
              <a:ext uri="{FF2B5EF4-FFF2-40B4-BE49-F238E27FC236}">
                <a16:creationId xmlns:a16="http://schemas.microsoft.com/office/drawing/2014/main" id="{DBCABCC7-9BB7-4286-A031-9B98D01DB15E}"/>
              </a:ext>
            </a:extLst>
          </p:cNvPr>
          <p:cNvSpPr>
            <a:spLocks noGrp="1"/>
          </p:cNvSpPr>
          <p:nvPr>
            <p:ph idx="1"/>
          </p:nvPr>
        </p:nvSpPr>
        <p:spPr>
          <a:xfrm>
            <a:off x="228600" y="1676400"/>
            <a:ext cx="8534400" cy="4953000"/>
          </a:xfrm>
        </p:spPr>
        <p:txBody>
          <a:bodyPr/>
          <a:lstStyle/>
          <a:p>
            <a:pPr>
              <a:buFont typeface="Arial" panose="020B0604020202020204" pitchFamily="34" charset="0"/>
              <a:buChar char="•"/>
            </a:pPr>
            <a:r>
              <a:rPr lang="en-US" dirty="0"/>
              <a:t>Offered by several statistical software programs and add-ons for programming languages (python, R, …)</a:t>
            </a:r>
          </a:p>
          <a:p>
            <a:pPr>
              <a:buFont typeface="Arial" panose="020B0604020202020204" pitchFamily="34" charset="0"/>
              <a:buChar char="•"/>
            </a:pPr>
            <a:r>
              <a:rPr lang="en-US" dirty="0"/>
              <a:t>Some online tools:</a:t>
            </a:r>
          </a:p>
          <a:p>
            <a:pPr lvl="1">
              <a:buFont typeface="Arial" panose="020B0604020202020204" pitchFamily="34" charset="0"/>
              <a:buChar char="•"/>
            </a:pPr>
            <a:r>
              <a:rPr lang="en-US" dirty="0">
                <a:hlinkClick r:id="rId3"/>
              </a:rPr>
              <a:t>https://www.socscistatistics.com/tests/kolmogorov/</a:t>
            </a:r>
            <a:endParaRPr lang="en-US" dirty="0"/>
          </a:p>
          <a:p>
            <a:pPr lvl="1">
              <a:buFont typeface="Arial" panose="020B0604020202020204" pitchFamily="34" charset="0"/>
              <a:buChar char="•"/>
            </a:pPr>
            <a:r>
              <a:rPr lang="en-US" dirty="0">
                <a:hlinkClick r:id="rId4"/>
              </a:rPr>
              <a:t>https://www.socscistatistics.com/utilities/normaldistribution/default.aspx</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hlinkClick r:id="rId5" action="ppaction://hlinkfile"/>
              </a:rPr>
              <a:t>Example in Excel</a:t>
            </a:r>
            <a:endParaRPr lang="en-US" dirty="0"/>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5188235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descriptive statistics on the results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5967567"/>
              </p:ext>
            </p:extLst>
          </p:nvPr>
        </p:nvGraphicFramePr>
        <p:xfrm>
          <a:off x="235299" y="1921861"/>
          <a:ext cx="4184301" cy="3377565"/>
        </p:xfrm>
        <a:graphic>
          <a:graphicData uri="http://schemas.openxmlformats.org/drawingml/2006/table">
            <a:tbl>
              <a:tblPr>
                <a:tableStyleId>{5C22544A-7EE6-4342-B048-85BDC9FD1C3A}</a:tableStyleId>
              </a:tblPr>
              <a:tblGrid>
                <a:gridCol w="2643926">
                  <a:extLst>
                    <a:ext uri="{9D8B030D-6E8A-4147-A177-3AD203B41FA5}">
                      <a16:colId xmlns:a16="http://schemas.microsoft.com/office/drawing/2014/main" val="20000"/>
                    </a:ext>
                  </a:extLst>
                </a:gridCol>
                <a:gridCol w="1540375">
                  <a:extLst>
                    <a:ext uri="{9D8B030D-6E8A-4147-A177-3AD203B41FA5}">
                      <a16:colId xmlns:a16="http://schemas.microsoft.com/office/drawing/2014/main" val="20001"/>
                    </a:ext>
                  </a:extLst>
                </a:gridCol>
              </a:tblGrid>
              <a:tr h="190500">
                <a:tc>
                  <a:txBody>
                    <a:bodyPr/>
                    <a:lstStyle/>
                    <a:p>
                      <a:pPr algn="l" fontAlgn="b"/>
                      <a:r>
                        <a:rPr lang="en-US" sz="2400" u="none" strike="noStrike" dirty="0">
                          <a:effectLst/>
                        </a:rPr>
                        <a:t>Mean</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84.43429</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n-US" sz="2400" u="none" strike="noStrike">
                          <a:effectLst/>
                        </a:rPr>
                        <a:t>Standard Error</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1.135944</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n-US" sz="2400" u="none" strike="noStrike" dirty="0">
                          <a:effectLst/>
                        </a:rPr>
                        <a:t>Median</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84.6</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en-US" sz="2400" u="none" strike="noStrike">
                          <a:effectLst/>
                        </a:rPr>
                        <a:t>Mode</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83.9</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190500">
                <a:tc>
                  <a:txBody>
                    <a:bodyPr/>
                    <a:lstStyle/>
                    <a:p>
                      <a:pPr algn="l" fontAlgn="b"/>
                      <a:r>
                        <a:rPr lang="en-US" sz="2400" u="none" strike="noStrike" dirty="0">
                          <a:effectLst/>
                        </a:rPr>
                        <a:t>Standard Deviation</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6.720335</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190500">
                <a:tc>
                  <a:txBody>
                    <a:bodyPr/>
                    <a:lstStyle/>
                    <a:p>
                      <a:pPr algn="l" fontAlgn="b"/>
                      <a:r>
                        <a:rPr lang="en-US" sz="2400" u="none" strike="noStrike">
                          <a:effectLst/>
                        </a:rPr>
                        <a:t>Sample Variance</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45.16291</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190500">
                <a:tc>
                  <a:txBody>
                    <a:bodyPr/>
                    <a:lstStyle/>
                    <a:p>
                      <a:pPr algn="l" fontAlgn="b"/>
                      <a:r>
                        <a:rPr lang="en-US" sz="2400" u="none" strike="noStrike">
                          <a:effectLst/>
                        </a:rPr>
                        <a:t>Kurtosis</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-0.73002</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190500">
                <a:tc>
                  <a:txBody>
                    <a:bodyPr/>
                    <a:lstStyle/>
                    <a:p>
                      <a:pPr algn="l" fontAlgn="b"/>
                      <a:r>
                        <a:rPr lang="en-US" sz="2400" u="none" strike="noStrike">
                          <a:effectLst/>
                        </a:rPr>
                        <a:t>Skewness</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-0.19589</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190500">
                <a:tc>
                  <a:txBody>
                    <a:bodyPr/>
                    <a:lstStyle/>
                    <a:p>
                      <a:pPr algn="l" fontAlgn="b"/>
                      <a:r>
                        <a:rPr lang="en-US" sz="2400" u="none" strike="noStrike">
                          <a:effectLst/>
                        </a:rPr>
                        <a:t>Range</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24.2</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0803216"/>
              </p:ext>
            </p:extLst>
          </p:nvPr>
        </p:nvGraphicFramePr>
        <p:xfrm>
          <a:off x="4953000" y="2269827"/>
          <a:ext cx="3835400" cy="2992755"/>
        </p:xfrm>
        <a:graphic>
          <a:graphicData uri="http://schemas.openxmlformats.org/drawingml/2006/table">
            <a:tbl>
              <a:tblPr>
                <a:tableStyleId>{5C22544A-7EE6-4342-B048-85BDC9FD1C3A}</a:tableStyleId>
              </a:tblPr>
              <a:tblGrid>
                <a:gridCol w="2362200">
                  <a:extLst>
                    <a:ext uri="{9D8B030D-6E8A-4147-A177-3AD203B41FA5}">
                      <a16:colId xmlns:a16="http://schemas.microsoft.com/office/drawing/2014/main" val="20000"/>
                    </a:ext>
                  </a:extLst>
                </a:gridCol>
                <a:gridCol w="1473200">
                  <a:extLst>
                    <a:ext uri="{9D8B030D-6E8A-4147-A177-3AD203B41FA5}">
                      <a16:colId xmlns:a16="http://schemas.microsoft.com/office/drawing/2014/main" val="20001"/>
                    </a:ext>
                  </a:extLst>
                </a:gridCol>
              </a:tblGrid>
              <a:tr h="190500">
                <a:tc>
                  <a:txBody>
                    <a:bodyPr/>
                    <a:lstStyle/>
                    <a:p>
                      <a:pPr algn="l" fontAlgn="b"/>
                      <a:r>
                        <a:rPr lang="en-US" sz="2400" u="none" strike="noStrike" dirty="0">
                          <a:effectLst/>
                        </a:rPr>
                        <a:t>Minimum</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71</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n-US" sz="2400" u="none" strike="noStrike">
                          <a:effectLst/>
                        </a:rPr>
                        <a:t>Maximum</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95.2</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n-US" sz="2400" u="none" strike="noStrike">
                          <a:effectLst/>
                        </a:rPr>
                        <a:t>Sum</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2955.2</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en-US" sz="2400" u="none" strike="noStrike">
                          <a:effectLst/>
                        </a:rPr>
                        <a:t>Count</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35</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190500">
                <a:tc>
                  <a:txBody>
                    <a:bodyPr/>
                    <a:lstStyle/>
                    <a:p>
                      <a:pPr algn="l" fontAlgn="b"/>
                      <a:r>
                        <a:rPr lang="en-US" sz="2400" u="none" strike="noStrike">
                          <a:effectLst/>
                        </a:rPr>
                        <a:t>Largest(1)</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95.2</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190500">
                <a:tc>
                  <a:txBody>
                    <a:bodyPr/>
                    <a:lstStyle/>
                    <a:p>
                      <a:pPr algn="l" fontAlgn="b"/>
                      <a:r>
                        <a:rPr lang="en-US" sz="2400" u="none" strike="noStrike">
                          <a:effectLst/>
                        </a:rPr>
                        <a:t>Smallest(1)</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71</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200025">
                <a:tc>
                  <a:txBody>
                    <a:bodyPr/>
                    <a:lstStyle/>
                    <a:p>
                      <a:pPr algn="l" fontAlgn="b"/>
                      <a:r>
                        <a:rPr lang="en-US" sz="2400" u="none" strike="noStrike">
                          <a:effectLst/>
                        </a:rPr>
                        <a:t>Confidence Level(95.0%)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2.308516</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bl>
          </a:graphicData>
        </a:graphic>
      </p:graphicFrame>
      <p:sp>
        <p:nvSpPr>
          <p:cNvPr id="6" name="Content Placeholder 2"/>
          <p:cNvSpPr txBox="1">
            <a:spLocks/>
          </p:cNvSpPr>
          <p:nvPr/>
        </p:nvSpPr>
        <p:spPr>
          <a:xfrm>
            <a:off x="235300" y="5486400"/>
            <a:ext cx="8553100" cy="515964"/>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0" indent="0" algn="ctr"/>
            <a:r>
              <a:rPr lang="en-US" kern="0" dirty="0"/>
              <a:t>Depending on what distribution you are dealing with, and what the results are measurements of, these statistics can make sense ranging from not all to extremely well!</a:t>
            </a:r>
          </a:p>
        </p:txBody>
      </p:sp>
    </p:spTree>
    <p:extLst>
      <p:ext uri="{BB962C8B-B14F-4D97-AF65-F5344CB8AC3E}">
        <p14:creationId xmlns:p14="http://schemas.microsoft.com/office/powerpoint/2010/main" val="212273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5379A-AE8D-47A2-B0B6-822FD618C903}"/>
              </a:ext>
            </a:extLst>
          </p:cNvPr>
          <p:cNvSpPr>
            <a:spLocks noGrp="1"/>
          </p:cNvSpPr>
          <p:nvPr>
            <p:ph type="title"/>
          </p:nvPr>
        </p:nvSpPr>
        <p:spPr>
          <a:xfrm>
            <a:off x="0" y="762000"/>
            <a:ext cx="9144000" cy="762000"/>
          </a:xfrm>
        </p:spPr>
        <p:txBody>
          <a:bodyPr/>
          <a:lstStyle/>
          <a:p>
            <a:r>
              <a:rPr lang="en-US" sz="3400" dirty="0"/>
              <a:t>What you should know by now about research</a:t>
            </a:r>
            <a:br>
              <a:rPr lang="en-US" sz="3400" dirty="0"/>
            </a:br>
            <a:r>
              <a:rPr lang="en-US" sz="3400" dirty="0"/>
              <a:t>conducted following the scientific method (4)</a:t>
            </a:r>
          </a:p>
        </p:txBody>
      </p:sp>
      <p:sp>
        <p:nvSpPr>
          <p:cNvPr id="3" name="Content Placeholder 2">
            <a:extLst>
              <a:ext uri="{FF2B5EF4-FFF2-40B4-BE49-F238E27FC236}">
                <a16:creationId xmlns:a16="http://schemas.microsoft.com/office/drawing/2014/main" id="{AD115B4B-8CCC-4A5E-8104-ED545435C7A3}"/>
              </a:ext>
            </a:extLst>
          </p:cNvPr>
          <p:cNvSpPr>
            <a:spLocks noGrp="1"/>
          </p:cNvSpPr>
          <p:nvPr>
            <p:ph idx="1"/>
          </p:nvPr>
        </p:nvSpPr>
        <p:spPr>
          <a:xfrm>
            <a:off x="228600" y="2057400"/>
            <a:ext cx="8915400" cy="4572000"/>
          </a:xfrm>
        </p:spPr>
        <p:txBody>
          <a:bodyPr/>
          <a:lstStyle/>
          <a:p>
            <a:pPr>
              <a:buFont typeface="Arial" panose="020B0604020202020204" pitchFamily="34" charset="0"/>
              <a:buChar char="•"/>
            </a:pPr>
            <a:r>
              <a:rPr lang="en-US" dirty="0">
                <a:sym typeface="Wingdings" panose="05000000000000000000" pitchFamily="2" charset="2"/>
              </a:rPr>
              <a:t>For each hypothesis, you formulate a </a:t>
            </a:r>
            <a:r>
              <a:rPr lang="en-US" dirty="0">
                <a:solidFill>
                  <a:srgbClr val="FFFF00"/>
                </a:solidFill>
                <a:sym typeface="Wingdings" panose="05000000000000000000" pitchFamily="2" charset="2"/>
              </a:rPr>
              <a:t>statistical hypothesis </a:t>
            </a:r>
            <a:r>
              <a:rPr lang="en-US" dirty="0">
                <a:sym typeface="Wingdings" panose="05000000000000000000" pitchFamily="2" charset="2"/>
              </a:rPr>
              <a:t>in which the </a:t>
            </a:r>
            <a:r>
              <a:rPr lang="en-US" i="1" dirty="0">
                <a:sym typeface="Wingdings" panose="05000000000000000000" pitchFamily="2" charset="2"/>
              </a:rPr>
              <a:t>variables</a:t>
            </a:r>
            <a:r>
              <a:rPr lang="en-US" dirty="0">
                <a:sym typeface="Wingdings" panose="05000000000000000000" pitchFamily="2" charset="2"/>
              </a:rPr>
              <a:t> are replaced by </a:t>
            </a:r>
            <a:r>
              <a:rPr lang="en-US" i="1" dirty="0">
                <a:solidFill>
                  <a:srgbClr val="FFFF00"/>
                </a:solidFill>
                <a:sym typeface="Wingdings" panose="05000000000000000000" pitchFamily="2" charset="2"/>
              </a:rPr>
              <a:t>appropriate population parameters</a:t>
            </a:r>
            <a:r>
              <a:rPr lang="en-US" dirty="0">
                <a:sym typeface="Wingdings" panose="05000000000000000000" pitchFamily="2" charset="2"/>
              </a:rPr>
              <a:t> as allowed by the level of measurement you use.</a:t>
            </a:r>
          </a:p>
          <a:p>
            <a:pPr>
              <a:buFont typeface="Arial" panose="020B0604020202020204" pitchFamily="34" charset="0"/>
              <a:buChar char="•"/>
            </a:pPr>
            <a:r>
              <a:rPr lang="en-US" dirty="0">
                <a:sym typeface="Wingdings" panose="05000000000000000000" pitchFamily="2" charset="2"/>
              </a:rPr>
              <a:t>You explain by resorting to your theory and selected I- and D variables why you believe you can reject your null hypotheses in the sense formulated in the alternative hypotheses.	</a:t>
            </a:r>
            <a:r>
              <a:rPr lang="en-US" sz="2400" dirty="0">
                <a:solidFill>
                  <a:srgbClr val="FFFF00"/>
                </a:solidFill>
                <a:sym typeface="Wingdings" panose="05000000000000000000" pitchFamily="2" charset="2"/>
              </a:rPr>
              <a:t> theoretical linkage</a:t>
            </a:r>
            <a:r>
              <a:rPr lang="en-US" sz="2400" dirty="0">
                <a:solidFill>
                  <a:srgbClr val="FFFF00"/>
                </a:solidFill>
              </a:rPr>
              <a:t> </a:t>
            </a:r>
          </a:p>
          <a:p>
            <a:pPr>
              <a:buFont typeface="Arial" panose="020B0604020202020204" pitchFamily="34" charset="0"/>
              <a:buChar char="•"/>
            </a:pPr>
            <a:r>
              <a:rPr lang="en-US" dirty="0"/>
              <a:t>You explain why your method to measure the variables will be such that if the null hypothesis is to be rejected, this will be reflected in the population parameters used to describe the statistical null hypothesis.  </a:t>
            </a:r>
            <a:r>
              <a:rPr lang="en-US" dirty="0">
                <a:solidFill>
                  <a:srgbClr val="FFFF00"/>
                </a:solidFill>
                <a:sym typeface="Wingdings" panose="05000000000000000000" pitchFamily="2" charset="2"/>
              </a:rPr>
              <a:t> operational linkage</a:t>
            </a:r>
            <a:endParaRPr lang="en-US" dirty="0">
              <a:solidFill>
                <a:srgbClr val="FFFF00"/>
              </a:solidFill>
            </a:endParaRPr>
          </a:p>
        </p:txBody>
      </p:sp>
    </p:spTree>
    <p:extLst>
      <p:ext uri="{BB962C8B-B14F-4D97-AF65-F5344CB8AC3E}">
        <p14:creationId xmlns:p14="http://schemas.microsoft.com/office/powerpoint/2010/main" val="270182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F12656-39E9-469B-AF6A-8DE68B03F735}"/>
              </a:ext>
            </a:extLst>
          </p:cNvPr>
          <p:cNvSpPr>
            <a:spLocks noGrp="1"/>
          </p:cNvSpPr>
          <p:nvPr>
            <p:ph type="ctrTitle"/>
          </p:nvPr>
        </p:nvSpPr>
        <p:spPr/>
        <p:txBody>
          <a:bodyPr/>
          <a:lstStyle/>
          <a:p>
            <a:r>
              <a:rPr lang="en-US" dirty="0"/>
              <a:t>Measures of Central Tendency</a:t>
            </a:r>
          </a:p>
        </p:txBody>
      </p:sp>
      <p:sp>
        <p:nvSpPr>
          <p:cNvPr id="5" name="Subtitle 4">
            <a:extLst>
              <a:ext uri="{FF2B5EF4-FFF2-40B4-BE49-F238E27FC236}">
                <a16:creationId xmlns:a16="http://schemas.microsoft.com/office/drawing/2014/main" id="{B041093F-846F-4500-9D99-6A396B7CD3F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933585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i="1" dirty="0"/>
              <a:t>arithmetic</a:t>
            </a:r>
            <a:r>
              <a:rPr lang="en-US" dirty="0"/>
              <a:t> </a:t>
            </a:r>
            <a:r>
              <a:rPr lang="en-US" i="1" dirty="0"/>
              <a:t>mean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 = arithmetic average of at least interval or ratio scores. </a:t>
            </a:r>
          </a:p>
          <a:p>
            <a:pPr>
              <a:buFont typeface="Arial" panose="020B0604020202020204" pitchFamily="34" charset="0"/>
              <a:buChar char="•"/>
            </a:pPr>
            <a:endParaRPr lang="en-US" dirty="0"/>
          </a:p>
          <a:p>
            <a:pPr>
              <a:buFont typeface="Arial" panose="020B0604020202020204" pitchFamily="34" charset="0"/>
              <a:buChar char="•"/>
            </a:pPr>
            <a:r>
              <a:rPr lang="en-US" dirty="0"/>
              <a:t>computed by adding all the scores (X1, X2, …) and dividing by the total number N of scores. </a:t>
            </a:r>
          </a:p>
          <a:p>
            <a:pPr>
              <a:buFont typeface="Arial" panose="020B0604020202020204" pitchFamily="34" charset="0"/>
              <a:buChar char="•"/>
            </a:pPr>
            <a:endParaRPr lang="en-US" dirty="0"/>
          </a:p>
        </p:txBody>
      </p:sp>
      <p:pic>
        <p:nvPicPr>
          <p:cNvPr id="362498" name="Picture 2" descr="910.png">
            <a:extLst>
              <a:ext uri="{FF2B5EF4-FFF2-40B4-BE49-F238E27FC236}">
                <a16:creationId xmlns:a16="http://schemas.microsoft.com/office/drawing/2014/main" id="{C043E8E1-FF09-47EF-9D19-4B29A2A4CF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584" y="3886200"/>
            <a:ext cx="1865376" cy="1295400"/>
          </a:xfrm>
          <a:prstGeom prst="rect">
            <a:avLst/>
          </a:prstGeom>
          <a:solidFill>
            <a:schemeClr val="bg1"/>
          </a:solidFill>
        </p:spPr>
      </p:pic>
      <p:pic>
        <p:nvPicPr>
          <p:cNvPr id="362500" name="Picture 4" descr="902.png">
            <a:extLst>
              <a:ext uri="{FF2B5EF4-FFF2-40B4-BE49-F238E27FC236}">
                <a16:creationId xmlns:a16="http://schemas.microsoft.com/office/drawing/2014/main" id="{470AAD85-372A-4017-BAB0-DA277C1527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536" y="3886200"/>
            <a:ext cx="1739896" cy="1248755"/>
          </a:xfrm>
          <a:prstGeom prst="rect">
            <a:avLst/>
          </a:prstGeom>
          <a:solidFill>
            <a:schemeClr val="bg1"/>
          </a:solidFill>
        </p:spPr>
      </p:pic>
      <p:sp>
        <p:nvSpPr>
          <p:cNvPr id="5" name="TextBox 4">
            <a:extLst>
              <a:ext uri="{FF2B5EF4-FFF2-40B4-BE49-F238E27FC236}">
                <a16:creationId xmlns:a16="http://schemas.microsoft.com/office/drawing/2014/main" id="{823149DF-0AD8-4972-A79D-286F14436BEB}"/>
              </a:ext>
            </a:extLst>
          </p:cNvPr>
          <p:cNvSpPr txBox="1"/>
          <p:nvPr/>
        </p:nvSpPr>
        <p:spPr>
          <a:xfrm>
            <a:off x="3398485" y="6096000"/>
            <a:ext cx="2115259" cy="584775"/>
          </a:xfrm>
          <a:prstGeom prst="rect">
            <a:avLst/>
          </a:prstGeom>
          <a:noFill/>
        </p:spPr>
        <p:txBody>
          <a:bodyPr wrap="none" rtlCol="0">
            <a:spAutoFit/>
          </a:bodyPr>
          <a:lstStyle/>
          <a:p>
            <a:r>
              <a:rPr lang="en-US" b="0" dirty="0">
                <a:solidFill>
                  <a:srgbClr val="FFFF00"/>
                </a:solidFill>
              </a:rPr>
              <a:t>Difference?</a:t>
            </a:r>
          </a:p>
        </p:txBody>
      </p:sp>
      <p:sp>
        <p:nvSpPr>
          <p:cNvPr id="8" name="TextBox 7">
            <a:extLst>
              <a:ext uri="{FF2B5EF4-FFF2-40B4-BE49-F238E27FC236}">
                <a16:creationId xmlns:a16="http://schemas.microsoft.com/office/drawing/2014/main" id="{253661F0-878C-4DAB-BAA0-7992968E4CC8}"/>
              </a:ext>
            </a:extLst>
          </p:cNvPr>
          <p:cNvSpPr txBox="1"/>
          <p:nvPr/>
        </p:nvSpPr>
        <p:spPr>
          <a:xfrm>
            <a:off x="1617799" y="5188432"/>
            <a:ext cx="2258952" cy="461665"/>
          </a:xfrm>
          <a:prstGeom prst="rect">
            <a:avLst/>
          </a:prstGeom>
          <a:noFill/>
        </p:spPr>
        <p:txBody>
          <a:bodyPr wrap="none" rtlCol="0">
            <a:spAutoFit/>
          </a:bodyPr>
          <a:lstStyle/>
          <a:p>
            <a:r>
              <a:rPr lang="en-US" sz="2400" b="0" dirty="0">
                <a:solidFill>
                  <a:schemeClr val="bg1"/>
                </a:solidFill>
              </a:rPr>
              <a:t>Population mean</a:t>
            </a:r>
          </a:p>
        </p:txBody>
      </p:sp>
      <p:sp>
        <p:nvSpPr>
          <p:cNvPr id="9" name="TextBox 8">
            <a:extLst>
              <a:ext uri="{FF2B5EF4-FFF2-40B4-BE49-F238E27FC236}">
                <a16:creationId xmlns:a16="http://schemas.microsoft.com/office/drawing/2014/main" id="{2A4EC2EB-93B0-45AC-B908-708D375A0DAB}"/>
              </a:ext>
            </a:extLst>
          </p:cNvPr>
          <p:cNvSpPr txBox="1"/>
          <p:nvPr/>
        </p:nvSpPr>
        <p:spPr>
          <a:xfrm>
            <a:off x="5422193" y="5181600"/>
            <a:ext cx="1848584" cy="461665"/>
          </a:xfrm>
          <a:prstGeom prst="rect">
            <a:avLst/>
          </a:prstGeom>
          <a:noFill/>
        </p:spPr>
        <p:txBody>
          <a:bodyPr wrap="none" rtlCol="0">
            <a:spAutoFit/>
          </a:bodyPr>
          <a:lstStyle/>
          <a:p>
            <a:r>
              <a:rPr lang="en-US" sz="2400" b="0" dirty="0">
                <a:solidFill>
                  <a:schemeClr val="bg1"/>
                </a:solidFill>
              </a:rPr>
              <a:t>Sample mean</a:t>
            </a:r>
          </a:p>
        </p:txBody>
      </p:sp>
    </p:spTree>
    <p:extLst>
      <p:ext uri="{BB962C8B-B14F-4D97-AF65-F5344CB8AC3E}">
        <p14:creationId xmlns:p14="http://schemas.microsoft.com/office/powerpoint/2010/main" val="82695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Inner mean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Also called ‘trimmed mean’.</a:t>
            </a:r>
          </a:p>
          <a:p>
            <a:pPr>
              <a:buFont typeface="Arial" panose="020B0604020202020204" pitchFamily="34" charset="0"/>
              <a:buChar char="•"/>
            </a:pPr>
            <a:r>
              <a:rPr lang="en-US" sz="2800" dirty="0"/>
              <a:t>Inner mean of N numbers is calculated by removing the x lowest values and the x highest value and calculating the arithmetic mean of the remaining N – 2x ‘inner’ values.</a:t>
            </a:r>
          </a:p>
          <a:p>
            <a:pPr>
              <a:buFont typeface="Arial" panose="020B0604020202020204" pitchFamily="34" charset="0"/>
              <a:buChar char="•"/>
            </a:pPr>
            <a:r>
              <a:rPr lang="en-US" sz="2800" dirty="0"/>
              <a:t>If x = N/2, inner mean = </a:t>
            </a:r>
            <a:r>
              <a:rPr lang="en-US" sz="2800" i="1" dirty="0"/>
              <a:t>median.</a:t>
            </a:r>
          </a:p>
          <a:p>
            <a:pPr>
              <a:buFont typeface="Arial" panose="020B0604020202020204" pitchFamily="34" charset="0"/>
              <a:buChar char="•"/>
            </a:pPr>
            <a:r>
              <a:rPr lang="en-US" sz="2800" dirty="0"/>
              <a:t>Reduces the effect of outliers on the arithmetic mean.</a:t>
            </a:r>
          </a:p>
          <a:p>
            <a:pPr>
              <a:buFont typeface="Arial" panose="020B0604020202020204" pitchFamily="34" charset="0"/>
              <a:buChar char="•"/>
            </a:pPr>
            <a:endParaRPr lang="en-US" sz="2800" dirty="0"/>
          </a:p>
        </p:txBody>
      </p:sp>
    </p:spTree>
    <p:extLst>
      <p:ext uri="{BB962C8B-B14F-4D97-AF65-F5344CB8AC3E}">
        <p14:creationId xmlns:p14="http://schemas.microsoft.com/office/powerpoint/2010/main" val="20707861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Harmonic mean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Defined as the reciprocal of the arithmetic mean of the reciprocals</a:t>
            </a:r>
          </a:p>
          <a:p>
            <a:pPr>
              <a:buFont typeface="Arial" panose="020B0604020202020204" pitchFamily="34" charset="0"/>
              <a:buChar char="•"/>
            </a:pPr>
            <a:endParaRPr lang="en-US" dirty="0"/>
          </a:p>
          <a:p>
            <a:pPr marL="0" indent="0"/>
            <a:r>
              <a:rPr lang="en-US" dirty="0"/>
              <a:t>					or</a:t>
            </a:r>
          </a:p>
          <a:p>
            <a:pPr marL="0" indent="0"/>
            <a:endParaRPr lang="en-US" dirty="0"/>
          </a:p>
          <a:p>
            <a:pPr marL="0" indent="0"/>
            <a:endParaRPr lang="en-US" dirty="0"/>
          </a:p>
          <a:p>
            <a:pPr>
              <a:buFont typeface="Arial" panose="020B0604020202020204" pitchFamily="34" charset="0"/>
              <a:buChar char="•"/>
            </a:pPr>
            <a:r>
              <a:rPr lang="en-US" dirty="0"/>
              <a:t>is </a:t>
            </a:r>
            <a:r>
              <a:rPr lang="en-US" dirty="0" err="1"/>
              <a:t>f.i</a:t>
            </a:r>
            <a:r>
              <a:rPr lang="en-US" dirty="0"/>
              <a:t>. used in population genetics, when calculating the effects of fluctuations in generation size on the effective breeding population.</a:t>
            </a:r>
          </a:p>
          <a:p>
            <a:pPr lvl="2">
              <a:buFont typeface="Arial" panose="020B0604020202020204" pitchFamily="34" charset="0"/>
              <a:buChar char="•"/>
            </a:pPr>
            <a:r>
              <a:rPr lang="en-US" dirty="0"/>
              <a:t>takes into account the fact that a very small generation is like a bottleneck and means that a very small number of individuals are contributing disproportionately to the gene pool, which can result in higher levels of inbreeding.</a:t>
            </a:r>
          </a:p>
          <a:p>
            <a:pPr>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1219200" y="2590800"/>
            <a:ext cx="3352800" cy="1371600"/>
          </a:xfrm>
          <a:prstGeom prst="rect">
            <a:avLst/>
          </a:prstGeom>
        </p:spPr>
      </p:pic>
      <p:pic>
        <p:nvPicPr>
          <p:cNvPr id="5" name="Picture 4"/>
          <p:cNvPicPr>
            <a:picLocks noChangeAspect="1"/>
          </p:cNvPicPr>
          <p:nvPr/>
        </p:nvPicPr>
        <p:blipFill>
          <a:blip r:embed="rId3"/>
          <a:stretch>
            <a:fillRect/>
          </a:stretch>
        </p:blipFill>
        <p:spPr>
          <a:xfrm>
            <a:off x="5451228" y="2617596"/>
            <a:ext cx="2355979" cy="1268604"/>
          </a:xfrm>
          <a:prstGeom prst="rect">
            <a:avLst/>
          </a:prstGeom>
        </p:spPr>
      </p:pic>
    </p:spTree>
    <p:extLst>
      <p:ext uri="{BB962C8B-B14F-4D97-AF65-F5344CB8AC3E}">
        <p14:creationId xmlns:p14="http://schemas.microsoft.com/office/powerpoint/2010/main" val="6419782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Geometric mean</a:t>
            </a:r>
          </a:p>
        </p:txBody>
      </p:sp>
      <p:sp>
        <p:nvSpPr>
          <p:cNvPr id="3" name="Content Placeholder 2"/>
          <p:cNvSpPr>
            <a:spLocks noGrp="1"/>
          </p:cNvSpPr>
          <p:nvPr>
            <p:ph idx="1"/>
          </p:nvPr>
        </p:nvSpPr>
        <p:spPr>
          <a:xfrm>
            <a:off x="228600" y="1447800"/>
            <a:ext cx="8686800" cy="2819400"/>
          </a:xfrm>
        </p:spPr>
        <p:txBody>
          <a:bodyPr/>
          <a:lstStyle/>
          <a:p>
            <a:pPr>
              <a:buFont typeface="Arial" panose="020B0604020202020204" pitchFamily="34" charset="0"/>
              <a:buChar char="•"/>
            </a:pPr>
            <a:r>
              <a:rPr lang="en-US" dirty="0"/>
              <a:t>is defined as the n</a:t>
            </a:r>
            <a:r>
              <a:rPr lang="en-US" baseline="30000" dirty="0"/>
              <a:t>th</a:t>
            </a:r>
            <a:r>
              <a:rPr lang="en-US" dirty="0"/>
              <a:t> root of the product of n numbers</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Alternative calculation:</a:t>
            </a:r>
          </a:p>
          <a:p>
            <a:pPr>
              <a:buFont typeface="Arial" panose="020B0604020202020204" pitchFamily="34" charset="0"/>
              <a:buChar char="•"/>
            </a:pPr>
            <a:endParaRPr lang="en-US" dirty="0"/>
          </a:p>
          <a:p>
            <a:pPr>
              <a:buFont typeface="Arial" panose="020B0604020202020204" pitchFamily="34" charset="0"/>
              <a:buChar char="•"/>
            </a:pPr>
            <a:endParaRPr lang="en-US" dirty="0"/>
          </a:p>
          <a:p>
            <a:pPr marL="1257300" lvl="3" indent="0">
              <a:buNone/>
            </a:pPr>
            <a:r>
              <a:rPr lang="en-US" dirty="0"/>
              <a:t>   where m = number of negative numbers in n</a:t>
            </a:r>
          </a:p>
          <a:p>
            <a:pPr>
              <a:buFont typeface="Arial" panose="020B0604020202020204" pitchFamily="34" charset="0"/>
              <a:buChar char="•"/>
            </a:pPr>
            <a:endParaRPr lang="en-US" dirty="0"/>
          </a:p>
          <a:p>
            <a:pPr>
              <a:buFont typeface="Arial" panose="020B0604020202020204" pitchFamily="34" charset="0"/>
              <a:buChar char="•"/>
            </a:pPr>
            <a:r>
              <a:rPr lang="en-US" sz="2000" dirty="0"/>
              <a:t>is the only correct mean when averaging normalized results, i.e. results that are presented as ratios to reference values.</a:t>
            </a:r>
          </a:p>
          <a:p>
            <a:pPr>
              <a:buFont typeface="Arial" panose="020B0604020202020204" pitchFamily="34" charset="0"/>
              <a:buChar char="•"/>
            </a:pPr>
            <a:endParaRPr lang="en-US" sz="2000" dirty="0"/>
          </a:p>
          <a:p>
            <a:pPr>
              <a:buFont typeface="Arial" panose="020B0604020202020204" pitchFamily="34" charset="0"/>
              <a:buChar char="•"/>
            </a:pPr>
            <a:r>
              <a:rPr lang="en-US" sz="2000" dirty="0"/>
              <a:t>often used when summarizing skewed data, especially if there is reason to believe that the data might be log-normally distributed.</a:t>
            </a:r>
          </a:p>
          <a:p>
            <a:pPr>
              <a:buFont typeface="Arial" panose="020B0604020202020204" pitchFamily="34" charset="0"/>
              <a:buChar char="•"/>
            </a:pPr>
            <a:endParaRPr lang="en-US" sz="2000" dirty="0"/>
          </a:p>
          <a:p>
            <a:pPr>
              <a:buFont typeface="Arial" panose="020B0604020202020204" pitchFamily="34" charset="0"/>
              <a:buChar char="•"/>
            </a:pPr>
            <a:endParaRPr lang="en-US" dirty="0"/>
          </a:p>
          <a:p>
            <a:pPr>
              <a:buFont typeface="Arial" panose="020B0604020202020204" pitchFamily="34" charset="0"/>
              <a:buChar char="•"/>
            </a:pPr>
            <a:endParaRPr lang="en-US" dirty="0"/>
          </a:p>
          <a:p>
            <a:pPr marL="0" indent="0"/>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3124200" y="1905000"/>
            <a:ext cx="2514600" cy="876054"/>
          </a:xfrm>
          <a:prstGeom prst="rect">
            <a:avLst/>
          </a:prstGeom>
        </p:spPr>
      </p:pic>
      <p:pic>
        <p:nvPicPr>
          <p:cNvPr id="5" name="Picture 4"/>
          <p:cNvPicPr>
            <a:picLocks noChangeAspect="1"/>
          </p:cNvPicPr>
          <p:nvPr/>
        </p:nvPicPr>
        <p:blipFill>
          <a:blip r:embed="rId3"/>
          <a:stretch>
            <a:fillRect/>
          </a:stretch>
        </p:blipFill>
        <p:spPr>
          <a:xfrm>
            <a:off x="2438400" y="3182151"/>
            <a:ext cx="4114800" cy="971550"/>
          </a:xfrm>
          <a:prstGeom prst="rect">
            <a:avLst/>
          </a:prstGeom>
        </p:spPr>
      </p:pic>
    </p:spTree>
    <p:extLst>
      <p:ext uri="{BB962C8B-B14F-4D97-AF65-F5344CB8AC3E}">
        <p14:creationId xmlns:p14="http://schemas.microsoft.com/office/powerpoint/2010/main" val="410182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 of the arithmetic mean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7415226"/>
              </p:ext>
            </p:extLst>
          </p:nvPr>
        </p:nvGraphicFramePr>
        <p:xfrm>
          <a:off x="228600" y="1676400"/>
          <a:ext cx="8686800" cy="49530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bwMode="auto">
          <a:xfrm flipV="1">
            <a:off x="4561952" y="4191000"/>
            <a:ext cx="0" cy="2133600"/>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graphicFrame>
        <p:nvGraphicFramePr>
          <p:cNvPr id="10" name="Table 9"/>
          <p:cNvGraphicFramePr>
            <a:graphicFrameLocks noGrp="1"/>
          </p:cNvGraphicFramePr>
          <p:nvPr>
            <p:extLst>
              <p:ext uri="{D42A27DB-BD31-4B8C-83A1-F6EECF244321}">
                <p14:modId xmlns:p14="http://schemas.microsoft.com/office/powerpoint/2010/main" val="1946214627"/>
              </p:ext>
            </p:extLst>
          </p:nvPr>
        </p:nvGraphicFramePr>
        <p:xfrm>
          <a:off x="914400" y="2682219"/>
          <a:ext cx="2133600" cy="75057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152400">
                <a:tc>
                  <a:txBody>
                    <a:bodyPr/>
                    <a:lstStyle/>
                    <a:p>
                      <a:pPr algn="r" fontAlgn="b"/>
                      <a:r>
                        <a:rPr lang="en-US" sz="2400" u="none" strike="noStrike" dirty="0">
                          <a:effectLst/>
                        </a:rPr>
                        <a:t>17</a:t>
                      </a:r>
                      <a:endParaRPr lang="en-US" sz="2400" b="0" i="0" u="none" strike="noStrike" dirty="0">
                        <a:solidFill>
                          <a:srgbClr val="9C65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84.3</a:t>
                      </a:r>
                      <a:endParaRPr lang="en-US" sz="2400" b="0" i="0" u="none" strike="noStrike">
                        <a:solidFill>
                          <a:srgbClr val="9C65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52400">
                <a:tc>
                  <a:txBody>
                    <a:bodyPr/>
                    <a:lstStyle/>
                    <a:p>
                      <a:pPr algn="r" fontAlgn="b"/>
                      <a:r>
                        <a:rPr lang="en-US" sz="2400" u="none" strike="noStrike">
                          <a:effectLst/>
                        </a:rPr>
                        <a:t>18</a:t>
                      </a:r>
                      <a:endParaRPr lang="en-US" sz="2400" b="0" i="0" u="none" strike="noStrike">
                        <a:solidFill>
                          <a:srgbClr val="9C65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84.6</a:t>
                      </a:r>
                      <a:endParaRPr lang="en-US" sz="2400" b="0" i="0" u="none" strike="noStrike" dirty="0">
                        <a:solidFill>
                          <a:srgbClr val="9C65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720887655"/>
              </p:ext>
            </p:extLst>
          </p:nvPr>
        </p:nvGraphicFramePr>
        <p:xfrm>
          <a:off x="685800" y="1981200"/>
          <a:ext cx="4184301" cy="375285"/>
        </p:xfrm>
        <a:graphic>
          <a:graphicData uri="http://schemas.openxmlformats.org/drawingml/2006/table">
            <a:tbl>
              <a:tblPr>
                <a:tableStyleId>{5C22544A-7EE6-4342-B048-85BDC9FD1C3A}</a:tableStyleId>
              </a:tblPr>
              <a:tblGrid>
                <a:gridCol w="2643926">
                  <a:extLst>
                    <a:ext uri="{9D8B030D-6E8A-4147-A177-3AD203B41FA5}">
                      <a16:colId xmlns:a16="http://schemas.microsoft.com/office/drawing/2014/main" val="20000"/>
                    </a:ext>
                  </a:extLst>
                </a:gridCol>
                <a:gridCol w="1540375">
                  <a:extLst>
                    <a:ext uri="{9D8B030D-6E8A-4147-A177-3AD203B41FA5}">
                      <a16:colId xmlns:a16="http://schemas.microsoft.com/office/drawing/2014/main" val="20001"/>
                    </a:ext>
                  </a:extLst>
                </a:gridCol>
              </a:tblGrid>
              <a:tr h="190500">
                <a:tc>
                  <a:txBody>
                    <a:bodyPr/>
                    <a:lstStyle/>
                    <a:p>
                      <a:pPr algn="l" fontAlgn="b"/>
                      <a:r>
                        <a:rPr lang="en-US" sz="2400" u="none" strike="noStrike" dirty="0">
                          <a:effectLst/>
                        </a:rPr>
                        <a:t>Mean</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84.43429</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956793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 of the arithmetic mean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2286991"/>
              </p:ext>
            </p:extLst>
          </p:nvPr>
        </p:nvGraphicFramePr>
        <p:xfrm>
          <a:off x="228600" y="1676400"/>
          <a:ext cx="8686800" cy="49530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bwMode="auto">
          <a:xfrm flipV="1">
            <a:off x="4561952" y="4191000"/>
            <a:ext cx="0" cy="2133600"/>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graphicFrame>
        <p:nvGraphicFramePr>
          <p:cNvPr id="10" name="Table 9"/>
          <p:cNvGraphicFramePr>
            <a:graphicFrameLocks noGrp="1"/>
          </p:cNvGraphicFramePr>
          <p:nvPr/>
        </p:nvGraphicFramePr>
        <p:xfrm>
          <a:off x="914400" y="2682219"/>
          <a:ext cx="2133600" cy="75057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152400">
                <a:tc>
                  <a:txBody>
                    <a:bodyPr/>
                    <a:lstStyle/>
                    <a:p>
                      <a:pPr algn="r" fontAlgn="b"/>
                      <a:r>
                        <a:rPr lang="en-US" sz="2400" u="none" strike="noStrike" dirty="0">
                          <a:effectLst/>
                        </a:rPr>
                        <a:t>17</a:t>
                      </a:r>
                      <a:endParaRPr lang="en-US" sz="2400" b="0" i="0" u="none" strike="noStrike" dirty="0">
                        <a:solidFill>
                          <a:srgbClr val="9C65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84.3</a:t>
                      </a:r>
                      <a:endParaRPr lang="en-US" sz="2400" b="0" i="0" u="none" strike="noStrike">
                        <a:solidFill>
                          <a:srgbClr val="9C65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52400">
                <a:tc>
                  <a:txBody>
                    <a:bodyPr/>
                    <a:lstStyle/>
                    <a:p>
                      <a:pPr algn="r" fontAlgn="b"/>
                      <a:r>
                        <a:rPr lang="en-US" sz="2400" u="none" strike="noStrike">
                          <a:effectLst/>
                        </a:rPr>
                        <a:t>18</a:t>
                      </a:r>
                      <a:endParaRPr lang="en-US" sz="2400" b="0" i="0" u="none" strike="noStrike">
                        <a:solidFill>
                          <a:srgbClr val="9C65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84.6</a:t>
                      </a:r>
                      <a:endParaRPr lang="en-US" sz="2400" b="0" i="0" u="none" strike="noStrike" dirty="0">
                        <a:solidFill>
                          <a:srgbClr val="9C65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85800" y="1981200"/>
          <a:ext cx="4184301" cy="375285"/>
        </p:xfrm>
        <a:graphic>
          <a:graphicData uri="http://schemas.openxmlformats.org/drawingml/2006/table">
            <a:tbl>
              <a:tblPr>
                <a:tableStyleId>{5C22544A-7EE6-4342-B048-85BDC9FD1C3A}</a:tableStyleId>
              </a:tblPr>
              <a:tblGrid>
                <a:gridCol w="2643926">
                  <a:extLst>
                    <a:ext uri="{9D8B030D-6E8A-4147-A177-3AD203B41FA5}">
                      <a16:colId xmlns:a16="http://schemas.microsoft.com/office/drawing/2014/main" val="20000"/>
                    </a:ext>
                  </a:extLst>
                </a:gridCol>
                <a:gridCol w="1540375">
                  <a:extLst>
                    <a:ext uri="{9D8B030D-6E8A-4147-A177-3AD203B41FA5}">
                      <a16:colId xmlns:a16="http://schemas.microsoft.com/office/drawing/2014/main" val="20001"/>
                    </a:ext>
                  </a:extLst>
                </a:gridCol>
              </a:tblGrid>
              <a:tr h="190500">
                <a:tc>
                  <a:txBody>
                    <a:bodyPr/>
                    <a:lstStyle/>
                    <a:p>
                      <a:pPr algn="l" fontAlgn="b"/>
                      <a:r>
                        <a:rPr lang="en-US" sz="2400" u="none" strike="noStrike" dirty="0">
                          <a:effectLst/>
                        </a:rPr>
                        <a:t>Mean</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84.43429</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bl>
          </a:graphicData>
        </a:graphic>
      </p:graphicFrame>
      <p:sp>
        <p:nvSpPr>
          <p:cNvPr id="3" name="Rectangle 2"/>
          <p:cNvSpPr/>
          <p:nvPr/>
        </p:nvSpPr>
        <p:spPr>
          <a:xfrm>
            <a:off x="4419600" y="4934634"/>
            <a:ext cx="2971800" cy="646331"/>
          </a:xfrm>
          <a:prstGeom prst="rect">
            <a:avLst/>
          </a:prstGeom>
        </p:spPr>
        <p:txBody>
          <a:bodyPr wrap="square">
            <a:spAutoFit/>
          </a:bodyPr>
          <a:lstStyle/>
          <a:p>
            <a:r>
              <a:rPr lang="en-US" sz="1800" b="0" dirty="0">
                <a:solidFill>
                  <a:srgbClr val="FFC000"/>
                </a:solidFill>
                <a:latin typeface="Calibri" panose="020F0502020204030204" pitchFamily="34" charset="0"/>
              </a:rPr>
              <a:t>Confidence Level(95.0%)</a:t>
            </a:r>
          </a:p>
          <a:p>
            <a:r>
              <a:rPr lang="en-US" sz="1800" dirty="0">
                <a:solidFill>
                  <a:srgbClr val="FFC000"/>
                </a:solidFill>
              </a:rPr>
              <a:t> </a:t>
            </a:r>
            <a:r>
              <a:rPr lang="en-US" sz="1800" b="0" dirty="0">
                <a:solidFill>
                  <a:srgbClr val="FFC000"/>
                </a:solidFill>
                <a:latin typeface="Calibri" panose="020F0502020204030204" pitchFamily="34" charset="0"/>
              </a:rPr>
              <a:t>2.308516</a:t>
            </a:r>
            <a:r>
              <a:rPr lang="en-US" sz="1800" dirty="0">
                <a:solidFill>
                  <a:srgbClr val="FFC000"/>
                </a:solidFill>
              </a:rPr>
              <a:t> </a:t>
            </a:r>
          </a:p>
        </p:txBody>
      </p:sp>
      <p:sp>
        <p:nvSpPr>
          <p:cNvPr id="6" name="Rectangle 5"/>
          <p:cNvSpPr/>
          <p:nvPr/>
        </p:nvSpPr>
        <p:spPr bwMode="auto">
          <a:xfrm>
            <a:off x="4412896" y="3871939"/>
            <a:ext cx="304800" cy="629752"/>
          </a:xfrm>
          <a:prstGeom prst="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7585441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EF2D9-FF77-49CC-97BC-C06F5C9B6E3C}"/>
              </a:ext>
            </a:extLst>
          </p:cNvPr>
          <p:cNvSpPr>
            <a:spLocks noGrp="1"/>
          </p:cNvSpPr>
          <p:nvPr>
            <p:ph type="title"/>
          </p:nvPr>
        </p:nvSpPr>
        <p:spPr/>
        <p:txBody>
          <a:bodyPr/>
          <a:lstStyle/>
          <a:p>
            <a:r>
              <a:rPr lang="en-US" dirty="0"/>
              <a:t>Comparing means </a:t>
            </a:r>
            <a:r>
              <a:rPr lang="en-US" sz="2800" dirty="0"/>
              <a:t>(for normal distributions)</a:t>
            </a:r>
          </a:p>
        </p:txBody>
      </p:sp>
      <p:sp>
        <p:nvSpPr>
          <p:cNvPr id="3" name="Content Placeholder 2">
            <a:extLst>
              <a:ext uri="{FF2B5EF4-FFF2-40B4-BE49-F238E27FC236}">
                <a16:creationId xmlns:a16="http://schemas.microsoft.com/office/drawing/2014/main" id="{AB41ADF9-2E57-4781-A4DB-14438A57F714}"/>
              </a:ext>
            </a:extLst>
          </p:cNvPr>
          <p:cNvSpPr>
            <a:spLocks noGrp="1"/>
          </p:cNvSpPr>
          <p:nvPr>
            <p:ph idx="1"/>
          </p:nvPr>
        </p:nvSpPr>
        <p:spPr/>
        <p:txBody>
          <a:bodyPr/>
          <a:lstStyle/>
          <a:p>
            <a:pPr>
              <a:buFont typeface="Arial" panose="020B0604020202020204" pitchFamily="34" charset="0"/>
              <a:buChar char="•"/>
            </a:pPr>
            <a:r>
              <a:rPr lang="en-US" sz="2000" u="sng" dirty="0"/>
              <a:t>Independent Samples T-Test</a:t>
            </a:r>
            <a:r>
              <a:rPr lang="en-US" sz="2000" dirty="0"/>
              <a:t>: to compare means for two data sets that are independent from each other. (</a:t>
            </a:r>
            <a:r>
              <a:rPr lang="en-US" sz="2000" dirty="0">
                <a:hlinkClick r:id="rId2"/>
              </a:rPr>
              <a:t>how</a:t>
            </a:r>
            <a:r>
              <a:rPr lang="en-US" sz="2000" dirty="0"/>
              <a:t>).</a:t>
            </a:r>
          </a:p>
          <a:p>
            <a:pPr>
              <a:buFont typeface="Arial" panose="020B0604020202020204" pitchFamily="34" charset="0"/>
              <a:buChar char="•"/>
            </a:pPr>
            <a:r>
              <a:rPr lang="en-US" sz="2000" u="sng" dirty="0"/>
              <a:t>One sample T-Test</a:t>
            </a:r>
            <a:r>
              <a:rPr lang="en-US" sz="2000" dirty="0"/>
              <a:t>: to compare means between one data set and a specified constant (e.g. the mean from a hypothetical normal distribution). (</a:t>
            </a:r>
            <a:r>
              <a:rPr lang="en-US" sz="2000" dirty="0">
                <a:hlinkClick r:id="rId3"/>
              </a:rPr>
              <a:t>how</a:t>
            </a:r>
            <a:r>
              <a:rPr lang="en-US" sz="2000" dirty="0"/>
              <a:t>).</a:t>
            </a:r>
          </a:p>
          <a:p>
            <a:pPr>
              <a:buFont typeface="Arial" panose="020B0604020202020204" pitchFamily="34" charset="0"/>
              <a:buChar char="•"/>
            </a:pPr>
            <a:r>
              <a:rPr lang="en-US" sz="2000" u="sng" dirty="0"/>
              <a:t>Paired Samples T-Test</a:t>
            </a:r>
            <a:r>
              <a:rPr lang="en-US" sz="2000" dirty="0"/>
              <a:t>: when one group is tested at two different times. The groups are “paired” because there intrinsic connections between them (i.e. they are </a:t>
            </a:r>
            <a:r>
              <a:rPr lang="en-US" sz="2000" i="1" dirty="0"/>
              <a:t>not</a:t>
            </a:r>
            <a:r>
              <a:rPr lang="en-US" sz="2000" dirty="0"/>
              <a:t> independent). This comparison of means is often used for groups of patients before treatment and after treatment, or for students tested before remediation and after remediation. </a:t>
            </a:r>
            <a:r>
              <a:rPr lang="en-US" sz="2000" dirty="0">
                <a:hlinkClick r:id="rId4"/>
              </a:rPr>
              <a:t>(how)</a:t>
            </a:r>
            <a:r>
              <a:rPr lang="en-US" sz="2000" dirty="0"/>
              <a:t>.</a:t>
            </a:r>
          </a:p>
          <a:p>
            <a:pPr>
              <a:buFont typeface="Arial" panose="020B0604020202020204" pitchFamily="34" charset="0"/>
              <a:buChar char="•"/>
            </a:pPr>
            <a:r>
              <a:rPr lang="en-US" sz="2000" u="sng" dirty="0"/>
              <a:t>One way Analysis of Variance (ANOVA)</a:t>
            </a:r>
            <a:r>
              <a:rPr lang="en-US" sz="2000" dirty="0"/>
              <a:t>: Use this test when you have a group of individuals randomly split into smaller groups and completing different tasks. (</a:t>
            </a:r>
            <a:r>
              <a:rPr lang="en-US" sz="2000" dirty="0">
                <a:hlinkClick r:id="rId5"/>
              </a:rPr>
              <a:t>how</a:t>
            </a:r>
            <a:r>
              <a:rPr lang="en-US" sz="2000" dirty="0"/>
              <a:t>).</a:t>
            </a:r>
          </a:p>
          <a:p>
            <a:pPr>
              <a:buFont typeface="Arial" panose="020B0604020202020204" pitchFamily="34" charset="0"/>
              <a:buChar char="•"/>
            </a:pPr>
            <a:r>
              <a:rPr lang="en-US" sz="2000" dirty="0"/>
              <a:t>…</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3962727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995CF-CDB6-49B1-B508-EB730C8BD5B7}"/>
              </a:ext>
            </a:extLst>
          </p:cNvPr>
          <p:cNvSpPr>
            <a:spLocks noGrp="1"/>
          </p:cNvSpPr>
          <p:nvPr>
            <p:ph type="title"/>
          </p:nvPr>
        </p:nvSpPr>
        <p:spPr/>
        <p:txBody>
          <a:bodyPr/>
          <a:lstStyle/>
          <a:p>
            <a:r>
              <a:rPr lang="en-US" dirty="0"/>
              <a:t>Assumptions for t-tests</a:t>
            </a:r>
          </a:p>
        </p:txBody>
      </p:sp>
      <p:sp>
        <p:nvSpPr>
          <p:cNvPr id="3" name="Content Placeholder 2">
            <a:extLst>
              <a:ext uri="{FF2B5EF4-FFF2-40B4-BE49-F238E27FC236}">
                <a16:creationId xmlns:a16="http://schemas.microsoft.com/office/drawing/2014/main" id="{DB0AEA65-EC76-4365-8CC3-89BC28FA7E73}"/>
              </a:ext>
            </a:extLst>
          </p:cNvPr>
          <p:cNvSpPr>
            <a:spLocks noGrp="1"/>
          </p:cNvSpPr>
          <p:nvPr>
            <p:ph idx="1"/>
          </p:nvPr>
        </p:nvSpPr>
        <p:spPr>
          <a:xfrm>
            <a:off x="228600" y="1524000"/>
            <a:ext cx="8686800" cy="4953000"/>
          </a:xfrm>
        </p:spPr>
        <p:txBody>
          <a:bodyPr/>
          <a:lstStyle/>
          <a:p>
            <a:pPr>
              <a:buFont typeface="Arial" panose="020B0604020202020204" pitchFamily="34" charset="0"/>
              <a:buChar char="•"/>
            </a:pPr>
            <a:r>
              <a:rPr lang="en-US" dirty="0"/>
              <a:t>One sample t-test:</a:t>
            </a:r>
          </a:p>
          <a:p>
            <a:pPr lvl="1">
              <a:buFont typeface="Arial" panose="020B0604020202020204" pitchFamily="34" charset="0"/>
              <a:buChar char="•"/>
            </a:pPr>
            <a:r>
              <a:rPr lang="en-US" dirty="0"/>
              <a:t>requires that the data have an approximately Normal distribution, </a:t>
            </a:r>
          </a:p>
          <a:p>
            <a:pPr>
              <a:buFont typeface="Arial" panose="020B0604020202020204" pitchFamily="34" charset="0"/>
              <a:buChar char="•"/>
            </a:pPr>
            <a:endParaRPr lang="en-US" dirty="0"/>
          </a:p>
          <a:p>
            <a:pPr>
              <a:buFont typeface="Arial" panose="020B0604020202020204" pitchFamily="34" charset="0"/>
              <a:buChar char="•"/>
            </a:pPr>
            <a:r>
              <a:rPr lang="en-US" dirty="0"/>
              <a:t>Paired t-test:</a:t>
            </a:r>
          </a:p>
          <a:p>
            <a:pPr lvl="1">
              <a:buFont typeface="Arial" panose="020B0604020202020204" pitchFamily="34" charset="0"/>
              <a:buChar char="•"/>
            </a:pPr>
            <a:r>
              <a:rPr lang="en-US" dirty="0"/>
              <a:t>requires that the distribution of the differences are approximately Normal. </a:t>
            </a:r>
          </a:p>
          <a:p>
            <a:pPr>
              <a:buFont typeface="Arial" panose="020B0604020202020204" pitchFamily="34" charset="0"/>
              <a:buChar char="•"/>
            </a:pPr>
            <a:endParaRPr lang="en-US" dirty="0"/>
          </a:p>
          <a:p>
            <a:pPr>
              <a:buFont typeface="Arial" panose="020B0604020202020204" pitchFamily="34" charset="0"/>
              <a:buChar char="•"/>
            </a:pPr>
            <a:r>
              <a:rPr lang="en-US" dirty="0"/>
              <a:t>Unpaired t-test:</a:t>
            </a:r>
          </a:p>
          <a:p>
            <a:pPr lvl="1">
              <a:buFont typeface="Arial" panose="020B0604020202020204" pitchFamily="34" charset="0"/>
              <a:buChar char="•"/>
            </a:pPr>
            <a:r>
              <a:rPr lang="en-US" dirty="0"/>
              <a:t>the data from the two samples are both Normally distributed, </a:t>
            </a:r>
          </a:p>
          <a:p>
            <a:pPr lvl="1">
              <a:buFont typeface="Arial" panose="020B0604020202020204" pitchFamily="34" charset="0"/>
              <a:buChar char="•"/>
            </a:pPr>
            <a:r>
              <a:rPr lang="en-US" dirty="0"/>
              <a:t>the SDs from the two samples are approximately equal.</a:t>
            </a:r>
          </a:p>
        </p:txBody>
      </p:sp>
    </p:spTree>
    <p:extLst>
      <p:ext uri="{BB962C8B-B14F-4D97-AF65-F5344CB8AC3E}">
        <p14:creationId xmlns:p14="http://schemas.microsoft.com/office/powerpoint/2010/main" val="27376374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AB3FB-878D-47D1-B16E-FDDDF62080C4}"/>
              </a:ext>
            </a:extLst>
          </p:cNvPr>
          <p:cNvSpPr>
            <a:spLocks noGrp="1"/>
          </p:cNvSpPr>
          <p:nvPr>
            <p:ph type="title"/>
          </p:nvPr>
        </p:nvSpPr>
        <p:spPr/>
        <p:txBody>
          <a:bodyPr/>
          <a:lstStyle/>
          <a:p>
            <a:r>
              <a:rPr lang="en-US" dirty="0"/>
              <a:t>One-tailed or two-tailed t-test?</a:t>
            </a:r>
          </a:p>
        </p:txBody>
      </p:sp>
      <p:sp>
        <p:nvSpPr>
          <p:cNvPr id="3" name="Content Placeholder 2">
            <a:extLst>
              <a:ext uri="{FF2B5EF4-FFF2-40B4-BE49-F238E27FC236}">
                <a16:creationId xmlns:a16="http://schemas.microsoft.com/office/drawing/2014/main" id="{D118CCDC-55F9-4FB9-932E-41D606C70519}"/>
              </a:ext>
            </a:extLst>
          </p:cNvPr>
          <p:cNvSpPr>
            <a:spLocks noGrp="1"/>
          </p:cNvSpPr>
          <p:nvPr>
            <p:ph idx="1"/>
          </p:nvPr>
        </p:nvSpPr>
        <p:spPr>
          <a:xfrm>
            <a:off x="4097877" y="1597572"/>
            <a:ext cx="4817523" cy="2743200"/>
          </a:xfrm>
        </p:spPr>
        <p:txBody>
          <a:bodyPr/>
          <a:lstStyle/>
          <a:p>
            <a:pPr>
              <a:buFont typeface="Arial" panose="020B0604020202020204" pitchFamily="34" charset="0"/>
              <a:buChar char="•"/>
            </a:pPr>
            <a:r>
              <a:rPr lang="en-US" sz="2000" dirty="0"/>
              <a:t>Two-tailed test: to determine if there is any difference between two groups, e.g. whether Group A scored higher or lower than Group B. </a:t>
            </a:r>
          </a:p>
          <a:p>
            <a:pPr>
              <a:buFont typeface="Arial" panose="020B0604020202020204" pitchFamily="34" charset="0"/>
              <a:buChar char="•"/>
            </a:pPr>
            <a:r>
              <a:rPr lang="en-US" sz="2000" dirty="0"/>
              <a:t>One-tailed test: to determine if there is a difference between groups in a specific direction, e.g. whether Group A scored higher than Group B, while uninterested whether Group A scoring lower than Group B.</a:t>
            </a:r>
          </a:p>
        </p:txBody>
      </p:sp>
      <p:pic>
        <p:nvPicPr>
          <p:cNvPr id="4" name="Picture 3">
            <a:extLst>
              <a:ext uri="{FF2B5EF4-FFF2-40B4-BE49-F238E27FC236}">
                <a16:creationId xmlns:a16="http://schemas.microsoft.com/office/drawing/2014/main" id="{DB8CF998-253E-43EC-AD98-7A7265E36447}"/>
              </a:ext>
            </a:extLst>
          </p:cNvPr>
          <p:cNvPicPr>
            <a:picLocks noChangeAspect="1"/>
          </p:cNvPicPr>
          <p:nvPr/>
        </p:nvPicPr>
        <p:blipFill>
          <a:blip r:embed="rId2"/>
          <a:stretch>
            <a:fillRect/>
          </a:stretch>
        </p:blipFill>
        <p:spPr>
          <a:xfrm>
            <a:off x="210207" y="1597572"/>
            <a:ext cx="3887670" cy="3124200"/>
          </a:xfrm>
          <a:prstGeom prst="rect">
            <a:avLst/>
          </a:prstGeom>
        </p:spPr>
      </p:pic>
      <p:sp>
        <p:nvSpPr>
          <p:cNvPr id="6" name="Content Placeholder 2">
            <a:extLst>
              <a:ext uri="{FF2B5EF4-FFF2-40B4-BE49-F238E27FC236}">
                <a16:creationId xmlns:a16="http://schemas.microsoft.com/office/drawing/2014/main" id="{BD61B09E-4F42-480F-83A2-8D0BFE3330E7}"/>
              </a:ext>
            </a:extLst>
          </p:cNvPr>
          <p:cNvSpPr txBox="1">
            <a:spLocks/>
          </p:cNvSpPr>
          <p:nvPr/>
        </p:nvSpPr>
        <p:spPr>
          <a:xfrm>
            <a:off x="457200" y="4805855"/>
            <a:ext cx="8686800" cy="1823545"/>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sz="2000" dirty="0"/>
              <a:t>Results are more likely to be significant for a one-tailed test if there truly is a difference between the groups in the direction that you have predicted. </a:t>
            </a:r>
          </a:p>
          <a:p>
            <a:pPr>
              <a:buFont typeface="Arial" panose="020B0604020202020204" pitchFamily="34" charset="0"/>
              <a:buChar char="•"/>
            </a:pPr>
            <a:r>
              <a:rPr lang="en-US" sz="2000" kern="0" dirty="0">
                <a:sym typeface="Wingdings" panose="05000000000000000000" pitchFamily="2" charset="2"/>
              </a:rPr>
              <a:t> Use 1-tailed only when you predict the direction before collecting or analyzing the data!</a:t>
            </a:r>
            <a:endParaRPr lang="en-US" sz="2000" kern="0" dirty="0"/>
          </a:p>
        </p:txBody>
      </p:sp>
      <p:sp>
        <p:nvSpPr>
          <p:cNvPr id="5" name="Rectangle 4">
            <a:extLst>
              <a:ext uri="{FF2B5EF4-FFF2-40B4-BE49-F238E27FC236}">
                <a16:creationId xmlns:a16="http://schemas.microsoft.com/office/drawing/2014/main" id="{62F0F26F-56DC-4B0D-9D80-128CC86FCC21}"/>
              </a:ext>
            </a:extLst>
          </p:cNvPr>
          <p:cNvSpPr/>
          <p:nvPr/>
        </p:nvSpPr>
        <p:spPr>
          <a:xfrm>
            <a:off x="838200" y="6490900"/>
            <a:ext cx="8305800" cy="276999"/>
          </a:xfrm>
          <a:prstGeom prst="rect">
            <a:avLst/>
          </a:prstGeom>
        </p:spPr>
        <p:txBody>
          <a:bodyPr wrap="square">
            <a:spAutoFit/>
          </a:bodyPr>
          <a:lstStyle/>
          <a:p>
            <a:pPr algn="r"/>
            <a:r>
              <a:rPr lang="en-US" sz="1200" b="0" dirty="0">
                <a:solidFill>
                  <a:schemeClr val="bg1"/>
                </a:solidFill>
                <a:hlinkClick r:id="rId3"/>
              </a:rPr>
              <a:t>https://stats.idre.ucla.edu/other/mult-pkg/faq/general/faq-what-are-the-differences-between-one-tailed-and-two-tailed-tests/</a:t>
            </a:r>
            <a:r>
              <a:rPr lang="en-US" sz="1200" b="0" dirty="0">
                <a:solidFill>
                  <a:schemeClr val="bg1"/>
                </a:solidFill>
              </a:rPr>
              <a:t> </a:t>
            </a:r>
          </a:p>
        </p:txBody>
      </p:sp>
    </p:spTree>
    <p:extLst>
      <p:ext uri="{BB962C8B-B14F-4D97-AF65-F5344CB8AC3E}">
        <p14:creationId xmlns:p14="http://schemas.microsoft.com/office/powerpoint/2010/main" val="2210034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5379A-AE8D-47A2-B0B6-822FD618C903}"/>
              </a:ext>
            </a:extLst>
          </p:cNvPr>
          <p:cNvSpPr>
            <a:spLocks noGrp="1"/>
          </p:cNvSpPr>
          <p:nvPr>
            <p:ph type="title"/>
          </p:nvPr>
        </p:nvSpPr>
        <p:spPr>
          <a:xfrm>
            <a:off x="0" y="762000"/>
            <a:ext cx="9144000" cy="762000"/>
          </a:xfrm>
        </p:spPr>
        <p:txBody>
          <a:bodyPr/>
          <a:lstStyle/>
          <a:p>
            <a:r>
              <a:rPr lang="en-US" sz="3400" dirty="0"/>
              <a:t>What you should know by now about research</a:t>
            </a:r>
            <a:br>
              <a:rPr lang="en-US" sz="3400" dirty="0"/>
            </a:br>
            <a:r>
              <a:rPr lang="en-US" sz="3400" dirty="0"/>
              <a:t>conducted following the scientific method (5)</a:t>
            </a:r>
          </a:p>
        </p:txBody>
      </p:sp>
      <p:sp>
        <p:nvSpPr>
          <p:cNvPr id="3" name="Content Placeholder 2">
            <a:extLst>
              <a:ext uri="{FF2B5EF4-FFF2-40B4-BE49-F238E27FC236}">
                <a16:creationId xmlns:a16="http://schemas.microsoft.com/office/drawing/2014/main" id="{AD115B4B-8CCC-4A5E-8104-ED545435C7A3}"/>
              </a:ext>
            </a:extLst>
          </p:cNvPr>
          <p:cNvSpPr>
            <a:spLocks noGrp="1"/>
          </p:cNvSpPr>
          <p:nvPr>
            <p:ph idx="1"/>
          </p:nvPr>
        </p:nvSpPr>
        <p:spPr>
          <a:xfrm>
            <a:off x="228600" y="2057400"/>
            <a:ext cx="8686800" cy="4572000"/>
          </a:xfrm>
        </p:spPr>
        <p:txBody>
          <a:bodyPr/>
          <a:lstStyle/>
          <a:p>
            <a:pPr>
              <a:buFont typeface="Arial" panose="020B0604020202020204" pitchFamily="34" charset="0"/>
              <a:buChar char="•"/>
            </a:pPr>
            <a:r>
              <a:rPr lang="en-US" dirty="0"/>
              <a:t>To be sure that you will measure only the characteristics you intend to measure, and that only the selected </a:t>
            </a:r>
            <a:r>
              <a:rPr lang="en-US"/>
              <a:t>I-variables are </a:t>
            </a:r>
            <a:r>
              <a:rPr lang="en-US" dirty="0"/>
              <a:t>responsible for changes in D-variables, you take measures to eliminate </a:t>
            </a:r>
            <a:r>
              <a:rPr lang="en-US" dirty="0">
                <a:solidFill>
                  <a:srgbClr val="FFFF00"/>
                </a:solidFill>
              </a:rPr>
              <a:t>confounding bias</a:t>
            </a:r>
            <a:r>
              <a:rPr lang="en-US" dirty="0"/>
              <a:t>.</a:t>
            </a:r>
          </a:p>
          <a:p>
            <a:pPr>
              <a:buFont typeface="Arial" panose="020B0604020202020204" pitchFamily="34" charset="0"/>
              <a:buChar char="•"/>
            </a:pPr>
            <a:r>
              <a:rPr lang="en-US" dirty="0"/>
              <a:t>To be sure you can reliably compare E and P entities, </a:t>
            </a:r>
          </a:p>
          <a:p>
            <a:pPr lvl="1">
              <a:buFont typeface="Arial" panose="020B0604020202020204" pitchFamily="34" charset="0"/>
              <a:buChar char="•"/>
            </a:pPr>
            <a:r>
              <a:rPr lang="en-US" dirty="0"/>
              <a:t>You avoid </a:t>
            </a:r>
            <a:r>
              <a:rPr lang="en-US" dirty="0">
                <a:solidFill>
                  <a:srgbClr val="FFFF00"/>
                </a:solidFill>
              </a:rPr>
              <a:t>selection bias </a:t>
            </a:r>
            <a:r>
              <a:rPr lang="en-US" dirty="0"/>
              <a:t>when sampling from E and P,</a:t>
            </a:r>
          </a:p>
          <a:p>
            <a:pPr lvl="1">
              <a:buFont typeface="Arial" panose="020B0604020202020204" pitchFamily="34" charset="0"/>
              <a:buChar char="•"/>
            </a:pPr>
            <a:r>
              <a:rPr lang="en-US" dirty="0"/>
              <a:t>You ensure E-sample and P-sample are comparable for all characteristics you do not measure</a:t>
            </a:r>
          </a:p>
          <a:p>
            <a:pPr lvl="1">
              <a:buFont typeface="Arial" panose="020B0604020202020204" pitchFamily="34" charset="0"/>
              <a:buChar char="•"/>
            </a:pPr>
            <a:endParaRPr lang="en-US" dirty="0"/>
          </a:p>
          <a:p>
            <a:pPr marL="0" indent="0"/>
            <a:r>
              <a:rPr lang="en-US" dirty="0">
                <a:sym typeface="Wingdings" panose="05000000000000000000" pitchFamily="2" charset="2"/>
              </a:rPr>
              <a:t>    </a:t>
            </a:r>
            <a:r>
              <a:rPr lang="en-US" dirty="0">
                <a:solidFill>
                  <a:srgbClr val="FFFF00"/>
                </a:solidFill>
                <a:sym typeface="Wingdings" panose="05000000000000000000" pitchFamily="2" charset="2"/>
              </a:rPr>
              <a:t> 	Need to be described non-redundantly in dedicated 	subsections of the proposal.</a:t>
            </a:r>
            <a:endParaRPr lang="en-US" dirty="0">
              <a:solidFill>
                <a:srgbClr val="FFFF00"/>
              </a:solidFill>
            </a:endParaRPr>
          </a:p>
        </p:txBody>
      </p:sp>
    </p:spTree>
    <p:extLst>
      <p:ext uri="{BB962C8B-B14F-4D97-AF65-F5344CB8AC3E}">
        <p14:creationId xmlns:p14="http://schemas.microsoft.com/office/powerpoint/2010/main" val="347422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Median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central data element when all of the data are arranged (ranked) in numerical order.</a:t>
            </a:r>
          </a:p>
          <a:p>
            <a:pPr>
              <a:buFont typeface="Arial" panose="020B0604020202020204" pitchFamily="34" charset="0"/>
              <a:buChar char="•"/>
            </a:pPr>
            <a:endParaRPr lang="en-US" sz="1000" dirty="0"/>
          </a:p>
          <a:p>
            <a:pPr>
              <a:buFont typeface="Arial" panose="020B0604020202020204" pitchFamily="34" charset="0"/>
              <a:buChar char="•"/>
            </a:pPr>
            <a:r>
              <a:rPr lang="en-US" dirty="0"/>
              <a:t>It is a literal measure of central tendency.</a:t>
            </a:r>
          </a:p>
          <a:p>
            <a:pPr>
              <a:buFont typeface="Arial" panose="020B0604020202020204" pitchFamily="34" charset="0"/>
              <a:buChar char="•"/>
            </a:pPr>
            <a:endParaRPr lang="en-US" sz="1000" dirty="0"/>
          </a:p>
          <a:p>
            <a:pPr>
              <a:buFont typeface="Arial" panose="020B0604020202020204" pitchFamily="34" charset="0"/>
              <a:buChar char="•"/>
            </a:pPr>
            <a:r>
              <a:rPr lang="en-US" dirty="0"/>
              <a:t>Usable for at least ordinal data.</a:t>
            </a:r>
          </a:p>
          <a:p>
            <a:pPr marL="0" indent="0"/>
            <a:endParaRPr lang="en-US" sz="1000" dirty="0"/>
          </a:p>
          <a:p>
            <a:pPr>
              <a:buFont typeface="Arial" panose="020B0604020202020204" pitchFamily="34" charset="0"/>
              <a:buChar char="•"/>
            </a:pPr>
            <a:r>
              <a:rPr lang="en-US" dirty="0"/>
              <a:t>Use instead of mean for non-normal data; less sensitive for outliers.</a:t>
            </a:r>
          </a:p>
          <a:p>
            <a:pPr>
              <a:buFont typeface="Arial" panose="020B0604020202020204" pitchFamily="34" charset="0"/>
              <a:buChar char="•"/>
            </a:pPr>
            <a:endParaRPr lang="en-US" sz="1000" dirty="0"/>
          </a:p>
          <a:p>
            <a:pPr>
              <a:buFont typeface="Arial" panose="020B0604020202020204" pitchFamily="34" charset="0"/>
              <a:buChar char="•"/>
            </a:pPr>
            <a:r>
              <a:rPr lang="en-US" dirty="0"/>
              <a:t>When there are an even number of data, the mean of the two central data points is taken as the median.</a:t>
            </a:r>
          </a:p>
        </p:txBody>
      </p:sp>
    </p:spTree>
    <p:extLst>
      <p:ext uri="{BB962C8B-B14F-4D97-AF65-F5344CB8AC3E}">
        <p14:creationId xmlns:p14="http://schemas.microsoft.com/office/powerpoint/2010/main" val="18156890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 and median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5875820"/>
              </p:ext>
            </p:extLst>
          </p:nvPr>
        </p:nvGraphicFramePr>
        <p:xfrm>
          <a:off x="228600" y="1676400"/>
          <a:ext cx="8686800" cy="49530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bwMode="auto">
          <a:xfrm flipV="1">
            <a:off x="4561952" y="4191000"/>
            <a:ext cx="0" cy="2133600"/>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graphicFrame>
        <p:nvGraphicFramePr>
          <p:cNvPr id="10" name="Table 9"/>
          <p:cNvGraphicFramePr>
            <a:graphicFrameLocks noGrp="1"/>
          </p:cNvGraphicFramePr>
          <p:nvPr/>
        </p:nvGraphicFramePr>
        <p:xfrm>
          <a:off x="914400" y="2682219"/>
          <a:ext cx="2133600" cy="75057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152400">
                <a:tc>
                  <a:txBody>
                    <a:bodyPr/>
                    <a:lstStyle/>
                    <a:p>
                      <a:pPr algn="r" fontAlgn="b"/>
                      <a:r>
                        <a:rPr lang="en-US" sz="2400" u="none" strike="noStrike" dirty="0">
                          <a:effectLst/>
                        </a:rPr>
                        <a:t>17</a:t>
                      </a:r>
                      <a:endParaRPr lang="en-US" sz="2400" b="0" i="0" u="none" strike="noStrike" dirty="0">
                        <a:solidFill>
                          <a:srgbClr val="9C65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84.3</a:t>
                      </a:r>
                      <a:endParaRPr lang="en-US" sz="2400" b="0" i="0" u="none" strike="noStrike">
                        <a:solidFill>
                          <a:srgbClr val="9C65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52400">
                <a:tc>
                  <a:txBody>
                    <a:bodyPr/>
                    <a:lstStyle/>
                    <a:p>
                      <a:pPr algn="r" fontAlgn="b"/>
                      <a:r>
                        <a:rPr lang="en-US" sz="2400" u="none" strike="noStrike">
                          <a:effectLst/>
                        </a:rPr>
                        <a:t>18</a:t>
                      </a:r>
                      <a:endParaRPr lang="en-US" sz="2400" b="0" i="0" u="none" strike="noStrike">
                        <a:solidFill>
                          <a:srgbClr val="9C65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84.6</a:t>
                      </a:r>
                      <a:endParaRPr lang="en-US" sz="2400" b="0" i="0" u="none" strike="noStrike" dirty="0">
                        <a:solidFill>
                          <a:srgbClr val="9C65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844563464"/>
              </p:ext>
            </p:extLst>
          </p:nvPr>
        </p:nvGraphicFramePr>
        <p:xfrm>
          <a:off x="685801" y="1981200"/>
          <a:ext cx="2819400" cy="375285"/>
        </p:xfrm>
        <a:graphic>
          <a:graphicData uri="http://schemas.openxmlformats.org/drawingml/2006/table">
            <a:tbl>
              <a:tblPr>
                <a:tableStyleId>{5C22544A-7EE6-4342-B048-85BDC9FD1C3A}</a:tableStyleId>
              </a:tblPr>
              <a:tblGrid>
                <a:gridCol w="1142999">
                  <a:extLst>
                    <a:ext uri="{9D8B030D-6E8A-4147-A177-3AD203B41FA5}">
                      <a16:colId xmlns:a16="http://schemas.microsoft.com/office/drawing/2014/main" val="20000"/>
                    </a:ext>
                  </a:extLst>
                </a:gridCol>
                <a:gridCol w="1676401">
                  <a:extLst>
                    <a:ext uri="{9D8B030D-6E8A-4147-A177-3AD203B41FA5}">
                      <a16:colId xmlns:a16="http://schemas.microsoft.com/office/drawing/2014/main" val="20001"/>
                    </a:ext>
                  </a:extLst>
                </a:gridCol>
              </a:tblGrid>
              <a:tr h="190500">
                <a:tc>
                  <a:txBody>
                    <a:bodyPr/>
                    <a:lstStyle/>
                    <a:p>
                      <a:pPr algn="l" fontAlgn="b"/>
                      <a:r>
                        <a:rPr lang="en-US" sz="2400" u="none" strike="noStrike" dirty="0">
                          <a:effectLst/>
                        </a:rPr>
                        <a:t>Mean</a:t>
                      </a:r>
                      <a:endParaRPr lang="en-US" sz="24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US" sz="2400" u="none" strike="noStrike" dirty="0">
                          <a:effectLst/>
                        </a:rPr>
                        <a:t>84.43429</a:t>
                      </a:r>
                      <a:endParaRPr lang="en-US" sz="24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605875212"/>
              </p:ext>
            </p:extLst>
          </p:nvPr>
        </p:nvGraphicFramePr>
        <p:xfrm>
          <a:off x="4419600" y="1976322"/>
          <a:ext cx="2743200" cy="375285"/>
        </p:xfrm>
        <a:graphic>
          <a:graphicData uri="http://schemas.openxmlformats.org/drawingml/2006/table">
            <a:tbl>
              <a:tblPr>
                <a:tableStyleId>{5C22544A-7EE6-4342-B048-85BDC9FD1C3A}</a:tableStyleId>
              </a:tblPr>
              <a:tblGrid>
                <a:gridCol w="1733340">
                  <a:extLst>
                    <a:ext uri="{9D8B030D-6E8A-4147-A177-3AD203B41FA5}">
                      <a16:colId xmlns:a16="http://schemas.microsoft.com/office/drawing/2014/main" val="20000"/>
                    </a:ext>
                  </a:extLst>
                </a:gridCol>
                <a:gridCol w="1009860">
                  <a:extLst>
                    <a:ext uri="{9D8B030D-6E8A-4147-A177-3AD203B41FA5}">
                      <a16:colId xmlns:a16="http://schemas.microsoft.com/office/drawing/2014/main" val="20001"/>
                    </a:ext>
                  </a:extLst>
                </a:gridCol>
              </a:tblGrid>
              <a:tr h="190500">
                <a:tc>
                  <a:txBody>
                    <a:bodyPr/>
                    <a:lstStyle/>
                    <a:p>
                      <a:pPr algn="l" fontAlgn="b"/>
                      <a:r>
                        <a:rPr lang="en-US" sz="2400" u="none" strike="noStrike" dirty="0">
                          <a:effectLst/>
                        </a:rPr>
                        <a:t>Median</a:t>
                      </a:r>
                      <a:endParaRPr lang="en-US" sz="2400" b="0" i="0" u="none" strike="noStrike" dirty="0">
                        <a:solidFill>
                          <a:srgbClr val="000000"/>
                        </a:solidFill>
                        <a:effectLst/>
                        <a:latin typeface="Calibri" panose="020F0502020204030204" pitchFamily="34" charset="0"/>
                      </a:endParaRPr>
                    </a:p>
                  </a:txBody>
                  <a:tcPr marL="9525" marR="9525" marT="9525" marB="0" anchor="b">
                    <a:solidFill>
                      <a:srgbClr val="1FE115"/>
                    </a:solidFill>
                  </a:tcPr>
                </a:tc>
                <a:tc>
                  <a:txBody>
                    <a:bodyPr/>
                    <a:lstStyle/>
                    <a:p>
                      <a:pPr algn="r" fontAlgn="b"/>
                      <a:r>
                        <a:rPr lang="en-US" sz="2400" u="none" strike="noStrike" dirty="0">
                          <a:effectLst/>
                        </a:rPr>
                        <a:t>84.6</a:t>
                      </a:r>
                      <a:endParaRPr lang="en-US" sz="2400" b="0" i="0" u="none" strike="noStrike" dirty="0">
                        <a:solidFill>
                          <a:srgbClr val="000000"/>
                        </a:solidFill>
                        <a:effectLst/>
                        <a:latin typeface="Calibri" panose="020F0502020204030204" pitchFamily="34" charset="0"/>
                      </a:endParaRPr>
                    </a:p>
                  </a:txBody>
                  <a:tcPr marL="9525" marR="9525" marT="9525" marB="0" anchor="b">
                    <a:solidFill>
                      <a:srgbClr val="1FE115"/>
                    </a:solidFill>
                  </a:tcPr>
                </a:tc>
                <a:extLst>
                  <a:ext uri="{0D108BD9-81ED-4DB2-BD59-A6C34878D82A}">
                    <a16:rowId xmlns:a16="http://schemas.microsoft.com/office/drawing/2014/main" val="10000"/>
                  </a:ext>
                </a:extLst>
              </a:tr>
            </a:tbl>
          </a:graphicData>
        </a:graphic>
      </p:graphicFrame>
      <p:cxnSp>
        <p:nvCxnSpPr>
          <p:cNvPr id="8" name="Straight Arrow Connector 7"/>
          <p:cNvCxnSpPr/>
          <p:nvPr/>
        </p:nvCxnSpPr>
        <p:spPr bwMode="auto">
          <a:xfrm flipV="1">
            <a:off x="4704304" y="4191000"/>
            <a:ext cx="0" cy="213360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spTree>
    <p:extLst>
      <p:ext uri="{BB962C8B-B14F-4D97-AF65-F5344CB8AC3E}">
        <p14:creationId xmlns:p14="http://schemas.microsoft.com/office/powerpoint/2010/main" val="353544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85D9D-2B27-4043-9FCC-B8046D90E9B9}"/>
              </a:ext>
            </a:extLst>
          </p:cNvPr>
          <p:cNvSpPr>
            <a:spLocks noGrp="1"/>
          </p:cNvSpPr>
          <p:nvPr>
            <p:ph type="title"/>
          </p:nvPr>
        </p:nvSpPr>
        <p:spPr>
          <a:xfrm>
            <a:off x="228600" y="533400"/>
            <a:ext cx="8686800" cy="762000"/>
          </a:xfrm>
        </p:spPr>
        <p:txBody>
          <a:bodyPr/>
          <a:lstStyle/>
          <a:p>
            <a:r>
              <a:rPr lang="en-US" dirty="0"/>
              <a:t>Non-parametric tests for ordinal data</a:t>
            </a:r>
          </a:p>
        </p:txBody>
      </p:sp>
      <p:graphicFrame>
        <p:nvGraphicFramePr>
          <p:cNvPr id="4" name="Content Placeholder 3">
            <a:extLst>
              <a:ext uri="{FF2B5EF4-FFF2-40B4-BE49-F238E27FC236}">
                <a16:creationId xmlns:a16="http://schemas.microsoft.com/office/drawing/2014/main" id="{07F83EAD-BE82-4B62-9DA5-73169BDFB8AC}"/>
              </a:ext>
            </a:extLst>
          </p:cNvPr>
          <p:cNvGraphicFramePr>
            <a:graphicFrameLocks noGrp="1"/>
          </p:cNvGraphicFramePr>
          <p:nvPr>
            <p:ph idx="1"/>
            <p:extLst>
              <p:ext uri="{D42A27DB-BD31-4B8C-83A1-F6EECF244321}">
                <p14:modId xmlns:p14="http://schemas.microsoft.com/office/powerpoint/2010/main" val="759081679"/>
              </p:ext>
            </p:extLst>
          </p:nvPr>
        </p:nvGraphicFramePr>
        <p:xfrm>
          <a:off x="0" y="1295400"/>
          <a:ext cx="9144000" cy="5309062"/>
        </p:xfrm>
        <a:graphic>
          <a:graphicData uri="http://schemas.openxmlformats.org/drawingml/2006/table">
            <a:tbl>
              <a:tblPr/>
              <a:tblGrid>
                <a:gridCol w="2286000">
                  <a:extLst>
                    <a:ext uri="{9D8B030D-6E8A-4147-A177-3AD203B41FA5}">
                      <a16:colId xmlns:a16="http://schemas.microsoft.com/office/drawing/2014/main" val="203545504"/>
                    </a:ext>
                  </a:extLst>
                </a:gridCol>
                <a:gridCol w="2038864">
                  <a:extLst>
                    <a:ext uri="{9D8B030D-6E8A-4147-A177-3AD203B41FA5}">
                      <a16:colId xmlns:a16="http://schemas.microsoft.com/office/drawing/2014/main" val="1163098855"/>
                    </a:ext>
                  </a:extLst>
                </a:gridCol>
                <a:gridCol w="1977082">
                  <a:extLst>
                    <a:ext uri="{9D8B030D-6E8A-4147-A177-3AD203B41FA5}">
                      <a16:colId xmlns:a16="http://schemas.microsoft.com/office/drawing/2014/main" val="694190362"/>
                    </a:ext>
                  </a:extLst>
                </a:gridCol>
                <a:gridCol w="2842054">
                  <a:extLst>
                    <a:ext uri="{9D8B030D-6E8A-4147-A177-3AD203B41FA5}">
                      <a16:colId xmlns:a16="http://schemas.microsoft.com/office/drawing/2014/main" val="3950338035"/>
                    </a:ext>
                  </a:extLst>
                </a:gridCol>
              </a:tblGrid>
              <a:tr h="350212">
                <a:tc>
                  <a:txBody>
                    <a:bodyPr/>
                    <a:lstStyle/>
                    <a:p>
                      <a:pPr algn="ctr" fontAlgn="t"/>
                      <a:r>
                        <a:rPr lang="en-US" sz="1600" b="1">
                          <a:solidFill>
                            <a:schemeClr val="bg1"/>
                          </a:solidFill>
                          <a:effectLst/>
                        </a:rPr>
                        <a:t>Non-parametric test</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fontAlgn="t"/>
                      <a:r>
                        <a:rPr lang="en-US" sz="1600" b="1">
                          <a:solidFill>
                            <a:schemeClr val="bg1"/>
                          </a:solidFill>
                          <a:effectLst/>
                        </a:rPr>
                        <a:t>Aim</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fontAlgn="t"/>
                      <a:r>
                        <a:rPr lang="en-US" sz="1600" b="1">
                          <a:solidFill>
                            <a:schemeClr val="bg1"/>
                          </a:solidFill>
                          <a:effectLst/>
                        </a:rPr>
                        <a:t>Samples or variables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fontAlgn="t"/>
                      <a:r>
                        <a:rPr lang="en-US" sz="1600" b="1" dirty="0">
                          <a:solidFill>
                            <a:schemeClr val="bg1"/>
                          </a:solidFill>
                          <a:effectLst/>
                        </a:rPr>
                        <a:t>Example</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22143187"/>
                  </a:ext>
                </a:extLst>
              </a:tr>
              <a:tr h="950576">
                <a:tc>
                  <a:txBody>
                    <a:bodyPr/>
                    <a:lstStyle/>
                    <a:p>
                      <a:pPr algn="l" fontAlgn="t"/>
                      <a:r>
                        <a:rPr lang="en-US" sz="1600">
                          <a:solidFill>
                            <a:schemeClr val="bg1"/>
                          </a:solidFill>
                          <a:effectLst/>
                        </a:rPr>
                        <a:t>Mood’s median test</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dirty="0">
                          <a:solidFill>
                            <a:schemeClr val="bg1"/>
                          </a:solidFill>
                          <a:effectLst/>
                        </a:rPr>
                        <a:t>Compare the medians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2 or more samples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dirty="0">
                          <a:solidFill>
                            <a:schemeClr val="bg1"/>
                          </a:solidFill>
                          <a:effectLst/>
                        </a:rPr>
                        <a:t>How different are the median income levels of people in 2 </a:t>
                      </a:r>
                      <a:r>
                        <a:rPr lang="en-US" sz="1600" dirty="0" err="1">
                          <a:solidFill>
                            <a:schemeClr val="bg1"/>
                          </a:solidFill>
                          <a:effectLst/>
                        </a:rPr>
                        <a:t>neighbouring</a:t>
                      </a:r>
                      <a:r>
                        <a:rPr lang="en-US" sz="1600" dirty="0">
                          <a:solidFill>
                            <a:schemeClr val="bg1"/>
                          </a:solidFill>
                          <a:effectLst/>
                        </a:rPr>
                        <a:t> cities?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75320014"/>
                  </a:ext>
                </a:extLst>
              </a:tr>
              <a:tr h="800485">
                <a:tc>
                  <a:txBody>
                    <a:bodyPr/>
                    <a:lstStyle/>
                    <a:p>
                      <a:pPr algn="l" fontAlgn="t"/>
                      <a:r>
                        <a:rPr lang="en-US" sz="1600">
                          <a:solidFill>
                            <a:schemeClr val="bg1"/>
                          </a:solidFill>
                          <a:effectLst/>
                        </a:rPr>
                        <a:t>Mann-Whitney </a:t>
                      </a:r>
                      <a:r>
                        <a:rPr lang="en-US" sz="1600" i="1">
                          <a:solidFill>
                            <a:schemeClr val="bg1"/>
                          </a:solidFill>
                          <a:effectLst/>
                        </a:rPr>
                        <a:t>U</a:t>
                      </a:r>
                      <a:r>
                        <a:rPr lang="en-US" sz="1600">
                          <a:solidFill>
                            <a:schemeClr val="bg1"/>
                          </a:solidFill>
                          <a:effectLst/>
                        </a:rPr>
                        <a:t> test (Wilcoxon rank sum test)</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Compare sum of rankings of scores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2 independent samples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How does perceived social status in one city differ from that in another?</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1405227"/>
                  </a:ext>
                </a:extLst>
              </a:tr>
              <a:tr h="1100667">
                <a:tc>
                  <a:txBody>
                    <a:bodyPr/>
                    <a:lstStyle/>
                    <a:p>
                      <a:pPr algn="l" fontAlgn="t"/>
                      <a:r>
                        <a:rPr lang="en-US" sz="1600">
                          <a:solidFill>
                            <a:schemeClr val="bg1"/>
                          </a:solidFill>
                          <a:effectLst/>
                        </a:rPr>
                        <a:t>Wilcoxon matched-pairs signed-rank test</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Compare magnitude and direction of difference between distributions of scores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2 dependent samples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How similar are the distributions of income levels of Democrats and Republicans in the same city?</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48342534"/>
                  </a:ext>
                </a:extLst>
              </a:tr>
              <a:tr h="1100667">
                <a:tc>
                  <a:txBody>
                    <a:bodyPr/>
                    <a:lstStyle/>
                    <a:p>
                      <a:pPr algn="l" fontAlgn="t"/>
                      <a:r>
                        <a:rPr lang="en-US" sz="1600">
                          <a:solidFill>
                            <a:schemeClr val="bg1"/>
                          </a:solidFill>
                          <a:effectLst/>
                        </a:rPr>
                        <a:t>Kruskal–Wallis </a:t>
                      </a:r>
                      <a:r>
                        <a:rPr lang="en-US" sz="1600" i="1">
                          <a:solidFill>
                            <a:schemeClr val="bg1"/>
                          </a:solidFill>
                          <a:effectLst/>
                        </a:rPr>
                        <a:t>H</a:t>
                      </a:r>
                      <a:r>
                        <a:rPr lang="en-US" sz="1600">
                          <a:solidFill>
                            <a:schemeClr val="bg1"/>
                          </a:solidFill>
                          <a:effectLst/>
                        </a:rPr>
                        <a:t> test</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Compare mean rankings of scores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3 or more samples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How does perceived social status differ between Democrats, Republicans and Independents?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77879064"/>
                  </a:ext>
                </a:extLst>
              </a:tr>
              <a:tr h="650394">
                <a:tc>
                  <a:txBody>
                    <a:bodyPr/>
                    <a:lstStyle/>
                    <a:p>
                      <a:pPr algn="l" fontAlgn="t"/>
                      <a:r>
                        <a:rPr lang="en-US" sz="1600">
                          <a:solidFill>
                            <a:schemeClr val="bg1"/>
                          </a:solidFill>
                          <a:effectLst/>
                        </a:rPr>
                        <a:t>Spearman’s rho or rank correlation coefficient</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Correlate 2 variables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2 ordinal variables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dirty="0">
                          <a:solidFill>
                            <a:schemeClr val="bg1"/>
                          </a:solidFill>
                          <a:effectLst/>
                        </a:rPr>
                        <a:t>Does income level correlate with perceived social status?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3921361"/>
                  </a:ext>
                </a:extLst>
              </a:tr>
            </a:tbl>
          </a:graphicData>
        </a:graphic>
      </p:graphicFrame>
      <p:sp>
        <p:nvSpPr>
          <p:cNvPr id="5" name="Rectangle 4">
            <a:extLst>
              <a:ext uri="{FF2B5EF4-FFF2-40B4-BE49-F238E27FC236}">
                <a16:creationId xmlns:a16="http://schemas.microsoft.com/office/drawing/2014/main" id="{7978177A-AFAE-4254-A421-52EC2E5C618A}"/>
              </a:ext>
            </a:extLst>
          </p:cNvPr>
          <p:cNvSpPr/>
          <p:nvPr/>
        </p:nvSpPr>
        <p:spPr>
          <a:xfrm>
            <a:off x="5791200" y="6604463"/>
            <a:ext cx="3352800" cy="276999"/>
          </a:xfrm>
          <a:prstGeom prst="rect">
            <a:avLst/>
          </a:prstGeom>
        </p:spPr>
        <p:txBody>
          <a:bodyPr wrap="square">
            <a:spAutoFit/>
          </a:bodyPr>
          <a:lstStyle/>
          <a:p>
            <a:r>
              <a:rPr lang="en-US" sz="1200" b="0" dirty="0">
                <a:solidFill>
                  <a:schemeClr val="bg1"/>
                </a:solidFill>
              </a:rPr>
              <a:t>https://www.scribbr.com/statistics/ordinal-data/</a:t>
            </a:r>
          </a:p>
        </p:txBody>
      </p:sp>
    </p:spTree>
    <p:extLst>
      <p:ext uri="{BB962C8B-B14F-4D97-AF65-F5344CB8AC3E}">
        <p14:creationId xmlns:p14="http://schemas.microsoft.com/office/powerpoint/2010/main" val="33058335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Mode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most frequent value in a dataset</a:t>
            </a:r>
          </a:p>
          <a:p>
            <a:pPr>
              <a:buFont typeface="Arial" panose="020B0604020202020204" pitchFamily="34" charset="0"/>
              <a:buChar char="•"/>
            </a:pPr>
            <a:endParaRPr lang="en-US" dirty="0"/>
          </a:p>
          <a:p>
            <a:pPr>
              <a:buFont typeface="Arial" panose="020B0604020202020204" pitchFamily="34" charset="0"/>
              <a:buChar char="•"/>
            </a:pPr>
            <a:r>
              <a:rPr lang="en-US" dirty="0"/>
              <a:t>Often not a particularly good indicator of central tendency. </a:t>
            </a:r>
          </a:p>
          <a:p>
            <a:pPr>
              <a:buFont typeface="Arial" panose="020B0604020202020204" pitchFamily="34" charset="0"/>
              <a:buChar char="•"/>
            </a:pPr>
            <a:endParaRPr lang="en-US" dirty="0"/>
          </a:p>
          <a:p>
            <a:pPr>
              <a:buFont typeface="Arial" panose="020B0604020202020204" pitchFamily="34" charset="0"/>
              <a:buChar char="•"/>
            </a:pPr>
            <a:r>
              <a:rPr lang="en-US" dirty="0"/>
              <a:t>Despite its limitations, the mode is the only means of measuring central tendency in a dataset containing nominal values.</a:t>
            </a:r>
          </a:p>
        </p:txBody>
      </p:sp>
    </p:spTree>
    <p:extLst>
      <p:ext uri="{BB962C8B-B14F-4D97-AF65-F5344CB8AC3E}">
        <p14:creationId xmlns:p14="http://schemas.microsoft.com/office/powerpoint/2010/main" val="25261018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mode here?</a:t>
            </a:r>
          </a:p>
        </p:txBody>
      </p:sp>
      <p:graphicFrame>
        <p:nvGraphicFramePr>
          <p:cNvPr id="4" name="Table 3"/>
          <p:cNvGraphicFramePr>
            <a:graphicFrameLocks noGrp="1"/>
          </p:cNvGraphicFramePr>
          <p:nvPr>
            <p:extLst>
              <p:ext uri="{D42A27DB-BD31-4B8C-83A1-F6EECF244321}">
                <p14:modId xmlns:p14="http://schemas.microsoft.com/office/powerpoint/2010/main" val="3100013221"/>
              </p:ext>
            </p:extLst>
          </p:nvPr>
        </p:nvGraphicFramePr>
        <p:xfrm>
          <a:off x="1447800" y="1676400"/>
          <a:ext cx="3124200" cy="4493556"/>
        </p:xfrm>
        <a:graphic>
          <a:graphicData uri="http://schemas.openxmlformats.org/drawingml/2006/table">
            <a:tbl>
              <a:tblPr>
                <a:tableStyleId>{5C22544A-7EE6-4342-B048-85BDC9FD1C3A}</a:tableStyleId>
              </a:tblPr>
              <a:tblGrid>
                <a:gridCol w="1292772">
                  <a:extLst>
                    <a:ext uri="{9D8B030D-6E8A-4147-A177-3AD203B41FA5}">
                      <a16:colId xmlns:a16="http://schemas.microsoft.com/office/drawing/2014/main" val="20000"/>
                    </a:ext>
                  </a:extLst>
                </a:gridCol>
                <a:gridCol w="1831428">
                  <a:extLst>
                    <a:ext uri="{9D8B030D-6E8A-4147-A177-3AD203B41FA5}">
                      <a16:colId xmlns:a16="http://schemas.microsoft.com/office/drawing/2014/main" val="20001"/>
                    </a:ext>
                  </a:extLst>
                </a:gridCol>
              </a:tblGrid>
              <a:tr h="174054">
                <a:tc>
                  <a:txBody>
                    <a:bodyPr/>
                    <a:lstStyle/>
                    <a:p>
                      <a:pPr algn="r" fontAlgn="b"/>
                      <a:r>
                        <a:rPr lang="en-US" sz="2400" u="none" strike="noStrike" dirty="0">
                          <a:effectLst/>
                        </a:rPr>
                        <a:t>71</a:t>
                      </a:r>
                      <a:endParaRPr lang="en-US" sz="2400" b="0" i="0" u="none" strike="noStrike" dirty="0">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0"/>
                  </a:ext>
                </a:extLst>
              </a:tr>
              <a:tr h="174054">
                <a:tc>
                  <a:txBody>
                    <a:bodyPr/>
                    <a:lstStyle/>
                    <a:p>
                      <a:pPr algn="r" fontAlgn="b"/>
                      <a:r>
                        <a:rPr lang="en-US" sz="2400" u="none" strike="noStrike">
                          <a:effectLst/>
                        </a:rPr>
                        <a:t>72.8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1"/>
                  </a:ext>
                </a:extLst>
              </a:tr>
              <a:tr h="174054">
                <a:tc>
                  <a:txBody>
                    <a:bodyPr/>
                    <a:lstStyle/>
                    <a:p>
                      <a:pPr algn="r" fontAlgn="b"/>
                      <a:r>
                        <a:rPr lang="en-US" sz="2400" u="none" strike="noStrike">
                          <a:effectLst/>
                        </a:rPr>
                        <a:t>73.8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2"/>
                  </a:ext>
                </a:extLst>
              </a:tr>
              <a:tr h="174054">
                <a:tc>
                  <a:txBody>
                    <a:bodyPr/>
                    <a:lstStyle/>
                    <a:p>
                      <a:pPr algn="r" fontAlgn="b"/>
                      <a:r>
                        <a:rPr lang="en-US" sz="2400" u="none" strike="noStrike">
                          <a:effectLst/>
                        </a:rPr>
                        <a:t>74.3</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3"/>
                  </a:ext>
                </a:extLst>
              </a:tr>
              <a:tr h="174054">
                <a:tc>
                  <a:txBody>
                    <a:bodyPr/>
                    <a:lstStyle/>
                    <a:p>
                      <a:pPr algn="r" fontAlgn="b"/>
                      <a:r>
                        <a:rPr lang="en-US" sz="2400" u="none" strike="noStrike">
                          <a:effectLst/>
                        </a:rPr>
                        <a:t>76.5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4"/>
                  </a:ext>
                </a:extLst>
              </a:tr>
              <a:tr h="174054">
                <a:tc>
                  <a:txBody>
                    <a:bodyPr/>
                    <a:lstStyle/>
                    <a:p>
                      <a:pPr algn="r" fontAlgn="b"/>
                      <a:r>
                        <a:rPr lang="en-US" sz="2400" u="none" strike="noStrike">
                          <a:effectLst/>
                        </a:rPr>
                        <a:t>76.8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5"/>
                  </a:ext>
                </a:extLst>
              </a:tr>
              <a:tr h="174054">
                <a:tc>
                  <a:txBody>
                    <a:bodyPr/>
                    <a:lstStyle/>
                    <a:p>
                      <a:pPr algn="r" fontAlgn="b"/>
                      <a:r>
                        <a:rPr lang="en-US" sz="2400" u="none" strike="noStrike">
                          <a:effectLst/>
                        </a:rPr>
                        <a:t>78.1</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6"/>
                  </a:ext>
                </a:extLst>
              </a:tr>
              <a:tr h="174054">
                <a:tc>
                  <a:txBody>
                    <a:bodyPr/>
                    <a:lstStyle/>
                    <a:p>
                      <a:pPr algn="r" fontAlgn="b"/>
                      <a:r>
                        <a:rPr lang="en-US" sz="2400" u="none" strike="noStrike">
                          <a:effectLst/>
                        </a:rPr>
                        <a:t>78.4</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7"/>
                  </a:ext>
                </a:extLst>
              </a:tr>
              <a:tr h="174054">
                <a:tc>
                  <a:txBody>
                    <a:bodyPr/>
                    <a:lstStyle/>
                    <a:p>
                      <a:pPr algn="r" fontAlgn="b"/>
                      <a:r>
                        <a:rPr lang="en-US" sz="2400" u="none" strike="noStrike">
                          <a:effectLst/>
                        </a:rPr>
                        <a:t>80.9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8"/>
                  </a:ext>
                </a:extLst>
              </a:tr>
              <a:tr h="174054">
                <a:tc>
                  <a:txBody>
                    <a:bodyPr/>
                    <a:lstStyle/>
                    <a:p>
                      <a:pPr algn="r" fontAlgn="b"/>
                      <a:r>
                        <a:rPr lang="en-US" sz="2400" u="none" strike="noStrike">
                          <a:effectLst/>
                        </a:rPr>
                        <a:t>81.9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9"/>
                  </a:ext>
                </a:extLst>
              </a:tr>
              <a:tr h="174054">
                <a:tc>
                  <a:txBody>
                    <a:bodyPr/>
                    <a:lstStyle/>
                    <a:p>
                      <a:pPr algn="r" fontAlgn="b"/>
                      <a:r>
                        <a:rPr lang="en-US" sz="2400" u="none" strike="noStrike">
                          <a:effectLst/>
                        </a:rPr>
                        <a:t>83.6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0"/>
                  </a:ext>
                </a:extLst>
              </a:tr>
              <a:tr h="174054">
                <a:tc>
                  <a:txBody>
                    <a:bodyPr/>
                    <a:lstStyle/>
                    <a:p>
                      <a:pPr algn="r" fontAlgn="b"/>
                      <a:r>
                        <a:rPr lang="en-US" sz="2400" u="none" strike="noStrike" dirty="0">
                          <a:effectLst/>
                        </a:rPr>
                        <a:t>83.9</a:t>
                      </a:r>
                      <a:endParaRPr lang="en-US" sz="2400" b="0" i="0" u="none" strike="noStrike" dirty="0">
                        <a:solidFill>
                          <a:srgbClr val="000000"/>
                        </a:solidFill>
                        <a:effectLst/>
                        <a:latin typeface="Calibri" panose="020F0502020204030204" pitchFamily="34" charset="0"/>
                      </a:endParaRPr>
                    </a:p>
                  </a:txBody>
                  <a:tcPr marL="8703" marR="8703" marT="8703" marB="0" anchor="b">
                    <a:solidFill>
                      <a:schemeClr val="bg1"/>
                    </a:solidFill>
                  </a:tcPr>
                </a:tc>
                <a:tc>
                  <a:txBody>
                    <a:bodyPr/>
                    <a:lstStyle/>
                    <a:p>
                      <a:pPr algn="r" fontAlgn="b"/>
                      <a:r>
                        <a:rPr lang="en-US" sz="2400" u="none" strike="noStrike" dirty="0">
                          <a:effectLst/>
                        </a:rPr>
                        <a:t>3</a:t>
                      </a:r>
                      <a:endParaRPr lang="en-US" sz="2400" b="0" i="0" u="none" strike="noStrike" dirty="0">
                        <a:solidFill>
                          <a:srgbClr val="000000"/>
                        </a:solidFill>
                        <a:effectLst/>
                        <a:latin typeface="Calibri" panose="020F0502020204030204" pitchFamily="34" charset="0"/>
                      </a:endParaRPr>
                    </a:p>
                  </a:txBody>
                  <a:tcPr marL="8703" marR="8703" marT="8703" marB="0" anchor="b">
                    <a:solidFill>
                      <a:schemeClr val="bg1"/>
                    </a:solidFill>
                  </a:tcPr>
                </a:tc>
                <a:extLst>
                  <a:ext uri="{0D108BD9-81ED-4DB2-BD59-A6C34878D82A}">
                    <a16:rowId xmlns:a16="http://schemas.microsoft.com/office/drawing/2014/main" val="1001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36384063"/>
              </p:ext>
            </p:extLst>
          </p:nvPr>
        </p:nvGraphicFramePr>
        <p:xfrm>
          <a:off x="5638800" y="1711141"/>
          <a:ext cx="2514600" cy="4868019"/>
        </p:xfrm>
        <a:graphic>
          <a:graphicData uri="http://schemas.openxmlformats.org/drawingml/2006/table">
            <a:tbl>
              <a:tblPr>
                <a:tableStyleId>{5C22544A-7EE6-4342-B048-85BDC9FD1C3A}</a:tableStyleId>
              </a:tblPr>
              <a:tblGrid>
                <a:gridCol w="1040524">
                  <a:extLst>
                    <a:ext uri="{9D8B030D-6E8A-4147-A177-3AD203B41FA5}">
                      <a16:colId xmlns:a16="http://schemas.microsoft.com/office/drawing/2014/main" val="20000"/>
                    </a:ext>
                  </a:extLst>
                </a:gridCol>
                <a:gridCol w="1474076">
                  <a:extLst>
                    <a:ext uri="{9D8B030D-6E8A-4147-A177-3AD203B41FA5}">
                      <a16:colId xmlns:a16="http://schemas.microsoft.com/office/drawing/2014/main" val="20001"/>
                    </a:ext>
                  </a:extLst>
                </a:gridCol>
              </a:tblGrid>
              <a:tr h="0">
                <a:tc>
                  <a:txBody>
                    <a:bodyPr/>
                    <a:lstStyle/>
                    <a:p>
                      <a:pPr algn="r" fontAlgn="b"/>
                      <a:r>
                        <a:rPr lang="en-US" sz="2400" u="none" strike="noStrike" dirty="0">
                          <a:effectLst/>
                        </a:rPr>
                        <a:t>84.3</a:t>
                      </a:r>
                      <a:endParaRPr lang="en-US" sz="2400" b="0" i="0" u="none" strike="noStrike" dirty="0">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0"/>
                  </a:ext>
                </a:extLst>
              </a:tr>
              <a:tr h="174054">
                <a:tc>
                  <a:txBody>
                    <a:bodyPr/>
                    <a:lstStyle/>
                    <a:p>
                      <a:pPr algn="r" fontAlgn="b"/>
                      <a:r>
                        <a:rPr lang="en-US" sz="2400" u="none" strike="noStrike">
                          <a:effectLst/>
                        </a:rPr>
                        <a:t>84.6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1"/>
                  </a:ext>
                </a:extLst>
              </a:tr>
              <a:tr h="174054">
                <a:tc>
                  <a:txBody>
                    <a:bodyPr/>
                    <a:lstStyle/>
                    <a:p>
                      <a:pPr algn="r" fontAlgn="b"/>
                      <a:r>
                        <a:rPr lang="en-US" sz="2400" u="none" strike="noStrike">
                          <a:effectLst/>
                        </a:rPr>
                        <a:t>85.9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2"/>
                  </a:ext>
                </a:extLst>
              </a:tr>
              <a:tr h="174054">
                <a:tc>
                  <a:txBody>
                    <a:bodyPr/>
                    <a:lstStyle/>
                    <a:p>
                      <a:pPr algn="r" fontAlgn="b"/>
                      <a:r>
                        <a:rPr lang="en-US" sz="2400" u="none" strike="noStrike">
                          <a:effectLst/>
                        </a:rPr>
                        <a:t>86.5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3"/>
                  </a:ext>
                </a:extLst>
              </a:tr>
              <a:tr h="174054">
                <a:tc>
                  <a:txBody>
                    <a:bodyPr/>
                    <a:lstStyle/>
                    <a:p>
                      <a:pPr algn="r" fontAlgn="b"/>
                      <a:r>
                        <a:rPr lang="en-US" sz="2400" u="none" strike="noStrike">
                          <a:effectLst/>
                        </a:rPr>
                        <a:t>86.6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4"/>
                  </a:ext>
                </a:extLst>
              </a:tr>
              <a:tr h="174054">
                <a:tc>
                  <a:txBody>
                    <a:bodyPr/>
                    <a:lstStyle/>
                    <a:p>
                      <a:pPr algn="r" fontAlgn="b"/>
                      <a:r>
                        <a:rPr lang="en-US" sz="2400" u="none" strike="noStrike">
                          <a:effectLst/>
                        </a:rPr>
                        <a:t>88.1</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5"/>
                  </a:ext>
                </a:extLst>
              </a:tr>
              <a:tr h="174054">
                <a:tc>
                  <a:txBody>
                    <a:bodyPr/>
                    <a:lstStyle/>
                    <a:p>
                      <a:pPr algn="r" fontAlgn="b"/>
                      <a:r>
                        <a:rPr lang="en-US" sz="2400" u="none" strike="noStrike">
                          <a:effectLst/>
                        </a:rPr>
                        <a:t>88.2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6"/>
                  </a:ext>
                </a:extLst>
              </a:tr>
              <a:tr h="174054">
                <a:tc>
                  <a:txBody>
                    <a:bodyPr/>
                    <a:lstStyle/>
                    <a:p>
                      <a:pPr algn="r" fontAlgn="b"/>
                      <a:r>
                        <a:rPr lang="en-US" sz="2400" u="none" strike="noStrike">
                          <a:effectLst/>
                        </a:rPr>
                        <a:t>90</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7"/>
                  </a:ext>
                </a:extLst>
              </a:tr>
              <a:tr h="174054">
                <a:tc>
                  <a:txBody>
                    <a:bodyPr/>
                    <a:lstStyle/>
                    <a:p>
                      <a:pPr algn="r" fontAlgn="b"/>
                      <a:r>
                        <a:rPr lang="en-US" sz="2400" u="none" strike="noStrike">
                          <a:effectLst/>
                        </a:rPr>
                        <a:t>90.7</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8"/>
                  </a:ext>
                </a:extLst>
              </a:tr>
              <a:tr h="174054">
                <a:tc>
                  <a:txBody>
                    <a:bodyPr/>
                    <a:lstStyle/>
                    <a:p>
                      <a:pPr algn="r" fontAlgn="b"/>
                      <a:r>
                        <a:rPr lang="en-US" sz="2400" u="none" strike="noStrike">
                          <a:effectLst/>
                        </a:rPr>
                        <a:t>91.2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9"/>
                  </a:ext>
                </a:extLst>
              </a:tr>
              <a:tr h="174054">
                <a:tc>
                  <a:txBody>
                    <a:bodyPr/>
                    <a:lstStyle/>
                    <a:p>
                      <a:pPr algn="r" fontAlgn="b"/>
                      <a:r>
                        <a:rPr lang="en-US" sz="2400" u="none" strike="noStrike">
                          <a:effectLst/>
                        </a:rPr>
                        <a:t>92.5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0"/>
                  </a:ext>
                </a:extLst>
              </a:tr>
              <a:tr h="174054">
                <a:tc>
                  <a:txBody>
                    <a:bodyPr/>
                    <a:lstStyle/>
                    <a:p>
                      <a:pPr algn="r" fontAlgn="b"/>
                      <a:r>
                        <a:rPr lang="en-US" sz="2400" u="none" strike="noStrike">
                          <a:effectLst/>
                        </a:rPr>
                        <a:t>93.2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1"/>
                  </a:ext>
                </a:extLst>
              </a:tr>
              <a:tr h="174054">
                <a:tc>
                  <a:txBody>
                    <a:bodyPr/>
                    <a:lstStyle/>
                    <a:p>
                      <a:pPr algn="r" fontAlgn="b"/>
                      <a:r>
                        <a:rPr lang="en-US" sz="2400" u="none" strike="noStrike" dirty="0">
                          <a:effectLst/>
                        </a:rPr>
                        <a:t>95.2</a:t>
                      </a:r>
                      <a:endParaRPr lang="en-US" sz="2400" b="0" i="0" u="none" strike="noStrike" dirty="0">
                        <a:solidFill>
                          <a:srgbClr val="000000"/>
                        </a:solidFill>
                        <a:effectLst/>
                        <a:latin typeface="Calibri" panose="020F0502020204030204" pitchFamily="34" charset="0"/>
                      </a:endParaRPr>
                    </a:p>
                  </a:txBody>
                  <a:tcPr marL="8703" marR="8703" marT="8703" marB="0" anchor="b">
                    <a:solidFill>
                      <a:schemeClr val="bg1"/>
                    </a:solidFill>
                  </a:tcPr>
                </a:tc>
                <a:tc>
                  <a:txBody>
                    <a:bodyPr/>
                    <a:lstStyle/>
                    <a:p>
                      <a:pPr algn="r" fontAlgn="b"/>
                      <a:r>
                        <a:rPr lang="en-US" sz="2400" u="none" strike="noStrike" dirty="0">
                          <a:effectLst/>
                        </a:rPr>
                        <a:t>3</a:t>
                      </a:r>
                      <a:endParaRPr lang="en-US" sz="2400" b="0" i="0" u="none" strike="noStrike" dirty="0">
                        <a:solidFill>
                          <a:srgbClr val="000000"/>
                        </a:solidFill>
                        <a:effectLst/>
                        <a:latin typeface="Calibri" panose="020F0502020204030204" pitchFamily="34" charset="0"/>
                      </a:endParaRPr>
                    </a:p>
                  </a:txBody>
                  <a:tcPr marL="8703" marR="8703" marT="8703" marB="0" anchor="b">
                    <a:solidFill>
                      <a:schemeClr val="bg1"/>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0002389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Bimodal</a:t>
            </a:r>
            <a:r>
              <a:rPr lang="en-US" dirty="0"/>
              <a:t> data set</a:t>
            </a:r>
          </a:p>
        </p:txBody>
      </p:sp>
      <p:graphicFrame>
        <p:nvGraphicFramePr>
          <p:cNvPr id="4" name="Table 3"/>
          <p:cNvGraphicFramePr>
            <a:graphicFrameLocks noGrp="1"/>
          </p:cNvGraphicFramePr>
          <p:nvPr>
            <p:extLst>
              <p:ext uri="{D42A27DB-BD31-4B8C-83A1-F6EECF244321}">
                <p14:modId xmlns:p14="http://schemas.microsoft.com/office/powerpoint/2010/main" val="3594794727"/>
              </p:ext>
            </p:extLst>
          </p:nvPr>
        </p:nvGraphicFramePr>
        <p:xfrm>
          <a:off x="1447800" y="1676400"/>
          <a:ext cx="3124200" cy="4493556"/>
        </p:xfrm>
        <a:graphic>
          <a:graphicData uri="http://schemas.openxmlformats.org/drawingml/2006/table">
            <a:tbl>
              <a:tblPr>
                <a:tableStyleId>{5C22544A-7EE6-4342-B048-85BDC9FD1C3A}</a:tableStyleId>
              </a:tblPr>
              <a:tblGrid>
                <a:gridCol w="1292772">
                  <a:extLst>
                    <a:ext uri="{9D8B030D-6E8A-4147-A177-3AD203B41FA5}">
                      <a16:colId xmlns:a16="http://schemas.microsoft.com/office/drawing/2014/main" val="20000"/>
                    </a:ext>
                  </a:extLst>
                </a:gridCol>
                <a:gridCol w="1831428">
                  <a:extLst>
                    <a:ext uri="{9D8B030D-6E8A-4147-A177-3AD203B41FA5}">
                      <a16:colId xmlns:a16="http://schemas.microsoft.com/office/drawing/2014/main" val="20001"/>
                    </a:ext>
                  </a:extLst>
                </a:gridCol>
              </a:tblGrid>
              <a:tr h="174054">
                <a:tc>
                  <a:txBody>
                    <a:bodyPr/>
                    <a:lstStyle/>
                    <a:p>
                      <a:pPr algn="r" fontAlgn="b"/>
                      <a:r>
                        <a:rPr lang="en-US" sz="2400" u="none" strike="noStrike" dirty="0">
                          <a:effectLst/>
                        </a:rPr>
                        <a:t>71</a:t>
                      </a:r>
                      <a:endParaRPr lang="en-US" sz="2400" b="0" i="0" u="none" strike="noStrike" dirty="0">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0"/>
                  </a:ext>
                </a:extLst>
              </a:tr>
              <a:tr h="174054">
                <a:tc>
                  <a:txBody>
                    <a:bodyPr/>
                    <a:lstStyle/>
                    <a:p>
                      <a:pPr algn="r" fontAlgn="b"/>
                      <a:r>
                        <a:rPr lang="en-US" sz="2400" u="none" strike="noStrike">
                          <a:effectLst/>
                        </a:rPr>
                        <a:t>72.8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1"/>
                  </a:ext>
                </a:extLst>
              </a:tr>
              <a:tr h="174054">
                <a:tc>
                  <a:txBody>
                    <a:bodyPr/>
                    <a:lstStyle/>
                    <a:p>
                      <a:pPr algn="r" fontAlgn="b"/>
                      <a:r>
                        <a:rPr lang="en-US" sz="2400" u="none" strike="noStrike">
                          <a:effectLst/>
                        </a:rPr>
                        <a:t>73.8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2"/>
                  </a:ext>
                </a:extLst>
              </a:tr>
              <a:tr h="174054">
                <a:tc>
                  <a:txBody>
                    <a:bodyPr/>
                    <a:lstStyle/>
                    <a:p>
                      <a:pPr algn="r" fontAlgn="b"/>
                      <a:r>
                        <a:rPr lang="en-US" sz="2400" u="none" strike="noStrike">
                          <a:effectLst/>
                        </a:rPr>
                        <a:t>74.3</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3"/>
                  </a:ext>
                </a:extLst>
              </a:tr>
              <a:tr h="174054">
                <a:tc>
                  <a:txBody>
                    <a:bodyPr/>
                    <a:lstStyle/>
                    <a:p>
                      <a:pPr algn="r" fontAlgn="b"/>
                      <a:r>
                        <a:rPr lang="en-US" sz="2400" u="none" strike="noStrike">
                          <a:effectLst/>
                        </a:rPr>
                        <a:t>76.5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4"/>
                  </a:ext>
                </a:extLst>
              </a:tr>
              <a:tr h="174054">
                <a:tc>
                  <a:txBody>
                    <a:bodyPr/>
                    <a:lstStyle/>
                    <a:p>
                      <a:pPr algn="r" fontAlgn="b"/>
                      <a:r>
                        <a:rPr lang="en-US" sz="2400" u="none" strike="noStrike">
                          <a:effectLst/>
                        </a:rPr>
                        <a:t>76.8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5"/>
                  </a:ext>
                </a:extLst>
              </a:tr>
              <a:tr h="174054">
                <a:tc>
                  <a:txBody>
                    <a:bodyPr/>
                    <a:lstStyle/>
                    <a:p>
                      <a:pPr algn="r" fontAlgn="b"/>
                      <a:r>
                        <a:rPr lang="en-US" sz="2400" u="none" strike="noStrike">
                          <a:effectLst/>
                        </a:rPr>
                        <a:t>78.1</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6"/>
                  </a:ext>
                </a:extLst>
              </a:tr>
              <a:tr h="174054">
                <a:tc>
                  <a:txBody>
                    <a:bodyPr/>
                    <a:lstStyle/>
                    <a:p>
                      <a:pPr algn="r" fontAlgn="b"/>
                      <a:r>
                        <a:rPr lang="en-US" sz="2400" u="none" strike="noStrike">
                          <a:effectLst/>
                        </a:rPr>
                        <a:t>78.4</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7"/>
                  </a:ext>
                </a:extLst>
              </a:tr>
              <a:tr h="174054">
                <a:tc>
                  <a:txBody>
                    <a:bodyPr/>
                    <a:lstStyle/>
                    <a:p>
                      <a:pPr algn="r" fontAlgn="b"/>
                      <a:r>
                        <a:rPr lang="en-US" sz="2400" u="none" strike="noStrike">
                          <a:effectLst/>
                        </a:rPr>
                        <a:t>80.9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8"/>
                  </a:ext>
                </a:extLst>
              </a:tr>
              <a:tr h="174054">
                <a:tc>
                  <a:txBody>
                    <a:bodyPr/>
                    <a:lstStyle/>
                    <a:p>
                      <a:pPr algn="r" fontAlgn="b"/>
                      <a:r>
                        <a:rPr lang="en-US" sz="2400" u="none" strike="noStrike">
                          <a:effectLst/>
                        </a:rPr>
                        <a:t>81.9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9"/>
                  </a:ext>
                </a:extLst>
              </a:tr>
              <a:tr h="174054">
                <a:tc>
                  <a:txBody>
                    <a:bodyPr/>
                    <a:lstStyle/>
                    <a:p>
                      <a:pPr algn="r" fontAlgn="b"/>
                      <a:r>
                        <a:rPr lang="en-US" sz="2400" u="none" strike="noStrike">
                          <a:effectLst/>
                        </a:rPr>
                        <a:t>83.6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0"/>
                  </a:ext>
                </a:extLst>
              </a:tr>
              <a:tr h="174054">
                <a:tc>
                  <a:txBody>
                    <a:bodyPr/>
                    <a:lstStyle/>
                    <a:p>
                      <a:pPr algn="r" fontAlgn="b"/>
                      <a:r>
                        <a:rPr lang="en-US" sz="2400" u="none" strike="noStrike" dirty="0">
                          <a:effectLst/>
                        </a:rPr>
                        <a:t>83.9</a:t>
                      </a:r>
                      <a:endParaRPr lang="en-US" sz="2400" b="0" i="0" u="none" strike="noStrike" dirty="0">
                        <a:solidFill>
                          <a:srgbClr val="000000"/>
                        </a:solidFill>
                        <a:effectLst/>
                        <a:latin typeface="Calibri" panose="020F0502020204030204" pitchFamily="34" charset="0"/>
                      </a:endParaRPr>
                    </a:p>
                  </a:txBody>
                  <a:tcPr marL="8703" marR="8703" marT="8703" marB="0" anchor="b">
                    <a:solidFill>
                      <a:srgbClr val="FF0000"/>
                    </a:solidFill>
                  </a:tcPr>
                </a:tc>
                <a:tc>
                  <a:txBody>
                    <a:bodyPr/>
                    <a:lstStyle/>
                    <a:p>
                      <a:pPr algn="r" fontAlgn="b"/>
                      <a:r>
                        <a:rPr lang="en-US" sz="2400" u="none" strike="noStrike" dirty="0">
                          <a:effectLst/>
                        </a:rPr>
                        <a:t>3</a:t>
                      </a:r>
                      <a:endParaRPr lang="en-US" sz="2400" b="0" i="0" u="none" strike="noStrike" dirty="0">
                        <a:solidFill>
                          <a:srgbClr val="000000"/>
                        </a:solidFill>
                        <a:effectLst/>
                        <a:latin typeface="Calibri" panose="020F0502020204030204" pitchFamily="34" charset="0"/>
                      </a:endParaRPr>
                    </a:p>
                  </a:txBody>
                  <a:tcPr marL="8703" marR="8703" marT="8703" marB="0" anchor="b">
                    <a:solidFill>
                      <a:srgbClr val="FF0000"/>
                    </a:solidFill>
                  </a:tcPr>
                </a:tc>
                <a:extLst>
                  <a:ext uri="{0D108BD9-81ED-4DB2-BD59-A6C34878D82A}">
                    <a16:rowId xmlns:a16="http://schemas.microsoft.com/office/drawing/2014/main" val="1001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18677927"/>
              </p:ext>
            </p:extLst>
          </p:nvPr>
        </p:nvGraphicFramePr>
        <p:xfrm>
          <a:off x="5638800" y="1711141"/>
          <a:ext cx="2514600" cy="4868019"/>
        </p:xfrm>
        <a:graphic>
          <a:graphicData uri="http://schemas.openxmlformats.org/drawingml/2006/table">
            <a:tbl>
              <a:tblPr>
                <a:tableStyleId>{5C22544A-7EE6-4342-B048-85BDC9FD1C3A}</a:tableStyleId>
              </a:tblPr>
              <a:tblGrid>
                <a:gridCol w="1040524">
                  <a:extLst>
                    <a:ext uri="{9D8B030D-6E8A-4147-A177-3AD203B41FA5}">
                      <a16:colId xmlns:a16="http://schemas.microsoft.com/office/drawing/2014/main" val="20000"/>
                    </a:ext>
                  </a:extLst>
                </a:gridCol>
                <a:gridCol w="1474076">
                  <a:extLst>
                    <a:ext uri="{9D8B030D-6E8A-4147-A177-3AD203B41FA5}">
                      <a16:colId xmlns:a16="http://schemas.microsoft.com/office/drawing/2014/main" val="20001"/>
                    </a:ext>
                  </a:extLst>
                </a:gridCol>
              </a:tblGrid>
              <a:tr h="0">
                <a:tc>
                  <a:txBody>
                    <a:bodyPr/>
                    <a:lstStyle/>
                    <a:p>
                      <a:pPr algn="r" fontAlgn="b"/>
                      <a:r>
                        <a:rPr lang="en-US" sz="2400" u="none" strike="noStrike" dirty="0">
                          <a:effectLst/>
                        </a:rPr>
                        <a:t>84.3</a:t>
                      </a:r>
                      <a:endParaRPr lang="en-US" sz="2400" b="0" i="0" u="none" strike="noStrike" dirty="0">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0"/>
                  </a:ext>
                </a:extLst>
              </a:tr>
              <a:tr h="174054">
                <a:tc>
                  <a:txBody>
                    <a:bodyPr/>
                    <a:lstStyle/>
                    <a:p>
                      <a:pPr algn="r" fontAlgn="b"/>
                      <a:r>
                        <a:rPr lang="en-US" sz="2400" u="none" strike="noStrike">
                          <a:effectLst/>
                        </a:rPr>
                        <a:t>84.6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1"/>
                  </a:ext>
                </a:extLst>
              </a:tr>
              <a:tr h="174054">
                <a:tc>
                  <a:txBody>
                    <a:bodyPr/>
                    <a:lstStyle/>
                    <a:p>
                      <a:pPr algn="r" fontAlgn="b"/>
                      <a:r>
                        <a:rPr lang="en-US" sz="2400" u="none" strike="noStrike">
                          <a:effectLst/>
                        </a:rPr>
                        <a:t>85.9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2"/>
                  </a:ext>
                </a:extLst>
              </a:tr>
              <a:tr h="174054">
                <a:tc>
                  <a:txBody>
                    <a:bodyPr/>
                    <a:lstStyle/>
                    <a:p>
                      <a:pPr algn="r" fontAlgn="b"/>
                      <a:r>
                        <a:rPr lang="en-US" sz="2400" u="none" strike="noStrike">
                          <a:effectLst/>
                        </a:rPr>
                        <a:t>86.5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3"/>
                  </a:ext>
                </a:extLst>
              </a:tr>
              <a:tr h="174054">
                <a:tc>
                  <a:txBody>
                    <a:bodyPr/>
                    <a:lstStyle/>
                    <a:p>
                      <a:pPr algn="r" fontAlgn="b"/>
                      <a:r>
                        <a:rPr lang="en-US" sz="2400" u="none" strike="noStrike">
                          <a:effectLst/>
                        </a:rPr>
                        <a:t>86.6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4"/>
                  </a:ext>
                </a:extLst>
              </a:tr>
              <a:tr h="174054">
                <a:tc>
                  <a:txBody>
                    <a:bodyPr/>
                    <a:lstStyle/>
                    <a:p>
                      <a:pPr algn="r" fontAlgn="b"/>
                      <a:r>
                        <a:rPr lang="en-US" sz="2400" u="none" strike="noStrike">
                          <a:effectLst/>
                        </a:rPr>
                        <a:t>88.1</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5"/>
                  </a:ext>
                </a:extLst>
              </a:tr>
              <a:tr h="174054">
                <a:tc>
                  <a:txBody>
                    <a:bodyPr/>
                    <a:lstStyle/>
                    <a:p>
                      <a:pPr algn="r" fontAlgn="b"/>
                      <a:r>
                        <a:rPr lang="en-US" sz="2400" u="none" strike="noStrike">
                          <a:effectLst/>
                        </a:rPr>
                        <a:t>88.2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6"/>
                  </a:ext>
                </a:extLst>
              </a:tr>
              <a:tr h="174054">
                <a:tc>
                  <a:txBody>
                    <a:bodyPr/>
                    <a:lstStyle/>
                    <a:p>
                      <a:pPr algn="r" fontAlgn="b"/>
                      <a:r>
                        <a:rPr lang="en-US" sz="2400" u="none" strike="noStrike">
                          <a:effectLst/>
                        </a:rPr>
                        <a:t>90</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7"/>
                  </a:ext>
                </a:extLst>
              </a:tr>
              <a:tr h="174054">
                <a:tc>
                  <a:txBody>
                    <a:bodyPr/>
                    <a:lstStyle/>
                    <a:p>
                      <a:pPr algn="r" fontAlgn="b"/>
                      <a:r>
                        <a:rPr lang="en-US" sz="2400" u="none" strike="noStrike">
                          <a:effectLst/>
                        </a:rPr>
                        <a:t>90.7</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8"/>
                  </a:ext>
                </a:extLst>
              </a:tr>
              <a:tr h="174054">
                <a:tc>
                  <a:txBody>
                    <a:bodyPr/>
                    <a:lstStyle/>
                    <a:p>
                      <a:pPr algn="r" fontAlgn="b"/>
                      <a:r>
                        <a:rPr lang="en-US" sz="2400" u="none" strike="noStrike">
                          <a:effectLst/>
                        </a:rPr>
                        <a:t>91.2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9"/>
                  </a:ext>
                </a:extLst>
              </a:tr>
              <a:tr h="174054">
                <a:tc>
                  <a:txBody>
                    <a:bodyPr/>
                    <a:lstStyle/>
                    <a:p>
                      <a:pPr algn="r" fontAlgn="b"/>
                      <a:r>
                        <a:rPr lang="en-US" sz="2400" u="none" strike="noStrike">
                          <a:effectLst/>
                        </a:rPr>
                        <a:t>92.5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0"/>
                  </a:ext>
                </a:extLst>
              </a:tr>
              <a:tr h="174054">
                <a:tc>
                  <a:txBody>
                    <a:bodyPr/>
                    <a:lstStyle/>
                    <a:p>
                      <a:pPr algn="r" fontAlgn="b"/>
                      <a:r>
                        <a:rPr lang="en-US" sz="2400" u="none" strike="noStrike">
                          <a:effectLst/>
                        </a:rPr>
                        <a:t>93.2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1"/>
                  </a:ext>
                </a:extLst>
              </a:tr>
              <a:tr h="174054">
                <a:tc>
                  <a:txBody>
                    <a:bodyPr/>
                    <a:lstStyle/>
                    <a:p>
                      <a:pPr algn="r" fontAlgn="b"/>
                      <a:r>
                        <a:rPr lang="en-US" sz="2400" u="none" strike="noStrike" dirty="0">
                          <a:effectLst/>
                        </a:rPr>
                        <a:t>95.2</a:t>
                      </a:r>
                      <a:endParaRPr lang="en-US" sz="2400" b="0" i="0" u="none" strike="noStrike" dirty="0">
                        <a:solidFill>
                          <a:srgbClr val="000000"/>
                        </a:solidFill>
                        <a:effectLst/>
                        <a:latin typeface="Calibri" panose="020F0502020204030204" pitchFamily="34" charset="0"/>
                      </a:endParaRPr>
                    </a:p>
                  </a:txBody>
                  <a:tcPr marL="8703" marR="8703" marT="8703" marB="0" anchor="b">
                    <a:solidFill>
                      <a:srgbClr val="FF0000"/>
                    </a:solidFill>
                  </a:tcPr>
                </a:tc>
                <a:tc>
                  <a:txBody>
                    <a:bodyPr/>
                    <a:lstStyle/>
                    <a:p>
                      <a:pPr algn="r" fontAlgn="b"/>
                      <a:r>
                        <a:rPr lang="en-US" sz="2400" u="none" strike="noStrike" dirty="0">
                          <a:effectLst/>
                        </a:rPr>
                        <a:t>3</a:t>
                      </a:r>
                      <a:endParaRPr lang="en-US" sz="2400" b="0" i="0" u="none" strike="noStrike" dirty="0">
                        <a:solidFill>
                          <a:srgbClr val="000000"/>
                        </a:solidFill>
                        <a:effectLst/>
                        <a:latin typeface="Calibri" panose="020F0502020204030204" pitchFamily="34" charset="0"/>
                      </a:endParaRPr>
                    </a:p>
                  </a:txBody>
                  <a:tcPr marL="8703" marR="8703" marT="8703" marB="0" anchor="b">
                    <a:solidFill>
                      <a:srgbClr val="FF0000"/>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8245194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7D5C8-C863-4C93-A347-1F878F274A54}"/>
              </a:ext>
            </a:extLst>
          </p:cNvPr>
          <p:cNvSpPr>
            <a:spLocks noGrp="1"/>
          </p:cNvSpPr>
          <p:nvPr>
            <p:ph type="title"/>
          </p:nvPr>
        </p:nvSpPr>
        <p:spPr>
          <a:xfrm>
            <a:off x="0" y="762000"/>
            <a:ext cx="9144000" cy="762000"/>
          </a:xfrm>
        </p:spPr>
        <p:txBody>
          <a:bodyPr/>
          <a:lstStyle/>
          <a:p>
            <a:r>
              <a:rPr lang="en-US" dirty="0"/>
              <a:t>Modes for  color preference in I.P. and E.P?</a:t>
            </a:r>
          </a:p>
        </p:txBody>
      </p:sp>
      <p:graphicFrame>
        <p:nvGraphicFramePr>
          <p:cNvPr id="4" name="Content Placeholder 3">
            <a:extLst>
              <a:ext uri="{FF2B5EF4-FFF2-40B4-BE49-F238E27FC236}">
                <a16:creationId xmlns:a16="http://schemas.microsoft.com/office/drawing/2014/main" id="{BA817236-20EE-47D9-ADCE-437B6BFB19C4}"/>
              </a:ext>
            </a:extLst>
          </p:cNvPr>
          <p:cNvGraphicFramePr>
            <a:graphicFrameLocks noGrp="1"/>
          </p:cNvGraphicFramePr>
          <p:nvPr>
            <p:ph idx="1"/>
            <p:extLst>
              <p:ext uri="{D42A27DB-BD31-4B8C-83A1-F6EECF244321}">
                <p14:modId xmlns:p14="http://schemas.microsoft.com/office/powerpoint/2010/main" val="3767333095"/>
              </p:ext>
            </p:extLst>
          </p:nvPr>
        </p:nvGraphicFramePr>
        <p:xfrm>
          <a:off x="228600" y="2141220"/>
          <a:ext cx="8763000" cy="1828800"/>
        </p:xfrm>
        <a:graphic>
          <a:graphicData uri="http://schemas.openxmlformats.org/drawingml/2006/table">
            <a:tbl>
              <a:tblPr/>
              <a:tblGrid>
                <a:gridCol w="2712720">
                  <a:extLst>
                    <a:ext uri="{9D8B030D-6E8A-4147-A177-3AD203B41FA5}">
                      <a16:colId xmlns:a16="http://schemas.microsoft.com/office/drawing/2014/main" val="1725350388"/>
                    </a:ext>
                  </a:extLst>
                </a:gridCol>
                <a:gridCol w="1021080">
                  <a:extLst>
                    <a:ext uri="{9D8B030D-6E8A-4147-A177-3AD203B41FA5}">
                      <a16:colId xmlns:a16="http://schemas.microsoft.com/office/drawing/2014/main" val="1469579112"/>
                    </a:ext>
                  </a:extLst>
                </a:gridCol>
                <a:gridCol w="1981200">
                  <a:extLst>
                    <a:ext uri="{9D8B030D-6E8A-4147-A177-3AD203B41FA5}">
                      <a16:colId xmlns:a16="http://schemas.microsoft.com/office/drawing/2014/main" val="4075544370"/>
                    </a:ext>
                  </a:extLst>
                </a:gridCol>
                <a:gridCol w="990600">
                  <a:extLst>
                    <a:ext uri="{9D8B030D-6E8A-4147-A177-3AD203B41FA5}">
                      <a16:colId xmlns:a16="http://schemas.microsoft.com/office/drawing/2014/main" val="641464629"/>
                    </a:ext>
                  </a:extLst>
                </a:gridCol>
                <a:gridCol w="914400">
                  <a:extLst>
                    <a:ext uri="{9D8B030D-6E8A-4147-A177-3AD203B41FA5}">
                      <a16:colId xmlns:a16="http://schemas.microsoft.com/office/drawing/2014/main" val="1852460586"/>
                    </a:ext>
                  </a:extLst>
                </a:gridCol>
                <a:gridCol w="1143000">
                  <a:extLst>
                    <a:ext uri="{9D8B030D-6E8A-4147-A177-3AD203B41FA5}">
                      <a16:colId xmlns:a16="http://schemas.microsoft.com/office/drawing/2014/main" val="2458254447"/>
                    </a:ext>
                  </a:extLst>
                </a:gridCol>
              </a:tblGrid>
              <a:tr h="0">
                <a:tc>
                  <a:txBody>
                    <a:bodyPr/>
                    <a:lstStyle/>
                    <a:p>
                      <a:pPr fontAlgn="t"/>
                      <a:r>
                        <a:rPr lang="en-US">
                          <a:effectLst/>
                        </a:rPr>
                        <a:t>(Observed counts)</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gridSpan="5">
                  <a:txBody>
                    <a:bodyPr/>
                    <a:lstStyle/>
                    <a:p>
                      <a:pPr algn="ctr" fontAlgn="t"/>
                      <a:r>
                        <a:rPr lang="en-US" b="1">
                          <a:effectLst/>
                        </a:rPr>
                        <a:t>Colours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93394475"/>
                  </a:ext>
                </a:extLst>
              </a:tr>
              <a:tr h="0">
                <a:tc>
                  <a:txBody>
                    <a:bodyPr/>
                    <a:lstStyle/>
                    <a:p>
                      <a:pPr fontAlgn="t"/>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Red</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Yellow</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dirty="0">
                          <a:effectLst/>
                        </a:rPr>
                        <a:t>Green</a:t>
                      </a:r>
                      <a:endParaRPr lang="en-US" dirty="0">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Blue</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Totals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extLst>
                  <a:ext uri="{0D108BD9-81ED-4DB2-BD59-A6C34878D82A}">
                    <a16:rowId xmlns:a16="http://schemas.microsoft.com/office/drawing/2014/main" val="3761018019"/>
                  </a:ext>
                </a:extLst>
              </a:tr>
              <a:tr h="0">
                <a:tc>
                  <a:txBody>
                    <a:bodyPr/>
                    <a:lstStyle/>
                    <a:p>
                      <a:pPr fontAlgn="t"/>
                      <a:r>
                        <a:rPr lang="en-US" b="1">
                          <a:effectLst/>
                        </a:rPr>
                        <a:t>Introvert personality</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20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6</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dirty="0">
                          <a:effectLst/>
                        </a:rPr>
                        <a:t>30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44</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100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1582739368"/>
                  </a:ext>
                </a:extLst>
              </a:tr>
              <a:tr h="0">
                <a:tc>
                  <a:txBody>
                    <a:bodyPr/>
                    <a:lstStyle/>
                    <a:p>
                      <a:pPr fontAlgn="t"/>
                      <a:r>
                        <a:rPr lang="en-US" b="1">
                          <a:effectLst/>
                        </a:rPr>
                        <a:t>Extrovert personality</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180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34</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50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36</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300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290717015"/>
                  </a:ext>
                </a:extLst>
              </a:tr>
              <a:tr h="0">
                <a:tc>
                  <a:txBody>
                    <a:bodyPr/>
                    <a:lstStyle/>
                    <a:p>
                      <a:pPr fontAlgn="t"/>
                      <a:r>
                        <a:rPr lang="en-US" b="1">
                          <a:effectLst/>
                        </a:rPr>
                        <a:t>Totals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200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40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80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80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dirty="0">
                          <a:effectLst/>
                        </a:rPr>
                        <a:t>400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280913441"/>
                  </a:ext>
                </a:extLst>
              </a:tr>
            </a:tbl>
          </a:graphicData>
        </a:graphic>
      </p:graphicFrame>
    </p:spTree>
    <p:extLst>
      <p:ext uri="{BB962C8B-B14F-4D97-AF65-F5344CB8AC3E}">
        <p14:creationId xmlns:p14="http://schemas.microsoft.com/office/powerpoint/2010/main" val="21750830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7D5C8-C863-4C93-A347-1F878F274A54}"/>
              </a:ext>
            </a:extLst>
          </p:cNvPr>
          <p:cNvSpPr>
            <a:spLocks noGrp="1"/>
          </p:cNvSpPr>
          <p:nvPr>
            <p:ph type="title"/>
          </p:nvPr>
        </p:nvSpPr>
        <p:spPr>
          <a:xfrm>
            <a:off x="0" y="762000"/>
            <a:ext cx="9144000" cy="762000"/>
          </a:xfrm>
        </p:spPr>
        <p:txBody>
          <a:bodyPr/>
          <a:lstStyle/>
          <a:p>
            <a:r>
              <a:rPr lang="en-US" dirty="0"/>
              <a:t>Comparing is possible: Chi</a:t>
            </a:r>
            <a:r>
              <a:rPr lang="en-US" baseline="30000" dirty="0"/>
              <a:t>2</a:t>
            </a:r>
          </a:p>
        </p:txBody>
      </p:sp>
      <p:graphicFrame>
        <p:nvGraphicFramePr>
          <p:cNvPr id="4" name="Content Placeholder 3">
            <a:extLst>
              <a:ext uri="{FF2B5EF4-FFF2-40B4-BE49-F238E27FC236}">
                <a16:creationId xmlns:a16="http://schemas.microsoft.com/office/drawing/2014/main" id="{BA817236-20EE-47D9-ADCE-437B6BFB19C4}"/>
              </a:ext>
            </a:extLst>
          </p:cNvPr>
          <p:cNvGraphicFramePr>
            <a:graphicFrameLocks noGrp="1"/>
          </p:cNvGraphicFramePr>
          <p:nvPr>
            <p:ph idx="1"/>
            <p:extLst>
              <p:ext uri="{D42A27DB-BD31-4B8C-83A1-F6EECF244321}">
                <p14:modId xmlns:p14="http://schemas.microsoft.com/office/powerpoint/2010/main" val="1667120281"/>
              </p:ext>
            </p:extLst>
          </p:nvPr>
        </p:nvGraphicFramePr>
        <p:xfrm>
          <a:off x="190500" y="1676400"/>
          <a:ext cx="8763000" cy="1832469"/>
        </p:xfrm>
        <a:graphic>
          <a:graphicData uri="http://schemas.openxmlformats.org/drawingml/2006/table">
            <a:tbl>
              <a:tblPr/>
              <a:tblGrid>
                <a:gridCol w="2857500">
                  <a:extLst>
                    <a:ext uri="{9D8B030D-6E8A-4147-A177-3AD203B41FA5}">
                      <a16:colId xmlns:a16="http://schemas.microsoft.com/office/drawing/2014/main" val="1725350388"/>
                    </a:ext>
                  </a:extLst>
                </a:gridCol>
                <a:gridCol w="1066800">
                  <a:extLst>
                    <a:ext uri="{9D8B030D-6E8A-4147-A177-3AD203B41FA5}">
                      <a16:colId xmlns:a16="http://schemas.microsoft.com/office/drawing/2014/main" val="1469579112"/>
                    </a:ext>
                  </a:extLst>
                </a:gridCol>
                <a:gridCol w="1790700">
                  <a:extLst>
                    <a:ext uri="{9D8B030D-6E8A-4147-A177-3AD203B41FA5}">
                      <a16:colId xmlns:a16="http://schemas.microsoft.com/office/drawing/2014/main" val="4075544370"/>
                    </a:ext>
                  </a:extLst>
                </a:gridCol>
                <a:gridCol w="990600">
                  <a:extLst>
                    <a:ext uri="{9D8B030D-6E8A-4147-A177-3AD203B41FA5}">
                      <a16:colId xmlns:a16="http://schemas.microsoft.com/office/drawing/2014/main" val="641464629"/>
                    </a:ext>
                  </a:extLst>
                </a:gridCol>
                <a:gridCol w="914400">
                  <a:extLst>
                    <a:ext uri="{9D8B030D-6E8A-4147-A177-3AD203B41FA5}">
                      <a16:colId xmlns:a16="http://schemas.microsoft.com/office/drawing/2014/main" val="1852460586"/>
                    </a:ext>
                  </a:extLst>
                </a:gridCol>
                <a:gridCol w="1143000">
                  <a:extLst>
                    <a:ext uri="{9D8B030D-6E8A-4147-A177-3AD203B41FA5}">
                      <a16:colId xmlns:a16="http://schemas.microsoft.com/office/drawing/2014/main" val="2458254447"/>
                    </a:ext>
                  </a:extLst>
                </a:gridCol>
              </a:tblGrid>
              <a:tr h="369429">
                <a:tc>
                  <a:txBody>
                    <a:bodyPr/>
                    <a:lstStyle/>
                    <a:p>
                      <a:pPr fontAlgn="t"/>
                      <a:r>
                        <a:rPr lang="en-US">
                          <a:effectLst/>
                        </a:rPr>
                        <a:t>(Observed counts)</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gridSpan="5">
                  <a:txBody>
                    <a:bodyPr/>
                    <a:lstStyle/>
                    <a:p>
                      <a:pPr algn="ctr" fontAlgn="t"/>
                      <a:r>
                        <a:rPr lang="en-US" b="1">
                          <a:effectLst/>
                        </a:rPr>
                        <a:t>Colours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93394475"/>
                  </a:ext>
                </a:extLst>
              </a:tr>
              <a:tr h="347698">
                <a:tc>
                  <a:txBody>
                    <a:bodyPr/>
                    <a:lstStyle/>
                    <a:p>
                      <a:pPr fontAlgn="t"/>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Red</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Yellow</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dirty="0">
                          <a:effectLst/>
                        </a:rPr>
                        <a:t>Green</a:t>
                      </a:r>
                      <a:endParaRPr lang="en-US" dirty="0">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Blue</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Totals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extLst>
                  <a:ext uri="{0D108BD9-81ED-4DB2-BD59-A6C34878D82A}">
                    <a16:rowId xmlns:a16="http://schemas.microsoft.com/office/drawing/2014/main" val="3761018019"/>
                  </a:ext>
                </a:extLst>
              </a:tr>
              <a:tr h="347698">
                <a:tc>
                  <a:txBody>
                    <a:bodyPr/>
                    <a:lstStyle/>
                    <a:p>
                      <a:pPr fontAlgn="t"/>
                      <a:r>
                        <a:rPr lang="en-US" b="1">
                          <a:effectLst/>
                        </a:rPr>
                        <a:t>Introvert personality</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20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6</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dirty="0">
                          <a:effectLst/>
                        </a:rPr>
                        <a:t>30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44</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100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1582739368"/>
                  </a:ext>
                </a:extLst>
              </a:tr>
              <a:tr h="347698">
                <a:tc>
                  <a:txBody>
                    <a:bodyPr/>
                    <a:lstStyle/>
                    <a:p>
                      <a:pPr fontAlgn="t"/>
                      <a:r>
                        <a:rPr lang="en-US" b="1">
                          <a:effectLst/>
                        </a:rPr>
                        <a:t>Extrovert personality</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180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34</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50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36</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300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290717015"/>
                  </a:ext>
                </a:extLst>
              </a:tr>
              <a:tr h="347698">
                <a:tc>
                  <a:txBody>
                    <a:bodyPr/>
                    <a:lstStyle/>
                    <a:p>
                      <a:pPr fontAlgn="t"/>
                      <a:r>
                        <a:rPr lang="en-US" b="1">
                          <a:effectLst/>
                        </a:rPr>
                        <a:t>Totals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200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40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80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80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dirty="0">
                          <a:effectLst/>
                        </a:rPr>
                        <a:t>400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280913441"/>
                  </a:ext>
                </a:extLst>
              </a:tr>
            </a:tbl>
          </a:graphicData>
        </a:graphic>
      </p:graphicFrame>
      <p:graphicFrame>
        <p:nvGraphicFramePr>
          <p:cNvPr id="3" name="Table 2">
            <a:extLst>
              <a:ext uri="{FF2B5EF4-FFF2-40B4-BE49-F238E27FC236}">
                <a16:creationId xmlns:a16="http://schemas.microsoft.com/office/drawing/2014/main" id="{B05CD90D-FBE9-40BE-BA35-CF4C125F4522}"/>
              </a:ext>
            </a:extLst>
          </p:cNvPr>
          <p:cNvGraphicFramePr>
            <a:graphicFrameLocks noGrp="1"/>
          </p:cNvGraphicFramePr>
          <p:nvPr>
            <p:extLst>
              <p:ext uri="{D42A27DB-BD31-4B8C-83A1-F6EECF244321}">
                <p14:modId xmlns:p14="http://schemas.microsoft.com/office/powerpoint/2010/main" val="1831222640"/>
              </p:ext>
            </p:extLst>
          </p:nvPr>
        </p:nvGraphicFramePr>
        <p:xfrm>
          <a:off x="206266" y="3579020"/>
          <a:ext cx="8763000" cy="1828800"/>
        </p:xfrm>
        <a:graphic>
          <a:graphicData uri="http://schemas.openxmlformats.org/drawingml/2006/table">
            <a:tbl>
              <a:tblPr/>
              <a:tblGrid>
                <a:gridCol w="2841734">
                  <a:extLst>
                    <a:ext uri="{9D8B030D-6E8A-4147-A177-3AD203B41FA5}">
                      <a16:colId xmlns:a16="http://schemas.microsoft.com/office/drawing/2014/main" val="813166291"/>
                    </a:ext>
                  </a:extLst>
                </a:gridCol>
                <a:gridCol w="1066800">
                  <a:extLst>
                    <a:ext uri="{9D8B030D-6E8A-4147-A177-3AD203B41FA5}">
                      <a16:colId xmlns:a16="http://schemas.microsoft.com/office/drawing/2014/main" val="3869766474"/>
                    </a:ext>
                  </a:extLst>
                </a:gridCol>
                <a:gridCol w="1828800">
                  <a:extLst>
                    <a:ext uri="{9D8B030D-6E8A-4147-A177-3AD203B41FA5}">
                      <a16:colId xmlns:a16="http://schemas.microsoft.com/office/drawing/2014/main" val="538213055"/>
                    </a:ext>
                  </a:extLst>
                </a:gridCol>
                <a:gridCol w="914400">
                  <a:extLst>
                    <a:ext uri="{9D8B030D-6E8A-4147-A177-3AD203B41FA5}">
                      <a16:colId xmlns:a16="http://schemas.microsoft.com/office/drawing/2014/main" val="2052996633"/>
                    </a:ext>
                  </a:extLst>
                </a:gridCol>
                <a:gridCol w="990600">
                  <a:extLst>
                    <a:ext uri="{9D8B030D-6E8A-4147-A177-3AD203B41FA5}">
                      <a16:colId xmlns:a16="http://schemas.microsoft.com/office/drawing/2014/main" val="556290975"/>
                    </a:ext>
                  </a:extLst>
                </a:gridCol>
                <a:gridCol w="1120666">
                  <a:extLst>
                    <a:ext uri="{9D8B030D-6E8A-4147-A177-3AD203B41FA5}">
                      <a16:colId xmlns:a16="http://schemas.microsoft.com/office/drawing/2014/main" val="408275377"/>
                    </a:ext>
                  </a:extLst>
                </a:gridCol>
              </a:tblGrid>
              <a:tr h="0">
                <a:tc>
                  <a:txBody>
                    <a:bodyPr/>
                    <a:lstStyle/>
                    <a:p>
                      <a:pPr fontAlgn="t"/>
                      <a:r>
                        <a:rPr lang="en-US">
                          <a:effectLst/>
                        </a:rPr>
                        <a:t> (Expected counts)</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gridSpan="5">
                  <a:txBody>
                    <a:bodyPr/>
                    <a:lstStyle/>
                    <a:p>
                      <a:pPr algn="ctr" fontAlgn="t"/>
                      <a:r>
                        <a:rPr lang="en-US" b="1">
                          <a:effectLst/>
                        </a:rPr>
                        <a:t>Colours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58133140"/>
                  </a:ext>
                </a:extLst>
              </a:tr>
              <a:tr h="0">
                <a:tc>
                  <a:txBody>
                    <a:bodyPr/>
                    <a:lstStyle/>
                    <a:p>
                      <a:pPr fontAlgn="t"/>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Red</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Yellow</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Green</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Blue</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Totals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extLst>
                  <a:ext uri="{0D108BD9-81ED-4DB2-BD59-A6C34878D82A}">
                    <a16:rowId xmlns:a16="http://schemas.microsoft.com/office/drawing/2014/main" val="982753142"/>
                  </a:ext>
                </a:extLst>
              </a:tr>
              <a:tr h="0">
                <a:tc>
                  <a:txBody>
                    <a:bodyPr/>
                    <a:lstStyle/>
                    <a:p>
                      <a:pPr fontAlgn="t"/>
                      <a:r>
                        <a:rPr lang="en-US" b="1">
                          <a:effectLst/>
                        </a:rPr>
                        <a:t>Introvert personality</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  50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10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20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20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100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1198412836"/>
                  </a:ext>
                </a:extLst>
              </a:tr>
              <a:tr h="0">
                <a:tc>
                  <a:txBody>
                    <a:bodyPr/>
                    <a:lstStyle/>
                    <a:p>
                      <a:pPr fontAlgn="t"/>
                      <a:r>
                        <a:rPr lang="en-US" b="1">
                          <a:effectLst/>
                        </a:rPr>
                        <a:t>Extrovert personality</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150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30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60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60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300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3401143923"/>
                  </a:ext>
                </a:extLst>
              </a:tr>
              <a:tr h="0">
                <a:tc>
                  <a:txBody>
                    <a:bodyPr/>
                    <a:lstStyle/>
                    <a:p>
                      <a:pPr fontAlgn="t"/>
                      <a:r>
                        <a:rPr lang="en-US" b="1">
                          <a:effectLst/>
                        </a:rPr>
                        <a:t>Totals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200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40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80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80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dirty="0">
                          <a:effectLst/>
                        </a:rPr>
                        <a:t>400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3471791620"/>
                  </a:ext>
                </a:extLst>
              </a:tr>
            </a:tbl>
          </a:graphicData>
        </a:graphic>
      </p:graphicFrame>
      <p:sp>
        <p:nvSpPr>
          <p:cNvPr id="5" name="TextBox 4">
            <a:extLst>
              <a:ext uri="{FF2B5EF4-FFF2-40B4-BE49-F238E27FC236}">
                <a16:creationId xmlns:a16="http://schemas.microsoft.com/office/drawing/2014/main" id="{9819801D-4378-405D-9926-95E6B839D4D9}"/>
              </a:ext>
            </a:extLst>
          </p:cNvPr>
          <p:cNvSpPr txBox="1"/>
          <p:nvPr/>
        </p:nvSpPr>
        <p:spPr>
          <a:xfrm>
            <a:off x="928769" y="5600675"/>
            <a:ext cx="3001143" cy="584775"/>
          </a:xfrm>
          <a:prstGeom prst="rect">
            <a:avLst/>
          </a:prstGeom>
          <a:noFill/>
        </p:spPr>
        <p:txBody>
          <a:bodyPr wrap="none" rtlCol="0">
            <a:spAutoFit/>
          </a:bodyPr>
          <a:lstStyle/>
          <a:p>
            <a:r>
              <a:rPr lang="en-US" b="0" dirty="0">
                <a:solidFill>
                  <a:schemeClr val="bg1"/>
                </a:solidFill>
              </a:rPr>
              <a:t>Expected counts:</a:t>
            </a:r>
          </a:p>
        </p:txBody>
      </p:sp>
      <p:pic>
        <p:nvPicPr>
          <p:cNvPr id="369666" name="Picture 2" descr="row total mutiplied by column total divided by grand total">
            <a:extLst>
              <a:ext uri="{FF2B5EF4-FFF2-40B4-BE49-F238E27FC236}">
                <a16:creationId xmlns:a16="http://schemas.microsoft.com/office/drawing/2014/main" id="{74B872DF-FEB8-42B1-95B0-9A57B542F6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5648040"/>
            <a:ext cx="4198085" cy="752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6377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0E5A7-46A2-4C97-9B9F-086C9ADBA011}"/>
              </a:ext>
            </a:extLst>
          </p:cNvPr>
          <p:cNvSpPr>
            <a:spLocks noGrp="1"/>
          </p:cNvSpPr>
          <p:nvPr>
            <p:ph type="title"/>
          </p:nvPr>
        </p:nvSpPr>
        <p:spPr/>
        <p:txBody>
          <a:bodyPr/>
          <a:lstStyle/>
          <a:p>
            <a:r>
              <a:rPr lang="en-US" dirty="0"/>
              <a:t>Chi-square</a:t>
            </a:r>
          </a:p>
        </p:txBody>
      </p:sp>
      <p:pic>
        <p:nvPicPr>
          <p:cNvPr id="370690" name="Picture 2" descr="(observed frequency minus expected frequency) squared, divided by expected frequency">
            <a:extLst>
              <a:ext uri="{FF2B5EF4-FFF2-40B4-BE49-F238E27FC236}">
                <a16:creationId xmlns:a16="http://schemas.microsoft.com/office/drawing/2014/main" id="{05308CF6-D9B6-436F-87F8-212B846A63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92166"/>
            <a:ext cx="5684626" cy="862013"/>
          </a:xfrm>
          <a:prstGeom prst="rect">
            <a:avLst/>
          </a:prstGeom>
          <a:noFill/>
          <a:extLst>
            <a:ext uri="{909E8E84-426E-40DD-AFC4-6F175D3DCCD1}">
              <a14:hiddenFill xmlns:a14="http://schemas.microsoft.com/office/drawing/2010/main">
                <a:solidFill>
                  <a:srgbClr val="FFFFFF"/>
                </a:solidFill>
              </a14:hiddenFill>
            </a:ext>
          </a:extLst>
        </p:spPr>
      </p:pic>
      <p:pic>
        <p:nvPicPr>
          <p:cNvPr id="370692" name="Picture 4" descr="table showing chi square test results">
            <a:extLst>
              <a:ext uri="{FF2B5EF4-FFF2-40B4-BE49-F238E27FC236}">
                <a16:creationId xmlns:a16="http://schemas.microsoft.com/office/drawing/2014/main" id="{57E6A47F-6874-4794-8914-AC2D936DF3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199" y="2717090"/>
            <a:ext cx="5665447" cy="32265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F4CE63B-AB60-4FEC-B949-A9FF70834B95}"/>
              </a:ext>
            </a:extLst>
          </p:cNvPr>
          <p:cNvSpPr/>
          <p:nvPr/>
        </p:nvSpPr>
        <p:spPr>
          <a:xfrm>
            <a:off x="4463534" y="6324600"/>
            <a:ext cx="4572000" cy="307777"/>
          </a:xfrm>
          <a:prstGeom prst="rect">
            <a:avLst/>
          </a:prstGeom>
        </p:spPr>
        <p:txBody>
          <a:bodyPr>
            <a:spAutoFit/>
          </a:bodyPr>
          <a:lstStyle/>
          <a:p>
            <a:r>
              <a:rPr lang="en-US" sz="1400" b="0" dirty="0">
                <a:solidFill>
                  <a:schemeClr val="bg1"/>
                </a:solidFill>
              </a:rPr>
              <a:t>http://learntech.uwe.ac.uk/da/Default.aspx?pageid=1440</a:t>
            </a:r>
          </a:p>
        </p:txBody>
      </p:sp>
    </p:spTree>
    <p:extLst>
      <p:ext uri="{BB962C8B-B14F-4D97-AF65-F5344CB8AC3E}">
        <p14:creationId xmlns:p14="http://schemas.microsoft.com/office/powerpoint/2010/main" val="15634123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6CBA7-EE68-43BC-90FF-1CA7A3ABB369}"/>
              </a:ext>
            </a:extLst>
          </p:cNvPr>
          <p:cNvSpPr>
            <a:spLocks noGrp="1"/>
          </p:cNvSpPr>
          <p:nvPr>
            <p:ph type="title"/>
          </p:nvPr>
        </p:nvSpPr>
        <p:spPr/>
        <p:txBody>
          <a:bodyPr/>
          <a:lstStyle/>
          <a:p>
            <a:r>
              <a:rPr lang="en-US" dirty="0"/>
              <a:t>Chi-square assumptions</a:t>
            </a:r>
          </a:p>
        </p:txBody>
      </p:sp>
      <p:sp>
        <p:nvSpPr>
          <p:cNvPr id="3" name="Content Placeholder 2">
            <a:extLst>
              <a:ext uri="{FF2B5EF4-FFF2-40B4-BE49-F238E27FC236}">
                <a16:creationId xmlns:a16="http://schemas.microsoft.com/office/drawing/2014/main" id="{1C32D2B9-521C-42B1-8B9F-AD354A80212D}"/>
              </a:ext>
            </a:extLst>
          </p:cNvPr>
          <p:cNvSpPr>
            <a:spLocks noGrp="1"/>
          </p:cNvSpPr>
          <p:nvPr>
            <p:ph idx="1"/>
          </p:nvPr>
        </p:nvSpPr>
        <p:spPr/>
        <p:txBody>
          <a:bodyPr/>
          <a:lstStyle/>
          <a:p>
            <a:pPr marL="457200" indent="-457200">
              <a:buFont typeface="+mj-lt"/>
              <a:buAutoNum type="arabicPeriod"/>
            </a:pPr>
            <a:r>
              <a:rPr lang="en-US" sz="1800" dirty="0"/>
              <a:t>The data in the cells may only be counts.</a:t>
            </a:r>
          </a:p>
          <a:p>
            <a:pPr marL="457200" indent="-457200">
              <a:buFont typeface="+mj-lt"/>
              <a:buAutoNum type="arabicPeriod"/>
            </a:pPr>
            <a:r>
              <a:rPr lang="en-US" sz="1800" dirty="0"/>
              <a:t>The categories are mutually exclusive. </a:t>
            </a:r>
          </a:p>
          <a:p>
            <a:pPr marL="457200" indent="-457200">
              <a:buFont typeface="+mj-lt"/>
              <a:buAutoNum type="arabicPeriod"/>
            </a:pPr>
            <a:r>
              <a:rPr lang="en-US" sz="1800" dirty="0"/>
              <a:t>Each subject may contribute data to one and only one cell in the Chi</a:t>
            </a:r>
            <a:r>
              <a:rPr lang="en-US" sz="1800" baseline="30000" dirty="0"/>
              <a:t>2</a:t>
            </a:r>
            <a:r>
              <a:rPr lang="en-US" sz="1800" dirty="0"/>
              <a:t>. If the same subjects are tested over time such that the comparisons are of the same subjects at Time 1, Time 2, Time 3, etc., then χ</a:t>
            </a:r>
            <a:r>
              <a:rPr lang="en-US" sz="1800" baseline="30000" dirty="0"/>
              <a:t>2</a:t>
            </a:r>
            <a:r>
              <a:rPr lang="en-US" sz="1800" dirty="0"/>
              <a:t> may not be used.</a:t>
            </a:r>
          </a:p>
          <a:p>
            <a:pPr marL="457200" indent="-457200">
              <a:buFont typeface="+mj-lt"/>
              <a:buAutoNum type="arabicPeriod"/>
            </a:pPr>
            <a:r>
              <a:rPr lang="en-US" sz="1800" dirty="0"/>
              <a:t>The study groups must be independent. Thus it cannot be used for paired samples.</a:t>
            </a:r>
          </a:p>
          <a:p>
            <a:pPr marL="457200" indent="-457200">
              <a:buFont typeface="+mj-lt"/>
              <a:buAutoNum type="arabicPeriod"/>
            </a:pPr>
            <a:r>
              <a:rPr lang="en-US" sz="1800" dirty="0"/>
              <a:t>The 2 variables are measured as categories, usually nominal, but collapsing into ordinal categories of other types is allowed.</a:t>
            </a:r>
          </a:p>
          <a:p>
            <a:pPr marL="457200" indent="-457200">
              <a:buFont typeface="+mj-lt"/>
              <a:buAutoNum type="arabicPeriod"/>
            </a:pPr>
            <a:r>
              <a:rPr lang="en-US" sz="1800" dirty="0"/>
              <a:t>No limit in the number of cells but a very large number of cells (over 20) can make it difficult to meet assumption #7, and to interpret the meaning of the results.</a:t>
            </a:r>
          </a:p>
          <a:p>
            <a:pPr marL="457200" indent="-457200">
              <a:buFont typeface="+mj-lt"/>
              <a:buAutoNum type="arabicPeriod"/>
            </a:pPr>
            <a:r>
              <a:rPr lang="en-US" sz="1800" dirty="0"/>
              <a:t>The values of the </a:t>
            </a:r>
            <a:r>
              <a:rPr lang="en-US" sz="1800" i="1" dirty="0"/>
              <a:t>expected</a:t>
            </a:r>
            <a:r>
              <a:rPr lang="en-US" sz="1800" dirty="0"/>
              <a:t> cells should be &gt;=5 in at least 80% of the cells, and no cell should have an expected of less than 1. This assumption is most likely to be met if the sample size equals at least the number of cells multiplied by 5. </a:t>
            </a:r>
          </a:p>
        </p:txBody>
      </p:sp>
      <p:sp>
        <p:nvSpPr>
          <p:cNvPr id="4" name="Rectangle 3">
            <a:extLst>
              <a:ext uri="{FF2B5EF4-FFF2-40B4-BE49-F238E27FC236}">
                <a16:creationId xmlns:a16="http://schemas.microsoft.com/office/drawing/2014/main" id="{20CDF8B8-50AD-449A-9D77-432C976F4193}"/>
              </a:ext>
            </a:extLst>
          </p:cNvPr>
          <p:cNvSpPr/>
          <p:nvPr/>
        </p:nvSpPr>
        <p:spPr>
          <a:xfrm>
            <a:off x="4566745" y="6474023"/>
            <a:ext cx="4572000" cy="307777"/>
          </a:xfrm>
          <a:prstGeom prst="rect">
            <a:avLst/>
          </a:prstGeom>
        </p:spPr>
        <p:txBody>
          <a:bodyPr>
            <a:spAutoFit/>
          </a:bodyPr>
          <a:lstStyle/>
          <a:p>
            <a:r>
              <a:rPr lang="en-US" sz="1400" b="0" dirty="0">
                <a:solidFill>
                  <a:schemeClr val="bg1"/>
                </a:solidFill>
              </a:rPr>
              <a:t>https://www.ncbi.nlm.nih.gov/pmc/articles/PMC3900058/</a:t>
            </a:r>
          </a:p>
        </p:txBody>
      </p:sp>
    </p:spTree>
    <p:extLst>
      <p:ext uri="{BB962C8B-B14F-4D97-AF65-F5344CB8AC3E}">
        <p14:creationId xmlns:p14="http://schemas.microsoft.com/office/powerpoint/2010/main" val="924811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FB043-B58A-422F-91AA-B8BF9BD3E113}"/>
              </a:ext>
            </a:extLst>
          </p:cNvPr>
          <p:cNvSpPr>
            <a:spLocks noGrp="1"/>
          </p:cNvSpPr>
          <p:nvPr>
            <p:ph type="title"/>
          </p:nvPr>
        </p:nvSpPr>
        <p:spPr/>
        <p:txBody>
          <a:bodyPr/>
          <a:lstStyle/>
          <a:p>
            <a:r>
              <a:rPr lang="en-US" dirty="0"/>
              <a:t>‘Statistics’</a:t>
            </a:r>
          </a:p>
        </p:txBody>
      </p:sp>
      <p:sp>
        <p:nvSpPr>
          <p:cNvPr id="3" name="Content Placeholder 2">
            <a:extLst>
              <a:ext uri="{FF2B5EF4-FFF2-40B4-BE49-F238E27FC236}">
                <a16:creationId xmlns:a16="http://schemas.microsoft.com/office/drawing/2014/main" id="{DC34B6F9-CCC7-468A-812D-4F2203455E13}"/>
              </a:ext>
            </a:extLst>
          </p:cNvPr>
          <p:cNvSpPr>
            <a:spLocks noGrp="1"/>
          </p:cNvSpPr>
          <p:nvPr>
            <p:ph idx="1"/>
          </p:nvPr>
        </p:nvSpPr>
        <p:spPr/>
        <p:txBody>
          <a:bodyPr/>
          <a:lstStyle/>
          <a:p>
            <a:pPr>
              <a:buFont typeface="Arial" panose="020B0604020202020204" pitchFamily="34" charset="0"/>
              <a:buChar char="•"/>
            </a:pPr>
            <a:r>
              <a:rPr lang="en-US" dirty="0"/>
              <a:t>Goal:</a:t>
            </a:r>
          </a:p>
          <a:p>
            <a:pPr lvl="1">
              <a:buFont typeface="Arial" panose="020B0604020202020204" pitchFamily="34" charset="0"/>
              <a:buChar char="•"/>
            </a:pPr>
            <a:r>
              <a:rPr lang="en-US" dirty="0"/>
              <a:t>Demonstrate that if your D-type population parameters show differences for your E-sample and P-sample, these differences are </a:t>
            </a:r>
            <a:r>
              <a:rPr lang="en-US" dirty="0">
                <a:solidFill>
                  <a:srgbClr val="FFFF00"/>
                </a:solidFill>
              </a:rPr>
              <a:t>significant</a:t>
            </a:r>
            <a:r>
              <a:rPr lang="en-US" dirty="0"/>
              <a:t>!</a:t>
            </a:r>
          </a:p>
          <a:p>
            <a:pPr>
              <a:buFont typeface="Arial" panose="020B0604020202020204" pitchFamily="34" charset="0"/>
              <a:buChar char="•"/>
            </a:pPr>
            <a:r>
              <a:rPr lang="en-US" dirty="0"/>
              <a:t>Determinants:</a:t>
            </a:r>
          </a:p>
          <a:p>
            <a:pPr lvl="1">
              <a:buFont typeface="Arial" panose="020B0604020202020204" pitchFamily="34" charset="0"/>
              <a:buChar char="•"/>
            </a:pPr>
            <a:r>
              <a:rPr lang="en-US" dirty="0"/>
              <a:t>Sample sizes and power</a:t>
            </a:r>
          </a:p>
          <a:p>
            <a:pPr lvl="1">
              <a:buFont typeface="Arial" panose="020B0604020202020204" pitchFamily="34" charset="0"/>
              <a:buChar char="•"/>
            </a:pPr>
            <a:r>
              <a:rPr lang="en-US" dirty="0"/>
              <a:t>Measurement levels of variables</a:t>
            </a:r>
          </a:p>
          <a:p>
            <a:pPr lvl="1">
              <a:buFont typeface="Arial" panose="020B0604020202020204" pitchFamily="34" charset="0"/>
              <a:buChar char="•"/>
            </a:pPr>
            <a:r>
              <a:rPr lang="en-US" dirty="0"/>
              <a:t>Conditions under which significance tests may be applied</a:t>
            </a:r>
          </a:p>
          <a:p>
            <a:pPr lvl="1">
              <a:buFont typeface="Arial" panose="020B0604020202020204" pitchFamily="34" charset="0"/>
              <a:buChar char="•"/>
            </a:pPr>
            <a:r>
              <a:rPr lang="en-US" dirty="0"/>
              <a:t>…</a:t>
            </a:r>
          </a:p>
        </p:txBody>
      </p:sp>
    </p:spTree>
    <p:extLst>
      <p:ext uri="{BB962C8B-B14F-4D97-AF65-F5344CB8AC3E}">
        <p14:creationId xmlns:p14="http://schemas.microsoft.com/office/powerpoint/2010/main" val="20199249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 median and modes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05701291"/>
              </p:ext>
            </p:extLst>
          </p:nvPr>
        </p:nvGraphicFramePr>
        <p:xfrm>
          <a:off x="228600" y="1676400"/>
          <a:ext cx="8686800" cy="49530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bwMode="auto">
          <a:xfrm flipV="1">
            <a:off x="4561952" y="4191000"/>
            <a:ext cx="0" cy="2133600"/>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graphicFrame>
        <p:nvGraphicFramePr>
          <p:cNvPr id="10" name="Table 9"/>
          <p:cNvGraphicFramePr>
            <a:graphicFrameLocks noGrp="1"/>
          </p:cNvGraphicFramePr>
          <p:nvPr/>
        </p:nvGraphicFramePr>
        <p:xfrm>
          <a:off x="914400" y="2682219"/>
          <a:ext cx="2133600" cy="75057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152400">
                <a:tc>
                  <a:txBody>
                    <a:bodyPr/>
                    <a:lstStyle/>
                    <a:p>
                      <a:pPr algn="r" fontAlgn="b"/>
                      <a:r>
                        <a:rPr lang="en-US" sz="2400" u="none" strike="noStrike" dirty="0">
                          <a:effectLst/>
                        </a:rPr>
                        <a:t>17</a:t>
                      </a:r>
                      <a:endParaRPr lang="en-US" sz="2400" b="0" i="0" u="none" strike="noStrike" dirty="0">
                        <a:solidFill>
                          <a:srgbClr val="9C65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84.3</a:t>
                      </a:r>
                      <a:endParaRPr lang="en-US" sz="2400" b="0" i="0" u="none" strike="noStrike">
                        <a:solidFill>
                          <a:srgbClr val="9C65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52400">
                <a:tc>
                  <a:txBody>
                    <a:bodyPr/>
                    <a:lstStyle/>
                    <a:p>
                      <a:pPr algn="r" fontAlgn="b"/>
                      <a:r>
                        <a:rPr lang="en-US" sz="2400" u="none" strike="noStrike">
                          <a:effectLst/>
                        </a:rPr>
                        <a:t>18</a:t>
                      </a:r>
                      <a:endParaRPr lang="en-US" sz="2400" b="0" i="0" u="none" strike="noStrike">
                        <a:solidFill>
                          <a:srgbClr val="9C65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84.6</a:t>
                      </a:r>
                      <a:endParaRPr lang="en-US" sz="2400" b="0" i="0" u="none" strike="noStrike" dirty="0">
                        <a:solidFill>
                          <a:srgbClr val="9C65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85801" y="1981200"/>
          <a:ext cx="2819400" cy="375285"/>
        </p:xfrm>
        <a:graphic>
          <a:graphicData uri="http://schemas.openxmlformats.org/drawingml/2006/table">
            <a:tbl>
              <a:tblPr>
                <a:tableStyleId>{5C22544A-7EE6-4342-B048-85BDC9FD1C3A}</a:tableStyleId>
              </a:tblPr>
              <a:tblGrid>
                <a:gridCol w="1142999">
                  <a:extLst>
                    <a:ext uri="{9D8B030D-6E8A-4147-A177-3AD203B41FA5}">
                      <a16:colId xmlns:a16="http://schemas.microsoft.com/office/drawing/2014/main" val="20000"/>
                    </a:ext>
                  </a:extLst>
                </a:gridCol>
                <a:gridCol w="1676401">
                  <a:extLst>
                    <a:ext uri="{9D8B030D-6E8A-4147-A177-3AD203B41FA5}">
                      <a16:colId xmlns:a16="http://schemas.microsoft.com/office/drawing/2014/main" val="20001"/>
                    </a:ext>
                  </a:extLst>
                </a:gridCol>
              </a:tblGrid>
              <a:tr h="190500">
                <a:tc>
                  <a:txBody>
                    <a:bodyPr/>
                    <a:lstStyle/>
                    <a:p>
                      <a:pPr algn="l" fontAlgn="b"/>
                      <a:r>
                        <a:rPr lang="en-US" sz="2400" u="none" strike="noStrike" dirty="0">
                          <a:effectLst/>
                        </a:rPr>
                        <a:t>Mean</a:t>
                      </a:r>
                      <a:endParaRPr lang="en-US" sz="24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US" sz="2400" u="none" strike="noStrike" dirty="0">
                          <a:effectLst/>
                        </a:rPr>
                        <a:t>84.43429</a:t>
                      </a:r>
                      <a:endParaRPr lang="en-US" sz="24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nvGraphicFramePr>
        <p:xfrm>
          <a:off x="4419600" y="1976322"/>
          <a:ext cx="2743200" cy="375285"/>
        </p:xfrm>
        <a:graphic>
          <a:graphicData uri="http://schemas.openxmlformats.org/drawingml/2006/table">
            <a:tbl>
              <a:tblPr>
                <a:tableStyleId>{5C22544A-7EE6-4342-B048-85BDC9FD1C3A}</a:tableStyleId>
              </a:tblPr>
              <a:tblGrid>
                <a:gridCol w="1733340">
                  <a:extLst>
                    <a:ext uri="{9D8B030D-6E8A-4147-A177-3AD203B41FA5}">
                      <a16:colId xmlns:a16="http://schemas.microsoft.com/office/drawing/2014/main" val="20000"/>
                    </a:ext>
                  </a:extLst>
                </a:gridCol>
                <a:gridCol w="1009860">
                  <a:extLst>
                    <a:ext uri="{9D8B030D-6E8A-4147-A177-3AD203B41FA5}">
                      <a16:colId xmlns:a16="http://schemas.microsoft.com/office/drawing/2014/main" val="20001"/>
                    </a:ext>
                  </a:extLst>
                </a:gridCol>
              </a:tblGrid>
              <a:tr h="190500">
                <a:tc>
                  <a:txBody>
                    <a:bodyPr/>
                    <a:lstStyle/>
                    <a:p>
                      <a:pPr algn="l" fontAlgn="b"/>
                      <a:r>
                        <a:rPr lang="en-US" sz="2400" u="none" strike="noStrike" dirty="0">
                          <a:effectLst/>
                        </a:rPr>
                        <a:t>Median</a:t>
                      </a:r>
                      <a:endParaRPr lang="en-US" sz="2400" b="0" i="0" u="none" strike="noStrike" dirty="0">
                        <a:solidFill>
                          <a:srgbClr val="000000"/>
                        </a:solidFill>
                        <a:effectLst/>
                        <a:latin typeface="Calibri" panose="020F0502020204030204" pitchFamily="34" charset="0"/>
                      </a:endParaRPr>
                    </a:p>
                  </a:txBody>
                  <a:tcPr marL="9525" marR="9525" marT="9525" marB="0" anchor="b">
                    <a:solidFill>
                      <a:srgbClr val="1FE115"/>
                    </a:solidFill>
                  </a:tcPr>
                </a:tc>
                <a:tc>
                  <a:txBody>
                    <a:bodyPr/>
                    <a:lstStyle/>
                    <a:p>
                      <a:pPr algn="r" fontAlgn="b"/>
                      <a:r>
                        <a:rPr lang="en-US" sz="2400" u="none" strike="noStrike" dirty="0">
                          <a:effectLst/>
                        </a:rPr>
                        <a:t>84.6</a:t>
                      </a:r>
                      <a:endParaRPr lang="en-US" sz="2400" b="0" i="0" u="none" strike="noStrike" dirty="0">
                        <a:solidFill>
                          <a:srgbClr val="000000"/>
                        </a:solidFill>
                        <a:effectLst/>
                        <a:latin typeface="Calibri" panose="020F0502020204030204" pitchFamily="34" charset="0"/>
                      </a:endParaRPr>
                    </a:p>
                  </a:txBody>
                  <a:tcPr marL="9525" marR="9525" marT="9525" marB="0" anchor="b">
                    <a:solidFill>
                      <a:srgbClr val="1FE115"/>
                    </a:solidFill>
                  </a:tcPr>
                </a:tc>
                <a:extLst>
                  <a:ext uri="{0D108BD9-81ED-4DB2-BD59-A6C34878D82A}">
                    <a16:rowId xmlns:a16="http://schemas.microsoft.com/office/drawing/2014/main" val="10000"/>
                  </a:ext>
                </a:extLst>
              </a:tr>
            </a:tbl>
          </a:graphicData>
        </a:graphic>
      </p:graphicFrame>
      <p:cxnSp>
        <p:nvCxnSpPr>
          <p:cNvPr id="8" name="Straight Arrow Connector 7"/>
          <p:cNvCxnSpPr/>
          <p:nvPr/>
        </p:nvCxnSpPr>
        <p:spPr bwMode="auto">
          <a:xfrm flipV="1">
            <a:off x="4704304" y="4191000"/>
            <a:ext cx="0" cy="213360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cxnSp>
        <p:nvCxnSpPr>
          <p:cNvPr id="9" name="Straight Arrow Connector 8"/>
          <p:cNvCxnSpPr/>
          <p:nvPr/>
        </p:nvCxnSpPr>
        <p:spPr bwMode="auto">
          <a:xfrm flipV="1">
            <a:off x="8534400" y="2590800"/>
            <a:ext cx="0" cy="213360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12" name="Straight Arrow Connector 11"/>
          <p:cNvCxnSpPr/>
          <p:nvPr/>
        </p:nvCxnSpPr>
        <p:spPr bwMode="auto">
          <a:xfrm flipV="1">
            <a:off x="3962400" y="4343400"/>
            <a:ext cx="0" cy="99060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0018367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 median and modes on distribution</a:t>
            </a:r>
          </a:p>
        </p:txBody>
      </p:sp>
      <p:pic>
        <p:nvPicPr>
          <p:cNvPr id="4" name="Picture 3"/>
          <p:cNvPicPr>
            <a:picLocks noChangeAspect="1"/>
          </p:cNvPicPr>
          <p:nvPr/>
        </p:nvPicPr>
        <p:blipFill>
          <a:blip r:embed="rId2"/>
          <a:stretch>
            <a:fillRect/>
          </a:stretch>
        </p:blipFill>
        <p:spPr>
          <a:xfrm>
            <a:off x="248696" y="1684774"/>
            <a:ext cx="8523087" cy="4792226"/>
          </a:xfrm>
          <a:prstGeom prst="rect">
            <a:avLst/>
          </a:prstGeom>
        </p:spPr>
      </p:pic>
      <p:cxnSp>
        <p:nvCxnSpPr>
          <p:cNvPr id="5" name="Straight Arrow Connector 4"/>
          <p:cNvCxnSpPr/>
          <p:nvPr/>
        </p:nvCxnSpPr>
        <p:spPr bwMode="auto">
          <a:xfrm>
            <a:off x="6507144" y="3160208"/>
            <a:ext cx="0" cy="281940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7" name="Straight Arrow Connector 6"/>
          <p:cNvCxnSpPr/>
          <p:nvPr/>
        </p:nvCxnSpPr>
        <p:spPr bwMode="auto">
          <a:xfrm flipH="1">
            <a:off x="6158797" y="4612192"/>
            <a:ext cx="13403" cy="1371600"/>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cxnSp>
        <p:nvCxnSpPr>
          <p:cNvPr id="10" name="Straight Arrow Connector 9"/>
          <p:cNvCxnSpPr/>
          <p:nvPr/>
        </p:nvCxnSpPr>
        <p:spPr bwMode="auto">
          <a:xfrm flipH="1">
            <a:off x="6240861" y="4597960"/>
            <a:ext cx="13403" cy="137160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sp>
        <p:nvSpPr>
          <p:cNvPr id="3" name="Content Placeholder 2"/>
          <p:cNvSpPr>
            <a:spLocks noGrp="1"/>
          </p:cNvSpPr>
          <p:nvPr>
            <p:ph idx="1"/>
          </p:nvPr>
        </p:nvSpPr>
        <p:spPr>
          <a:xfrm>
            <a:off x="7010400" y="1295400"/>
            <a:ext cx="1905000" cy="838200"/>
          </a:xfrm>
        </p:spPr>
        <p:txBody>
          <a:bodyPr/>
          <a:lstStyle/>
          <a:p>
            <a:r>
              <a:rPr lang="en-US" dirty="0">
                <a:solidFill>
                  <a:srgbClr val="FFFF00"/>
                </a:solidFill>
              </a:rPr>
              <a:t>Mean</a:t>
            </a:r>
          </a:p>
          <a:p>
            <a:r>
              <a:rPr lang="en-US" dirty="0">
                <a:solidFill>
                  <a:srgbClr val="92D050"/>
                </a:solidFill>
              </a:rPr>
              <a:t>Median</a:t>
            </a:r>
          </a:p>
          <a:p>
            <a:r>
              <a:rPr lang="en-US" dirty="0">
                <a:solidFill>
                  <a:srgbClr val="FF0000"/>
                </a:solidFill>
              </a:rPr>
              <a:t>mode</a:t>
            </a:r>
          </a:p>
        </p:txBody>
      </p:sp>
    </p:spTree>
    <p:extLst>
      <p:ext uri="{BB962C8B-B14F-4D97-AF65-F5344CB8AC3E}">
        <p14:creationId xmlns:p14="http://schemas.microsoft.com/office/powerpoint/2010/main" val="4054616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 median and mode in </a:t>
            </a:r>
            <a:br>
              <a:rPr lang="en-US" dirty="0"/>
            </a:br>
            <a:r>
              <a:rPr lang="en-US" dirty="0"/>
              <a:t>the normal distribution</a:t>
            </a:r>
          </a:p>
        </p:txBody>
      </p:sp>
      <p:grpSp>
        <p:nvGrpSpPr>
          <p:cNvPr id="6" name="Group 5"/>
          <p:cNvGrpSpPr/>
          <p:nvPr/>
        </p:nvGrpSpPr>
        <p:grpSpPr>
          <a:xfrm>
            <a:off x="609600" y="2057400"/>
            <a:ext cx="7924800" cy="4495800"/>
            <a:chOff x="609600" y="2057400"/>
            <a:chExt cx="7924800" cy="4495800"/>
          </a:xfrm>
        </p:grpSpPr>
        <p:pic>
          <p:nvPicPr>
            <p:cNvPr id="4" name="Picture 3"/>
            <p:cNvPicPr>
              <a:picLocks noChangeAspect="1"/>
            </p:cNvPicPr>
            <p:nvPr/>
          </p:nvPicPr>
          <p:blipFill>
            <a:blip r:embed="rId2"/>
            <a:stretch>
              <a:fillRect/>
            </a:stretch>
          </p:blipFill>
          <p:spPr>
            <a:xfrm>
              <a:off x="609600" y="2057400"/>
              <a:ext cx="7924800" cy="4495800"/>
            </a:xfrm>
            <a:prstGeom prst="rect">
              <a:avLst/>
            </a:prstGeom>
          </p:spPr>
        </p:pic>
        <p:sp>
          <p:nvSpPr>
            <p:cNvPr id="5" name="Rectangle 4"/>
            <p:cNvSpPr/>
            <p:nvPr/>
          </p:nvSpPr>
          <p:spPr bwMode="auto">
            <a:xfrm>
              <a:off x="4343400" y="2286000"/>
              <a:ext cx="1295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7" name="Down Arrow 6"/>
          <p:cNvSpPr/>
          <p:nvPr/>
        </p:nvSpPr>
        <p:spPr bwMode="auto">
          <a:xfrm rot="2748646">
            <a:off x="5149456" y="2260586"/>
            <a:ext cx="304800" cy="7620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Content Placeholder 2"/>
          <p:cNvSpPr>
            <a:spLocks noGrp="1"/>
          </p:cNvSpPr>
          <p:nvPr>
            <p:ph idx="1"/>
          </p:nvPr>
        </p:nvSpPr>
        <p:spPr>
          <a:xfrm>
            <a:off x="5602793" y="2456948"/>
            <a:ext cx="2379061" cy="914400"/>
          </a:xfrm>
        </p:spPr>
        <p:txBody>
          <a:bodyPr/>
          <a:lstStyle/>
          <a:p>
            <a:r>
              <a:rPr lang="en-US" sz="3600" b="1" dirty="0">
                <a:solidFill>
                  <a:schemeClr val="tx1"/>
                </a:solidFill>
              </a:rPr>
              <a:t>all three!</a:t>
            </a:r>
          </a:p>
        </p:txBody>
      </p:sp>
    </p:spTree>
    <p:extLst>
      <p:ext uri="{BB962C8B-B14F-4D97-AF65-F5344CB8AC3E}">
        <p14:creationId xmlns:p14="http://schemas.microsoft.com/office/powerpoint/2010/main" val="11331495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A2EA9-93A1-4EE9-A479-5FAC72BA0AA4}"/>
              </a:ext>
            </a:extLst>
          </p:cNvPr>
          <p:cNvSpPr>
            <a:spLocks noGrp="1"/>
          </p:cNvSpPr>
          <p:nvPr>
            <p:ph type="title"/>
          </p:nvPr>
        </p:nvSpPr>
        <p:spPr/>
        <p:txBody>
          <a:bodyPr/>
          <a:lstStyle/>
          <a:p>
            <a:r>
              <a:rPr lang="en-US" dirty="0"/>
              <a:t>With skewed data</a:t>
            </a:r>
          </a:p>
        </p:txBody>
      </p:sp>
      <p:pic>
        <p:nvPicPr>
          <p:cNvPr id="364546" name="Picture 2" descr="Image35846.PNG">
            <a:extLst>
              <a:ext uri="{FF2B5EF4-FFF2-40B4-BE49-F238E27FC236}">
                <a16:creationId xmlns:a16="http://schemas.microsoft.com/office/drawing/2014/main" id="{1D38A384-71C7-4A25-B1A3-0C64A8EC19F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2375124"/>
            <a:ext cx="8382000" cy="31112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252BF4C-4D5F-4658-B035-F1DB9F93027E}"/>
              </a:ext>
            </a:extLst>
          </p:cNvPr>
          <p:cNvSpPr/>
          <p:nvPr/>
        </p:nvSpPr>
        <p:spPr>
          <a:xfrm>
            <a:off x="609600" y="6295483"/>
            <a:ext cx="8382000" cy="261610"/>
          </a:xfrm>
          <a:prstGeom prst="rect">
            <a:avLst/>
          </a:prstGeom>
        </p:spPr>
        <p:txBody>
          <a:bodyPr wrap="square">
            <a:spAutoFit/>
          </a:bodyPr>
          <a:lstStyle/>
          <a:p>
            <a:pPr algn="r"/>
            <a:r>
              <a:rPr lang="en-US" sz="1100" b="0" dirty="0">
                <a:solidFill>
                  <a:schemeClr val="bg1"/>
                </a:solidFill>
                <a:hlinkClick r:id="rId3"/>
              </a:rPr>
              <a:t>https://courses.lumenlearning.com/suny-natural-resources-biometrics/chapter/chapter-1-descriptive-statistics-and-the-normal-distribution/</a:t>
            </a:r>
            <a:r>
              <a:rPr lang="en-US" sz="1100" b="0" dirty="0">
                <a:solidFill>
                  <a:schemeClr val="bg1"/>
                </a:solidFill>
              </a:rPr>
              <a:t> </a:t>
            </a:r>
          </a:p>
        </p:txBody>
      </p:sp>
    </p:spTree>
    <p:extLst>
      <p:ext uri="{BB962C8B-B14F-4D97-AF65-F5344CB8AC3E}">
        <p14:creationId xmlns:p14="http://schemas.microsoft.com/office/powerpoint/2010/main" val="6185904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EDFA62-76A8-4944-8059-F336E6C0F133}"/>
              </a:ext>
            </a:extLst>
          </p:cNvPr>
          <p:cNvSpPr>
            <a:spLocks noGrp="1"/>
          </p:cNvSpPr>
          <p:nvPr>
            <p:ph type="ctrTitle"/>
          </p:nvPr>
        </p:nvSpPr>
        <p:spPr/>
        <p:txBody>
          <a:bodyPr/>
          <a:lstStyle/>
          <a:p>
            <a:r>
              <a:rPr lang="en-US" dirty="0"/>
              <a:t>Measures of Dispersion</a:t>
            </a:r>
          </a:p>
        </p:txBody>
      </p:sp>
      <p:sp>
        <p:nvSpPr>
          <p:cNvPr id="5" name="Subtitle 4">
            <a:extLst>
              <a:ext uri="{FF2B5EF4-FFF2-40B4-BE49-F238E27FC236}">
                <a16:creationId xmlns:a16="http://schemas.microsoft.com/office/drawing/2014/main" id="{5F0BAF67-8AD2-47EF-9A07-7F35D764306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582462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a:t>
            </a:r>
          </a:p>
        </p:txBody>
      </p:sp>
      <p:sp>
        <p:nvSpPr>
          <p:cNvPr id="3" name="Content Placeholder 2"/>
          <p:cNvSpPr>
            <a:spLocks noGrp="1"/>
          </p:cNvSpPr>
          <p:nvPr>
            <p:ph idx="1"/>
          </p:nvPr>
        </p:nvSpPr>
        <p:spPr>
          <a:xfrm>
            <a:off x="228600" y="1676400"/>
            <a:ext cx="8686800" cy="533400"/>
          </a:xfrm>
        </p:spPr>
        <p:txBody>
          <a:bodyPr/>
          <a:lstStyle/>
          <a:p>
            <a:r>
              <a:rPr lang="en-US" dirty="0"/>
              <a:t>= interval between highest and lowest values</a:t>
            </a:r>
          </a:p>
        </p:txBody>
      </p:sp>
      <p:pic>
        <p:nvPicPr>
          <p:cNvPr id="4" name="Picture 3"/>
          <p:cNvPicPr>
            <a:picLocks noChangeAspect="1"/>
          </p:cNvPicPr>
          <p:nvPr/>
        </p:nvPicPr>
        <p:blipFill>
          <a:blip r:embed="rId2"/>
          <a:stretch>
            <a:fillRect/>
          </a:stretch>
        </p:blipFill>
        <p:spPr>
          <a:xfrm>
            <a:off x="1316336" y="2629371"/>
            <a:ext cx="4237977" cy="2552229"/>
          </a:xfrm>
          <a:prstGeom prst="rect">
            <a:avLst/>
          </a:prstGeom>
        </p:spPr>
      </p:pic>
      <p:grpSp>
        <p:nvGrpSpPr>
          <p:cNvPr id="12" name="Group 11"/>
          <p:cNvGrpSpPr/>
          <p:nvPr/>
        </p:nvGrpSpPr>
        <p:grpSpPr>
          <a:xfrm>
            <a:off x="1295400" y="2133600"/>
            <a:ext cx="7010400" cy="1943571"/>
            <a:chOff x="1295400" y="2133600"/>
            <a:chExt cx="7010400" cy="1943571"/>
          </a:xfrm>
        </p:grpSpPr>
        <p:cxnSp>
          <p:nvCxnSpPr>
            <p:cNvPr id="6" name="Straight Connector 5"/>
            <p:cNvCxnSpPr/>
            <p:nvPr/>
          </p:nvCxnSpPr>
          <p:spPr bwMode="auto">
            <a:xfrm>
              <a:off x="2971800" y="2133600"/>
              <a:ext cx="10668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8" name="Straight Connector 7"/>
            <p:cNvCxnSpPr/>
            <p:nvPr/>
          </p:nvCxnSpPr>
          <p:spPr bwMode="auto">
            <a:xfrm>
              <a:off x="4572000" y="2133600"/>
              <a:ext cx="10668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sp>
          <p:nvSpPr>
            <p:cNvPr id="9" name="Oval 8"/>
            <p:cNvSpPr/>
            <p:nvPr/>
          </p:nvSpPr>
          <p:spPr bwMode="auto">
            <a:xfrm>
              <a:off x="3150160" y="3696171"/>
              <a:ext cx="609600" cy="381000"/>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Oval 9"/>
            <p:cNvSpPr/>
            <p:nvPr/>
          </p:nvSpPr>
          <p:spPr bwMode="auto">
            <a:xfrm>
              <a:off x="1295400" y="3001729"/>
              <a:ext cx="609600" cy="346364"/>
            </a:xfrm>
            <a:prstGeom prst="ellipse">
              <a:avLst/>
            </a:prstGeom>
            <a:noFill/>
            <a:ln w="2857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TextBox 10"/>
            <p:cNvSpPr txBox="1"/>
            <p:nvPr/>
          </p:nvSpPr>
          <p:spPr>
            <a:xfrm>
              <a:off x="5846472" y="3429000"/>
              <a:ext cx="2459328" cy="584775"/>
            </a:xfrm>
            <a:prstGeom prst="rect">
              <a:avLst/>
            </a:prstGeom>
            <a:noFill/>
          </p:spPr>
          <p:txBody>
            <a:bodyPr wrap="none" rtlCol="0">
              <a:spAutoFit/>
            </a:bodyPr>
            <a:lstStyle/>
            <a:p>
              <a:r>
                <a:rPr lang="en-US" dirty="0">
                  <a:solidFill>
                    <a:schemeClr val="bg1"/>
                  </a:solidFill>
                </a:rPr>
                <a:t>Range = 24.2</a:t>
              </a:r>
            </a:p>
          </p:txBody>
        </p:sp>
      </p:grpSp>
    </p:spTree>
    <p:extLst>
      <p:ext uri="{BB962C8B-B14F-4D97-AF65-F5344CB8AC3E}">
        <p14:creationId xmlns:p14="http://schemas.microsoft.com/office/powerpoint/2010/main" val="149374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a:t>
            </a:r>
          </a:p>
        </p:txBody>
      </p:sp>
      <p:sp>
        <p:nvSpPr>
          <p:cNvPr id="3" name="Content Placeholder 2"/>
          <p:cNvSpPr>
            <a:spLocks noGrp="1"/>
          </p:cNvSpPr>
          <p:nvPr>
            <p:ph idx="1"/>
          </p:nvPr>
        </p:nvSpPr>
        <p:spPr>
          <a:xfrm>
            <a:off x="4229100" y="1752600"/>
            <a:ext cx="4648200" cy="1789845"/>
          </a:xfrm>
        </p:spPr>
        <p:txBody>
          <a:bodyPr/>
          <a:lstStyle/>
          <a:p>
            <a:pPr algn="ctr"/>
            <a:r>
              <a:rPr lang="en-US" sz="2800" dirty="0"/>
              <a:t>Does not change (much) depending on the ways of constructing bins</a:t>
            </a:r>
          </a:p>
        </p:txBody>
      </p:sp>
      <p:pic>
        <p:nvPicPr>
          <p:cNvPr id="5" name="Picture 4"/>
          <p:cNvPicPr>
            <a:picLocks noChangeAspect="1"/>
          </p:cNvPicPr>
          <p:nvPr/>
        </p:nvPicPr>
        <p:blipFill>
          <a:blip r:embed="rId2"/>
          <a:stretch>
            <a:fillRect/>
          </a:stretch>
        </p:blipFill>
        <p:spPr>
          <a:xfrm>
            <a:off x="228600" y="4100931"/>
            <a:ext cx="3657600" cy="2659605"/>
          </a:xfrm>
          <a:prstGeom prst="rect">
            <a:avLst/>
          </a:prstGeom>
        </p:spPr>
      </p:pic>
      <p:pic>
        <p:nvPicPr>
          <p:cNvPr id="6" name="Picture 5"/>
          <p:cNvPicPr>
            <a:picLocks noChangeAspect="1"/>
          </p:cNvPicPr>
          <p:nvPr/>
        </p:nvPicPr>
        <p:blipFill>
          <a:blip r:embed="rId3"/>
          <a:stretch>
            <a:fillRect/>
          </a:stretch>
        </p:blipFill>
        <p:spPr>
          <a:xfrm>
            <a:off x="228600" y="1447800"/>
            <a:ext cx="3657600" cy="2458062"/>
          </a:xfrm>
          <a:prstGeom prst="rect">
            <a:avLst/>
          </a:prstGeom>
        </p:spPr>
      </p:pic>
      <p:pic>
        <p:nvPicPr>
          <p:cNvPr id="10" name="Picture 9"/>
          <p:cNvPicPr>
            <a:picLocks noChangeAspect="1"/>
          </p:cNvPicPr>
          <p:nvPr/>
        </p:nvPicPr>
        <p:blipFill>
          <a:blip r:embed="rId4"/>
          <a:stretch>
            <a:fillRect/>
          </a:stretch>
        </p:blipFill>
        <p:spPr>
          <a:xfrm>
            <a:off x="4305300" y="3724275"/>
            <a:ext cx="4610100" cy="3057525"/>
          </a:xfrm>
          <a:prstGeom prst="rect">
            <a:avLst/>
          </a:prstGeom>
        </p:spPr>
      </p:pic>
    </p:spTree>
    <p:extLst>
      <p:ext uri="{BB962C8B-B14F-4D97-AF65-F5344CB8AC3E}">
        <p14:creationId xmlns:p14="http://schemas.microsoft.com/office/powerpoint/2010/main" val="227560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Percentiles / Quartiles</a:t>
            </a:r>
          </a:p>
        </p:txBody>
      </p:sp>
      <p:pic>
        <p:nvPicPr>
          <p:cNvPr id="4" name="Content Placeholder 3"/>
          <p:cNvPicPr>
            <a:picLocks noGrp="1" noChangeAspect="1"/>
          </p:cNvPicPr>
          <p:nvPr>
            <p:ph idx="1"/>
          </p:nvPr>
        </p:nvPicPr>
        <p:blipFill>
          <a:blip r:embed="rId2"/>
          <a:stretch>
            <a:fillRect/>
          </a:stretch>
        </p:blipFill>
        <p:spPr>
          <a:xfrm>
            <a:off x="237810" y="1512276"/>
            <a:ext cx="8677589" cy="5193323"/>
          </a:xfrm>
          <a:prstGeom prst="rect">
            <a:avLst/>
          </a:prstGeom>
        </p:spPr>
      </p:pic>
      <p:sp>
        <p:nvSpPr>
          <p:cNvPr id="3" name="Right Arrow 2"/>
          <p:cNvSpPr/>
          <p:nvPr/>
        </p:nvSpPr>
        <p:spPr bwMode="auto">
          <a:xfrm>
            <a:off x="1066308" y="3048000"/>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ight Arrow 4"/>
          <p:cNvSpPr/>
          <p:nvPr/>
        </p:nvSpPr>
        <p:spPr bwMode="auto">
          <a:xfrm>
            <a:off x="1066308" y="4114800"/>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ight Arrow 5"/>
          <p:cNvSpPr/>
          <p:nvPr/>
        </p:nvSpPr>
        <p:spPr bwMode="auto">
          <a:xfrm>
            <a:off x="1090588" y="5227656"/>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TextBox 6"/>
          <p:cNvSpPr txBox="1"/>
          <p:nvPr/>
        </p:nvSpPr>
        <p:spPr>
          <a:xfrm>
            <a:off x="1051649" y="2605579"/>
            <a:ext cx="838691" cy="584775"/>
          </a:xfrm>
          <a:prstGeom prst="rect">
            <a:avLst/>
          </a:prstGeom>
          <a:noFill/>
        </p:spPr>
        <p:txBody>
          <a:bodyPr wrap="none" rtlCol="0">
            <a:spAutoFit/>
          </a:bodyPr>
          <a:lstStyle/>
          <a:p>
            <a:r>
              <a:rPr lang="en-US" dirty="0">
                <a:solidFill>
                  <a:srgbClr val="FF0000"/>
                </a:solidFill>
              </a:rPr>
              <a:t>25</a:t>
            </a:r>
            <a:r>
              <a:rPr lang="en-US" baseline="30000" dirty="0">
                <a:solidFill>
                  <a:srgbClr val="FF0000"/>
                </a:solidFill>
              </a:rPr>
              <a:t>th</a:t>
            </a:r>
          </a:p>
        </p:txBody>
      </p:sp>
      <p:sp>
        <p:nvSpPr>
          <p:cNvPr id="8" name="TextBox 7"/>
          <p:cNvSpPr txBox="1"/>
          <p:nvPr/>
        </p:nvSpPr>
        <p:spPr>
          <a:xfrm>
            <a:off x="1066309" y="3682425"/>
            <a:ext cx="838691" cy="584775"/>
          </a:xfrm>
          <a:prstGeom prst="rect">
            <a:avLst/>
          </a:prstGeom>
          <a:noFill/>
        </p:spPr>
        <p:txBody>
          <a:bodyPr wrap="none" rtlCol="0">
            <a:spAutoFit/>
          </a:bodyPr>
          <a:lstStyle/>
          <a:p>
            <a:r>
              <a:rPr lang="en-US" dirty="0">
                <a:solidFill>
                  <a:srgbClr val="FF0000"/>
                </a:solidFill>
              </a:rPr>
              <a:t>50</a:t>
            </a:r>
            <a:r>
              <a:rPr lang="en-US" baseline="30000" dirty="0">
                <a:solidFill>
                  <a:srgbClr val="FF0000"/>
                </a:solidFill>
              </a:rPr>
              <a:t>th</a:t>
            </a:r>
          </a:p>
        </p:txBody>
      </p:sp>
      <p:sp>
        <p:nvSpPr>
          <p:cNvPr id="9" name="TextBox 8"/>
          <p:cNvSpPr txBox="1"/>
          <p:nvPr/>
        </p:nvSpPr>
        <p:spPr>
          <a:xfrm>
            <a:off x="1066309" y="4768214"/>
            <a:ext cx="838691" cy="584775"/>
          </a:xfrm>
          <a:prstGeom prst="rect">
            <a:avLst/>
          </a:prstGeom>
          <a:noFill/>
        </p:spPr>
        <p:txBody>
          <a:bodyPr wrap="none" rtlCol="0">
            <a:spAutoFit/>
          </a:bodyPr>
          <a:lstStyle/>
          <a:p>
            <a:r>
              <a:rPr lang="en-US" dirty="0">
                <a:solidFill>
                  <a:srgbClr val="FF0000"/>
                </a:solidFill>
              </a:rPr>
              <a:t>75</a:t>
            </a:r>
            <a:r>
              <a:rPr lang="en-US" baseline="30000" dirty="0">
                <a:solidFill>
                  <a:srgbClr val="FF0000"/>
                </a:solidFill>
              </a:rPr>
              <a:t>th</a:t>
            </a:r>
          </a:p>
        </p:txBody>
      </p:sp>
      <p:sp>
        <p:nvSpPr>
          <p:cNvPr id="10" name="Right Arrow 9"/>
          <p:cNvSpPr/>
          <p:nvPr/>
        </p:nvSpPr>
        <p:spPr bwMode="auto">
          <a:xfrm flipH="1">
            <a:off x="960456" y="3048000"/>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ight Arrow 10"/>
          <p:cNvSpPr/>
          <p:nvPr/>
        </p:nvSpPr>
        <p:spPr bwMode="auto">
          <a:xfrm flipH="1">
            <a:off x="960456" y="4114800"/>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ight Arrow 11"/>
          <p:cNvSpPr/>
          <p:nvPr/>
        </p:nvSpPr>
        <p:spPr bwMode="auto">
          <a:xfrm flipH="1">
            <a:off x="984736" y="5227656"/>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4095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p:bldP spid="8" grpId="0"/>
      <p:bldP spid="9" grpId="0"/>
      <p:bldP spid="10" grpId="0" animBg="1"/>
      <p:bldP spid="11" grpId="0" animBg="1"/>
      <p:bldP spid="12"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Interquartile range</a:t>
            </a:r>
          </a:p>
        </p:txBody>
      </p:sp>
      <p:pic>
        <p:nvPicPr>
          <p:cNvPr id="4" name="Content Placeholder 3"/>
          <p:cNvPicPr>
            <a:picLocks noGrp="1" noChangeAspect="1"/>
          </p:cNvPicPr>
          <p:nvPr>
            <p:ph idx="1"/>
          </p:nvPr>
        </p:nvPicPr>
        <p:blipFill>
          <a:blip r:embed="rId2"/>
          <a:stretch>
            <a:fillRect/>
          </a:stretch>
        </p:blipFill>
        <p:spPr>
          <a:xfrm>
            <a:off x="237810" y="1512276"/>
            <a:ext cx="8677589" cy="5193323"/>
          </a:xfrm>
          <a:prstGeom prst="rect">
            <a:avLst/>
          </a:prstGeom>
        </p:spPr>
      </p:pic>
      <p:sp>
        <p:nvSpPr>
          <p:cNvPr id="3" name="Right Arrow 2"/>
          <p:cNvSpPr/>
          <p:nvPr/>
        </p:nvSpPr>
        <p:spPr bwMode="auto">
          <a:xfrm>
            <a:off x="1066308" y="3048000"/>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ight Arrow 4"/>
          <p:cNvSpPr/>
          <p:nvPr/>
        </p:nvSpPr>
        <p:spPr bwMode="auto">
          <a:xfrm>
            <a:off x="1066308" y="4114800"/>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ight Arrow 5"/>
          <p:cNvSpPr/>
          <p:nvPr/>
        </p:nvSpPr>
        <p:spPr bwMode="auto">
          <a:xfrm>
            <a:off x="1090588" y="5227656"/>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TextBox 6"/>
          <p:cNvSpPr txBox="1"/>
          <p:nvPr/>
        </p:nvSpPr>
        <p:spPr>
          <a:xfrm>
            <a:off x="1051649" y="2605579"/>
            <a:ext cx="838691" cy="584775"/>
          </a:xfrm>
          <a:prstGeom prst="rect">
            <a:avLst/>
          </a:prstGeom>
          <a:noFill/>
        </p:spPr>
        <p:txBody>
          <a:bodyPr wrap="none" rtlCol="0">
            <a:spAutoFit/>
          </a:bodyPr>
          <a:lstStyle/>
          <a:p>
            <a:r>
              <a:rPr lang="en-US" dirty="0">
                <a:solidFill>
                  <a:srgbClr val="FF0000"/>
                </a:solidFill>
              </a:rPr>
              <a:t>25</a:t>
            </a:r>
            <a:r>
              <a:rPr lang="en-US" baseline="30000" dirty="0">
                <a:solidFill>
                  <a:srgbClr val="FF0000"/>
                </a:solidFill>
              </a:rPr>
              <a:t>th</a:t>
            </a:r>
          </a:p>
        </p:txBody>
      </p:sp>
      <p:sp>
        <p:nvSpPr>
          <p:cNvPr id="8" name="TextBox 7"/>
          <p:cNvSpPr txBox="1"/>
          <p:nvPr/>
        </p:nvSpPr>
        <p:spPr>
          <a:xfrm>
            <a:off x="1066309" y="3682425"/>
            <a:ext cx="838691" cy="584775"/>
          </a:xfrm>
          <a:prstGeom prst="rect">
            <a:avLst/>
          </a:prstGeom>
          <a:noFill/>
        </p:spPr>
        <p:txBody>
          <a:bodyPr wrap="none" rtlCol="0">
            <a:spAutoFit/>
          </a:bodyPr>
          <a:lstStyle/>
          <a:p>
            <a:r>
              <a:rPr lang="en-US" dirty="0">
                <a:solidFill>
                  <a:srgbClr val="FF0000"/>
                </a:solidFill>
              </a:rPr>
              <a:t>50</a:t>
            </a:r>
            <a:r>
              <a:rPr lang="en-US" baseline="30000" dirty="0">
                <a:solidFill>
                  <a:srgbClr val="FF0000"/>
                </a:solidFill>
              </a:rPr>
              <a:t>th</a:t>
            </a:r>
          </a:p>
        </p:txBody>
      </p:sp>
      <p:sp>
        <p:nvSpPr>
          <p:cNvPr id="9" name="TextBox 8"/>
          <p:cNvSpPr txBox="1"/>
          <p:nvPr/>
        </p:nvSpPr>
        <p:spPr>
          <a:xfrm>
            <a:off x="1066309" y="4768214"/>
            <a:ext cx="838691" cy="584775"/>
          </a:xfrm>
          <a:prstGeom prst="rect">
            <a:avLst/>
          </a:prstGeom>
          <a:noFill/>
        </p:spPr>
        <p:txBody>
          <a:bodyPr wrap="none" rtlCol="0">
            <a:spAutoFit/>
          </a:bodyPr>
          <a:lstStyle/>
          <a:p>
            <a:r>
              <a:rPr lang="en-US" dirty="0">
                <a:solidFill>
                  <a:srgbClr val="FF0000"/>
                </a:solidFill>
              </a:rPr>
              <a:t>75</a:t>
            </a:r>
            <a:r>
              <a:rPr lang="en-US" baseline="30000" dirty="0">
                <a:solidFill>
                  <a:srgbClr val="FF0000"/>
                </a:solidFill>
              </a:rPr>
              <a:t>th</a:t>
            </a:r>
          </a:p>
        </p:txBody>
      </p:sp>
      <p:sp>
        <p:nvSpPr>
          <p:cNvPr id="10" name="Right Arrow 9"/>
          <p:cNvSpPr/>
          <p:nvPr/>
        </p:nvSpPr>
        <p:spPr bwMode="auto">
          <a:xfrm flipH="1">
            <a:off x="960456" y="3048000"/>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ight Arrow 10"/>
          <p:cNvSpPr/>
          <p:nvPr/>
        </p:nvSpPr>
        <p:spPr bwMode="auto">
          <a:xfrm flipH="1">
            <a:off x="960456" y="4114800"/>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ight Arrow 11"/>
          <p:cNvSpPr/>
          <p:nvPr/>
        </p:nvSpPr>
        <p:spPr bwMode="auto">
          <a:xfrm flipH="1">
            <a:off x="984736" y="5227656"/>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5" name="Group 14"/>
          <p:cNvGrpSpPr/>
          <p:nvPr/>
        </p:nvGrpSpPr>
        <p:grpSpPr>
          <a:xfrm>
            <a:off x="2057400" y="1991380"/>
            <a:ext cx="5582038" cy="3236276"/>
            <a:chOff x="2057400" y="1991380"/>
            <a:chExt cx="5582038" cy="3236276"/>
          </a:xfrm>
        </p:grpSpPr>
        <p:sp>
          <p:nvSpPr>
            <p:cNvPr id="13" name="Up-Down Arrow 12"/>
            <p:cNvSpPr/>
            <p:nvPr/>
          </p:nvSpPr>
          <p:spPr bwMode="auto">
            <a:xfrm>
              <a:off x="2057400" y="3200400"/>
              <a:ext cx="198948" cy="2027256"/>
            </a:xfrm>
            <a:prstGeom prst="upDownArrow">
              <a:avLst/>
            </a:prstGeom>
            <a:solidFill>
              <a:srgbClr val="1FE115"/>
            </a:solidFill>
            <a:ln w="952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TextBox 13"/>
            <p:cNvSpPr txBox="1"/>
            <p:nvPr/>
          </p:nvSpPr>
          <p:spPr>
            <a:xfrm>
              <a:off x="5244231" y="1991380"/>
              <a:ext cx="2395207" cy="523220"/>
            </a:xfrm>
            <a:prstGeom prst="rect">
              <a:avLst/>
            </a:prstGeom>
            <a:noFill/>
          </p:spPr>
          <p:txBody>
            <a:bodyPr wrap="none" rtlCol="0">
              <a:spAutoFit/>
            </a:bodyPr>
            <a:lstStyle/>
            <a:p>
              <a:r>
                <a:rPr lang="en-US" sz="2800" dirty="0">
                  <a:solidFill>
                    <a:srgbClr val="1FE115"/>
                  </a:solidFill>
                </a:rPr>
                <a:t>88.2-78.1=10.1</a:t>
              </a:r>
            </a:p>
          </p:txBody>
        </p:sp>
      </p:grpSp>
    </p:spTree>
    <p:extLst>
      <p:ext uri="{BB962C8B-B14F-4D97-AF65-F5344CB8AC3E}">
        <p14:creationId xmlns:p14="http://schemas.microsoft.com/office/powerpoint/2010/main" val="96180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Box and whisker plot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676400"/>
            <a:ext cx="5181600" cy="4729239"/>
          </a:xfrm>
        </p:spPr>
      </p:pic>
    </p:spTree>
    <p:extLst>
      <p:ext uri="{BB962C8B-B14F-4D97-AF65-F5344CB8AC3E}">
        <p14:creationId xmlns:p14="http://schemas.microsoft.com/office/powerpoint/2010/main" val="1526105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‘Statistics’</a:t>
            </a:r>
          </a:p>
        </p:txBody>
      </p:sp>
      <p:sp>
        <p:nvSpPr>
          <p:cNvPr id="3" name="Content Placeholder 2"/>
          <p:cNvSpPr>
            <a:spLocks noGrp="1"/>
          </p:cNvSpPr>
          <p:nvPr>
            <p:ph idx="1"/>
          </p:nvPr>
        </p:nvSpPr>
        <p:spPr>
          <a:xfrm>
            <a:off x="0" y="1676400"/>
            <a:ext cx="2971800" cy="4953000"/>
          </a:xfrm>
        </p:spPr>
        <p:txBody>
          <a:bodyPr/>
          <a:lstStyle/>
          <a:p>
            <a:pPr marL="514350" indent="-514350">
              <a:buFont typeface="+mj-lt"/>
              <a:buAutoNum type="alphaUcPeriod"/>
            </a:pPr>
            <a:r>
              <a:rPr lang="en-US" sz="2800" dirty="0"/>
              <a:t>As </a:t>
            </a:r>
            <a:r>
              <a:rPr lang="en-US" sz="2800" i="1" dirty="0"/>
              <a:t>mass noun</a:t>
            </a:r>
            <a:r>
              <a:rPr lang="en-US" sz="2800" dirty="0"/>
              <a:t>:</a:t>
            </a:r>
          </a:p>
          <a:p>
            <a:pPr marL="0" lvl="2" indent="0">
              <a:buNone/>
            </a:pPr>
            <a:r>
              <a:rPr lang="en-US" dirty="0"/>
              <a:t>a branch of mathematics dealing with the collection, analysis, interpretation, and presentation of masses of numerical data.</a:t>
            </a:r>
          </a:p>
          <a:p>
            <a:pPr lvl="2">
              <a:buFont typeface="+mj-lt"/>
              <a:buAutoNum type="alphaUcPeriod"/>
            </a:pPr>
            <a:endParaRPr lang="en-US" sz="1000" dirty="0"/>
          </a:p>
          <a:p>
            <a:pPr marL="457200" indent="-457200">
              <a:buFont typeface="+mj-lt"/>
              <a:buAutoNum type="alphaUcPeriod"/>
            </a:pPr>
            <a:endParaRPr lang="en-US" dirty="0"/>
          </a:p>
          <a:p>
            <a:pPr marL="457200" indent="-457200">
              <a:buFont typeface="+mj-lt"/>
              <a:buAutoNum type="alphaUcPeriod"/>
            </a:pPr>
            <a:endParaRPr lang="en-US" dirty="0"/>
          </a:p>
          <a:p>
            <a:pPr marL="457200" indent="-457200">
              <a:buFont typeface="+mj-lt"/>
              <a:buAutoNum type="alphaUcPeriod"/>
            </a:pPr>
            <a:endParaRPr lang="en-US" dirty="0"/>
          </a:p>
          <a:p>
            <a:pPr marL="457200" indent="-457200">
              <a:buFont typeface="+mj-lt"/>
              <a:buAutoNum type="alphaUcPeriod"/>
            </a:pPr>
            <a:endParaRPr lang="en-US" dirty="0"/>
          </a:p>
        </p:txBody>
      </p:sp>
      <p:pic>
        <p:nvPicPr>
          <p:cNvPr id="358402" name="Picture 2" descr="Image35759.PNG">
            <a:extLst>
              <a:ext uri="{FF2B5EF4-FFF2-40B4-BE49-F238E27FC236}">
                <a16:creationId xmlns:a16="http://schemas.microsoft.com/office/drawing/2014/main" id="{0CC8BC3F-66A5-4F46-BB58-FAC74037C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3714" y="1676400"/>
            <a:ext cx="5972175" cy="4648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5C2C086-C14B-4B94-95D3-8DF87EB035D1}"/>
              </a:ext>
            </a:extLst>
          </p:cNvPr>
          <p:cNvSpPr/>
          <p:nvPr/>
        </p:nvSpPr>
        <p:spPr>
          <a:xfrm>
            <a:off x="3033714" y="6334780"/>
            <a:ext cx="5972175" cy="523220"/>
          </a:xfrm>
          <a:prstGeom prst="rect">
            <a:avLst/>
          </a:prstGeom>
        </p:spPr>
        <p:txBody>
          <a:bodyPr wrap="square">
            <a:spAutoFit/>
          </a:bodyPr>
          <a:lstStyle/>
          <a:p>
            <a:pPr algn="r"/>
            <a:r>
              <a:rPr lang="en-US" sz="1400" b="0" dirty="0">
                <a:solidFill>
                  <a:schemeClr val="bg1"/>
                </a:solidFill>
                <a:latin typeface="proxima-nova"/>
              </a:rPr>
              <a:t>Diane Kiernan. Natural Resources Biometrics. https://textbooks.opensuny.org/natural-resources-biometrics/.</a:t>
            </a:r>
            <a:endParaRPr lang="en-US" sz="1400" b="0" dirty="0">
              <a:solidFill>
                <a:schemeClr val="bg1"/>
              </a:solidFill>
            </a:endParaRPr>
          </a:p>
        </p:txBody>
      </p:sp>
    </p:spTree>
    <p:extLst>
      <p:ext uri="{BB962C8B-B14F-4D97-AF65-F5344CB8AC3E}">
        <p14:creationId xmlns:p14="http://schemas.microsoft.com/office/powerpoint/2010/main" val="17181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Skewness and kurtosis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Skewness</a:t>
            </a:r>
            <a:r>
              <a:rPr lang="en-US" dirty="0"/>
              <a:t>:</a:t>
            </a:r>
          </a:p>
          <a:p>
            <a:pPr lvl="1">
              <a:buFont typeface="Arial" panose="020B0604020202020204" pitchFamily="34" charset="0"/>
              <a:buChar char="•"/>
            </a:pPr>
            <a:r>
              <a:rPr lang="en-US" dirty="0"/>
              <a:t>is a measure of lack of symmetry. </a:t>
            </a:r>
          </a:p>
          <a:p>
            <a:pPr lvl="1">
              <a:buFont typeface="Arial" panose="020B0604020202020204" pitchFamily="34" charset="0"/>
              <a:buChar char="•"/>
            </a:pPr>
            <a:r>
              <a:rPr lang="en-US" dirty="0"/>
              <a:t>a distribution, or data set, is symmetric if it looks the same to the left and right of the center point. </a:t>
            </a:r>
          </a:p>
        </p:txBody>
      </p:sp>
    </p:spTree>
    <p:extLst>
      <p:ext uri="{BB962C8B-B14F-4D97-AF65-F5344CB8AC3E}">
        <p14:creationId xmlns:p14="http://schemas.microsoft.com/office/powerpoint/2010/main" val="24957137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Skewness and kurtosis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Skewness</a:t>
            </a:r>
            <a:r>
              <a:rPr lang="en-US" dirty="0"/>
              <a:t>:</a:t>
            </a:r>
          </a:p>
          <a:p>
            <a:pPr lvl="1">
              <a:buFont typeface="Arial" panose="020B0604020202020204" pitchFamily="34" charset="0"/>
              <a:buChar char="•"/>
            </a:pPr>
            <a:r>
              <a:rPr lang="en-US" dirty="0"/>
              <a:t>is a measure of lack of symmetry. </a:t>
            </a:r>
          </a:p>
          <a:p>
            <a:pPr lvl="1">
              <a:buFont typeface="Arial" panose="020B0604020202020204" pitchFamily="34" charset="0"/>
              <a:buChar char="•"/>
            </a:pPr>
            <a:r>
              <a:rPr lang="en-US" dirty="0"/>
              <a:t>a distribution, or data set, is symmetric if it looks the same to the left and right of the center point. </a:t>
            </a:r>
          </a:p>
        </p:txBody>
      </p:sp>
      <p:pic>
        <p:nvPicPr>
          <p:cNvPr id="4" name="Picture 3"/>
          <p:cNvPicPr>
            <a:picLocks noChangeAspect="1"/>
          </p:cNvPicPr>
          <p:nvPr/>
        </p:nvPicPr>
        <p:blipFill>
          <a:blip r:embed="rId2"/>
          <a:stretch>
            <a:fillRect/>
          </a:stretch>
        </p:blipFill>
        <p:spPr>
          <a:xfrm>
            <a:off x="1447800" y="3505200"/>
            <a:ext cx="6075904" cy="3104941"/>
          </a:xfrm>
          <a:prstGeom prst="rect">
            <a:avLst/>
          </a:prstGeom>
        </p:spPr>
      </p:pic>
      <p:cxnSp>
        <p:nvCxnSpPr>
          <p:cNvPr id="6" name="Straight Connector 5"/>
          <p:cNvCxnSpPr/>
          <p:nvPr/>
        </p:nvCxnSpPr>
        <p:spPr bwMode="auto">
          <a:xfrm>
            <a:off x="7046595" y="5608320"/>
            <a:ext cx="461010" cy="670560"/>
          </a:xfrm>
          <a:prstGeom prst="line">
            <a:avLst/>
          </a:prstGeom>
          <a:solidFill>
            <a:schemeClr val="accent1"/>
          </a:solidFill>
          <a:ln w="38100" cap="flat" cmpd="sng" algn="ctr">
            <a:solidFill>
              <a:schemeClr val="accent2">
                <a:lumMod val="60000"/>
                <a:lumOff val="40000"/>
              </a:schemeClr>
            </a:solidFill>
            <a:prstDash val="solid"/>
            <a:round/>
            <a:headEnd type="none" w="med" len="med"/>
            <a:tailEnd type="none" w="med" len="med"/>
          </a:ln>
          <a:effectLst/>
        </p:spPr>
      </p:cxnSp>
    </p:spTree>
    <p:extLst>
      <p:ext uri="{BB962C8B-B14F-4D97-AF65-F5344CB8AC3E}">
        <p14:creationId xmlns:p14="http://schemas.microsoft.com/office/powerpoint/2010/main" val="397920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Skewness and kurtosis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Skewness</a:t>
            </a:r>
            <a:r>
              <a:rPr lang="en-US" dirty="0"/>
              <a:t>:</a:t>
            </a:r>
          </a:p>
          <a:p>
            <a:pPr lvl="1">
              <a:buFont typeface="Arial" panose="020B0604020202020204" pitchFamily="34" charset="0"/>
              <a:buChar char="•"/>
            </a:pPr>
            <a:r>
              <a:rPr lang="en-US" dirty="0"/>
              <a:t>is a measure of lack of symmetry. </a:t>
            </a:r>
          </a:p>
          <a:p>
            <a:pPr lvl="1">
              <a:buFont typeface="Arial" panose="020B0604020202020204" pitchFamily="34" charset="0"/>
              <a:buChar char="•"/>
            </a:pPr>
            <a:r>
              <a:rPr lang="en-US" dirty="0"/>
              <a:t>a distribution, or data set, is symmetric if it looks the same to the left and right of the center point. </a:t>
            </a:r>
          </a:p>
          <a:p>
            <a:pPr>
              <a:buFont typeface="Arial" panose="020B0604020202020204" pitchFamily="34" charset="0"/>
              <a:buChar char="•"/>
            </a:pPr>
            <a:r>
              <a:rPr lang="en-US" u="sng" dirty="0"/>
              <a:t>Kurtosis</a:t>
            </a:r>
            <a:r>
              <a:rPr lang="en-US" dirty="0"/>
              <a:t>:</a:t>
            </a:r>
          </a:p>
          <a:p>
            <a:pPr lvl="1">
              <a:buFont typeface="Arial" panose="020B0604020202020204" pitchFamily="34" charset="0"/>
              <a:buChar char="•"/>
            </a:pPr>
            <a:r>
              <a:rPr lang="en-US" dirty="0"/>
              <a:t>is a measure of whether the data are heavy-tailed or light-tailed relative to a normal distribution;</a:t>
            </a:r>
          </a:p>
          <a:p>
            <a:pPr lvl="1">
              <a:buFont typeface="Arial" panose="020B0604020202020204" pitchFamily="34" charset="0"/>
              <a:buChar char="•"/>
            </a:pPr>
            <a:r>
              <a:rPr lang="en-US" dirty="0"/>
              <a:t>data sets with high kurtosis tend to have heavy tails, or outliers. Data sets with low kurtosis tend to have light tails, or lack of outliers.</a:t>
            </a:r>
          </a:p>
        </p:txBody>
      </p:sp>
    </p:spTree>
    <p:extLst>
      <p:ext uri="{BB962C8B-B14F-4D97-AF65-F5344CB8AC3E}">
        <p14:creationId xmlns:p14="http://schemas.microsoft.com/office/powerpoint/2010/main" val="22561564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Skewness and kurtosis</a:t>
            </a:r>
          </a:p>
        </p:txBody>
      </p:sp>
      <p:pic>
        <p:nvPicPr>
          <p:cNvPr id="4" name="Picture 3"/>
          <p:cNvPicPr>
            <a:picLocks noChangeAspect="1"/>
          </p:cNvPicPr>
          <p:nvPr/>
        </p:nvPicPr>
        <p:blipFill>
          <a:blip r:embed="rId2"/>
          <a:stretch>
            <a:fillRect/>
          </a:stretch>
        </p:blipFill>
        <p:spPr>
          <a:xfrm>
            <a:off x="228599" y="1524000"/>
            <a:ext cx="8648495" cy="49530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808386523"/>
              </p:ext>
            </p:extLst>
          </p:nvPr>
        </p:nvGraphicFramePr>
        <p:xfrm>
          <a:off x="5105400" y="1752600"/>
          <a:ext cx="3175000" cy="628650"/>
        </p:xfrm>
        <a:graphic>
          <a:graphicData uri="http://schemas.openxmlformats.org/drawingml/2006/table">
            <a:tbl>
              <a:tblPr>
                <a:tableStyleId>{5C22544A-7EE6-4342-B048-85BDC9FD1C3A}</a:tableStyleId>
              </a:tblPr>
              <a:tblGrid>
                <a:gridCol w="14224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tblGrid>
              <a:tr h="190500">
                <a:tc>
                  <a:txBody>
                    <a:bodyPr/>
                    <a:lstStyle/>
                    <a:p>
                      <a:pPr algn="l" fontAlgn="b"/>
                      <a:r>
                        <a:rPr lang="en-US" sz="2000" u="none" strike="noStrike">
                          <a:effectLst/>
                        </a:rPr>
                        <a:t>Kurtosis</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-0.73002</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n-US" sz="2000" u="none" strike="noStrike">
                          <a:effectLst/>
                        </a:rPr>
                        <a:t>Skewness</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-0.19589</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465280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Skewness and kurtosis</a:t>
            </a:r>
          </a:p>
        </p:txBody>
      </p:sp>
      <p:pic>
        <p:nvPicPr>
          <p:cNvPr id="4" name="Picture 3"/>
          <p:cNvPicPr>
            <a:picLocks noChangeAspect="1"/>
          </p:cNvPicPr>
          <p:nvPr/>
        </p:nvPicPr>
        <p:blipFill>
          <a:blip r:embed="rId2"/>
          <a:stretch>
            <a:fillRect/>
          </a:stretch>
        </p:blipFill>
        <p:spPr>
          <a:xfrm>
            <a:off x="248696" y="1684774"/>
            <a:ext cx="8523087" cy="4792226"/>
          </a:xfrm>
          <a:prstGeom prst="rect">
            <a:avLst/>
          </a:prstGeom>
        </p:spPr>
      </p:pic>
      <p:cxnSp>
        <p:nvCxnSpPr>
          <p:cNvPr id="5" name="Straight Arrow Connector 4"/>
          <p:cNvCxnSpPr/>
          <p:nvPr/>
        </p:nvCxnSpPr>
        <p:spPr bwMode="auto">
          <a:xfrm>
            <a:off x="6507144" y="3160208"/>
            <a:ext cx="0" cy="281940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7" name="Straight Arrow Connector 6"/>
          <p:cNvCxnSpPr/>
          <p:nvPr/>
        </p:nvCxnSpPr>
        <p:spPr bwMode="auto">
          <a:xfrm flipH="1">
            <a:off x="6158797" y="4612192"/>
            <a:ext cx="13403" cy="1371600"/>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cxnSp>
        <p:nvCxnSpPr>
          <p:cNvPr id="10" name="Straight Arrow Connector 9"/>
          <p:cNvCxnSpPr/>
          <p:nvPr/>
        </p:nvCxnSpPr>
        <p:spPr bwMode="auto">
          <a:xfrm flipH="1">
            <a:off x="6240861" y="4597960"/>
            <a:ext cx="13403" cy="137160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sp>
        <p:nvSpPr>
          <p:cNvPr id="3" name="Content Placeholder 2"/>
          <p:cNvSpPr>
            <a:spLocks noGrp="1"/>
          </p:cNvSpPr>
          <p:nvPr>
            <p:ph idx="1"/>
          </p:nvPr>
        </p:nvSpPr>
        <p:spPr>
          <a:xfrm>
            <a:off x="7010400" y="1295400"/>
            <a:ext cx="1905000" cy="838200"/>
          </a:xfrm>
        </p:spPr>
        <p:txBody>
          <a:bodyPr/>
          <a:lstStyle/>
          <a:p>
            <a:r>
              <a:rPr lang="en-US" dirty="0">
                <a:solidFill>
                  <a:srgbClr val="FFFF00"/>
                </a:solidFill>
              </a:rPr>
              <a:t>Mean</a:t>
            </a:r>
          </a:p>
          <a:p>
            <a:r>
              <a:rPr lang="en-US" dirty="0">
                <a:solidFill>
                  <a:srgbClr val="92D050"/>
                </a:solidFill>
              </a:rPr>
              <a:t>Median</a:t>
            </a:r>
          </a:p>
          <a:p>
            <a:r>
              <a:rPr lang="en-US" dirty="0">
                <a:solidFill>
                  <a:srgbClr val="FF0000"/>
                </a:solidFill>
              </a:rPr>
              <a:t>mode</a:t>
            </a:r>
          </a:p>
        </p:txBody>
      </p:sp>
      <p:pic>
        <p:nvPicPr>
          <p:cNvPr id="6" name="Picture 5"/>
          <p:cNvPicPr>
            <a:picLocks noChangeAspect="1"/>
          </p:cNvPicPr>
          <p:nvPr/>
        </p:nvPicPr>
        <p:blipFill>
          <a:blip r:embed="rId3"/>
          <a:stretch>
            <a:fillRect/>
          </a:stretch>
        </p:blipFill>
        <p:spPr>
          <a:xfrm>
            <a:off x="264607" y="1714500"/>
            <a:ext cx="3469193" cy="4762500"/>
          </a:xfrm>
          <a:prstGeom prst="rect">
            <a:avLst/>
          </a:prstGeom>
        </p:spPr>
      </p:pic>
      <p:cxnSp>
        <p:nvCxnSpPr>
          <p:cNvPr id="9" name="Straight Connector 8"/>
          <p:cNvCxnSpPr/>
          <p:nvPr/>
        </p:nvCxnSpPr>
        <p:spPr bwMode="auto">
          <a:xfrm>
            <a:off x="3733800" y="1684774"/>
            <a:ext cx="0" cy="4792226"/>
          </a:xfrm>
          <a:prstGeom prst="line">
            <a:avLst/>
          </a:prstGeom>
          <a:solidFill>
            <a:schemeClr val="accent1"/>
          </a:solidFill>
          <a:ln w="57150" cap="flat" cmpd="sng" algn="ctr">
            <a:solidFill>
              <a:srgbClr val="0070C0"/>
            </a:solidFill>
            <a:prstDash val="solid"/>
            <a:round/>
            <a:headEnd type="none" w="med" len="med"/>
            <a:tailEnd type="none" w="med" len="med"/>
          </a:ln>
          <a:effectLst/>
        </p:spPr>
      </p:cxnSp>
      <p:cxnSp>
        <p:nvCxnSpPr>
          <p:cNvPr id="11" name="Straight Arrow Connector 10"/>
          <p:cNvCxnSpPr/>
          <p:nvPr/>
        </p:nvCxnSpPr>
        <p:spPr bwMode="auto">
          <a:xfrm>
            <a:off x="2646904" y="2895600"/>
            <a:ext cx="0" cy="281940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12" name="Straight Arrow Connector 11"/>
          <p:cNvCxnSpPr/>
          <p:nvPr/>
        </p:nvCxnSpPr>
        <p:spPr bwMode="auto">
          <a:xfrm>
            <a:off x="2895600" y="3048000"/>
            <a:ext cx="36009" cy="266700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cxnSp>
        <p:nvCxnSpPr>
          <p:cNvPr id="14" name="Straight Arrow Connector 13"/>
          <p:cNvCxnSpPr/>
          <p:nvPr/>
        </p:nvCxnSpPr>
        <p:spPr bwMode="auto">
          <a:xfrm>
            <a:off x="3352800" y="4038600"/>
            <a:ext cx="1" cy="1655465"/>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spTree>
    <p:extLst>
      <p:ext uri="{BB962C8B-B14F-4D97-AF65-F5344CB8AC3E}">
        <p14:creationId xmlns:p14="http://schemas.microsoft.com/office/powerpoint/2010/main" val="20402542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A8CDD-A9ED-46E3-A778-0C7F09DADBD9}"/>
              </a:ext>
            </a:extLst>
          </p:cNvPr>
          <p:cNvSpPr>
            <a:spLocks noGrp="1"/>
          </p:cNvSpPr>
          <p:nvPr>
            <p:ph type="title"/>
          </p:nvPr>
        </p:nvSpPr>
        <p:spPr>
          <a:xfrm>
            <a:off x="4419600" y="685800"/>
            <a:ext cx="3581400" cy="762000"/>
          </a:xfrm>
        </p:spPr>
        <p:txBody>
          <a:bodyPr/>
          <a:lstStyle/>
          <a:p>
            <a:r>
              <a:rPr lang="en-US" dirty="0"/>
              <a:t>However !</a:t>
            </a:r>
          </a:p>
        </p:txBody>
      </p:sp>
      <p:sp>
        <p:nvSpPr>
          <p:cNvPr id="3" name="Content Placeholder 2">
            <a:extLst>
              <a:ext uri="{FF2B5EF4-FFF2-40B4-BE49-F238E27FC236}">
                <a16:creationId xmlns:a16="http://schemas.microsoft.com/office/drawing/2014/main" id="{050662C9-1F32-4F05-988C-1C6B24EC33BC}"/>
              </a:ext>
            </a:extLst>
          </p:cNvPr>
          <p:cNvSpPr>
            <a:spLocks noGrp="1"/>
          </p:cNvSpPr>
          <p:nvPr>
            <p:ph idx="1"/>
          </p:nvPr>
        </p:nvSpPr>
        <p:spPr>
          <a:xfrm>
            <a:off x="3810000" y="1447800"/>
            <a:ext cx="5105400" cy="4267200"/>
          </a:xfrm>
        </p:spPr>
        <p:txBody>
          <a:bodyPr/>
          <a:lstStyle/>
          <a:p>
            <a:pPr>
              <a:buFont typeface="Arial" panose="020B0604020202020204" pitchFamily="34" charset="0"/>
              <a:buChar char="•"/>
            </a:pPr>
            <a:r>
              <a:rPr lang="en-US" sz="2000" dirty="0"/>
              <a:t>The skewness and kurtosis are very dependent on the sample size. Smaller sample sizes can give results that are very misleading.</a:t>
            </a:r>
          </a:p>
          <a:p>
            <a:pPr>
              <a:buFont typeface="Arial" panose="020B0604020202020204" pitchFamily="34" charset="0"/>
              <a:buChar char="•"/>
            </a:pPr>
            <a:endParaRPr lang="en-US" sz="2000" dirty="0"/>
          </a:p>
          <a:p>
            <a:pPr>
              <a:buFont typeface="Arial" panose="020B0604020202020204" pitchFamily="34" charset="0"/>
              <a:buChar char="•"/>
            </a:pPr>
            <a:r>
              <a:rPr lang="en-US" sz="2000" i="1" dirty="0"/>
              <a:t>"In short, skewness and kurtosis are practically worthless. Shewhart made this observation in his first book. The statistics for skewness and kurtosis simply do not provide any useful information beyond that already given by the measures of location and dispersion."</a:t>
            </a:r>
            <a:endParaRPr lang="en-US" sz="2000" dirty="0"/>
          </a:p>
          <a:p>
            <a:pPr>
              <a:buFont typeface="Arial" panose="020B0604020202020204" pitchFamily="34" charset="0"/>
              <a:buChar char="•"/>
            </a:pPr>
            <a:endParaRPr lang="en-US" sz="2000" dirty="0"/>
          </a:p>
        </p:txBody>
      </p:sp>
      <p:pic>
        <p:nvPicPr>
          <p:cNvPr id="366594" name="Picture 2" descr="skewness versus sample size">
            <a:extLst>
              <a:ext uri="{FF2B5EF4-FFF2-40B4-BE49-F238E27FC236}">
                <a16:creationId xmlns:a16="http://schemas.microsoft.com/office/drawing/2014/main" id="{41E39A1F-6FC7-452F-9C6F-D5FC51ACF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47746"/>
            <a:ext cx="3454291" cy="2529254"/>
          </a:xfrm>
          <a:prstGeom prst="rect">
            <a:avLst/>
          </a:prstGeom>
          <a:noFill/>
          <a:extLst>
            <a:ext uri="{909E8E84-426E-40DD-AFC4-6F175D3DCCD1}">
              <a14:hiddenFill xmlns:a14="http://schemas.microsoft.com/office/drawing/2010/main">
                <a:solidFill>
                  <a:srgbClr val="FFFFFF"/>
                </a:solidFill>
              </a14:hiddenFill>
            </a:ext>
          </a:extLst>
        </p:spPr>
      </p:pic>
      <p:pic>
        <p:nvPicPr>
          <p:cNvPr id="366596" name="Picture 4" descr="kurtosis versus sample size">
            <a:extLst>
              <a:ext uri="{FF2B5EF4-FFF2-40B4-BE49-F238E27FC236}">
                <a16:creationId xmlns:a16="http://schemas.microsoft.com/office/drawing/2014/main" id="{4C42EAAA-F0C3-434D-85CB-3018DD2C3C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75314"/>
            <a:ext cx="3454291" cy="25438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487CBA4-289B-4419-9817-E9DDA6A4DAB2}"/>
              </a:ext>
            </a:extLst>
          </p:cNvPr>
          <p:cNvSpPr/>
          <p:nvPr/>
        </p:nvSpPr>
        <p:spPr>
          <a:xfrm>
            <a:off x="4191000" y="5943600"/>
            <a:ext cx="4572000" cy="830997"/>
          </a:xfrm>
          <a:prstGeom prst="rect">
            <a:avLst/>
          </a:prstGeom>
        </p:spPr>
        <p:txBody>
          <a:bodyPr>
            <a:spAutoFit/>
          </a:bodyPr>
          <a:lstStyle/>
          <a:p>
            <a:r>
              <a:rPr lang="en-US" sz="1200" b="0" dirty="0">
                <a:solidFill>
                  <a:schemeClr val="bg1"/>
                </a:solidFill>
                <a:hlinkClick r:id="rId4"/>
              </a:rPr>
              <a:t>https://www.spcforexcel.com/knowledge/basic-statistics/are-skewness-and-kurtosis-useful-statistics#:~:text=Skewness%20essentially%20measures%20the%20relative,which%20is%20equal%20to%203</a:t>
            </a:r>
            <a:r>
              <a:rPr lang="en-US" sz="1200" b="0" dirty="0">
                <a:solidFill>
                  <a:schemeClr val="bg1"/>
                </a:solidFill>
              </a:rPr>
              <a:t>. </a:t>
            </a:r>
          </a:p>
        </p:txBody>
      </p:sp>
    </p:spTree>
    <p:extLst>
      <p:ext uri="{BB962C8B-B14F-4D97-AF65-F5344CB8AC3E}">
        <p14:creationId xmlns:p14="http://schemas.microsoft.com/office/powerpoint/2010/main" val="21386990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en-US"/>
              <a:t>Variance</a:t>
            </a:r>
          </a:p>
        </p:txBody>
      </p:sp>
      <p:sp>
        <p:nvSpPr>
          <p:cNvPr id="93187" name="Rectangle 3"/>
          <p:cNvSpPr>
            <a:spLocks noGrp="1" noChangeArrowheads="1"/>
          </p:cNvSpPr>
          <p:nvPr>
            <p:ph type="body" idx="1"/>
          </p:nvPr>
        </p:nvSpPr>
        <p:spPr/>
        <p:txBody>
          <a:bodyPr/>
          <a:lstStyle/>
          <a:p>
            <a:pPr>
              <a:lnSpc>
                <a:spcPct val="90000"/>
              </a:lnSpc>
              <a:buFont typeface="Arial" panose="020B0604020202020204" pitchFamily="34" charset="0"/>
              <a:buChar char="•"/>
            </a:pPr>
            <a:r>
              <a:rPr lang="en-US" altLang="en-US" sz="2000" dirty="0"/>
              <a:t>A measure of the spread of the recorded values on a variable.  A measure of dispersion.</a:t>
            </a:r>
          </a:p>
          <a:p>
            <a:pPr>
              <a:lnSpc>
                <a:spcPct val="90000"/>
              </a:lnSpc>
              <a:buFont typeface="Arial" panose="020B0604020202020204" pitchFamily="34" charset="0"/>
              <a:buChar char="•"/>
            </a:pPr>
            <a:endParaRPr lang="en-US" altLang="en-US" sz="2000" dirty="0"/>
          </a:p>
          <a:p>
            <a:pPr>
              <a:lnSpc>
                <a:spcPct val="90000"/>
              </a:lnSpc>
              <a:buFont typeface="Arial" panose="020B0604020202020204" pitchFamily="34" charset="0"/>
              <a:buChar char="•"/>
            </a:pPr>
            <a:r>
              <a:rPr lang="en-US" altLang="en-US" sz="2000" dirty="0"/>
              <a:t>The larger the variance, the further the individual cases are from the mean.</a:t>
            </a:r>
          </a:p>
          <a:p>
            <a:pPr>
              <a:lnSpc>
                <a:spcPct val="90000"/>
              </a:lnSpc>
              <a:buFont typeface="Arial" panose="020B0604020202020204" pitchFamily="34" charset="0"/>
              <a:buChar char="•"/>
            </a:pPr>
            <a:endParaRPr lang="en-US" altLang="en-US" sz="2000" dirty="0"/>
          </a:p>
          <a:p>
            <a:pPr>
              <a:lnSpc>
                <a:spcPct val="90000"/>
              </a:lnSpc>
              <a:buFont typeface="Arial" panose="020B0604020202020204" pitchFamily="34" charset="0"/>
              <a:buChar char="•"/>
            </a:pPr>
            <a:endParaRPr lang="en-US" altLang="en-US" sz="2000" dirty="0"/>
          </a:p>
          <a:p>
            <a:pPr>
              <a:lnSpc>
                <a:spcPct val="90000"/>
              </a:lnSpc>
              <a:buFont typeface="Arial" panose="020B0604020202020204" pitchFamily="34" charset="0"/>
              <a:buChar char="•"/>
            </a:pPr>
            <a:endParaRPr lang="en-US" altLang="en-US" sz="2000" dirty="0"/>
          </a:p>
          <a:p>
            <a:pPr>
              <a:lnSpc>
                <a:spcPct val="90000"/>
              </a:lnSpc>
              <a:buFont typeface="Arial" panose="020B0604020202020204" pitchFamily="34" charset="0"/>
              <a:buChar char="•"/>
            </a:pPr>
            <a:endParaRPr lang="en-US" altLang="en-US" sz="2000" dirty="0"/>
          </a:p>
          <a:p>
            <a:pPr>
              <a:lnSpc>
                <a:spcPct val="90000"/>
              </a:lnSpc>
              <a:buFont typeface="Arial" panose="020B0604020202020204" pitchFamily="34" charset="0"/>
              <a:buChar char="•"/>
            </a:pPr>
            <a:r>
              <a:rPr lang="en-US" altLang="en-US" sz="2000" dirty="0"/>
              <a:t>The smaller the variance, the closer the individual scores are to the mean.</a:t>
            </a:r>
          </a:p>
        </p:txBody>
      </p:sp>
      <p:sp>
        <p:nvSpPr>
          <p:cNvPr id="93188" name="Freeform 4"/>
          <p:cNvSpPr>
            <a:spLocks/>
          </p:cNvSpPr>
          <p:nvPr/>
        </p:nvSpPr>
        <p:spPr bwMode="auto">
          <a:xfrm>
            <a:off x="2695575" y="3276600"/>
            <a:ext cx="4086225" cy="792162"/>
          </a:xfrm>
          <a:custGeom>
            <a:avLst/>
            <a:gdLst>
              <a:gd name="T0" fmla="*/ 50 w 2574"/>
              <a:gd name="T1" fmla="*/ 474 h 499"/>
              <a:gd name="T2" fmla="*/ 60 w 2574"/>
              <a:gd name="T3" fmla="*/ 484 h 499"/>
              <a:gd name="T4" fmla="*/ 412 w 2574"/>
              <a:gd name="T5" fmla="*/ 381 h 499"/>
              <a:gd name="T6" fmla="*/ 1230 w 2574"/>
              <a:gd name="T7" fmla="*/ 1 h 499"/>
              <a:gd name="T8" fmla="*/ 2094 w 2574"/>
              <a:gd name="T9" fmla="*/ 385 h 499"/>
              <a:gd name="T10" fmla="*/ 2574 w 2574"/>
              <a:gd name="T11" fmla="*/ 481 h 499"/>
            </a:gdLst>
            <a:ahLst/>
            <a:cxnLst>
              <a:cxn ang="0">
                <a:pos x="T0" y="T1"/>
              </a:cxn>
              <a:cxn ang="0">
                <a:pos x="T2" y="T3"/>
              </a:cxn>
              <a:cxn ang="0">
                <a:pos x="T4" y="T5"/>
              </a:cxn>
              <a:cxn ang="0">
                <a:pos x="T6" y="T7"/>
              </a:cxn>
              <a:cxn ang="0">
                <a:pos x="T8" y="T9"/>
              </a:cxn>
              <a:cxn ang="0">
                <a:pos x="T10" y="T11"/>
              </a:cxn>
            </a:cxnLst>
            <a:rect l="0" t="0" r="r" b="b"/>
            <a:pathLst>
              <a:path w="2574" h="499">
                <a:moveTo>
                  <a:pt x="50" y="474"/>
                </a:moveTo>
                <a:cubicBezTo>
                  <a:pt x="53" y="476"/>
                  <a:pt x="0" y="499"/>
                  <a:pt x="60" y="484"/>
                </a:cubicBezTo>
                <a:cubicBezTo>
                  <a:pt x="120" y="469"/>
                  <a:pt x="217" y="461"/>
                  <a:pt x="412" y="381"/>
                </a:cubicBezTo>
                <a:cubicBezTo>
                  <a:pt x="607" y="301"/>
                  <a:pt x="950" y="0"/>
                  <a:pt x="1230" y="1"/>
                </a:cubicBezTo>
                <a:cubicBezTo>
                  <a:pt x="1510" y="2"/>
                  <a:pt x="1870" y="305"/>
                  <a:pt x="2094" y="385"/>
                </a:cubicBezTo>
                <a:cubicBezTo>
                  <a:pt x="2318" y="465"/>
                  <a:pt x="2494" y="465"/>
                  <a:pt x="2574" y="481"/>
                </a:cubicBezTo>
              </a:path>
            </a:pathLst>
          </a:cu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89" name="Freeform 5"/>
          <p:cNvSpPr>
            <a:spLocks/>
          </p:cNvSpPr>
          <p:nvPr/>
        </p:nvSpPr>
        <p:spPr bwMode="auto">
          <a:xfrm>
            <a:off x="3995738" y="5330825"/>
            <a:ext cx="1428750" cy="846138"/>
          </a:xfrm>
          <a:custGeom>
            <a:avLst/>
            <a:gdLst>
              <a:gd name="T0" fmla="*/ 0 w 900"/>
              <a:gd name="T1" fmla="*/ 533 h 533"/>
              <a:gd name="T2" fmla="*/ 165 w 900"/>
              <a:gd name="T3" fmla="*/ 419 h 533"/>
              <a:gd name="T4" fmla="*/ 447 w 900"/>
              <a:gd name="T5" fmla="*/ 2 h 533"/>
              <a:gd name="T6" fmla="*/ 714 w 900"/>
              <a:gd name="T7" fmla="*/ 430 h 533"/>
              <a:gd name="T8" fmla="*/ 900 w 900"/>
              <a:gd name="T9" fmla="*/ 523 h 533"/>
            </a:gdLst>
            <a:ahLst/>
            <a:cxnLst>
              <a:cxn ang="0">
                <a:pos x="T0" y="T1"/>
              </a:cxn>
              <a:cxn ang="0">
                <a:pos x="T2" y="T3"/>
              </a:cxn>
              <a:cxn ang="0">
                <a:pos x="T4" y="T5"/>
              </a:cxn>
              <a:cxn ang="0">
                <a:pos x="T6" y="T7"/>
              </a:cxn>
              <a:cxn ang="0">
                <a:pos x="T8" y="T9"/>
              </a:cxn>
            </a:cxnLst>
            <a:rect l="0" t="0" r="r" b="b"/>
            <a:pathLst>
              <a:path w="900" h="533">
                <a:moveTo>
                  <a:pt x="0" y="533"/>
                </a:moveTo>
                <a:cubicBezTo>
                  <a:pt x="26" y="514"/>
                  <a:pt x="91" y="507"/>
                  <a:pt x="165" y="419"/>
                </a:cubicBezTo>
                <a:cubicBezTo>
                  <a:pt x="239" y="331"/>
                  <a:pt x="356" y="0"/>
                  <a:pt x="447" y="2"/>
                </a:cubicBezTo>
                <a:cubicBezTo>
                  <a:pt x="538" y="4"/>
                  <a:pt x="639" y="343"/>
                  <a:pt x="714" y="430"/>
                </a:cubicBezTo>
                <a:cubicBezTo>
                  <a:pt x="789" y="517"/>
                  <a:pt x="861" y="504"/>
                  <a:pt x="900" y="523"/>
                </a:cubicBezTo>
              </a:path>
            </a:pathLst>
          </a:cu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0" name="Line 6"/>
          <p:cNvSpPr>
            <a:spLocks noChangeShapeType="1"/>
          </p:cNvSpPr>
          <p:nvPr/>
        </p:nvSpPr>
        <p:spPr bwMode="auto">
          <a:xfrm>
            <a:off x="2590800" y="4116387"/>
            <a:ext cx="41910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1" name="Line 7"/>
          <p:cNvSpPr>
            <a:spLocks noChangeShapeType="1"/>
          </p:cNvSpPr>
          <p:nvPr/>
        </p:nvSpPr>
        <p:spPr bwMode="auto">
          <a:xfrm>
            <a:off x="2514600" y="6172200"/>
            <a:ext cx="41910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2" name="Line 8"/>
          <p:cNvSpPr>
            <a:spLocks noChangeShapeType="1"/>
          </p:cNvSpPr>
          <p:nvPr/>
        </p:nvSpPr>
        <p:spPr bwMode="auto">
          <a:xfrm flipV="1">
            <a:off x="4724400" y="4116387"/>
            <a:ext cx="0" cy="2286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3" name="Line 9"/>
          <p:cNvSpPr>
            <a:spLocks noChangeShapeType="1"/>
          </p:cNvSpPr>
          <p:nvPr/>
        </p:nvSpPr>
        <p:spPr bwMode="auto">
          <a:xfrm flipV="1">
            <a:off x="4724400" y="6172200"/>
            <a:ext cx="0" cy="2286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65166359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Variance</a:t>
            </a:r>
          </a:p>
        </p:txBody>
      </p:sp>
      <p:sp>
        <p:nvSpPr>
          <p:cNvPr id="12" name="Content Placeholder 11">
            <a:extLst>
              <a:ext uri="{FF2B5EF4-FFF2-40B4-BE49-F238E27FC236}">
                <a16:creationId xmlns:a16="http://schemas.microsoft.com/office/drawing/2014/main" id="{41EF57C3-A7ED-416C-9FCA-896E696E7550}"/>
              </a:ext>
            </a:extLst>
          </p:cNvPr>
          <p:cNvSpPr>
            <a:spLocks noGrp="1"/>
          </p:cNvSpPr>
          <p:nvPr>
            <p:ph idx="1"/>
          </p:nvPr>
        </p:nvSpPr>
        <p:spPr/>
        <p:txBody>
          <a:bodyPr/>
          <a:lstStyle/>
          <a:p>
            <a:pPr>
              <a:buFont typeface="Arial" panose="020B0604020202020204" pitchFamily="34" charset="0"/>
              <a:buChar char="•"/>
            </a:pPr>
            <a:r>
              <a:rPr lang="en-US" sz="1800" dirty="0"/>
              <a:t>The variance uses the difference between each value and its arithmetic mean. The differences are squared to deal with positive and negative differences.</a:t>
            </a:r>
          </a:p>
          <a:p>
            <a:pPr>
              <a:buFont typeface="Arial" panose="020B0604020202020204" pitchFamily="34" charset="0"/>
              <a:buChar char="•"/>
            </a:pPr>
            <a:r>
              <a:rPr lang="en-US" sz="1800" dirty="0"/>
              <a:t>The sample variance (s2) is an unbiased estimator of the population variance (</a:t>
            </a:r>
            <a:r>
              <a:rPr lang="en-US" sz="1800" b="1" dirty="0"/>
              <a:t>σ</a:t>
            </a:r>
            <a:r>
              <a:rPr lang="en-US" sz="1800" dirty="0"/>
              <a:t>2), with n-1 degrees of freedom.</a:t>
            </a:r>
          </a:p>
          <a:p>
            <a:pPr>
              <a:buFont typeface="Arial" panose="020B0604020202020204" pitchFamily="34" charset="0"/>
              <a:buChar char="•"/>
            </a:pPr>
            <a:r>
              <a:rPr lang="en-US" sz="1800" dirty="0"/>
              <a:t>Degrees of freedom: In general, the degrees of freedom for an estimate is equal to the number of values minus the number of parameters estimated </a:t>
            </a:r>
            <a:r>
              <a:rPr lang="en-US" sz="1800" dirty="0" err="1"/>
              <a:t>en</a:t>
            </a:r>
            <a:r>
              <a:rPr lang="en-US" sz="1800" dirty="0"/>
              <a:t> route to the estimate in question.</a:t>
            </a:r>
          </a:p>
          <a:p>
            <a:pPr>
              <a:buFont typeface="Arial" panose="020B0604020202020204" pitchFamily="34" charset="0"/>
              <a:buChar char="•"/>
            </a:pPr>
            <a:endParaRPr lang="en-US" sz="1800" dirty="0"/>
          </a:p>
        </p:txBody>
      </p:sp>
      <p:pic>
        <p:nvPicPr>
          <p:cNvPr id="367618" name="Picture 2" descr="852.png">
            <a:extLst>
              <a:ext uri="{FF2B5EF4-FFF2-40B4-BE49-F238E27FC236}">
                <a16:creationId xmlns:a16="http://schemas.microsoft.com/office/drawing/2014/main" id="{66B1158A-5544-4285-B615-48656C64DD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720" y="4302672"/>
            <a:ext cx="2404056" cy="1219200"/>
          </a:xfrm>
          <a:prstGeom prst="rect">
            <a:avLst/>
          </a:prstGeom>
          <a:solidFill>
            <a:schemeClr val="bg1"/>
          </a:solidFill>
        </p:spPr>
      </p:pic>
      <p:pic>
        <p:nvPicPr>
          <p:cNvPr id="367620" name="Picture 4" descr="842.png">
            <a:extLst>
              <a:ext uri="{FF2B5EF4-FFF2-40B4-BE49-F238E27FC236}">
                <a16:creationId xmlns:a16="http://schemas.microsoft.com/office/drawing/2014/main" id="{70233B7E-80E0-4D97-AB1D-716E8BAFB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191000"/>
            <a:ext cx="2714625" cy="1295400"/>
          </a:xfrm>
          <a:prstGeom prst="rect">
            <a:avLst/>
          </a:prstGeom>
          <a:solidFill>
            <a:schemeClr val="bg1"/>
          </a:solidFill>
        </p:spPr>
      </p:pic>
      <p:sp>
        <p:nvSpPr>
          <p:cNvPr id="8" name="TextBox 7">
            <a:extLst>
              <a:ext uri="{FF2B5EF4-FFF2-40B4-BE49-F238E27FC236}">
                <a16:creationId xmlns:a16="http://schemas.microsoft.com/office/drawing/2014/main" id="{495BE50E-A34A-423A-AF09-6AC0D5E14AAA}"/>
              </a:ext>
            </a:extLst>
          </p:cNvPr>
          <p:cNvSpPr txBox="1"/>
          <p:nvPr/>
        </p:nvSpPr>
        <p:spPr>
          <a:xfrm>
            <a:off x="1347623" y="5559477"/>
            <a:ext cx="2225289" cy="400110"/>
          </a:xfrm>
          <a:prstGeom prst="rect">
            <a:avLst/>
          </a:prstGeom>
          <a:noFill/>
        </p:spPr>
        <p:txBody>
          <a:bodyPr wrap="none" rtlCol="0">
            <a:spAutoFit/>
          </a:bodyPr>
          <a:lstStyle/>
          <a:p>
            <a:r>
              <a:rPr lang="en-US" sz="2000" b="0" dirty="0">
                <a:solidFill>
                  <a:schemeClr val="bg1"/>
                </a:solidFill>
              </a:rPr>
              <a:t>Population variance</a:t>
            </a:r>
          </a:p>
        </p:txBody>
      </p:sp>
      <p:sp>
        <p:nvSpPr>
          <p:cNvPr id="11" name="TextBox 10">
            <a:extLst>
              <a:ext uri="{FF2B5EF4-FFF2-40B4-BE49-F238E27FC236}">
                <a16:creationId xmlns:a16="http://schemas.microsoft.com/office/drawing/2014/main" id="{5BD33CE8-580B-4AFA-B225-63159BE4E5BD}"/>
              </a:ext>
            </a:extLst>
          </p:cNvPr>
          <p:cNvSpPr txBox="1"/>
          <p:nvPr/>
        </p:nvSpPr>
        <p:spPr>
          <a:xfrm>
            <a:off x="5520787" y="5559477"/>
            <a:ext cx="1883849" cy="400110"/>
          </a:xfrm>
          <a:prstGeom prst="rect">
            <a:avLst/>
          </a:prstGeom>
          <a:noFill/>
        </p:spPr>
        <p:txBody>
          <a:bodyPr wrap="none" rtlCol="0">
            <a:spAutoFit/>
          </a:bodyPr>
          <a:lstStyle/>
          <a:p>
            <a:r>
              <a:rPr lang="en-US" sz="2000" b="0" dirty="0">
                <a:solidFill>
                  <a:schemeClr val="bg1"/>
                </a:solidFill>
              </a:rPr>
              <a:t>Sample variance</a:t>
            </a:r>
          </a:p>
        </p:txBody>
      </p:sp>
    </p:spTree>
    <p:extLst>
      <p:ext uri="{BB962C8B-B14F-4D97-AF65-F5344CB8AC3E}">
        <p14:creationId xmlns:p14="http://schemas.microsoft.com/office/powerpoint/2010/main" val="24120341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Variance</a:t>
            </a:r>
          </a:p>
        </p:txBody>
      </p:sp>
      <p:pic>
        <p:nvPicPr>
          <p:cNvPr id="4" name="Picture 3"/>
          <p:cNvPicPr>
            <a:picLocks noChangeAspect="1"/>
          </p:cNvPicPr>
          <p:nvPr/>
        </p:nvPicPr>
        <p:blipFill>
          <a:blip r:embed="rId2"/>
          <a:stretch>
            <a:fillRect/>
          </a:stretch>
        </p:blipFill>
        <p:spPr>
          <a:xfrm>
            <a:off x="228599" y="1524000"/>
            <a:ext cx="8648495" cy="4953000"/>
          </a:xfrm>
          <a:prstGeom prst="rect">
            <a:avLst/>
          </a:prstGeom>
        </p:spPr>
      </p:pic>
      <p:sp>
        <p:nvSpPr>
          <p:cNvPr id="3" name="Rectangle 2"/>
          <p:cNvSpPr/>
          <p:nvPr/>
        </p:nvSpPr>
        <p:spPr>
          <a:xfrm>
            <a:off x="3505200" y="1701800"/>
            <a:ext cx="4708525" cy="584200"/>
          </a:xfrm>
          <a:prstGeom prst="rect">
            <a:avLst/>
          </a:prstGeom>
          <a:solidFill>
            <a:schemeClr val="accent5">
              <a:lumMod val="75000"/>
            </a:schemeClr>
          </a:solidFill>
        </p:spPr>
        <p:txBody>
          <a:bodyPr wrap="none">
            <a:spAutoFit/>
          </a:bodyPr>
          <a:lstStyle/>
          <a:p>
            <a:r>
              <a:rPr lang="en-US" b="0" dirty="0">
                <a:solidFill>
                  <a:srgbClr val="000000"/>
                </a:solidFill>
                <a:latin typeface="Calibri" panose="020F0502020204030204" pitchFamily="34" charset="0"/>
              </a:rPr>
              <a:t>Sample Variance</a:t>
            </a:r>
            <a:r>
              <a:rPr lang="en-US" dirty="0"/>
              <a:t> </a:t>
            </a:r>
            <a:r>
              <a:rPr lang="en-US" b="0" dirty="0">
                <a:solidFill>
                  <a:srgbClr val="000000"/>
                </a:solidFill>
                <a:latin typeface="Calibri" panose="020F0502020204030204" pitchFamily="34" charset="0"/>
              </a:rPr>
              <a:t>45.16291</a:t>
            </a:r>
            <a:r>
              <a:rPr lang="en-US" dirty="0"/>
              <a:t> </a:t>
            </a:r>
          </a:p>
        </p:txBody>
      </p:sp>
    </p:spTree>
    <p:extLst>
      <p:ext uri="{BB962C8B-B14F-4D97-AF65-F5344CB8AC3E}">
        <p14:creationId xmlns:p14="http://schemas.microsoft.com/office/powerpoint/2010/main" val="11933296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deviation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Standard deviation for a population</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Standard deviation for a sample:</a:t>
            </a:r>
          </a:p>
        </p:txBody>
      </p:sp>
      <p:pic>
        <p:nvPicPr>
          <p:cNvPr id="4" name="Picture 3"/>
          <p:cNvPicPr>
            <a:picLocks noChangeAspect="1"/>
          </p:cNvPicPr>
          <p:nvPr/>
        </p:nvPicPr>
        <p:blipFill>
          <a:blip r:embed="rId2"/>
          <a:stretch>
            <a:fillRect/>
          </a:stretch>
        </p:blipFill>
        <p:spPr>
          <a:xfrm>
            <a:off x="1600200" y="2362200"/>
            <a:ext cx="5076825" cy="1685925"/>
          </a:xfrm>
          <a:prstGeom prst="rect">
            <a:avLst/>
          </a:prstGeom>
        </p:spPr>
      </p:pic>
      <p:pic>
        <p:nvPicPr>
          <p:cNvPr id="5" name="Picture 4"/>
          <p:cNvPicPr>
            <a:picLocks noChangeAspect="1"/>
          </p:cNvPicPr>
          <p:nvPr/>
        </p:nvPicPr>
        <p:blipFill>
          <a:blip r:embed="rId3"/>
          <a:stretch>
            <a:fillRect/>
          </a:stretch>
        </p:blipFill>
        <p:spPr>
          <a:xfrm>
            <a:off x="1600200" y="4983040"/>
            <a:ext cx="4914900" cy="1628775"/>
          </a:xfrm>
          <a:prstGeom prst="rect">
            <a:avLst/>
          </a:prstGeom>
        </p:spPr>
      </p:pic>
      <p:sp>
        <p:nvSpPr>
          <p:cNvPr id="6" name="TextBox 5"/>
          <p:cNvSpPr txBox="1"/>
          <p:nvPr/>
        </p:nvSpPr>
        <p:spPr>
          <a:xfrm>
            <a:off x="6677025" y="1844591"/>
            <a:ext cx="2097049" cy="5016758"/>
          </a:xfrm>
          <a:prstGeom prst="rect">
            <a:avLst/>
          </a:prstGeom>
          <a:noFill/>
        </p:spPr>
        <p:txBody>
          <a:bodyPr wrap="none" rtlCol="0">
            <a:spAutoFit/>
          </a:bodyPr>
          <a:lstStyle/>
          <a:p>
            <a:r>
              <a:rPr lang="en-US" dirty="0">
                <a:solidFill>
                  <a:schemeClr val="bg1"/>
                </a:solidFill>
              </a:rPr>
              <a:t>Population</a:t>
            </a:r>
          </a:p>
          <a:p>
            <a:endParaRPr lang="en-US" dirty="0">
              <a:solidFill>
                <a:schemeClr val="bg1"/>
              </a:solidFill>
            </a:endParaRPr>
          </a:p>
          <a:p>
            <a:r>
              <a:rPr lang="en-US" dirty="0">
                <a:solidFill>
                  <a:schemeClr val="bg1"/>
                </a:solidFill>
              </a:rPr>
              <a:t>Mean</a:t>
            </a:r>
          </a:p>
          <a:p>
            <a:r>
              <a:rPr lang="en-US" dirty="0">
                <a:solidFill>
                  <a:schemeClr val="bg1"/>
                </a:solidFill>
              </a:rPr>
              <a:t>Size</a:t>
            </a:r>
          </a:p>
          <a:p>
            <a:endParaRPr lang="en-US" dirty="0">
              <a:solidFill>
                <a:schemeClr val="bg1"/>
              </a:solidFill>
            </a:endParaRPr>
          </a:p>
          <a:p>
            <a:r>
              <a:rPr lang="en-US" dirty="0">
                <a:solidFill>
                  <a:schemeClr val="bg1"/>
                </a:solidFill>
              </a:rPr>
              <a:t>Sample</a:t>
            </a:r>
          </a:p>
          <a:p>
            <a:endParaRPr lang="en-US" dirty="0">
              <a:solidFill>
                <a:schemeClr val="bg1"/>
              </a:solidFill>
            </a:endParaRPr>
          </a:p>
          <a:p>
            <a:r>
              <a:rPr lang="en-US" dirty="0">
                <a:solidFill>
                  <a:schemeClr val="bg1"/>
                </a:solidFill>
              </a:rPr>
              <a:t>Mean</a:t>
            </a:r>
          </a:p>
          <a:p>
            <a:r>
              <a:rPr lang="en-US" dirty="0">
                <a:solidFill>
                  <a:schemeClr val="bg1"/>
                </a:solidFill>
              </a:rPr>
              <a:t>Size</a:t>
            </a:r>
          </a:p>
          <a:p>
            <a:endParaRPr lang="en-US" dirty="0">
              <a:solidFill>
                <a:schemeClr val="bg1"/>
              </a:solidFill>
            </a:endParaRPr>
          </a:p>
        </p:txBody>
      </p:sp>
      <p:cxnSp>
        <p:nvCxnSpPr>
          <p:cNvPr id="8" name="Straight Arrow Connector 7"/>
          <p:cNvCxnSpPr/>
          <p:nvPr/>
        </p:nvCxnSpPr>
        <p:spPr bwMode="auto">
          <a:xfrm flipH="1" flipV="1">
            <a:off x="6172200" y="2971800"/>
            <a:ext cx="914400" cy="233362"/>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9" name="Straight Arrow Connector 8"/>
          <p:cNvCxnSpPr/>
          <p:nvPr/>
        </p:nvCxnSpPr>
        <p:spPr bwMode="auto">
          <a:xfrm flipH="1">
            <a:off x="5334000" y="3657600"/>
            <a:ext cx="1905000" cy="6517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2" name="Straight Arrow Connector 11"/>
          <p:cNvCxnSpPr/>
          <p:nvPr/>
        </p:nvCxnSpPr>
        <p:spPr bwMode="auto">
          <a:xfrm flipH="1">
            <a:off x="6019800" y="5638800"/>
            <a:ext cx="1066800"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5" name="Straight Arrow Connector 14"/>
          <p:cNvCxnSpPr/>
          <p:nvPr/>
        </p:nvCxnSpPr>
        <p:spPr bwMode="auto">
          <a:xfrm flipH="1">
            <a:off x="4724400" y="6101515"/>
            <a:ext cx="2514600" cy="6517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393285601"/>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38530</TotalTime>
  <Words>5965</Words>
  <Application>Microsoft Office PowerPoint</Application>
  <PresentationFormat>On-screen Show (4:3)</PresentationFormat>
  <Paragraphs>1248</Paragraphs>
  <Slides>107</Slides>
  <Notes>10</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107</vt:i4>
      </vt:variant>
    </vt:vector>
  </HeadingPairs>
  <TitlesOfParts>
    <vt:vector size="121" baseType="lpstr">
      <vt:lpstr>Batang</vt:lpstr>
      <vt:lpstr>ＭＳ Ｐゴシック</vt:lpstr>
      <vt:lpstr>Arial</vt:lpstr>
      <vt:lpstr>Arial Unicode MS</vt:lpstr>
      <vt:lpstr>Calibri</vt:lpstr>
      <vt:lpstr>Georgia</vt:lpstr>
      <vt:lpstr>proxima-nova</vt:lpstr>
      <vt:lpstr>Times</vt:lpstr>
      <vt:lpstr>Times New Roman</vt:lpstr>
      <vt:lpstr>Trebuchet MS</vt:lpstr>
      <vt:lpstr>Verdana</vt:lpstr>
      <vt:lpstr>Wingdings</vt:lpstr>
      <vt:lpstr>2014-Indianapolis</vt:lpstr>
      <vt:lpstr>Photo Editor-foto</vt:lpstr>
      <vt:lpstr>Statistical data analysis and research methods BMI504 Course 18099 – Spring 2022</vt:lpstr>
      <vt:lpstr>Remember</vt:lpstr>
      <vt:lpstr>What you should know by now about research conducted following the scientific method (1)</vt:lpstr>
      <vt:lpstr>What you should know by now about research conducted following the scientific method (2)</vt:lpstr>
      <vt:lpstr>What you should know by now about research conducted following the scientific method (3)</vt:lpstr>
      <vt:lpstr>What you should know by now about research conducted following the scientific method (4)</vt:lpstr>
      <vt:lpstr>What you should know by now about research conducted following the scientific method (5)</vt:lpstr>
      <vt:lpstr>‘Statistics’</vt:lpstr>
      <vt:lpstr>‘Statistics’</vt:lpstr>
      <vt:lpstr>‘Statistics’</vt:lpstr>
      <vt:lpstr>Descriptive vs. inferential statistics</vt:lpstr>
      <vt:lpstr>Population</vt:lpstr>
      <vt:lpstr>Same population, distinct variables, values</vt:lpstr>
      <vt:lpstr>Distinct populations, same variable</vt:lpstr>
      <vt:lpstr>Overlapping populations</vt:lpstr>
      <vt:lpstr>Subpopulations and overlap</vt:lpstr>
      <vt:lpstr>Sample</vt:lpstr>
      <vt:lpstr>Distinct notations for  statistics and parameters</vt:lpstr>
      <vt:lpstr>Sampling needs to be as accurate as possible</vt:lpstr>
      <vt:lpstr>Dependent versus independent samples (1)</vt:lpstr>
      <vt:lpstr>Dependent versus independent samples (2)</vt:lpstr>
      <vt:lpstr>Central Limit Theorem</vt:lpstr>
      <vt:lpstr>Providing descriptive statistics (1)</vt:lpstr>
      <vt:lpstr>A table with results of some measurement procedure carried out 35 times on some variable.</vt:lpstr>
      <vt:lpstr>Plots of the results of these measurements</vt:lpstr>
      <vt:lpstr>Temporally ordered: one series</vt:lpstr>
      <vt:lpstr>Temporally ordered: five series</vt:lpstr>
      <vt:lpstr>Ordered per magnitude</vt:lpstr>
      <vt:lpstr>Which plot is best?</vt:lpstr>
      <vt:lpstr>Shooting results</vt:lpstr>
      <vt:lpstr>These two setups produced the same results</vt:lpstr>
      <vt:lpstr>These four setups also</vt:lpstr>
      <vt:lpstr>Further possible scenarios</vt:lpstr>
      <vt:lpstr>What are the results measurements of?</vt:lpstr>
      <vt:lpstr>Descriptive statistics - before you even start</vt:lpstr>
      <vt:lpstr>Providing descriptive statistics (2)</vt:lpstr>
      <vt:lpstr>Descriptive measures</vt:lpstr>
      <vt:lpstr>However !!!</vt:lpstr>
      <vt:lpstr>Important distinctions</vt:lpstr>
      <vt:lpstr>E.g. variable types and central tendency</vt:lpstr>
      <vt:lpstr>Measurement levels and Descriptive Statistics</vt:lpstr>
      <vt:lpstr>Variable types and distributions</vt:lpstr>
      <vt:lpstr>Distinct types of distribution functions</vt:lpstr>
      <vt:lpstr>Variable types and hypothesis testing</vt:lpstr>
      <vt:lpstr>‘Distribution’</vt:lpstr>
      <vt:lpstr>Central notion: distribution</vt:lpstr>
      <vt:lpstr>Frequency distribution of our data</vt:lpstr>
      <vt:lpstr>Central notion: distribution</vt:lpstr>
      <vt:lpstr>Probability distribution of our data</vt:lpstr>
      <vt:lpstr>Important difference</vt:lpstr>
      <vt:lpstr>Probability distribution function</vt:lpstr>
      <vt:lpstr>Essential for statistical analysis</vt:lpstr>
      <vt:lpstr>Need for distribution determination (1)</vt:lpstr>
      <vt:lpstr>Need for distribution determination (2)</vt:lpstr>
      <vt:lpstr>Our data’s freq./prob. distribution</vt:lpstr>
      <vt:lpstr>One can be creative (1)</vt:lpstr>
      <vt:lpstr>One can be creative (2)</vt:lpstr>
      <vt:lpstr>Best way: ‘distribution fitting’</vt:lpstr>
      <vt:lpstr>Some descriptive statistics on the results</vt:lpstr>
      <vt:lpstr>Measures of Central Tendency</vt:lpstr>
      <vt:lpstr>The arithmetic mean</vt:lpstr>
      <vt:lpstr>Inner mean</vt:lpstr>
      <vt:lpstr>Harmonic mean</vt:lpstr>
      <vt:lpstr>Geometric mean</vt:lpstr>
      <vt:lpstr>Position of the arithmetic mean</vt:lpstr>
      <vt:lpstr>Position of the arithmetic mean</vt:lpstr>
      <vt:lpstr>Comparing means (for normal distributions)</vt:lpstr>
      <vt:lpstr>Assumptions for t-tests</vt:lpstr>
      <vt:lpstr>One-tailed or two-tailed t-test?</vt:lpstr>
      <vt:lpstr>Median</vt:lpstr>
      <vt:lpstr>Mean and median</vt:lpstr>
      <vt:lpstr>Non-parametric tests for ordinal data</vt:lpstr>
      <vt:lpstr>Mode</vt:lpstr>
      <vt:lpstr>What is the mode here?</vt:lpstr>
      <vt:lpstr>Bimodal data set</vt:lpstr>
      <vt:lpstr>Modes for  color preference in I.P. and E.P?</vt:lpstr>
      <vt:lpstr>Comparing is possible: Chi2</vt:lpstr>
      <vt:lpstr>Chi-square</vt:lpstr>
      <vt:lpstr>Chi-square assumptions</vt:lpstr>
      <vt:lpstr>Mean, median and modes</vt:lpstr>
      <vt:lpstr>Mean, median and modes on distribution</vt:lpstr>
      <vt:lpstr>Mean, median and mode in  the normal distribution</vt:lpstr>
      <vt:lpstr>With skewed data</vt:lpstr>
      <vt:lpstr>Measures of Dispersion</vt:lpstr>
      <vt:lpstr>Range</vt:lpstr>
      <vt:lpstr>Range</vt:lpstr>
      <vt:lpstr>Percentiles / Quartiles</vt:lpstr>
      <vt:lpstr>Interquartile range</vt:lpstr>
      <vt:lpstr>Box and whisker plot</vt:lpstr>
      <vt:lpstr>Skewness and kurtosis</vt:lpstr>
      <vt:lpstr>Skewness and kurtosis</vt:lpstr>
      <vt:lpstr>Skewness and kurtosis</vt:lpstr>
      <vt:lpstr>Skewness and kurtosis</vt:lpstr>
      <vt:lpstr>Skewness and kurtosis</vt:lpstr>
      <vt:lpstr>However !</vt:lpstr>
      <vt:lpstr>Variance</vt:lpstr>
      <vt:lpstr>Variance</vt:lpstr>
      <vt:lpstr>Variance</vt:lpstr>
      <vt:lpstr>Standard deviation</vt:lpstr>
      <vt:lpstr>Standard deviation</vt:lpstr>
      <vt:lpstr>IQV—Index of Qualitative Variation</vt:lpstr>
      <vt:lpstr>IQV—Index of Qualitative Variation</vt:lpstr>
      <vt:lpstr>IQV—Index of Qualitative Variation</vt:lpstr>
      <vt:lpstr>IQV—Index of Qualitative Variation</vt:lpstr>
      <vt:lpstr>What is appropriate?</vt:lpstr>
      <vt:lpstr>Excellent on-line resources (focusing on principles, not mathematics)</vt:lpstr>
      <vt:lpstr>For your proposals (A6)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Ceusters</cp:lastModifiedBy>
  <cp:revision>1539</cp:revision>
  <dcterms:created xsi:type="dcterms:W3CDTF">1601-01-01T00:00:00Z</dcterms:created>
  <dcterms:modified xsi:type="dcterms:W3CDTF">2022-04-14T14:21:07Z</dcterms:modified>
</cp:coreProperties>
</file>