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82"/>
  </p:notesMasterIdLst>
  <p:sldIdLst>
    <p:sldId id="1491" r:id="rId2"/>
    <p:sldId id="1414" r:id="rId3"/>
    <p:sldId id="1266" r:id="rId4"/>
    <p:sldId id="1453" r:id="rId5"/>
    <p:sldId id="1465" r:id="rId6"/>
    <p:sldId id="1467" r:id="rId7"/>
    <p:sldId id="1410" r:id="rId8"/>
    <p:sldId id="1427" r:id="rId9"/>
    <p:sldId id="1434" r:id="rId10"/>
    <p:sldId id="1435" r:id="rId11"/>
    <p:sldId id="1436" r:id="rId12"/>
    <p:sldId id="1437" r:id="rId13"/>
    <p:sldId id="1438" r:id="rId14"/>
    <p:sldId id="1439" r:id="rId15"/>
    <p:sldId id="1440" r:id="rId16"/>
    <p:sldId id="1441" r:id="rId17"/>
    <p:sldId id="1442" r:id="rId18"/>
    <p:sldId id="1416" r:id="rId19"/>
    <p:sldId id="1443" r:id="rId20"/>
    <p:sldId id="1444" r:id="rId21"/>
    <p:sldId id="1445" r:id="rId22"/>
    <p:sldId id="1446" r:id="rId23"/>
    <p:sldId id="1447" r:id="rId24"/>
    <p:sldId id="1448" r:id="rId25"/>
    <p:sldId id="1449" r:id="rId26"/>
    <p:sldId id="1425" r:id="rId27"/>
    <p:sldId id="1450" r:id="rId28"/>
    <p:sldId id="1451" r:id="rId29"/>
    <p:sldId id="1483" r:id="rId30"/>
    <p:sldId id="1452" r:id="rId31"/>
    <p:sldId id="1469" r:id="rId32"/>
    <p:sldId id="1421" r:id="rId33"/>
    <p:sldId id="1430" r:id="rId34"/>
    <p:sldId id="1471" r:id="rId35"/>
    <p:sldId id="1420" r:id="rId36"/>
    <p:sldId id="1472" r:id="rId37"/>
    <p:sldId id="1419" r:id="rId38"/>
    <p:sldId id="1426" r:id="rId39"/>
    <p:sldId id="1423" r:id="rId40"/>
    <p:sldId id="1424" r:id="rId41"/>
    <p:sldId id="1473" r:id="rId42"/>
    <p:sldId id="1429" r:id="rId43"/>
    <p:sldId id="1431" r:id="rId44"/>
    <p:sldId id="1432" r:id="rId45"/>
    <p:sldId id="1502" r:id="rId46"/>
    <p:sldId id="1501" r:id="rId47"/>
    <p:sldId id="1505" r:id="rId48"/>
    <p:sldId id="1506" r:id="rId49"/>
    <p:sldId id="1507" r:id="rId50"/>
    <p:sldId id="1497" r:id="rId51"/>
    <p:sldId id="1498" r:id="rId52"/>
    <p:sldId id="1499" r:id="rId53"/>
    <p:sldId id="1500" r:id="rId54"/>
    <p:sldId id="1503" r:id="rId55"/>
    <p:sldId id="1504" r:id="rId56"/>
    <p:sldId id="1330" r:id="rId57"/>
    <p:sldId id="1474" r:id="rId58"/>
    <p:sldId id="1475" r:id="rId59"/>
    <p:sldId id="1477" r:id="rId60"/>
    <p:sldId id="1478" r:id="rId61"/>
    <p:sldId id="1480" r:id="rId62"/>
    <p:sldId id="1479" r:id="rId63"/>
    <p:sldId id="1481" r:id="rId64"/>
    <p:sldId id="1476" r:id="rId65"/>
    <p:sldId id="1482" r:id="rId66"/>
    <p:sldId id="1484" r:id="rId67"/>
    <p:sldId id="1485" r:id="rId68"/>
    <p:sldId id="1463" r:id="rId69"/>
    <p:sldId id="1493" r:id="rId70"/>
    <p:sldId id="1464" r:id="rId71"/>
    <p:sldId id="1494" r:id="rId72"/>
    <p:sldId id="1456" r:id="rId73"/>
    <p:sldId id="1495" r:id="rId74"/>
    <p:sldId id="1496" r:id="rId75"/>
    <p:sldId id="1460" r:id="rId76"/>
    <p:sldId id="1486" r:id="rId77"/>
    <p:sldId id="1487" r:id="rId78"/>
    <p:sldId id="1489" r:id="rId79"/>
    <p:sldId id="1490" r:id="rId80"/>
    <p:sldId id="1470" r:id="rId81"/>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A2CCE8"/>
    <a:srgbClr val="AAE600"/>
    <a:srgbClr val="FF0000"/>
    <a:srgbClr val="1FE115"/>
    <a:srgbClr val="003399"/>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2" autoAdjust="0"/>
    <p:restoredTop sz="85952" autoAdjust="0"/>
  </p:normalViewPr>
  <p:slideViewPr>
    <p:cSldViewPr>
      <p:cViewPr varScale="1">
        <p:scale>
          <a:sx n="83" d="100"/>
          <a:sy n="83" d="100"/>
        </p:scale>
        <p:origin x="14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60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243473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1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1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s://doi.org/10.1093/jamia/ocaa210"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18846 – Spring 2021</a:t>
            </a:r>
            <a:br>
              <a:rPr lang="en-US" sz="2800" dirty="0"/>
            </a:b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38200" y="4267200"/>
            <a:ext cx="7467600" cy="1752600"/>
          </a:xfrm>
        </p:spPr>
        <p:txBody>
          <a:bodyPr/>
          <a:lstStyle/>
          <a:p>
            <a:pPr marL="0" indent="0">
              <a:buNone/>
            </a:pPr>
            <a:r>
              <a:rPr lang="en-US" b="1" dirty="0"/>
              <a:t>Class 5 – March 4, 2021</a:t>
            </a:r>
          </a:p>
          <a:p>
            <a:pPr marL="0" indent="0">
              <a:buNone/>
            </a:pPr>
            <a:r>
              <a:rPr lang="en-US" b="1" dirty="0"/>
              <a:t>Bias</a:t>
            </a:r>
          </a:p>
          <a:p>
            <a:pPr marL="0" indent="0">
              <a:buNone/>
            </a:pPr>
            <a:endParaRPr lang="en-US" dirty="0"/>
          </a:p>
          <a:p>
            <a:pPr marL="0" indent="0">
              <a:buNone/>
            </a:pPr>
            <a:r>
              <a:rPr lang="en-US" dirty="0"/>
              <a:t>Werner CEUSTERS, MD</a:t>
            </a:r>
          </a:p>
        </p:txBody>
      </p:sp>
    </p:spTree>
    <p:extLst>
      <p:ext uri="{BB962C8B-B14F-4D97-AF65-F5344CB8AC3E}">
        <p14:creationId xmlns:p14="http://schemas.microsoft.com/office/powerpoint/2010/main" val="176012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p:txBody>
          <a:bodyPr/>
          <a:lstStyle/>
          <a:p>
            <a:pPr marL="457200" indent="-457200">
              <a:lnSpc>
                <a:spcPct val="90000"/>
              </a:lnSpc>
              <a:buFont typeface="Arial" panose="020B0604020202020204" pitchFamily="34" charset="0"/>
              <a:buChar char="•"/>
            </a:pPr>
            <a:r>
              <a:rPr lang="en-US" altLang="en-US" sz="2800" b="1" u="sng" dirty="0"/>
              <a:t>Precision</a:t>
            </a:r>
          </a:p>
          <a:p>
            <a:pPr marL="857250" lvl="1" indent="-457200">
              <a:lnSpc>
                <a:spcPct val="90000"/>
              </a:lnSpc>
              <a:buFont typeface="Arial" panose="020B0604020202020204" pitchFamily="34" charset="0"/>
              <a:buChar char="•"/>
            </a:pPr>
            <a:r>
              <a:rPr lang="en-US" altLang="en-US" sz="2800" dirty="0"/>
              <a:t>The degree to which distinct representations (</a:t>
            </a:r>
            <a:r>
              <a:rPr lang="en-US" altLang="en-US" sz="2800" i="1" dirty="0"/>
              <a:t>references</a:t>
            </a:r>
            <a:r>
              <a:rPr lang="en-US" altLang="en-US" sz="2800" dirty="0"/>
              <a:t>) about the same portion of reality (the </a:t>
            </a:r>
            <a:r>
              <a:rPr lang="en-US" altLang="en-US" sz="2800" i="1" dirty="0"/>
              <a:t>referent</a:t>
            </a:r>
            <a:r>
              <a:rPr lang="en-US" altLang="en-US" sz="2800" dirty="0"/>
              <a:t>) are similar when derived under similar circumstances.</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Accuracy</a:t>
            </a:r>
          </a:p>
          <a:p>
            <a:pPr marL="857250" lvl="1" indent="-457200">
              <a:lnSpc>
                <a:spcPct val="90000"/>
              </a:lnSpc>
              <a:buFont typeface="Arial" panose="020B0604020202020204" pitchFamily="34" charset="0"/>
              <a:buChar char="•"/>
            </a:pPr>
            <a:r>
              <a:rPr lang="en-US" altLang="en-US" sz="2800" dirty="0"/>
              <a:t>The degree to which a representation actually represents what it was intended to represent.</a:t>
            </a:r>
          </a:p>
          <a:p>
            <a:pPr marL="857250" lvl="1" indent="-457200">
              <a:lnSpc>
                <a:spcPct val="90000"/>
              </a:lnSpc>
              <a:buFont typeface="Arial" panose="020B0604020202020204" pitchFamily="34" charset="0"/>
              <a:buChar char="•"/>
            </a:pPr>
            <a:r>
              <a:rPr lang="en-US" altLang="en-US" sz="2800" dirty="0"/>
              <a:t>How close is a representation to the truth?</a:t>
            </a:r>
          </a:p>
        </p:txBody>
      </p:sp>
      <p:sp>
        <p:nvSpPr>
          <p:cNvPr id="154628" name="Rectangle 4"/>
          <p:cNvSpPr>
            <a:spLocks noGrp="1" noChangeArrowheads="1"/>
          </p:cNvSpPr>
          <p:nvPr>
            <p:ph type="title"/>
          </p:nvPr>
        </p:nvSpPr>
        <p:spPr/>
        <p:txBody>
          <a:bodyPr/>
          <a:lstStyle/>
          <a:p>
            <a:r>
              <a:rPr lang="en-US" altLang="en-US" dirty="0"/>
              <a:t>Precision and accuracy of representations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10</a:t>
            </a:fld>
            <a:endParaRPr lang="en-US"/>
          </a:p>
        </p:txBody>
      </p:sp>
    </p:spTree>
    <p:extLst>
      <p:ext uri="{BB962C8B-B14F-4D97-AF65-F5344CB8AC3E}">
        <p14:creationId xmlns:p14="http://schemas.microsoft.com/office/powerpoint/2010/main" val="37945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picture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00" y="1659049"/>
            <a:ext cx="8356600" cy="4990764"/>
          </a:xfrm>
        </p:spPr>
      </p:pic>
      <p:sp>
        <p:nvSpPr>
          <p:cNvPr id="4" name="Slide Number Placeholder 3"/>
          <p:cNvSpPr>
            <a:spLocks noGrp="1"/>
          </p:cNvSpPr>
          <p:nvPr>
            <p:ph type="sldNum" sz="quarter" idx="10"/>
          </p:nvPr>
        </p:nvSpPr>
        <p:spPr/>
        <p:txBody>
          <a:bodyPr/>
          <a:lstStyle/>
          <a:p>
            <a:fld id="{970F0956-5B8E-40B4-A8DD-F75AA1D26018}" type="slidenum">
              <a:rPr lang="en-US" smtClean="0"/>
              <a:pPr/>
              <a:t>11</a:t>
            </a:fld>
            <a:endParaRPr lang="en-US"/>
          </a:p>
        </p:txBody>
      </p:sp>
      <p:sp>
        <p:nvSpPr>
          <p:cNvPr id="6" name="Rounded Rectangle 5"/>
          <p:cNvSpPr/>
          <p:nvPr/>
        </p:nvSpPr>
        <p:spPr bwMode="auto">
          <a:xfrm>
            <a:off x="6248400" y="2007576"/>
            <a:ext cx="22860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533400" y="4800600"/>
            <a:ext cx="27432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411492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12</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Tree>
    <p:extLst>
      <p:ext uri="{BB962C8B-B14F-4D97-AF65-F5344CB8AC3E}">
        <p14:creationId xmlns:p14="http://schemas.microsoft.com/office/powerpoint/2010/main" val="78407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a:t>
            </a:r>
          </a:p>
        </p:txBody>
      </p:sp>
      <p:sp>
        <p:nvSpPr>
          <p:cNvPr id="3" name="Content Placeholder 2"/>
          <p:cNvSpPr>
            <a:spLocks noGrp="1"/>
          </p:cNvSpPr>
          <p:nvPr>
            <p:ph idx="1"/>
          </p:nvPr>
        </p:nvSpPr>
        <p:spPr>
          <a:xfrm>
            <a:off x="228600" y="5830439"/>
            <a:ext cx="8686800" cy="888712"/>
          </a:xfrm>
        </p:spPr>
        <p:txBody>
          <a:bodyPr/>
          <a:lstStyle/>
          <a:p>
            <a:r>
              <a:rPr lang="en-US" dirty="0"/>
              <a:t>X = ?						     =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13</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4201871" y="37770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4157326" y="32517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3739402" y="33981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4157326" y="39740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3818851" y="39740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3774141" y="39740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4462034" y="40371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4398908" y="39624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4462034" y="36327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4506671" y="35548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4462034" y="40371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77472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a:t>
            </a:r>
          </a:p>
        </p:txBody>
      </p:sp>
      <p:sp>
        <p:nvSpPr>
          <p:cNvPr id="3" name="Content Placeholder 2"/>
          <p:cNvSpPr>
            <a:spLocks noGrp="1"/>
          </p:cNvSpPr>
          <p:nvPr>
            <p:ph idx="1"/>
          </p:nvPr>
        </p:nvSpPr>
        <p:spPr>
          <a:xfrm>
            <a:off x="228600" y="5830439"/>
            <a:ext cx="8686800" cy="888712"/>
          </a:xfrm>
        </p:spPr>
        <p:txBody>
          <a:bodyPr/>
          <a:lstStyle/>
          <a:p>
            <a:r>
              <a:rPr lang="en-US" dirty="0"/>
              <a:t>X = data / information			    =  information /</a:t>
            </a:r>
          </a:p>
          <a:p>
            <a:r>
              <a:rPr lang="en-US" dirty="0"/>
              <a:t>								knowledge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14</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4201871" y="37770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4157326" y="32517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3739402" y="33981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4157326" y="39740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3818851" y="39740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3774141" y="39740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4462034" y="40371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4398908" y="39624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4462034" y="36327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4506671" y="35548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4462034" y="40371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23243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measurements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15</a:t>
            </a:fld>
            <a:endParaRPr lang="en-US"/>
          </a:p>
        </p:txBody>
      </p:sp>
      <p:pic>
        <p:nvPicPr>
          <p:cNvPr id="7" name="Picture 6"/>
          <p:cNvPicPr>
            <a:picLocks noChangeAspect="1"/>
          </p:cNvPicPr>
          <p:nvPr/>
        </p:nvPicPr>
        <p:blipFill>
          <a:blip r:embed="rId2"/>
          <a:stretch>
            <a:fillRect/>
          </a:stretch>
        </p:blipFill>
        <p:spPr>
          <a:xfrm>
            <a:off x="1123950" y="1524000"/>
            <a:ext cx="6896100" cy="4867275"/>
          </a:xfrm>
          <a:prstGeom prst="rect">
            <a:avLst/>
          </a:prstGeom>
        </p:spPr>
      </p:pic>
      <p:sp>
        <p:nvSpPr>
          <p:cNvPr id="8" name="Rectangle 7"/>
          <p:cNvSpPr/>
          <p:nvPr/>
        </p:nvSpPr>
        <p:spPr>
          <a:xfrm>
            <a:off x="4594412" y="6471734"/>
            <a:ext cx="4572000" cy="307777"/>
          </a:xfrm>
          <a:prstGeom prst="rect">
            <a:avLst/>
          </a:prstGeom>
        </p:spPr>
        <p:txBody>
          <a:bodyPr>
            <a:spAutoFit/>
          </a:bodyPr>
          <a:lstStyle/>
          <a:p>
            <a:r>
              <a:rPr lang="en-US" sz="1400" dirty="0">
                <a:solidFill>
                  <a:schemeClr val="bg1"/>
                </a:solidFill>
              </a:rPr>
              <a:t>http://embor.embopress.org/content/5/10/964.figures-only</a:t>
            </a:r>
          </a:p>
        </p:txBody>
      </p:sp>
    </p:spTree>
    <p:extLst>
      <p:ext uri="{BB962C8B-B14F-4D97-AF65-F5344CB8AC3E}">
        <p14:creationId xmlns:p14="http://schemas.microsoft.com/office/powerpoint/2010/main" val="296524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E115"/>
                </a:solidFill>
              </a:rPr>
              <a:t>Some</a:t>
            </a:r>
            <a:r>
              <a:rPr lang="en-US" dirty="0"/>
              <a:t>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889117"/>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Accuracy</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1FE115"/>
                          </a:solidFill>
                          <a:effectLst/>
                          <a:latin typeface="Trebuchet MS" panose="020B0603020202020204" pitchFamily="34" charset="0"/>
                        </a:rPr>
                        <a:t>Reliability</a:t>
                      </a:r>
                      <a:endParaRPr lang="en-US" sz="2000" b="0" i="0" u="none" strike="noStrike" dirty="0">
                        <a:solidFill>
                          <a:srgbClr val="1FE115"/>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Precision</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TextBox 2"/>
          <p:cNvSpPr txBox="1"/>
          <p:nvPr/>
        </p:nvSpPr>
        <p:spPr>
          <a:xfrm>
            <a:off x="228600" y="5105400"/>
            <a:ext cx="1559209" cy="584775"/>
          </a:xfrm>
          <a:prstGeom prst="rect">
            <a:avLst/>
          </a:prstGeom>
          <a:noFill/>
        </p:spPr>
        <p:txBody>
          <a:bodyPr wrap="none" rtlCol="0">
            <a:spAutoFit/>
          </a:bodyPr>
          <a:lstStyle/>
          <a:p>
            <a:r>
              <a:rPr lang="en-US" dirty="0">
                <a:solidFill>
                  <a:srgbClr val="1FE115"/>
                </a:solidFill>
              </a:rPr>
              <a:t>Validity</a:t>
            </a:r>
          </a:p>
        </p:txBody>
      </p:sp>
      <p:sp>
        <p:nvSpPr>
          <p:cNvPr id="6" name="Slide Number Placeholder 5"/>
          <p:cNvSpPr>
            <a:spLocks noGrp="1"/>
          </p:cNvSpPr>
          <p:nvPr>
            <p:ph type="sldNum" sz="quarter" idx="10"/>
          </p:nvPr>
        </p:nvSpPr>
        <p:spPr/>
        <p:txBody>
          <a:bodyPr/>
          <a:lstStyle/>
          <a:p>
            <a:fld id="{970F0956-5B8E-40B4-A8DD-F75AA1D26018}" type="slidenum">
              <a:rPr lang="en-US" smtClean="0"/>
              <a:pPr/>
              <a:t>16</a:t>
            </a:fld>
            <a:endParaRPr lang="en-US"/>
          </a:p>
        </p:txBody>
      </p:sp>
    </p:spTree>
    <p:extLst>
      <p:ext uri="{BB962C8B-B14F-4D97-AF65-F5344CB8AC3E}">
        <p14:creationId xmlns:p14="http://schemas.microsoft.com/office/powerpoint/2010/main" val="275148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228600" y="2057400"/>
            <a:ext cx="8686800" cy="4572000"/>
          </a:xfrm>
        </p:spPr>
        <p:txBody>
          <a:bodyPr/>
          <a:lstStyle/>
          <a:p>
            <a:pPr marL="457200" indent="-457200">
              <a:lnSpc>
                <a:spcPct val="90000"/>
              </a:lnSpc>
              <a:buFont typeface="Arial" panose="020B0604020202020204" pitchFamily="34" charset="0"/>
              <a:buChar char="•"/>
            </a:pPr>
            <a:r>
              <a:rPr lang="en-US" altLang="en-US" sz="2800" b="1" u="sng" dirty="0"/>
              <a:t>Validity</a:t>
            </a:r>
          </a:p>
          <a:p>
            <a:pPr marL="857250" lvl="1" indent="-457200">
              <a:lnSpc>
                <a:spcPct val="90000"/>
              </a:lnSpc>
              <a:buFont typeface="Arial" panose="020B0604020202020204" pitchFamily="34" charset="0"/>
              <a:buChar char="•"/>
            </a:pPr>
            <a:r>
              <a:rPr lang="en-US" altLang="en-US" sz="2800" dirty="0"/>
              <a:t>The extent to which a method or procedure allows or is able to derive representations of what is intended to be represented.</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Reliability</a:t>
            </a:r>
          </a:p>
          <a:p>
            <a:pPr marL="857250" lvl="1" indent="-457200">
              <a:lnSpc>
                <a:spcPct val="90000"/>
              </a:lnSpc>
              <a:buFont typeface="Arial" panose="020B0604020202020204" pitchFamily="34" charset="0"/>
              <a:buChar char="•"/>
            </a:pPr>
            <a:r>
              <a:rPr lang="en-US" altLang="en-US" sz="2800" dirty="0"/>
              <a:t>The degree to which a method or procedure allows or is able to derive similar representations under similar circumstances.</a:t>
            </a:r>
          </a:p>
        </p:txBody>
      </p:sp>
      <p:sp>
        <p:nvSpPr>
          <p:cNvPr id="154628" name="Rectangle 4"/>
          <p:cNvSpPr>
            <a:spLocks noGrp="1" noChangeArrowheads="1"/>
          </p:cNvSpPr>
          <p:nvPr>
            <p:ph type="title"/>
          </p:nvPr>
        </p:nvSpPr>
        <p:spPr/>
        <p:txBody>
          <a:bodyPr/>
          <a:lstStyle/>
          <a:p>
            <a:r>
              <a:rPr lang="en-US" altLang="en-US" dirty="0"/>
              <a:t>Validity and reliability of representational methods/procedures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17</a:t>
            </a:fld>
            <a:endParaRPr lang="en-US"/>
          </a:p>
        </p:txBody>
      </p:sp>
    </p:spTree>
    <p:extLst>
      <p:ext uri="{BB962C8B-B14F-4D97-AF65-F5344CB8AC3E}">
        <p14:creationId xmlns:p14="http://schemas.microsoft.com/office/powerpoint/2010/main" val="15618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scientific objectivity</a:t>
            </a:r>
          </a:p>
        </p:txBody>
      </p:sp>
      <p:sp>
        <p:nvSpPr>
          <p:cNvPr id="3" name="Content Placeholder 2"/>
          <p:cNvSpPr>
            <a:spLocks noGrp="1"/>
          </p:cNvSpPr>
          <p:nvPr>
            <p:ph idx="1"/>
          </p:nvPr>
        </p:nvSpPr>
        <p:spPr>
          <a:xfrm>
            <a:off x="228600" y="1676400"/>
            <a:ext cx="8686800" cy="4572000"/>
          </a:xfrm>
        </p:spPr>
        <p:txBody>
          <a:bodyPr/>
          <a:lstStyle/>
          <a:p>
            <a:pPr marL="0" indent="0"/>
            <a:r>
              <a:rPr lang="en-US" dirty="0"/>
              <a:t>Science is objective in that, or to the extent that: </a:t>
            </a:r>
          </a:p>
          <a:p>
            <a:pPr>
              <a:buFont typeface="Arial" panose="020B0604020202020204" pitchFamily="34" charset="0"/>
              <a:buChar char="•"/>
            </a:pPr>
            <a:r>
              <a:rPr lang="en-US" dirty="0"/>
              <a:t>its products—theories, laws, experimental results and observations—constitute accurate representations of the external world. The products of science are not tainted by human desires, goals, capabilities or experience. </a:t>
            </a:r>
          </a:p>
          <a:p>
            <a:pPr lvl="1">
              <a:buFont typeface="Wingdings" panose="05000000000000000000" pitchFamily="2" charset="2"/>
              <a:buChar char="à"/>
            </a:pPr>
            <a:r>
              <a:rPr lang="en-US" b="1" dirty="0"/>
              <a:t>product objectivity</a:t>
            </a:r>
          </a:p>
          <a:p>
            <a:pPr marL="457200" lvl="1" indent="0">
              <a:buNone/>
            </a:pPr>
            <a:endParaRPr lang="en-US" dirty="0"/>
          </a:p>
          <a:p>
            <a:pPr>
              <a:buFont typeface="Arial" panose="020B0604020202020204" pitchFamily="34" charset="0"/>
              <a:buChar char="•"/>
            </a:pPr>
            <a:r>
              <a:rPr lang="en-US" dirty="0"/>
              <a:t>the processes and methods that characterize it neither depend on contingent social and ethical values, nor on the individual bias of a scientist</a:t>
            </a:r>
          </a:p>
          <a:p>
            <a:pPr marL="400050" lvl="1" indent="0">
              <a:buNone/>
            </a:pPr>
            <a:r>
              <a:rPr lang="en-US" b="1" dirty="0">
                <a:sym typeface="Wingdings" panose="05000000000000000000" pitchFamily="2" charset="2"/>
              </a:rPr>
              <a:t> </a:t>
            </a:r>
            <a:r>
              <a:rPr lang="en-US" b="1" dirty="0"/>
              <a:t>process 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18</a:t>
            </a:fld>
            <a:endParaRPr lang="en-US"/>
          </a:p>
        </p:txBody>
      </p:sp>
    </p:spTree>
    <p:extLst>
      <p:ext uri="{BB962C8B-B14F-4D97-AF65-F5344CB8AC3E}">
        <p14:creationId xmlns:p14="http://schemas.microsoft.com/office/powerpoint/2010/main" val="23678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Internal validity</a:t>
            </a:r>
          </a:p>
          <a:p>
            <a:pPr lvl="1">
              <a:buFont typeface="Arial" panose="020B0604020202020204" pitchFamily="34" charset="0"/>
              <a:buChar char="•"/>
            </a:pPr>
            <a:r>
              <a:rPr lang="en-US" dirty="0"/>
              <a:t>The method produces an accurate representation for the portion of reality under scrutiny.</a:t>
            </a:r>
          </a:p>
          <a:p>
            <a:pPr lvl="1">
              <a:buFont typeface="Arial" panose="020B0604020202020204" pitchFamily="34" charset="0"/>
              <a:buChar char="•"/>
            </a:pPr>
            <a:endParaRPr lang="en-US" dirty="0"/>
          </a:p>
          <a:p>
            <a:pPr>
              <a:buFont typeface="Arial" panose="020B0604020202020204" pitchFamily="34" charset="0"/>
              <a:buChar char="•"/>
            </a:pPr>
            <a:r>
              <a:rPr lang="en-US" u="sng" dirty="0"/>
              <a:t>External validity</a:t>
            </a:r>
          </a:p>
          <a:p>
            <a:pPr lvl="1">
              <a:buFont typeface="Arial" panose="020B0604020202020204" pitchFamily="34" charset="0"/>
              <a:buChar char="•"/>
            </a:pPr>
            <a:r>
              <a:rPr lang="en-US" dirty="0"/>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a:sym typeface="Wingdings" panose="05000000000000000000" pitchFamily="2" charset="2"/>
              </a:rPr>
              <a:t> generalizability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19</a:t>
            </a:fld>
            <a:endParaRPr lang="en-US"/>
          </a:p>
        </p:txBody>
      </p:sp>
    </p:spTree>
    <p:extLst>
      <p:ext uri="{BB962C8B-B14F-4D97-AF65-F5344CB8AC3E}">
        <p14:creationId xmlns:p14="http://schemas.microsoft.com/office/powerpoint/2010/main" val="20067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research. Failure to …</a:t>
            </a:r>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a:t>carefully examine the literature for similar, prior research</a:t>
            </a:r>
          </a:p>
          <a:p>
            <a:pPr>
              <a:buFont typeface="+mj-lt"/>
              <a:buAutoNum type="arabicPeriod"/>
            </a:pPr>
            <a:r>
              <a:rPr lang="en-US" sz="1800" dirty="0"/>
              <a:t>critically assess the prior literature </a:t>
            </a:r>
          </a:p>
          <a:p>
            <a:pPr>
              <a:buFont typeface="+mj-lt"/>
              <a:buAutoNum type="arabicPeriod"/>
            </a:pPr>
            <a:r>
              <a:rPr lang="en-US" sz="1800" dirty="0"/>
              <a:t>specify the inclusion and exclusion criteria for your subjects</a:t>
            </a:r>
          </a:p>
          <a:p>
            <a:pPr>
              <a:buFont typeface="+mj-lt"/>
              <a:buAutoNum type="arabicPeriod"/>
            </a:pPr>
            <a:r>
              <a:rPr lang="en-US" sz="1800" dirty="0"/>
              <a:t>determine and report the error of your measurement methods</a:t>
            </a:r>
          </a:p>
          <a:p>
            <a:pPr>
              <a:buFont typeface="+mj-lt"/>
              <a:buAutoNum type="arabicPeriod"/>
            </a:pPr>
            <a:r>
              <a:rPr lang="en-US" sz="1800" dirty="0"/>
              <a:t>specify the exact statistical assumptions made in the analysis</a:t>
            </a:r>
          </a:p>
          <a:p>
            <a:pPr>
              <a:buFont typeface="+mj-lt"/>
              <a:buAutoNum type="arabicPeriod"/>
            </a:pPr>
            <a:r>
              <a:rPr lang="en-US" sz="1800" dirty="0"/>
              <a:t>perform sample size analysis before the study begins</a:t>
            </a:r>
          </a:p>
          <a:p>
            <a:pPr>
              <a:buFont typeface="+mj-lt"/>
              <a:buAutoNum type="arabicPeriod"/>
            </a:pPr>
            <a:r>
              <a:rPr lang="en-US" sz="1800" dirty="0"/>
              <a:t>implement adequate bias control measures</a:t>
            </a:r>
          </a:p>
          <a:p>
            <a:pPr>
              <a:buFont typeface="+mj-lt"/>
              <a:buAutoNum type="arabicPeriod"/>
            </a:pPr>
            <a:r>
              <a:rPr lang="en-US" sz="1800" dirty="0"/>
              <a:t>write and stick to a detailed time line</a:t>
            </a:r>
          </a:p>
          <a:p>
            <a:pPr>
              <a:buFont typeface="+mj-lt"/>
              <a:buAutoNum type="arabicPeriod"/>
            </a:pPr>
            <a:r>
              <a:rPr lang="en-US" sz="1800" dirty="0"/>
              <a:t>vigorously recruit and retain subjects</a:t>
            </a:r>
          </a:p>
          <a:p>
            <a:pPr>
              <a:buFont typeface="+mj-lt"/>
              <a:buAutoNum type="arabicPeriod"/>
            </a:pPr>
            <a:r>
              <a:rPr lang="en-US" sz="1800" dirty="0"/>
              <a:t>have a detailed, written and vetted protocol </a:t>
            </a:r>
          </a:p>
          <a:p>
            <a:pPr>
              <a:buFont typeface="+mj-lt"/>
              <a:buAutoNum type="arabicPeriod"/>
            </a:pPr>
            <a:r>
              <a:rPr lang="en-US" sz="1800" dirty="0"/>
              <a:t>examine for normality of the data</a:t>
            </a:r>
          </a:p>
          <a:p>
            <a:pPr>
              <a:buFont typeface="+mj-lt"/>
              <a:buAutoNum type="arabicPeriod"/>
            </a:pPr>
            <a:r>
              <a:rPr lang="en-US" sz="1800" dirty="0"/>
              <a:t>report missing data, dropped subjects and use of an intention to treat analysis</a:t>
            </a:r>
          </a:p>
          <a:p>
            <a:pPr>
              <a:buFont typeface="+mj-lt"/>
              <a:buAutoNum type="arabicPeriod"/>
            </a:pPr>
            <a:r>
              <a:rPr lang="en-US" sz="1800" dirty="0"/>
              <a:t>perform and report power calculations</a:t>
            </a:r>
          </a:p>
          <a:p>
            <a:pPr>
              <a:buFont typeface="+mj-lt"/>
              <a:buAutoNum type="arabicPeriod"/>
            </a:pPr>
            <a:r>
              <a:rPr lang="en-US" sz="1800" dirty="0"/>
              <a:t>point out the weaknesses of your own study</a:t>
            </a:r>
          </a:p>
          <a:p>
            <a:pPr>
              <a:buFont typeface="+mj-lt"/>
              <a:buAutoNum type="arabicPeriod"/>
            </a:pPr>
            <a:r>
              <a:rPr lang="en-US" sz="1800" dirty="0"/>
              <a:t>understand and use correct scientific</a:t>
            </a:r>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2</a:t>
            </a:fld>
            <a:endParaRPr lang="en-US"/>
          </a:p>
        </p:txBody>
      </p:sp>
      <p:sp>
        <p:nvSpPr>
          <p:cNvPr id="6" name="Rectangle 5"/>
          <p:cNvSpPr/>
          <p:nvPr/>
        </p:nvSpPr>
        <p:spPr bwMode="auto">
          <a:xfrm>
            <a:off x="228600" y="3810000"/>
            <a:ext cx="5029200" cy="38100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14218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AE600"/>
                </a:solidFill>
              </a:rPr>
              <a:t>Reliability</a:t>
            </a:r>
            <a:r>
              <a:rPr lang="en-US" dirty="0"/>
              <a:t>     </a:t>
            </a:r>
            <a:r>
              <a:rPr lang="en-US" dirty="0">
                <a:solidFill>
                  <a:srgbClr val="A2CCE8"/>
                </a:solidFill>
              </a:rPr>
              <a:t>Validity</a:t>
            </a:r>
            <a:r>
              <a:rPr lang="en-US" dirty="0"/>
              <a:t> of method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20</a:t>
            </a:fld>
            <a:endParaRPr lang="en-US"/>
          </a:p>
        </p:txBody>
      </p:sp>
      <p:sp>
        <p:nvSpPr>
          <p:cNvPr id="10" name="Right Arrow 9"/>
          <p:cNvSpPr/>
          <p:nvPr/>
        </p:nvSpPr>
        <p:spPr bwMode="auto">
          <a:xfrm flipH="1">
            <a:off x="3770706" y="1396252"/>
            <a:ext cx="3941781" cy="2801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rot="5400000" flipH="1">
            <a:off x="1838813" y="3292896"/>
            <a:ext cx="3810000" cy="243839"/>
          </a:xfrm>
          <a:prstGeom prst="rightArrow">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533400" y="5486400"/>
            <a:ext cx="7815023" cy="461665"/>
          </a:xfrm>
          <a:prstGeom prst="rect">
            <a:avLst/>
          </a:prstGeom>
          <a:noFill/>
        </p:spPr>
        <p:txBody>
          <a:bodyPr wrap="none" rtlCol="0">
            <a:spAutoFit/>
          </a:bodyPr>
          <a:lstStyle/>
          <a:p>
            <a:r>
              <a:rPr lang="en-US" sz="2400" b="0" dirty="0">
                <a:solidFill>
                  <a:schemeClr val="bg1"/>
                </a:solidFill>
              </a:rPr>
              <a:t>Relations between reliability, validity, accuracy and precision.</a:t>
            </a:r>
          </a:p>
        </p:txBody>
      </p:sp>
      <p:sp>
        <p:nvSpPr>
          <p:cNvPr id="13" name="Rounded Rectangle 12"/>
          <p:cNvSpPr/>
          <p:nvPr/>
        </p:nvSpPr>
        <p:spPr bwMode="auto">
          <a:xfrm>
            <a:off x="5791201" y="1811952"/>
            <a:ext cx="1828800" cy="227864"/>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ounded Rectangle 13"/>
          <p:cNvSpPr/>
          <p:nvPr/>
        </p:nvSpPr>
        <p:spPr bwMode="auto">
          <a:xfrm>
            <a:off x="1523999" y="3873866"/>
            <a:ext cx="2097893" cy="240933"/>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14537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21</a:t>
            </a:fld>
            <a:endParaRPr lang="en-US"/>
          </a:p>
        </p:txBody>
      </p:sp>
      <p:sp>
        <p:nvSpPr>
          <p:cNvPr id="8" name="Freeform 7"/>
          <p:cNvSpPr/>
          <p:nvPr/>
        </p:nvSpPr>
        <p:spPr bwMode="auto">
          <a:xfrm>
            <a:off x="1431512" y="1600200"/>
            <a:ext cx="6280976" cy="3690192"/>
          </a:xfrm>
          <a:custGeom>
            <a:avLst/>
            <a:gdLst>
              <a:gd name="connsiteX0" fmla="*/ 4303059 w 6400800"/>
              <a:gd name="connsiteY0" fmla="*/ 0 h 3872753"/>
              <a:gd name="connsiteX1" fmla="*/ 6400800 w 6400800"/>
              <a:gd name="connsiteY1" fmla="*/ 0 h 3872753"/>
              <a:gd name="connsiteX2" fmla="*/ 6400800 w 6400800"/>
              <a:gd name="connsiteY2" fmla="*/ 3872753 h 3872753"/>
              <a:gd name="connsiteX3" fmla="*/ 0 w 6400800"/>
              <a:gd name="connsiteY3" fmla="*/ 3872753 h 3872753"/>
              <a:gd name="connsiteX4" fmla="*/ 0 w 6400800"/>
              <a:gd name="connsiteY4" fmla="*/ 2140772 h 3872753"/>
              <a:gd name="connsiteX5" fmla="*/ 4335332 w 6400800"/>
              <a:gd name="connsiteY5" fmla="*/ 2140772 h 3872753"/>
              <a:gd name="connsiteX6" fmla="*/ 4303059 w 6400800"/>
              <a:gd name="connsiteY6" fmla="*/ 0 h 38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800" h="3872753">
                <a:moveTo>
                  <a:pt x="4303059" y="0"/>
                </a:moveTo>
                <a:lnTo>
                  <a:pt x="6400800" y="0"/>
                </a:lnTo>
                <a:lnTo>
                  <a:pt x="6400800" y="3872753"/>
                </a:lnTo>
                <a:lnTo>
                  <a:pt x="0" y="3872753"/>
                </a:lnTo>
                <a:lnTo>
                  <a:pt x="0" y="2140772"/>
                </a:lnTo>
                <a:lnTo>
                  <a:pt x="4335332" y="2140772"/>
                </a:lnTo>
                <a:lnTo>
                  <a:pt x="4303059" y="0"/>
                </a:ln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flipH="1">
            <a:off x="762000" y="5414238"/>
            <a:ext cx="7726681" cy="1077218"/>
          </a:xfrm>
          <a:prstGeom prst="rect">
            <a:avLst/>
          </a:prstGeom>
          <a:noFill/>
        </p:spPr>
        <p:txBody>
          <a:bodyPr wrap="square" rtlCol="0">
            <a:spAutoFit/>
          </a:bodyPr>
          <a:lstStyle/>
          <a:p>
            <a:r>
              <a:rPr lang="en-US" dirty="0">
                <a:solidFill>
                  <a:schemeClr val="bg1"/>
                </a:solidFill>
              </a:rPr>
              <a:t>Error: the difference between the representation and the referent</a:t>
            </a:r>
          </a:p>
        </p:txBody>
      </p:sp>
    </p:spTree>
    <p:extLst>
      <p:ext uri="{BB962C8B-B14F-4D97-AF65-F5344CB8AC3E}">
        <p14:creationId xmlns:p14="http://schemas.microsoft.com/office/powerpoint/2010/main" val="1945450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 error</a:t>
            </a:r>
            <a:r>
              <a:rPr lang="en-US" dirty="0"/>
              <a:t>:</a:t>
            </a:r>
          </a:p>
          <a:p>
            <a:pPr lvl="1">
              <a:buFont typeface="Arial" panose="020B0604020202020204" pitchFamily="34" charset="0"/>
              <a:buChar char="•"/>
            </a:pPr>
            <a:r>
              <a:rPr lang="en-US" dirty="0"/>
              <a:t>An error of a sort we can’t predict (even if we tried with all means possible)</a:t>
            </a:r>
          </a:p>
          <a:p>
            <a:pPr lvl="1">
              <a:buFont typeface="Arial" panose="020B0604020202020204" pitchFamily="34" charset="0"/>
              <a:buChar char="•"/>
            </a:pPr>
            <a:r>
              <a:rPr lang="en-US" dirty="0"/>
              <a:t>Only caused by chance.</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u="sng" dirty="0"/>
              <a:t>Systematic error</a:t>
            </a:r>
            <a:r>
              <a:rPr lang="en-US" dirty="0"/>
              <a:t>:</a:t>
            </a:r>
          </a:p>
          <a:p>
            <a:pPr lvl="1">
              <a:buFont typeface="Arial" panose="020B0604020202020204" pitchFamily="34" charset="0"/>
              <a:buChar char="•"/>
            </a:pPr>
            <a:r>
              <a:rPr lang="en-US" dirty="0"/>
              <a:t>An error due to any cause other than sampling variability.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22</a:t>
            </a:fld>
            <a:endParaRPr lang="en-US"/>
          </a:p>
        </p:txBody>
      </p:sp>
    </p:spTree>
    <p:extLst>
      <p:ext uri="{BB962C8B-B14F-4D97-AF65-F5344CB8AC3E}">
        <p14:creationId xmlns:p14="http://schemas.microsoft.com/office/powerpoint/2010/main" val="167313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 error</a:t>
            </a:r>
            <a:r>
              <a:rPr lang="en-US" dirty="0"/>
              <a:t>:</a:t>
            </a:r>
          </a:p>
          <a:p>
            <a:pPr lvl="1">
              <a:buFont typeface="Arial" panose="020B0604020202020204" pitchFamily="34" charset="0"/>
              <a:buChar char="•"/>
            </a:pPr>
            <a:r>
              <a:rPr lang="en-US" dirty="0"/>
              <a:t>An error of a sort we can’t predict (even if we tried with all means possible)</a:t>
            </a:r>
          </a:p>
          <a:p>
            <a:pPr lvl="1">
              <a:buFont typeface="Arial" panose="020B0604020202020204" pitchFamily="34" charset="0"/>
              <a:buChar char="•"/>
            </a:pPr>
            <a:r>
              <a:rPr lang="en-US" dirty="0"/>
              <a:t>Only caused by chance.</a:t>
            </a:r>
          </a:p>
          <a:p>
            <a:pPr lvl="1">
              <a:buFont typeface="Arial" panose="020B0604020202020204" pitchFamily="34" charset="0"/>
              <a:buChar char="•"/>
            </a:pPr>
            <a:endParaRPr lang="en-US" sz="800" dirty="0"/>
          </a:p>
          <a:p>
            <a:pPr marL="0" indent="0"/>
            <a:r>
              <a:rPr lang="en-US" dirty="0">
                <a:sym typeface="Wingdings" panose="05000000000000000000" pitchFamily="2" charset="2"/>
              </a:rPr>
              <a:t>		 contributes to reduction in precision</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u="sng" dirty="0"/>
              <a:t>Systematic error</a:t>
            </a:r>
            <a:r>
              <a:rPr lang="en-US" dirty="0"/>
              <a:t>:</a:t>
            </a:r>
          </a:p>
          <a:p>
            <a:pPr lvl="1">
              <a:buFont typeface="Arial" panose="020B0604020202020204" pitchFamily="34" charset="0"/>
              <a:buChar char="•"/>
            </a:pPr>
            <a:r>
              <a:rPr lang="en-US" dirty="0"/>
              <a:t>An error due to any cause other than sampling variability.</a:t>
            </a:r>
          </a:p>
          <a:p>
            <a:pPr lvl="1">
              <a:buFont typeface="Arial" panose="020B0604020202020204" pitchFamily="34" charset="0"/>
              <a:buChar char="•"/>
            </a:pPr>
            <a:endParaRPr lang="en-US" sz="800" dirty="0"/>
          </a:p>
          <a:p>
            <a:pPr marL="457200" lvl="1" indent="0">
              <a:buNone/>
            </a:pPr>
            <a:r>
              <a:rPr lang="en-US" dirty="0">
                <a:sym typeface="Wingdings" panose="05000000000000000000" pitchFamily="2" charset="2"/>
              </a:rPr>
              <a:t>		 contributes to reduction in accuracy</a:t>
            </a: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23</a:t>
            </a:fld>
            <a:endParaRPr lang="en-US"/>
          </a:p>
        </p:txBody>
      </p:sp>
    </p:spTree>
    <p:extLst>
      <p:ext uri="{BB962C8B-B14F-4D97-AF65-F5344CB8AC3E}">
        <p14:creationId xmlns:p14="http://schemas.microsoft.com/office/powerpoint/2010/main" val="654783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solidFill>
                  <a:srgbClr val="A2CCE8"/>
                </a:solidFill>
              </a:rPr>
              <a:t>Internal validity</a:t>
            </a:r>
          </a:p>
          <a:p>
            <a:pPr lvl="1">
              <a:buFont typeface="Arial" panose="020B0604020202020204" pitchFamily="34" charset="0"/>
              <a:buChar char="•"/>
            </a:pPr>
            <a:r>
              <a:rPr lang="en-US" dirty="0">
                <a:solidFill>
                  <a:srgbClr val="A2CCE8"/>
                </a:solidFill>
              </a:rPr>
              <a:t>The method produces an accurate representation for the portion of reality under scrutiny.</a:t>
            </a:r>
          </a:p>
          <a:p>
            <a:pPr lvl="1">
              <a:buFont typeface="Arial" panose="020B0604020202020204" pitchFamily="34" charset="0"/>
              <a:buChar char="•"/>
            </a:pPr>
            <a:endParaRPr lang="en-US" dirty="0">
              <a:solidFill>
                <a:srgbClr val="A2CCE8"/>
              </a:solidFill>
            </a:endParaRPr>
          </a:p>
          <a:p>
            <a:pPr>
              <a:buFont typeface="Arial" panose="020B0604020202020204" pitchFamily="34" charset="0"/>
              <a:buChar char="•"/>
            </a:pPr>
            <a:r>
              <a:rPr lang="en-US" u="sng" dirty="0">
                <a:solidFill>
                  <a:srgbClr val="A2CCE8"/>
                </a:solidFill>
              </a:rPr>
              <a:t>External validity</a:t>
            </a:r>
          </a:p>
          <a:p>
            <a:pPr lvl="1">
              <a:buFont typeface="Arial" panose="020B0604020202020204" pitchFamily="34" charset="0"/>
              <a:buChar char="•"/>
            </a:pPr>
            <a:r>
              <a:rPr lang="en-US" dirty="0">
                <a:solidFill>
                  <a:srgbClr val="A2CCE8"/>
                </a:solidFill>
              </a:rPr>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a:solidFill>
                  <a:srgbClr val="A2CCE8"/>
                </a:solidFill>
                <a:sym typeface="Wingdings" panose="05000000000000000000" pitchFamily="2" charset="2"/>
              </a:rPr>
              <a:t> generalizability</a:t>
            </a:r>
          </a:p>
          <a:p>
            <a:pPr lvl="1">
              <a:buFont typeface="Arial" panose="020B0604020202020204" pitchFamily="34" charset="0"/>
              <a:buChar char="•"/>
            </a:pPr>
            <a:r>
              <a:rPr lang="en-US" dirty="0">
                <a:sym typeface="Wingdings" panose="05000000000000000000" pitchFamily="2" charset="2"/>
              </a:rPr>
              <a:t>Similarity of portions of reality can only be guaranteed by absence of sampling error.</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24</a:t>
            </a:fld>
            <a:endParaRPr lang="en-US"/>
          </a:p>
        </p:txBody>
      </p:sp>
    </p:spTree>
    <p:extLst>
      <p:ext uri="{BB962C8B-B14F-4D97-AF65-F5344CB8AC3E}">
        <p14:creationId xmlns:p14="http://schemas.microsoft.com/office/powerpoint/2010/main" val="22928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Most accurate, general determination:</a:t>
            </a:r>
          </a:p>
          <a:p>
            <a:endParaRPr lang="en-US" dirty="0"/>
          </a:p>
          <a:p>
            <a:pPr marL="0" indent="0" algn="ctr"/>
            <a:r>
              <a:rPr lang="en-US" dirty="0"/>
              <a:t>Error introduced by lack of internal validity of a method which therefor produces inaccurate representations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25</a:t>
            </a:fld>
            <a:endParaRPr lang="en-US"/>
          </a:p>
        </p:txBody>
      </p:sp>
    </p:spTree>
    <p:extLst>
      <p:ext uri="{BB962C8B-B14F-4D97-AF65-F5344CB8AC3E}">
        <p14:creationId xmlns:p14="http://schemas.microsoft.com/office/powerpoint/2010/main" val="4047336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Error</a:t>
            </a:r>
          </a:p>
        </p:txBody>
      </p:sp>
      <p:sp>
        <p:nvSpPr>
          <p:cNvPr id="4" name="Subtitle 3"/>
          <p:cNvSpPr>
            <a:spLocks noGrp="1"/>
          </p:cNvSpPr>
          <p:nvPr>
            <p:ph idx="1"/>
          </p:nvPr>
        </p:nvSpPr>
        <p:spPr/>
        <p:txBody>
          <a:bodyPr/>
          <a:lstStyle/>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Difference between error and bias: true error is random while bias is systematic error.</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Random sampling error can occur while selecting a population to survey due to uncontrollable issues. </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probability survey must include a margin of error and a confidence level. This tells us how much effect random sampling error could have on a study’s results.</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Bias cannot be measured statistically and it can give a skewed artificial result.</a:t>
            </a:r>
          </a:p>
          <a:p>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26</a:t>
            </a:fld>
            <a:endParaRPr lang="en-US"/>
          </a:p>
        </p:txBody>
      </p:sp>
    </p:spTree>
    <p:extLst>
      <p:ext uri="{BB962C8B-B14F-4D97-AF65-F5344CB8AC3E}">
        <p14:creationId xmlns:p14="http://schemas.microsoft.com/office/powerpoint/2010/main" val="324804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effects of biased methods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Need to be accounted for when distinctions in references are used as estimates for distinctions in referents assumed to exist because of some factor:</a:t>
            </a:r>
          </a:p>
          <a:p>
            <a:pPr lvl="1">
              <a:buFont typeface="Arial" panose="020B0604020202020204" pitchFamily="34" charset="0"/>
              <a:buChar char="•"/>
            </a:pPr>
            <a:r>
              <a:rPr lang="en-US" u="sng" dirty="0"/>
              <a:t>Positive bias</a:t>
            </a:r>
            <a:r>
              <a:rPr lang="en-US" dirty="0"/>
              <a:t>:</a:t>
            </a:r>
          </a:p>
          <a:p>
            <a:pPr lvl="2">
              <a:buFont typeface="Arial" panose="020B0604020202020204" pitchFamily="34" charset="0"/>
              <a:buChar char="•"/>
            </a:pPr>
            <a:r>
              <a:rPr lang="en-US" dirty="0"/>
              <a:t>The real distinction has a smaller magnitude than the estimated one.</a:t>
            </a:r>
          </a:p>
          <a:p>
            <a:pPr lvl="1">
              <a:buFont typeface="Arial" panose="020B0604020202020204" pitchFamily="34" charset="0"/>
              <a:buChar char="•"/>
            </a:pPr>
            <a:r>
              <a:rPr lang="en-US" u="sng" dirty="0"/>
              <a:t>Negative bias</a:t>
            </a:r>
            <a:r>
              <a:rPr lang="en-US" dirty="0"/>
              <a:t>:</a:t>
            </a:r>
          </a:p>
          <a:p>
            <a:pPr lvl="2">
              <a:buFont typeface="Arial" panose="020B0604020202020204" pitchFamily="34" charset="0"/>
              <a:buChar char="•"/>
            </a:pPr>
            <a:r>
              <a:rPr lang="en-US" dirty="0"/>
              <a:t>The real distinction is smaller than …</a:t>
            </a:r>
          </a:p>
          <a:p>
            <a:pPr lvl="1">
              <a:buFont typeface="Arial" panose="020B0604020202020204" pitchFamily="34" charset="0"/>
              <a:buChar char="•"/>
            </a:pPr>
            <a:r>
              <a:rPr lang="en-US" u="sng" dirty="0"/>
              <a:t>Bias ‘away from the null’</a:t>
            </a:r>
            <a:r>
              <a:rPr lang="en-US" dirty="0"/>
              <a:t>:</a:t>
            </a:r>
          </a:p>
          <a:p>
            <a:pPr lvl="2">
              <a:buFont typeface="Arial" panose="020B0604020202020204" pitchFamily="34" charset="0"/>
              <a:buChar char="•"/>
            </a:pPr>
            <a:r>
              <a:rPr lang="en-US" dirty="0"/>
              <a:t>The estimated distinction is further away from ‘no distinction’ than the real distinction is away from it. </a:t>
            </a:r>
          </a:p>
          <a:p>
            <a:pPr lvl="1">
              <a:buFont typeface="Arial" panose="020B0604020202020204" pitchFamily="34" charset="0"/>
              <a:buChar char="•"/>
            </a:pPr>
            <a:r>
              <a:rPr lang="en-US" u="sng" dirty="0"/>
              <a:t>Bias ‘towards the null’</a:t>
            </a:r>
            <a:r>
              <a:rPr lang="en-US" dirty="0"/>
              <a:t>:</a:t>
            </a:r>
          </a:p>
          <a:p>
            <a:pPr lvl="2">
              <a:buFont typeface="Arial" panose="020B0604020202020204" pitchFamily="34" charset="0"/>
              <a:buChar char="•"/>
            </a:pPr>
            <a:r>
              <a:rPr lang="en-US" dirty="0"/>
              <a:t>The estimated distinction is closer to ‘no distinction’ than …</a:t>
            </a:r>
          </a:p>
          <a:p>
            <a:pPr lvl="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27</a:t>
            </a:fld>
            <a:endParaRPr lang="en-US"/>
          </a:p>
        </p:txBody>
      </p:sp>
      <p:sp>
        <p:nvSpPr>
          <p:cNvPr id="5" name="Rectangle 4"/>
          <p:cNvSpPr/>
          <p:nvPr/>
        </p:nvSpPr>
        <p:spPr>
          <a:xfrm>
            <a:off x="1600200" y="6504801"/>
            <a:ext cx="7467600" cy="276999"/>
          </a:xfrm>
          <a:prstGeom prst="rect">
            <a:avLst/>
          </a:prstGeom>
        </p:spPr>
        <p:txBody>
          <a:bodyPr wrap="square">
            <a:spAutoFit/>
          </a:bodyPr>
          <a:lstStyle/>
          <a:p>
            <a:pPr algn="r"/>
            <a:r>
              <a:rPr lang="en-US" sz="1200" b="0" dirty="0">
                <a:solidFill>
                  <a:schemeClr val="bg1"/>
                </a:solidFill>
              </a:rPr>
              <a:t>VJ. </a:t>
            </a:r>
            <a:r>
              <a:rPr lang="en-US" sz="1200" b="0" dirty="0" err="1">
                <a:solidFill>
                  <a:schemeClr val="bg1"/>
                </a:solidFill>
              </a:rPr>
              <a:t>Schoenbach</a:t>
            </a:r>
            <a:r>
              <a:rPr lang="en-US" sz="1200" b="0" dirty="0">
                <a:solidFill>
                  <a:schemeClr val="bg1"/>
                </a:solidFill>
              </a:rPr>
              <a:t> J. </a:t>
            </a:r>
            <a:r>
              <a:rPr lang="en-US" sz="1200" b="0" dirty="0" err="1">
                <a:solidFill>
                  <a:schemeClr val="bg1"/>
                </a:solidFill>
              </a:rPr>
              <a:t>Schildkraut</a:t>
            </a:r>
            <a:r>
              <a:rPr lang="en-US" sz="1200" b="0" dirty="0">
                <a:solidFill>
                  <a:schemeClr val="bg1"/>
                </a:solidFill>
              </a:rPr>
              <a:t>, W. Rosamond, Sources of error, 2001. http://www.epidemiolog.net/</a:t>
            </a:r>
          </a:p>
        </p:txBody>
      </p:sp>
    </p:spTree>
    <p:extLst>
      <p:ext uri="{BB962C8B-B14F-4D97-AF65-F5344CB8AC3E}">
        <p14:creationId xmlns:p14="http://schemas.microsoft.com/office/powerpoint/2010/main" val="377940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slide more precise than …</a:t>
            </a:r>
          </a:p>
        </p:txBody>
      </p:sp>
      <p:sp>
        <p:nvSpPr>
          <p:cNvPr id="3" name="Content Placeholder 2"/>
          <p:cNvSpPr>
            <a:spLocks noGrp="1"/>
          </p:cNvSpPr>
          <p:nvPr>
            <p:ph idx="1"/>
          </p:nvPr>
        </p:nvSpPr>
        <p:spPr/>
        <p:txBody>
          <a:bodyPr/>
          <a:lstStyle/>
          <a:p>
            <a:pPr marL="0" indent="0" algn="just"/>
            <a:r>
              <a:rPr lang="en-US" dirty="0"/>
              <a:t>‘</a:t>
            </a:r>
            <a:r>
              <a:rPr lang="en-US" i="1" dirty="0"/>
              <a:t>Biases can be classified by the direction of the change they produce in a parameter (for example, the odds ratio (OR)). Toward the null bias or negative bias yields estimates closer to the null value (for example, lower and closer OR to 1), whereas away from the null bias produces the opposite, higher estimates than the true ones.</a:t>
            </a:r>
            <a:r>
              <a:rPr lang="en-US" dirty="0"/>
              <a:t>’</a:t>
            </a:r>
          </a:p>
          <a:p>
            <a:pPr marL="0" indent="0" algn="just"/>
            <a:endParaRPr lang="en-US" dirty="0"/>
          </a:p>
          <a:p>
            <a:pPr marL="0" indent="0" algn="just"/>
            <a:r>
              <a:rPr lang="en-US" sz="2800" b="1" dirty="0"/>
              <a:t>In what way is this statement different from the previous one?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28</a:t>
            </a:fld>
            <a:endParaRPr lang="en-US"/>
          </a:p>
        </p:txBody>
      </p:sp>
      <p:sp>
        <p:nvSpPr>
          <p:cNvPr id="5" name="Rectangle 4"/>
          <p:cNvSpPr/>
          <p:nvPr/>
        </p:nvSpPr>
        <p:spPr>
          <a:xfrm>
            <a:off x="4876800" y="6435213"/>
            <a:ext cx="4179350" cy="307777"/>
          </a:xfrm>
          <a:prstGeom prst="rect">
            <a:avLst/>
          </a:prstGeom>
        </p:spPr>
        <p:txBody>
          <a:bodyPr wrap="none">
            <a:spAutoFit/>
          </a:bodyPr>
          <a:lstStyle/>
          <a:p>
            <a:r>
              <a:rPr lang="en-US" sz="1400" b="0" dirty="0">
                <a:solidFill>
                  <a:schemeClr val="bg1"/>
                </a:solidFill>
                <a:latin typeface="+mj-lt"/>
              </a:rPr>
              <a:t>J </a:t>
            </a:r>
            <a:r>
              <a:rPr lang="en-US" sz="1400" b="0" dirty="0" err="1">
                <a:solidFill>
                  <a:schemeClr val="bg1"/>
                </a:solidFill>
                <a:latin typeface="+mj-lt"/>
              </a:rPr>
              <a:t>Epidemiol</a:t>
            </a:r>
            <a:r>
              <a:rPr lang="en-US" sz="1400" b="0" dirty="0">
                <a:solidFill>
                  <a:schemeClr val="bg1"/>
                </a:solidFill>
                <a:latin typeface="+mj-lt"/>
              </a:rPr>
              <a:t> Community Health 2004;58:635–641</a:t>
            </a:r>
            <a:endParaRPr lang="en-US" sz="1400" dirty="0">
              <a:solidFill>
                <a:schemeClr val="bg1"/>
              </a:solidFill>
              <a:latin typeface="+mj-lt"/>
            </a:endParaRPr>
          </a:p>
        </p:txBody>
      </p:sp>
    </p:spTree>
    <p:extLst>
      <p:ext uri="{BB962C8B-B14F-4D97-AF65-F5344CB8AC3E}">
        <p14:creationId xmlns:p14="http://schemas.microsoft.com/office/powerpoint/2010/main" val="3505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slide more precise than …</a:t>
            </a:r>
          </a:p>
        </p:txBody>
      </p:sp>
      <p:sp>
        <p:nvSpPr>
          <p:cNvPr id="3" name="Content Placeholder 2"/>
          <p:cNvSpPr>
            <a:spLocks noGrp="1"/>
          </p:cNvSpPr>
          <p:nvPr>
            <p:ph idx="1"/>
          </p:nvPr>
        </p:nvSpPr>
        <p:spPr/>
        <p:txBody>
          <a:bodyPr/>
          <a:lstStyle/>
          <a:p>
            <a:pPr marL="0" indent="0" algn="just"/>
            <a:r>
              <a:rPr lang="en-US" dirty="0"/>
              <a:t>‘</a:t>
            </a:r>
            <a:r>
              <a:rPr lang="en-US" i="1" dirty="0"/>
              <a:t>Biases can be classified by the direction of the change they produce in a parameter (for example, the odds ratio (OR)). </a:t>
            </a:r>
            <a:r>
              <a:rPr lang="en-US" i="1" dirty="0">
                <a:solidFill>
                  <a:srgbClr val="FFFF00"/>
                </a:solidFill>
              </a:rPr>
              <a:t>Toward the null bias or negative bias yields estimates closer to the null value</a:t>
            </a:r>
            <a:r>
              <a:rPr lang="en-US" i="1" dirty="0"/>
              <a:t> (for example, lower and closer OR to 1), whereas away from the null bias produces the opposite, higher estimates than the true ones.</a:t>
            </a:r>
            <a:r>
              <a:rPr lang="en-US" dirty="0"/>
              <a:t>’</a:t>
            </a:r>
          </a:p>
          <a:p>
            <a:pPr marL="0" indent="0" algn="just"/>
            <a:endParaRPr lang="en-US" dirty="0"/>
          </a:p>
          <a:p>
            <a:pPr marL="0" indent="0" algn="just"/>
            <a:r>
              <a:rPr lang="en-US" sz="2800" b="1" dirty="0"/>
              <a:t>In what way is this statement different from the previous one?</a:t>
            </a:r>
          </a:p>
          <a:p>
            <a:pPr marL="0" indent="0" algn="just"/>
            <a:endParaRPr lang="en-US" sz="2800" b="1" dirty="0"/>
          </a:p>
          <a:p>
            <a:pPr marL="0" indent="0" algn="just"/>
            <a:r>
              <a:rPr lang="en-US" b="1" dirty="0">
                <a:solidFill>
                  <a:srgbClr val="FFFF00"/>
                </a:solidFill>
              </a:rPr>
              <a:t>Seems to equate ‘toward the null </a:t>
            </a:r>
            <a:r>
              <a:rPr lang="en-US" b="1" dirty="0" err="1">
                <a:solidFill>
                  <a:srgbClr val="FFFF00"/>
                </a:solidFill>
              </a:rPr>
              <a:t>bias’</a:t>
            </a:r>
            <a:r>
              <a:rPr lang="en-US" b="1" dirty="0">
                <a:solidFill>
                  <a:srgbClr val="FFFF00"/>
                </a:solidFill>
              </a:rPr>
              <a:t> with ‘negative </a:t>
            </a:r>
            <a:r>
              <a:rPr lang="en-US" b="1" dirty="0" err="1">
                <a:solidFill>
                  <a:srgbClr val="FFFF00"/>
                </a:solidFill>
              </a:rPr>
              <a:t>bias’</a:t>
            </a:r>
            <a:r>
              <a:rPr lang="en-US" sz="2800" b="1" dirty="0"/>
              <a:t>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29</a:t>
            </a:fld>
            <a:endParaRPr lang="en-US"/>
          </a:p>
        </p:txBody>
      </p:sp>
      <p:sp>
        <p:nvSpPr>
          <p:cNvPr id="5" name="Rectangle 4"/>
          <p:cNvSpPr/>
          <p:nvPr/>
        </p:nvSpPr>
        <p:spPr>
          <a:xfrm>
            <a:off x="4876800" y="6435213"/>
            <a:ext cx="4179350" cy="307777"/>
          </a:xfrm>
          <a:prstGeom prst="rect">
            <a:avLst/>
          </a:prstGeom>
        </p:spPr>
        <p:txBody>
          <a:bodyPr wrap="none">
            <a:spAutoFit/>
          </a:bodyPr>
          <a:lstStyle/>
          <a:p>
            <a:r>
              <a:rPr lang="en-US" sz="1400" b="0" dirty="0">
                <a:solidFill>
                  <a:schemeClr val="bg1"/>
                </a:solidFill>
                <a:latin typeface="+mj-lt"/>
              </a:rPr>
              <a:t>J </a:t>
            </a:r>
            <a:r>
              <a:rPr lang="en-US" sz="1400" b="0" dirty="0" err="1">
                <a:solidFill>
                  <a:schemeClr val="bg1"/>
                </a:solidFill>
                <a:latin typeface="+mj-lt"/>
              </a:rPr>
              <a:t>Epidemiol</a:t>
            </a:r>
            <a:r>
              <a:rPr lang="en-US" sz="1400" b="0" dirty="0">
                <a:solidFill>
                  <a:schemeClr val="bg1"/>
                </a:solidFill>
                <a:latin typeface="+mj-lt"/>
              </a:rPr>
              <a:t> Community Health 2004;58:635–641</a:t>
            </a:r>
            <a:endParaRPr lang="en-US" sz="1400" dirty="0">
              <a:solidFill>
                <a:schemeClr val="bg1"/>
              </a:solidFill>
              <a:latin typeface="+mj-lt"/>
            </a:endParaRPr>
          </a:p>
        </p:txBody>
      </p:sp>
    </p:spTree>
    <p:extLst>
      <p:ext uri="{BB962C8B-B14F-4D97-AF65-F5344CB8AC3E}">
        <p14:creationId xmlns:p14="http://schemas.microsoft.com/office/powerpoint/2010/main" val="3106643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structure (C5)</a:t>
            </a:r>
          </a:p>
        </p:txBody>
      </p:sp>
      <p:sp>
        <p:nvSpPr>
          <p:cNvPr id="4" name="Content Placeholder 3"/>
          <p:cNvSpPr>
            <a:spLocks noGrp="1"/>
          </p:cNvSpPr>
          <p:nvPr>
            <p:ph idx="1"/>
          </p:nvPr>
        </p:nvSpPr>
        <p:spPr/>
        <p:txBody>
          <a:bodyPr/>
          <a:lstStyle/>
          <a:p>
            <a:pPr marL="0" indent="0"/>
            <a:endParaRPr lang="en-US" dirty="0"/>
          </a:p>
          <a:p>
            <a:pPr marL="457200" indent="-457200">
              <a:buFont typeface="+mj-lt"/>
              <a:buAutoNum type="arabicParenR"/>
            </a:pPr>
            <a:r>
              <a:rPr lang="en-US" dirty="0"/>
              <a:t>Closed book test on required reading</a:t>
            </a:r>
          </a:p>
          <a:p>
            <a:pPr>
              <a:tabLst>
                <a:tab pos="801688" algn="l"/>
              </a:tabLst>
            </a:pPr>
            <a:r>
              <a:rPr lang="en-US" sz="1800" dirty="0"/>
              <a:t>		R4: M Delgado-Rodríguez and J </a:t>
            </a:r>
            <a:r>
              <a:rPr lang="en-US" sz="1800" dirty="0" err="1"/>
              <a:t>Llorca</a:t>
            </a:r>
            <a:r>
              <a:rPr lang="en-US" sz="1800" dirty="0"/>
              <a:t>. </a:t>
            </a:r>
          </a:p>
          <a:p>
            <a:pPr>
              <a:tabLst>
                <a:tab pos="801688" algn="l"/>
              </a:tabLst>
            </a:pPr>
            <a:r>
              <a:rPr lang="en-US" sz="1800" dirty="0"/>
              <a:t>			    Bias. </a:t>
            </a:r>
          </a:p>
          <a:p>
            <a:pPr>
              <a:tabLst>
                <a:tab pos="801688" algn="l"/>
              </a:tabLst>
            </a:pPr>
            <a:r>
              <a:rPr lang="en-US" sz="1800" dirty="0"/>
              <a:t>			    J </a:t>
            </a:r>
            <a:r>
              <a:rPr lang="en-US" sz="1800" dirty="0" err="1"/>
              <a:t>Epidemiol</a:t>
            </a:r>
            <a:r>
              <a:rPr lang="en-US" sz="1800" dirty="0"/>
              <a:t> Community Health  2004;58:635-641   </a:t>
            </a:r>
          </a:p>
          <a:p>
            <a:pPr>
              <a:tabLst>
                <a:tab pos="801688" algn="l"/>
              </a:tabLst>
            </a:pPr>
            <a:r>
              <a:rPr lang="en-US" sz="1800" dirty="0"/>
              <a:t>			    http://jech.bmj.com/content/58/8/635.full.pdf+html</a:t>
            </a:r>
          </a:p>
          <a:p>
            <a:pPr marL="400050" lvl="1" indent="0">
              <a:buNone/>
            </a:pPr>
            <a:endParaRPr lang="en-US" dirty="0"/>
          </a:p>
          <a:p>
            <a:pPr marL="457200" indent="-457200">
              <a:buFont typeface="+mj-lt"/>
              <a:buAutoNum type="arabicParenR" startAt="2"/>
            </a:pPr>
            <a:r>
              <a:rPr lang="en-US" dirty="0"/>
              <a:t>Interactive lecture on bias</a:t>
            </a:r>
          </a:p>
          <a:p>
            <a:pPr marL="457200" indent="-457200">
              <a:buFont typeface="+mj-lt"/>
              <a:buAutoNum type="arabicParenR" startAt="2"/>
            </a:pPr>
            <a:endParaRPr lang="en-US" dirty="0"/>
          </a:p>
          <a:p>
            <a:pPr marL="457200" indent="-457200">
              <a:buFont typeface="+mj-lt"/>
              <a:buAutoNum type="arabicParenR" startAt="2"/>
            </a:pPr>
            <a:r>
              <a:rPr lang="en-US" dirty="0"/>
              <a:t>Guided exercise</a:t>
            </a:r>
          </a:p>
          <a:p>
            <a:pPr marL="457200" indent="-457200">
              <a:buFont typeface="+mj-lt"/>
              <a:buAutoNum type="arabicParenR" startAt="2"/>
            </a:pPr>
            <a:endParaRPr lang="en-US" dirty="0"/>
          </a:p>
          <a:p>
            <a:pPr marL="457200" indent="-457200">
              <a:buFont typeface="+mj-lt"/>
              <a:buAutoNum type="arabicParenR" startAt="2"/>
            </a:pPr>
            <a:r>
              <a:rPr lang="en-US" dirty="0"/>
              <a:t>Discussion</a:t>
            </a:r>
          </a:p>
        </p:txBody>
      </p:sp>
      <p:sp>
        <p:nvSpPr>
          <p:cNvPr id="3" name="Slide Number Placeholder 2"/>
          <p:cNvSpPr>
            <a:spLocks noGrp="1"/>
          </p:cNvSpPr>
          <p:nvPr>
            <p:ph type="sldNum" sz="quarter" idx="10"/>
          </p:nvPr>
        </p:nvSpPr>
        <p:spPr/>
        <p:txBody>
          <a:bodyPr/>
          <a:lstStyle/>
          <a:p>
            <a:fld id="{970F0956-5B8E-40B4-A8DD-F75AA1D26018}" type="slidenum">
              <a:rPr lang="en-US" smtClean="0"/>
              <a:pPr/>
              <a:t>3</a:t>
            </a:fld>
            <a:endParaRPr lang="en-US"/>
          </a:p>
        </p:txBody>
      </p:sp>
    </p:spTree>
    <p:extLst>
      <p:ext uri="{BB962C8B-B14F-4D97-AF65-F5344CB8AC3E}">
        <p14:creationId xmlns:p14="http://schemas.microsoft.com/office/powerpoint/2010/main" val="1752688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Mainstream classification of bias types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a:t>Selection bias</a:t>
            </a:r>
            <a:r>
              <a:rPr lang="en-US" dirty="0"/>
              <a:t>: </a:t>
            </a:r>
          </a:p>
          <a:p>
            <a:pPr lvl="1">
              <a:buFont typeface="Arial" panose="020B0604020202020204" pitchFamily="34" charset="0"/>
              <a:buChar char="•"/>
            </a:pPr>
            <a:r>
              <a:rPr lang="en-US" dirty="0"/>
              <a:t>distortion that results from the method by which referents are selected into the study population,</a:t>
            </a:r>
          </a:p>
          <a:p>
            <a:pPr>
              <a:buFont typeface="Arial" panose="020B0604020202020204" pitchFamily="34" charset="0"/>
              <a:buChar char="•"/>
            </a:pPr>
            <a:r>
              <a:rPr lang="en-US" u="sng" dirty="0"/>
              <a:t>Information bias </a:t>
            </a:r>
            <a:r>
              <a:rPr lang="en-US" dirty="0"/>
              <a:t>(also called misclassification bias):</a:t>
            </a:r>
          </a:p>
          <a:p>
            <a:pPr lvl="1">
              <a:buFont typeface="Arial" panose="020B0604020202020204" pitchFamily="34" charset="0"/>
              <a:buChar char="•"/>
            </a:pPr>
            <a:r>
              <a:rPr lang="en-US" dirty="0"/>
              <a:t>distortion that results from </a:t>
            </a:r>
          </a:p>
          <a:p>
            <a:pPr lvl="2">
              <a:buFont typeface="Arial" panose="020B0604020202020204" pitchFamily="34" charset="0"/>
              <a:buChar char="•"/>
            </a:pPr>
            <a:r>
              <a:rPr lang="en-US" dirty="0"/>
              <a:t>inaccuracies in the representation of referent characteristics,</a:t>
            </a:r>
          </a:p>
          <a:p>
            <a:pPr lvl="2">
              <a:buFont typeface="Arial" panose="020B0604020202020204" pitchFamily="34" charset="0"/>
              <a:buChar char="•"/>
            </a:pPr>
            <a:r>
              <a:rPr lang="en-US" dirty="0"/>
              <a:t>incorrect classification therefrom,</a:t>
            </a:r>
          </a:p>
          <a:p>
            <a:pPr>
              <a:buFont typeface="Arial" panose="020B0604020202020204" pitchFamily="34" charset="0"/>
              <a:buChar char="•"/>
            </a:pPr>
            <a:r>
              <a:rPr lang="en-US" u="sng" dirty="0"/>
              <a:t>Confounding bias</a:t>
            </a:r>
            <a:r>
              <a:rPr lang="en-US" dirty="0"/>
              <a:t>: </a:t>
            </a:r>
          </a:p>
          <a:p>
            <a:pPr lvl="1">
              <a:buFont typeface="Arial" panose="020B0604020202020204" pitchFamily="34" charset="0"/>
              <a:buChar char="•"/>
            </a:pPr>
            <a:r>
              <a:rPr lang="en-US" dirty="0"/>
              <a:t>distortion in the interpretation of representations due to failure to take into account the effect of non-represented portions of reality other than the represented referent(s).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30</a:t>
            </a:fld>
            <a:endParaRPr lang="en-US"/>
          </a:p>
        </p:txBody>
      </p:sp>
      <p:sp>
        <p:nvSpPr>
          <p:cNvPr id="5" name="Rectangle 4"/>
          <p:cNvSpPr/>
          <p:nvPr/>
        </p:nvSpPr>
        <p:spPr>
          <a:xfrm>
            <a:off x="2133600" y="6320135"/>
            <a:ext cx="6934200" cy="461665"/>
          </a:xfrm>
          <a:prstGeom prst="rect">
            <a:avLst/>
          </a:prstGeom>
        </p:spPr>
        <p:txBody>
          <a:bodyPr wrap="square">
            <a:spAutoFit/>
          </a:bodyPr>
          <a:lstStyle/>
          <a:p>
            <a:pPr algn="r"/>
            <a:r>
              <a:rPr lang="en-US" sz="1200" b="0" dirty="0">
                <a:solidFill>
                  <a:schemeClr val="bg1"/>
                </a:solidFill>
                <a:latin typeface="+mj-lt"/>
              </a:rPr>
              <a:t>Adapted from: </a:t>
            </a:r>
            <a:r>
              <a:rPr lang="en-US" sz="1200" b="0" dirty="0" err="1">
                <a:solidFill>
                  <a:schemeClr val="bg1"/>
                </a:solidFill>
                <a:latin typeface="+mj-lt"/>
              </a:rPr>
              <a:t>Kleinbaum</a:t>
            </a:r>
            <a:r>
              <a:rPr lang="en-US" sz="1200" b="0" dirty="0">
                <a:solidFill>
                  <a:schemeClr val="bg1"/>
                </a:solidFill>
                <a:latin typeface="+mj-lt"/>
              </a:rPr>
              <a:t> DG, </a:t>
            </a:r>
            <a:r>
              <a:rPr lang="en-US" sz="1200" b="0" dirty="0" err="1">
                <a:solidFill>
                  <a:schemeClr val="bg1"/>
                </a:solidFill>
                <a:latin typeface="+mj-lt"/>
              </a:rPr>
              <a:t>Kupper</a:t>
            </a:r>
            <a:r>
              <a:rPr lang="en-US" sz="1200" b="0" dirty="0">
                <a:solidFill>
                  <a:schemeClr val="bg1"/>
                </a:solidFill>
                <a:latin typeface="+mj-lt"/>
              </a:rPr>
              <a:t> LL, Morgenstern H. Epidemiologic research. Belmont, CA: Lifetime Learning Publications, 1982.</a:t>
            </a:r>
            <a:endParaRPr lang="en-US" sz="1200" dirty="0">
              <a:solidFill>
                <a:schemeClr val="bg1"/>
              </a:solidFill>
              <a:latin typeface="+mj-lt"/>
            </a:endParaRPr>
          </a:p>
        </p:txBody>
      </p:sp>
    </p:spTree>
    <p:extLst>
      <p:ext uri="{BB962C8B-B14F-4D97-AF65-F5344CB8AC3E}">
        <p14:creationId xmlns:p14="http://schemas.microsoft.com/office/powerpoint/2010/main" val="410469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good research design minimizes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31</a:t>
            </a:fld>
            <a:endParaRPr lang="en-US"/>
          </a:p>
        </p:txBody>
      </p:sp>
    </p:spTree>
    <p:extLst>
      <p:ext uri="{BB962C8B-B14F-4D97-AF65-F5344CB8AC3E}">
        <p14:creationId xmlns:p14="http://schemas.microsoft.com/office/powerpoint/2010/main" val="1569787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For example: Randomization</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Goal: minimizing treatment selection bias;</a:t>
            </a:r>
          </a:p>
          <a:p>
            <a:pPr lvl="2">
              <a:buFont typeface="Arial" panose="020B0604020202020204" pitchFamily="34" charset="0"/>
              <a:buChar char="•"/>
            </a:pPr>
            <a:r>
              <a:rPr lang="en-US" dirty="0"/>
              <a:t>assignment to treated group not based on prognostic factors;</a:t>
            </a:r>
          </a:p>
          <a:p>
            <a:pPr lvl="2">
              <a:buFont typeface="Arial" panose="020B0604020202020204" pitchFamily="34" charset="0"/>
              <a:buChar char="•"/>
            </a:pPr>
            <a:r>
              <a:rPr lang="en-US" dirty="0"/>
              <a:t>prevents confounding of the treatment effects with other prognostic variables.</a:t>
            </a:r>
          </a:p>
          <a:p>
            <a:pPr>
              <a:buFont typeface="Arial" panose="020B0604020202020204" pitchFamily="34" charset="0"/>
              <a:buChar char="•"/>
            </a:pPr>
            <a:r>
              <a:rPr lang="en-US" dirty="0"/>
              <a:t>Strategies:</a:t>
            </a:r>
          </a:p>
          <a:p>
            <a:pPr lvl="1">
              <a:buFont typeface="Arial" panose="020B0604020202020204" pitchFamily="34" charset="0"/>
              <a:buChar char="•"/>
            </a:pPr>
            <a:r>
              <a:rPr lang="en-US" sz="2000" u="sng" dirty="0"/>
              <a:t>Simple</a:t>
            </a:r>
            <a:r>
              <a:rPr lang="en-US" sz="2000" dirty="0"/>
              <a:t>: flip a coin for each subject.</a:t>
            </a:r>
          </a:p>
          <a:p>
            <a:pPr lvl="1">
              <a:buFont typeface="Arial" panose="020B0604020202020204" pitchFamily="34" charset="0"/>
              <a:buChar char="•"/>
            </a:pPr>
            <a:r>
              <a:rPr lang="en-US" sz="2000" u="sng" dirty="0"/>
              <a:t>Constrained</a:t>
            </a:r>
            <a:r>
              <a:rPr lang="en-US" sz="2000" dirty="0"/>
              <a:t>: subjects pick token (T or </a:t>
            </a:r>
            <a:r>
              <a:rPr lang="en-US" sz="2000" dirty="0" err="1"/>
              <a:t>nT</a:t>
            </a:r>
            <a:r>
              <a:rPr lang="en-US" sz="2000" dirty="0"/>
              <a:t>) from a bag.</a:t>
            </a:r>
          </a:p>
          <a:p>
            <a:pPr lvl="1">
              <a:buFont typeface="Arial" panose="020B0604020202020204" pitchFamily="34" charset="0"/>
              <a:buChar char="•"/>
            </a:pPr>
            <a:r>
              <a:rPr lang="en-US" sz="2000" u="sng" dirty="0"/>
              <a:t>Adaptive</a:t>
            </a:r>
            <a:r>
              <a:rPr lang="en-US" sz="2000" dirty="0"/>
              <a:t>, several schemas, e.g.: </a:t>
            </a:r>
          </a:p>
          <a:p>
            <a:pPr lvl="2">
              <a:buFont typeface="Arial" panose="020B0604020202020204" pitchFamily="34" charset="0"/>
              <a:buChar char="•"/>
            </a:pPr>
            <a:r>
              <a:rPr lang="en-US" dirty="0"/>
              <a:t>pick token from bag to determine group, put it back, add one token from opposite category, or,</a:t>
            </a:r>
          </a:p>
          <a:p>
            <a:pPr lvl="2">
              <a:buFont typeface="Arial" panose="020B0604020202020204" pitchFamily="34" charset="0"/>
              <a:buChar char="•"/>
            </a:pPr>
            <a:r>
              <a:rPr lang="en-US" dirty="0"/>
              <a:t>pick from bag, give selected treatment, if treatment successful add two tokens of same treatment to bag, otherwise, one of each.</a:t>
            </a:r>
          </a:p>
          <a:p>
            <a:pPr lvl="1">
              <a:buFont typeface="Arial" panose="020B0604020202020204" pitchFamily="34" charset="0"/>
              <a:buChar char="•"/>
            </a:pPr>
            <a:r>
              <a:rPr lang="en-US" sz="2000" u="sng" dirty="0"/>
              <a:t>Stratified</a:t>
            </a:r>
            <a:r>
              <a:rPr lang="en-US" sz="2000" dirty="0"/>
              <a:t>: create treatment groups that are balanced with respect to confounding (prognostic) variables.</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32</a:t>
            </a:fld>
            <a:endParaRPr lang="en-US" dirty="0"/>
          </a:p>
        </p:txBody>
      </p:sp>
    </p:spTree>
    <p:extLst>
      <p:ext uri="{BB962C8B-B14F-4D97-AF65-F5344CB8AC3E}">
        <p14:creationId xmlns:p14="http://schemas.microsoft.com/office/powerpoint/2010/main" val="38421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 bias through management plans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Study management plan:</a:t>
            </a:r>
          </a:p>
          <a:p>
            <a:pPr lvl="1">
              <a:buFont typeface="Arial" panose="020B0604020202020204" pitchFamily="34" charset="0"/>
              <a:buChar char="•"/>
            </a:pPr>
            <a:r>
              <a:rPr lang="en-US" dirty="0"/>
              <a:t>is a document that explains the procedures or extras steps to be taken to minimize the risk of bias. </a:t>
            </a:r>
          </a:p>
          <a:p>
            <a:pPr lvl="1">
              <a:buFont typeface="Arial" panose="020B0604020202020204" pitchFamily="34" charset="0"/>
              <a:buChar char="•"/>
            </a:pPr>
            <a:r>
              <a:rPr lang="en-US" dirty="0"/>
              <a:t>The procedures or protections put into place to reduce the risk of bias are often called “controls.” </a:t>
            </a:r>
          </a:p>
          <a:p>
            <a:pPr lvl="1">
              <a:buFont typeface="Arial" panose="020B0604020202020204" pitchFamily="34" charset="0"/>
              <a:buChar char="•"/>
            </a:pPr>
            <a:r>
              <a:rPr lang="en-US" dirty="0"/>
              <a:t>Management plans are typically tailored to the specific study and/or sponsor and the researcher’s financial interests.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33</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Tree>
    <p:extLst>
      <p:ext uri="{BB962C8B-B14F-4D97-AF65-F5344CB8AC3E}">
        <p14:creationId xmlns:p14="http://schemas.microsoft.com/office/powerpoint/2010/main" val="335745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t>Some studies are purposefully set up to take advantage of bias.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34</a:t>
            </a:fld>
            <a:endParaRPr lang="en-US"/>
          </a:p>
        </p:txBody>
      </p:sp>
    </p:spTree>
    <p:extLst>
      <p:ext uri="{BB962C8B-B14F-4D97-AF65-F5344CB8AC3E}">
        <p14:creationId xmlns:p14="http://schemas.microsoft.com/office/powerpoint/2010/main" val="2761072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500" dirty="0"/>
              <a:t>Champions of sneakily biased surveys: ACLU</a:t>
            </a:r>
          </a:p>
        </p:txBody>
      </p:sp>
      <p:sp>
        <p:nvSpPr>
          <p:cNvPr id="3" name="Content Placeholder 2"/>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a:t>They issue only questions about what they are opposed to. </a:t>
            </a:r>
            <a:r>
              <a:rPr lang="en-US" sz="1200" dirty="0"/>
              <a:t>(https://www.watchdog.org/issues/accountability/survey-highlights-nonpartisan-aclu-s-liberal-biases/article_8489a54a-0798-58bf-a075-f413a54f6c96.html)</a:t>
            </a:r>
          </a:p>
          <a:p>
            <a:pPr>
              <a:buFont typeface="Arial" panose="020B0604020202020204" pitchFamily="34" charset="0"/>
              <a:buChar char="•"/>
            </a:pPr>
            <a:endParaRPr lang="en-US" dirty="0"/>
          </a:p>
          <a:p>
            <a:pPr>
              <a:buFont typeface="Arial" panose="020B0604020202020204" pitchFamily="34" charset="0"/>
              <a:buChar char="•"/>
            </a:pPr>
            <a:r>
              <a:rPr lang="en-US" dirty="0"/>
              <a:t>Phrase questions as if they are about facts: </a:t>
            </a:r>
          </a:p>
          <a:p>
            <a:pPr lvl="1">
              <a:buFont typeface="Arial" panose="020B0604020202020204" pitchFamily="34" charset="0"/>
              <a:buChar char="•"/>
            </a:pPr>
            <a:r>
              <a:rPr lang="en-US" dirty="0"/>
              <a:t>‘</a:t>
            </a:r>
            <a:r>
              <a:rPr lang="en-US" i="1" dirty="0"/>
              <a:t>3.) How concerned are you about proposals to ban Muslims from entering America based solely on their religious beliefs?</a:t>
            </a:r>
            <a:r>
              <a:rPr lang="en-US" dirty="0"/>
              <a:t>’ (2016 ACLU Survey)</a:t>
            </a:r>
          </a:p>
          <a:p>
            <a:pPr lvl="1">
              <a:buFont typeface="Arial" panose="020B0604020202020204" pitchFamily="34" charset="0"/>
              <a:buChar char="•"/>
            </a:pPr>
            <a:r>
              <a:rPr lang="en-US" dirty="0"/>
              <a:t>‘</a:t>
            </a:r>
            <a:r>
              <a:rPr lang="en-US" i="1" dirty="0"/>
              <a:t>How concerned are you about Donald Trump abusing power and undermining the rule of law</a:t>
            </a:r>
            <a:r>
              <a:rPr lang="en-US" dirty="0"/>
              <a:t>’ (Q6. 2017)</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35</a:t>
            </a:fld>
            <a:endParaRPr lang="en-US"/>
          </a:p>
        </p:txBody>
      </p:sp>
    </p:spTree>
    <p:extLst>
      <p:ext uri="{BB962C8B-B14F-4D97-AF65-F5344CB8AC3E}">
        <p14:creationId xmlns:p14="http://schemas.microsoft.com/office/powerpoint/2010/main" val="3935883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solidFill>
                  <a:schemeClr val="accent1">
                    <a:lumMod val="75000"/>
                  </a:schemeClr>
                </a:solidFill>
              </a:rPr>
              <a:t>Some studies are purposefully set up to take advantage of bias. </a:t>
            </a:r>
          </a:p>
          <a:p>
            <a:pPr>
              <a:buFont typeface="Arial" panose="020B0604020202020204" pitchFamily="34" charset="0"/>
              <a:buChar char="•"/>
            </a:pPr>
            <a:r>
              <a:rPr lang="en-US" dirty="0"/>
              <a:t>Certain designs are more prone to certain biases.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36</a:t>
            </a:fld>
            <a:endParaRPr lang="en-US"/>
          </a:p>
        </p:txBody>
      </p:sp>
    </p:spTree>
    <p:extLst>
      <p:ext uri="{BB962C8B-B14F-4D97-AF65-F5344CB8AC3E}">
        <p14:creationId xmlns:p14="http://schemas.microsoft.com/office/powerpoint/2010/main" val="2857668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for bias in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a:t>
            </a:r>
          </a:p>
          <a:p>
            <a:pPr lvl="1">
              <a:buFont typeface="Arial" panose="020B0604020202020204" pitchFamily="34" charset="0"/>
              <a:buChar char="•"/>
            </a:pPr>
            <a:r>
              <a:rPr lang="en-US" dirty="0"/>
              <a:t>the effects of the researcher on the interviewees;</a:t>
            </a:r>
          </a:p>
          <a:p>
            <a:pPr lvl="2">
              <a:buFont typeface="Arial" panose="020B0604020202020204" pitchFamily="34" charset="0"/>
              <a:buChar char="•"/>
            </a:pPr>
            <a:r>
              <a:rPr lang="en-US" dirty="0"/>
              <a:t>e.g. researcher poses a threat to the interviewees.</a:t>
            </a:r>
          </a:p>
          <a:p>
            <a:pPr>
              <a:buFont typeface="Arial" panose="020B0604020202020204" pitchFamily="34" charset="0"/>
              <a:buChar char="•"/>
            </a:pPr>
            <a:r>
              <a:rPr lang="en-US" dirty="0"/>
              <a:t>Bias B:</a:t>
            </a:r>
          </a:p>
          <a:p>
            <a:pPr lvl="1">
              <a:buFont typeface="Arial" panose="020B0604020202020204" pitchFamily="34" charset="0"/>
              <a:buChar char="•"/>
            </a:pPr>
            <a:r>
              <a:rPr lang="en-US" dirty="0"/>
              <a:t>the effects of the interviewees on the researcher;</a:t>
            </a:r>
          </a:p>
          <a:p>
            <a:pPr lvl="2">
              <a:buFont typeface="Arial" panose="020B0604020202020204" pitchFamily="34" charset="0"/>
              <a:buChar char="•"/>
            </a:pPr>
            <a:r>
              <a:rPr lang="en-US" dirty="0"/>
              <a:t>e.g. researcher ‘becomes native’, part of the interviewees.</a:t>
            </a:r>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37</a:t>
            </a:fld>
            <a:endParaRPr lang="en-US"/>
          </a:p>
        </p:txBody>
      </p:sp>
    </p:spTree>
    <p:extLst>
      <p:ext uri="{BB962C8B-B14F-4D97-AF65-F5344CB8AC3E}">
        <p14:creationId xmlns:p14="http://schemas.microsoft.com/office/powerpoint/2010/main" val="23602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questionnaires / interviews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Respondent bias occurs when a participant is unable or unwilling to provide accurate or honest answers to a survey.</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Inability to provide correct answers because of unfamiliarity, respondent fatigue, faulty recall, question format, and question context.</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Opt out choice in the question design - do not know, not sure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Proper screening questions should be used to select the respondents who will be able to answer the question correctly. Use branching questions.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38</a:t>
            </a:fld>
            <a:endParaRPr lang="en-US"/>
          </a:p>
        </p:txBody>
      </p:sp>
    </p:spTree>
    <p:extLst>
      <p:ext uri="{BB962C8B-B14F-4D97-AF65-F5344CB8AC3E}">
        <p14:creationId xmlns:p14="http://schemas.microsoft.com/office/powerpoint/2010/main" val="54731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disadvantages re bias</a:t>
            </a:r>
          </a:p>
        </p:txBody>
      </p:sp>
      <p:sp>
        <p:nvSpPr>
          <p:cNvPr id="3" name="Content Placeholder 2"/>
          <p:cNvSpPr>
            <a:spLocks noGrp="1"/>
          </p:cNvSpPr>
          <p:nvPr>
            <p:ph idx="1"/>
          </p:nvPr>
        </p:nvSpPr>
        <p:spPr>
          <a:xfrm>
            <a:off x="235789" y="3200400"/>
            <a:ext cx="8686800" cy="3124200"/>
          </a:xfrm>
        </p:spPr>
        <p:txBody>
          <a:bodyPr/>
          <a:lstStyle/>
          <a:p>
            <a:pPr>
              <a:buFont typeface="Arial" panose="020B0604020202020204" pitchFamily="34" charset="0"/>
              <a:buChar char="•"/>
            </a:pPr>
            <a:r>
              <a:rPr lang="en-US" b="1" u="sng" dirty="0"/>
              <a:t>General</a:t>
            </a:r>
            <a:r>
              <a:rPr lang="en-US" dirty="0"/>
              <a:t>:  </a:t>
            </a:r>
          </a:p>
          <a:p>
            <a:pPr lvl="1">
              <a:buFont typeface="Arial" panose="020B0604020202020204" pitchFamily="34" charset="0"/>
              <a:buChar char="•"/>
            </a:pPr>
            <a:r>
              <a:rPr lang="en-US" dirty="0"/>
              <a:t>Susceptible to selection bias. </a:t>
            </a:r>
          </a:p>
          <a:p>
            <a:pPr>
              <a:buFont typeface="Arial" panose="020B0604020202020204" pitchFamily="34" charset="0"/>
              <a:buChar char="•"/>
            </a:pPr>
            <a:r>
              <a:rPr lang="en-US" b="1" u="sng" dirty="0"/>
              <a:t>Prospective Cohort Study</a:t>
            </a:r>
            <a:r>
              <a:rPr lang="en-US" b="1" dirty="0"/>
              <a:t>:  </a:t>
            </a:r>
          </a:p>
          <a:p>
            <a:pPr lvl="1">
              <a:buFont typeface="Arial" panose="020B0604020202020204" pitchFamily="34" charset="0"/>
              <a:buChar char="•"/>
            </a:pPr>
            <a:r>
              <a:rPr lang="en-US" dirty="0"/>
              <a:t>Susceptible to loss to follow-up or withdrawals. </a:t>
            </a:r>
          </a:p>
          <a:p>
            <a:pPr>
              <a:buFont typeface="Arial" panose="020B0604020202020204" pitchFamily="34" charset="0"/>
              <a:buChar char="•"/>
            </a:pPr>
            <a:r>
              <a:rPr lang="en-US" b="1" u="sng" dirty="0"/>
              <a:t>Retrospective Cohort Study</a:t>
            </a:r>
            <a:r>
              <a:rPr lang="en-US" b="1" dirty="0"/>
              <a:t>:  </a:t>
            </a:r>
          </a:p>
          <a:p>
            <a:pPr lvl="1">
              <a:buFont typeface="Arial" panose="020B0604020202020204" pitchFamily="34" charset="0"/>
              <a:buChar char="•"/>
            </a:pPr>
            <a:r>
              <a:rPr lang="en-US" dirty="0"/>
              <a:t>Susceptible to recall bias or information bias; </a:t>
            </a:r>
          </a:p>
          <a:p>
            <a:pPr lvl="1">
              <a:buFont typeface="Arial" panose="020B0604020202020204" pitchFamily="34" charset="0"/>
              <a:buChar char="•"/>
            </a:pPr>
            <a:r>
              <a:rPr lang="en-US" dirty="0"/>
              <a:t>Less control over variables.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39</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
        <p:nvSpPr>
          <p:cNvPr id="6" name="Oval 5"/>
          <p:cNvSpPr/>
          <p:nvPr/>
        </p:nvSpPr>
        <p:spPr bwMode="auto">
          <a:xfrm rot="1015061">
            <a:off x="4422308" y="1769860"/>
            <a:ext cx="4419600" cy="2209800"/>
          </a:xfrm>
          <a:prstGeom prst="ellips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rot="1015061">
            <a:off x="4949251" y="2037478"/>
            <a:ext cx="2151934" cy="1304457"/>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ounded Rectangle 7"/>
          <p:cNvSpPr/>
          <p:nvPr/>
        </p:nvSpPr>
        <p:spPr bwMode="auto">
          <a:xfrm rot="17869752">
            <a:off x="5558669" y="2693518"/>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941385" y="1679041"/>
            <a:ext cx="2831223" cy="1200329"/>
          </a:xfrm>
          <a:prstGeom prst="rect">
            <a:avLst/>
          </a:prstGeom>
          <a:noFill/>
        </p:spPr>
        <p:txBody>
          <a:bodyPr wrap="none" rtlCol="0">
            <a:spAutoFit/>
          </a:bodyPr>
          <a:lstStyle/>
          <a:p>
            <a:pPr algn="r"/>
            <a:r>
              <a:rPr lang="en-US" sz="2400" b="0" dirty="0">
                <a:solidFill>
                  <a:schemeClr val="bg1"/>
                </a:solidFill>
              </a:rPr>
              <a:t>Total population</a:t>
            </a:r>
          </a:p>
          <a:p>
            <a:pPr algn="r"/>
            <a:r>
              <a:rPr lang="en-US" sz="2400" b="0" dirty="0">
                <a:solidFill>
                  <a:schemeClr val="bg1"/>
                </a:solidFill>
              </a:rPr>
              <a:t>Population of interest</a:t>
            </a:r>
          </a:p>
          <a:p>
            <a:pPr algn="r"/>
            <a:r>
              <a:rPr lang="en-US" sz="2400" b="0" dirty="0">
                <a:solidFill>
                  <a:schemeClr val="bg1"/>
                </a:solidFill>
              </a:rPr>
              <a:t>Cohort</a:t>
            </a:r>
          </a:p>
        </p:txBody>
      </p:sp>
      <p:cxnSp>
        <p:nvCxnSpPr>
          <p:cNvPr id="11" name="Straight Arrow Connector 10"/>
          <p:cNvCxnSpPr/>
          <p:nvPr/>
        </p:nvCxnSpPr>
        <p:spPr bwMode="auto">
          <a:xfrm>
            <a:off x="3772608" y="1905000"/>
            <a:ext cx="14089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5" name="Straight Arrow Connector 14"/>
          <p:cNvCxnSpPr/>
          <p:nvPr/>
        </p:nvCxnSpPr>
        <p:spPr bwMode="auto">
          <a:xfrm>
            <a:off x="3772608" y="2362200"/>
            <a:ext cx="16375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8" name="Straight Arrow Connector 17"/>
          <p:cNvCxnSpPr/>
          <p:nvPr/>
        </p:nvCxnSpPr>
        <p:spPr bwMode="auto">
          <a:xfrm>
            <a:off x="3772608" y="2689706"/>
            <a:ext cx="2018592" cy="18505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6667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Required Reading</a:t>
            </a:r>
          </a:p>
        </p:txBody>
      </p:sp>
      <p:sp>
        <p:nvSpPr>
          <p:cNvPr id="3" name="Content Placeholder 2"/>
          <p:cNvSpPr>
            <a:spLocks noGrp="1"/>
          </p:cNvSpPr>
          <p:nvPr>
            <p:ph idx="1"/>
          </p:nvPr>
        </p:nvSpPr>
        <p:spPr/>
        <p:txBody>
          <a:bodyPr/>
          <a:lstStyle/>
          <a:p>
            <a:r>
              <a:rPr lang="en-US" b="1" dirty="0"/>
              <a:t>R7 	</a:t>
            </a:r>
            <a:r>
              <a:rPr lang="en-US" dirty="0" err="1"/>
              <a:t>Sudheesh</a:t>
            </a:r>
            <a:r>
              <a:rPr lang="en-US" dirty="0"/>
              <a:t>, K., D.R. </a:t>
            </a:r>
            <a:r>
              <a:rPr lang="en-US" dirty="0" err="1"/>
              <a:t>Duggappa</a:t>
            </a:r>
            <a:r>
              <a:rPr lang="en-US" dirty="0"/>
              <a:t>, and S.S. Nethra, </a:t>
            </a:r>
          </a:p>
          <a:p>
            <a:r>
              <a:rPr lang="en-US" i="1" dirty="0"/>
              <a:t>		How to write a research proposal? </a:t>
            </a:r>
          </a:p>
          <a:p>
            <a:r>
              <a:rPr lang="en-US" i="1" dirty="0"/>
              <a:t>		</a:t>
            </a:r>
            <a:r>
              <a:rPr lang="en-US" dirty="0"/>
              <a:t>Indian journal of </a:t>
            </a:r>
            <a:r>
              <a:rPr lang="en-US" dirty="0" err="1"/>
              <a:t>anaesthesia</a:t>
            </a:r>
            <a:r>
              <a:rPr lang="en-US" dirty="0"/>
              <a:t>, 2016. </a:t>
            </a:r>
            <a:r>
              <a:rPr lang="en-US" b="1" dirty="0"/>
              <a:t>60</a:t>
            </a:r>
            <a:r>
              <a:rPr lang="en-US" dirty="0"/>
              <a:t>(9): p. 631-634. </a:t>
            </a:r>
          </a:p>
          <a:p>
            <a:endParaRPr lang="en-US" dirty="0"/>
          </a:p>
          <a:p>
            <a:pPr lvl="2"/>
            <a:r>
              <a:rPr lang="en-US" dirty="0"/>
              <a:t>https://www.ijaweb.org/text.asp?2016/60/9/631/190617 </a:t>
            </a:r>
            <a:endParaRPr lang="en-US" b="1" u="sng" dirty="0"/>
          </a:p>
          <a:p>
            <a:pPr marL="0" indent="0" algn="ct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a:t>
            </a:fld>
            <a:endParaRPr lang="en-US"/>
          </a:p>
        </p:txBody>
      </p:sp>
    </p:spTree>
    <p:extLst>
      <p:ext uri="{BB962C8B-B14F-4D97-AF65-F5344CB8AC3E}">
        <p14:creationId xmlns:p14="http://schemas.microsoft.com/office/powerpoint/2010/main" val="2469953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case control studies</a:t>
            </a:r>
          </a:p>
        </p:txBody>
      </p:sp>
      <p:sp>
        <p:nvSpPr>
          <p:cNvPr id="3" name="Content Placeholder 2"/>
          <p:cNvSpPr>
            <a:spLocks noGrp="1"/>
          </p:cNvSpPr>
          <p:nvPr>
            <p:ph idx="1"/>
          </p:nvPr>
        </p:nvSpPr>
        <p:spPr>
          <a:xfrm>
            <a:off x="4482" y="3260370"/>
            <a:ext cx="9063318" cy="3140429"/>
          </a:xfrm>
        </p:spPr>
        <p:txBody>
          <a:bodyPr/>
          <a:lstStyle/>
          <a:p>
            <a:pPr>
              <a:buFont typeface="Arial" panose="020B0604020202020204" pitchFamily="34" charset="0"/>
              <a:buChar char="•"/>
            </a:pPr>
            <a:r>
              <a:rPr lang="en-US" dirty="0"/>
              <a:t>Sampling bias:</a:t>
            </a:r>
          </a:p>
          <a:p>
            <a:pPr lvl="1">
              <a:buFont typeface="Arial" panose="020B0604020202020204" pitchFamily="34" charset="0"/>
              <a:buChar char="•"/>
            </a:pPr>
            <a:r>
              <a:rPr lang="en-US" sz="2000" dirty="0"/>
              <a:t>may occur if the cases and controls are				 taken from different subgroups of the population. </a:t>
            </a:r>
          </a:p>
          <a:p>
            <a:pPr lvl="1">
              <a:buFont typeface="Arial" panose="020B0604020202020204" pitchFamily="34" charset="0"/>
              <a:buChar char="•"/>
            </a:pPr>
            <a:r>
              <a:rPr lang="en-US" sz="2000" dirty="0"/>
              <a:t>difference in exposure may be due to some other inherent differences between the groups rather than the risk factor being studied. </a:t>
            </a:r>
          </a:p>
          <a:p>
            <a:pPr>
              <a:buFont typeface="Arial" panose="020B0604020202020204" pitchFamily="34" charset="0"/>
              <a:buChar char="•"/>
            </a:pPr>
            <a:r>
              <a:rPr lang="en-US" dirty="0"/>
              <a:t>Recall bias:</a:t>
            </a:r>
          </a:p>
          <a:p>
            <a:pPr lvl="1">
              <a:buFont typeface="Arial" panose="020B0604020202020204" pitchFamily="34" charset="0"/>
              <a:buChar char="•"/>
            </a:pPr>
            <a:r>
              <a:rPr lang="en-US" sz="2000" dirty="0"/>
              <a:t>May happen when subjects are asked to answer questions about exposure to risk factors in the past. </a:t>
            </a:r>
          </a:p>
          <a:p>
            <a:pPr lvl="1">
              <a:buFont typeface="Arial" panose="020B0604020202020204" pitchFamily="34" charset="0"/>
              <a:buChar char="•"/>
            </a:pPr>
            <a:r>
              <a:rPr lang="en-US" sz="2000" dirty="0"/>
              <a:t>People who are diseased (cases) tend to remember their exposure to the risk factor more accurately as compared to the controls.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40</a:t>
            </a:fld>
            <a:endParaRPr lang="en-US"/>
          </a:p>
        </p:txBody>
      </p:sp>
      <p:sp>
        <p:nvSpPr>
          <p:cNvPr id="5" name="Oval 4"/>
          <p:cNvSpPr/>
          <p:nvPr/>
        </p:nvSpPr>
        <p:spPr bwMode="auto">
          <a:xfrm rot="1015061">
            <a:off x="4422308" y="1769860"/>
            <a:ext cx="4419600" cy="2209800"/>
          </a:xfrm>
          <a:prstGeom prst="ellips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rot="1015061">
            <a:off x="4949251" y="2037478"/>
            <a:ext cx="2151934" cy="1304457"/>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rot="18799027">
            <a:off x="6371223" y="2308706"/>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941320" y="1679041"/>
            <a:ext cx="2831288" cy="1569660"/>
          </a:xfrm>
          <a:prstGeom prst="rect">
            <a:avLst/>
          </a:prstGeom>
          <a:noFill/>
        </p:spPr>
        <p:txBody>
          <a:bodyPr wrap="none" rtlCol="0">
            <a:spAutoFit/>
          </a:bodyPr>
          <a:lstStyle/>
          <a:p>
            <a:pPr algn="r"/>
            <a:r>
              <a:rPr lang="en-US" sz="2400" b="0" dirty="0">
                <a:solidFill>
                  <a:schemeClr val="bg1"/>
                </a:solidFill>
              </a:rPr>
              <a:t>Total population</a:t>
            </a:r>
          </a:p>
          <a:p>
            <a:pPr algn="r"/>
            <a:r>
              <a:rPr lang="en-US" sz="2400" b="0" dirty="0">
                <a:solidFill>
                  <a:schemeClr val="bg1"/>
                </a:solidFill>
              </a:rPr>
              <a:t>Population of interest</a:t>
            </a:r>
          </a:p>
          <a:p>
            <a:pPr algn="r"/>
            <a:r>
              <a:rPr lang="en-US" sz="2400" b="0" dirty="0">
                <a:solidFill>
                  <a:schemeClr val="bg1"/>
                </a:solidFill>
              </a:rPr>
              <a:t>Case</a:t>
            </a:r>
          </a:p>
          <a:p>
            <a:pPr algn="r"/>
            <a:r>
              <a:rPr lang="en-US" sz="2400" b="0" dirty="0">
                <a:solidFill>
                  <a:schemeClr val="bg1"/>
                </a:solidFill>
              </a:rPr>
              <a:t>Control</a:t>
            </a:r>
          </a:p>
        </p:txBody>
      </p:sp>
      <p:cxnSp>
        <p:nvCxnSpPr>
          <p:cNvPr id="9" name="Straight Arrow Connector 8"/>
          <p:cNvCxnSpPr/>
          <p:nvPr/>
        </p:nvCxnSpPr>
        <p:spPr bwMode="auto">
          <a:xfrm>
            <a:off x="3772608" y="1905000"/>
            <a:ext cx="14089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3772608" y="2362200"/>
            <a:ext cx="16375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3772608" y="2689706"/>
            <a:ext cx="27043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4" name="Rounded Rectangle 13"/>
          <p:cNvSpPr/>
          <p:nvPr/>
        </p:nvSpPr>
        <p:spPr bwMode="auto">
          <a:xfrm rot="15714488">
            <a:off x="6550476" y="3192310"/>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5" name="Straight Arrow Connector 14"/>
          <p:cNvCxnSpPr/>
          <p:nvPr/>
        </p:nvCxnSpPr>
        <p:spPr bwMode="auto">
          <a:xfrm>
            <a:off x="3772608" y="3048000"/>
            <a:ext cx="3085392" cy="52531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58720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solidFill>
                  <a:schemeClr val="accent1">
                    <a:lumMod val="75000"/>
                  </a:schemeClr>
                </a:solidFill>
              </a:rPr>
              <a:t>Some studies are purposefully set up to take advantage of bias. </a:t>
            </a:r>
          </a:p>
          <a:p>
            <a:pPr>
              <a:buFont typeface="Arial" panose="020B0604020202020204" pitchFamily="34" charset="0"/>
              <a:buChar char="•"/>
            </a:pPr>
            <a:r>
              <a:rPr lang="en-US" dirty="0">
                <a:solidFill>
                  <a:schemeClr val="accent1">
                    <a:lumMod val="75000"/>
                  </a:schemeClr>
                </a:solidFill>
              </a:rPr>
              <a:t>Certain designs are more prone to certain biases.</a:t>
            </a:r>
          </a:p>
          <a:p>
            <a:pPr>
              <a:buFont typeface="Arial" panose="020B0604020202020204" pitchFamily="34" charset="0"/>
              <a:buChar char="•"/>
            </a:pPr>
            <a:r>
              <a:rPr lang="en-US" dirty="0"/>
              <a:t>Conflicts of Interest may taint any design.</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41</a:t>
            </a:fld>
            <a:endParaRPr lang="en-US"/>
          </a:p>
        </p:txBody>
      </p:sp>
    </p:spTree>
    <p:extLst>
      <p:ext uri="{BB962C8B-B14F-4D97-AF65-F5344CB8AC3E}">
        <p14:creationId xmlns:p14="http://schemas.microsoft.com/office/powerpoint/2010/main" val="3630563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Bias through Conflicts of Interest (COI)</a:t>
            </a:r>
          </a:p>
        </p:txBody>
      </p:sp>
      <p:sp>
        <p:nvSpPr>
          <p:cNvPr id="6" name="Content Placeholder 5"/>
          <p:cNvSpPr>
            <a:spLocks noGrp="1"/>
          </p:cNvSpPr>
          <p:nvPr>
            <p:ph idx="1"/>
          </p:nvPr>
        </p:nvSpPr>
        <p:spPr/>
        <p:txBody>
          <a:bodyPr/>
          <a:lstStyle/>
          <a:p>
            <a:r>
              <a:rPr lang="en-US" dirty="0"/>
              <a:t>•	Decisions about enrollment and inclusion/exclusion criteria.</a:t>
            </a:r>
          </a:p>
          <a:p>
            <a:r>
              <a:rPr lang="en-US" dirty="0"/>
              <a:t>•	Decisions about the choice of personnel to conduct the study.</a:t>
            </a:r>
          </a:p>
          <a:p>
            <a:r>
              <a:rPr lang="en-US" dirty="0"/>
              <a:t>•	Recruitment and consenting of research subjects.</a:t>
            </a:r>
          </a:p>
          <a:p>
            <a:r>
              <a:rPr lang="en-US" dirty="0"/>
              <a:t>•	Vendor selection in the purchase of equipment and other supplies.</a:t>
            </a:r>
          </a:p>
          <a:p>
            <a:r>
              <a:rPr lang="en-US" dirty="0"/>
              <a:t>•	Data collection, analysis, and interpretation.</a:t>
            </a:r>
          </a:p>
          <a:p>
            <a:r>
              <a:rPr lang="en-US" dirty="0"/>
              <a:t>•	Sharing of research results.</a:t>
            </a:r>
          </a:p>
          <a:p>
            <a:r>
              <a:rPr lang="en-US" dirty="0"/>
              <a:t>•	Choice of research design and statistical methods.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42</a:t>
            </a:fld>
            <a:endParaRPr lang="en-US"/>
          </a:p>
        </p:txBody>
      </p:sp>
    </p:spTree>
    <p:extLst>
      <p:ext uri="{BB962C8B-B14F-4D97-AF65-F5344CB8AC3E}">
        <p14:creationId xmlns:p14="http://schemas.microsoft.com/office/powerpoint/2010/main" val="326592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for avoiding COI (1)</a:t>
            </a:r>
          </a:p>
        </p:txBody>
      </p:sp>
      <p:sp>
        <p:nvSpPr>
          <p:cNvPr id="3" name="Content Placeholder 2"/>
          <p:cNvSpPr>
            <a:spLocks noGrp="1"/>
          </p:cNvSpPr>
          <p:nvPr>
            <p:ph idx="1"/>
          </p:nvPr>
        </p:nvSpPr>
        <p:spPr/>
        <p:txBody>
          <a:bodyPr/>
          <a:lstStyle/>
          <a:p>
            <a:r>
              <a:rPr lang="en-US" dirty="0"/>
              <a:t>•	Adding an independent monitor to the study team to make sure that the research procedures are transparent.</a:t>
            </a:r>
          </a:p>
          <a:p>
            <a:r>
              <a:rPr lang="en-US" dirty="0"/>
              <a:t>•	Creating a safe environment for any research team member and/or student to report any perceived conflicts that may occur while the study is being conducted.</a:t>
            </a:r>
          </a:p>
          <a:p>
            <a:r>
              <a:rPr lang="en-US" dirty="0"/>
              <a:t>•	Disclosing the potential COI to the subjects in the informed consent form.</a:t>
            </a:r>
          </a:p>
          <a:p>
            <a:r>
              <a:rPr lang="en-US" dirty="0"/>
              <a:t>•	Reducing the researcher’s role in the research if they have a COI (less interaction with subjects, less data analysis).</a:t>
            </a:r>
          </a:p>
          <a:p>
            <a:r>
              <a:rPr lang="en-US" dirty="0"/>
              <a:t>…</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43</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Tree>
    <p:extLst>
      <p:ext uri="{BB962C8B-B14F-4D97-AF65-F5344CB8AC3E}">
        <p14:creationId xmlns:p14="http://schemas.microsoft.com/office/powerpoint/2010/main" val="171906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for avoiding COI (2)</a:t>
            </a:r>
          </a:p>
        </p:txBody>
      </p:sp>
      <p:sp>
        <p:nvSpPr>
          <p:cNvPr id="3" name="Content Placeholder 2"/>
          <p:cNvSpPr>
            <a:spLocks noGrp="1"/>
          </p:cNvSpPr>
          <p:nvPr>
            <p:ph idx="1"/>
          </p:nvPr>
        </p:nvSpPr>
        <p:spPr/>
        <p:txBody>
          <a:bodyPr/>
          <a:lstStyle/>
          <a:p>
            <a:r>
              <a:rPr lang="en-US" dirty="0"/>
              <a:t>•	Using an independent third-party review of data.</a:t>
            </a:r>
          </a:p>
          <a:p>
            <a:r>
              <a:rPr lang="en-US" dirty="0"/>
              <a:t>•	Ensuring a careful study design, which may include randomization and blinding.</a:t>
            </a:r>
          </a:p>
          <a:p>
            <a:r>
              <a:rPr lang="en-US" dirty="0"/>
              <a:t>•	Disclosure of the COI, including in publications or presentations of the study results.</a:t>
            </a:r>
          </a:p>
          <a:p>
            <a:r>
              <a:rPr lang="en-US" dirty="0"/>
              <a:t>•	Requiring an independent monitor to ensure that student progress is not affected by the conflicted mentor’s activities (for example, doing work for the mentor’s start-up company at the expense of doing work for a graduate or doctoral thesis).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44</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Tree>
    <p:extLst>
      <p:ext uri="{BB962C8B-B14F-4D97-AF65-F5344CB8AC3E}">
        <p14:creationId xmlns:p14="http://schemas.microsoft.com/office/powerpoint/2010/main" val="23921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05D2-F42C-414A-8F6D-D6653572BB8F}"/>
              </a:ext>
            </a:extLst>
          </p:cNvPr>
          <p:cNvSpPr>
            <a:spLocks noGrp="1"/>
          </p:cNvSpPr>
          <p:nvPr>
            <p:ph type="title"/>
          </p:nvPr>
        </p:nvSpPr>
        <p:spPr>
          <a:xfrm>
            <a:off x="0" y="762000"/>
            <a:ext cx="9144000" cy="762000"/>
          </a:xfrm>
        </p:spPr>
        <p:txBody>
          <a:bodyPr/>
          <a:lstStyle/>
          <a:p>
            <a:r>
              <a:rPr lang="en-US" sz="3200" dirty="0"/>
              <a:t>Some methods for dealing with bias after the facts</a:t>
            </a:r>
          </a:p>
        </p:txBody>
      </p:sp>
      <p:sp>
        <p:nvSpPr>
          <p:cNvPr id="3" name="Content Placeholder 2">
            <a:extLst>
              <a:ext uri="{FF2B5EF4-FFF2-40B4-BE49-F238E27FC236}">
                <a16:creationId xmlns:a16="http://schemas.microsoft.com/office/drawing/2014/main" id="{3DD1263E-A6D4-4F4A-8000-262EF6093385}"/>
              </a:ext>
            </a:extLst>
          </p:cNvPr>
          <p:cNvSpPr>
            <a:spLocks noGrp="1"/>
          </p:cNvSpPr>
          <p:nvPr>
            <p:ph idx="1"/>
          </p:nvPr>
        </p:nvSpPr>
        <p:spPr>
          <a:xfrm>
            <a:off x="228600" y="1600200"/>
            <a:ext cx="8686800" cy="4495800"/>
          </a:xfrm>
        </p:spPr>
        <p:txBody>
          <a:bodyPr/>
          <a:lstStyle/>
          <a:p>
            <a:pPr>
              <a:buFont typeface="Arial" panose="020B0604020202020204" pitchFamily="34" charset="0"/>
              <a:buChar char="•"/>
            </a:pPr>
            <a:r>
              <a:rPr lang="en-US" dirty="0"/>
              <a:t>Typical for ‘opt-in’ surveys where responses come not from pre-determined cohorts of respondents.</a:t>
            </a:r>
          </a:p>
          <a:p>
            <a:pPr lvl="2">
              <a:buFont typeface="Arial" panose="020B0604020202020204" pitchFamily="34" charset="0"/>
              <a:buChar char="•"/>
            </a:pPr>
            <a:r>
              <a:rPr lang="en-US" dirty="0"/>
              <a:t>Population: 50 % males, 40% &gt; 50 years</a:t>
            </a:r>
          </a:p>
          <a:p>
            <a:pPr lvl="2">
              <a:buFont typeface="Arial" panose="020B0604020202020204" pitchFamily="34" charset="0"/>
              <a:buChar char="•"/>
            </a:pPr>
            <a:r>
              <a:rPr lang="en-US" dirty="0"/>
              <a:t>Respondents: 30 % males, 10% &gt; 50 years</a:t>
            </a:r>
          </a:p>
          <a:p>
            <a:pPr>
              <a:buFont typeface="Arial" panose="020B0604020202020204" pitchFamily="34" charset="0"/>
              <a:buChar char="•"/>
            </a:pPr>
            <a:r>
              <a:rPr lang="en-US" dirty="0"/>
              <a:t>Introduction of ‘weighting’ factors.</a:t>
            </a:r>
          </a:p>
          <a:p>
            <a:pPr lvl="1">
              <a:buFont typeface="Arial" panose="020B0604020202020204" pitchFamily="34" charset="0"/>
              <a:buChar char="•"/>
            </a:pPr>
            <a:r>
              <a:rPr lang="en-US" sz="1800" b="1" i="1" dirty="0"/>
              <a:t>Raking</a:t>
            </a:r>
            <a:r>
              <a:rPr lang="en-US" sz="1800" dirty="0"/>
              <a:t>: an iterative computational process which is repeated until the weighted distribution of all of the weighting variables matches their specified targets.</a:t>
            </a:r>
          </a:p>
          <a:p>
            <a:pPr lvl="1">
              <a:buFont typeface="Arial" panose="020B0604020202020204" pitchFamily="34" charset="0"/>
              <a:buChar char="•"/>
            </a:pPr>
            <a:r>
              <a:rPr lang="en-US" sz="1800" b="1" i="1" dirty="0"/>
              <a:t>Matching</a:t>
            </a:r>
            <a:r>
              <a:rPr lang="en-US" sz="1800" dirty="0"/>
              <a:t>: start with a representative sample and match each case with a very similar case. Discard any un-matched responses.</a:t>
            </a:r>
          </a:p>
          <a:p>
            <a:pPr lvl="1">
              <a:buFont typeface="Arial" panose="020B0604020202020204" pitchFamily="34" charset="0"/>
              <a:buChar char="•"/>
            </a:pPr>
            <a:r>
              <a:rPr lang="en-US" sz="1800" b="1" i="1" dirty="0"/>
              <a:t>Propensity weighting</a:t>
            </a:r>
            <a:r>
              <a:rPr lang="en-US" sz="1800" dirty="0"/>
              <a:t>: weighting each case by the </a:t>
            </a:r>
            <a:r>
              <a:rPr lang="en-US" sz="1800" i="1" dirty="0"/>
              <a:t>inverse</a:t>
            </a:r>
            <a:r>
              <a:rPr lang="en-US" sz="1800" dirty="0"/>
              <a:t> of its estimated probability of selection.</a:t>
            </a:r>
          </a:p>
          <a:p>
            <a:pPr>
              <a:buFont typeface="Arial" panose="020B0604020202020204" pitchFamily="34" charset="0"/>
              <a:buChar char="•"/>
            </a:pPr>
            <a:r>
              <a:rPr lang="en-US" dirty="0"/>
              <a:t>Method(s) to be used must be reported in the proposal.</a:t>
            </a:r>
          </a:p>
        </p:txBody>
      </p:sp>
      <p:sp>
        <p:nvSpPr>
          <p:cNvPr id="4" name="Slide Number Placeholder 3">
            <a:extLst>
              <a:ext uri="{FF2B5EF4-FFF2-40B4-BE49-F238E27FC236}">
                <a16:creationId xmlns:a16="http://schemas.microsoft.com/office/drawing/2014/main" id="{A1DBC88C-10FE-4909-8E43-8B6D6BD9D988}"/>
              </a:ext>
            </a:extLst>
          </p:cNvPr>
          <p:cNvSpPr>
            <a:spLocks noGrp="1"/>
          </p:cNvSpPr>
          <p:nvPr>
            <p:ph type="sldNum" sz="quarter" idx="10"/>
          </p:nvPr>
        </p:nvSpPr>
        <p:spPr/>
        <p:txBody>
          <a:bodyPr/>
          <a:lstStyle/>
          <a:p>
            <a:fld id="{970F0956-5B8E-40B4-A8DD-F75AA1D26018}" type="slidenum">
              <a:rPr lang="en-US" smtClean="0"/>
              <a:pPr/>
              <a:t>45</a:t>
            </a:fld>
            <a:endParaRPr lang="en-US"/>
          </a:p>
        </p:txBody>
      </p:sp>
      <p:sp>
        <p:nvSpPr>
          <p:cNvPr id="5" name="Rectangle 4">
            <a:extLst>
              <a:ext uri="{FF2B5EF4-FFF2-40B4-BE49-F238E27FC236}">
                <a16:creationId xmlns:a16="http://schemas.microsoft.com/office/drawing/2014/main" id="{A28B0D64-E54B-421F-84D5-8B172685456D}"/>
              </a:ext>
            </a:extLst>
          </p:cNvPr>
          <p:cNvSpPr/>
          <p:nvPr/>
        </p:nvSpPr>
        <p:spPr>
          <a:xfrm>
            <a:off x="1219200" y="6367046"/>
            <a:ext cx="7924800" cy="338554"/>
          </a:xfrm>
          <a:prstGeom prst="rect">
            <a:avLst/>
          </a:prstGeom>
        </p:spPr>
        <p:txBody>
          <a:bodyPr wrap="square">
            <a:spAutoFit/>
          </a:bodyPr>
          <a:lstStyle/>
          <a:p>
            <a:r>
              <a:rPr lang="en-US" sz="1600" b="0" dirty="0">
                <a:solidFill>
                  <a:schemeClr val="bg1"/>
                </a:solidFill>
              </a:rPr>
              <a:t>https://www.pewresearch.org/methods/2018/01/26/how-different-weighting-methods-work/</a:t>
            </a:r>
          </a:p>
        </p:txBody>
      </p:sp>
    </p:spTree>
    <p:extLst>
      <p:ext uri="{BB962C8B-B14F-4D97-AF65-F5344CB8AC3E}">
        <p14:creationId xmlns:p14="http://schemas.microsoft.com/office/powerpoint/2010/main" val="770040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AAAE95-5C07-448F-84BB-A2630B6C9E1D}"/>
              </a:ext>
            </a:extLst>
          </p:cNvPr>
          <p:cNvSpPr>
            <a:spLocks noGrp="1"/>
          </p:cNvSpPr>
          <p:nvPr>
            <p:ph type="ctrTitle"/>
          </p:nvPr>
        </p:nvSpPr>
        <p:spPr/>
        <p:txBody>
          <a:bodyPr/>
          <a:lstStyle/>
          <a:p>
            <a:r>
              <a:rPr lang="en-US" dirty="0"/>
              <a:t>Bias in biomedical informatics</a:t>
            </a:r>
          </a:p>
        </p:txBody>
      </p:sp>
      <p:sp>
        <p:nvSpPr>
          <p:cNvPr id="6" name="Subtitle 5">
            <a:extLst>
              <a:ext uri="{FF2B5EF4-FFF2-40B4-BE49-F238E27FC236}">
                <a16:creationId xmlns:a16="http://schemas.microsoft.com/office/drawing/2014/main" id="{C96EE272-9891-4048-8063-3BF0CAFEE398}"/>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978162F-2D3D-41F5-8924-7D2465A9500A}"/>
              </a:ext>
            </a:extLst>
          </p:cNvPr>
          <p:cNvSpPr>
            <a:spLocks noGrp="1"/>
          </p:cNvSpPr>
          <p:nvPr>
            <p:ph type="sldNum" sz="quarter" idx="10"/>
          </p:nvPr>
        </p:nvSpPr>
        <p:spPr/>
        <p:txBody>
          <a:bodyPr/>
          <a:lstStyle/>
          <a:p>
            <a:fld id="{970F0956-5B8E-40B4-A8DD-F75AA1D26018}" type="slidenum">
              <a:rPr lang="en-US" smtClean="0"/>
              <a:pPr/>
              <a:t>46</a:t>
            </a:fld>
            <a:endParaRPr lang="en-US"/>
          </a:p>
        </p:txBody>
      </p:sp>
    </p:spTree>
    <p:extLst>
      <p:ext uri="{BB962C8B-B14F-4D97-AF65-F5344CB8AC3E}">
        <p14:creationId xmlns:p14="http://schemas.microsoft.com/office/powerpoint/2010/main" val="3291050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94EB-3F47-49BA-B0C7-F106DAEFE730}"/>
              </a:ext>
            </a:extLst>
          </p:cNvPr>
          <p:cNvSpPr>
            <a:spLocks noGrp="1"/>
          </p:cNvSpPr>
          <p:nvPr>
            <p:ph type="title"/>
          </p:nvPr>
        </p:nvSpPr>
        <p:spPr/>
        <p:txBody>
          <a:bodyPr/>
          <a:lstStyle/>
          <a:p>
            <a:r>
              <a:rPr lang="en-US" dirty="0"/>
              <a:t>Does Health IT improves outcome?</a:t>
            </a:r>
          </a:p>
        </p:txBody>
      </p:sp>
      <p:sp>
        <p:nvSpPr>
          <p:cNvPr id="3" name="Content Placeholder 2">
            <a:extLst>
              <a:ext uri="{FF2B5EF4-FFF2-40B4-BE49-F238E27FC236}">
                <a16:creationId xmlns:a16="http://schemas.microsoft.com/office/drawing/2014/main" id="{C0FE39F1-4A82-44AB-AC8B-BA945D3BE40E}"/>
              </a:ext>
            </a:extLst>
          </p:cNvPr>
          <p:cNvSpPr>
            <a:spLocks noGrp="1"/>
          </p:cNvSpPr>
          <p:nvPr>
            <p:ph idx="1"/>
          </p:nvPr>
        </p:nvSpPr>
        <p:spPr/>
        <p:txBody>
          <a:bodyPr/>
          <a:lstStyle/>
          <a:p>
            <a:pPr>
              <a:buFont typeface="Arial" panose="020B0604020202020204" pitchFamily="34" charset="0"/>
              <a:buChar char="•"/>
            </a:pPr>
            <a:r>
              <a:rPr lang="en-US" dirty="0"/>
              <a:t>Science Daily, August 31, 2011</a:t>
            </a:r>
          </a:p>
          <a:p>
            <a:pPr>
              <a:buFont typeface="Arial" panose="020B0604020202020204" pitchFamily="34" charset="0"/>
              <a:buChar char="•"/>
            </a:pPr>
            <a:r>
              <a:rPr lang="en-US" dirty="0"/>
              <a:t>Federal Investment in Electronic Health Records Likely to Reap Returns in Quality of Care, Study Finds</a:t>
            </a:r>
          </a:p>
          <a:p>
            <a:pPr>
              <a:buFont typeface="Arial" panose="020B0604020202020204" pitchFamily="34" charset="0"/>
              <a:buChar char="•"/>
            </a:pPr>
            <a:r>
              <a:rPr lang="en-US" dirty="0"/>
              <a:t>A study . . . involving more than 27,000 adults with diabetes found that those in physician practices using EHRs were significantly more likely to have health care and outcomes that align with accepted standards than those where physicians rely on patient records.</a:t>
            </a:r>
          </a:p>
          <a:p>
            <a:pPr>
              <a:buFont typeface="Arial" panose="020B0604020202020204" pitchFamily="34" charset="0"/>
              <a:buChar char="•"/>
            </a:pPr>
            <a:r>
              <a:rPr lang="en-US" dirty="0"/>
              <a:t>(Excerpted from www.sciencedaily.com/releases/2011/08/110831115930.htm.)</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B55FC9A-4A07-4775-8363-E99CF6C3E2ED}"/>
              </a:ext>
            </a:extLst>
          </p:cNvPr>
          <p:cNvSpPr>
            <a:spLocks noGrp="1"/>
          </p:cNvSpPr>
          <p:nvPr>
            <p:ph type="sldNum" sz="quarter" idx="10"/>
          </p:nvPr>
        </p:nvSpPr>
        <p:spPr/>
        <p:txBody>
          <a:bodyPr/>
          <a:lstStyle/>
          <a:p>
            <a:fld id="{970F0956-5B8E-40B4-A8DD-F75AA1D26018}" type="slidenum">
              <a:rPr lang="en-US" smtClean="0"/>
              <a:pPr/>
              <a:t>47</a:t>
            </a:fld>
            <a:endParaRPr lang="en-US"/>
          </a:p>
        </p:txBody>
      </p:sp>
    </p:spTree>
    <p:extLst>
      <p:ext uri="{BB962C8B-B14F-4D97-AF65-F5344CB8AC3E}">
        <p14:creationId xmlns:p14="http://schemas.microsoft.com/office/powerpoint/2010/main" val="698013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04C0-7046-476E-9CAC-E6A4E86340CF}"/>
              </a:ext>
            </a:extLst>
          </p:cNvPr>
          <p:cNvSpPr>
            <a:spLocks noGrp="1"/>
          </p:cNvSpPr>
          <p:nvPr>
            <p:ph type="title"/>
          </p:nvPr>
        </p:nvSpPr>
        <p:spPr/>
        <p:txBody>
          <a:bodyPr/>
          <a:lstStyle/>
          <a:p>
            <a:r>
              <a:rPr lang="en-US" dirty="0"/>
              <a:t>The ‘evidence’ …</a:t>
            </a:r>
          </a:p>
        </p:txBody>
      </p:sp>
      <p:sp>
        <p:nvSpPr>
          <p:cNvPr id="3" name="Content Placeholder 2">
            <a:extLst>
              <a:ext uri="{FF2B5EF4-FFF2-40B4-BE49-F238E27FC236}">
                <a16:creationId xmlns:a16="http://schemas.microsoft.com/office/drawing/2014/main" id="{6D300E56-7F86-42BD-98A9-2572E7A5C59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B7C4F1E-19BC-4539-8A14-0CC1F506BA26}"/>
              </a:ext>
            </a:extLst>
          </p:cNvPr>
          <p:cNvSpPr>
            <a:spLocks noGrp="1"/>
          </p:cNvSpPr>
          <p:nvPr>
            <p:ph type="sldNum" sz="quarter" idx="10"/>
          </p:nvPr>
        </p:nvSpPr>
        <p:spPr/>
        <p:txBody>
          <a:bodyPr/>
          <a:lstStyle/>
          <a:p>
            <a:fld id="{970F0956-5B8E-40B4-A8DD-F75AA1D26018}" type="slidenum">
              <a:rPr lang="en-US" smtClean="0"/>
              <a:pPr/>
              <a:t>48</a:t>
            </a:fld>
            <a:endParaRPr lang="en-US"/>
          </a:p>
        </p:txBody>
      </p:sp>
      <p:pic>
        <p:nvPicPr>
          <p:cNvPr id="5" name="Picture 4">
            <a:extLst>
              <a:ext uri="{FF2B5EF4-FFF2-40B4-BE49-F238E27FC236}">
                <a16:creationId xmlns:a16="http://schemas.microsoft.com/office/drawing/2014/main" id="{D6430D2D-BB8A-4B36-820F-90D5F5ACA078}"/>
              </a:ext>
            </a:extLst>
          </p:cNvPr>
          <p:cNvPicPr>
            <a:picLocks noChangeAspect="1"/>
          </p:cNvPicPr>
          <p:nvPr/>
        </p:nvPicPr>
        <p:blipFill>
          <a:blip r:embed="rId2"/>
          <a:stretch>
            <a:fillRect/>
          </a:stretch>
        </p:blipFill>
        <p:spPr>
          <a:xfrm>
            <a:off x="0" y="1600199"/>
            <a:ext cx="9144000" cy="5257801"/>
          </a:xfrm>
          <a:prstGeom prst="rect">
            <a:avLst/>
          </a:prstGeom>
        </p:spPr>
      </p:pic>
      <p:sp>
        <p:nvSpPr>
          <p:cNvPr id="6" name="Rectangle 5">
            <a:extLst>
              <a:ext uri="{FF2B5EF4-FFF2-40B4-BE49-F238E27FC236}">
                <a16:creationId xmlns:a16="http://schemas.microsoft.com/office/drawing/2014/main" id="{A56790DB-58A8-4CAA-9642-3D248A866BB7}"/>
              </a:ext>
            </a:extLst>
          </p:cNvPr>
          <p:cNvSpPr/>
          <p:nvPr/>
        </p:nvSpPr>
        <p:spPr>
          <a:xfrm>
            <a:off x="5524500" y="1667164"/>
            <a:ext cx="3505200" cy="276999"/>
          </a:xfrm>
          <a:prstGeom prst="rect">
            <a:avLst/>
          </a:prstGeom>
        </p:spPr>
        <p:txBody>
          <a:bodyPr wrap="square">
            <a:spAutoFit/>
          </a:bodyPr>
          <a:lstStyle/>
          <a:p>
            <a:r>
              <a:rPr lang="en-US" sz="1200" dirty="0">
                <a:solidFill>
                  <a:schemeClr val="tx1"/>
                </a:solidFill>
              </a:rPr>
              <a:t>https://www.cdc.gov/pcd/issues/2015/15_0187.htm</a:t>
            </a:r>
          </a:p>
        </p:txBody>
      </p:sp>
    </p:spTree>
    <p:extLst>
      <p:ext uri="{BB962C8B-B14F-4D97-AF65-F5344CB8AC3E}">
        <p14:creationId xmlns:p14="http://schemas.microsoft.com/office/powerpoint/2010/main" val="557161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C108-24D3-4D23-840E-906410D96637}"/>
              </a:ext>
            </a:extLst>
          </p:cNvPr>
          <p:cNvSpPr>
            <a:spLocks noGrp="1"/>
          </p:cNvSpPr>
          <p:nvPr>
            <p:ph type="title"/>
          </p:nvPr>
        </p:nvSpPr>
        <p:spPr/>
        <p:txBody>
          <a:bodyPr/>
          <a:lstStyle/>
          <a:p>
            <a:r>
              <a:rPr lang="en-US" dirty="0"/>
              <a:t>The bias</a:t>
            </a:r>
          </a:p>
        </p:txBody>
      </p:sp>
      <p:sp>
        <p:nvSpPr>
          <p:cNvPr id="3" name="Content Placeholder 2">
            <a:extLst>
              <a:ext uri="{FF2B5EF4-FFF2-40B4-BE49-F238E27FC236}">
                <a16:creationId xmlns:a16="http://schemas.microsoft.com/office/drawing/2014/main" id="{CCE44151-AC84-4CDF-BF74-51D4870574C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4EF9F7-B1D4-44E8-8D09-C255BEC357D4}"/>
              </a:ext>
            </a:extLst>
          </p:cNvPr>
          <p:cNvSpPr>
            <a:spLocks noGrp="1"/>
          </p:cNvSpPr>
          <p:nvPr>
            <p:ph type="sldNum" sz="quarter" idx="10"/>
          </p:nvPr>
        </p:nvSpPr>
        <p:spPr/>
        <p:txBody>
          <a:bodyPr/>
          <a:lstStyle/>
          <a:p>
            <a:fld id="{970F0956-5B8E-40B4-A8DD-F75AA1D26018}" type="slidenum">
              <a:rPr lang="en-US" smtClean="0"/>
              <a:pPr/>
              <a:t>49</a:t>
            </a:fld>
            <a:endParaRPr lang="en-US"/>
          </a:p>
        </p:txBody>
      </p:sp>
      <p:pic>
        <p:nvPicPr>
          <p:cNvPr id="5" name="Picture 4">
            <a:extLst>
              <a:ext uri="{FF2B5EF4-FFF2-40B4-BE49-F238E27FC236}">
                <a16:creationId xmlns:a16="http://schemas.microsoft.com/office/drawing/2014/main" id="{F119A259-1491-4284-AAC5-D8C51A341B4D}"/>
              </a:ext>
            </a:extLst>
          </p:cNvPr>
          <p:cNvPicPr>
            <a:picLocks noChangeAspect="1"/>
          </p:cNvPicPr>
          <p:nvPr/>
        </p:nvPicPr>
        <p:blipFill>
          <a:blip r:embed="rId2"/>
          <a:stretch>
            <a:fillRect/>
          </a:stretch>
        </p:blipFill>
        <p:spPr>
          <a:xfrm>
            <a:off x="0" y="1371600"/>
            <a:ext cx="9144000" cy="5486400"/>
          </a:xfrm>
          <a:prstGeom prst="rect">
            <a:avLst/>
          </a:prstGeom>
        </p:spPr>
      </p:pic>
      <p:sp>
        <p:nvSpPr>
          <p:cNvPr id="6" name="Rectangle 5">
            <a:extLst>
              <a:ext uri="{FF2B5EF4-FFF2-40B4-BE49-F238E27FC236}">
                <a16:creationId xmlns:a16="http://schemas.microsoft.com/office/drawing/2014/main" id="{1E7E6CB7-9A75-4243-90F9-A8A55CB4EC75}"/>
              </a:ext>
            </a:extLst>
          </p:cNvPr>
          <p:cNvSpPr/>
          <p:nvPr/>
        </p:nvSpPr>
        <p:spPr>
          <a:xfrm>
            <a:off x="5562600" y="1447800"/>
            <a:ext cx="3505200" cy="276999"/>
          </a:xfrm>
          <a:prstGeom prst="rect">
            <a:avLst/>
          </a:prstGeom>
        </p:spPr>
        <p:txBody>
          <a:bodyPr wrap="square">
            <a:spAutoFit/>
          </a:bodyPr>
          <a:lstStyle/>
          <a:p>
            <a:r>
              <a:rPr lang="en-US" sz="1200" dirty="0">
                <a:solidFill>
                  <a:schemeClr val="tx1"/>
                </a:solidFill>
              </a:rPr>
              <a:t>https://www.cdc.gov/pcd/issues/2015/15_0187.htm</a:t>
            </a:r>
          </a:p>
        </p:txBody>
      </p:sp>
    </p:spTree>
    <p:extLst>
      <p:ext uri="{BB962C8B-B14F-4D97-AF65-F5344CB8AC3E}">
        <p14:creationId xmlns:p14="http://schemas.microsoft.com/office/powerpoint/2010/main" val="359479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In-class test</a:t>
            </a:r>
          </a:p>
        </p:txBody>
      </p:sp>
      <p:sp>
        <p:nvSpPr>
          <p:cNvPr id="6" name="Subtitle 5"/>
          <p:cNvSpPr>
            <a:spLocks noGrp="1"/>
          </p:cNvSpPr>
          <p:nvPr>
            <p:ph type="subTitle" idx="1"/>
          </p:nvPr>
        </p:nvSpPr>
        <p:spPr/>
        <p:txBody>
          <a:bodyPr/>
          <a:lstStyle/>
          <a:p>
            <a:r>
              <a:rPr lang="en-US" dirty="0"/>
              <a:t>Go to UB Learns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405740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F2AC6C-151D-47F4-8180-A635DAF96BA1}"/>
              </a:ext>
            </a:extLst>
          </p:cNvPr>
          <p:cNvSpPr>
            <a:spLocks noGrp="1"/>
          </p:cNvSpPr>
          <p:nvPr>
            <p:ph type="title"/>
          </p:nvPr>
        </p:nvSpPr>
        <p:spPr/>
        <p:txBody>
          <a:bodyPr/>
          <a:lstStyle/>
          <a:p>
            <a:r>
              <a:rPr lang="en-US" dirty="0"/>
              <a:t>Missing data in EHRs</a:t>
            </a:r>
          </a:p>
        </p:txBody>
      </p:sp>
      <p:sp>
        <p:nvSpPr>
          <p:cNvPr id="6" name="Content Placeholder 5">
            <a:extLst>
              <a:ext uri="{FF2B5EF4-FFF2-40B4-BE49-F238E27FC236}">
                <a16:creationId xmlns:a16="http://schemas.microsoft.com/office/drawing/2014/main" id="{7AD97202-7C56-4224-A6E5-DD3CA80624B3}"/>
              </a:ext>
            </a:extLst>
          </p:cNvPr>
          <p:cNvSpPr>
            <a:spLocks noGrp="1"/>
          </p:cNvSpPr>
          <p:nvPr>
            <p:ph idx="1"/>
          </p:nvPr>
        </p:nvSpPr>
        <p:spPr/>
        <p:txBody>
          <a:bodyPr/>
          <a:lstStyle/>
          <a:p>
            <a:pPr>
              <a:buFont typeface="Arial" panose="020B0604020202020204" pitchFamily="34" charset="0"/>
              <a:buChar char="•"/>
            </a:pPr>
            <a:r>
              <a:rPr lang="en-US" dirty="0"/>
              <a:t>EHRs are notorious for incompleteness of information</a:t>
            </a:r>
          </a:p>
          <a:p>
            <a:pPr>
              <a:buFont typeface="Arial" panose="020B0604020202020204" pitchFamily="34" charset="0"/>
              <a:buChar char="•"/>
            </a:pPr>
            <a:r>
              <a:rPr lang="en-US" dirty="0"/>
              <a:t>Completeness can be defined in various ways and patient records classified according to their degree of completeness.</a:t>
            </a:r>
          </a:p>
          <a:p>
            <a:pPr lvl="1">
              <a:buFont typeface="Arial" panose="020B0604020202020204" pitchFamily="34" charset="0"/>
              <a:buChar char="•"/>
            </a:pPr>
            <a:r>
              <a:rPr lang="en-US" sz="1200" dirty="0"/>
              <a:t>Weiskopf NG, </a:t>
            </a:r>
            <a:r>
              <a:rPr lang="en-US" sz="1200" dirty="0" err="1"/>
              <a:t>Hripcsak</a:t>
            </a:r>
            <a:r>
              <a:rPr lang="en-US" sz="1200" dirty="0"/>
              <a:t> G, Swaminathan S, Weng C. Defining and measuring completeness of electronic health records for secondary use. Journal of Biomedical Informatics. 2013 Oct;46(5):830-836.</a:t>
            </a:r>
          </a:p>
          <a:p>
            <a:pPr>
              <a:buFont typeface="Arial" panose="020B0604020202020204" pitchFamily="34" charset="0"/>
              <a:buChar char="•"/>
            </a:pPr>
            <a:endParaRPr lang="en-US" dirty="0"/>
          </a:p>
          <a:p>
            <a:pPr>
              <a:buFont typeface="Arial" panose="020B0604020202020204" pitchFamily="34" charset="0"/>
              <a:buChar char="•"/>
            </a:pPr>
            <a:r>
              <a:rPr lang="en-US" dirty="0"/>
              <a:t>Would there be bias in doing secondary data analysis when filtering for complete records? </a:t>
            </a:r>
          </a:p>
          <a:p>
            <a:pPr>
              <a:buFont typeface="Arial" panose="020B0604020202020204" pitchFamily="34" charset="0"/>
              <a:buChar char="•"/>
            </a:pPr>
            <a:endParaRPr lang="en-US" dirty="0"/>
          </a:p>
          <a:p>
            <a:pPr>
              <a:buFont typeface="Arial" panose="020B0604020202020204" pitchFamily="34" charset="0"/>
              <a:buChar char="•"/>
            </a:pPr>
            <a:r>
              <a:rPr lang="en-US" dirty="0">
                <a:solidFill>
                  <a:srgbClr val="FFFF00"/>
                </a:solidFill>
                <a:sym typeface="Wingdings" panose="05000000000000000000" pitchFamily="2" charset="2"/>
              </a:rPr>
              <a:t> Yes !!! It tends to select sicker patients.</a:t>
            </a:r>
          </a:p>
          <a:p>
            <a:pPr>
              <a:buFont typeface="Arial" panose="020B0604020202020204" pitchFamily="34" charset="0"/>
              <a:buChar char="•"/>
            </a:pPr>
            <a:r>
              <a:rPr lang="en-US" sz="1800" dirty="0" err="1"/>
              <a:t>Rusanov</a:t>
            </a:r>
            <a:r>
              <a:rPr lang="en-US" sz="1800" dirty="0"/>
              <a:t>, A., Weiskopf, N.G., Wang, S. </a:t>
            </a:r>
            <a:r>
              <a:rPr lang="en-US" sz="1800" i="1" dirty="0"/>
              <a:t>et al.</a:t>
            </a:r>
            <a:r>
              <a:rPr lang="en-US" sz="1800" dirty="0"/>
              <a:t> Hidden in plain sight: bias towards sick patients when sampling patients with sufficient electronic health record data for research. </a:t>
            </a:r>
            <a:r>
              <a:rPr lang="en-US" sz="1800" i="1" dirty="0"/>
              <a:t>BMC Med Inform </a:t>
            </a:r>
            <a:r>
              <a:rPr lang="en-US" sz="1800" i="1" dirty="0" err="1"/>
              <a:t>Decis</a:t>
            </a:r>
            <a:r>
              <a:rPr lang="en-US" sz="1800" i="1" dirty="0"/>
              <a:t> </a:t>
            </a:r>
            <a:r>
              <a:rPr lang="en-US" sz="1800" i="1" dirty="0" err="1"/>
              <a:t>Mak</a:t>
            </a:r>
            <a:r>
              <a:rPr lang="en-US" sz="1800" dirty="0"/>
              <a:t> </a:t>
            </a:r>
            <a:r>
              <a:rPr lang="en-US" sz="1800" b="1" dirty="0"/>
              <a:t>14, </a:t>
            </a:r>
            <a:r>
              <a:rPr lang="en-US" sz="1800" dirty="0"/>
              <a:t>51 (2014)</a:t>
            </a:r>
          </a:p>
        </p:txBody>
      </p:sp>
      <p:sp>
        <p:nvSpPr>
          <p:cNvPr id="4" name="Slide Number Placeholder 3">
            <a:extLst>
              <a:ext uri="{FF2B5EF4-FFF2-40B4-BE49-F238E27FC236}">
                <a16:creationId xmlns:a16="http://schemas.microsoft.com/office/drawing/2014/main" id="{871D74AF-3717-4B8A-8388-841A86CA0216}"/>
              </a:ext>
            </a:extLst>
          </p:cNvPr>
          <p:cNvSpPr>
            <a:spLocks noGrp="1"/>
          </p:cNvSpPr>
          <p:nvPr>
            <p:ph type="sldNum" sz="quarter" idx="10"/>
          </p:nvPr>
        </p:nvSpPr>
        <p:spPr/>
        <p:txBody>
          <a:bodyPr/>
          <a:lstStyle/>
          <a:p>
            <a:fld id="{970F0956-5B8E-40B4-A8DD-F75AA1D26018}" type="slidenum">
              <a:rPr lang="en-US" smtClean="0"/>
              <a:pPr/>
              <a:t>50</a:t>
            </a:fld>
            <a:endParaRPr lang="en-US"/>
          </a:p>
        </p:txBody>
      </p:sp>
    </p:spTree>
    <p:extLst>
      <p:ext uri="{BB962C8B-B14F-4D97-AF65-F5344CB8AC3E}">
        <p14:creationId xmlns:p14="http://schemas.microsoft.com/office/powerpoint/2010/main" val="2583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2C80-737F-44E9-9C63-F7EB07B43981}"/>
              </a:ext>
            </a:extLst>
          </p:cNvPr>
          <p:cNvSpPr>
            <a:spLocks noGrp="1"/>
          </p:cNvSpPr>
          <p:nvPr>
            <p:ph type="title"/>
          </p:nvPr>
        </p:nvSpPr>
        <p:spPr/>
        <p:txBody>
          <a:bodyPr/>
          <a:lstStyle/>
          <a:p>
            <a:r>
              <a:rPr lang="en-US" dirty="0"/>
              <a:t>Sources of bias in EHR-based studies</a:t>
            </a:r>
          </a:p>
        </p:txBody>
      </p:sp>
      <p:sp>
        <p:nvSpPr>
          <p:cNvPr id="3" name="Content Placeholder 2">
            <a:extLst>
              <a:ext uri="{FF2B5EF4-FFF2-40B4-BE49-F238E27FC236}">
                <a16:creationId xmlns:a16="http://schemas.microsoft.com/office/drawing/2014/main" id="{7E0593BF-41C9-40A8-BCEE-3361DEA5FB29}"/>
              </a:ext>
            </a:extLst>
          </p:cNvPr>
          <p:cNvSpPr>
            <a:spLocks noGrp="1"/>
          </p:cNvSpPr>
          <p:nvPr>
            <p:ph idx="1"/>
          </p:nvPr>
        </p:nvSpPr>
        <p:spPr/>
        <p:txBody>
          <a:bodyPr/>
          <a:lstStyle/>
          <a:p>
            <a:pPr>
              <a:buFont typeface="Arial" panose="020B0604020202020204" pitchFamily="34" charset="0"/>
              <a:buChar char="•"/>
            </a:pPr>
            <a:r>
              <a:rPr lang="en-US" sz="1800" dirty="0"/>
              <a:t>Health care system bias, emanating from: Reimbursement system, pay for performance parameters</a:t>
            </a:r>
          </a:p>
          <a:p>
            <a:pPr>
              <a:buFont typeface="Arial" panose="020B0604020202020204" pitchFamily="34" charset="0"/>
              <a:buChar char="•"/>
            </a:pPr>
            <a:r>
              <a:rPr lang="en-US" sz="1800" dirty="0"/>
              <a:t>‎Role of general practitioner in the health care system; gatekeeping/</a:t>
            </a:r>
            <a:r>
              <a:rPr lang="en-US" sz="1800" dirty="0" err="1"/>
              <a:t>nongatekeeping</a:t>
            </a:r>
            <a:endParaRPr lang="en-US" sz="1800" dirty="0"/>
          </a:p>
          <a:p>
            <a:pPr>
              <a:buFont typeface="Arial" panose="020B0604020202020204" pitchFamily="34" charset="0"/>
              <a:buChar char="•"/>
            </a:pPr>
            <a:r>
              <a:rPr lang="en-US" sz="1800" dirty="0"/>
              <a:t>‎Professional clinical guidelines</a:t>
            </a:r>
          </a:p>
          <a:p>
            <a:pPr>
              <a:buFont typeface="Arial" panose="020B0604020202020204" pitchFamily="34" charset="0"/>
              <a:buChar char="•"/>
            </a:pPr>
            <a:r>
              <a:rPr lang="en-US" sz="1800" dirty="0"/>
              <a:t>‎Ease of access by patients to their records</a:t>
            </a:r>
          </a:p>
          <a:p>
            <a:pPr>
              <a:buFont typeface="Arial" panose="020B0604020202020204" pitchFamily="34" charset="0"/>
              <a:buChar char="•"/>
            </a:pPr>
            <a:r>
              <a:rPr lang="en-US" sz="1800" dirty="0"/>
              <a:t>‎Data sharing between health care providers</a:t>
            </a:r>
          </a:p>
          <a:p>
            <a:pPr>
              <a:buFont typeface="Arial" panose="020B0604020202020204" pitchFamily="34" charset="0"/>
              <a:buChar char="•"/>
            </a:pPr>
            <a:r>
              <a:rPr lang="en-US" sz="1800" dirty="0"/>
              <a:t>‎Practice workload</a:t>
            </a:r>
          </a:p>
          <a:p>
            <a:pPr>
              <a:buFont typeface="Arial" panose="020B0604020202020204" pitchFamily="34" charset="0"/>
              <a:buChar char="•"/>
            </a:pPr>
            <a:r>
              <a:rPr lang="en-US" sz="1800" dirty="0"/>
              <a:t>‎Variations between electronic health record (EHR) system functionalities and lay-out</a:t>
            </a:r>
          </a:p>
          <a:p>
            <a:pPr>
              <a:buFont typeface="Arial" panose="020B0604020202020204" pitchFamily="34" charset="0"/>
              <a:buChar char="•"/>
            </a:pPr>
            <a:r>
              <a:rPr lang="en-US" sz="1800" dirty="0"/>
              <a:t>‎Coding systems and thesauruses</a:t>
            </a:r>
          </a:p>
          <a:p>
            <a:pPr>
              <a:buFont typeface="Arial" panose="020B0604020202020204" pitchFamily="34" charset="0"/>
              <a:buChar char="•"/>
            </a:pPr>
            <a:r>
              <a:rPr lang="en-US" sz="1800" dirty="0"/>
              <a:t>‎Knowledge and education regarding the use of EHR systems</a:t>
            </a:r>
          </a:p>
          <a:p>
            <a:pPr>
              <a:buFont typeface="Arial" panose="020B0604020202020204" pitchFamily="34" charset="0"/>
              <a:buChar char="•"/>
            </a:pPr>
            <a:r>
              <a:rPr lang="en-US" sz="1800" dirty="0"/>
              <a:t>‎Data extraction tools</a:t>
            </a:r>
          </a:p>
          <a:p>
            <a:pPr>
              <a:buFont typeface="Arial" panose="020B0604020202020204" pitchFamily="34" charset="0"/>
              <a:buChar char="•"/>
            </a:pPr>
            <a:r>
              <a:rPr lang="en-US" sz="1800" dirty="0"/>
              <a:t>‎Data processing—</a:t>
            </a:r>
            <a:r>
              <a:rPr lang="en-US" sz="1800" dirty="0" err="1"/>
              <a:t>redatabasing</a:t>
            </a:r>
            <a:endParaRPr lang="en-US" sz="1800" dirty="0"/>
          </a:p>
          <a:p>
            <a:pPr>
              <a:buFont typeface="Arial" panose="020B0604020202020204" pitchFamily="34" charset="0"/>
              <a:buChar char="•"/>
            </a:pPr>
            <a:r>
              <a:rPr lang="en-US" sz="1800" dirty="0"/>
              <a:t>‎Research dataset preparation</a:t>
            </a:r>
          </a:p>
          <a:p>
            <a:pPr>
              <a:buFont typeface="Arial" panose="020B0604020202020204" pitchFamily="34" charset="0"/>
              <a:buChar char="•"/>
            </a:pPr>
            <a:r>
              <a:rPr lang="en-US" sz="1800" dirty="0"/>
              <a:t>‎Research methodologies</a:t>
            </a:r>
          </a:p>
        </p:txBody>
      </p:sp>
      <p:sp>
        <p:nvSpPr>
          <p:cNvPr id="4" name="Slide Number Placeholder 3">
            <a:extLst>
              <a:ext uri="{FF2B5EF4-FFF2-40B4-BE49-F238E27FC236}">
                <a16:creationId xmlns:a16="http://schemas.microsoft.com/office/drawing/2014/main" id="{93CEA8BC-2116-41AC-9187-EF0D0059B0FC}"/>
              </a:ext>
            </a:extLst>
          </p:cNvPr>
          <p:cNvSpPr>
            <a:spLocks noGrp="1"/>
          </p:cNvSpPr>
          <p:nvPr>
            <p:ph type="sldNum" sz="quarter" idx="10"/>
          </p:nvPr>
        </p:nvSpPr>
        <p:spPr/>
        <p:txBody>
          <a:bodyPr/>
          <a:lstStyle/>
          <a:p>
            <a:fld id="{970F0956-5B8E-40B4-A8DD-F75AA1D26018}" type="slidenum">
              <a:rPr lang="en-US" smtClean="0"/>
              <a:pPr/>
              <a:t>51</a:t>
            </a:fld>
            <a:endParaRPr lang="en-US"/>
          </a:p>
        </p:txBody>
      </p:sp>
      <p:sp>
        <p:nvSpPr>
          <p:cNvPr id="5" name="Rectangle 4">
            <a:extLst>
              <a:ext uri="{FF2B5EF4-FFF2-40B4-BE49-F238E27FC236}">
                <a16:creationId xmlns:a16="http://schemas.microsoft.com/office/drawing/2014/main" id="{67F2F8CB-80F3-4E21-97F0-9939E5AEB383}"/>
              </a:ext>
            </a:extLst>
          </p:cNvPr>
          <p:cNvSpPr/>
          <p:nvPr/>
        </p:nvSpPr>
        <p:spPr>
          <a:xfrm>
            <a:off x="4876800" y="5970168"/>
            <a:ext cx="4191000" cy="830997"/>
          </a:xfrm>
          <a:prstGeom prst="rect">
            <a:avLst/>
          </a:prstGeom>
        </p:spPr>
        <p:txBody>
          <a:bodyPr wrap="square">
            <a:spAutoFit/>
          </a:bodyPr>
          <a:lstStyle/>
          <a:p>
            <a:pPr algn="l"/>
            <a:r>
              <a:rPr lang="en-US" sz="1200" b="0" dirty="0" err="1">
                <a:solidFill>
                  <a:schemeClr val="bg1"/>
                </a:solidFill>
                <a:latin typeface="Roboto-Light"/>
              </a:rPr>
              <a:t>Verheij</a:t>
            </a:r>
            <a:r>
              <a:rPr lang="en-US" sz="1200" b="0" dirty="0">
                <a:solidFill>
                  <a:schemeClr val="bg1"/>
                </a:solidFill>
                <a:latin typeface="Roboto-Light"/>
              </a:rPr>
              <a:t> RA, </a:t>
            </a:r>
            <a:r>
              <a:rPr lang="en-US" sz="1200" b="0" dirty="0" err="1">
                <a:solidFill>
                  <a:schemeClr val="bg1"/>
                </a:solidFill>
                <a:latin typeface="Roboto-Light"/>
              </a:rPr>
              <a:t>Curcin</a:t>
            </a:r>
            <a:r>
              <a:rPr lang="en-US" sz="1200" b="0" dirty="0">
                <a:solidFill>
                  <a:schemeClr val="bg1"/>
                </a:solidFill>
                <a:latin typeface="Roboto-Light"/>
              </a:rPr>
              <a:t> V, Delaney BC, </a:t>
            </a:r>
            <a:r>
              <a:rPr lang="en-US" sz="1200" b="0" dirty="0" err="1">
                <a:solidFill>
                  <a:schemeClr val="bg1"/>
                </a:solidFill>
                <a:latin typeface="Roboto-Light"/>
              </a:rPr>
              <a:t>McGilchrist</a:t>
            </a:r>
            <a:r>
              <a:rPr lang="en-US" sz="1200" b="0" dirty="0">
                <a:solidFill>
                  <a:schemeClr val="bg1"/>
                </a:solidFill>
                <a:latin typeface="Roboto-Light"/>
              </a:rPr>
              <a:t> MM</a:t>
            </a:r>
          </a:p>
          <a:p>
            <a:pPr algn="l"/>
            <a:r>
              <a:rPr lang="en-US" sz="1200" b="0" dirty="0">
                <a:solidFill>
                  <a:schemeClr val="bg1"/>
                </a:solidFill>
                <a:latin typeface="Roboto-Light"/>
              </a:rPr>
              <a:t>Possible Sources of Bias in Primary Care Electronic Health Record Data Use and Reuse</a:t>
            </a:r>
          </a:p>
          <a:p>
            <a:pPr algn="l"/>
            <a:r>
              <a:rPr lang="en-US" sz="1200" b="0" dirty="0">
                <a:solidFill>
                  <a:schemeClr val="bg1"/>
                </a:solidFill>
                <a:latin typeface="Roboto-Light"/>
              </a:rPr>
              <a:t>J Med Internet Res 2018;20(5):e185</a:t>
            </a:r>
            <a:endParaRPr lang="en-US" sz="1200" b="0" i="0" dirty="0">
              <a:solidFill>
                <a:schemeClr val="bg1"/>
              </a:solidFill>
              <a:effectLst/>
              <a:latin typeface="Roboto-Light"/>
            </a:endParaRPr>
          </a:p>
        </p:txBody>
      </p:sp>
    </p:spTree>
    <p:extLst>
      <p:ext uri="{BB962C8B-B14F-4D97-AF65-F5344CB8AC3E}">
        <p14:creationId xmlns:p14="http://schemas.microsoft.com/office/powerpoint/2010/main" val="338508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7B11-8C77-4C7E-BC8C-B91D86ABA0DD}"/>
              </a:ext>
            </a:extLst>
          </p:cNvPr>
          <p:cNvSpPr>
            <a:spLocks noGrp="1"/>
          </p:cNvSpPr>
          <p:nvPr>
            <p:ph type="title"/>
          </p:nvPr>
        </p:nvSpPr>
        <p:spPr/>
        <p:txBody>
          <a:bodyPr/>
          <a:lstStyle/>
          <a:p>
            <a:r>
              <a:rPr lang="en-US" dirty="0">
                <a:latin typeface="Merriweather"/>
              </a:rPr>
              <a:t>Bias at warp speed: how AI may contribute to the disparities gap in the time of COVID-19 </a:t>
            </a:r>
            <a:br>
              <a:rPr lang="en-US" dirty="0">
                <a:latin typeface="Merriweather"/>
              </a:rPr>
            </a:br>
            <a:endParaRPr lang="en-US" dirty="0"/>
          </a:p>
        </p:txBody>
      </p:sp>
      <p:sp>
        <p:nvSpPr>
          <p:cNvPr id="3" name="Content Placeholder 2">
            <a:extLst>
              <a:ext uri="{FF2B5EF4-FFF2-40B4-BE49-F238E27FC236}">
                <a16:creationId xmlns:a16="http://schemas.microsoft.com/office/drawing/2014/main" id="{00703C4F-2072-4C5F-938D-66F18D8992C6}"/>
              </a:ext>
            </a:extLst>
          </p:cNvPr>
          <p:cNvSpPr>
            <a:spLocks noGrp="1"/>
          </p:cNvSpPr>
          <p:nvPr>
            <p:ph idx="1"/>
          </p:nvPr>
        </p:nvSpPr>
        <p:spPr>
          <a:xfrm>
            <a:off x="228600" y="2144726"/>
            <a:ext cx="8686800" cy="4484674"/>
          </a:xfrm>
        </p:spPr>
        <p:txBody>
          <a:bodyPr/>
          <a:lstStyle/>
          <a:p>
            <a:pPr marL="0" indent="0" algn="just"/>
            <a:r>
              <a:rPr lang="en-US" sz="2000" i="1" dirty="0"/>
              <a:t>‘Furthermore, a systematic review study of COVID-19 prediction models uncovered that serious shortcomings, particularly in regard to potential biases, are alarmingly widespread. The PROBAST (Prediction model Risk Of Bias </a:t>
            </a:r>
            <a:r>
              <a:rPr lang="en-US" sz="2000" i="1" dirty="0" err="1"/>
              <a:t>ASsessment</a:t>
            </a:r>
            <a:r>
              <a:rPr lang="en-US" sz="2000" i="1" dirty="0"/>
              <a:t> Tool) study tool rated all 66 screened models at “high” or “unclear” risk of bias. The most frequent problems encountered were:</a:t>
            </a:r>
          </a:p>
          <a:p>
            <a:pPr marL="0" indent="0" algn="just"/>
            <a:endParaRPr lang="en-US" sz="2000" i="1" dirty="0"/>
          </a:p>
          <a:p>
            <a:pPr algn="just">
              <a:buFont typeface="Arial" panose="020B0604020202020204" pitchFamily="34" charset="0"/>
              <a:buChar char="•"/>
            </a:pPr>
            <a:r>
              <a:rPr lang="en-US" sz="2000" i="1" dirty="0"/>
              <a:t>unrepresentative data samples, </a:t>
            </a:r>
          </a:p>
          <a:p>
            <a:pPr algn="just">
              <a:buFont typeface="Arial" panose="020B0604020202020204" pitchFamily="34" charset="0"/>
              <a:buChar char="•"/>
            </a:pPr>
            <a:r>
              <a:rPr lang="en-US" sz="2000" i="1" dirty="0"/>
              <a:t>high likelihood of model overfitting, and </a:t>
            </a:r>
          </a:p>
          <a:p>
            <a:pPr algn="just">
              <a:buFont typeface="Arial" panose="020B0604020202020204" pitchFamily="34" charset="0"/>
              <a:buChar char="•"/>
            </a:pPr>
            <a:r>
              <a:rPr lang="en-US" sz="2000" i="1" dirty="0"/>
              <a:t>imprecise reporting of study populations and intended model use.’</a:t>
            </a:r>
          </a:p>
        </p:txBody>
      </p:sp>
      <p:sp>
        <p:nvSpPr>
          <p:cNvPr id="4" name="Slide Number Placeholder 3">
            <a:extLst>
              <a:ext uri="{FF2B5EF4-FFF2-40B4-BE49-F238E27FC236}">
                <a16:creationId xmlns:a16="http://schemas.microsoft.com/office/drawing/2014/main" id="{50A0F83F-0AB5-4B0E-83EE-2C814D2C243B}"/>
              </a:ext>
            </a:extLst>
          </p:cNvPr>
          <p:cNvSpPr>
            <a:spLocks noGrp="1"/>
          </p:cNvSpPr>
          <p:nvPr>
            <p:ph type="sldNum" sz="quarter" idx="10"/>
          </p:nvPr>
        </p:nvSpPr>
        <p:spPr/>
        <p:txBody>
          <a:bodyPr/>
          <a:lstStyle/>
          <a:p>
            <a:fld id="{970F0956-5B8E-40B4-A8DD-F75AA1D26018}" type="slidenum">
              <a:rPr lang="en-US" smtClean="0"/>
              <a:pPr/>
              <a:t>52</a:t>
            </a:fld>
            <a:endParaRPr lang="en-US"/>
          </a:p>
        </p:txBody>
      </p:sp>
      <p:sp>
        <p:nvSpPr>
          <p:cNvPr id="5" name="Rectangle 4">
            <a:extLst>
              <a:ext uri="{FF2B5EF4-FFF2-40B4-BE49-F238E27FC236}">
                <a16:creationId xmlns:a16="http://schemas.microsoft.com/office/drawing/2014/main" id="{476B42B6-FBC9-4C99-8769-DF74870FFB88}"/>
              </a:ext>
            </a:extLst>
          </p:cNvPr>
          <p:cNvSpPr/>
          <p:nvPr/>
        </p:nvSpPr>
        <p:spPr>
          <a:xfrm>
            <a:off x="457200" y="5870730"/>
            <a:ext cx="8686800" cy="830997"/>
          </a:xfrm>
          <a:prstGeom prst="rect">
            <a:avLst/>
          </a:prstGeom>
        </p:spPr>
        <p:txBody>
          <a:bodyPr wrap="square">
            <a:spAutoFit/>
          </a:bodyPr>
          <a:lstStyle/>
          <a:p>
            <a:pPr algn="r"/>
            <a:r>
              <a:rPr lang="en-US" sz="1600" b="0" dirty="0" err="1">
                <a:solidFill>
                  <a:schemeClr val="bg1"/>
                </a:solidFill>
                <a:latin typeface="Source Sans Pro" panose="020B0503030403020204" pitchFamily="34" charset="0"/>
              </a:rPr>
              <a:t>Eliane</a:t>
            </a:r>
            <a:r>
              <a:rPr lang="en-US" sz="1600" b="0" dirty="0">
                <a:solidFill>
                  <a:schemeClr val="bg1"/>
                </a:solidFill>
                <a:latin typeface="Source Sans Pro" panose="020B0503030403020204" pitchFamily="34" charset="0"/>
              </a:rPr>
              <a:t> </a:t>
            </a:r>
            <a:r>
              <a:rPr lang="en-US" sz="1600" b="0" dirty="0" err="1">
                <a:solidFill>
                  <a:schemeClr val="bg1"/>
                </a:solidFill>
                <a:latin typeface="Source Sans Pro" panose="020B0503030403020204" pitchFamily="34" charset="0"/>
              </a:rPr>
              <a:t>Röösli</a:t>
            </a:r>
            <a:r>
              <a:rPr lang="en-US" sz="1600" b="0" dirty="0">
                <a:solidFill>
                  <a:schemeClr val="bg1"/>
                </a:solidFill>
                <a:latin typeface="Source Sans Pro" panose="020B0503030403020204" pitchFamily="34" charset="0"/>
              </a:rPr>
              <a:t>, Brian Rice, Tina Hernandez-</a:t>
            </a:r>
            <a:r>
              <a:rPr lang="en-US" sz="1600" b="0" dirty="0" err="1">
                <a:solidFill>
                  <a:schemeClr val="bg1"/>
                </a:solidFill>
                <a:latin typeface="Source Sans Pro" panose="020B0503030403020204" pitchFamily="34" charset="0"/>
              </a:rPr>
              <a:t>Boussard</a:t>
            </a:r>
            <a:endParaRPr lang="en-US" sz="1600" b="0" dirty="0">
              <a:solidFill>
                <a:schemeClr val="bg1"/>
              </a:solidFill>
              <a:latin typeface="Source Sans Pro" panose="020B0503030403020204" pitchFamily="34" charset="0"/>
            </a:endParaRPr>
          </a:p>
          <a:p>
            <a:pPr algn="r"/>
            <a:r>
              <a:rPr lang="en-US" sz="1600" b="0" i="1" dirty="0">
                <a:solidFill>
                  <a:schemeClr val="bg1"/>
                </a:solidFill>
                <a:latin typeface="inherit"/>
              </a:rPr>
              <a:t>Journal of the American Medical Informatics Association</a:t>
            </a:r>
            <a:r>
              <a:rPr lang="en-US" sz="1600" b="0" dirty="0">
                <a:solidFill>
                  <a:schemeClr val="bg1"/>
                </a:solidFill>
                <a:latin typeface="Source Sans Pro" panose="020B0503030403020204" pitchFamily="34" charset="0"/>
              </a:rPr>
              <a:t>, Volume 28, Issue 1, January 2021, Pages 190–192, </a:t>
            </a:r>
            <a:r>
              <a:rPr lang="en-US" sz="1600" b="0" dirty="0">
                <a:solidFill>
                  <a:schemeClr val="bg1"/>
                </a:solidFill>
                <a:latin typeface="Source Sans Pro" panose="020B0503030403020204" pitchFamily="34" charset="0"/>
                <a:hlinkClick r:id="rId2">
                  <a:extLst>
                    <a:ext uri="{A12FA001-AC4F-418D-AE19-62706E023703}">
                      <ahyp:hlinkClr xmlns:ahyp="http://schemas.microsoft.com/office/drawing/2018/hyperlinkcolor" val="tx"/>
                    </a:ext>
                  </a:extLst>
                </a:hlinkClick>
              </a:rPr>
              <a:t>https://doi.org/10.1093/jamia/ocaa210</a:t>
            </a:r>
            <a:endParaRPr lang="en-US" sz="1600" b="0" i="0" dirty="0">
              <a:solidFill>
                <a:schemeClr val="bg1"/>
              </a:solidFill>
              <a:effectLst/>
              <a:latin typeface="Source Sans Pro" panose="020B0503030403020204" pitchFamily="34" charset="0"/>
            </a:endParaRPr>
          </a:p>
        </p:txBody>
      </p:sp>
    </p:spTree>
    <p:extLst>
      <p:ext uri="{BB962C8B-B14F-4D97-AF65-F5344CB8AC3E}">
        <p14:creationId xmlns:p14="http://schemas.microsoft.com/office/powerpoint/2010/main" val="239211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F0D-76C5-4A9E-88B1-0BBC573E0ED6}"/>
              </a:ext>
            </a:extLst>
          </p:cNvPr>
          <p:cNvSpPr>
            <a:spLocks noGrp="1"/>
          </p:cNvSpPr>
          <p:nvPr>
            <p:ph type="title"/>
          </p:nvPr>
        </p:nvSpPr>
        <p:spPr/>
        <p:txBody>
          <a:bodyPr/>
          <a:lstStyle/>
          <a:p>
            <a:r>
              <a:rPr lang="en-US" dirty="0"/>
              <a:t>Gene annotation bias impedes biomedical research</a:t>
            </a:r>
            <a:br>
              <a:rPr lang="en-US" b="1" dirty="0"/>
            </a:br>
            <a:endParaRPr lang="en-US" dirty="0"/>
          </a:p>
        </p:txBody>
      </p:sp>
      <p:sp>
        <p:nvSpPr>
          <p:cNvPr id="3" name="Content Placeholder 2">
            <a:extLst>
              <a:ext uri="{FF2B5EF4-FFF2-40B4-BE49-F238E27FC236}">
                <a16:creationId xmlns:a16="http://schemas.microsoft.com/office/drawing/2014/main" id="{70C507E4-78C6-479E-9A5D-A56731443687}"/>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sz="2000" i="1" dirty="0"/>
              <a:t>‘our results provide an evidence of a strong research bias in literature that focuses on well-annotated genes instead of those with the most significant disease relationship in terms of both expression and genetic variation.’</a:t>
            </a:r>
          </a:p>
          <a:p>
            <a:pPr>
              <a:buFont typeface="Arial" panose="020B0604020202020204" pitchFamily="34" charset="0"/>
              <a:buChar char="•"/>
            </a:pPr>
            <a:r>
              <a:rPr lang="en-US" sz="2000" i="1" dirty="0"/>
              <a:t>this experimental paradigm has led to a gene-centric disease research bias where hypotheses are confounded by the streetlight effect of looking for “answers where the light is better rather than where the truth is more likely to lie”’</a:t>
            </a:r>
          </a:p>
          <a:p>
            <a:pPr>
              <a:buFont typeface="Arial" panose="020B0604020202020204" pitchFamily="34" charset="0"/>
              <a:buChar char="•"/>
            </a:pPr>
            <a:r>
              <a:rPr lang="en-US" sz="2000" dirty="0"/>
              <a:t>‘the list of unannotated genes is simply ignored because pathway analysis tools cannot map them to any GO terms. Hence, the self-perpetuating cycle of inequality continues.’</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4EB0A3B-67A0-4E0B-828C-CD916F58E5F4}"/>
              </a:ext>
            </a:extLst>
          </p:cNvPr>
          <p:cNvSpPr>
            <a:spLocks noGrp="1"/>
          </p:cNvSpPr>
          <p:nvPr>
            <p:ph type="sldNum" sz="quarter" idx="10"/>
          </p:nvPr>
        </p:nvSpPr>
        <p:spPr/>
        <p:txBody>
          <a:bodyPr/>
          <a:lstStyle/>
          <a:p>
            <a:fld id="{970F0956-5B8E-40B4-A8DD-F75AA1D26018}" type="slidenum">
              <a:rPr lang="en-US" smtClean="0"/>
              <a:pPr/>
              <a:t>53</a:t>
            </a:fld>
            <a:endParaRPr lang="en-US"/>
          </a:p>
        </p:txBody>
      </p:sp>
      <p:sp>
        <p:nvSpPr>
          <p:cNvPr id="5" name="Rectangle 4">
            <a:extLst>
              <a:ext uri="{FF2B5EF4-FFF2-40B4-BE49-F238E27FC236}">
                <a16:creationId xmlns:a16="http://schemas.microsoft.com/office/drawing/2014/main" id="{9514BAE7-B823-4B28-991D-9F278A1AB65E}"/>
              </a:ext>
            </a:extLst>
          </p:cNvPr>
          <p:cNvSpPr/>
          <p:nvPr/>
        </p:nvSpPr>
        <p:spPr>
          <a:xfrm>
            <a:off x="1905000" y="6158215"/>
            <a:ext cx="7391400" cy="584775"/>
          </a:xfrm>
          <a:prstGeom prst="rect">
            <a:avLst/>
          </a:prstGeom>
        </p:spPr>
        <p:txBody>
          <a:bodyPr wrap="square">
            <a:spAutoFit/>
          </a:bodyPr>
          <a:lstStyle/>
          <a:p>
            <a:r>
              <a:rPr lang="en-US" sz="1600" b="0" dirty="0">
                <a:solidFill>
                  <a:schemeClr val="bg1"/>
                </a:solidFill>
                <a:latin typeface="-apple-system"/>
              </a:rPr>
              <a:t>Haynes, W.A., Tomczak, A. &amp; Khatri, P. Gene annotation bias impedes biomedical research. </a:t>
            </a:r>
            <a:r>
              <a:rPr lang="en-US" sz="1600" b="0" i="1" dirty="0">
                <a:solidFill>
                  <a:schemeClr val="bg1"/>
                </a:solidFill>
                <a:latin typeface="-apple-system"/>
              </a:rPr>
              <a:t>Sci Rep</a:t>
            </a:r>
            <a:r>
              <a:rPr lang="en-US" sz="1600" b="0" dirty="0">
                <a:solidFill>
                  <a:schemeClr val="bg1"/>
                </a:solidFill>
                <a:latin typeface="-apple-system"/>
              </a:rPr>
              <a:t> </a:t>
            </a:r>
            <a:r>
              <a:rPr lang="en-US" sz="1600" dirty="0">
                <a:solidFill>
                  <a:schemeClr val="bg1"/>
                </a:solidFill>
                <a:latin typeface="-apple-system"/>
              </a:rPr>
              <a:t>8, </a:t>
            </a:r>
            <a:r>
              <a:rPr lang="en-US" sz="1600" b="0" dirty="0">
                <a:solidFill>
                  <a:schemeClr val="bg1"/>
                </a:solidFill>
                <a:latin typeface="-apple-system"/>
              </a:rPr>
              <a:t>1362 (2018). https://doi.org/10.1038/s41598-018-19333-x</a:t>
            </a:r>
            <a:endParaRPr lang="en-US" sz="1600" dirty="0">
              <a:solidFill>
                <a:schemeClr val="bg1"/>
              </a:solidFill>
            </a:endParaRPr>
          </a:p>
        </p:txBody>
      </p:sp>
    </p:spTree>
    <p:extLst>
      <p:ext uri="{BB962C8B-B14F-4D97-AF65-F5344CB8AC3E}">
        <p14:creationId xmlns:p14="http://schemas.microsoft.com/office/powerpoint/2010/main" val="2510369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E56D-5661-40DB-A4DF-2FEE5FDF70AB}"/>
              </a:ext>
            </a:extLst>
          </p:cNvPr>
          <p:cNvSpPr>
            <a:spLocks noGrp="1"/>
          </p:cNvSpPr>
          <p:nvPr>
            <p:ph type="title"/>
          </p:nvPr>
        </p:nvSpPr>
        <p:spPr>
          <a:xfrm>
            <a:off x="0" y="762000"/>
            <a:ext cx="9144000" cy="762000"/>
          </a:xfrm>
        </p:spPr>
        <p:txBody>
          <a:bodyPr/>
          <a:lstStyle/>
          <a:p>
            <a:r>
              <a:rPr lang="en-US" sz="2400" dirty="0"/>
              <a:t>Biases in electronic health record data due to processes within the healthcare system: retrospective observational study</a:t>
            </a:r>
            <a:br>
              <a:rPr lang="en-US" sz="2400" dirty="0"/>
            </a:br>
            <a:endParaRPr lang="en-US" sz="2400" dirty="0"/>
          </a:p>
        </p:txBody>
      </p:sp>
      <p:sp>
        <p:nvSpPr>
          <p:cNvPr id="3" name="Content Placeholder 2">
            <a:extLst>
              <a:ext uri="{FF2B5EF4-FFF2-40B4-BE49-F238E27FC236}">
                <a16:creationId xmlns:a16="http://schemas.microsoft.com/office/drawing/2014/main" id="{F0BB1F2A-E600-4C56-B08E-910FFB0C66F2}"/>
              </a:ext>
            </a:extLst>
          </p:cNvPr>
          <p:cNvSpPr>
            <a:spLocks noGrp="1"/>
          </p:cNvSpPr>
          <p:nvPr>
            <p:ph idx="1"/>
          </p:nvPr>
        </p:nvSpPr>
        <p:spPr>
          <a:xfrm>
            <a:off x="228600" y="1981200"/>
            <a:ext cx="8910918" cy="4648200"/>
          </a:xfrm>
        </p:spPr>
        <p:txBody>
          <a:bodyPr/>
          <a:lstStyle/>
          <a:p>
            <a:pPr>
              <a:buFont typeface="Arial" panose="020B0604020202020204" pitchFamily="34" charset="0"/>
              <a:buChar char="•"/>
            </a:pPr>
            <a:r>
              <a:rPr lang="en-US" sz="2000" b="1" dirty="0"/>
              <a:t>Objective:</a:t>
            </a:r>
            <a:r>
              <a:rPr lang="en-US" sz="2000" dirty="0"/>
              <a:t> evaluate the impact of healthcare processes on the predictive value of EHR data.</a:t>
            </a:r>
          </a:p>
          <a:p>
            <a:pPr>
              <a:buFont typeface="Arial" panose="020B0604020202020204" pitchFamily="34" charset="0"/>
              <a:buChar char="•"/>
            </a:pPr>
            <a:r>
              <a:rPr lang="en-US" sz="2000" b="1" dirty="0"/>
              <a:t>Design:</a:t>
            </a:r>
            <a:r>
              <a:rPr lang="en-US" sz="2000" dirty="0"/>
              <a:t> Retrospective observational study on 669 452 patients treated at the two hospitals over one year between 2005 and 2006.</a:t>
            </a:r>
          </a:p>
          <a:p>
            <a:pPr>
              <a:buFont typeface="Arial" panose="020B0604020202020204" pitchFamily="34" charset="0"/>
              <a:buChar char="•"/>
            </a:pPr>
            <a:r>
              <a:rPr lang="en-US" sz="2000" b="1" dirty="0"/>
              <a:t>Main outcome measures:</a:t>
            </a:r>
            <a:r>
              <a:rPr lang="en-US" sz="2000" dirty="0"/>
              <a:t> the relative predictive accuracy of each laboratory test for three year survival, using the time of the day, day of the week, and ordering frequency of the test, compared to the value of the test result.</a:t>
            </a:r>
          </a:p>
          <a:p>
            <a:pPr>
              <a:buFont typeface="Arial" panose="020B0604020202020204" pitchFamily="34" charset="0"/>
              <a:buChar char="•"/>
            </a:pPr>
            <a:r>
              <a:rPr lang="en-US" sz="2000" b="1" dirty="0"/>
              <a:t>Results:</a:t>
            </a:r>
            <a:r>
              <a:rPr lang="en-US" sz="2000" dirty="0"/>
              <a:t> the presence of a lab test order, regardless of any other info about the test result, is associated (P&lt;0.001) with the odds of survival in 233 of 272 (86%) tests. When lab tests were ordered was more accurate than the test results in predicting survival in 118 of 174 tests (68%).</a:t>
            </a:r>
          </a:p>
          <a:p>
            <a:pPr>
              <a:buFont typeface="Arial" panose="020B0604020202020204" pitchFamily="34" charset="0"/>
              <a:buChar char="•"/>
            </a:pPr>
            <a:r>
              <a:rPr lang="en-US" sz="2000" b="1" dirty="0"/>
              <a:t>Conclusions:</a:t>
            </a:r>
            <a:r>
              <a:rPr lang="en-US" sz="2000" dirty="0"/>
              <a:t> healthcare processes must be accounted for in analysis of observational health data. Without careful consideration to context, EHR data are unsuitable for many research questions.</a:t>
            </a:r>
          </a:p>
        </p:txBody>
      </p:sp>
      <p:sp>
        <p:nvSpPr>
          <p:cNvPr id="4" name="Slide Number Placeholder 3">
            <a:extLst>
              <a:ext uri="{FF2B5EF4-FFF2-40B4-BE49-F238E27FC236}">
                <a16:creationId xmlns:a16="http://schemas.microsoft.com/office/drawing/2014/main" id="{E2EDDD50-EDB6-4E43-A4D6-9D1BFB2D2C7B}"/>
              </a:ext>
            </a:extLst>
          </p:cNvPr>
          <p:cNvSpPr>
            <a:spLocks noGrp="1"/>
          </p:cNvSpPr>
          <p:nvPr>
            <p:ph type="sldNum" sz="quarter" idx="10"/>
          </p:nvPr>
        </p:nvSpPr>
        <p:spPr/>
        <p:txBody>
          <a:bodyPr/>
          <a:lstStyle/>
          <a:p>
            <a:fld id="{970F0956-5B8E-40B4-A8DD-F75AA1D26018}" type="slidenum">
              <a:rPr lang="en-US" smtClean="0"/>
              <a:pPr/>
              <a:t>54</a:t>
            </a:fld>
            <a:endParaRPr lang="en-US"/>
          </a:p>
        </p:txBody>
      </p:sp>
      <p:sp>
        <p:nvSpPr>
          <p:cNvPr id="6" name="Rectangle 5">
            <a:extLst>
              <a:ext uri="{FF2B5EF4-FFF2-40B4-BE49-F238E27FC236}">
                <a16:creationId xmlns:a16="http://schemas.microsoft.com/office/drawing/2014/main" id="{B71F305F-9B30-4A01-B36B-C558CC38C8CD}"/>
              </a:ext>
            </a:extLst>
          </p:cNvPr>
          <p:cNvSpPr/>
          <p:nvPr/>
        </p:nvSpPr>
        <p:spPr>
          <a:xfrm>
            <a:off x="1143000" y="1593334"/>
            <a:ext cx="7848600" cy="369332"/>
          </a:xfrm>
          <a:prstGeom prst="rect">
            <a:avLst/>
          </a:prstGeom>
        </p:spPr>
        <p:txBody>
          <a:bodyPr wrap="square">
            <a:spAutoFit/>
          </a:bodyPr>
          <a:lstStyle/>
          <a:p>
            <a:pPr algn="r"/>
            <a:r>
              <a:rPr lang="en-US" sz="1800" b="0" dirty="0">
                <a:solidFill>
                  <a:schemeClr val="bg1"/>
                </a:solidFill>
              </a:rPr>
              <a:t>https://www.bmj.com/content/361/bmj.k1479</a:t>
            </a:r>
          </a:p>
        </p:txBody>
      </p:sp>
    </p:spTree>
    <p:extLst>
      <p:ext uri="{BB962C8B-B14F-4D97-AF65-F5344CB8AC3E}">
        <p14:creationId xmlns:p14="http://schemas.microsoft.com/office/powerpoint/2010/main" val="28171055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9DB1-FDB2-4139-ABC1-69E3B5203F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4E6A24-5DA3-4067-997C-3CA9758E3AA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B0D498-18E4-430C-8A2B-B5844DF97ABF}"/>
              </a:ext>
            </a:extLst>
          </p:cNvPr>
          <p:cNvSpPr>
            <a:spLocks noGrp="1"/>
          </p:cNvSpPr>
          <p:nvPr>
            <p:ph type="sldNum" sz="quarter" idx="10"/>
          </p:nvPr>
        </p:nvSpPr>
        <p:spPr/>
        <p:txBody>
          <a:bodyPr/>
          <a:lstStyle/>
          <a:p>
            <a:fld id="{970F0956-5B8E-40B4-A8DD-F75AA1D26018}" type="slidenum">
              <a:rPr lang="en-US" smtClean="0"/>
              <a:pPr/>
              <a:t>55</a:t>
            </a:fld>
            <a:endParaRPr lang="en-US"/>
          </a:p>
        </p:txBody>
      </p:sp>
      <p:pic>
        <p:nvPicPr>
          <p:cNvPr id="359426" name="Picture 2" descr="https://www.bmj.com/content/bmj/361/bmj.k1479/F3.large.jpg">
            <a:extLst>
              <a:ext uri="{FF2B5EF4-FFF2-40B4-BE49-F238E27FC236}">
                <a16:creationId xmlns:a16="http://schemas.microsoft.com/office/drawing/2014/main" id="{F2C1B8E1-1A20-4DF8-9351-8C7DFD3AC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7A87142-62C2-4C83-A1B2-EF3F94972657}"/>
              </a:ext>
            </a:extLst>
          </p:cNvPr>
          <p:cNvSpPr/>
          <p:nvPr/>
        </p:nvSpPr>
        <p:spPr>
          <a:xfrm>
            <a:off x="6324599" y="5968236"/>
            <a:ext cx="2558473" cy="523220"/>
          </a:xfrm>
          <a:prstGeom prst="rect">
            <a:avLst/>
          </a:prstGeom>
        </p:spPr>
        <p:txBody>
          <a:bodyPr wrap="square">
            <a:spAutoFit/>
          </a:bodyPr>
          <a:lstStyle/>
          <a:p>
            <a:r>
              <a:rPr lang="en-US" sz="1400" b="0" dirty="0"/>
              <a:t>https://www.bmj.com/content/bmj/361/bmj.k1479/F3.large.jpg</a:t>
            </a:r>
          </a:p>
        </p:txBody>
      </p:sp>
    </p:spTree>
    <p:extLst>
      <p:ext uri="{BB962C8B-B14F-4D97-AF65-F5344CB8AC3E}">
        <p14:creationId xmlns:p14="http://schemas.microsoft.com/office/powerpoint/2010/main" val="1468560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0"/>
          </p:nvPr>
        </p:nvSpPr>
        <p:spPr/>
        <p:txBody>
          <a:bodyPr/>
          <a:lstStyle/>
          <a:p>
            <a:fld id="{970F0956-5B8E-40B4-A8DD-F75AA1D26018}" type="slidenum">
              <a:rPr lang="en-US" smtClean="0"/>
              <a:pPr/>
              <a:t>56</a:t>
            </a:fld>
            <a:endParaRPr lang="en-US"/>
          </a:p>
        </p:txBody>
      </p:sp>
    </p:spTree>
    <p:extLst>
      <p:ext uri="{BB962C8B-B14F-4D97-AF65-F5344CB8AC3E}">
        <p14:creationId xmlns:p14="http://schemas.microsoft.com/office/powerpoint/2010/main" val="23513040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Guided exercise</a:t>
            </a:r>
          </a:p>
        </p:txBody>
      </p:sp>
      <p:sp>
        <p:nvSpPr>
          <p:cNvPr id="3" name="Subtitle 2"/>
          <p:cNvSpPr>
            <a:spLocks noGrp="1"/>
          </p:cNvSpPr>
          <p:nvPr>
            <p:ph type="subTitle" idx="1"/>
          </p:nvPr>
        </p:nvSpPr>
        <p:spPr/>
        <p:txBody>
          <a:bodyPr/>
          <a:lstStyle/>
          <a:p>
            <a:r>
              <a:rPr lang="en-US" dirty="0"/>
              <a:t>You may use the paper</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57</a:t>
            </a:fld>
            <a:endParaRPr lang="en-US"/>
          </a:p>
        </p:txBody>
      </p:sp>
    </p:spTree>
    <p:extLst>
      <p:ext uri="{BB962C8B-B14F-4D97-AF65-F5344CB8AC3E}">
        <p14:creationId xmlns:p14="http://schemas.microsoft.com/office/powerpoint/2010/main" val="11750142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type of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r>
              <a:rPr lang="en-US" dirty="0"/>
              <a:t>health-care providers are more likely to report cases when the disease is receiving media attention.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58</a:t>
            </a:fld>
            <a:endParaRPr lang="en-US"/>
          </a:p>
        </p:txBody>
      </p:sp>
    </p:spTree>
    <p:extLst>
      <p:ext uri="{BB962C8B-B14F-4D97-AF65-F5344CB8AC3E}">
        <p14:creationId xmlns:p14="http://schemas.microsoft.com/office/powerpoint/2010/main" val="2194204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type of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r>
              <a:rPr lang="en-US" dirty="0"/>
              <a:t>health-care providers are more likely to report cases when the disease is receiving media attention. </a:t>
            </a:r>
          </a:p>
          <a:p>
            <a:pPr lvl="1">
              <a:buFont typeface="Arial" panose="020B0604020202020204" pitchFamily="34" charset="0"/>
              <a:buChar char="•"/>
            </a:pPr>
            <a:endParaRPr lang="en-US" dirty="0"/>
          </a:p>
          <a:p>
            <a:pPr marL="0" indent="0" algn="ctr"/>
            <a:r>
              <a:rPr lang="en-US" sz="3600" dirty="0"/>
              <a:t>Reporting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59</a:t>
            </a:fld>
            <a:endParaRPr lang="en-US"/>
          </a:p>
        </p:txBody>
      </p:sp>
    </p:spTree>
    <p:extLst>
      <p:ext uri="{BB962C8B-B14F-4D97-AF65-F5344CB8AC3E}">
        <p14:creationId xmlns:p14="http://schemas.microsoft.com/office/powerpoint/2010/main" val="341138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Lecture</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16126583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60</a:t>
            </a:fld>
            <a:endParaRPr lang="en-US"/>
          </a:p>
        </p:txBody>
      </p:sp>
    </p:spTree>
    <p:extLst>
      <p:ext uri="{BB962C8B-B14F-4D97-AF65-F5344CB8AC3E}">
        <p14:creationId xmlns:p14="http://schemas.microsoft.com/office/powerpoint/2010/main" val="2728335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53975" lvl="1" indent="0" algn="ctr">
              <a:buNone/>
            </a:pPr>
            <a:r>
              <a:rPr lang="en-US" sz="3200" dirty="0"/>
              <a:t>inflated estimate of disease severity in such measures as the death-to-case ratio.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61</a:t>
            </a:fld>
            <a:endParaRPr lang="en-US"/>
          </a:p>
        </p:txBody>
      </p:sp>
    </p:spTree>
    <p:extLst>
      <p:ext uri="{BB962C8B-B14F-4D97-AF65-F5344CB8AC3E}">
        <p14:creationId xmlns:p14="http://schemas.microsoft.com/office/powerpoint/2010/main" val="1208687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cases when the disease is receiving media attention.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62</a:t>
            </a:fld>
            <a:endParaRPr lang="en-US"/>
          </a:p>
        </p:txBody>
      </p:sp>
    </p:spTree>
    <p:extLst>
      <p:ext uri="{BB962C8B-B14F-4D97-AF65-F5344CB8AC3E}">
        <p14:creationId xmlns:p14="http://schemas.microsoft.com/office/powerpoint/2010/main" val="4809256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cases when the disease is receiving media attention.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57150" indent="0" algn="ctr"/>
            <a:r>
              <a:rPr lang="en-US" sz="3200" dirty="0"/>
              <a:t>an underestimate of the baseline incidence of disease after media attention wanes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63</a:t>
            </a:fld>
            <a:endParaRPr lang="en-US"/>
          </a:p>
        </p:txBody>
      </p:sp>
    </p:spTree>
    <p:extLst>
      <p:ext uri="{BB962C8B-B14F-4D97-AF65-F5344CB8AC3E}">
        <p14:creationId xmlns:p14="http://schemas.microsoft.com/office/powerpoint/2010/main" val="1902675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constitute bias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p>
          <a:p>
            <a:pPr>
              <a:buFont typeface="Arial" panose="020B0604020202020204" pitchFamily="34" charset="0"/>
              <a:buChar char="•"/>
            </a:pPr>
            <a:endParaRPr lang="en-US" dirty="0"/>
          </a:p>
          <a:p>
            <a:pPr>
              <a:buFont typeface="Arial" panose="020B0604020202020204" pitchFamily="34" charset="0"/>
              <a:buChar char="•"/>
            </a:pPr>
            <a:r>
              <a:rPr lang="en-US" dirty="0"/>
              <a:t>a systematic tendency in the collection, analysis, interpretation, publication, or review of data that can lead to conclusions that are systematically different from the truth.</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64</a:t>
            </a:fld>
            <a:endParaRPr lang="en-US"/>
          </a:p>
        </p:txBody>
      </p:sp>
    </p:spTree>
    <p:extLst>
      <p:ext uri="{BB962C8B-B14F-4D97-AF65-F5344CB8AC3E}">
        <p14:creationId xmlns:p14="http://schemas.microsoft.com/office/powerpoint/2010/main" val="22712105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constitute bias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p>
          <a:p>
            <a:pPr>
              <a:buFont typeface="Arial" panose="020B0604020202020204" pitchFamily="34" charset="0"/>
              <a:buChar char="•"/>
            </a:pPr>
            <a:endParaRPr lang="en-US" dirty="0"/>
          </a:p>
          <a:p>
            <a:pPr>
              <a:buFont typeface="Arial" panose="020B0604020202020204" pitchFamily="34" charset="0"/>
              <a:buChar char="•"/>
            </a:pPr>
            <a:r>
              <a:rPr lang="en-US" dirty="0"/>
              <a:t>a systematic tendency in the collection, analysis, interpretation, publication, or review of data that can lead to conclusions that are systematically different from the truth.</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lgn="ctr"/>
            <a:r>
              <a:rPr lang="en-US" sz="3200" dirty="0"/>
              <a:t>Both</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65</a:t>
            </a:fld>
            <a:endParaRPr lang="en-US"/>
          </a:p>
        </p:txBody>
      </p:sp>
    </p:spTree>
    <p:extLst>
      <p:ext uri="{BB962C8B-B14F-4D97-AF65-F5344CB8AC3E}">
        <p14:creationId xmlns:p14="http://schemas.microsoft.com/office/powerpoint/2010/main" val="2682489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highest level type of bias?</a:t>
            </a:r>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66</a:t>
            </a:fld>
            <a:endParaRPr lang="en-US"/>
          </a:p>
        </p:txBody>
      </p:sp>
    </p:spTree>
    <p:extLst>
      <p:ext uri="{BB962C8B-B14F-4D97-AF65-F5344CB8AC3E}">
        <p14:creationId xmlns:p14="http://schemas.microsoft.com/office/powerpoint/2010/main" val="8848629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highest level type of bias?</a:t>
            </a:r>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p>
          <a:p>
            <a:pPr marL="0" indent="0"/>
            <a:endParaRPr lang="en-US" dirty="0"/>
          </a:p>
          <a:p>
            <a:pPr marL="0" indent="0"/>
            <a:endParaRPr lang="en-US" dirty="0"/>
          </a:p>
          <a:p>
            <a:pPr marL="0" indent="0" algn="ctr"/>
            <a:r>
              <a:rPr lang="en-US" sz="2800" b="1" dirty="0"/>
              <a:t>Information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67</a:t>
            </a:fld>
            <a:endParaRPr lang="en-US"/>
          </a:p>
        </p:txBody>
      </p:sp>
    </p:spTree>
    <p:extLst>
      <p:ext uri="{BB962C8B-B14F-4D97-AF65-F5344CB8AC3E}">
        <p14:creationId xmlns:p14="http://schemas.microsoft.com/office/powerpoint/2010/main" val="4193166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for which types of bias?</a:t>
            </a:r>
          </a:p>
        </p:txBody>
      </p:sp>
      <p:sp>
        <p:nvSpPr>
          <p:cNvPr id="3" name="Content Placeholder 2"/>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Patient knows he has disease X </a:t>
            </a:r>
          </a:p>
          <a:p>
            <a:pPr>
              <a:buFont typeface="Arial" panose="020B0604020202020204" pitchFamily="34" charset="0"/>
              <a:buChar char="•"/>
            </a:pPr>
            <a:r>
              <a:rPr lang="en-US" dirty="0"/>
              <a:t>He performs searches online from which he ‘learns’ the variety of symptoms that it may come with and what causes there might be.</a:t>
            </a:r>
          </a:p>
          <a:p>
            <a:pPr>
              <a:buFont typeface="Arial" panose="020B0604020202020204" pitchFamily="34" charset="0"/>
              <a:buChar char="•"/>
            </a:pPr>
            <a:r>
              <a:rPr lang="en-US" dirty="0"/>
              <a:t>By doing so, he comes across a patient recruitment website for a trial involving signs, symptoms and causes for disease X.</a:t>
            </a:r>
          </a:p>
          <a:p>
            <a:pPr>
              <a:buFont typeface="Arial" panose="020B0604020202020204" pitchFamily="34" charset="0"/>
              <a:buChar char="•"/>
            </a:pPr>
            <a:r>
              <a:rPr lang="en-US" dirty="0"/>
              <a:t>He believes he qualifies.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68</a:t>
            </a:fld>
            <a:endParaRPr lang="en-US"/>
          </a:p>
        </p:txBody>
      </p:sp>
    </p:spTree>
    <p:extLst>
      <p:ext uri="{BB962C8B-B14F-4D97-AF65-F5344CB8AC3E}">
        <p14:creationId xmlns:p14="http://schemas.microsoft.com/office/powerpoint/2010/main" val="14715032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for which types of bias?</a:t>
            </a:r>
          </a:p>
        </p:txBody>
      </p:sp>
      <p:sp>
        <p:nvSpPr>
          <p:cNvPr id="3" name="Content Placeholder 2"/>
          <p:cNvSpPr>
            <a:spLocks noGrp="1"/>
          </p:cNvSpPr>
          <p:nvPr>
            <p:ph idx="1"/>
          </p:nvPr>
        </p:nvSpPr>
        <p:spPr>
          <a:xfrm>
            <a:off x="228600" y="1828800"/>
            <a:ext cx="8686800" cy="4419600"/>
          </a:xfrm>
        </p:spPr>
        <p:txBody>
          <a:bodyPr/>
          <a:lstStyle/>
          <a:p>
            <a:pPr>
              <a:buFont typeface="Arial" panose="020B0604020202020204" pitchFamily="34" charset="0"/>
              <a:buChar char="•"/>
            </a:pPr>
            <a:r>
              <a:rPr lang="en-US" b="1" u="sng" dirty="0"/>
              <a:t>Rumination bias</a:t>
            </a:r>
            <a:r>
              <a:rPr lang="en-US" b="1" dirty="0"/>
              <a:t> </a:t>
            </a:r>
          </a:p>
          <a:p>
            <a:pPr lvl="1">
              <a:buFont typeface="Arial" panose="020B0604020202020204" pitchFamily="34" charset="0"/>
              <a:buChar char="•"/>
            </a:pPr>
            <a:r>
              <a:rPr lang="en-US" dirty="0"/>
              <a:t>= recall bias occurring if the presence of some outcome or effect influences the perception of its causes.</a:t>
            </a:r>
          </a:p>
          <a:p>
            <a:pPr lvl="1">
              <a:buFont typeface="Arial" panose="020B0604020202020204" pitchFamily="34" charset="0"/>
              <a:buChar char="•"/>
            </a:pPr>
            <a:r>
              <a:rPr lang="en-US" dirty="0"/>
              <a:t>he might confuse signs and symptoms he really has with signs and symptoms described.</a:t>
            </a:r>
          </a:p>
          <a:p>
            <a:pPr marL="0" indent="0"/>
            <a:endParaRPr lang="en-US" dirty="0"/>
          </a:p>
          <a:p>
            <a:pPr>
              <a:buFont typeface="Arial" panose="020B0604020202020204" pitchFamily="34" charset="0"/>
              <a:buChar char="•"/>
            </a:pPr>
            <a:r>
              <a:rPr lang="en-US" b="1" u="sng" dirty="0"/>
              <a:t>Exposure submission bias</a:t>
            </a:r>
            <a:r>
              <a:rPr lang="en-US" b="1" dirty="0"/>
              <a:t> </a:t>
            </a:r>
          </a:p>
          <a:p>
            <a:pPr lvl="1">
              <a:buFont typeface="Arial" panose="020B0604020202020204" pitchFamily="34" charset="0"/>
              <a:buChar char="•"/>
            </a:pPr>
            <a:r>
              <a:rPr lang="en-US" dirty="0"/>
              <a:t>= the presence of some outcome or effect influences the search for exposure to the putative cause.</a:t>
            </a:r>
          </a:p>
          <a:p>
            <a:pPr lvl="1">
              <a:buFont typeface="Arial" panose="020B0604020202020204" pitchFamily="34" charset="0"/>
              <a:buChar char="•"/>
            </a:pPr>
            <a:r>
              <a:rPr lang="en-US" dirty="0"/>
              <a:t>he might ascribe an event in his past which is similar to one of the listed causes, as the real cause for his disease.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69</a:t>
            </a:fld>
            <a:endParaRPr lang="en-US"/>
          </a:p>
        </p:txBody>
      </p:sp>
    </p:spTree>
    <p:extLst>
      <p:ext uri="{BB962C8B-B14F-4D97-AF65-F5344CB8AC3E}">
        <p14:creationId xmlns:p14="http://schemas.microsoft.com/office/powerpoint/2010/main" val="14680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Reality			Representation</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7</a:t>
            </a:fld>
            <a:endParaRPr lang="en-US"/>
          </a:p>
        </p:txBody>
      </p:sp>
      <p:sp>
        <p:nvSpPr>
          <p:cNvPr id="21" name="Rectangle 20"/>
          <p:cNvSpPr/>
          <p:nvPr/>
        </p:nvSpPr>
        <p:spPr bwMode="auto">
          <a:xfrm rot="-2340000">
            <a:off x="3744495" y="1967989"/>
            <a:ext cx="165218" cy="5015934"/>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0" name="Rectangle 309"/>
          <p:cNvSpPr/>
          <p:nvPr/>
        </p:nvSpPr>
        <p:spPr bwMode="auto">
          <a:xfrm rot="2880000" flipV="1">
            <a:off x="3170252" y="348115"/>
            <a:ext cx="148763" cy="2736006"/>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957200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bias ?</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Cimetidine is indicated by gastric ulcer;</a:t>
            </a:r>
          </a:p>
          <a:p>
            <a:pPr lvl="1">
              <a:buFont typeface="Arial" panose="020B0604020202020204" pitchFamily="34" charset="0"/>
              <a:buChar char="•"/>
            </a:pPr>
            <a:r>
              <a:rPr lang="en-US" sz="2000" dirty="0"/>
              <a:t>Gastric ulcer is a risk factor for gastric cancer;</a:t>
            </a:r>
          </a:p>
          <a:p>
            <a:pPr lvl="1">
              <a:buFont typeface="Arial" panose="020B0604020202020204" pitchFamily="34" charset="0"/>
              <a:buChar char="•"/>
            </a:pPr>
            <a:r>
              <a:rPr lang="en-US" sz="2000" dirty="0"/>
              <a:t>More patients taking cimetidine showed to have gastric cancer than non-takers.</a:t>
            </a:r>
          </a:p>
          <a:p>
            <a:pPr lvl="1">
              <a:buFont typeface="Arial" panose="020B0604020202020204" pitchFamily="34" charset="0"/>
              <a:buChar char="•"/>
            </a:pPr>
            <a:r>
              <a:rPr lang="en-US" sz="2000" dirty="0">
                <a:sym typeface="Wingdings" panose="05000000000000000000" pitchFamily="2" charset="2"/>
              </a:rPr>
              <a:t>? Cimetidine causes gastric cancer.</a:t>
            </a: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70</a:t>
            </a:fld>
            <a:endParaRPr lang="en-US"/>
          </a:p>
        </p:txBody>
      </p:sp>
    </p:spTree>
    <p:extLst>
      <p:ext uri="{BB962C8B-B14F-4D97-AF65-F5344CB8AC3E}">
        <p14:creationId xmlns:p14="http://schemas.microsoft.com/office/powerpoint/2010/main" val="26554214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bias ?</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Cimetidine is indicated by gastric ulcer;</a:t>
            </a:r>
          </a:p>
          <a:p>
            <a:pPr lvl="1">
              <a:buFont typeface="Arial" panose="020B0604020202020204" pitchFamily="34" charset="0"/>
              <a:buChar char="•"/>
            </a:pPr>
            <a:r>
              <a:rPr lang="en-US" sz="2000" dirty="0"/>
              <a:t>Gastric ulcer is a risk factor for gastric cancer;</a:t>
            </a:r>
          </a:p>
          <a:p>
            <a:pPr lvl="1">
              <a:buFont typeface="Arial" panose="020B0604020202020204" pitchFamily="34" charset="0"/>
              <a:buChar char="•"/>
            </a:pPr>
            <a:r>
              <a:rPr lang="en-US" sz="2000" dirty="0"/>
              <a:t>More patients taking cimetidine showed to have gastric cancer than non-takers.</a:t>
            </a:r>
          </a:p>
          <a:p>
            <a:pPr lvl="1">
              <a:buFont typeface="Arial" panose="020B0604020202020204" pitchFamily="34" charset="0"/>
              <a:buChar char="•"/>
            </a:pPr>
            <a:r>
              <a:rPr lang="en-US" sz="2000" dirty="0">
                <a:sym typeface="Wingdings" panose="05000000000000000000" pitchFamily="2" charset="2"/>
              </a:rPr>
              <a:t>? Cimetidine causes gastric cancer.</a:t>
            </a:r>
            <a:r>
              <a:rPr lang="en-US" sz="2000" dirty="0"/>
              <a:t> </a:t>
            </a:r>
          </a:p>
          <a:p>
            <a:pPr>
              <a:buFont typeface="Arial" panose="020B0604020202020204" pitchFamily="34" charset="0"/>
              <a:buChar char="•"/>
            </a:pPr>
            <a:endParaRPr lang="en-US" sz="2000" dirty="0"/>
          </a:p>
          <a:p>
            <a:pPr>
              <a:buFont typeface="Arial" panose="020B0604020202020204" pitchFamily="34" charset="0"/>
              <a:buChar char="•"/>
            </a:pPr>
            <a:r>
              <a:rPr lang="en-US" sz="2000" dirty="0"/>
              <a:t>Confounding: an apparent effect is attributed to the exposure of interest, whereas in fact it ought to have been attributed to some other factor.</a:t>
            </a:r>
          </a:p>
          <a:p>
            <a:pPr>
              <a:buFont typeface="Arial" panose="020B0604020202020204" pitchFamily="34" charset="0"/>
              <a:buChar char="•"/>
            </a:pPr>
            <a:endParaRPr lang="en-US" sz="2000" dirty="0"/>
          </a:p>
          <a:p>
            <a:pPr>
              <a:buFont typeface="Arial" panose="020B0604020202020204" pitchFamily="34" charset="0"/>
              <a:buChar char="•"/>
            </a:pPr>
            <a:r>
              <a:rPr lang="en-US" sz="2000" b="1" u="sng" dirty="0"/>
              <a:t>Confounding by indication</a:t>
            </a:r>
            <a:r>
              <a:rPr lang="en-US" sz="2000" dirty="0"/>
              <a:t>: the indication is the confounding factor.</a:t>
            </a:r>
          </a:p>
          <a:p>
            <a:pPr>
              <a:buFont typeface="Arial" panose="020B0604020202020204" pitchFamily="34" charset="0"/>
              <a:buChar char="•"/>
            </a:pPr>
            <a:endParaRPr lang="en-US" sz="2000" dirty="0"/>
          </a:p>
          <a:p>
            <a:pPr lvl="1">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71</a:t>
            </a:fld>
            <a:endParaRPr lang="en-US"/>
          </a:p>
        </p:txBody>
      </p:sp>
    </p:spTree>
    <p:extLst>
      <p:ext uri="{BB962C8B-B14F-4D97-AF65-F5344CB8AC3E}">
        <p14:creationId xmlns:p14="http://schemas.microsoft.com/office/powerpoint/2010/main" val="39226908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filter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As stated in paper R4:</a:t>
            </a:r>
          </a:p>
          <a:p>
            <a:pPr lvl="1">
              <a:buFont typeface="Arial" panose="020B0604020202020204" pitchFamily="34" charset="0"/>
              <a:buChar char="•"/>
            </a:pPr>
            <a:r>
              <a:rPr lang="en-US" dirty="0"/>
              <a:t>‘</a:t>
            </a:r>
            <a:r>
              <a:rPr lang="en-US" i="1" dirty="0"/>
              <a:t>Healthcare access bias may be due: </a:t>
            </a:r>
            <a:r>
              <a:rPr lang="en-US" dirty="0"/>
              <a:t>[…] </a:t>
            </a:r>
            <a:r>
              <a:rPr lang="en-US" i="1" dirty="0"/>
              <a:t>to the healthcare organization if it is organized in increasing levels of complexity and</a:t>
            </a:r>
            <a:r>
              <a:rPr lang="en-US" dirty="0"/>
              <a:t> </a:t>
            </a:r>
            <a:r>
              <a:rPr lang="en-US" b="1" u="sng" dirty="0"/>
              <a:t>[if]</a:t>
            </a:r>
            <a:r>
              <a:rPr lang="en-US" dirty="0"/>
              <a:t> ‘‘difficult’’ </a:t>
            </a:r>
            <a:r>
              <a:rPr lang="en-US" i="1" dirty="0"/>
              <a:t>cases are referred to tertiary care (referral filter bias)</a:t>
            </a:r>
            <a:r>
              <a:rPr lang="en-US" dirty="0"/>
              <a:t>’	</a:t>
            </a:r>
          </a:p>
          <a:p>
            <a:pPr lvl="1">
              <a:buFont typeface="Arial" panose="020B0604020202020204" pitchFamily="34" charset="0"/>
              <a:buChar char="•"/>
            </a:pPr>
            <a:endParaRPr lang="en-US" dirty="0"/>
          </a:p>
          <a:p>
            <a:pPr>
              <a:buFont typeface="Arial" panose="020B0604020202020204" pitchFamily="34" charset="0"/>
              <a:buChar char="•"/>
            </a:pPr>
            <a:r>
              <a:rPr lang="en-US" dirty="0"/>
              <a:t>Potential source of the bias?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72</a:t>
            </a:fld>
            <a:endParaRPr lang="en-US"/>
          </a:p>
        </p:txBody>
      </p:sp>
    </p:spTree>
    <p:extLst>
      <p:ext uri="{BB962C8B-B14F-4D97-AF65-F5344CB8AC3E}">
        <p14:creationId xmlns:p14="http://schemas.microsoft.com/office/powerpoint/2010/main" val="7720321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filter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As stated in paper R4:</a:t>
            </a:r>
          </a:p>
          <a:p>
            <a:pPr lvl="1">
              <a:buFont typeface="Arial" panose="020B0604020202020204" pitchFamily="34" charset="0"/>
              <a:buChar char="•"/>
            </a:pPr>
            <a:r>
              <a:rPr lang="en-US" dirty="0"/>
              <a:t>‘</a:t>
            </a:r>
            <a:r>
              <a:rPr lang="en-US" i="1" dirty="0"/>
              <a:t>Healthcare access bias may be due: </a:t>
            </a:r>
            <a:r>
              <a:rPr lang="en-US" dirty="0"/>
              <a:t>[…] </a:t>
            </a:r>
            <a:r>
              <a:rPr lang="en-US" i="1" dirty="0"/>
              <a:t>to the healthcare organization if it is organized in increasing levels of complexity and</a:t>
            </a:r>
            <a:r>
              <a:rPr lang="en-US" dirty="0"/>
              <a:t> </a:t>
            </a:r>
            <a:r>
              <a:rPr lang="en-US" b="1" u="sng" dirty="0"/>
              <a:t>[if]</a:t>
            </a:r>
            <a:r>
              <a:rPr lang="en-US" dirty="0"/>
              <a:t> ‘‘difficult’’ </a:t>
            </a:r>
            <a:r>
              <a:rPr lang="en-US" i="1" dirty="0"/>
              <a:t>cases are referred to tertiary care (referral filter bias)</a:t>
            </a:r>
            <a:r>
              <a:rPr lang="en-US" dirty="0"/>
              <a:t>’	</a:t>
            </a:r>
          </a:p>
          <a:p>
            <a:pPr lvl="1">
              <a:buFont typeface="Arial" panose="020B0604020202020204" pitchFamily="34" charset="0"/>
              <a:buChar char="•"/>
            </a:pPr>
            <a:endParaRPr lang="en-US" dirty="0"/>
          </a:p>
          <a:p>
            <a:pPr>
              <a:buFont typeface="Arial" panose="020B0604020202020204" pitchFamily="34" charset="0"/>
              <a:buChar char="•"/>
            </a:pPr>
            <a:r>
              <a:rPr lang="en-US" dirty="0"/>
              <a:t>Potential source of the bias? </a:t>
            </a:r>
          </a:p>
          <a:p>
            <a:pPr lvl="1">
              <a:buFont typeface="Arial" panose="020B0604020202020204" pitchFamily="34" charset="0"/>
              <a:buChar char="•"/>
            </a:pPr>
            <a:r>
              <a:rPr lang="en-US" dirty="0"/>
              <a:t>A patient is subjectively ‘difficult’ if it exceeds the competence/willingness to manage of the referrer, rather than objectively ‘difficult’.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73</a:t>
            </a:fld>
            <a:endParaRPr lang="en-US"/>
          </a:p>
        </p:txBody>
      </p:sp>
    </p:spTree>
    <p:extLst>
      <p:ext uri="{BB962C8B-B14F-4D97-AF65-F5344CB8AC3E}">
        <p14:creationId xmlns:p14="http://schemas.microsoft.com/office/powerpoint/2010/main" val="21229072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diagnostic test (NDT)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2359134"/>
              </p:ext>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584571472"/>
                    </a:ext>
                  </a:extLst>
                </a:gridCol>
                <a:gridCol w="1737360">
                  <a:extLst>
                    <a:ext uri="{9D8B030D-6E8A-4147-A177-3AD203B41FA5}">
                      <a16:colId xmlns:a16="http://schemas.microsoft.com/office/drawing/2014/main" val="1302548108"/>
                    </a:ext>
                  </a:extLst>
                </a:gridCol>
                <a:gridCol w="1737360">
                  <a:extLst>
                    <a:ext uri="{9D8B030D-6E8A-4147-A177-3AD203B41FA5}">
                      <a16:colId xmlns:a16="http://schemas.microsoft.com/office/drawing/2014/main" val="1236028197"/>
                    </a:ext>
                  </a:extLst>
                </a:gridCol>
                <a:gridCol w="1737360">
                  <a:extLst>
                    <a:ext uri="{9D8B030D-6E8A-4147-A177-3AD203B41FA5}">
                      <a16:colId xmlns:a16="http://schemas.microsoft.com/office/drawing/2014/main" val="2714381822"/>
                    </a:ext>
                  </a:extLst>
                </a:gridCol>
                <a:gridCol w="1737360">
                  <a:extLst>
                    <a:ext uri="{9D8B030D-6E8A-4147-A177-3AD203B41FA5}">
                      <a16:colId xmlns:a16="http://schemas.microsoft.com/office/drawing/2014/main" val="2183304677"/>
                    </a:ext>
                  </a:extLst>
                </a:gridCol>
              </a:tblGrid>
              <a:tr h="370840">
                <a:tc>
                  <a:txBody>
                    <a:bodyPr/>
                    <a:lstStyle/>
                    <a:p>
                      <a:endParaRPr lang="en-US" dirty="0">
                        <a:solidFill>
                          <a:schemeClr val="bg1"/>
                        </a:solidFill>
                      </a:endParaRPr>
                    </a:p>
                  </a:txBody>
                  <a:tcPr>
                    <a:noFill/>
                  </a:tcPr>
                </a:tc>
                <a:tc gridSpan="4">
                  <a:txBody>
                    <a:bodyPr/>
                    <a:lstStyle/>
                    <a:p>
                      <a:pPr algn="ctr"/>
                      <a:r>
                        <a:rPr lang="en-US" dirty="0">
                          <a:solidFill>
                            <a:schemeClr val="bg1"/>
                          </a:solidFill>
                        </a:rPr>
                        <a:t>Existing diagnostic criteria</a:t>
                      </a: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7374616"/>
                  </a:ext>
                </a:extLst>
              </a:tr>
              <a:tr h="370840">
                <a:tc>
                  <a:txBody>
                    <a:bodyPr/>
                    <a:lstStyle/>
                    <a:p>
                      <a:endParaRPr lang="en-US" dirty="0">
                        <a:solidFill>
                          <a:schemeClr val="bg1"/>
                        </a:solidFill>
                      </a:endParaRPr>
                    </a:p>
                  </a:txBody>
                  <a:tcPr>
                    <a:noFill/>
                  </a:tcPr>
                </a:tc>
                <a:tc>
                  <a:txBody>
                    <a:bodyPr/>
                    <a:lstStyle/>
                    <a:p>
                      <a:r>
                        <a:rPr lang="en-US" dirty="0">
                          <a:solidFill>
                            <a:schemeClr val="bg1"/>
                          </a:solidFill>
                        </a:rPr>
                        <a:t>None satisfied</a:t>
                      </a:r>
                    </a:p>
                  </a:txBody>
                  <a:tcPr>
                    <a:noFill/>
                  </a:tcPr>
                </a:tc>
                <a:tc>
                  <a:txBody>
                    <a:bodyPr/>
                    <a:lstStyle/>
                    <a:p>
                      <a:r>
                        <a:rPr lang="en-US" dirty="0">
                          <a:solidFill>
                            <a:schemeClr val="bg1"/>
                          </a:solidFill>
                        </a:rPr>
                        <a:t>Few satisfied</a:t>
                      </a:r>
                    </a:p>
                  </a:txBody>
                  <a:tcPr>
                    <a:noFill/>
                  </a:tcPr>
                </a:tc>
                <a:tc>
                  <a:txBody>
                    <a:bodyPr/>
                    <a:lstStyle/>
                    <a:p>
                      <a:r>
                        <a:rPr lang="en-US" dirty="0">
                          <a:solidFill>
                            <a:schemeClr val="bg1"/>
                          </a:solidFill>
                        </a:rPr>
                        <a:t>Most satisfied</a:t>
                      </a:r>
                    </a:p>
                  </a:txBody>
                  <a:tcPr>
                    <a:noFill/>
                  </a:tcPr>
                </a:tc>
                <a:tc>
                  <a:txBody>
                    <a:bodyPr/>
                    <a:lstStyle/>
                    <a:p>
                      <a:r>
                        <a:rPr lang="en-US" dirty="0">
                          <a:solidFill>
                            <a:schemeClr val="bg1"/>
                          </a:solidFill>
                        </a:rPr>
                        <a:t>Fully satisfied</a:t>
                      </a:r>
                    </a:p>
                  </a:txBody>
                  <a:tcPr>
                    <a:noFill/>
                  </a:tcPr>
                </a:tc>
                <a:extLst>
                  <a:ext uri="{0D108BD9-81ED-4DB2-BD59-A6C34878D82A}">
                    <a16:rowId xmlns:a16="http://schemas.microsoft.com/office/drawing/2014/main" val="1994562776"/>
                  </a:ext>
                </a:extLst>
              </a:tr>
              <a:tr h="370840">
                <a:tc>
                  <a:txBody>
                    <a:bodyPr/>
                    <a:lstStyle/>
                    <a:p>
                      <a:r>
                        <a:rPr lang="en-US" dirty="0">
                          <a:solidFill>
                            <a:schemeClr val="bg1"/>
                          </a:solidFill>
                        </a:rPr>
                        <a:t>Disease X</a:t>
                      </a:r>
                    </a:p>
                  </a:txBody>
                  <a:tcPr>
                    <a:noFill/>
                  </a:tcPr>
                </a:tc>
                <a:tc>
                  <a:txBody>
                    <a:bodyPr/>
                    <a:lstStyle/>
                    <a:p>
                      <a:r>
                        <a:rPr lang="en-US" dirty="0">
                          <a:solidFill>
                            <a:schemeClr val="bg1"/>
                          </a:solidFill>
                        </a:rPr>
                        <a:t>5%</a:t>
                      </a:r>
                    </a:p>
                  </a:txBody>
                  <a:tcPr>
                    <a:noFill/>
                  </a:tcPr>
                </a:tc>
                <a:tc>
                  <a:txBody>
                    <a:bodyPr/>
                    <a:lstStyle/>
                    <a:p>
                      <a:r>
                        <a:rPr lang="en-US" dirty="0">
                          <a:solidFill>
                            <a:schemeClr val="bg1"/>
                          </a:solidFill>
                        </a:rPr>
                        <a:t>15%</a:t>
                      </a:r>
                    </a:p>
                  </a:txBody>
                  <a:tcPr>
                    <a:noFill/>
                  </a:tcPr>
                </a:tc>
                <a:tc>
                  <a:txBody>
                    <a:bodyPr/>
                    <a:lstStyle/>
                    <a:p>
                      <a:r>
                        <a:rPr lang="en-US" dirty="0">
                          <a:solidFill>
                            <a:schemeClr val="bg1"/>
                          </a:solidFill>
                        </a:rPr>
                        <a:t>50%</a:t>
                      </a:r>
                    </a:p>
                  </a:txBody>
                  <a:tcPr>
                    <a:noFill/>
                  </a:tcPr>
                </a:tc>
                <a:tc>
                  <a:txBody>
                    <a:bodyPr/>
                    <a:lstStyle/>
                    <a:p>
                      <a:r>
                        <a:rPr lang="en-US" dirty="0">
                          <a:solidFill>
                            <a:schemeClr val="bg1"/>
                          </a:solidFill>
                        </a:rPr>
                        <a:t>30%</a:t>
                      </a:r>
                    </a:p>
                  </a:txBody>
                  <a:tcPr>
                    <a:noFill/>
                  </a:tcPr>
                </a:tc>
                <a:extLst>
                  <a:ext uri="{0D108BD9-81ED-4DB2-BD59-A6C34878D82A}">
                    <a16:rowId xmlns:a16="http://schemas.microsoft.com/office/drawing/2014/main" val="3747801427"/>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70%</a:t>
                      </a:r>
                    </a:p>
                  </a:txBody>
                  <a:tcPr>
                    <a:noFill/>
                  </a:tcPr>
                </a:tc>
                <a:tc>
                  <a:txBody>
                    <a:bodyPr/>
                    <a:lstStyle/>
                    <a:p>
                      <a:pPr algn="ctr"/>
                      <a:r>
                        <a:rPr lang="en-US" dirty="0">
                          <a:solidFill>
                            <a:schemeClr val="bg1"/>
                          </a:solidFill>
                        </a:rPr>
                        <a:t>80%</a:t>
                      </a:r>
                    </a:p>
                  </a:txBody>
                  <a:tcPr>
                    <a:noFill/>
                  </a:tcPr>
                </a:tc>
                <a:tc>
                  <a:txBody>
                    <a:bodyPr/>
                    <a:lstStyle/>
                    <a:p>
                      <a:pPr algn="ctr"/>
                      <a:r>
                        <a:rPr lang="en-US" dirty="0">
                          <a:solidFill>
                            <a:schemeClr val="bg1"/>
                          </a:solidFill>
                        </a:rPr>
                        <a:t>90%</a:t>
                      </a:r>
                    </a:p>
                  </a:txBody>
                  <a:tcPr>
                    <a:noFill/>
                  </a:tcPr>
                </a:tc>
                <a:tc>
                  <a:txBody>
                    <a:bodyPr/>
                    <a:lstStyle/>
                    <a:p>
                      <a:pPr algn="ctr"/>
                      <a:r>
                        <a:rPr lang="en-US" dirty="0">
                          <a:solidFill>
                            <a:schemeClr val="bg1"/>
                          </a:solidFill>
                        </a:rPr>
                        <a:t>95%</a:t>
                      </a:r>
                    </a:p>
                  </a:txBody>
                  <a:tcPr>
                    <a:noFill/>
                  </a:tcPr>
                </a:tc>
                <a:extLst>
                  <a:ext uri="{0D108BD9-81ED-4DB2-BD59-A6C34878D82A}">
                    <a16:rowId xmlns:a16="http://schemas.microsoft.com/office/drawing/2014/main" val="4058659446"/>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30%</a:t>
                      </a:r>
                    </a:p>
                  </a:txBody>
                  <a:tcPr>
                    <a:noFill/>
                  </a:tcPr>
                </a:tc>
                <a:tc>
                  <a:txBody>
                    <a:bodyPr/>
                    <a:lstStyle/>
                    <a:p>
                      <a:pPr algn="ctr"/>
                      <a:r>
                        <a:rPr lang="en-US" dirty="0">
                          <a:solidFill>
                            <a:schemeClr val="bg1"/>
                          </a:solidFill>
                        </a:rPr>
                        <a:t>20%</a:t>
                      </a:r>
                    </a:p>
                  </a:txBody>
                  <a:tcPr>
                    <a:noFill/>
                  </a:tcPr>
                </a:tc>
                <a:tc>
                  <a:txBody>
                    <a:bodyPr/>
                    <a:lstStyle/>
                    <a:p>
                      <a:pPr algn="ctr"/>
                      <a:r>
                        <a:rPr lang="en-US" dirty="0">
                          <a:solidFill>
                            <a:schemeClr val="bg1"/>
                          </a:solidFill>
                        </a:rPr>
                        <a:t>10%</a:t>
                      </a:r>
                    </a:p>
                  </a:txBody>
                  <a:tcPr>
                    <a:noFill/>
                  </a:tcPr>
                </a:tc>
                <a:tc>
                  <a:txBody>
                    <a:bodyPr/>
                    <a:lstStyle/>
                    <a:p>
                      <a:pPr algn="ctr"/>
                      <a:r>
                        <a:rPr lang="en-US" dirty="0">
                          <a:solidFill>
                            <a:schemeClr val="bg1"/>
                          </a:solidFill>
                        </a:rPr>
                        <a:t>5%</a:t>
                      </a:r>
                    </a:p>
                  </a:txBody>
                  <a:tcPr>
                    <a:noFill/>
                  </a:tcPr>
                </a:tc>
                <a:extLst>
                  <a:ext uri="{0D108BD9-81ED-4DB2-BD59-A6C34878D82A}">
                    <a16:rowId xmlns:a16="http://schemas.microsoft.com/office/drawing/2014/main" val="925390573"/>
                  </a:ext>
                </a:extLst>
              </a:tr>
              <a:tr h="370840">
                <a:tc>
                  <a:txBody>
                    <a:bodyPr/>
                    <a:lstStyle/>
                    <a:p>
                      <a:r>
                        <a:rPr lang="en-US" dirty="0">
                          <a:solidFill>
                            <a:schemeClr val="bg1"/>
                          </a:solidFill>
                        </a:rPr>
                        <a:t>Not disease X</a:t>
                      </a:r>
                    </a:p>
                  </a:txBody>
                  <a:tcPr>
                    <a:noFill/>
                  </a:tcPr>
                </a:tc>
                <a:tc>
                  <a:txBody>
                    <a:bodyPr/>
                    <a:lstStyle/>
                    <a:p>
                      <a:r>
                        <a:rPr lang="en-US" dirty="0">
                          <a:solidFill>
                            <a:schemeClr val="bg1"/>
                          </a:solidFill>
                        </a:rPr>
                        <a:t>50%</a:t>
                      </a:r>
                    </a:p>
                  </a:txBody>
                  <a:tcPr>
                    <a:noFill/>
                  </a:tcPr>
                </a:tc>
                <a:tc>
                  <a:txBody>
                    <a:bodyPr/>
                    <a:lstStyle/>
                    <a:p>
                      <a:r>
                        <a:rPr lang="en-US" dirty="0">
                          <a:solidFill>
                            <a:schemeClr val="bg1"/>
                          </a:solidFill>
                        </a:rPr>
                        <a:t>30%</a:t>
                      </a:r>
                    </a:p>
                  </a:txBody>
                  <a:tcPr>
                    <a:noFill/>
                  </a:tcPr>
                </a:tc>
                <a:tc>
                  <a:txBody>
                    <a:bodyPr/>
                    <a:lstStyle/>
                    <a:p>
                      <a:r>
                        <a:rPr lang="en-US" dirty="0">
                          <a:solidFill>
                            <a:schemeClr val="bg1"/>
                          </a:solidFill>
                        </a:rPr>
                        <a:t>15%</a:t>
                      </a:r>
                    </a:p>
                  </a:txBody>
                  <a:tcPr>
                    <a:noFill/>
                  </a:tcPr>
                </a:tc>
                <a:tc>
                  <a:txBody>
                    <a:bodyPr/>
                    <a:lstStyle/>
                    <a:p>
                      <a:r>
                        <a:rPr lang="en-US" dirty="0">
                          <a:solidFill>
                            <a:schemeClr val="bg1"/>
                          </a:solidFill>
                        </a:rPr>
                        <a:t>5%</a:t>
                      </a:r>
                    </a:p>
                  </a:txBody>
                  <a:tcPr>
                    <a:noFill/>
                  </a:tcPr>
                </a:tc>
                <a:extLst>
                  <a:ext uri="{0D108BD9-81ED-4DB2-BD59-A6C34878D82A}">
                    <a16:rowId xmlns:a16="http://schemas.microsoft.com/office/drawing/2014/main" val="3698793521"/>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1%</a:t>
                      </a:r>
                    </a:p>
                  </a:txBody>
                  <a:tcPr>
                    <a:noFill/>
                  </a:tcPr>
                </a:tc>
                <a:tc>
                  <a:txBody>
                    <a:bodyPr/>
                    <a:lstStyle/>
                    <a:p>
                      <a:pPr algn="ctr"/>
                      <a:r>
                        <a:rPr lang="en-US" dirty="0">
                          <a:solidFill>
                            <a:schemeClr val="bg1"/>
                          </a:solidFill>
                        </a:rPr>
                        <a:t>3%</a:t>
                      </a:r>
                    </a:p>
                  </a:txBody>
                  <a:tcPr>
                    <a:noFill/>
                  </a:tcPr>
                </a:tc>
                <a:tc>
                  <a:txBody>
                    <a:bodyPr/>
                    <a:lstStyle/>
                    <a:p>
                      <a:pPr algn="ctr"/>
                      <a:r>
                        <a:rPr lang="en-US" dirty="0">
                          <a:solidFill>
                            <a:schemeClr val="bg1"/>
                          </a:solidFill>
                        </a:rPr>
                        <a:t>5%</a:t>
                      </a:r>
                    </a:p>
                  </a:txBody>
                  <a:tcPr>
                    <a:noFill/>
                  </a:tcPr>
                </a:tc>
                <a:tc>
                  <a:txBody>
                    <a:bodyPr/>
                    <a:lstStyle/>
                    <a:p>
                      <a:pPr algn="ctr"/>
                      <a:r>
                        <a:rPr lang="en-US" dirty="0">
                          <a:solidFill>
                            <a:schemeClr val="bg1"/>
                          </a:solidFill>
                        </a:rPr>
                        <a:t>7%</a:t>
                      </a:r>
                    </a:p>
                  </a:txBody>
                  <a:tcPr>
                    <a:noFill/>
                  </a:tcPr>
                </a:tc>
                <a:extLst>
                  <a:ext uri="{0D108BD9-81ED-4DB2-BD59-A6C34878D82A}">
                    <a16:rowId xmlns:a16="http://schemas.microsoft.com/office/drawing/2014/main" val="4116006203"/>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99%</a:t>
                      </a:r>
                    </a:p>
                  </a:txBody>
                  <a:tcPr>
                    <a:noFill/>
                  </a:tcPr>
                </a:tc>
                <a:tc>
                  <a:txBody>
                    <a:bodyPr/>
                    <a:lstStyle/>
                    <a:p>
                      <a:pPr algn="ctr"/>
                      <a:r>
                        <a:rPr lang="en-US" dirty="0">
                          <a:solidFill>
                            <a:schemeClr val="bg1"/>
                          </a:solidFill>
                        </a:rPr>
                        <a:t>97%</a:t>
                      </a:r>
                    </a:p>
                  </a:txBody>
                  <a:tcPr>
                    <a:noFill/>
                  </a:tcPr>
                </a:tc>
                <a:tc>
                  <a:txBody>
                    <a:bodyPr/>
                    <a:lstStyle/>
                    <a:p>
                      <a:pPr algn="ctr"/>
                      <a:r>
                        <a:rPr lang="en-US" dirty="0">
                          <a:solidFill>
                            <a:schemeClr val="bg1"/>
                          </a:solidFill>
                        </a:rPr>
                        <a:t>95%</a:t>
                      </a:r>
                    </a:p>
                  </a:txBody>
                  <a:tcPr>
                    <a:noFill/>
                  </a:tcPr>
                </a:tc>
                <a:tc>
                  <a:txBody>
                    <a:bodyPr/>
                    <a:lstStyle/>
                    <a:p>
                      <a:pPr algn="ctr"/>
                      <a:r>
                        <a:rPr lang="en-US" dirty="0">
                          <a:solidFill>
                            <a:schemeClr val="bg1"/>
                          </a:solidFill>
                        </a:rPr>
                        <a:t>93%</a:t>
                      </a:r>
                    </a:p>
                  </a:txBody>
                  <a:tcPr>
                    <a:noFill/>
                  </a:tcPr>
                </a:tc>
                <a:extLst>
                  <a:ext uri="{0D108BD9-81ED-4DB2-BD59-A6C34878D82A}">
                    <a16:rowId xmlns:a16="http://schemas.microsoft.com/office/drawing/2014/main" val="3982911867"/>
                  </a:ext>
                </a:extLst>
              </a:tr>
            </a:tbl>
          </a:graphicData>
        </a:graphic>
      </p:graphicFrame>
      <p:sp>
        <p:nvSpPr>
          <p:cNvPr id="4" name="Slide Number Placeholder 3"/>
          <p:cNvSpPr>
            <a:spLocks noGrp="1"/>
          </p:cNvSpPr>
          <p:nvPr>
            <p:ph type="sldNum" sz="quarter" idx="10"/>
          </p:nvPr>
        </p:nvSpPr>
        <p:spPr/>
        <p:txBody>
          <a:bodyPr/>
          <a:lstStyle/>
          <a:p>
            <a:fld id="{970F0956-5B8E-40B4-A8DD-F75AA1D26018}" type="slidenum">
              <a:rPr lang="en-US" smtClean="0"/>
              <a:pPr/>
              <a:t>74</a:t>
            </a:fld>
            <a:endParaRPr lang="en-US"/>
          </a:p>
        </p:txBody>
      </p:sp>
      <p:sp>
        <p:nvSpPr>
          <p:cNvPr id="6" name="TextBox 5"/>
          <p:cNvSpPr txBox="1"/>
          <p:nvPr/>
        </p:nvSpPr>
        <p:spPr>
          <a:xfrm>
            <a:off x="817535" y="4982512"/>
            <a:ext cx="4620175" cy="584775"/>
          </a:xfrm>
          <a:prstGeom prst="rect">
            <a:avLst/>
          </a:prstGeom>
          <a:noFill/>
        </p:spPr>
        <p:txBody>
          <a:bodyPr wrap="none" rtlCol="0">
            <a:spAutoFit/>
          </a:bodyPr>
          <a:lstStyle/>
          <a:p>
            <a:r>
              <a:rPr lang="en-US" b="0" dirty="0">
                <a:solidFill>
                  <a:schemeClr val="bg1"/>
                </a:solidFill>
              </a:rPr>
              <a:t>Risk for what type of bias?</a:t>
            </a:r>
          </a:p>
        </p:txBody>
      </p:sp>
    </p:spTree>
    <p:extLst>
      <p:ext uri="{BB962C8B-B14F-4D97-AF65-F5344CB8AC3E}">
        <p14:creationId xmlns:p14="http://schemas.microsoft.com/office/powerpoint/2010/main" val="35833880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a:t>‘</a:t>
            </a:r>
            <a:r>
              <a:rPr lang="en-US" sz="1800" i="1" dirty="0"/>
              <a:t>In the assessment of validity of a diagnostic test this bias is produced when researchers included only ‘‘clear’’ or ‘‘definite’’ cases, not representing the whole spectrum of disease presentation, and/or ‘‘clear’’ or healthy controls subjects, not representing the conditions in which a differential diagnosis should be carried out</a:t>
            </a:r>
            <a:r>
              <a:rPr lang="en-US" sz="1800" dirty="0"/>
              <a:t>’</a:t>
            </a:r>
          </a:p>
          <a:p>
            <a:pPr>
              <a:buFont typeface="Arial" panose="020B0604020202020204" pitchFamily="34" charset="0"/>
              <a:buChar char="•"/>
            </a:pPr>
            <a:endParaRPr lang="en-US" sz="1800" dirty="0"/>
          </a:p>
          <a:p>
            <a:pPr>
              <a:buFont typeface="Arial" panose="020B0604020202020204" pitchFamily="34" charset="0"/>
              <a:buChar char="•"/>
            </a:pPr>
            <a:r>
              <a:rPr lang="en-US" sz="1800" dirty="0"/>
              <a:t>Being ‘diagnosed with X’ does not mean ‘you have X’.</a:t>
            </a:r>
          </a:p>
          <a:p>
            <a:pPr>
              <a:buFont typeface="Arial" panose="020B0604020202020204" pitchFamily="34" charset="0"/>
              <a:buChar char="•"/>
            </a:pPr>
            <a:r>
              <a:rPr lang="en-US" sz="1800" dirty="0"/>
              <a:t>Being diagnosed as ‘not having X’ does not mean ‘you don’t have X’.</a:t>
            </a:r>
          </a:p>
          <a:p>
            <a:pPr lvl="1">
              <a:buFont typeface="Arial" panose="020B0604020202020204" pitchFamily="34" charset="0"/>
              <a:buChar char="•"/>
            </a:pPr>
            <a:r>
              <a:rPr lang="en-US" sz="1800" dirty="0">
                <a:sym typeface="Wingdings" panose="05000000000000000000" pitchFamily="2" charset="2"/>
              </a:rPr>
              <a:t> misdiagnosis exists</a:t>
            </a:r>
          </a:p>
          <a:p>
            <a:pPr lvl="1">
              <a:buFont typeface="Arial" panose="020B0604020202020204" pitchFamily="34" charset="0"/>
              <a:buChar char="•"/>
            </a:pPr>
            <a:r>
              <a:rPr lang="en-US" sz="1800" dirty="0">
                <a:sym typeface="Wingdings" panose="05000000000000000000" pitchFamily="2" charset="2"/>
              </a:rPr>
              <a:t>Comparing diagnosis with actual disease in a population gives you a probability of true diagnosis.</a:t>
            </a:r>
          </a:p>
          <a:p>
            <a:pPr lvl="1">
              <a:buFont typeface="Arial" panose="020B0604020202020204" pitchFamily="34" charset="0"/>
              <a:buChar char="•"/>
            </a:pPr>
            <a:r>
              <a:rPr lang="en-US" sz="1800" dirty="0">
                <a:sym typeface="Wingdings" panose="05000000000000000000" pitchFamily="2" charset="2"/>
              </a:rPr>
              <a:t>A disease of type X can present itself differently in different patients</a:t>
            </a:r>
          </a:p>
          <a:p>
            <a:pPr lvl="2">
              <a:buFont typeface="Arial" panose="020B0604020202020204" pitchFamily="34" charset="0"/>
              <a:buChar char="•"/>
            </a:pPr>
            <a:r>
              <a:rPr lang="en-US" sz="1400" dirty="0">
                <a:sym typeface="Wingdings" panose="05000000000000000000" pitchFamily="2" charset="2"/>
              </a:rPr>
              <a:t>Presentation of type A  probability of disease X 90%  = ‘relatively clear case’</a:t>
            </a:r>
          </a:p>
          <a:p>
            <a:pPr lvl="2">
              <a:buFont typeface="Arial" panose="020B0604020202020204" pitchFamily="34" charset="0"/>
              <a:buChar char="•"/>
            </a:pPr>
            <a:r>
              <a:rPr lang="en-US" sz="1400" dirty="0">
                <a:sym typeface="Wingdings" panose="05000000000000000000" pitchFamily="2" charset="2"/>
              </a:rPr>
              <a:t>Presentation of type B  probability of disease X 55%  = ‘quite unclear case’ </a:t>
            </a:r>
          </a:p>
          <a:p>
            <a:pPr lvl="1">
              <a:buFont typeface="Arial" panose="020B0604020202020204" pitchFamily="34" charset="0"/>
              <a:buChar char="•"/>
            </a:pPr>
            <a:r>
              <a:rPr lang="en-US" sz="1800" dirty="0">
                <a:sym typeface="Wingdings" panose="05000000000000000000" pitchFamily="2" charset="2"/>
              </a:rPr>
              <a:t>The goal is a diagnostic test: one that works only with clear cases misses a lot of the patients with unclear cases.</a:t>
            </a:r>
            <a:endParaRPr lang="en-US" sz="1800"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75</a:t>
            </a:fld>
            <a:endParaRPr lang="en-US"/>
          </a:p>
        </p:txBody>
      </p:sp>
    </p:spTree>
    <p:extLst>
      <p:ext uri="{BB962C8B-B14F-4D97-AF65-F5344CB8AC3E}">
        <p14:creationId xmlns:p14="http://schemas.microsoft.com/office/powerpoint/2010/main" val="5645742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correct for term for this?</a:t>
            </a:r>
          </a:p>
        </p:txBody>
      </p:sp>
      <p:sp>
        <p:nvSpPr>
          <p:cNvPr id="3" name="Content Placeholder 2"/>
          <p:cNvSpPr>
            <a:spLocks noGrp="1"/>
          </p:cNvSpPr>
          <p:nvPr>
            <p:ph idx="1"/>
          </p:nvPr>
        </p:nvSpPr>
        <p:spPr/>
        <p:txBody>
          <a:bodyPr/>
          <a:lstStyle/>
          <a:p>
            <a:pPr marL="0" indent="0"/>
            <a:r>
              <a:rPr lang="en-US" dirty="0"/>
              <a:t>difference in the enrollment of participants in a study that leads to an incorrect result (e.g., risk ratio or odds ratio) or inference. </a:t>
            </a:r>
          </a:p>
          <a:p>
            <a:pPr marL="0" indent="0"/>
            <a:endParaRPr lang="en-US" dirty="0"/>
          </a:p>
          <a:p>
            <a:pPr marL="0" indent="0"/>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76</a:t>
            </a:fld>
            <a:endParaRPr lang="en-US"/>
          </a:p>
        </p:txBody>
      </p:sp>
    </p:spTree>
    <p:extLst>
      <p:ext uri="{BB962C8B-B14F-4D97-AF65-F5344CB8AC3E}">
        <p14:creationId xmlns:p14="http://schemas.microsoft.com/office/powerpoint/2010/main" val="28109680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correct term for this?</a:t>
            </a:r>
          </a:p>
        </p:txBody>
      </p:sp>
      <p:sp>
        <p:nvSpPr>
          <p:cNvPr id="3" name="Content Placeholder 2"/>
          <p:cNvSpPr>
            <a:spLocks noGrp="1"/>
          </p:cNvSpPr>
          <p:nvPr>
            <p:ph idx="1"/>
          </p:nvPr>
        </p:nvSpPr>
        <p:spPr/>
        <p:txBody>
          <a:bodyPr/>
          <a:lstStyle/>
          <a:p>
            <a:pPr marL="0" indent="0"/>
            <a:r>
              <a:rPr lang="en-US" dirty="0"/>
              <a:t>difference in the enrollment of participants in a study that leads to an incorrect result (e.g., risk ratio or odds ratio) or inference. </a:t>
            </a:r>
          </a:p>
          <a:p>
            <a:pPr marL="0" indent="0"/>
            <a:endParaRPr lang="en-US" dirty="0"/>
          </a:p>
          <a:p>
            <a:pPr marL="0" indent="0" algn="ctr"/>
            <a:r>
              <a:rPr lang="en-US" sz="2800" dirty="0"/>
              <a:t>Error</a:t>
            </a:r>
          </a:p>
          <a:p>
            <a:pPr marL="0" indent="0"/>
            <a:endParaRPr lang="en-US" dirty="0"/>
          </a:p>
          <a:p>
            <a:pPr marL="0" indent="0"/>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77</a:t>
            </a:fld>
            <a:endParaRPr lang="en-US"/>
          </a:p>
        </p:txBody>
      </p:sp>
    </p:spTree>
    <p:extLst>
      <p:ext uri="{BB962C8B-B14F-4D97-AF65-F5344CB8AC3E}">
        <p14:creationId xmlns:p14="http://schemas.microsoft.com/office/powerpoint/2010/main" val="38192946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error are involved here?</a:t>
            </a:r>
          </a:p>
        </p:txBody>
      </p:sp>
      <p:sp>
        <p:nvSpPr>
          <p:cNvPr id="3" name="Content Placeholder 2"/>
          <p:cNvSpPr>
            <a:spLocks noGrp="1"/>
          </p:cNvSpPr>
          <p:nvPr>
            <p:ph idx="1"/>
          </p:nvPr>
        </p:nvSpPr>
        <p:spPr/>
        <p:txBody>
          <a:bodyPr/>
          <a:lstStyle/>
          <a:p>
            <a:r>
              <a:rPr lang="en-US" dirty="0"/>
              <a:t>Purpose of study: </a:t>
            </a:r>
          </a:p>
          <a:p>
            <a:r>
              <a:rPr lang="en-US" dirty="0"/>
              <a:t>	assessing whether blood pressure at time t1 is an indicator for developing some disease at a later time.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78</a:t>
            </a:fld>
            <a:endParaRPr lang="en-US"/>
          </a:p>
        </p:txBody>
      </p:sp>
    </p:spTree>
    <p:extLst>
      <p:ext uri="{BB962C8B-B14F-4D97-AF65-F5344CB8AC3E}">
        <p14:creationId xmlns:p14="http://schemas.microsoft.com/office/powerpoint/2010/main" val="11946008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error are involved here?</a:t>
            </a:r>
          </a:p>
        </p:txBody>
      </p:sp>
      <p:sp>
        <p:nvSpPr>
          <p:cNvPr id="3" name="Content Placeholder 2"/>
          <p:cNvSpPr>
            <a:spLocks noGrp="1"/>
          </p:cNvSpPr>
          <p:nvPr>
            <p:ph idx="1"/>
          </p:nvPr>
        </p:nvSpPr>
        <p:spPr/>
        <p:txBody>
          <a:bodyPr/>
          <a:lstStyle/>
          <a:p>
            <a:r>
              <a:rPr lang="en-US" sz="1600" dirty="0"/>
              <a:t>Purpose of study: </a:t>
            </a:r>
          </a:p>
          <a:p>
            <a:r>
              <a:rPr lang="en-US" sz="1600" dirty="0"/>
              <a:t>	assessing whether blood pressure at time t1 is an indicator for developing some disease at a later time.</a:t>
            </a:r>
          </a:p>
          <a:p>
            <a:r>
              <a:rPr lang="en-US" sz="1600" dirty="0"/>
              <a:t>Answer:</a:t>
            </a:r>
          </a:p>
          <a:p>
            <a:pPr>
              <a:buFont typeface="Arial" panose="020B0604020202020204" pitchFamily="34" charset="0"/>
              <a:buChar char="•"/>
            </a:pPr>
            <a:r>
              <a:rPr lang="en-US" sz="1600" dirty="0"/>
              <a:t>Blood pressure varies from moment to moment, so that every measurement of blood pressure reflects a degree of random variability </a:t>
            </a:r>
            <a:r>
              <a:rPr lang="en-US" sz="1600" dirty="0">
                <a:sym typeface="Wingdings" panose="05000000000000000000" pitchFamily="2" charset="2"/>
              </a:rPr>
              <a:t></a:t>
            </a:r>
            <a:r>
              <a:rPr lang="en-US" sz="1600" dirty="0"/>
              <a:t> </a:t>
            </a:r>
            <a:r>
              <a:rPr lang="en-US" sz="1600" b="1" dirty="0"/>
              <a:t>random error</a:t>
            </a:r>
            <a:r>
              <a:rPr lang="en-US" sz="1600" dirty="0"/>
              <a:t>.</a:t>
            </a:r>
          </a:p>
          <a:p>
            <a:pPr>
              <a:buFont typeface="Arial" panose="020B0604020202020204" pitchFamily="34" charset="0"/>
              <a:buChar char="•"/>
            </a:pPr>
            <a:r>
              <a:rPr lang="en-US" sz="1600" dirty="0"/>
              <a:t>Therefor: </a:t>
            </a:r>
          </a:p>
          <a:p>
            <a:pPr lvl="1">
              <a:buFont typeface="Arial" panose="020B0604020202020204" pitchFamily="34" charset="0"/>
              <a:buChar char="•"/>
            </a:pPr>
            <a:r>
              <a:rPr lang="en-US" sz="1600" dirty="0"/>
              <a:t>Subjects who were classified as "high" on their initial measurement will include some who were "high" just by chance. </a:t>
            </a:r>
          </a:p>
          <a:p>
            <a:pPr lvl="1">
              <a:buFont typeface="Arial" panose="020B0604020202020204" pitchFamily="34" charset="0"/>
              <a:buChar char="•"/>
            </a:pPr>
            <a:r>
              <a:rPr lang="en-US" sz="1600" dirty="0"/>
              <a:t>Subjects classified as "low" will include some who were "low" just by chance. The resulting error in exposure measurement will muddy the contrast between the group outcomes compared to what would obtain if our "high" group contained only those who were truly "high" and low group contained only those who were truly "low".</a:t>
            </a:r>
          </a:p>
          <a:p>
            <a:pPr>
              <a:buFont typeface="Arial" panose="020B0604020202020204" pitchFamily="34" charset="0"/>
              <a:buChar char="•"/>
            </a:pPr>
            <a:r>
              <a:rPr lang="en-US" sz="1600" dirty="0"/>
              <a:t>Assuming that chance variability is independent of study outcomes, then the result is </a:t>
            </a:r>
            <a:r>
              <a:rPr lang="en-US" sz="1600" b="1" dirty="0" err="1"/>
              <a:t>nondifferential</a:t>
            </a:r>
            <a:r>
              <a:rPr lang="en-US" sz="1600" b="1" dirty="0"/>
              <a:t> misclassification bias</a:t>
            </a:r>
            <a:r>
              <a:rPr lang="en-US" sz="1600" dirty="0"/>
              <a:t>, and the observed association will be weaker than the "true" association.</a:t>
            </a:r>
          </a:p>
          <a:p>
            <a:pPr>
              <a:buFont typeface="Arial" panose="020B0604020202020204" pitchFamily="34" charset="0"/>
              <a:buChar char="•"/>
            </a:pPr>
            <a:r>
              <a:rPr lang="en-US" sz="1600" dirty="0"/>
              <a:t>Thus, </a:t>
            </a:r>
            <a:r>
              <a:rPr lang="en-US" sz="2000" dirty="0"/>
              <a:t>random error can produce systematic error, or bias.</a:t>
            </a:r>
          </a:p>
          <a:p>
            <a:pPr>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79</a:t>
            </a:fld>
            <a:endParaRPr lang="en-US"/>
          </a:p>
        </p:txBody>
      </p:sp>
      <p:sp>
        <p:nvSpPr>
          <p:cNvPr id="5" name="Rectangle 4"/>
          <p:cNvSpPr/>
          <p:nvPr/>
        </p:nvSpPr>
        <p:spPr>
          <a:xfrm>
            <a:off x="1600200" y="6548761"/>
            <a:ext cx="7467600" cy="276999"/>
          </a:xfrm>
          <a:prstGeom prst="rect">
            <a:avLst/>
          </a:prstGeom>
        </p:spPr>
        <p:txBody>
          <a:bodyPr wrap="square">
            <a:spAutoFit/>
          </a:bodyPr>
          <a:lstStyle/>
          <a:p>
            <a:pPr algn="r"/>
            <a:r>
              <a:rPr lang="en-US" sz="1200" b="0" dirty="0">
                <a:solidFill>
                  <a:schemeClr val="bg1"/>
                </a:solidFill>
              </a:rPr>
              <a:t>VJ. </a:t>
            </a:r>
            <a:r>
              <a:rPr lang="en-US" sz="1200" b="0" dirty="0" err="1">
                <a:solidFill>
                  <a:schemeClr val="bg1"/>
                </a:solidFill>
              </a:rPr>
              <a:t>Schoenbach</a:t>
            </a:r>
            <a:r>
              <a:rPr lang="en-US" sz="1200" b="0" dirty="0">
                <a:solidFill>
                  <a:schemeClr val="bg1"/>
                </a:solidFill>
              </a:rPr>
              <a:t> J. </a:t>
            </a:r>
            <a:r>
              <a:rPr lang="en-US" sz="1200" b="0" dirty="0" err="1">
                <a:solidFill>
                  <a:schemeClr val="bg1"/>
                </a:solidFill>
              </a:rPr>
              <a:t>Schildkraut</a:t>
            </a:r>
            <a:r>
              <a:rPr lang="en-US" sz="1200" b="0" dirty="0">
                <a:solidFill>
                  <a:schemeClr val="bg1"/>
                </a:solidFill>
              </a:rPr>
              <a:t>, W. Rosamond, Sources of error, 2001. http://www.epidemiolog.net/</a:t>
            </a:r>
          </a:p>
        </p:txBody>
      </p:sp>
    </p:spTree>
    <p:extLst>
      <p:ext uri="{BB962C8B-B14F-4D97-AF65-F5344CB8AC3E}">
        <p14:creationId xmlns:p14="http://schemas.microsoft.com/office/powerpoint/2010/main" val="51791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930489"/>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Accuracy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Precision</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Slide Number Placeholder 2"/>
          <p:cNvSpPr>
            <a:spLocks noGrp="1"/>
          </p:cNvSpPr>
          <p:nvPr>
            <p:ph type="sldNum" sz="quarter" idx="10"/>
          </p:nvPr>
        </p:nvSpPr>
        <p:spPr/>
        <p:txBody>
          <a:bodyPr/>
          <a:lstStyle/>
          <a:p>
            <a:fld id="{970F0956-5B8E-40B4-A8DD-F75AA1D26018}" type="slidenum">
              <a:rPr lang="en-US" smtClean="0"/>
              <a:pPr/>
              <a:t>8</a:t>
            </a:fld>
            <a:endParaRPr lang="en-US"/>
          </a:p>
        </p:txBody>
      </p:sp>
    </p:spTree>
    <p:extLst>
      <p:ext uri="{BB962C8B-B14F-4D97-AF65-F5344CB8AC3E}">
        <p14:creationId xmlns:p14="http://schemas.microsoft.com/office/powerpoint/2010/main" val="26782314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Discussion</a:t>
            </a:r>
          </a:p>
        </p:txBody>
      </p:sp>
      <p:sp>
        <p:nvSpPr>
          <p:cNvPr id="7" name="Subtitle 6"/>
          <p:cNvSpPr>
            <a:spLocks noGrp="1"/>
          </p:cNvSpPr>
          <p:nvPr>
            <p:ph type="subTitle" idx="1"/>
          </p:nvPr>
        </p:nvSpPr>
        <p:spPr/>
        <p:txBody>
          <a:bodyPr/>
          <a:lstStyle/>
          <a:p>
            <a:endParaRPr lang="en-US"/>
          </a:p>
        </p:txBody>
      </p:sp>
      <p:sp>
        <p:nvSpPr>
          <p:cNvPr id="5" name="Slide Number Placeholder 4"/>
          <p:cNvSpPr>
            <a:spLocks noGrp="1"/>
          </p:cNvSpPr>
          <p:nvPr>
            <p:ph type="sldNum" sz="quarter" idx="4294967295"/>
          </p:nvPr>
        </p:nvSpPr>
        <p:spPr>
          <a:xfrm>
            <a:off x="0" y="6491288"/>
            <a:ext cx="452438" cy="365125"/>
          </a:xfrm>
        </p:spPr>
        <p:txBody>
          <a:bodyPr/>
          <a:lstStyle/>
          <a:p>
            <a:pPr>
              <a:defRPr/>
            </a:pPr>
            <a:fld id="{29036840-A229-42ED-91C6-90704CDB802B}" type="slidenum">
              <a:rPr lang="en-GB" smtClean="0"/>
              <a:pPr>
                <a:defRPr/>
              </a:pPr>
              <a:t>80</a:t>
            </a:fld>
            <a:endParaRPr lang="en-GB" dirty="0"/>
          </a:p>
        </p:txBody>
      </p:sp>
    </p:spTree>
    <p:extLst>
      <p:ext uri="{BB962C8B-B14F-4D97-AF65-F5344CB8AC3E}">
        <p14:creationId xmlns:p14="http://schemas.microsoft.com/office/powerpoint/2010/main" val="373098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Some</a:t>
            </a:r>
            <a:r>
              <a:rPr lang="en-US" dirty="0"/>
              <a:t>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0041691"/>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Accuracy</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Precision</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Slide Number Placeholder 2"/>
          <p:cNvSpPr>
            <a:spLocks noGrp="1"/>
          </p:cNvSpPr>
          <p:nvPr>
            <p:ph type="sldNum" sz="quarter" idx="10"/>
          </p:nvPr>
        </p:nvSpPr>
        <p:spPr/>
        <p:txBody>
          <a:bodyPr/>
          <a:lstStyle/>
          <a:p>
            <a:fld id="{970F0956-5B8E-40B4-A8DD-F75AA1D26018}" type="slidenum">
              <a:rPr lang="en-US" smtClean="0"/>
              <a:pPr/>
              <a:t>9</a:t>
            </a:fld>
            <a:endParaRPr lang="en-US"/>
          </a:p>
        </p:txBody>
      </p:sp>
    </p:spTree>
    <p:extLst>
      <p:ext uri="{BB962C8B-B14F-4D97-AF65-F5344CB8AC3E}">
        <p14:creationId xmlns:p14="http://schemas.microsoft.com/office/powerpoint/2010/main" val="3274423363"/>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32267</TotalTime>
  <Words>5722</Words>
  <Application>Microsoft Office PowerPoint</Application>
  <PresentationFormat>On-screen Show (4:3)</PresentationFormat>
  <Paragraphs>791</Paragraphs>
  <Slides>80</Slides>
  <Notes>1</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8" baseType="lpstr">
      <vt:lpstr>Batang</vt:lpstr>
      <vt:lpstr>ＭＳ Ｐゴシック</vt:lpstr>
      <vt:lpstr>AdvP41153C</vt:lpstr>
      <vt:lpstr>-apple-system</vt:lpstr>
      <vt:lpstr>Arial</vt:lpstr>
      <vt:lpstr>Arial Unicode MS</vt:lpstr>
      <vt:lpstr>Georgia</vt:lpstr>
      <vt:lpstr>inherit</vt:lpstr>
      <vt:lpstr>Merriweather</vt:lpstr>
      <vt:lpstr>Roboto-Light</vt:lpstr>
      <vt:lpstr>Source Sans Pro</vt:lpstr>
      <vt:lpstr>Times</vt:lpstr>
      <vt:lpstr>Times New Roman</vt:lpstr>
      <vt:lpstr>Trebuchet MS</vt:lpstr>
      <vt:lpstr>Verdana</vt:lpstr>
      <vt:lpstr>Wingdings</vt:lpstr>
      <vt:lpstr>2014-Indianapolis</vt:lpstr>
      <vt:lpstr>Photo Editor-foto</vt:lpstr>
      <vt:lpstr>Statistical data analysis and research methods BMI504  Course 18846 – Spring 2021   </vt:lpstr>
      <vt:lpstr>Fifteen common mistakes encountered in clinical research. Failure to …</vt:lpstr>
      <vt:lpstr>Class structure (C5)</vt:lpstr>
      <vt:lpstr>Assignment: Required Reading</vt:lpstr>
      <vt:lpstr>In-class test</vt:lpstr>
      <vt:lpstr>Lecture</vt:lpstr>
      <vt:lpstr>Reality   Representation</vt:lpstr>
      <vt:lpstr>Some Data Quality Dimensions</vt:lpstr>
      <vt:lpstr>Some Data Quality Dimensions</vt:lpstr>
      <vt:lpstr>Precision and accuracy of representations</vt:lpstr>
      <vt:lpstr>‘Classical’ picture</vt:lpstr>
      <vt:lpstr>Accurate ?</vt:lpstr>
      <vt:lpstr>Accurate ?</vt:lpstr>
      <vt:lpstr>Accurate ?</vt:lpstr>
      <vt:lpstr>For measurements</vt:lpstr>
      <vt:lpstr>Some Data Quality Dimensions</vt:lpstr>
      <vt:lpstr>Validity and reliability of representational methods/procedures</vt:lpstr>
      <vt:lpstr>Remember: scientific objectivity</vt:lpstr>
      <vt:lpstr>Validity</vt:lpstr>
      <vt:lpstr>Reliability     Validity of method</vt:lpstr>
      <vt:lpstr>Error</vt:lpstr>
      <vt:lpstr>Error types</vt:lpstr>
      <vt:lpstr>Error types</vt:lpstr>
      <vt:lpstr>Validity</vt:lpstr>
      <vt:lpstr>Bias</vt:lpstr>
      <vt:lpstr>Bias and Error</vt:lpstr>
      <vt:lpstr>Potential effects of biased methods</vt:lpstr>
      <vt:lpstr>Previous slide more precise than …</vt:lpstr>
      <vt:lpstr>Previous slide more precise than …</vt:lpstr>
      <vt:lpstr>Mainstream classification of bias types</vt:lpstr>
      <vt:lpstr>Bias and research designs (1)</vt:lpstr>
      <vt:lpstr>For example: Randomization</vt:lpstr>
      <vt:lpstr>Fight bias through management plans</vt:lpstr>
      <vt:lpstr>Bias and research designs (2)</vt:lpstr>
      <vt:lpstr>Champions of sneakily biased surveys: ACLU</vt:lpstr>
      <vt:lpstr>Bias and research designs (3)</vt:lpstr>
      <vt:lpstr>Risks for bias in interviews</vt:lpstr>
      <vt:lpstr>Bias in questionnaires / interviews</vt:lpstr>
      <vt:lpstr>Cohort studies: disadvantages re bias</vt:lpstr>
      <vt:lpstr>Bias in case control studies</vt:lpstr>
      <vt:lpstr>Bias and research designs (3)</vt:lpstr>
      <vt:lpstr>Bias through Conflicts of Interest (COI)</vt:lpstr>
      <vt:lpstr>Controls for avoiding COI (1)</vt:lpstr>
      <vt:lpstr>Controls for avoiding COI (2)</vt:lpstr>
      <vt:lpstr>Some methods for dealing with bias after the facts</vt:lpstr>
      <vt:lpstr>Bias in biomedical informatics</vt:lpstr>
      <vt:lpstr>Does Health IT improves outcome?</vt:lpstr>
      <vt:lpstr>The ‘evidence’ …</vt:lpstr>
      <vt:lpstr>The bias</vt:lpstr>
      <vt:lpstr>Missing data in EHRs</vt:lpstr>
      <vt:lpstr>Sources of bias in EHR-based studies</vt:lpstr>
      <vt:lpstr>Bias at warp speed: how AI may contribute to the disparities gap in the time of COVID-19  </vt:lpstr>
      <vt:lpstr>Gene annotation bias impedes biomedical research </vt:lpstr>
      <vt:lpstr>Biases in electronic health record data due to processes within the healthcare system: retrospective observational study </vt:lpstr>
      <vt:lpstr>PowerPoint Presentation</vt:lpstr>
      <vt:lpstr>Questions?</vt:lpstr>
      <vt:lpstr>Guided exercise</vt:lpstr>
      <vt:lpstr>What type of bias ?</vt:lpstr>
      <vt:lpstr>What type of bias ?</vt:lpstr>
      <vt:lpstr>Consequence of the bias ?</vt:lpstr>
      <vt:lpstr>Consequence of the bias ?</vt:lpstr>
      <vt:lpstr>Consequence of the bias ?</vt:lpstr>
      <vt:lpstr>Consequence of the bias ?</vt:lpstr>
      <vt:lpstr>Which of these constitute bias ?</vt:lpstr>
      <vt:lpstr>Which of these constitute bias ?</vt:lpstr>
      <vt:lpstr>What highest level type of bias?</vt:lpstr>
      <vt:lpstr>What highest level type of bias?</vt:lpstr>
      <vt:lpstr>Danger for which types of bias?</vt:lpstr>
      <vt:lpstr>Danger for which types of bias?</vt:lpstr>
      <vt:lpstr>What type of bias ?</vt:lpstr>
      <vt:lpstr>What type of bias ?</vt:lpstr>
      <vt:lpstr>Referral filter bias</vt:lpstr>
      <vt:lpstr>Referral filter bias</vt:lpstr>
      <vt:lpstr>New diagnostic test (NDT)</vt:lpstr>
      <vt:lpstr>Spectrum bias</vt:lpstr>
      <vt:lpstr>What is a correct for term for this?</vt:lpstr>
      <vt:lpstr>What is a correct term for this?</vt:lpstr>
      <vt:lpstr>What type(s) of error are involved here?</vt:lpstr>
      <vt:lpstr>What type(s) of error are involved here?</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Reviewer</cp:lastModifiedBy>
  <cp:revision>1307</cp:revision>
  <dcterms:created xsi:type="dcterms:W3CDTF">1601-01-01T00:00:00Z</dcterms:created>
  <dcterms:modified xsi:type="dcterms:W3CDTF">2021-03-04T14:26:05Z</dcterms:modified>
</cp:coreProperties>
</file>