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94"/>
  </p:notesMasterIdLst>
  <p:sldIdLst>
    <p:sldId id="1251" r:id="rId2"/>
    <p:sldId id="1581" r:id="rId3"/>
    <p:sldId id="1603" r:id="rId4"/>
    <p:sldId id="1538" r:id="rId5"/>
    <p:sldId id="1586" r:id="rId6"/>
    <p:sldId id="1526" r:id="rId7"/>
    <p:sldId id="1531" r:id="rId8"/>
    <p:sldId id="1602" r:id="rId9"/>
    <p:sldId id="1543" r:id="rId10"/>
    <p:sldId id="1532" r:id="rId11"/>
    <p:sldId id="1536" r:id="rId12"/>
    <p:sldId id="1590" r:id="rId13"/>
    <p:sldId id="1591" r:id="rId14"/>
    <p:sldId id="1592" r:id="rId15"/>
    <p:sldId id="1593" r:id="rId16"/>
    <p:sldId id="1594" r:id="rId17"/>
    <p:sldId id="1534" r:id="rId18"/>
    <p:sldId id="1512" r:id="rId19"/>
    <p:sldId id="1533" r:id="rId20"/>
    <p:sldId id="1535" r:id="rId21"/>
    <p:sldId id="1529" r:id="rId22"/>
    <p:sldId id="1530" r:id="rId23"/>
    <p:sldId id="1541" r:id="rId24"/>
    <p:sldId id="1588" r:id="rId25"/>
    <p:sldId id="1496" r:id="rId26"/>
    <p:sldId id="1498" r:id="rId27"/>
    <p:sldId id="1499" r:id="rId28"/>
    <p:sldId id="1513" r:id="rId29"/>
    <p:sldId id="1514" r:id="rId30"/>
    <p:sldId id="1516" r:id="rId31"/>
    <p:sldId id="1517" r:id="rId32"/>
    <p:sldId id="1518" r:id="rId33"/>
    <p:sldId id="1519" r:id="rId34"/>
    <p:sldId id="1520" r:id="rId35"/>
    <p:sldId id="1521" r:id="rId36"/>
    <p:sldId id="1522" r:id="rId37"/>
    <p:sldId id="1523" r:id="rId38"/>
    <p:sldId id="1524" r:id="rId39"/>
    <p:sldId id="1525" r:id="rId40"/>
    <p:sldId id="1500" r:id="rId41"/>
    <p:sldId id="1501" r:id="rId42"/>
    <p:sldId id="1502" r:id="rId43"/>
    <p:sldId id="1503" r:id="rId44"/>
    <p:sldId id="1504" r:id="rId45"/>
    <p:sldId id="1505" r:id="rId46"/>
    <p:sldId id="1506" r:id="rId47"/>
    <p:sldId id="1507" r:id="rId48"/>
    <p:sldId id="1508" r:id="rId49"/>
    <p:sldId id="1509" r:id="rId50"/>
    <p:sldId id="1494" r:id="rId51"/>
    <p:sldId id="1587" r:id="rId52"/>
    <p:sldId id="1528" r:id="rId53"/>
    <p:sldId id="1544" r:id="rId54"/>
    <p:sldId id="1545" r:id="rId55"/>
    <p:sldId id="1546" r:id="rId56"/>
    <p:sldId id="1547" r:id="rId57"/>
    <p:sldId id="1548" r:id="rId58"/>
    <p:sldId id="1549" r:id="rId59"/>
    <p:sldId id="1550" r:id="rId60"/>
    <p:sldId id="1551" r:id="rId61"/>
    <p:sldId id="1552" r:id="rId62"/>
    <p:sldId id="1553" r:id="rId63"/>
    <p:sldId id="1554" r:id="rId64"/>
    <p:sldId id="1555" r:id="rId65"/>
    <p:sldId id="1556" r:id="rId66"/>
    <p:sldId id="1557" r:id="rId67"/>
    <p:sldId id="1558" r:id="rId68"/>
    <p:sldId id="1559" r:id="rId69"/>
    <p:sldId id="1560" r:id="rId70"/>
    <p:sldId id="1561" r:id="rId71"/>
    <p:sldId id="1542" r:id="rId72"/>
    <p:sldId id="1510" r:id="rId73"/>
    <p:sldId id="1562" r:id="rId74"/>
    <p:sldId id="1563" r:id="rId75"/>
    <p:sldId id="1564" r:id="rId76"/>
    <p:sldId id="1565" r:id="rId77"/>
    <p:sldId id="1566" r:id="rId78"/>
    <p:sldId id="1567" r:id="rId79"/>
    <p:sldId id="1568" r:id="rId80"/>
    <p:sldId id="1569" r:id="rId81"/>
    <p:sldId id="1570" r:id="rId82"/>
    <p:sldId id="1571" r:id="rId83"/>
    <p:sldId id="1572" r:id="rId84"/>
    <p:sldId id="1573" r:id="rId85"/>
    <p:sldId id="1574" r:id="rId86"/>
    <p:sldId id="1575" r:id="rId87"/>
    <p:sldId id="1576" r:id="rId88"/>
    <p:sldId id="1577" r:id="rId89"/>
    <p:sldId id="1578" r:id="rId90"/>
    <p:sldId id="1579" r:id="rId91"/>
    <p:sldId id="1580" r:id="rId92"/>
    <p:sldId id="1595" r:id="rId9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CE8"/>
    <a:srgbClr val="AAE600"/>
    <a:srgbClr val="FF0000"/>
    <a:srgbClr val="1FE115"/>
    <a:srgbClr val="003399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3623" autoAdjust="0"/>
  </p:normalViewPr>
  <p:slideViewPr>
    <p:cSldViewPr>
      <p:cViewPr varScale="1">
        <p:scale>
          <a:sx n="78" d="100"/>
          <a:sy n="78" d="100"/>
        </p:scale>
        <p:origin x="15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http://www.nss.gov.au/nss/home.nsf/pages/Sample+size+calculator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1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1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y.wikia.org/wiki/Prior_probability" TargetMode="External"/><Relationship Id="rId2" Type="http://schemas.openxmlformats.org/officeDocument/2006/relationships/hyperlink" Target="https://matthew-brett.github.io/teaching/ioannidis_2005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oingbayesiandataanalysis.blogspot.com/2013/01/bayesian-disease-diagnosis-with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1515/regular10.pdf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courses.science.psu.edu/stat506/node/27" TargetMode="Externa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1532046419301194" TargetMode="External"/><Relationship Id="rId3" Type="http://schemas.openxmlformats.org/officeDocument/2006/relationships/hyperlink" Target="https://www.sciencedirect.com/science/article/pii/S1532046419302369" TargetMode="External"/><Relationship Id="rId7" Type="http://schemas.openxmlformats.org/officeDocument/2006/relationships/hyperlink" Target="https://www.sciencedirect.com/science/article/pii/S1532046419302072" TargetMode="External"/><Relationship Id="rId2" Type="http://schemas.openxmlformats.org/officeDocument/2006/relationships/hyperlink" Target="https://www.sciencedirect.com/science/article/pii/S153204642030007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ciencedirect.com/science/article/pii/S1532046419302254" TargetMode="External"/><Relationship Id="rId5" Type="http://schemas.openxmlformats.org/officeDocument/2006/relationships/hyperlink" Target="https://www.sciencedirect.com/science/article/pii/S1532046419301960" TargetMode="External"/><Relationship Id="rId4" Type="http://schemas.openxmlformats.org/officeDocument/2006/relationships/hyperlink" Target="https://www.sciencedirect.com/science/article/pii/S1532046419302448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18846 – Spring 2021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/>
              <a:t>Class 3 – Feb 18, 2021</a:t>
            </a:r>
          </a:p>
          <a:p>
            <a:r>
              <a:rPr lang="en-US" dirty="0"/>
              <a:t>Parameters for research designs</a:t>
            </a:r>
          </a:p>
          <a:p>
            <a:endParaRPr lang="en-US" dirty="0"/>
          </a:p>
          <a:p>
            <a:r>
              <a:rPr lang="en-US" dirty="0"/>
              <a:t>Werner CEUSTERS, MD</a:t>
            </a:r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Design: what and what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plans and procedures for research that span the steps from broad assumptions to detailed methods of data collection, analysis, and interpretation.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Decision to select a design must be informed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research problem</a:t>
            </a:r>
            <a:r>
              <a:rPr lang="en-US" dirty="0"/>
              <a:t>, esp. its nature,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worldviews</a:t>
            </a:r>
            <a:r>
              <a:rPr lang="en-US" dirty="0"/>
              <a:t>: the philosophical assumptions the researcher brings to the study;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methodology</a:t>
            </a:r>
            <a:r>
              <a:rPr lang="en-US" dirty="0"/>
              <a:t>: procedures of inquiry (quantitative / qualitative / mixed)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research methods</a:t>
            </a:r>
            <a:r>
              <a:rPr lang="en-US" dirty="0"/>
              <a:t>: how to conduct data collection, analysis, and interpretation.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328" y="6435213"/>
            <a:ext cx="5039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Trebuchet MS"/>
                <a:cs typeface="Trebuchet MS"/>
              </a:rPr>
              <a:t>Adapted from: Creswell, Research Design, Los Angeles, 2014</a:t>
            </a:r>
          </a:p>
        </p:txBody>
      </p:sp>
    </p:spTree>
    <p:extLst>
      <p:ext uri="{BB962C8B-B14F-4D97-AF65-F5344CB8AC3E}">
        <p14:creationId xmlns:p14="http://schemas.microsoft.com/office/powerpoint/2010/main" val="34444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173126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48591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76534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348964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648804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59234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48341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233772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19553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224754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092630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individual (not linear)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steps in the research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process and the most ‘objective’ (unbiased) procedures to be employed.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146639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Design: what and 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Specifies: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required data,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methods to be used to collect and analyze this data, and how this contributes to answering the research question.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 design logics are used for different types of study, e.g. based on purpose of the inquiry: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Exploration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Description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Explanation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Prediction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Evaluation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scientific 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If 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C37519-617F-47C2-8F5F-740D4FBC6AC7}"/>
              </a:ext>
            </a:extLst>
          </p:cNvPr>
          <p:cNvSpPr/>
          <p:nvPr/>
        </p:nvSpPr>
        <p:spPr bwMode="auto">
          <a:xfrm>
            <a:off x="228600" y="1676400"/>
            <a:ext cx="8610600" cy="28956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versus conclusive research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306461"/>
              </p:ext>
            </p:extLst>
          </p:nvPr>
        </p:nvGraphicFramePr>
        <p:xfrm>
          <a:off x="174810" y="1556043"/>
          <a:ext cx="8740590" cy="5000413"/>
        </p:xfrm>
        <a:graphic>
          <a:graphicData uri="http://schemas.openxmlformats.org/drawingml/2006/table">
            <a:tbl>
              <a:tblPr/>
              <a:tblGrid>
                <a:gridCol w="2415990">
                  <a:extLst>
                    <a:ext uri="{9D8B030D-6E8A-4147-A177-3AD203B41FA5}">
                      <a16:colId xmlns:a16="http://schemas.microsoft.com/office/drawing/2014/main" val="3186567327"/>
                    </a:ext>
                  </a:extLst>
                </a:gridCol>
                <a:gridCol w="3578774">
                  <a:extLst>
                    <a:ext uri="{9D8B030D-6E8A-4147-A177-3AD203B41FA5}">
                      <a16:colId xmlns:a16="http://schemas.microsoft.com/office/drawing/2014/main" val="970204186"/>
                    </a:ext>
                  </a:extLst>
                </a:gridCol>
                <a:gridCol w="2745826">
                  <a:extLst>
                    <a:ext uri="{9D8B030D-6E8A-4147-A177-3AD203B41FA5}">
                      <a16:colId xmlns:a16="http://schemas.microsoft.com/office/drawing/2014/main" val="260498249"/>
                    </a:ext>
                  </a:extLst>
                </a:gridCol>
              </a:tblGrid>
              <a:tr h="56026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Research project components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Exploratory research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Conclusive research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950921"/>
                  </a:ext>
                </a:extLst>
              </a:tr>
              <a:tr h="763003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Research purpose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General: to 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</a:rPr>
                        <a:t>generate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insights about a situation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Specific: to 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</a:rPr>
                        <a:t>verify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insights and aid in selecting a course of action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1936241"/>
                  </a:ext>
                </a:extLst>
              </a:tr>
              <a:tr h="289925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needs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Vague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Clear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5816056"/>
                  </a:ext>
                </a:extLst>
              </a:tr>
              <a:tr h="373698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sources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Ill defined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Well defined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1236263"/>
                  </a:ext>
                </a:extLst>
              </a:tr>
              <a:tr h="347416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collection form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Open-ended, rough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Usually structured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2493079"/>
                  </a:ext>
                </a:extLst>
              </a:tr>
              <a:tr h="854168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Sample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Relatively small; subjectively selected to maximize generalization of insights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Relatively large; objectively selected to permit generalization of findings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7701459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collection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Flexible; no set procedure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Rigid; well-laid-out procedure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648167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analysis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Informal; typically non-quantitative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Formal; typically quantitative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254827"/>
                  </a:ext>
                </a:extLst>
              </a:tr>
              <a:tr h="694011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Inferences/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Recommendations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More tentative than final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More final than tentative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850607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6582716"/>
            <a:ext cx="5996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https://research-methodology.net/research-methodology/research-design/</a:t>
            </a:r>
          </a:p>
        </p:txBody>
      </p:sp>
    </p:spTree>
    <p:extLst>
      <p:ext uri="{BB962C8B-B14F-4D97-AF65-F5344CB8AC3E}">
        <p14:creationId xmlns:p14="http://schemas.microsoft.com/office/powerpoint/2010/main" val="330039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/>
              <a:t>Pre-lecture reading test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12950"/>
            <a:ext cx="4467225" cy="4286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1981200"/>
            <a:ext cx="403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SimSun" panose="02010600030101010101" pitchFamily="2" charset="-122"/>
              </a:rPr>
              <a:t>John P. A. Ioannidis</a:t>
            </a: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Why Most Published Research Findings Are False.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PLOS Medicine 2005;2(8):e124</a:t>
            </a:r>
          </a:p>
          <a:p>
            <a:r>
              <a:rPr lang="en-US" sz="1400" b="0" dirty="0">
                <a:solidFill>
                  <a:schemeClr val="bg1"/>
                </a:solidFill>
                <a:ea typeface="SimSun" panose="02010600030101010101" pitchFamily="2" charset="-122"/>
              </a:rPr>
              <a:t>http://robotics.cs.tamu.edu/RSS2015NegativeResults/pmed.0020124.pdf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0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Generating primary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surveys, experiments, case studies, </a:t>
            </a:r>
            <a:r>
              <a:rPr lang="en-US" dirty="0" err="1"/>
              <a:t>programme</a:t>
            </a:r>
            <a:r>
              <a:rPr lang="en-US" dirty="0"/>
              <a:t> evaluation, ethnographic studies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Analyzing existing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text data: discourse analysis, content analysis, textual criticism, historical studies,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numeric data: secondary data analysis, statistical modelling.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building versus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building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r>
              <a:rPr lang="en-US" dirty="0"/>
              <a:t>Theory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2133600"/>
            <a:ext cx="491490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3" y="4704641"/>
            <a:ext cx="4914900" cy="20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4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scientific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70038"/>
            <a:ext cx="6696075" cy="4845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67518" y="64914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</a:rPr>
              <a:t>https://www.nyu.edu/classes/bkg/methods/005847ch1.pdf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1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perspective of what is studied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8200" y="1980306"/>
            <a:ext cx="7331331" cy="3963072"/>
            <a:chOff x="1273896" y="2176181"/>
            <a:chExt cx="7331331" cy="3963072"/>
          </a:xfrm>
        </p:grpSpPr>
        <p:sp>
          <p:nvSpPr>
            <p:cNvPr id="5" name="Rectangle 4"/>
            <p:cNvSpPr/>
            <p:nvPr/>
          </p:nvSpPr>
          <p:spPr bwMode="auto">
            <a:xfrm>
              <a:off x="1273896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284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1668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4995" y="2176181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Past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81643" y="2176181"/>
              <a:ext cx="14997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Present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95761" y="2176181"/>
              <a:ext cx="1384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Future</a:t>
              </a: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3189642" y="2861537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89642" y="3806419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19970" y="4821220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Arrow Connector 15"/>
          <p:cNvCxnSpPr>
            <a:stCxn id="12" idx="6"/>
          </p:cNvCxnSpPr>
          <p:nvPr/>
        </p:nvCxnSpPr>
        <p:spPr bwMode="auto">
          <a:xfrm>
            <a:off x="3418242" y="2975837"/>
            <a:ext cx="231288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429000" y="3918474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1657570" y="4935520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37516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Major methodologies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83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</a:rPr>
              <a:t>Qualitative research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5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</a:rPr>
              <a:t>Qualitative research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6482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Qualitative Research</a:t>
            </a:r>
            <a:r>
              <a:rPr lang="en-US" dirty="0">
                <a:solidFill>
                  <a:srgbClr val="FFFFFF"/>
                </a:solidFill>
              </a:rPr>
              <a:t> is primarily </a:t>
            </a:r>
            <a:r>
              <a:rPr lang="en-US" dirty="0">
                <a:solidFill>
                  <a:srgbClr val="AAE600"/>
                </a:solidFill>
              </a:rPr>
              <a:t>exploratory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research</a:t>
            </a:r>
            <a:r>
              <a:rPr lang="en-US" dirty="0">
                <a:solidFill>
                  <a:srgbClr val="FFFFFF"/>
                </a:solidFill>
              </a:rPr>
              <a:t> used to gain an understanding of </a:t>
            </a:r>
            <a:r>
              <a:rPr lang="en-US" dirty="0">
                <a:solidFill>
                  <a:srgbClr val="AAE600"/>
                </a:solidFill>
              </a:rPr>
              <a:t>underlying reasons, opinions, and motivations</a:t>
            </a:r>
            <a:r>
              <a:rPr lang="en-US" dirty="0">
                <a:solidFill>
                  <a:srgbClr val="FFFFFF"/>
                </a:solidFill>
              </a:rPr>
              <a:t>. It provides insights into the problem or helps to develop ideas or hypotheses for potential quantitative </a:t>
            </a:r>
            <a:r>
              <a:rPr lang="en-US" b="1" dirty="0">
                <a:solidFill>
                  <a:srgbClr val="FFFFFF"/>
                </a:solidFill>
              </a:rPr>
              <a:t>research.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864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http://www.snapsurveys.com/blog/what-is-the-difference-between-qualitative-research-and-quantitative-research/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vs. 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 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6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490654-3864-4C2B-BEA2-49E0FDAD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references re Ioannidis 2005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2DD10-EDA2-4042-91DC-5C097E97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Reconstruction of the analysis: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https://matthew-brett.github.io/teaching/ioannidis_2005.html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and assessment of prior probabilities: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https://psychology.wikia.org/wiki/Prior_probability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http://doingbayesiandataanalysis.blogspot.com/2013/01/bayesian-disease-diagnosis-with.html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D1B4-91F0-42F3-B8F1-177FEED7A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0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don’t agree with this.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89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/>
              <a:t>Symbol used by an author to denote </a:t>
            </a:r>
          </a:p>
          <a:p>
            <a:pPr marL="0" indent="0" algn="ctr"/>
            <a:r>
              <a:rPr lang="en-US" i="1" dirty="0"/>
              <a:t>some pre-defined perspective P on portions of reality (</a:t>
            </a:r>
            <a:r>
              <a:rPr lang="en-US" i="1" dirty="0" err="1"/>
              <a:t>PoR</a:t>
            </a:r>
            <a:r>
              <a:rPr lang="en-US" i="1" dirty="0"/>
              <a:t>)</a:t>
            </a:r>
          </a:p>
          <a:p>
            <a:pPr marL="0" indent="0" algn="ctr"/>
            <a:r>
              <a:rPr lang="en-US" i="1" dirty="0"/>
              <a:t> whereby P allows these </a:t>
            </a:r>
            <a:r>
              <a:rPr lang="en-US" i="1" dirty="0" err="1"/>
              <a:t>PoRs</a:t>
            </a:r>
            <a:r>
              <a:rPr lang="en-US" i="1" dirty="0"/>
              <a:t> to be described</a:t>
            </a:r>
          </a:p>
          <a:p>
            <a:pPr marL="0" indent="0" algn="ctr"/>
            <a:r>
              <a:rPr lang="en-US" i="1" dirty="0"/>
              <a:t> in a comparable and standardized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0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/>
              <a:t>Symbol used by an author to denote </a:t>
            </a:r>
          </a:p>
          <a:p>
            <a:pPr marL="0" indent="0" algn="ctr"/>
            <a:r>
              <a:rPr lang="en-US" i="1" dirty="0"/>
              <a:t>some </a:t>
            </a:r>
            <a:r>
              <a:rPr lang="en-US" i="1" u="sng" dirty="0"/>
              <a:t>pre-defined perspective</a:t>
            </a:r>
            <a:r>
              <a:rPr lang="en-US" i="1" dirty="0"/>
              <a:t> P on portions of reality (</a:t>
            </a:r>
            <a:r>
              <a:rPr lang="en-US" i="1" dirty="0" err="1"/>
              <a:t>PoR</a:t>
            </a:r>
            <a:r>
              <a:rPr lang="en-US" i="1" dirty="0"/>
              <a:t>)</a:t>
            </a:r>
          </a:p>
          <a:p>
            <a:pPr marL="0" indent="0" algn="ctr"/>
            <a:r>
              <a:rPr lang="en-US" i="1" dirty="0"/>
              <a:t> whereby P allows these </a:t>
            </a:r>
            <a:r>
              <a:rPr lang="en-US" i="1" dirty="0" err="1"/>
              <a:t>PoRs</a:t>
            </a:r>
            <a:r>
              <a:rPr lang="en-US" i="1" dirty="0"/>
              <a:t> to be described</a:t>
            </a:r>
          </a:p>
          <a:p>
            <a:pPr marL="0" indent="0" algn="ctr"/>
            <a:r>
              <a:rPr lang="en-US" i="1" dirty="0"/>
              <a:t> in a comparable and standardized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05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Concept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drawn from </a:t>
            </a:r>
            <a:r>
              <a:rPr lang="en-US" u="sng" dirty="0"/>
              <a:t>observing</a:t>
            </a:r>
            <a:r>
              <a:rPr lang="en-US" dirty="0"/>
              <a:t> a number of </a:t>
            </a:r>
            <a:r>
              <a:rPr lang="en-US" dirty="0" err="1"/>
              <a:t>PoRs</a:t>
            </a:r>
            <a:r>
              <a:rPr lang="en-US" dirty="0"/>
              <a:t> in a relatively similar, comparable and standardized way.</a:t>
            </a:r>
          </a:p>
          <a:p>
            <a:pPr marL="346075" indent="0"/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7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Concept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drawn from </a:t>
            </a:r>
            <a:r>
              <a:rPr lang="en-US" u="sng" dirty="0"/>
              <a:t>observing</a:t>
            </a:r>
            <a:r>
              <a:rPr lang="en-US" dirty="0"/>
              <a:t> a number of </a:t>
            </a:r>
            <a:r>
              <a:rPr lang="en-US" dirty="0" err="1"/>
              <a:t>PoRs</a:t>
            </a:r>
            <a:r>
              <a:rPr lang="en-US" dirty="0"/>
              <a:t> in a relatively similar, comparable and standardized way.</a:t>
            </a:r>
          </a:p>
          <a:p>
            <a:pPr marL="346075" indent="0"/>
            <a:endParaRPr lang="en-US" sz="1000" i="1" dirty="0"/>
          </a:p>
          <a:p>
            <a:pPr marL="346075" indent="0"/>
            <a:r>
              <a:rPr lang="en-US" sz="2000" i="1" dirty="0"/>
              <a:t>‘The critical term here is “observed”, because it means that there is a direct link between the concept (the abstraction) and its referents (the reality).</a:t>
            </a:r>
          </a:p>
          <a:p>
            <a:pPr marL="346075" indent="0"/>
            <a:r>
              <a:rPr lang="en-US" sz="2000" i="1" dirty="0"/>
              <a:t>For instance, we can observe a number of particular instances where individuals receive varying amounts of money for the work they have done over a given period of time. From these particulars we distill an abstraction and label it “income”. </a:t>
            </a:r>
          </a:p>
          <a:p>
            <a:pPr marL="346075" indent="0"/>
            <a:r>
              <a:rPr lang="en-US" sz="2000" i="1" dirty="0"/>
              <a:t>Similarly, we observe individuals and find some of them short, some tall and more of them in between; from these observations we generate the concept “height”.’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6709" y="6386175"/>
            <a:ext cx="64972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0480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6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construct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Construct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built from the logical combination of a number of concepts.</a:t>
            </a:r>
            <a:endParaRPr lang="en-US" sz="1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5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construct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Construct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built from the logical combination of a number of concepts.</a:t>
            </a:r>
            <a:endParaRPr lang="en-US" sz="1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03880"/>
            <a:ext cx="5853113" cy="356467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24600" y="4876800"/>
            <a:ext cx="2667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2002.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Part 1, Chapter 2, Elements of Scientific Theories: Concepts and Definitions. P12.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9718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49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‘Perspective’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Perspective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Cognitive Representation resulting from an interpretive process driven by relatively systematic observations of a </a:t>
            </a:r>
            <a:r>
              <a:rPr lang="en-US" dirty="0" err="1"/>
              <a:t>PoR.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7640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/>
              <a:t>‘</a:t>
            </a:r>
            <a:r>
              <a:rPr lang="en-US" b="1" u="sng" kern="0"/>
              <a:t>Construct</a:t>
            </a:r>
            <a:r>
              <a:rPr lang="en-US" ker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/>
              <a:t>A perspective built from the logical combination of a number of concepts.</a:t>
            </a:r>
            <a:endParaRPr lang="en-US" sz="1000" i="1" ker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97180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Concept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drawn from </a:t>
            </a:r>
            <a:r>
              <a:rPr lang="en-US" u="sng" kern="0" dirty="0"/>
              <a:t>observing</a:t>
            </a:r>
            <a:r>
              <a:rPr lang="en-US" kern="0" dirty="0"/>
              <a:t> a number of </a:t>
            </a:r>
            <a:r>
              <a:rPr lang="en-US" kern="0" dirty="0" err="1"/>
              <a:t>PoRs</a:t>
            </a:r>
            <a:r>
              <a:rPr lang="en-US" kern="0" dirty="0"/>
              <a:t> in a relatively similar, comparable and standardized way.</a:t>
            </a:r>
          </a:p>
          <a:p>
            <a:pPr marL="346075" indent="0"/>
            <a:endParaRPr lang="en-US" sz="1000" i="1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8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Representation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397" y="1676400"/>
          <a:ext cx="8839202" cy="4312920"/>
        </p:xfrm>
        <a:graphic>
          <a:graphicData uri="http://schemas.openxmlformats.org/drawingml/2006/table">
            <a:tbl>
              <a:tblPr/>
              <a:tblGrid>
                <a:gridCol w="236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6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An ENTITY which is (1) GENERICALLY DEPENDENT on (2) some MATERIAL ENTITY and which is (3) concretized by a QUALITY (a) inhering in the MATERIAL ENTITY and (b) that is_about some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INFORMATION QUALITY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REPRESENTATION that is the concretization of some 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is_about or is intended to be about a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specifically depends on an ANATOMICAL STRUCTURE in the cognitive system of an organism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COGNITIVE 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 REPRESENTATION which is a 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6096000"/>
            <a:ext cx="899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Smith B, Ceusters W. </a:t>
            </a:r>
            <a:r>
              <a:rPr lang="en-US" sz="1400" i="1" dirty="0" err="1">
                <a:solidFill>
                  <a:schemeClr val="bg1"/>
                </a:solidFill>
              </a:rPr>
              <a:t>Aboutness</a:t>
            </a:r>
            <a:r>
              <a:rPr lang="en-US" sz="1400" i="1" dirty="0">
                <a:solidFill>
                  <a:schemeClr val="bg1"/>
                </a:solidFill>
              </a:rPr>
              <a:t>: Towards Foundations for the Information Artifact Ontology. In: Proceedings of the Sixth International Conference on Biomedical Ontology: July 27-30, 2015; </a:t>
            </a:r>
            <a:r>
              <a:rPr lang="en-US" sz="1400" i="1" dirty="0" err="1">
                <a:solidFill>
                  <a:schemeClr val="bg1"/>
                </a:solidFill>
              </a:rPr>
              <a:t>Lisboa</a:t>
            </a:r>
            <a:r>
              <a:rPr lang="en-US" sz="1400" i="1" dirty="0">
                <a:solidFill>
                  <a:schemeClr val="bg1"/>
                </a:solidFill>
              </a:rPr>
              <a:t>, Portugal. 2015. Available at: </a:t>
            </a:r>
            <a:r>
              <a:rPr lang="en-US" sz="1400" i="1" dirty="0">
                <a:solidFill>
                  <a:schemeClr val="bg1"/>
                </a:solidFill>
                <a:hlinkClick r:id="rId2"/>
              </a:rPr>
              <a:t>http://ceur-ws.org/Vol-1515/regular10.pdf</a:t>
            </a:r>
            <a:r>
              <a:rPr lang="en-US" sz="1400" i="1" dirty="0">
                <a:solidFill>
                  <a:schemeClr val="bg1"/>
                </a:solidFill>
              </a:rPr>
              <a:t>. Accessed 24 Aug 2016.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4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Perspective label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 for next week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a) Required readings: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R4</a:t>
            </a:r>
            <a:r>
              <a:rPr lang="en-US" dirty="0"/>
              <a:t>. Abbasi, K., </a:t>
            </a:r>
            <a:r>
              <a:rPr lang="en-US" i="1" dirty="0"/>
              <a:t>Covid-19: </a:t>
            </a:r>
            <a:r>
              <a:rPr lang="en-US" i="1" dirty="0" err="1"/>
              <a:t>politicisation</a:t>
            </a:r>
            <a:r>
              <a:rPr lang="en-US" i="1" dirty="0"/>
              <a:t>, “corruption,” and suppression of science. </a:t>
            </a:r>
            <a:r>
              <a:rPr lang="en-US" dirty="0"/>
              <a:t>BMJ, 2020. </a:t>
            </a:r>
            <a:r>
              <a:rPr lang="en-US" b="1" dirty="0"/>
              <a:t>371</a:t>
            </a:r>
            <a:r>
              <a:rPr lang="en-US" dirty="0"/>
              <a:t>: p. m4425. https://www.bmj.com/content/371/bmj.m4425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R5 </a:t>
            </a:r>
            <a:r>
              <a:rPr lang="en-US" dirty="0"/>
              <a:t>Ioannidis, J.P., </a:t>
            </a:r>
            <a:r>
              <a:rPr lang="en-US" i="1" dirty="0"/>
              <a:t>Why Most Clinical Research Is Not Useful. </a:t>
            </a:r>
            <a:r>
              <a:rPr lang="en-US" dirty="0" err="1"/>
              <a:t>PLoS</a:t>
            </a:r>
            <a:r>
              <a:rPr lang="en-US" dirty="0"/>
              <a:t> Med, 2016. </a:t>
            </a:r>
            <a:r>
              <a:rPr lang="en-US" b="1" dirty="0"/>
              <a:t>13</a:t>
            </a:r>
            <a:r>
              <a:rPr lang="en-US" dirty="0"/>
              <a:t>(6): p. e1002049. </a:t>
            </a:r>
          </a:p>
          <a:p>
            <a:pPr marL="1139825" lvl="2" indent="0">
              <a:buNone/>
            </a:pPr>
            <a:r>
              <a:rPr lang="en-US" dirty="0"/>
              <a:t>http://journals.plos.org/plosmedicine/article?id=10.1371/journal.pmed.1002049</a:t>
            </a:r>
          </a:p>
          <a:p>
            <a:pPr marL="1139825" lvl="2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b) On the basis of the lecture and papers </a:t>
            </a:r>
            <a:r>
              <a:rPr lang="en-US" b="1" dirty="0"/>
              <a:t>R4 </a:t>
            </a:r>
            <a:r>
              <a:rPr lang="en-US" dirty="0"/>
              <a:t>and </a:t>
            </a:r>
            <a:r>
              <a:rPr lang="en-US" b="1" dirty="0"/>
              <a:t>R5</a:t>
            </a:r>
            <a:r>
              <a:rPr lang="en-US" dirty="0"/>
              <a:t>, reflect further on concrete topics for your research proposal, and pick one for presentation during C4.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26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setting</a:t>
            </a:r>
            <a:r>
              <a:rPr lang="en-US" dirty="0"/>
              <a:t>’, it is used to denote observable entities in reality.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‘Observable’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‘Observable’ is an ambiguous term: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a property or object is observable (</a:t>
            </a:r>
            <a:r>
              <a:rPr lang="en-US" i="1" u="sng" dirty="0"/>
              <a:t>in the philosopher’s sense</a:t>
            </a:r>
            <a:r>
              <a:rPr lang="en-US" i="1" dirty="0"/>
              <a:t>) if it can be perceived directly, where directness of observation precludes the use of technical artifacts and inferences</a:t>
            </a:r>
            <a:r>
              <a:rPr lang="en-US" dirty="0"/>
              <a:t>’.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u="sng" dirty="0"/>
              <a:t>the physicist</a:t>
            </a:r>
            <a:r>
              <a:rPr lang="en-US" i="1" dirty="0"/>
              <a:t>, by contrast, would also count quantitative magnitudes that can be measured in a ‘relatively simple, direct way’ as observable. Hence, the physicist views such quantities as temperature, pressure and intensity of electric current as observable.</a:t>
            </a:r>
            <a:r>
              <a:rPr lang="en-US" dirty="0"/>
              <a:t>’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23826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Andreas, Holger, "Theoretical Terms in Science", </a:t>
            </a:r>
            <a:r>
              <a:rPr lang="en-US" sz="1400" b="0" i="1" dirty="0">
                <a:solidFill>
                  <a:schemeClr val="bg1"/>
                </a:solidFill>
              </a:rPr>
              <a:t>The Stanford Encyclopedia of Philosophy </a:t>
            </a:r>
            <a:r>
              <a:rPr lang="en-US" sz="1400" b="0" dirty="0">
                <a:solidFill>
                  <a:schemeClr val="bg1"/>
                </a:solidFill>
              </a:rPr>
              <a:t>(Fall 2017 Edition), 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Edward N. </a:t>
            </a:r>
            <a:r>
              <a:rPr lang="en-US" sz="1400" b="0" dirty="0" err="1">
                <a:solidFill>
                  <a:schemeClr val="bg1"/>
                </a:solidFill>
              </a:rPr>
              <a:t>Zalta</a:t>
            </a:r>
            <a:r>
              <a:rPr lang="en-US" sz="1400" b="0" dirty="0">
                <a:solidFill>
                  <a:schemeClr val="bg1"/>
                </a:solidFill>
              </a:rPr>
              <a:t> (ed.), https://plato.stanford.edu/archives/fall2017/entries/theoretical-terms-science/.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setting </a:t>
            </a:r>
            <a:r>
              <a:rPr lang="en-US" i="1" dirty="0"/>
              <a:t>in which they are found</a:t>
            </a:r>
            <a:r>
              <a:rPr lang="en-US" dirty="0"/>
              <a:t>’, the term is used to denote observable entities in reality.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More often, it is used to denote a syntactic element in one or other formal language, e.g.</a:t>
            </a:r>
          </a:p>
          <a:p>
            <a:pPr lvl="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E = mc</a:t>
            </a:r>
            <a:r>
              <a:rPr lang="en-US" baseline="30000" dirty="0"/>
              <a:t>2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‘E’ and ‘m’ are variables,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‘c’ is a constant.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9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vs. 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 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Detailed data is gathered through open ended questions that provide direct quotations. </a:t>
            </a:r>
            <a:r>
              <a:rPr lang="en-US" dirty="0">
                <a:solidFill>
                  <a:srgbClr val="AAE600"/>
                </a:solidFill>
              </a:rPr>
              <a:t>The interviewer is an integral part of the investigation</a:t>
            </a:r>
            <a:r>
              <a:rPr lang="en-US" dirty="0"/>
              <a:t> (Jacob, 1988).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This differs from quantitative research which attempts to gather data by </a:t>
            </a:r>
            <a:r>
              <a:rPr lang="en-US" dirty="0">
                <a:solidFill>
                  <a:srgbClr val="AAE600"/>
                </a:solidFill>
              </a:rPr>
              <a:t>objective</a:t>
            </a:r>
            <a:r>
              <a:rPr lang="en-US" dirty="0"/>
              <a:t> methods to provide information about relations, comparisons, and predictions and attempts to </a:t>
            </a:r>
            <a:r>
              <a:rPr lang="en-US" dirty="0">
                <a:solidFill>
                  <a:srgbClr val="AAE600"/>
                </a:solidFill>
              </a:rPr>
              <a:t>remove the investigator from the investigation</a:t>
            </a:r>
            <a:r>
              <a:rPr lang="en-US" dirty="0"/>
              <a:t> (Smith, 1983).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qualitative research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28600" y="1524000"/>
          <a:ext cx="861060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Purpose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0" u="sng" dirty="0">
                          <a:effectLst/>
                        </a:rPr>
                        <a:t>Understanding</a:t>
                      </a:r>
                      <a:r>
                        <a:rPr lang="en-US" sz="1800" b="0" dirty="0">
                          <a:effectLst/>
                        </a:rPr>
                        <a:t> - Seeks to understand people’s interpretations.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Reality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Dynamic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[in an odd sense]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– ‘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effectLst/>
                        </a:rPr>
                        <a:t>Reality changes with changes in people’s perceptions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’.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Viewpoint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Insider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Reality is what people perceive it to be.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Values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Value bound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Values will have an impact and should be understood and taken into account when conducting and reporting research.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Focus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Holistic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A total or complete picture is sought.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Orientation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Discovery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Theories and hypotheses are evolved from data as collected.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Data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Subjective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Data are perceptions of the people in the environment.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Instrumentation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Human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 human person is the primary collection instrument.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Conditions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Naturalistic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Investigations are conducted under natural conditions.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Results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Valid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[if done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</a:rPr>
                        <a:t>lege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</a:rPr>
                        <a:t>artis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]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 focus is on design and procedures to gain "real," "rich," and "deep" data.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" y="6504801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       ‘</a:t>
            </a:r>
            <a:r>
              <a:rPr lang="en-US" sz="1200" dirty="0">
                <a:solidFill>
                  <a:srgbClr val="FFFF00"/>
                </a:solidFill>
              </a:rPr>
              <a:t>[…]</a:t>
            </a:r>
            <a:r>
              <a:rPr lang="en-US" sz="1200" dirty="0">
                <a:solidFill>
                  <a:srgbClr val="FFFFFF"/>
                </a:solidFill>
              </a:rPr>
              <a:t>’: my comments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0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Research Foundations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Although reality is objectively the way it is, it is/should not be observed or experienced in one single agreed upon way.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Interpretations are socially constructed by individuals in their interaction with their </a:t>
            </a:r>
            <a:r>
              <a:rPr lang="en-US" u="sng" dirty="0"/>
              <a:t>local</a:t>
            </a:r>
            <a:r>
              <a:rPr lang="en-US" dirty="0"/>
              <a:t> reality.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Therefore, there are multiple interpretations of reality that are in flux and that change over time.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researchers are interested in understanding what those interpretations are at a particular point in time and in a particular context.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The purpose is NOT to predict.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qualitative 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Ethnography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Portrait of people-study of the story and culture of a group usually to develop cultural awareness and sensitivity;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Phenomenology</a:t>
            </a:r>
            <a:r>
              <a:rPr lang="en-US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Study of individual’s lived experiences of events-e.g. the experience of AIDS care;</a:t>
            </a:r>
            <a:r>
              <a:rPr lang="en-US" sz="20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Grounded Theory</a:t>
            </a:r>
            <a:r>
              <a:rPr lang="en-US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Going beyond adding to the existing body of knowledge-developing a new theory about a phenomenon-theory grounded on data;</a:t>
            </a:r>
            <a:r>
              <a:rPr lang="en-US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Participatory action research</a:t>
            </a:r>
            <a:r>
              <a:rPr lang="en-US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Individuals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&amp;</a:t>
            </a:r>
            <a:r>
              <a:rPr lang="en-US" sz="1800" dirty="0"/>
              <a:t> groups researching their own personal beings, socio-cultural settings and experiences;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Case study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In-depth investigation of a single or small number of units at a point (over a period) in time.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notes are crucial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Field notes: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are transcribed notes or the written account derived from data collected during observations.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Generally consist of two parts: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/>
              <a:t>descriptive</a:t>
            </a:r>
            <a:r>
              <a:rPr lang="en-US" dirty="0"/>
              <a:t> in which the observer attempts to capture a word-picture of the setting, actions and conversations; and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/>
              <a:t>reflective</a:t>
            </a:r>
            <a:r>
              <a:rPr lang="en-US" dirty="0"/>
              <a:t> in which the observer records thoughts, ideas, questions and concerns based on the observations and interviews.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Should be written as soon as possible after the observation and/or interviews.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Reduction becomes a need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Qualitative studies produce a wealth of data but not all of it is meaningful. Identify and focus in on what is meaningful.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Transform the data into a simplified format that can be understood in the context of the research questions.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trying to discern what is meaningful data always refer back to the research questions and use them as a framework.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Hone in on specific patterns and themes of interest while not focusing on other aspects of the data.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Collection in QLRM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Survey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Focus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Observation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(Data)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Secondary data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Ethnography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/>
            <a:r>
              <a:rPr lang="en-US" sz="2800" dirty="0">
                <a:sym typeface="Wingdings" panose="05000000000000000000" pitchFamily="2" charset="2"/>
              </a:rPr>
              <a:t> Covered in detail in C6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Data Collection Methods: Semi-Structured Interviews and Focus Groups. RAND Corporation 2009. http://www.rand.org/pubs/technical_reports/TR718.html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</a:t>
            </a:r>
            <a:br>
              <a:rPr lang="en-US" dirty="0"/>
            </a:br>
            <a:r>
              <a:rPr lang="en-US" dirty="0"/>
              <a:t>Parameters for research designs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8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Quantitative, qualitative and mixed methods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514600"/>
          <a:ext cx="7772400" cy="3997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Quantitative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Qualitative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Mixed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methods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Predetermined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Emerging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Both predetermined and emerging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Instrument based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Open-ended questions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Both</a:t>
                      </a:r>
                      <a:r>
                        <a:rPr lang="en-US" sz="1600" baseline="0" dirty="0"/>
                        <a:t> open- and closed-ended questions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Observational data, performance</a:t>
                      </a:r>
                      <a:r>
                        <a:rPr lang="en-US" sz="1600" baseline="0" dirty="0"/>
                        <a:t> data, attitude data, and census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Interview</a:t>
                      </a:r>
                      <a:r>
                        <a:rPr lang="en-US" sz="1600" baseline="0" dirty="0"/>
                        <a:t> data, observation data, document data, and audiovisual data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Multiple forms</a:t>
                      </a:r>
                      <a:r>
                        <a:rPr lang="en-US" sz="1600" baseline="0" dirty="0"/>
                        <a:t> of data drawing on all possibilities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Text and image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 and text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</a:t>
                      </a:r>
                      <a:r>
                        <a:rPr lang="en-US" sz="1600" baseline="0" dirty="0"/>
                        <a:t> interpretation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Themes, patterns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Integration</a:t>
                      </a:r>
                      <a:r>
                        <a:rPr lang="en-US" sz="1600" baseline="0" dirty="0"/>
                        <a:t> of multiple interpretations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050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methods in research design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99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3600" dirty="0"/>
              <a:t>H </a:t>
            </a:r>
            <a:r>
              <a:rPr lang="en-US" sz="3600" dirty="0" err="1"/>
              <a:t>ypothesize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O </a:t>
            </a:r>
            <a:r>
              <a:rPr lang="en-US" sz="3600" dirty="0" err="1"/>
              <a:t>perationalize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M </a:t>
            </a:r>
            <a:r>
              <a:rPr lang="en-US" sz="3600" dirty="0" err="1"/>
              <a:t>easure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E valuate </a:t>
            </a:r>
          </a:p>
          <a:p>
            <a:pPr marL="0" indent="0"/>
            <a:r>
              <a:rPr lang="en-US" sz="3600" dirty="0"/>
              <a:t>R </a:t>
            </a:r>
            <a:r>
              <a:rPr lang="en-US" sz="3600" dirty="0" err="1"/>
              <a:t>eplicate</a:t>
            </a:r>
            <a:r>
              <a:rPr lang="en-US" sz="3600" dirty="0"/>
              <a:t>, revise, report.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915" y="5939949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JL. </a:t>
            </a:r>
            <a:r>
              <a:rPr lang="en-US" sz="1400" dirty="0" err="1">
                <a:solidFill>
                  <a:schemeClr val="bg1"/>
                </a:solidFill>
              </a:rPr>
              <a:t>Lakin</a:t>
            </a:r>
            <a:r>
              <a:rPr lang="en-US" sz="1400" dirty="0">
                <a:solidFill>
                  <a:schemeClr val="bg1"/>
                </a:solidFill>
              </a:rPr>
              <a:t>, RB </a:t>
            </a:r>
            <a:r>
              <a:rPr lang="en-US" sz="1400" dirty="0" err="1">
                <a:solidFill>
                  <a:schemeClr val="bg1"/>
                </a:solidFill>
              </a:rPr>
              <a:t>Giesler</a:t>
            </a:r>
            <a:r>
              <a:rPr lang="en-US" sz="1400" dirty="0">
                <a:solidFill>
                  <a:schemeClr val="bg1"/>
                </a:solidFill>
              </a:rPr>
              <a:t>, KA. Morris, JR. </a:t>
            </a:r>
            <a:r>
              <a:rPr lang="en-US" sz="1400" dirty="0" err="1">
                <a:solidFill>
                  <a:schemeClr val="bg1"/>
                </a:solidFill>
              </a:rPr>
              <a:t>Vosmik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HOMER as an Acronym for the Scientific Method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April 1, 2007.  https://doi.org/10.1080/00986280701291317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39358" y="1676400"/>
            <a:ext cx="457200" cy="3276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57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(Relatively) Common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Research question formulation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Randomization and stratification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Blinding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placebos/shams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Control group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Population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Endpoint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Protocol adherence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Sample size determination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49645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Question formulation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formulation of the purpose of the study.</a:t>
            </a:r>
          </a:p>
          <a:p>
            <a:r>
              <a:rPr lang="en-US" dirty="0"/>
              <a:t>Strategies for framing the question.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908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762000"/>
            <a:ext cx="3962400" cy="762000"/>
          </a:xfrm>
        </p:spPr>
        <p:txBody>
          <a:bodyPr/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Where to search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647700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tx1"/>
                </a:solidFill>
              </a:rPr>
              <a:t>http://libguides.gwumc.edu/ebm/studytypes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457200" cy="365125"/>
          </a:xfrm>
          <a:prstGeom prst="rect">
            <a:avLst/>
          </a:prstGeom>
        </p:spPr>
        <p:txBody>
          <a:bodyPr/>
          <a:lstStyle/>
          <a:p>
            <a:fld id="{BFD31CDF-57B6-47B5-A6A0-80974445C95D}" type="slidenum">
              <a:rPr lang="en-US" smtClean="0">
                <a:solidFill>
                  <a:schemeClr val="tx1"/>
                </a:solidFill>
              </a:rPr>
              <a:t>55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003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research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Two general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hypothesis testing: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researchers construct a null hypothesis (“no effect” or “no difference”) and an alternative hypothesis;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evidence is sought to disprove the null and/or support the alternative hypothesis.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Estimation: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Compute differences in some outcome for two different events with appropriate precision;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Appropriate precision is measured by the width of a confidence interval of the difference between the outcomes in the two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strategy: PICO(TT)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389" y="1447800"/>
          <a:ext cx="8772211" cy="5168262"/>
        </p:xfrm>
        <a:graphic>
          <a:graphicData uri="http://schemas.openxmlformats.org/drawingml/2006/table">
            <a:tbl>
              <a:tblPr/>
              <a:tblGrid>
                <a:gridCol w="54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4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Population of patients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Problem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best way to briefly describe this patient population or situation?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pregnant women over 40 with preeclampsia, adolescent boys 13-15,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Intervention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(therapy or test)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intervention?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a drug, a questionnaire, a test, a procedure,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 there an alternative intervention to compare to?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placebo, current standard of care, another therapy,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Include specific patient-oriented outcomes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morbidity, quality of life,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4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Time for completion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Used to identify the time/duration for your data collection or for assessing your outcome.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I.e. how long before you are to see that the intervention is having a positive impact OR the time in which the intervention will be delivered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Type of study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What is the ideal study design to answer this question? What type of study design do you realistically anticipate finding?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randomized-controlled trial, systematic reviews,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Medicine question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Intervention/Therapy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Diagnosis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Prognosis/Prediction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Meaning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462300"/>
            <a:ext cx="797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2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64623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0000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ensure that the data obtained enables the researcher to effectively address the research problem logically and as unambiguously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15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S2.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minimize variation.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construct consistent and uniform endpoint definitions which are as much as possible objectively measurable;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central labs/evaluators to eliminate between-lab/ between-evaluator variation;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very precise evaluation manuals;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Training of evaluators.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10368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30171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S3. Randomization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minimizing treatment selection bias;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assignment to treated group not based on prognostic factors;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prevents confounding of the treatment effects with other prognostic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Simple</a:t>
            </a:r>
            <a:r>
              <a:rPr lang="en-US" sz="2000" dirty="0"/>
              <a:t>: flip a coin for each subject.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Constrained</a:t>
            </a:r>
            <a:r>
              <a:rPr lang="en-US" sz="2000" dirty="0"/>
              <a:t>: subjects pick token (T or </a:t>
            </a:r>
            <a:r>
              <a:rPr lang="en-US" sz="2000" dirty="0" err="1"/>
              <a:t>nT</a:t>
            </a:r>
            <a:r>
              <a:rPr lang="en-US" sz="2000" dirty="0"/>
              <a:t>) from a bag.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Adaptive</a:t>
            </a:r>
            <a:r>
              <a:rPr lang="en-US" sz="2000" dirty="0"/>
              <a:t>, several schemas, e.g.: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pick token from bag to determine group, put it back, add one token from opposite category,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pick from bag, give selected treatment, if treatment successful add two tokens of same treatment to bag, otherwise, one of each.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Stratified</a:t>
            </a:r>
            <a:r>
              <a:rPr lang="en-US" sz="2000" dirty="0"/>
              <a:t>: create treatment groups that are balanced with respect to confounding (prognostic) variables.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93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0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9" y="609600"/>
            <a:ext cx="9163260" cy="6248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07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S4. Blinding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 who: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single: 	   study subjects;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double:	   subjects plus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triple: 	   subjects, investigators, evaluators, sponsors.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often possible: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Ethical (no fake surgery)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side effects of two compared treatments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routes of administration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Can be canceled out by ‘double dummy’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evaluation of the success of the blinding.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642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28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S5. Use of placebos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Sometimes costly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Sometimes impossible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surgery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device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May have treatment effects, most often with patient-reported outcomes.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99734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S6. Control group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discriminate the effects caused by the study 		   intervention from effects due to other factors.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natural history of the disease, patient or clinician expectations, the effects of other interventions,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historical controls: data from previous studies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Randomization not possible </a:t>
            </a:r>
            <a:r>
              <a:rPr lang="en-US" dirty="0">
                <a:sym typeface="Wingdings" panose="05000000000000000000" pitchFamily="2" charset="2"/>
              </a:rPr>
              <a:t> more bias risk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placebo/sham controls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active controls: comparison to intervention with known outcomes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‘non-inferiority’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67953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selection of a control group depends on: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research question,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ethical constraints,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feasibility of blinding,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availability of quality data, and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ability to recruit participants.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3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and cross-over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		A</a:t>
            </a:r>
          </a:p>
          <a:p>
            <a:endParaRPr lang="en-US" dirty="0"/>
          </a:p>
          <a:p>
            <a:r>
              <a:rPr lang="en-US" dirty="0"/>
              <a:t>				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Cross-over		A			A</a:t>
            </a:r>
          </a:p>
          <a:p>
            <a:endParaRPr lang="en-US" dirty="0"/>
          </a:p>
          <a:p>
            <a:r>
              <a:rPr lang="en-US" dirty="0"/>
              <a:t>				B			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38200" y="2667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183840" y="21336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83840" y="213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183840" y="31803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38200" y="4876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183840" y="43434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18384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183840" y="53901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029200" y="4363496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029200" y="5410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733800" y="4363496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733800" y="4343400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36286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control </a:t>
            </a:r>
            <a:r>
              <a:rPr lang="en-US" dirty="0">
                <a:sym typeface="Wingdings" panose="05000000000000000000" pitchFamily="2" charset="2"/>
              </a:rPr>
              <a:t> Quasi-experimental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form of experimental research used extensively in the social sciences and psychology.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Mainly useful for measuring social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inherent weaknesses in the methodology do not undermine the validity of the data, as long as they are recognized and allowed for during the whole experimental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Quasi experiments resemble quantitative and qualitative experiments, but lack random allocation of groups or proper controls, so firm statistical analysis can be very difficult.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00600" y="65437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https://explorable.com/quasi-experimental-design</a:t>
            </a:r>
          </a:p>
        </p:txBody>
      </p:sp>
    </p:spTree>
    <p:extLst>
      <p:ext uri="{BB962C8B-B14F-4D97-AF65-F5344CB8AC3E}">
        <p14:creationId xmlns:p14="http://schemas.microsoft.com/office/powerpoint/2010/main" val="124762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762000"/>
            <a:ext cx="9139518" cy="762000"/>
          </a:xfrm>
        </p:spPr>
        <p:txBody>
          <a:bodyPr/>
          <a:lstStyle/>
          <a:p>
            <a:r>
              <a:rPr lang="en-US" dirty="0"/>
              <a:t>Distinct research purpose </a:t>
            </a:r>
            <a:r>
              <a:rPr lang="en-US" dirty="0">
                <a:sym typeface="Wingdings" panose="05000000000000000000" pitchFamily="2" charset="2"/>
              </a:rPr>
              <a:t> distinct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describe and understand some phenomenon in its natural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Descriptive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look for an association among variables by studying the situation without managing any 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Observational or Epidemiological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determine the effect of a specified intervention (e.g., protocol, method, or treatment) managed by the investigator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Experimental Trial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validate a test, tool or diagnostic 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Diagnostic, Validity or Reliability Study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65532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Adapted from: Research Design Algorithm developed by the American Dietetic Association, 2010</a:t>
            </a:r>
          </a:p>
        </p:txBody>
      </p:sp>
    </p:spTree>
    <p:extLst>
      <p:ext uri="{BB962C8B-B14F-4D97-AF65-F5344CB8AC3E}">
        <p14:creationId xmlns:p14="http://schemas.microsoft.com/office/powerpoint/2010/main" val="12072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S7. Population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Determined by the study 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Homogenous and small versus diverse and large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Response variation and effect isolation versus impact of intervention on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Entry criteria considerations: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Participant safety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Reduction of variation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Prevention of bias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Eliminate confounding comorbidities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25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Selection of study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839200" cy="5243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2" y="6520032"/>
            <a:ext cx="9139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Song JW, Chung KC. Observational studies: Cohort and case-control studies. </a:t>
            </a:r>
            <a:r>
              <a:rPr lang="en-US" sz="1400" b="0" dirty="0" err="1">
                <a:solidFill>
                  <a:schemeClr val="bg1"/>
                </a:solidFill>
              </a:rPr>
              <a:t>Plast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Reconstr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Surg</a:t>
            </a:r>
            <a:r>
              <a:rPr lang="en-US" sz="1400" b="0" dirty="0">
                <a:solidFill>
                  <a:schemeClr val="bg1"/>
                </a:solidFill>
              </a:rPr>
              <a:t> 2010;126:2234-42</a:t>
            </a:r>
          </a:p>
        </p:txBody>
      </p:sp>
    </p:spTree>
    <p:extLst>
      <p:ext uri="{BB962C8B-B14F-4D97-AF65-F5344CB8AC3E}">
        <p14:creationId xmlns:p14="http://schemas.microsoft.com/office/powerpoint/2010/main" val="29392877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Random</a:t>
            </a:r>
            <a:r>
              <a:rPr lang="en-US" dirty="0"/>
              <a:t> </a:t>
            </a:r>
            <a:r>
              <a:rPr lang="en-US" sz="1600" dirty="0"/>
              <a:t>(in combination with others)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Stratified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population is partitioned into non-overlapping groups (‘strata’) and a sample is selected by some design within each stratum.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https://onlinecourses.science.psu.edu/stat506/node/27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Clustered</a:t>
            </a:r>
            <a:r>
              <a:rPr lang="en-US" dirty="0"/>
              <a:t>: focus on a specific subpopulation;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Judgment-based</a:t>
            </a:r>
            <a:r>
              <a:rPr lang="en-US" dirty="0"/>
              <a:t>: focus on subpopulations with specific knowledge or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Convenience-based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Opportunity-based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Snowball</a:t>
            </a:r>
            <a:r>
              <a:rPr lang="en-US" dirty="0"/>
              <a:t>: e.g. suggestions by other interviewees.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Data Collection Methods: Semi-Structured Interviews and Focus Groups. RAND Corporation 2009. http://www.rand.org/pubs/technical_reports/TR718.html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565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Endpoint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Desiderata for endpoints: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(clinically) relevant,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interpretable,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sensitive to the effects of intervention,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practical and affordable to measure in an unbiased manner,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Objective endpoints better than subjective endpoints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Characterized as one of the variable types (nominal, …)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67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Composite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/>
              <a:t>An intervention can have effects on several important endpoints. Composite endpoints combine a number of endpoints into a single measure.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more completed characterization of intervention effects higher power and resulting smaller sample sizes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may reduce the bias due to competing risks and informative censoring.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avoid the multiplicity issue of evaluating endpoints individually.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disadvantages: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significance of composite does not imply significance of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significance of components does not imply significance of the composite.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interpretation can be challenging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Intervention effects for different components can go in different directions.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85234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surrogate endpoint is a measure that is predictive of the clinical event but takes a shorter time to observe.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definitive endpoint often measures clinical benefit whereas the surrogate endpoint tracks the progress or extent of disease.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Surrogate endpoints could also be used when the clinical end-point is too expensive or difficult to measure, or not ethical to measure.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Criteria</a:t>
            </a:r>
            <a:r>
              <a:rPr lang="en-US" sz="20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marker is predictive of the clinical event,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intervention effect on the clinical outcome manifests itself entirely through its effect on the marker.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significant correlation does not necessarily imply that a marker will be an acceptable surrogate.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67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increase statistical power compared to clinical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Surrogate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often continuous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measured repeatedly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 contamination by competing comorbidities if the study duration is short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Clinical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often categorical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surveillance till outcome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56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involve complex, technical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procedures sometimes new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procedures become obsolete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technical and analytic issues, often unapparent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Missing values are commonplace.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Potential for bias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missing values occur in the sickest people,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informative censoring, that is, loss of follow up data potentially related to treatment assignment.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03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S9. Protocol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limit missing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simple trial;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Intension to treat (ITT) model;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Training of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Explanation and motivation for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1880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48073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type I and type II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7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Biomedical Informatics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05400"/>
          </a:xfrm>
          <a:solidFill>
            <a:schemeClr val="tx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Systematic comparison of the protein-protein interaction databases from a user's perspective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Inter-observer agreement and reliability assessment for observational studies of clinical work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Sex, obesity, diabetes, and exposure to particulate matter among patients with severe asthma: Scientific insights from a comparative analysis of open clinical data sources during a five-day hackathon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An empirical study on prediction of population health through social media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Comparing information extraction techniques for low-prevalence concepts: The case of insulin rejection by patients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Tracking a moving user in indoor environments using Bluetooth low energy beacons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Creating synthetic patient data to support the design and evaluation of novel health information technology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906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 w.r.t. null hypothesis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2835" y="1600200"/>
          <a:ext cx="8686800" cy="4141992"/>
        </p:xfrm>
        <a:graphic>
          <a:graphicData uri="http://schemas.openxmlformats.org/drawingml/2006/table">
            <a:tbl>
              <a:tblPr/>
              <a:tblGrid>
                <a:gridCol w="257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58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Null Hypothesis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Claim that an investigator desires to disprove.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rejecting a null hypothesis when it should be rejected.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rejecting the null hypothesis when it should not be rejected (i.e., a false positive).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failing to reject the null hypothesis when it should be rejected (i.e., a false negative). Type II error is the compliment of “power”.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026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superiority trial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Superiority trial:	trial designed to show that a new treatment is superior to another one, typically a placebo.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Power: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identifying a treatment effect when indeed a true treatment effect exists.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 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(incorrectly) identifying a treatment effect when indeed a true treatment effect does not exist.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II 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failing to identifying a treatment effect when indeed a true treatment effect exists.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and type II errors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905000"/>
          <a:ext cx="86868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Reality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</a:rPr>
                        <a:t>Observation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effect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is effective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</a:rPr>
                        <a:t> is rejected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Type I (or α)  error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(falsely reject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(reject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1-</a:t>
                      </a: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 (= study power)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 is accepted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(accept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1-α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Type II (or </a:t>
                      </a: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 error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(falsely accept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1049" y="6400800"/>
            <a:ext cx="87177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Jerrold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Lerman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. Study design in clinical research: sample size estimation and power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520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Depends on four critical quantities: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type I and type II error rates (α and β)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population variance (σ²),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effect size (ES),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i.e. the amount by which we would expect two treatments to differ, or the difference that would be clinically worthwhile.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16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type I and type II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388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 I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set at 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using a smaller Type I error (e.g. 1%)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a safe and effective intervention already exists,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 new intervention appears to be “risky”.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larger Type I error (e.g. 10%)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a safe and effective intervention does not exist and,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 new intervention appears to have low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92637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 II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Type II error is set at 10–20%.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lower Type II error (e.g. 10%):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evaluating a new intervention for a serious disease that has no effective treatment.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higher Type II error (e.g. 20%)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effective alternative interventions are available.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39994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type I and type II errors.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Obtain estimates of quantities that may be needed (e.g., estimates of variation or a control group response rate), through:</a:t>
            </a:r>
          </a:p>
          <a:p>
            <a:pPr marL="1257300" lvl="2" indent="-457200"/>
            <a:r>
              <a:rPr lang="en-US" dirty="0"/>
              <a:t>searching the literature for prior data</a:t>
            </a:r>
          </a:p>
          <a:p>
            <a:pPr marL="1257300" lvl="2" indent="-457200"/>
            <a:r>
              <a:rPr lang="en-US" dirty="0"/>
              <a:t>running pilot studies.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the minimum sample size such that two conditions hold: </a:t>
            </a:r>
          </a:p>
          <a:p>
            <a:pPr marL="1257300" lvl="2" indent="-457200"/>
            <a:r>
              <a:rPr lang="en-US" dirty="0"/>
              <a:t>if the null hypothesis is true then the probability of incorrectly rejecting is no more than the selected Type I error rate, and</a:t>
            </a:r>
          </a:p>
          <a:p>
            <a:pPr marL="1257300" lvl="2" indent="-457200"/>
            <a:r>
              <a:rPr lang="en-US" dirty="0"/>
              <a:t>if the alternative hypothesis is true then the probability of incorrectly failing to reject is no more than the selected Type II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64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Alternative sample size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 a primary quantity to be estimated (e.g. between-group difference in the mean response);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Estimate it with acceptable precision;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Compute the sample size so that there is a high probability that this quantity is estimated with acceptable precision as measured by, e.g. the width of the confidence interval for the between-group difference in means.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88992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9600"/>
            <a:ext cx="9144001" cy="624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6E2931-9DF1-4B6E-A62B-26711C156D43}"/>
              </a:ext>
            </a:extLst>
          </p:cNvPr>
          <p:cNvSpPr/>
          <p:nvPr/>
        </p:nvSpPr>
        <p:spPr>
          <a:xfrm>
            <a:off x="4535563" y="65560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http://www.nss.gov.au/nss/home.nsf/pages/Sample+size+calculator</a:t>
            </a:r>
          </a:p>
        </p:txBody>
      </p:sp>
    </p:spTree>
    <p:extLst>
      <p:ext uri="{BB962C8B-B14F-4D97-AF65-F5344CB8AC3E}">
        <p14:creationId xmlns:p14="http://schemas.microsoft.com/office/powerpoint/2010/main" val="260651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/>
              <a:t>Design partially determines level of evidence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04" y="1508090"/>
            <a:ext cx="6963992" cy="4953000"/>
          </a:xfrm>
        </p:spPr>
      </p:pic>
      <p:sp>
        <p:nvSpPr>
          <p:cNvPr id="5" name="Rectangle 4"/>
          <p:cNvSpPr/>
          <p:nvPr/>
        </p:nvSpPr>
        <p:spPr>
          <a:xfrm>
            <a:off x="4876800" y="6461090"/>
            <a:ext cx="4257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https://guides.library.vcu.edu/humphrey/journal-club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219200" y="1676400"/>
            <a:ext cx="2209800" cy="396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433471" y="1676400"/>
            <a:ext cx="1781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Evidence</a:t>
            </a:r>
          </a:p>
          <a:p>
            <a:r>
              <a:rPr lang="en-US" dirty="0">
                <a:solidFill>
                  <a:schemeClr val="tx1"/>
                </a:solidFill>
              </a:rPr>
              <a:t>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579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all important baseline variables to be measured and how they are to be measured before treatment starts: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Demographic characteristics (age, sex, height, weight, </a:t>
            </a:r>
            <a:r>
              <a:rPr lang="en-US" dirty="0" err="1"/>
              <a:t>etc</a:t>
            </a:r>
            <a:r>
              <a:rPr lang="en-US" dirty="0"/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Known factors that predict the outcome (potential confounders),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Factors that predict or alter the risk of adverse reactions,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Stratification factors,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Pre-specified subgroups.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4900" y="619702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Burgess DC, </a:t>
            </a:r>
            <a:r>
              <a:rPr lang="en-US" sz="1600" b="0" dirty="0" err="1">
                <a:solidFill>
                  <a:schemeClr val="bg1"/>
                </a:solidFill>
              </a:rPr>
              <a:t>Gebski</a:t>
            </a:r>
            <a:r>
              <a:rPr lang="en-US" sz="1600" b="0" dirty="0">
                <a:solidFill>
                  <a:schemeClr val="bg1"/>
                </a:solidFill>
              </a:rPr>
              <a:t> VJ, </a:t>
            </a:r>
            <a:r>
              <a:rPr lang="en-US" sz="1600" b="0" dirty="0" err="1">
                <a:solidFill>
                  <a:schemeClr val="bg1"/>
                </a:solidFill>
              </a:rPr>
              <a:t>Keech</a:t>
            </a:r>
            <a:r>
              <a:rPr lang="en-US" sz="1600" b="0" dirty="0">
                <a:solidFill>
                  <a:schemeClr val="bg1"/>
                </a:solidFill>
              </a:rPr>
              <a:t> AC. Baseline data in clinical trials.</a:t>
            </a:r>
          </a:p>
          <a:p>
            <a:pPr algn="r"/>
            <a:r>
              <a:rPr lang="en-US" sz="1600" b="0" dirty="0">
                <a:solidFill>
                  <a:schemeClr val="bg1"/>
                </a:solidFill>
              </a:rPr>
              <a:t>Med J Aust. 2003 Jul 21;179(2):105-7.</a:t>
            </a:r>
          </a:p>
        </p:txBody>
      </p:sp>
    </p:spTree>
    <p:extLst>
      <p:ext uri="{BB962C8B-B14F-4D97-AF65-F5344CB8AC3E}">
        <p14:creationId xmlns:p14="http://schemas.microsoft.com/office/powerpoint/2010/main" val="29943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Baseline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describing the characteristics of the intervention and control groups before the trial begins</a:t>
            </a:r>
          </a:p>
          <a:p>
            <a:r>
              <a:rPr lang="en-US" dirty="0"/>
              <a:t>Variables</a:t>
            </a:r>
          </a:p>
          <a:p>
            <a:pPr lvl="1"/>
            <a:r>
              <a:rPr lang="en-US" dirty="0"/>
              <a:t>Demographics (age, gender, race, ethnicity, etc.)</a:t>
            </a:r>
          </a:p>
          <a:p>
            <a:pPr lvl="1"/>
            <a:r>
              <a:rPr lang="en-US" dirty="0"/>
              <a:t>Lab Values </a:t>
            </a:r>
          </a:p>
          <a:p>
            <a:pPr lvl="1"/>
            <a:r>
              <a:rPr lang="en-US" dirty="0"/>
              <a:t>Diagnoses</a:t>
            </a:r>
          </a:p>
          <a:p>
            <a:pPr lvl="1"/>
            <a:r>
              <a:rPr lang="en-US" dirty="0"/>
              <a:t>Severity of illness scores (any risk factors for the primary outcome)</a:t>
            </a:r>
          </a:p>
          <a:p>
            <a:pPr lvl="1"/>
            <a:r>
              <a:rPr lang="en-US" dirty="0"/>
              <a:t>Abnormal cut offs for values</a:t>
            </a:r>
          </a:p>
          <a:p>
            <a:pPr lvl="1"/>
            <a:r>
              <a:rPr lang="en-US" dirty="0"/>
              <a:t>Combined values as needed for composite measures</a:t>
            </a:r>
          </a:p>
          <a:p>
            <a:pPr lvl="1"/>
            <a:r>
              <a:rPr lang="en-US" dirty="0"/>
              <a:t>Comparison of the intervention and control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33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1534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34525</TotalTime>
  <Words>7020</Words>
  <Application>Microsoft Office PowerPoint</Application>
  <PresentationFormat>On-screen Show (4:3)</PresentationFormat>
  <Paragraphs>803</Paragraphs>
  <Slides>92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7" baseType="lpstr">
      <vt:lpstr>Batang</vt:lpstr>
      <vt:lpstr>ＭＳ Ｐゴシック</vt:lpstr>
      <vt:lpstr>SimSun</vt:lpstr>
      <vt:lpstr>Arial</vt:lpstr>
      <vt:lpstr>Arial Unicode MS</vt:lpstr>
      <vt:lpstr>Calibri</vt:lpstr>
      <vt:lpstr>FuturaStd-Book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 Course 18846 – Spring 2021   </vt:lpstr>
      <vt:lpstr>Pre-lecture reading test</vt:lpstr>
      <vt:lpstr>Useful references re Ioannidis 2005</vt:lpstr>
      <vt:lpstr>Assignments for next week</vt:lpstr>
      <vt:lpstr>Lecture Parameters for research designs</vt:lpstr>
      <vt:lpstr>Goal of Research Design</vt:lpstr>
      <vt:lpstr>Distinct research purpose  distinct design</vt:lpstr>
      <vt:lpstr>Biomedical Informatics Examples</vt:lpstr>
      <vt:lpstr>Design partially determines level of evidence</vt:lpstr>
      <vt:lpstr>Research Design: what and what parts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Research Design: what and why</vt:lpstr>
      <vt:lpstr>Steps in scientific research</vt:lpstr>
      <vt:lpstr>Exploratory versus conclusive research</vt:lpstr>
      <vt:lpstr>Data orientation</vt:lpstr>
      <vt:lpstr>Theory building versus testing</vt:lpstr>
      <vt:lpstr>Logic of scientific research</vt:lpstr>
      <vt:lpstr>Time perspective of what is studied</vt:lpstr>
      <vt:lpstr>Major methodologies</vt:lpstr>
      <vt:lpstr>Quantitative research</vt:lpstr>
      <vt:lpstr>Quantitative research</vt:lpstr>
      <vt:lpstr>Qualitative vs. quantitative research</vt:lpstr>
      <vt:lpstr>‘Variable’</vt:lpstr>
      <vt:lpstr>How about this?</vt:lpstr>
      <vt:lpstr>Why I don’t agree with this.</vt:lpstr>
      <vt:lpstr>‘Variable’</vt:lpstr>
      <vt:lpstr>‘Variable’</vt:lpstr>
      <vt:lpstr>‘Pre-defined perspectives’: concept</vt:lpstr>
      <vt:lpstr>‘Pre-defined perspectives’: concept</vt:lpstr>
      <vt:lpstr>‘Pre-defined perspectives’: construct</vt:lpstr>
      <vt:lpstr>‘Pre-defined perspectives’: construct</vt:lpstr>
      <vt:lpstr>‘Perspective’</vt:lpstr>
      <vt:lpstr>Cognitive Representation</vt:lpstr>
      <vt:lpstr>Pre-defined perspectives</vt:lpstr>
      <vt:lpstr>‘Variable’</vt:lpstr>
      <vt:lpstr>‘Observable’</vt:lpstr>
      <vt:lpstr>‘Variable’</vt:lpstr>
      <vt:lpstr>Qualitative vs. quantitative research</vt:lpstr>
      <vt:lpstr>Characteristics of qualitative research</vt:lpstr>
      <vt:lpstr>Qualitative Research Foundations</vt:lpstr>
      <vt:lpstr>Different types of qualitative study design</vt:lpstr>
      <vt:lpstr>Field notes are crucial</vt:lpstr>
      <vt:lpstr>Data Reduction becomes a need </vt:lpstr>
      <vt:lpstr>Types of Data Collection in QLRM </vt:lpstr>
      <vt:lpstr>Quantitative, qualitative and mixed methods</vt:lpstr>
      <vt:lpstr>Some methods in research design</vt:lpstr>
      <vt:lpstr>The Scientific Method</vt:lpstr>
      <vt:lpstr>(Relatively) Common Strategies</vt:lpstr>
      <vt:lpstr>S1. Question formulation</vt:lpstr>
      <vt:lpstr>Where to search</vt:lpstr>
      <vt:lpstr>Framing the research question</vt:lpstr>
      <vt:lpstr>Specific strategy: PICO(TT) Framework</vt:lpstr>
      <vt:lpstr>Evidence Based Medicine question types</vt:lpstr>
      <vt:lpstr>PowerPoint Presentation</vt:lpstr>
      <vt:lpstr>S2. Standardization</vt:lpstr>
      <vt:lpstr>S3. Randomization</vt:lpstr>
      <vt:lpstr>PowerPoint Presentation</vt:lpstr>
      <vt:lpstr>PowerPoint Presentation</vt:lpstr>
      <vt:lpstr>S4. Blinding</vt:lpstr>
      <vt:lpstr>S5. Use of placebos</vt:lpstr>
      <vt:lpstr>S6. Control group selection</vt:lpstr>
      <vt:lpstr>Control groups</vt:lpstr>
      <vt:lpstr>Parallel and cross-over</vt:lpstr>
      <vt:lpstr>No control  Quasi-experimental design</vt:lpstr>
      <vt:lpstr>S7. Population selection</vt:lpstr>
      <vt:lpstr>Selection of study participants</vt:lpstr>
      <vt:lpstr>Sampling methods</vt:lpstr>
      <vt:lpstr>S8. Endpoint selection</vt:lpstr>
      <vt:lpstr>S8. Composite endpoints</vt:lpstr>
      <vt:lpstr>S8. Surrogate endpoints</vt:lpstr>
      <vt:lpstr>Advantages of surrogate endpoints</vt:lpstr>
      <vt:lpstr>Disadvantages of surrogate endpoints</vt:lpstr>
      <vt:lpstr>S9. Protocol adherence</vt:lpstr>
      <vt:lpstr>S10. Steps in sample size determination</vt:lpstr>
      <vt:lpstr>Probabilities w.r.t. null hypothesis</vt:lpstr>
      <vt:lpstr>Example: superiority trial</vt:lpstr>
      <vt:lpstr>Type I and type II errors</vt:lpstr>
      <vt:lpstr>Sample size</vt:lpstr>
      <vt:lpstr>S10. Steps in sample size determination</vt:lpstr>
      <vt:lpstr>Select type I error</vt:lpstr>
      <vt:lpstr>Select type II error</vt:lpstr>
      <vt:lpstr>S10. Steps in sample size determination</vt:lpstr>
      <vt:lpstr>S10. Alternative sample size method</vt:lpstr>
      <vt:lpstr>PowerPoint Presentation</vt:lpstr>
      <vt:lpstr>Baseline determination</vt:lpstr>
      <vt:lpstr>Table of Baseline Data</vt:lpstr>
      <vt:lpstr>Any last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1344</cp:revision>
  <dcterms:created xsi:type="dcterms:W3CDTF">1601-01-01T00:00:00Z</dcterms:created>
  <dcterms:modified xsi:type="dcterms:W3CDTF">2021-02-18T18:55:00Z</dcterms:modified>
</cp:coreProperties>
</file>