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98"/>
  </p:notesMasterIdLst>
  <p:sldIdLst>
    <p:sldId id="1721" r:id="rId2"/>
    <p:sldId id="1661" r:id="rId3"/>
    <p:sldId id="1596" r:id="rId4"/>
    <p:sldId id="1597" r:id="rId5"/>
    <p:sldId id="1638" r:id="rId6"/>
    <p:sldId id="1660" r:id="rId7"/>
    <p:sldId id="1659" r:id="rId8"/>
    <p:sldId id="1697" r:id="rId9"/>
    <p:sldId id="1653" r:id="rId10"/>
    <p:sldId id="1606" r:id="rId11"/>
    <p:sldId id="1605" r:id="rId12"/>
    <p:sldId id="1663" r:id="rId13"/>
    <p:sldId id="1668" r:id="rId14"/>
    <p:sldId id="1669" r:id="rId15"/>
    <p:sldId id="1670" r:id="rId16"/>
    <p:sldId id="1671" r:id="rId17"/>
    <p:sldId id="1672" r:id="rId18"/>
    <p:sldId id="1673" r:id="rId19"/>
    <p:sldId id="1682" r:id="rId20"/>
    <p:sldId id="1683" r:id="rId21"/>
    <p:sldId id="1711" r:id="rId22"/>
    <p:sldId id="1692" r:id="rId23"/>
    <p:sldId id="1718" r:id="rId24"/>
    <p:sldId id="1722" r:id="rId25"/>
    <p:sldId id="1698" r:id="rId26"/>
    <p:sldId id="1616" r:id="rId27"/>
    <p:sldId id="1607" r:id="rId28"/>
    <p:sldId id="1609" r:id="rId29"/>
    <p:sldId id="1699" r:id="rId30"/>
    <p:sldId id="1701" r:id="rId31"/>
    <p:sldId id="1723" r:id="rId32"/>
    <p:sldId id="1724" r:id="rId33"/>
    <p:sldId id="1725" r:id="rId34"/>
    <p:sldId id="1727" r:id="rId35"/>
    <p:sldId id="1598" r:id="rId36"/>
    <p:sldId id="1655" r:id="rId37"/>
    <p:sldId id="1712" r:id="rId38"/>
    <p:sldId id="1713" r:id="rId39"/>
    <p:sldId id="1714" r:id="rId40"/>
    <p:sldId id="1613" r:id="rId41"/>
    <p:sldId id="1611" r:id="rId42"/>
    <p:sldId id="1719" r:id="rId43"/>
    <p:sldId id="1720" r:id="rId44"/>
    <p:sldId id="1728" r:id="rId45"/>
    <p:sldId id="1702" r:id="rId46"/>
    <p:sldId id="1614" r:id="rId47"/>
    <p:sldId id="1703" r:id="rId48"/>
    <p:sldId id="1641" r:id="rId49"/>
    <p:sldId id="1642" r:id="rId50"/>
    <p:sldId id="1647" r:id="rId51"/>
    <p:sldId id="1646" r:id="rId52"/>
    <p:sldId id="1686" r:id="rId53"/>
    <p:sldId id="1684" r:id="rId54"/>
    <p:sldId id="1688" r:id="rId55"/>
    <p:sldId id="1687" r:id="rId56"/>
    <p:sldId id="1708" r:id="rId57"/>
    <p:sldId id="1634" r:id="rId58"/>
    <p:sldId id="1706" r:id="rId59"/>
    <p:sldId id="1705" r:id="rId60"/>
    <p:sldId id="1615" r:id="rId61"/>
    <p:sldId id="1631" r:id="rId62"/>
    <p:sldId id="1633" r:id="rId63"/>
    <p:sldId id="1649" r:id="rId64"/>
    <p:sldId id="1690" r:id="rId65"/>
    <p:sldId id="1650" r:id="rId66"/>
    <p:sldId id="1651" r:id="rId67"/>
    <p:sldId id="1632" r:id="rId68"/>
    <p:sldId id="1685" r:id="rId69"/>
    <p:sldId id="1689" r:id="rId70"/>
    <p:sldId id="1640" r:id="rId71"/>
    <p:sldId id="1707" r:id="rId72"/>
    <p:sldId id="1608" r:id="rId73"/>
    <p:sldId id="1619" r:id="rId74"/>
    <p:sldId id="1618" r:id="rId75"/>
    <p:sldId id="1620" r:id="rId76"/>
    <p:sldId id="1704" r:id="rId77"/>
    <p:sldId id="1648" r:id="rId78"/>
    <p:sldId id="1645" r:id="rId79"/>
    <p:sldId id="1639" r:id="rId80"/>
    <p:sldId id="1643" r:id="rId81"/>
    <p:sldId id="1612" r:id="rId82"/>
    <p:sldId id="1644" r:id="rId83"/>
    <p:sldId id="1693" r:id="rId84"/>
    <p:sldId id="1621" r:id="rId85"/>
    <p:sldId id="1622" r:id="rId86"/>
    <p:sldId id="1623" r:id="rId87"/>
    <p:sldId id="1624" r:id="rId88"/>
    <p:sldId id="1625" r:id="rId89"/>
    <p:sldId id="1626" r:id="rId90"/>
    <p:sldId id="1630" r:id="rId91"/>
    <p:sldId id="1637" r:id="rId92"/>
    <p:sldId id="1652" r:id="rId93"/>
    <p:sldId id="1656" r:id="rId94"/>
    <p:sldId id="1657" r:id="rId95"/>
    <p:sldId id="1691" r:id="rId96"/>
    <p:sldId id="1726" r:id="rId9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71" d="100"/>
          <a:sy n="71" d="100"/>
        </p:scale>
        <p:origin x="151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http://www.nss.gov.au/nss/home.nsf/pages/Sample+size+calculator</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21</a:t>
            </a:fld>
            <a:endParaRPr lang="en-US"/>
          </a:p>
        </p:txBody>
      </p:sp>
    </p:spTree>
    <p:extLst>
      <p:ext uri="{BB962C8B-B14F-4D97-AF65-F5344CB8AC3E}">
        <p14:creationId xmlns:p14="http://schemas.microsoft.com/office/powerpoint/2010/main" val="314002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91</a:t>
            </a:fld>
            <a:endParaRPr lang="en-US"/>
          </a:p>
        </p:txBody>
      </p:sp>
    </p:spTree>
    <p:extLst>
      <p:ext uri="{BB962C8B-B14F-4D97-AF65-F5344CB8AC3E}">
        <p14:creationId xmlns:p14="http://schemas.microsoft.com/office/powerpoint/2010/main" val="85525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92</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93</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94</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95</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36</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79</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85</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86</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87</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88</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89</a:t>
            </a:fld>
            <a:endParaRPr lang="en-US"/>
          </a:p>
        </p:txBody>
      </p:sp>
    </p:spTree>
    <p:extLst>
      <p:ext uri="{BB962C8B-B14F-4D97-AF65-F5344CB8AC3E}">
        <p14:creationId xmlns:p14="http://schemas.microsoft.com/office/powerpoint/2010/main" val="15228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90</a:t>
            </a:fld>
            <a:endParaRPr lang="en-US"/>
          </a:p>
        </p:txBody>
      </p:sp>
    </p:spTree>
    <p:extLst>
      <p:ext uri="{BB962C8B-B14F-4D97-AF65-F5344CB8AC3E}">
        <p14:creationId xmlns:p14="http://schemas.microsoft.com/office/powerpoint/2010/main" val="72078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12 – April 22, 2021</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 PICO(TT) Question Formulation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768687"/>
              </p:ext>
            </p:extLst>
          </p:nvPr>
        </p:nvGraphicFramePr>
        <p:xfrm>
          <a:off x="219389" y="1447800"/>
          <a:ext cx="8772211" cy="5168262"/>
        </p:xfrm>
        <a:graphic>
          <a:graphicData uri="http://schemas.openxmlformats.org/drawingml/2006/table">
            <a:tbl>
              <a:tblPr/>
              <a:tblGrid>
                <a:gridCol w="542611">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954484">
                <a:tc>
                  <a:txBody>
                    <a:bodyPr/>
                    <a:lstStyle/>
                    <a:p>
                      <a:pPr algn="ctr">
                        <a:buFont typeface="Arial" panose="020B0604020202020204" pitchFamily="34" charset="0"/>
                        <a:buNone/>
                      </a:pPr>
                      <a:r>
                        <a:rPr lang="en-US" sz="2400" dirty="0">
                          <a:solidFill>
                            <a:schemeClr val="bg1"/>
                          </a:solidFill>
                          <a:effectLst/>
                        </a:rPr>
                        <a:t>P</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Patient</a:t>
                      </a: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490141">
                <a:tc>
                  <a:txBody>
                    <a:bodyPr/>
                    <a:lstStyle/>
                    <a:p>
                      <a:pPr algn="ctr">
                        <a:buFont typeface="Arial" panose="020B0604020202020204" pitchFamily="34" charset="0"/>
                        <a:buNone/>
                      </a:pPr>
                      <a:r>
                        <a:rPr lang="en-US" sz="2400" dirty="0">
                          <a:solidFill>
                            <a:schemeClr val="bg1"/>
                          </a:solidFill>
                          <a:effectLst/>
                        </a:rPr>
                        <a:t>I</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Intervention </a:t>
                      </a:r>
                    </a:p>
                    <a:p>
                      <a:pPr algn="ctr">
                        <a:buFont typeface="Arial" panose="020B0604020202020204" pitchFamily="34" charset="0"/>
                        <a:buNone/>
                      </a:pP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intervention?</a:t>
                      </a:r>
                    </a:p>
                    <a:p>
                      <a:r>
                        <a:rPr lang="en-US" sz="1600" dirty="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722312">
                <a:tc>
                  <a:txBody>
                    <a:bodyPr/>
                    <a:lstStyle/>
                    <a:p>
                      <a:pPr algn="ctr">
                        <a:buFont typeface="Arial" panose="020B0604020202020204" pitchFamily="34" charset="0"/>
                        <a:buNone/>
                      </a:pPr>
                      <a:r>
                        <a:rPr lang="en-US" sz="2400" dirty="0">
                          <a:solidFill>
                            <a:schemeClr val="bg1"/>
                          </a:solidFill>
                          <a:effectLst/>
                        </a:rPr>
                        <a: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Comparison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0002"/>
                  </a:ext>
                </a:extLst>
              </a:tr>
              <a:tr h="490141">
                <a:tc>
                  <a:txBody>
                    <a:bodyPr/>
                    <a:lstStyle/>
                    <a:p>
                      <a:pPr algn="ctr">
                        <a:buFont typeface="Arial" panose="020B0604020202020204" pitchFamily="34" charset="0"/>
                        <a:buNone/>
                      </a:pPr>
                      <a:r>
                        <a:rPr lang="en-US" sz="2400" dirty="0">
                          <a:solidFill>
                            <a:schemeClr val="bg1"/>
                          </a:solidFill>
                          <a:effectLst/>
                        </a:rPr>
                        <a:t>O</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Outcome</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1264047">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Time 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1031875">
                <a:tc>
                  <a:txBody>
                    <a:bodyPr/>
                    <a:lstStyle/>
                    <a:p>
                      <a:pPr algn="ctr">
                        <a:buFont typeface="Arial" panose="020B0604020202020204" pitchFamily="34" charset="0"/>
                        <a:buNone/>
                      </a:pPr>
                      <a:r>
                        <a:rPr lang="en-US" sz="2400" dirty="0">
                          <a:solidFill>
                            <a:schemeClr val="bg1"/>
                          </a:solidFill>
                          <a:effectLst/>
                        </a:rPr>
                        <a:t>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a:solidFill>
                            <a:schemeClr val="bg1"/>
                          </a:solidFill>
                          <a:effectLst/>
                        </a:rPr>
                        <a:t>Type 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41843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
        <p:nvSpPr>
          <p:cNvPr id="6" name="Slide Number Placeholder 5"/>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246435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S2. Standardization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minimize variation.</a:t>
            </a:r>
          </a:p>
          <a:p>
            <a:pPr>
              <a:buFont typeface="Arial" panose="020B0604020202020204" pitchFamily="34" charset="0"/>
              <a:buChar char="•"/>
            </a:pPr>
            <a:r>
              <a:rPr lang="en-US" dirty="0"/>
              <a:t>Strategies:</a:t>
            </a:r>
          </a:p>
          <a:p>
            <a:pPr lvl="1">
              <a:buFont typeface="Arial" panose="020B0604020202020204" pitchFamily="34" charset="0"/>
              <a:buChar char="•"/>
            </a:pPr>
            <a:r>
              <a:rPr lang="en-US" dirty="0"/>
              <a:t>construct consistent and uniform endpoint definitions which are as much as possible objectively measurable;</a:t>
            </a:r>
          </a:p>
          <a:p>
            <a:pPr lvl="1">
              <a:buFont typeface="Arial" panose="020B0604020202020204" pitchFamily="34" charset="0"/>
              <a:buChar char="•"/>
            </a:pPr>
            <a:r>
              <a:rPr lang="en-US" dirty="0"/>
              <a:t>use central labs/evaluators to eliminate between-lab/ between-evaluator variation;</a:t>
            </a:r>
          </a:p>
          <a:p>
            <a:pPr lvl="1">
              <a:buFont typeface="Arial" panose="020B0604020202020204" pitchFamily="34" charset="0"/>
              <a:buChar char="•"/>
            </a:pPr>
            <a:r>
              <a:rPr lang="en-US" dirty="0"/>
              <a:t>Use very precise evaluation manuals;</a:t>
            </a:r>
          </a:p>
          <a:p>
            <a:pPr lvl="1">
              <a:buFont typeface="Arial" panose="020B0604020202020204" pitchFamily="34" charset="0"/>
              <a:buChar char="•"/>
            </a:pPr>
            <a:r>
              <a:rPr lang="en-US" dirty="0"/>
              <a:t>Training of evaluators.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10368"/>
            <a:ext cx="2057400" cy="365125"/>
          </a:xfrm>
        </p:spPr>
        <p:txBody>
          <a:bodyPr/>
          <a:lstStyle/>
          <a:p>
            <a:fld id="{B7A43C5A-ACB8-4C0A-8D74-C2E9796A15BB}" type="slidenum">
              <a:rPr lang="en-US" smtClean="0"/>
              <a:pPr/>
              <a:t>12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30118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S3.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13</a:t>
            </a:fld>
            <a:endParaRPr lang="en-US" dirty="0"/>
          </a:p>
        </p:txBody>
      </p:sp>
    </p:spTree>
    <p:extLst>
      <p:ext uri="{BB962C8B-B14F-4D97-AF65-F5344CB8AC3E}">
        <p14:creationId xmlns:p14="http://schemas.microsoft.com/office/powerpoint/2010/main" val="31404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S4. Blinding</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Of who:</a:t>
            </a:r>
          </a:p>
          <a:p>
            <a:pPr lvl="1">
              <a:buFont typeface="Arial" panose="020B0604020202020204" pitchFamily="34" charset="0"/>
              <a:buChar char="•"/>
            </a:pPr>
            <a:r>
              <a:rPr lang="en-US" dirty="0"/>
              <a:t>single: 	   study subjects;</a:t>
            </a:r>
          </a:p>
          <a:p>
            <a:pPr lvl="1">
              <a:buFont typeface="Arial" panose="020B0604020202020204" pitchFamily="34" charset="0"/>
              <a:buChar char="•"/>
            </a:pPr>
            <a:r>
              <a:rPr lang="en-US" dirty="0"/>
              <a:t>double:	   subjects plus investigators;</a:t>
            </a:r>
          </a:p>
          <a:p>
            <a:pPr lvl="1">
              <a:buFont typeface="Arial" panose="020B0604020202020204" pitchFamily="34" charset="0"/>
              <a:buChar char="•"/>
            </a:pPr>
            <a:r>
              <a:rPr lang="en-US" dirty="0"/>
              <a:t>triple: 	   subjects, investigators, evaluators, sponsors.</a:t>
            </a:r>
          </a:p>
          <a:p>
            <a:pPr>
              <a:buFont typeface="Arial" panose="020B0604020202020204" pitchFamily="34" charset="0"/>
              <a:buChar char="•"/>
            </a:pPr>
            <a:r>
              <a:rPr lang="en-US" dirty="0"/>
              <a:t>Not often possible:</a:t>
            </a:r>
          </a:p>
          <a:p>
            <a:pPr lvl="1">
              <a:buFont typeface="Arial" panose="020B0604020202020204" pitchFamily="34" charset="0"/>
              <a:buChar char="•"/>
            </a:pPr>
            <a:r>
              <a:rPr lang="en-US" dirty="0"/>
              <a:t>Ethical (no fake surgery)</a:t>
            </a:r>
          </a:p>
          <a:p>
            <a:pPr lvl="1">
              <a:buFont typeface="Arial" panose="020B0604020202020204" pitchFamily="34" charset="0"/>
              <a:buChar char="•"/>
            </a:pPr>
            <a:r>
              <a:rPr lang="en-US" dirty="0"/>
              <a:t>Different side effects of two compared treatments</a:t>
            </a:r>
          </a:p>
          <a:p>
            <a:pPr lvl="1">
              <a:buFont typeface="Arial" panose="020B0604020202020204" pitchFamily="34" charset="0"/>
              <a:buChar char="•"/>
            </a:pPr>
            <a:r>
              <a:rPr lang="en-US" dirty="0"/>
              <a:t>Different routes of administration</a:t>
            </a:r>
          </a:p>
          <a:p>
            <a:pPr lvl="2">
              <a:buFont typeface="Arial" panose="020B0604020202020204" pitchFamily="34" charset="0"/>
              <a:buChar char="•"/>
            </a:pPr>
            <a:r>
              <a:rPr lang="en-US" dirty="0"/>
              <a:t>Can be canceled out by ‘double dummy’ approach</a:t>
            </a:r>
          </a:p>
          <a:p>
            <a:pPr>
              <a:buFont typeface="Arial" panose="020B0604020202020204" pitchFamily="34" charset="0"/>
              <a:buChar char="•"/>
            </a:pPr>
            <a:r>
              <a:rPr lang="en-US" dirty="0"/>
              <a:t>Requires evaluation of the success of the blinding.</a:t>
            </a:r>
          </a:p>
        </p:txBody>
      </p:sp>
      <p:sp>
        <p:nvSpPr>
          <p:cNvPr id="4" name="Slide Number Placeholder 3"/>
          <p:cNvSpPr>
            <a:spLocks noGrp="1"/>
          </p:cNvSpPr>
          <p:nvPr>
            <p:ph type="sldNum" sz="quarter" idx="10"/>
          </p:nvPr>
        </p:nvSpPr>
        <p:spPr>
          <a:xfrm>
            <a:off x="76200" y="6264275"/>
            <a:ext cx="2057400" cy="365125"/>
          </a:xfrm>
        </p:spPr>
        <p:txBody>
          <a:bodyPr/>
          <a:lstStyle/>
          <a:p>
            <a:fld id="{B7A43C5A-ACB8-4C0A-8D74-C2E9796A15BB}" type="slidenum">
              <a:rPr lang="en-US" smtClean="0"/>
              <a:pPr/>
              <a:t>14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536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S5. Use of placebos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Sometimes costly</a:t>
            </a:r>
          </a:p>
          <a:p>
            <a:pPr>
              <a:buFont typeface="Arial" panose="020B0604020202020204" pitchFamily="34" charset="0"/>
              <a:buChar char="•"/>
            </a:pPr>
            <a:r>
              <a:rPr lang="en-US" dirty="0"/>
              <a:t>Sometimes impossible</a:t>
            </a:r>
          </a:p>
          <a:p>
            <a:pPr lvl="1">
              <a:buFont typeface="Arial" panose="020B0604020202020204" pitchFamily="34" charset="0"/>
              <a:buChar char="•"/>
            </a:pPr>
            <a:r>
              <a:rPr lang="en-US" dirty="0"/>
              <a:t>surgery</a:t>
            </a:r>
          </a:p>
          <a:p>
            <a:pPr lvl="1">
              <a:buFont typeface="Arial" panose="020B0604020202020204" pitchFamily="34" charset="0"/>
              <a:buChar char="•"/>
            </a:pPr>
            <a:r>
              <a:rPr lang="en-US" dirty="0"/>
              <a:t>device testing</a:t>
            </a:r>
          </a:p>
          <a:p>
            <a:pPr>
              <a:buFont typeface="Arial" panose="020B0604020202020204" pitchFamily="34" charset="0"/>
              <a:buChar char="•"/>
            </a:pPr>
            <a:r>
              <a:rPr lang="en-US" dirty="0"/>
              <a:t>May have treatment effects, most often with patient-reported outcomes.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10639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S6. Control group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Goal: discriminate the effects caused by the study 		   intervention from effects due to other factors.</a:t>
            </a:r>
          </a:p>
          <a:p>
            <a:pPr lvl="3">
              <a:buFont typeface="Arial" panose="020B0604020202020204" pitchFamily="34" charset="0"/>
              <a:buChar char="•"/>
            </a:pPr>
            <a:r>
              <a:rPr lang="en-US" dirty="0"/>
              <a:t>natural history of the disease, patient or clinician expectations, the effects of other interventions, …</a:t>
            </a:r>
          </a:p>
          <a:p>
            <a:pPr>
              <a:buFont typeface="Arial" panose="020B0604020202020204" pitchFamily="34" charset="0"/>
              <a:buChar char="•"/>
            </a:pPr>
            <a:r>
              <a:rPr lang="en-US" dirty="0"/>
              <a:t>Types:</a:t>
            </a:r>
          </a:p>
          <a:p>
            <a:pPr lvl="1">
              <a:buFont typeface="Arial" panose="020B0604020202020204" pitchFamily="34" charset="0"/>
              <a:buChar char="•"/>
            </a:pPr>
            <a:r>
              <a:rPr lang="en-US" dirty="0"/>
              <a:t>historical controls: data from previous studies</a:t>
            </a:r>
          </a:p>
          <a:p>
            <a:pPr lvl="2">
              <a:buFont typeface="Arial" panose="020B0604020202020204" pitchFamily="34" charset="0"/>
              <a:buChar char="•"/>
            </a:pPr>
            <a:r>
              <a:rPr lang="en-US" dirty="0"/>
              <a:t>Randomization not possible </a:t>
            </a:r>
            <a:r>
              <a:rPr lang="en-US" dirty="0">
                <a:sym typeface="Wingdings" panose="05000000000000000000" pitchFamily="2" charset="2"/>
              </a:rPr>
              <a:t> more bias risk</a:t>
            </a:r>
            <a:endParaRPr lang="en-US" dirty="0"/>
          </a:p>
          <a:p>
            <a:pPr lvl="1">
              <a:buFont typeface="Arial" panose="020B0604020202020204" pitchFamily="34" charset="0"/>
              <a:buChar char="•"/>
            </a:pPr>
            <a:r>
              <a:rPr lang="en-US" dirty="0"/>
              <a:t>placebo/sham controls</a:t>
            </a:r>
          </a:p>
          <a:p>
            <a:pPr lvl="1">
              <a:buFont typeface="Arial" panose="020B0604020202020204" pitchFamily="34" charset="0"/>
              <a:buChar char="•"/>
            </a:pPr>
            <a:r>
              <a:rPr lang="en-US" dirty="0"/>
              <a:t>active controls: comparison to intervention with known outcomes</a:t>
            </a:r>
          </a:p>
          <a:p>
            <a:pPr lvl="2">
              <a:buFont typeface="Arial" panose="020B0604020202020204" pitchFamily="34" charset="0"/>
              <a:buChar char="•"/>
            </a:pPr>
            <a:r>
              <a:rPr lang="en-US" dirty="0"/>
              <a:t>‘non-inferiority’ studies.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16</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S7. Population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Determined by the study objective</a:t>
            </a:r>
          </a:p>
          <a:p>
            <a:pPr>
              <a:buFont typeface="Arial" panose="020B0604020202020204" pitchFamily="34" charset="0"/>
              <a:buChar char="•"/>
            </a:pPr>
            <a:r>
              <a:rPr lang="en-US" dirty="0"/>
              <a:t>Homogenous and small versus diverse and large </a:t>
            </a:r>
          </a:p>
          <a:p>
            <a:pPr>
              <a:buFont typeface="Arial" panose="020B0604020202020204" pitchFamily="34" charset="0"/>
              <a:buChar char="•"/>
            </a:pPr>
            <a:r>
              <a:rPr lang="en-US" dirty="0"/>
              <a:t>Response variation and effect isolation versus impact of intervention on society</a:t>
            </a:r>
          </a:p>
          <a:p>
            <a:pPr>
              <a:buFont typeface="Arial" panose="020B0604020202020204" pitchFamily="34" charset="0"/>
              <a:buChar char="•"/>
            </a:pPr>
            <a:r>
              <a:rPr lang="en-US" dirty="0"/>
              <a:t>Entry criteria considerations:</a:t>
            </a:r>
          </a:p>
          <a:p>
            <a:pPr lvl="1">
              <a:buFont typeface="Arial" panose="020B0604020202020204" pitchFamily="34" charset="0"/>
              <a:buChar char="•"/>
            </a:pPr>
            <a:r>
              <a:rPr lang="en-US" dirty="0"/>
              <a:t>Participant safety</a:t>
            </a:r>
          </a:p>
          <a:p>
            <a:pPr lvl="1">
              <a:buFont typeface="Arial" panose="020B0604020202020204" pitchFamily="34" charset="0"/>
              <a:buChar char="•"/>
            </a:pPr>
            <a:r>
              <a:rPr lang="en-US" dirty="0"/>
              <a:t>Reduction of variation</a:t>
            </a:r>
          </a:p>
          <a:p>
            <a:pPr lvl="1">
              <a:buFont typeface="Arial" panose="020B0604020202020204" pitchFamily="34" charset="0"/>
              <a:buChar char="•"/>
            </a:pPr>
            <a:r>
              <a:rPr lang="en-US" dirty="0"/>
              <a:t>Prevention of bias</a:t>
            </a:r>
          </a:p>
          <a:p>
            <a:pPr lvl="2">
              <a:buFont typeface="Arial" panose="020B0604020202020204" pitchFamily="34" charset="0"/>
              <a:buChar char="•"/>
            </a:pPr>
            <a:r>
              <a:rPr lang="en-US" dirty="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17</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S8. Endpoint selection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Desiderata for endpoints:</a:t>
            </a:r>
          </a:p>
          <a:p>
            <a:pPr lvl="1">
              <a:buFont typeface="Arial" panose="020B0604020202020204" pitchFamily="34" charset="0"/>
              <a:buChar char="•"/>
            </a:pPr>
            <a:r>
              <a:rPr lang="en-US" dirty="0"/>
              <a:t>clinically relevant, </a:t>
            </a:r>
          </a:p>
          <a:p>
            <a:pPr lvl="1">
              <a:buFont typeface="Arial" panose="020B0604020202020204" pitchFamily="34" charset="0"/>
              <a:buChar char="•"/>
            </a:pPr>
            <a:r>
              <a:rPr lang="en-US" dirty="0"/>
              <a:t>interpretable, </a:t>
            </a:r>
          </a:p>
          <a:p>
            <a:pPr lvl="1">
              <a:buFont typeface="Arial" panose="020B0604020202020204" pitchFamily="34" charset="0"/>
              <a:buChar char="•"/>
            </a:pPr>
            <a:r>
              <a:rPr lang="en-US" dirty="0"/>
              <a:t>sensitive to the effects of intervention, </a:t>
            </a:r>
          </a:p>
          <a:p>
            <a:pPr lvl="1">
              <a:buFont typeface="Arial" panose="020B0604020202020204" pitchFamily="34" charset="0"/>
              <a:buChar char="•"/>
            </a:pPr>
            <a:r>
              <a:rPr lang="en-US" dirty="0"/>
              <a:t>practical and affordable to measure in an unbiased manner,</a:t>
            </a:r>
          </a:p>
          <a:p>
            <a:pPr lvl="2">
              <a:buFont typeface="Arial" panose="020B0604020202020204" pitchFamily="34" charset="0"/>
              <a:buChar char="•"/>
            </a:pPr>
            <a:r>
              <a:rPr lang="en-US" dirty="0"/>
              <a:t>Objective endpoints better than subjective endpoints .</a:t>
            </a:r>
          </a:p>
          <a:p>
            <a:pPr>
              <a:buFont typeface="Arial" panose="020B0604020202020204" pitchFamily="34" charset="0"/>
              <a:buChar char="•"/>
            </a:pPr>
            <a:r>
              <a:rPr lang="en-US" dirty="0"/>
              <a:t>Characterized as one of the variable types (nominal,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18</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754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Steps in sample size determination</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hypotheses.</a:t>
            </a:r>
          </a:p>
          <a:p>
            <a:pPr lvl="2">
              <a:buFont typeface="Arial" panose="020B0604020202020204" pitchFamily="34" charset="0"/>
              <a:buChar char="•"/>
            </a:pPr>
            <a:r>
              <a:rPr lang="en-US" dirty="0"/>
              <a:t>‘minimum clinically relevant difference’.</a:t>
            </a:r>
          </a:p>
          <a:p>
            <a:pPr marL="457200" indent="-457200">
              <a:buFont typeface="+mj-lt"/>
              <a:buAutoNum type="arabicPeriod"/>
            </a:pPr>
            <a:r>
              <a:rPr lang="en-US" sz="2000" dirty="0"/>
              <a:t>Select type I and type II errors.</a:t>
            </a:r>
          </a:p>
          <a:p>
            <a:pPr marL="457200" indent="-457200">
              <a:buFont typeface="+mj-lt"/>
              <a:buAutoNum type="arabicPeriod"/>
            </a:pPr>
            <a:r>
              <a:rPr lang="en-US" sz="2000" dirty="0"/>
              <a:t>Obtain estimates of quantities that may be needed (e.g., estimates of variation or a control group response rate), through:</a:t>
            </a:r>
          </a:p>
          <a:p>
            <a:pPr marL="1257300" lvl="2" indent="-457200"/>
            <a:r>
              <a:rPr lang="en-US" dirty="0"/>
              <a:t>searching the literature for prior data</a:t>
            </a:r>
          </a:p>
          <a:p>
            <a:pPr marL="1257300" lvl="2" indent="-457200"/>
            <a:r>
              <a:rPr lang="en-US" dirty="0"/>
              <a:t>running pilot studies.</a:t>
            </a:r>
          </a:p>
          <a:p>
            <a:pPr marL="457200" indent="-457200">
              <a:buFont typeface="+mj-lt"/>
              <a:buAutoNum type="arabicPeriod"/>
            </a:pPr>
            <a:r>
              <a:rPr lang="en-US" sz="2000" dirty="0"/>
              <a:t>Select the minimum sample size such that two conditions hold: </a:t>
            </a:r>
          </a:p>
          <a:p>
            <a:pPr marL="1257300" lvl="2" indent="-457200"/>
            <a:r>
              <a:rPr lang="en-US" dirty="0"/>
              <a:t>if the null hypothesis is true then the probability of incorrectly rejecting is no more than the selected Type I error rate, and</a:t>
            </a:r>
          </a:p>
          <a:p>
            <a:pPr marL="1257300" lvl="2" indent="-457200"/>
            <a:r>
              <a:rPr lang="en-US" dirty="0"/>
              <a:t>if the alternative hypothesis is true then the probability of incorrectly failing to reject is no more than the selected Type II error.</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19</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a:t>
            </a:fld>
            <a:endParaRPr lang="en-US"/>
          </a:p>
        </p:txBody>
      </p:sp>
    </p:spTree>
    <p:extLst>
      <p:ext uri="{BB962C8B-B14F-4D97-AF65-F5344CB8AC3E}">
        <p14:creationId xmlns:p14="http://schemas.microsoft.com/office/powerpoint/2010/main" val="50716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Alternative sample size method</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Identify a primary quantity to be estimated (e.g. between-group difference in the mean response); </a:t>
            </a:r>
          </a:p>
          <a:p>
            <a:pPr marL="457200" indent="-457200">
              <a:buFont typeface="+mj-lt"/>
              <a:buAutoNum type="arabicPeriod"/>
            </a:pPr>
            <a:r>
              <a:rPr lang="en-US" sz="2000" dirty="0"/>
              <a:t>Estimate it with acceptable precision;</a:t>
            </a:r>
          </a:p>
          <a:p>
            <a:pPr marL="457200" indent="-457200">
              <a:buFont typeface="+mj-lt"/>
              <a:buAutoNum type="arabicPeriod"/>
            </a:pPr>
            <a:r>
              <a:rPr lang="en-US" sz="2000" dirty="0"/>
              <a:t>Compute the sample size so that there is a high probability that this quantity is estimated with acceptable precision as measured by, e.g. the width of the confidence interval for the between-group difference in means.</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20</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pic>
        <p:nvPicPr>
          <p:cNvPr id="5" name="Picture 4"/>
          <p:cNvPicPr>
            <a:picLocks noChangeAspect="1"/>
          </p:cNvPicPr>
          <p:nvPr/>
        </p:nvPicPr>
        <p:blipFill>
          <a:blip r:embed="rId3"/>
          <a:stretch>
            <a:fillRect/>
          </a:stretch>
        </p:blipFill>
        <p:spPr>
          <a:xfrm>
            <a:off x="-1" y="609600"/>
            <a:ext cx="9144001" cy="6248400"/>
          </a:xfrm>
          <a:prstGeom prst="rect">
            <a:avLst/>
          </a:prstGeom>
        </p:spPr>
      </p:pic>
    </p:spTree>
    <p:extLst>
      <p:ext uri="{BB962C8B-B14F-4D97-AF65-F5344CB8AC3E}">
        <p14:creationId xmlns:p14="http://schemas.microsoft.com/office/powerpoint/2010/main" val="111506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determination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how they are to be measured before treatment starts:</a:t>
            </a:r>
          </a:p>
          <a:p>
            <a:pPr lvl="1">
              <a:buFont typeface="Arial" panose="020B0604020202020204" pitchFamily="34" charset="0"/>
              <a:buChar char="•"/>
            </a:pPr>
            <a:r>
              <a:rPr lang="en-US" dirty="0"/>
              <a:t>Demographic characteristics (age, sex, height, weight, </a:t>
            </a:r>
            <a:r>
              <a:rPr lang="en-US" dirty="0" err="1"/>
              <a:t>etc</a:t>
            </a:r>
            <a:r>
              <a:rPr lang="en-US" dirty="0"/>
              <a:t>),</a:t>
            </a:r>
          </a:p>
          <a:p>
            <a:pPr lvl="1">
              <a:buFont typeface="Arial" panose="020B0604020202020204" pitchFamily="34" charset="0"/>
              <a:buChar char="•"/>
            </a:pPr>
            <a:r>
              <a:rPr lang="en-US" dirty="0"/>
              <a:t>Known factors that predict the outcome (potential confounders),</a:t>
            </a:r>
          </a:p>
          <a:p>
            <a:pPr lvl="1">
              <a:buFont typeface="Arial" panose="020B0604020202020204" pitchFamily="34" charset="0"/>
              <a:buChar char="•"/>
            </a:pPr>
            <a:r>
              <a:rPr lang="en-US" dirty="0"/>
              <a:t>Factors that predict or alter the risk of adverse reactions,</a:t>
            </a:r>
          </a:p>
          <a:p>
            <a:pPr lvl="1">
              <a:buFont typeface="Arial" panose="020B0604020202020204" pitchFamily="34" charset="0"/>
              <a:buChar char="•"/>
            </a:pPr>
            <a:r>
              <a:rPr lang="en-US" dirty="0"/>
              <a:t>Stratification factors,</a:t>
            </a:r>
          </a:p>
          <a:p>
            <a:pPr lvl="1">
              <a:buFont typeface="Arial" panose="020B0604020202020204" pitchFamily="34" charset="0"/>
              <a:buChar char="•"/>
            </a:pPr>
            <a:r>
              <a:rPr lang="en-US" dirty="0"/>
              <a:t>Pre-specified subgroups.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 Baseline data in clinical trials.</a:t>
            </a:r>
          </a:p>
          <a:p>
            <a:pPr algn="r"/>
            <a:r>
              <a:rPr lang="en-US" sz="1600" b="0" dirty="0">
                <a:solidFill>
                  <a:schemeClr val="bg1"/>
                </a:solidFill>
              </a:rPr>
              <a:t>Med J Aust. 2003 Jul 21;179(2):105-7.</a:t>
            </a: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Baseline Data</a:t>
            </a:r>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30079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Am I clear?</a:t>
            </a:r>
          </a:p>
        </p:txBody>
      </p:sp>
      <p:sp>
        <p:nvSpPr>
          <p:cNvPr id="3" name="Content Placeholder 2"/>
          <p:cNvSpPr>
            <a:spLocks noGrp="1"/>
          </p:cNvSpPr>
          <p:nvPr>
            <p:ph idx="1"/>
          </p:nvPr>
        </p:nvSpPr>
        <p:spPr>
          <a:xfrm rot="19995399">
            <a:off x="2485436" y="1576196"/>
            <a:ext cx="7086600" cy="4114800"/>
          </a:xfrm>
        </p:spPr>
        <p:txBody>
          <a:bodyPr/>
          <a:lstStyle/>
          <a:p>
            <a:pPr algn="ctr"/>
            <a:r>
              <a:rPr lang="en-US" sz="4000" i="1" dirty="0"/>
              <a:t>If you did not do so thus far, all steps need to be accounted for in your research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7139">
            <a:off x="-838200" y="2133600"/>
            <a:ext cx="5715000" cy="5715000"/>
          </a:xfrm>
          <a:prstGeom prst="rect">
            <a:avLst/>
          </a:prstGeom>
        </p:spPr>
      </p:pic>
    </p:spTree>
    <p:extLst>
      <p:ext uri="{BB962C8B-B14F-4D97-AF65-F5344CB8AC3E}">
        <p14:creationId xmlns:p14="http://schemas.microsoft.com/office/powerpoint/2010/main" val="125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Tree>
    <p:extLst>
      <p:ext uri="{BB962C8B-B14F-4D97-AF65-F5344CB8AC3E}">
        <p14:creationId xmlns:p14="http://schemas.microsoft.com/office/powerpoint/2010/main" val="150819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evidence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26</a:t>
            </a:fld>
            <a:endParaRPr lang="en-US"/>
          </a:p>
        </p:txBody>
      </p:sp>
      <p:grpSp>
        <p:nvGrpSpPr>
          <p:cNvPr id="9" name="Group 8">
            <a:extLst>
              <a:ext uri="{FF2B5EF4-FFF2-40B4-BE49-F238E27FC236}">
                <a16:creationId xmlns:a16="http://schemas.microsoft.com/office/drawing/2014/main" id="{D8FBA037-C6B4-4FFB-8758-B0A1503BA5E0}"/>
              </a:ext>
            </a:extLst>
          </p:cNvPr>
          <p:cNvGrpSpPr/>
          <p:nvPr/>
        </p:nvGrpSpPr>
        <p:grpSpPr>
          <a:xfrm>
            <a:off x="2514600" y="2819400"/>
            <a:ext cx="5105400" cy="1447800"/>
            <a:chOff x="2514600" y="2819400"/>
            <a:chExt cx="5105400" cy="1447800"/>
          </a:xfrm>
        </p:grpSpPr>
        <p:sp>
          <p:nvSpPr>
            <p:cNvPr id="7" name="Rectangle: Rounded Corners 6">
              <a:extLst>
                <a:ext uri="{FF2B5EF4-FFF2-40B4-BE49-F238E27FC236}">
                  <a16:creationId xmlns:a16="http://schemas.microsoft.com/office/drawing/2014/main" id="{C8BFA743-EF3E-4C87-9BC0-425F4F158C5F}"/>
                </a:ext>
              </a:extLst>
            </p:cNvPr>
            <p:cNvSpPr/>
            <p:nvPr/>
          </p:nvSpPr>
          <p:spPr bwMode="auto">
            <a:xfrm>
              <a:off x="2514600" y="2819400"/>
              <a:ext cx="5105400" cy="1447800"/>
            </a:xfrm>
            <a:prstGeom prst="roundRect">
              <a:avLst>
                <a:gd name="adj" fmla="val 47205"/>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2A2DF5D1-8203-43D2-81C0-14FCC5246C53}"/>
                </a:ext>
              </a:extLst>
            </p:cNvPr>
            <p:cNvSpPr txBox="1"/>
            <p:nvPr/>
          </p:nvSpPr>
          <p:spPr>
            <a:xfrm>
              <a:off x="5562600" y="3543300"/>
              <a:ext cx="1876999" cy="707886"/>
            </a:xfrm>
            <a:prstGeom prst="rect">
              <a:avLst/>
            </a:prstGeom>
            <a:noFill/>
          </p:spPr>
          <p:txBody>
            <a:bodyPr wrap="square" rtlCol="0">
              <a:spAutoFit/>
            </a:bodyPr>
            <a:lstStyle/>
            <a:p>
              <a:r>
                <a:rPr lang="en-US" sz="2000" b="0" dirty="0">
                  <a:solidFill>
                    <a:srgbClr val="FF0000"/>
                  </a:solidFill>
                </a:rPr>
                <a:t>A proposal requirement!</a:t>
              </a:r>
            </a:p>
          </p:txBody>
        </p:sp>
      </p:grpSp>
    </p:spTree>
    <p:extLst>
      <p:ext uri="{BB962C8B-B14F-4D97-AF65-F5344CB8AC3E}">
        <p14:creationId xmlns:p14="http://schemas.microsoft.com/office/powerpoint/2010/main" val="1505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27</a:t>
            </a:fld>
            <a:endParaRPr lang="en-US"/>
          </a:p>
        </p:txBody>
      </p:sp>
    </p:spTree>
    <p:extLst>
      <p:ext uri="{BB962C8B-B14F-4D97-AF65-F5344CB8AC3E}">
        <p14:creationId xmlns:p14="http://schemas.microsoft.com/office/powerpoint/2010/main" val="342581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29</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375461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Tree>
    <p:extLst>
      <p:ext uri="{BB962C8B-B14F-4D97-AF65-F5344CB8AC3E}">
        <p14:creationId xmlns:p14="http://schemas.microsoft.com/office/powerpoint/2010/main" val="378646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580432"/>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31</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1835790"/>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32</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525858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416951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34</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574161"/>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marketing purposes and to gain broader experience with the intervention.</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35</a:t>
            </a:fld>
            <a:endParaRPr lang="en-US"/>
          </a:p>
        </p:txBody>
      </p:sp>
    </p:spTree>
    <p:extLst>
      <p:ext uri="{BB962C8B-B14F-4D97-AF65-F5344CB8AC3E}">
        <p14:creationId xmlns:p14="http://schemas.microsoft.com/office/powerpoint/2010/main" val="2893603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246317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14947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Clinical Trial</a:t>
            </a:r>
          </a:p>
        </p:txBody>
      </p:sp>
      <p:sp>
        <p:nvSpPr>
          <p:cNvPr id="3" name="Content Placeholder 2"/>
          <p:cNvSpPr>
            <a:spLocks noGrp="1"/>
          </p:cNvSpPr>
          <p:nvPr>
            <p:ph idx="1"/>
          </p:nvPr>
        </p:nvSpPr>
        <p:spPr/>
        <p:txBody>
          <a:bodyPr/>
          <a:lstStyle/>
          <a:p>
            <a:pPr marL="0" indent="0"/>
            <a:r>
              <a:rPr lang="en-US" dirty="0"/>
              <a:t>Clinical trial in which participants are assigned to two or more different treatment groups by a method other than random allocation.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3411296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Controlled Trial</a:t>
            </a:r>
          </a:p>
        </p:txBody>
      </p:sp>
      <p:sp>
        <p:nvSpPr>
          <p:cNvPr id="3" name="Content Placeholder 2"/>
          <p:cNvSpPr>
            <a:spLocks noGrp="1"/>
          </p:cNvSpPr>
          <p:nvPr>
            <p:ph idx="1"/>
          </p:nvPr>
        </p:nvSpPr>
        <p:spPr/>
        <p:txBody>
          <a:bodyPr/>
          <a:lstStyle/>
          <a:p>
            <a:pPr marL="0" indent="0"/>
            <a:r>
              <a:rPr lang="en-US" dirty="0"/>
              <a:t>A clinical trial in which participants are randomly assigned to two or more groups: at least one (the experimental group) receiving an intervention that is being tested and another (the comparison or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272322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42</a:t>
            </a:fld>
            <a:endParaRPr lang="en-US"/>
          </a:p>
        </p:txBody>
      </p:sp>
    </p:spTree>
    <p:extLst>
      <p:ext uri="{BB962C8B-B14F-4D97-AF65-F5344CB8AC3E}">
        <p14:creationId xmlns:p14="http://schemas.microsoft.com/office/powerpoint/2010/main" val="3684000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spTree>
    <p:extLst>
      <p:ext uri="{BB962C8B-B14F-4D97-AF65-F5344CB8AC3E}">
        <p14:creationId xmlns:p14="http://schemas.microsoft.com/office/powerpoint/2010/main" val="1779093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44</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Tree>
    <p:extLst>
      <p:ext uri="{BB962C8B-B14F-4D97-AF65-F5344CB8AC3E}">
        <p14:creationId xmlns:p14="http://schemas.microsoft.com/office/powerpoint/2010/main" val="3504681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non-experimental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within the group.</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Tree>
    <p:extLst>
      <p:ext uri="{BB962C8B-B14F-4D97-AF65-F5344CB8AC3E}">
        <p14:creationId xmlns:p14="http://schemas.microsoft.com/office/powerpoint/2010/main" val="2446391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54</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55</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spTree>
    <p:extLst>
      <p:ext uri="{BB962C8B-B14F-4D97-AF65-F5344CB8AC3E}">
        <p14:creationId xmlns:p14="http://schemas.microsoft.com/office/powerpoint/2010/main" val="2425168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57</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Tree>
    <p:extLst>
      <p:ext uri="{BB962C8B-B14F-4D97-AF65-F5344CB8AC3E}">
        <p14:creationId xmlns:p14="http://schemas.microsoft.com/office/powerpoint/2010/main" val="2798641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Tree>
    <p:extLst>
      <p:ext uri="{BB962C8B-B14F-4D97-AF65-F5344CB8AC3E}">
        <p14:creationId xmlns:p14="http://schemas.microsoft.com/office/powerpoint/2010/main" val="12098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61</a:t>
            </a:fld>
            <a:endParaRPr lang="en-US"/>
          </a:p>
        </p:txBody>
      </p:sp>
    </p:spTree>
    <p:extLst>
      <p:ext uri="{BB962C8B-B14F-4D97-AF65-F5344CB8AC3E}">
        <p14:creationId xmlns:p14="http://schemas.microsoft.com/office/powerpoint/2010/main" val="2470583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in other words,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68</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353458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4270566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72</a:t>
            </a:fld>
            <a:endParaRPr lang="en-US"/>
          </a:p>
        </p:txBody>
      </p:sp>
    </p:spTree>
    <p:extLst>
      <p:ext uri="{BB962C8B-B14F-4D97-AF65-F5344CB8AC3E}">
        <p14:creationId xmlns:p14="http://schemas.microsoft.com/office/powerpoint/2010/main" val="928076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73</a:t>
            </a:fld>
            <a:endParaRPr lang="en-US"/>
          </a:p>
        </p:txBody>
      </p:sp>
    </p:spTree>
    <p:extLst>
      <p:ext uri="{BB962C8B-B14F-4D97-AF65-F5344CB8AC3E}">
        <p14:creationId xmlns:p14="http://schemas.microsoft.com/office/powerpoint/2010/main" val="2065204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74</a:t>
            </a:fld>
            <a:endParaRPr lang="en-US"/>
          </a:p>
        </p:txBody>
      </p:sp>
    </p:spTree>
    <p:extLst>
      <p:ext uri="{BB962C8B-B14F-4D97-AF65-F5344CB8AC3E}">
        <p14:creationId xmlns:p14="http://schemas.microsoft.com/office/powerpoint/2010/main" val="3083197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75</a:t>
            </a:fld>
            <a:endParaRPr lang="en-US"/>
          </a:p>
        </p:txBody>
      </p:sp>
    </p:spTree>
    <p:extLst>
      <p:ext uri="{BB962C8B-B14F-4D97-AF65-F5344CB8AC3E}">
        <p14:creationId xmlns:p14="http://schemas.microsoft.com/office/powerpoint/2010/main" val="2231399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spTree>
    <p:extLst>
      <p:ext uri="{BB962C8B-B14F-4D97-AF65-F5344CB8AC3E}">
        <p14:creationId xmlns:p14="http://schemas.microsoft.com/office/powerpoint/2010/main" val="2679868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outcome status at the outset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exposure status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79</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Tree>
    <p:extLst>
      <p:ext uri="{BB962C8B-B14F-4D97-AF65-F5344CB8AC3E}">
        <p14:creationId xmlns:p14="http://schemas.microsoft.com/office/powerpoint/2010/main" val="300944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Methodological principles and strategies</a:t>
            </a:r>
          </a:p>
        </p:txBody>
      </p:sp>
      <p:sp>
        <p:nvSpPr>
          <p:cNvPr id="6" name="Subtitle 5"/>
          <p:cNvSpPr>
            <a:spLocks noGrp="1"/>
          </p:cNvSpPr>
          <p:nvPr>
            <p:ph type="subTitle" idx="1"/>
          </p:nvPr>
        </p:nvSpPr>
        <p:spPr>
          <a:xfrm>
            <a:off x="685800" y="3886200"/>
            <a:ext cx="7772400" cy="1752600"/>
          </a:xfrm>
        </p:spPr>
        <p:txBody>
          <a:bodyPr/>
          <a:lstStyle/>
          <a:p>
            <a:r>
              <a:rPr lang="en-US" sz="3200" dirty="0"/>
              <a:t>Summary and recapitulation</a:t>
            </a:r>
          </a:p>
          <a:p>
            <a:endParaRPr lang="en-US" dirty="0"/>
          </a:p>
          <a:p>
            <a:r>
              <a:rPr lang="en-US" dirty="0"/>
              <a:t>For details: </a:t>
            </a:r>
          </a:p>
          <a:p>
            <a:r>
              <a:rPr lang="en-US" dirty="0"/>
              <a:t>See Class 4 – Parameters for Research Designs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Tree>
    <p:extLst>
      <p:ext uri="{BB962C8B-B14F-4D97-AF65-F5344CB8AC3E}">
        <p14:creationId xmlns:p14="http://schemas.microsoft.com/office/powerpoint/2010/main" val="3169796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80</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81</a:t>
            </a:fld>
            <a:endParaRPr lang="en-US"/>
          </a:p>
        </p:txBody>
      </p:sp>
    </p:spTree>
    <p:extLst>
      <p:ext uri="{BB962C8B-B14F-4D97-AF65-F5344CB8AC3E}">
        <p14:creationId xmlns:p14="http://schemas.microsoft.com/office/powerpoint/2010/main" val="2474572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Let’s try it</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84</a:t>
            </a:fld>
            <a:endParaRPr lang="en-US"/>
          </a:p>
        </p:txBody>
      </p:sp>
    </p:spTree>
    <p:extLst>
      <p:ext uri="{BB962C8B-B14F-4D97-AF65-F5344CB8AC3E}">
        <p14:creationId xmlns:p14="http://schemas.microsoft.com/office/powerpoint/2010/main" val="750539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Tree>
    <p:extLst>
      <p:ext uri="{BB962C8B-B14F-4D97-AF65-F5344CB8AC3E}">
        <p14:creationId xmlns:p14="http://schemas.microsoft.com/office/powerpoint/2010/main" val="742651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24108669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faculty of a particular department. </a:t>
            </a:r>
          </a:p>
          <a:p>
            <a:pPr>
              <a:buFont typeface="Arial" panose="020B0604020202020204" pitchFamily="34" charset="0"/>
              <a:buChar char="•"/>
            </a:pPr>
            <a:r>
              <a:rPr lang="en-US" dirty="0"/>
              <a:t>Among other questions, the questionnaire asked about the academic title of faculty and whether they were satisfied with their promotional prospects.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spTree>
    <p:extLst>
      <p:ext uri="{BB962C8B-B14F-4D97-AF65-F5344CB8AC3E}">
        <p14:creationId xmlns:p14="http://schemas.microsoft.com/office/powerpoint/2010/main" val="470937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teaching method for biomedical informatics, students were randomly allocated to either the course with the new method or the conventional one.</a:t>
            </a:r>
          </a:p>
          <a:p>
            <a:pPr>
              <a:buFont typeface="Arial" panose="020B0604020202020204" pitchFamily="34" charset="0"/>
              <a:buChar char="•"/>
            </a:pPr>
            <a:r>
              <a:rPr lang="en-US" dirty="0"/>
              <a:t>At the end of the courses, the students were questioned about what they thought to have learned, and they were subjected to an exam by independent instructors.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1697338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Q5.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graduate student admission system has been set up at some university. </a:t>
            </a:r>
          </a:p>
          <a:p>
            <a:pPr>
              <a:buFont typeface="Arial" panose="020B0604020202020204" pitchFamily="34" charset="0"/>
              <a:buChar char="•"/>
            </a:pPr>
            <a:r>
              <a:rPr lang="en-US" dirty="0"/>
              <a:t>To evaluate it, the processing times of candidates were measured for 6 semesters and compared with the processing times at a nearby college.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357809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(Relatively) Common Strategies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Research question formulation</a:t>
            </a:r>
          </a:p>
          <a:p>
            <a:pPr>
              <a:buFont typeface="Arial" panose="020B0604020202020204" pitchFamily="34" charset="0"/>
              <a:buChar char="•"/>
            </a:pPr>
            <a:r>
              <a:rPr lang="en-US" dirty="0"/>
              <a:t>Standardization</a:t>
            </a:r>
          </a:p>
          <a:p>
            <a:pPr>
              <a:buFont typeface="Arial" panose="020B0604020202020204" pitchFamily="34" charset="0"/>
              <a:buChar char="•"/>
            </a:pPr>
            <a:r>
              <a:rPr lang="en-US" dirty="0"/>
              <a:t>Randomization and stratification</a:t>
            </a:r>
          </a:p>
          <a:p>
            <a:pPr>
              <a:buFont typeface="Arial" panose="020B0604020202020204" pitchFamily="34" charset="0"/>
              <a:buChar char="•"/>
            </a:pPr>
            <a:r>
              <a:rPr lang="en-US" dirty="0"/>
              <a:t>Blinding</a:t>
            </a:r>
          </a:p>
          <a:p>
            <a:pPr>
              <a:buFont typeface="Arial" panose="020B0604020202020204" pitchFamily="34" charset="0"/>
              <a:buChar char="•"/>
            </a:pPr>
            <a:r>
              <a:rPr lang="en-US" dirty="0"/>
              <a:t>Use of placebos/shams</a:t>
            </a:r>
          </a:p>
          <a:p>
            <a:pPr>
              <a:buFont typeface="Arial" panose="020B0604020202020204" pitchFamily="34" charset="0"/>
              <a:buChar char="•"/>
            </a:pPr>
            <a:r>
              <a:rPr lang="en-US" dirty="0"/>
              <a:t>Control group selection</a:t>
            </a:r>
          </a:p>
          <a:p>
            <a:pPr>
              <a:buFont typeface="Arial" panose="020B0604020202020204" pitchFamily="34" charset="0"/>
              <a:buChar char="•"/>
            </a:pPr>
            <a:r>
              <a:rPr lang="en-US" dirty="0"/>
              <a:t>Population selection</a:t>
            </a:r>
          </a:p>
          <a:p>
            <a:pPr>
              <a:buFont typeface="Arial" panose="020B0604020202020204" pitchFamily="34" charset="0"/>
              <a:buChar char="•"/>
            </a:pPr>
            <a:r>
              <a:rPr lang="en-US" dirty="0"/>
              <a:t>Endpoint selection</a:t>
            </a:r>
          </a:p>
          <a:p>
            <a:pPr>
              <a:buFont typeface="Arial" panose="020B0604020202020204" pitchFamily="34" charset="0"/>
              <a:buChar char="•"/>
            </a:pPr>
            <a:r>
              <a:rPr lang="en-US" dirty="0"/>
              <a:t>Protocol adherence</a:t>
            </a:r>
          </a:p>
          <a:p>
            <a:pPr>
              <a:buFont typeface="Arial" panose="020B0604020202020204" pitchFamily="34" charset="0"/>
              <a:buChar char="•"/>
            </a:pPr>
            <a:r>
              <a:rPr lang="en-US" dirty="0"/>
              <a:t>Sample size determination</a:t>
            </a:r>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9</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Q6. When are case reports most useful?</a:t>
            </a:r>
            <a:br>
              <a:rPr lang="en-US" dirty="0"/>
            </a:br>
            <a:endParaRPr lang="en-US" dirty="0"/>
          </a:p>
        </p:txBody>
      </p:sp>
      <p:sp>
        <p:nvSpPr>
          <p:cNvPr id="3" name="Content Placeholder 2"/>
          <p:cNvSpPr>
            <a:spLocks noGrp="1"/>
          </p:cNvSpPr>
          <p:nvPr>
            <p:ph idx="1"/>
          </p:nvPr>
        </p:nvSpPr>
        <p:spPr/>
        <p:txBody>
          <a:bodyPr/>
          <a:lstStyle/>
          <a:p>
            <a:r>
              <a:rPr lang="en-US" dirty="0"/>
              <a:t>a) When you encounter cases seen before and need more information</a:t>
            </a:r>
          </a:p>
          <a:p>
            <a:r>
              <a:rPr lang="en-US" dirty="0"/>
              <a:t>b) When new symptoms or outcomes are not yet identified</a:t>
            </a:r>
          </a:p>
          <a:p>
            <a:r>
              <a:rPr lang="en-US" dirty="0"/>
              <a:t>c) When developing clinical practice guidelines</a:t>
            </a:r>
          </a:p>
          <a:p>
            <a:r>
              <a:rPr lang="en-US" dirty="0"/>
              <a:t>d) When you have an extremely large study population</a:t>
            </a:r>
          </a:p>
          <a:p>
            <a:endParaRPr lang="en-US" dirty="0"/>
          </a:p>
          <a:p>
            <a:r>
              <a:rPr lang="en-US" dirty="0"/>
              <a:t>Pick one answer.</a:t>
            </a:r>
          </a:p>
          <a:p>
            <a:endParaRPr lang="en-US" dirty="0"/>
          </a:p>
          <a:p>
            <a:endParaRPr lang="en-US" dirty="0"/>
          </a:p>
          <a:p>
            <a:endParaRPr lang="en-US" dirty="0"/>
          </a:p>
          <a:p>
            <a:r>
              <a:rPr lang="en-US" dirty="0"/>
              <a:t>Scoring: correct 10p      wrong -5p        no answer  0p</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3519544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Q7. Is this a case-control study?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researcher forms for his study:</a:t>
            </a:r>
          </a:p>
          <a:p>
            <a:pPr lvl="1">
              <a:buFont typeface="Arial" panose="020B0604020202020204" pitchFamily="34" charset="0"/>
              <a:buChar char="•"/>
            </a:pPr>
            <a:r>
              <a:rPr lang="en-US" dirty="0"/>
              <a:t>a) a group of people with a known exposure and</a:t>
            </a:r>
          </a:p>
          <a:p>
            <a:pPr lvl="1">
              <a:buFont typeface="Arial" panose="020B0604020202020204" pitchFamily="34" charset="0"/>
              <a:buChar char="•"/>
            </a:pPr>
            <a:r>
              <a:rPr lang="en-US" dirty="0"/>
              <a:t>b) a comparison group (‘control group’) without the exposure.</a:t>
            </a:r>
          </a:p>
          <a:p>
            <a:pPr>
              <a:buFont typeface="Arial" panose="020B0604020202020204" pitchFamily="34" charset="0"/>
              <a:buChar char="•"/>
            </a:pPr>
            <a:r>
              <a:rPr lang="en-US" dirty="0"/>
              <a:t>He follows both groups through time to see what outcomes result.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answer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91</a:t>
            </a:fld>
            <a:endParaRPr lang="en-US"/>
          </a:p>
        </p:txBody>
      </p:sp>
    </p:spTree>
    <p:extLst>
      <p:ext uri="{BB962C8B-B14F-4D97-AF65-F5344CB8AC3E}">
        <p14:creationId xmlns:p14="http://schemas.microsoft.com/office/powerpoint/2010/main" val="33435174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Q8. Which statements are </a:t>
            </a:r>
            <a:r>
              <a:rPr lang="en-US"/>
              <a:t>correct?</a:t>
            </a:r>
            <a:endParaRPr lang="en-US" dirty="0"/>
          </a:p>
        </p:txBody>
      </p:sp>
      <p:sp>
        <p:nvSpPr>
          <p:cNvPr id="3" name="Content Placeholder 2"/>
          <p:cNvSpPr>
            <a:spLocks noGrp="1"/>
          </p:cNvSpPr>
          <p:nvPr>
            <p:ph idx="1"/>
          </p:nvPr>
        </p:nvSpPr>
        <p:spPr/>
        <p:txBody>
          <a:bodyPr/>
          <a:lstStyle/>
          <a:p>
            <a:pPr marL="0" indent="0"/>
            <a:r>
              <a:rPr lang="en-US" dirty="0"/>
              <a:t>An investigator wants to study whether clinicians using electronic medical record (EMR) systems are at risk factor for vision loss. </a:t>
            </a:r>
          </a:p>
          <a:p>
            <a:pPr marL="457200" indent="-457200">
              <a:buFont typeface="+mj-lt"/>
              <a:buAutoNum type="arabicPeriod"/>
            </a:pPr>
            <a:r>
              <a:rPr lang="en-US" dirty="0"/>
              <a:t>A cohort study is to be preferred over a case-control study.              </a:t>
            </a:r>
            <a:r>
              <a:rPr lang="en-US" sz="1600" dirty="0"/>
              <a:t>(correct answer 10p,  wrong  -5p,   no 0p)</a:t>
            </a:r>
          </a:p>
          <a:p>
            <a:pPr marL="457200" indent="-457200">
              <a:buFont typeface="+mj-lt"/>
              <a:buAutoNum type="arabicPeriod"/>
            </a:pPr>
            <a:r>
              <a:rPr lang="en-US" dirty="0"/>
              <a:t>If one group is composed of EMR using clinicians suffering from vision loss, it is better to have the other group be composed of:</a:t>
            </a:r>
          </a:p>
          <a:p>
            <a:pPr marL="857250" lvl="1" indent="-457200">
              <a:buFont typeface="+mj-lt"/>
              <a:buAutoNum type="alphaLcParenR"/>
            </a:pPr>
            <a:r>
              <a:rPr lang="en-US" sz="2000" dirty="0"/>
              <a:t>Clinicians that do not use an EMR but suffer vision loss,</a:t>
            </a:r>
          </a:p>
          <a:p>
            <a:pPr marL="857250" lvl="1" indent="-457200">
              <a:buFont typeface="+mj-lt"/>
              <a:buAutoNum type="alphaLcParenR"/>
            </a:pPr>
            <a:r>
              <a:rPr lang="en-US" sz="2000" dirty="0"/>
              <a:t>Clinicians that use an EMR but do not have vision loss,</a:t>
            </a:r>
          </a:p>
          <a:p>
            <a:pPr marL="857250" lvl="1" indent="-457200">
              <a:buFont typeface="+mj-lt"/>
              <a:buAutoNum type="alphaLcParenR"/>
            </a:pPr>
            <a:r>
              <a:rPr lang="en-US" sz="2000" dirty="0"/>
              <a:t>EMR users with or without vision loss that are not clinicians.</a:t>
            </a:r>
          </a:p>
          <a:p>
            <a:pPr marL="0" indent="0"/>
            <a:r>
              <a:rPr lang="en-US" sz="2000" dirty="0"/>
              <a:t>			</a:t>
            </a:r>
            <a:r>
              <a:rPr lang="en-US" sz="1600" dirty="0"/>
              <a:t>(correct answer 10p,  wrong  -5p,   no 0p)</a:t>
            </a:r>
          </a:p>
          <a:p>
            <a:pPr marL="0" indent="0"/>
            <a:endParaRPr lang="en-US" sz="2000" dirty="0"/>
          </a:p>
          <a:p>
            <a:pPr marL="857250" lvl="1" indent="-457200">
              <a:buFont typeface="+mj-lt"/>
              <a:buAutoNum type="alphaLcParenR"/>
            </a:pPr>
            <a:endParaRPr lang="en-US" sz="2000" dirty="0"/>
          </a:p>
          <a:p>
            <a:pPr marL="457200" indent="-457200">
              <a:buFont typeface="+mj-lt"/>
              <a:buAutoNum type="arabicPeriod"/>
            </a:pPr>
            <a:endParaRPr lang="en-US" dirty="0"/>
          </a:p>
          <a:p>
            <a:pPr marL="457200" indent="-457200">
              <a:buFont typeface="+mj-lt"/>
              <a:buAutoNum type="arabicPeriod"/>
            </a:pP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92</a:t>
            </a:fld>
            <a:endParaRPr lang="en-US" dirty="0"/>
          </a:p>
        </p:txBody>
      </p:sp>
    </p:spTree>
    <p:extLst>
      <p:ext uri="{BB962C8B-B14F-4D97-AF65-F5344CB8AC3E}">
        <p14:creationId xmlns:p14="http://schemas.microsoft.com/office/powerpoint/2010/main" val="3266793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Q9. Under what assumption would this be clinical trial per NIH?</a:t>
            </a:r>
          </a:p>
        </p:txBody>
      </p:sp>
      <p:sp>
        <p:nvSpPr>
          <p:cNvPr id="3" name="Content Placeholder 2"/>
          <p:cNvSpPr>
            <a:spLocks noGrp="1"/>
          </p:cNvSpPr>
          <p:nvPr>
            <p:ph idx="1"/>
          </p:nvPr>
        </p:nvSpPr>
        <p:spPr>
          <a:xfrm>
            <a:off x="228600" y="2362200"/>
            <a:ext cx="8686800" cy="4267200"/>
          </a:xfrm>
        </p:spPr>
        <p:txBody>
          <a:bodyPr/>
          <a:lstStyle/>
          <a:p>
            <a:pPr marL="0" indent="0"/>
            <a:r>
              <a:rPr lang="en-US" dirty="0"/>
              <a:t>In this study, subjects are recruited and randomized to receive one of two approved drugs. The goal is to compare the effects of the drugs on the concentration of a protein in the cerebrospinal fluid. </a:t>
            </a:r>
          </a:p>
          <a:p>
            <a:pPr marL="0" indent="0"/>
            <a:endParaRPr lang="en-US" dirty="0"/>
          </a:p>
          <a:p>
            <a:pPr marL="0" indent="0"/>
            <a:endParaRPr lang="en-US" dirty="0"/>
          </a:p>
          <a:p>
            <a:pPr marL="0" indent="0"/>
            <a:r>
              <a:rPr lang="en-US" dirty="0"/>
              <a:t>(correct answer 10p)</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93</a:t>
            </a:fld>
            <a:endParaRPr lang="en-US"/>
          </a:p>
        </p:txBody>
      </p:sp>
    </p:spTree>
    <p:extLst>
      <p:ext uri="{BB962C8B-B14F-4D97-AF65-F5344CB8AC3E}">
        <p14:creationId xmlns:p14="http://schemas.microsoft.com/office/powerpoint/2010/main" val="6522217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Q10. Which of the two is a clinical trial per NIH?</a:t>
            </a:r>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a:t>Human subjects with disease X are recruited to test an investigational in vitro diagnostic device (IVD). The study is designed to evaluate whether the device can measure the level of a protein in blood. </a:t>
            </a:r>
          </a:p>
          <a:p>
            <a:pPr marL="457200" indent="-457200">
              <a:buFont typeface="+mj-lt"/>
              <a:buAutoNum type="arabicPeriod"/>
            </a:pPr>
            <a:endParaRPr lang="en-US" dirty="0"/>
          </a:p>
          <a:p>
            <a:pPr marL="457200" indent="-457200">
              <a:buFont typeface="+mj-lt"/>
              <a:buAutoNum type="arabicPeriod"/>
            </a:pPr>
            <a:r>
              <a:rPr lang="en-US" dirty="0"/>
              <a:t>Human subjects with disease X are recruited to be evaluated with an investigational </a:t>
            </a:r>
            <a:r>
              <a:rPr lang="en-US" i="1" dirty="0"/>
              <a:t>in vitro </a:t>
            </a:r>
            <a:r>
              <a:rPr lang="en-US" dirty="0"/>
              <a:t>diagnostic device (IVD). The study aims to evaluate how knowledge of certain protein levels impacts clinical decisions for how to manage disease X.</a:t>
            </a:r>
          </a:p>
          <a:p>
            <a:pPr marL="457200" indent="-457200">
              <a:buFont typeface="+mj-lt"/>
              <a:buAutoNum type="arabicPeriod"/>
            </a:pPr>
            <a:endParaRPr lang="en-US" dirty="0"/>
          </a:p>
          <a:p>
            <a:pPr marL="0" indent="0"/>
            <a:r>
              <a:rPr lang="en-US" dirty="0"/>
              <a:t>correct answer 10p,  wrong  -5p,   no 0p</a:t>
            </a:r>
          </a:p>
          <a:p>
            <a:pPr marL="0" indent="0"/>
            <a:r>
              <a:rPr lang="en-US"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94</a:t>
            </a:fld>
            <a:endParaRPr lang="en-US"/>
          </a:p>
        </p:txBody>
      </p:sp>
    </p:spTree>
    <p:extLst>
      <p:ext uri="{BB962C8B-B14F-4D97-AF65-F5344CB8AC3E}">
        <p14:creationId xmlns:p14="http://schemas.microsoft.com/office/powerpoint/2010/main" val="8554828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Q11. Case-control study</a:t>
            </a:r>
          </a:p>
        </p:txBody>
      </p:sp>
      <p:sp>
        <p:nvSpPr>
          <p:cNvPr id="3" name="Content Placeholder 2"/>
          <p:cNvSpPr>
            <a:spLocks noGrp="1"/>
          </p:cNvSpPr>
          <p:nvPr>
            <p:ph idx="1"/>
          </p:nvPr>
        </p:nvSpPr>
        <p:spPr/>
        <p:txBody>
          <a:bodyPr/>
          <a:lstStyle/>
          <a:p>
            <a:endParaRPr lang="en-US" dirty="0"/>
          </a:p>
          <a:p>
            <a:r>
              <a:rPr lang="en-US" dirty="0"/>
              <a:t>Researchers conduct a case-control study of depression. The study included 200 cases and 200 controls. Of the cases, 80% reported they were graded by Ceusters. Among the controls, 50% reported they were graded by Ceusters. </a:t>
            </a:r>
          </a:p>
          <a:p>
            <a:endParaRPr lang="en-US" dirty="0"/>
          </a:p>
          <a:p>
            <a:r>
              <a:rPr lang="en-US" dirty="0"/>
              <a:t>Compute the exposure odds ratio </a:t>
            </a:r>
          </a:p>
          <a:p>
            <a:r>
              <a:rPr lang="en-US" dirty="0"/>
              <a:t>What does the exposure odds ratio tells us about being graded by Ceusters?</a:t>
            </a:r>
          </a:p>
          <a:p>
            <a:endParaRPr lang="en-US" dirty="0"/>
          </a:p>
          <a:p>
            <a:r>
              <a:rPr lang="en-US" dirty="0"/>
              <a:t>Scoring:  Correct OR 20p ,  correct interpretation:  20p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95</a:t>
            </a:fld>
            <a:endParaRPr lang="en-US"/>
          </a:p>
        </p:txBody>
      </p:sp>
    </p:spTree>
    <p:extLst>
      <p:ext uri="{BB962C8B-B14F-4D97-AF65-F5344CB8AC3E}">
        <p14:creationId xmlns:p14="http://schemas.microsoft.com/office/powerpoint/2010/main" val="404708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reading for next week</a:t>
            </a:r>
          </a:p>
        </p:txBody>
      </p:sp>
      <p:sp>
        <p:nvSpPr>
          <p:cNvPr id="3" name="Content Placeholder 2"/>
          <p:cNvSpPr>
            <a:spLocks noGrp="1"/>
          </p:cNvSpPr>
          <p:nvPr>
            <p:ph idx="1"/>
          </p:nvPr>
        </p:nvSpPr>
        <p:spPr/>
        <p:txBody>
          <a:bodyPr/>
          <a:lstStyle/>
          <a:p>
            <a:r>
              <a:rPr lang="en-US" dirty="0"/>
              <a:t> </a:t>
            </a:r>
            <a:r>
              <a:rPr lang="en-US" b="1" dirty="0"/>
              <a:t>R11 	</a:t>
            </a:r>
            <a:r>
              <a:rPr lang="en-US" dirty="0" err="1"/>
              <a:t>Mårtensson</a:t>
            </a:r>
            <a:r>
              <a:rPr lang="en-US" dirty="0"/>
              <a:t>, P., et al., </a:t>
            </a:r>
            <a:r>
              <a:rPr lang="en-US" i="1" dirty="0"/>
              <a:t>Evaluating research: A 	multidisciplinary approach to assessing research 	practice and quality. </a:t>
            </a:r>
          </a:p>
          <a:p>
            <a:endParaRPr lang="en-US" i="1" dirty="0"/>
          </a:p>
          <a:p>
            <a:r>
              <a:rPr lang="en-US" i="1" dirty="0"/>
              <a:t>		</a:t>
            </a:r>
            <a:r>
              <a:rPr lang="en-US" dirty="0"/>
              <a:t>Research Policy, 2016. </a:t>
            </a:r>
            <a:r>
              <a:rPr lang="en-US" b="1" dirty="0"/>
              <a:t>45</a:t>
            </a:r>
            <a:r>
              <a:rPr lang="en-US" dirty="0"/>
              <a:t>(3): p. 593-603. </a:t>
            </a:r>
          </a:p>
          <a:p>
            <a:endParaRPr lang="en-US" dirty="0"/>
          </a:p>
          <a:p>
            <a:r>
              <a:rPr lang="en-US" dirty="0"/>
              <a:t>		</a:t>
            </a:r>
            <a:r>
              <a:rPr lang="en-US" sz="1800" dirty="0"/>
              <a:t>https://www.sciencedirect.com/science/article/pii/S0048733315001845</a:t>
            </a:r>
          </a:p>
        </p:txBody>
      </p:sp>
      <p:sp>
        <p:nvSpPr>
          <p:cNvPr id="4" name="Slide Number Placeholder 3"/>
          <p:cNvSpPr>
            <a:spLocks noGrp="1"/>
          </p:cNvSpPr>
          <p:nvPr>
            <p:ph type="sldNum" sz="quarter" idx="10"/>
          </p:nvPr>
        </p:nvSpPr>
        <p:spPr/>
        <p:txBody>
          <a:bodyPr/>
          <a:lstStyle/>
          <a:p>
            <a:fld id="{B7A43C5A-ACB8-4C0A-8D74-C2E9796A15BB}" type="slidenum">
              <a:rPr lang="en-US" smtClean="0"/>
              <a:pPr/>
              <a:t>96</a:t>
            </a:fld>
            <a:endParaRPr lang="en-US"/>
          </a:p>
        </p:txBody>
      </p:sp>
    </p:spTree>
    <p:extLst>
      <p:ext uri="{BB962C8B-B14F-4D97-AF65-F5344CB8AC3E}">
        <p14:creationId xmlns:p14="http://schemas.microsoft.com/office/powerpoint/2010/main" val="18228599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38097</TotalTime>
  <Words>6427</Words>
  <Application>Microsoft Office PowerPoint</Application>
  <PresentationFormat>On-screen Show (4:3)</PresentationFormat>
  <Paragraphs>733</Paragraphs>
  <Slides>96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18846 – Spring 2021 </vt:lpstr>
      <vt:lpstr>Background</vt:lpstr>
      <vt:lpstr>Evidence-based medicine (EBM) steps</vt:lpstr>
      <vt:lpstr>Two Cardinal Rules of EBM </vt:lpstr>
      <vt:lpstr>Level of evidence</vt:lpstr>
      <vt:lpstr>Clinical research </vt:lpstr>
      <vt:lpstr>EBM terminology is not standardized !</vt:lpstr>
      <vt:lpstr>Methodological principles and strategies</vt:lpstr>
      <vt:lpstr>(Relatively) Common Strategies</vt:lpstr>
      <vt:lpstr>S1: PICO(TT) Question Formulation</vt:lpstr>
      <vt:lpstr>PowerPoint Presentation</vt:lpstr>
      <vt:lpstr>S2. Standardization</vt:lpstr>
      <vt:lpstr>S3. Randomization</vt:lpstr>
      <vt:lpstr>S4. Blinding</vt:lpstr>
      <vt:lpstr>S5. Use of placebos</vt:lpstr>
      <vt:lpstr>S6. Control group selection</vt:lpstr>
      <vt:lpstr>S7. Population selection</vt:lpstr>
      <vt:lpstr>S8. Endpoint selection</vt:lpstr>
      <vt:lpstr>S10. Steps in sample size determination</vt:lpstr>
      <vt:lpstr>S10. Alternative sample size method</vt:lpstr>
      <vt:lpstr>PowerPoint Presentation</vt:lpstr>
      <vt:lpstr>Baseline determination</vt:lpstr>
      <vt:lpstr>Table of Baseline Data</vt:lpstr>
      <vt:lpstr>Am I clear?</vt:lpstr>
      <vt:lpstr>Study designs</vt:lpstr>
      <vt:lpstr>Levels of evidence</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Let’s try it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Required reading 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1576</cp:revision>
  <dcterms:created xsi:type="dcterms:W3CDTF">1601-01-01T00:00:00Z</dcterms:created>
  <dcterms:modified xsi:type="dcterms:W3CDTF">2021-04-22T19:00:02Z</dcterms:modified>
</cp:coreProperties>
</file>