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71"/>
  </p:notesMasterIdLst>
  <p:sldIdLst>
    <p:sldId id="1245" r:id="rId2"/>
    <p:sldId id="1464" r:id="rId3"/>
    <p:sldId id="1508" r:id="rId4"/>
    <p:sldId id="1465" r:id="rId5"/>
    <p:sldId id="1467" r:id="rId6"/>
    <p:sldId id="1470" r:id="rId7"/>
    <p:sldId id="1466" r:id="rId8"/>
    <p:sldId id="1468" r:id="rId9"/>
    <p:sldId id="1473" r:id="rId10"/>
    <p:sldId id="1474" r:id="rId11"/>
    <p:sldId id="1472" r:id="rId12"/>
    <p:sldId id="1475" r:id="rId13"/>
    <p:sldId id="1476" r:id="rId14"/>
    <p:sldId id="1481" r:id="rId15"/>
    <p:sldId id="1425" r:id="rId16"/>
    <p:sldId id="1482" r:id="rId17"/>
    <p:sldId id="1480" r:id="rId18"/>
    <p:sldId id="1439" r:id="rId19"/>
    <p:sldId id="1428" r:id="rId20"/>
    <p:sldId id="1484" r:id="rId21"/>
    <p:sldId id="1485" r:id="rId22"/>
    <p:sldId id="1486" r:id="rId23"/>
    <p:sldId id="1487" r:id="rId24"/>
    <p:sldId id="1488" r:id="rId25"/>
    <p:sldId id="1504" r:id="rId26"/>
    <p:sldId id="1505" r:id="rId27"/>
    <p:sldId id="1506" r:id="rId28"/>
    <p:sldId id="1507" r:id="rId29"/>
    <p:sldId id="1489" r:id="rId30"/>
    <p:sldId id="1430" r:id="rId31"/>
    <p:sldId id="1431" r:id="rId32"/>
    <p:sldId id="1433" r:id="rId33"/>
    <p:sldId id="1432" r:id="rId34"/>
    <p:sldId id="1441" r:id="rId35"/>
    <p:sldId id="1442" r:id="rId36"/>
    <p:sldId id="1434" r:id="rId37"/>
    <p:sldId id="1435" r:id="rId38"/>
    <p:sldId id="1436" r:id="rId39"/>
    <p:sldId id="1437" r:id="rId40"/>
    <p:sldId id="1490" r:id="rId41"/>
    <p:sldId id="1491" r:id="rId42"/>
    <p:sldId id="1496" r:id="rId43"/>
    <p:sldId id="1497" r:id="rId44"/>
    <p:sldId id="1509" r:id="rId45"/>
    <p:sldId id="1510" r:id="rId46"/>
    <p:sldId id="1511" r:id="rId47"/>
    <p:sldId id="1512" r:id="rId48"/>
    <p:sldId id="1513" r:id="rId49"/>
    <p:sldId id="1514" r:id="rId50"/>
    <p:sldId id="1515" r:id="rId51"/>
    <p:sldId id="1516" r:id="rId52"/>
    <p:sldId id="1517" r:id="rId53"/>
    <p:sldId id="1518" r:id="rId54"/>
    <p:sldId id="1519" r:id="rId55"/>
    <p:sldId id="1520" r:id="rId56"/>
    <p:sldId id="1521" r:id="rId57"/>
    <p:sldId id="1523" r:id="rId58"/>
    <p:sldId id="1524" r:id="rId59"/>
    <p:sldId id="1525" r:id="rId60"/>
    <p:sldId id="1526" r:id="rId61"/>
    <p:sldId id="1527" r:id="rId62"/>
    <p:sldId id="1528" r:id="rId63"/>
    <p:sldId id="1529" r:id="rId64"/>
    <p:sldId id="1530" r:id="rId65"/>
    <p:sldId id="1531" r:id="rId66"/>
    <p:sldId id="1532" r:id="rId67"/>
    <p:sldId id="1533" r:id="rId68"/>
    <p:sldId id="1534" r:id="rId69"/>
    <p:sldId id="1535" r:id="rId7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FE115"/>
    <a:srgbClr val="000000"/>
    <a:srgbClr val="00B0F0"/>
    <a:srgbClr val="FF0000"/>
    <a:srgbClr val="16165D"/>
    <a:srgbClr val="A2CCE8"/>
    <a:srgbClr val="AAE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6455" autoAdjust="0"/>
  </p:normalViewPr>
  <p:slideViewPr>
    <p:cSldViewPr>
      <p:cViewPr varScale="1">
        <p:scale>
          <a:sx n="76" d="100"/>
          <a:sy n="7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16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90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33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129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49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213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6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6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412" y="6459706"/>
            <a:ext cx="43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71/journal.pone.0154556.g00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20048 – Spring </a:t>
            </a:r>
            <a:r>
              <a:rPr lang="en-US" sz="2800" dirty="0" smtClean="0"/>
              <a:t>2019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7 – March 14, 2018</a:t>
            </a:r>
          </a:p>
          <a:p>
            <a:r>
              <a:rPr lang="en-US" dirty="0"/>
              <a:t>Introduction to data analysis of </a:t>
            </a:r>
            <a:endParaRPr lang="en-US" dirty="0" smtClean="0"/>
          </a:p>
          <a:p>
            <a:r>
              <a:rPr lang="en-US" dirty="0" smtClean="0"/>
              <a:t>quantitative </a:t>
            </a:r>
            <a:r>
              <a:rPr lang="en-US" dirty="0"/>
              <a:t>and qualitative variables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statistical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Statistical null </a:t>
            </a:r>
            <a:r>
              <a:rPr lang="en-US" b="1" dirty="0"/>
              <a:t>hypothesis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hypothesis that sample observations result purely from </a:t>
            </a:r>
            <a:r>
              <a:rPr lang="en-US" dirty="0" smtClean="0"/>
              <a:t>chance;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notation: H</a:t>
            </a:r>
            <a:r>
              <a:rPr lang="en-US" baseline="-25000" dirty="0" smtClean="0"/>
              <a:t>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Statistical alternative </a:t>
            </a:r>
            <a:r>
              <a:rPr lang="en-US" b="1" dirty="0"/>
              <a:t>hypothesis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hypothesis that sample observations are influenced by some non-random </a:t>
            </a:r>
            <a:r>
              <a:rPr lang="en-US" dirty="0" smtClean="0"/>
              <a:t>cause;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notation: H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Statistical null hypothesis</a:t>
            </a:r>
            <a:r>
              <a:rPr lang="en-US" sz="2200" dirty="0" smtClean="0"/>
              <a:t>: 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Statistical 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</a:t>
            </a:r>
            <a:r>
              <a:rPr lang="en-US" sz="2200" i="1" u="sng" dirty="0">
                <a:solidFill>
                  <a:srgbClr val="FFFF00"/>
                </a:solidFill>
              </a:rPr>
              <a:t>influences</a:t>
            </a:r>
            <a:r>
              <a:rPr lang="en-US" sz="2200" i="1" dirty="0">
                <a:solidFill>
                  <a:srgbClr val="FFFF00"/>
                </a:solidFill>
              </a:rPr>
              <a:t>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Statistical 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1FE115"/>
                </a:solidFill>
              </a:rPr>
              <a:t>the average heart rate observed in … ?</a:t>
            </a:r>
            <a:endParaRPr lang="en-US" sz="2200" i="1" dirty="0">
              <a:solidFill>
                <a:srgbClr val="1FE11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1752600"/>
            <a:ext cx="1274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 smtClean="0">
                <a:solidFill>
                  <a:srgbClr val="1FE115"/>
                </a:solidFill>
              </a:rPr>
              <a:t>increases</a:t>
            </a:r>
            <a:endParaRPr lang="en-US" sz="2200" i="1" u="sng" dirty="0">
              <a:solidFill>
                <a:srgbClr val="1FE11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7984" y="3200400"/>
            <a:ext cx="11544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 smtClean="0">
                <a:solidFill>
                  <a:srgbClr val="1FE115"/>
                </a:solidFill>
              </a:rPr>
              <a:t>increase</a:t>
            </a:r>
            <a:endParaRPr lang="en-US" sz="2200" i="1" u="sng" dirty="0">
              <a:solidFill>
                <a:srgbClr val="1FE115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292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1816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7056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Statistical 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21760" y="5065208"/>
            <a:ext cx="2971800" cy="3810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4503003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6600"/>
                </a:solidFill>
              </a:rPr>
              <a:t>?</a:t>
            </a:r>
            <a:endParaRPr lang="en-US" sz="4800" dirty="0">
              <a:solidFill>
                <a:srgbClr val="FF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Remember ontology: what is out there ?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32125" y="3283527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entities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858000" y="39624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320191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495129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495800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495128"/>
            <a:ext cx="2230435" cy="1524671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495800"/>
            <a:ext cx="2798763" cy="1524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276600"/>
            <a:ext cx="22098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962400"/>
            <a:ext cx="5410200" cy="2209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27432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274320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and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 smtClean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26928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1997373" y="4963048"/>
            <a:ext cx="50708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3600" kern="0" dirty="0" smtClean="0">
                <a:latin typeface="+mn-lt"/>
              </a:rPr>
              <a:t>‘</a:t>
            </a:r>
            <a:r>
              <a:rPr lang="en-US" altLang="en-US" sz="3600" i="1" kern="0" dirty="0" smtClean="0">
                <a:latin typeface="+mn-lt"/>
              </a:rPr>
              <a:t>Average heart rate</a:t>
            </a:r>
            <a:r>
              <a:rPr lang="en-US" altLang="en-US" sz="3600" kern="0" dirty="0" smtClean="0">
                <a:latin typeface="+mn-lt"/>
              </a:rPr>
              <a:t>’</a:t>
            </a:r>
          </a:p>
        </p:txBody>
      </p:sp>
      <p:cxnSp>
        <p:nvCxnSpPr>
          <p:cNvPr id="4" name="Straight Arrow Connector 3"/>
          <p:cNvCxnSpPr>
            <a:stCxn id="15" idx="0"/>
            <a:endCxn id="11267" idx="2"/>
          </p:cNvCxnSpPr>
          <p:nvPr/>
        </p:nvCxnSpPr>
        <p:spPr bwMode="auto">
          <a:xfrm flipH="1" flipV="1">
            <a:off x="1409700" y="3641461"/>
            <a:ext cx="3123073" cy="132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5" idx="0"/>
            <a:endCxn id="26" idx="2"/>
          </p:cNvCxnSpPr>
          <p:nvPr/>
        </p:nvCxnSpPr>
        <p:spPr bwMode="auto">
          <a:xfrm flipV="1">
            <a:off x="4532773" y="3657600"/>
            <a:ext cx="10902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5" idx="0"/>
            <a:endCxn id="25" idx="2"/>
          </p:cNvCxnSpPr>
          <p:nvPr/>
        </p:nvCxnSpPr>
        <p:spPr bwMode="auto">
          <a:xfrm flipV="1">
            <a:off x="4532773" y="3657600"/>
            <a:ext cx="3231690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52602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48405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14800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57400" y="4088487"/>
            <a:ext cx="990600" cy="331113"/>
            <a:chOff x="5029200" y="2183487"/>
            <a:chExt cx="990600" cy="33111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50292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51816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Statistical 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which variables are relevant to the question.</a:t>
            </a:r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9600" y="6136192"/>
            <a:ext cx="7239000" cy="3810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9545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Perspective</a:t>
            </a:r>
            <a:r>
              <a:rPr lang="en-US" dirty="0" smtClean="0"/>
              <a:t>’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Cognitive Representation resulting from an interpretive process driven by relatively systematic observations of a Portion of Reality (</a:t>
            </a:r>
            <a:r>
              <a:rPr lang="en-US" dirty="0" err="1" smtClean="0"/>
              <a:t>PoR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512445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‘</a:t>
            </a:r>
            <a:r>
              <a:rPr lang="en-US" b="1" u="sng" kern="0" dirty="0" smtClean="0"/>
              <a:t>Construct</a:t>
            </a:r>
            <a:r>
              <a:rPr lang="en-US" kern="0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A perspective built from the logical combination of a number of concepts.</a:t>
            </a:r>
            <a:endParaRPr lang="en-US" sz="1000" i="1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60045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‘</a:t>
            </a:r>
            <a:r>
              <a:rPr lang="en-US" b="1" u="sng" kern="0" dirty="0" smtClean="0"/>
              <a:t>Concept</a:t>
            </a:r>
            <a:r>
              <a:rPr lang="en-US" kern="0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A perspective drawn from </a:t>
            </a:r>
            <a:r>
              <a:rPr lang="en-US" u="sng" kern="0" dirty="0" smtClean="0"/>
              <a:t>observing</a:t>
            </a:r>
            <a:r>
              <a:rPr lang="en-US" kern="0" dirty="0" smtClean="0"/>
              <a:t> a number of </a:t>
            </a:r>
            <a:r>
              <a:rPr lang="en-US" kern="0" dirty="0" err="1" smtClean="0"/>
              <a:t>PoRs</a:t>
            </a:r>
            <a:r>
              <a:rPr lang="en-US" kern="0" dirty="0" smtClean="0"/>
              <a:t> in a relatively similar, comparable and standardized way.</a:t>
            </a:r>
          </a:p>
          <a:p>
            <a:pPr marL="346075" indent="0"/>
            <a:endParaRPr lang="en-US" sz="1000" i="1" kern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Pre-defined</a:t>
            </a:r>
            <a:r>
              <a:rPr lang="en-US" dirty="0" smtClean="0"/>
              <a:t>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Perspective label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Theoretical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Description that specifies what sort of </a:t>
            </a:r>
            <a:r>
              <a:rPr lang="en-US" sz="2000" dirty="0" err="1" smtClean="0"/>
              <a:t>PoR</a:t>
            </a:r>
            <a:r>
              <a:rPr lang="en-US" sz="2000" dirty="0" smtClean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</a:t>
            </a:r>
            <a:r>
              <a:rPr lang="en-US" sz="2000" dirty="0" smtClean="0"/>
              <a:t>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(a) to observe (in case of concepts) the intended </a:t>
            </a:r>
            <a:r>
              <a:rPr lang="en-US" dirty="0" err="1" smtClean="0"/>
              <a:t>PoRs</a:t>
            </a:r>
            <a:r>
              <a:rPr lang="en-US" dirty="0" smtClean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(b) to build (in case of constructs) the perspective in exactly the same way as intended.   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</a:t>
            </a:r>
            <a:r>
              <a:rPr lang="en-US" sz="1600" dirty="0" smtClean="0"/>
              <a:t>question </a:t>
            </a:r>
            <a:r>
              <a:rPr lang="en-US" sz="1600" dirty="0"/>
              <a:t>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</a:t>
            </a:r>
            <a:r>
              <a:rPr lang="en-US" sz="1600" dirty="0" smtClean="0"/>
              <a:t>null </a:t>
            </a:r>
            <a:r>
              <a:rPr lang="en-US" sz="1600" dirty="0"/>
              <a:t>hypothesis and </a:t>
            </a:r>
            <a:r>
              <a:rPr lang="en-US" sz="1600" dirty="0" smtClean="0"/>
              <a:t>alternative </a:t>
            </a:r>
            <a:r>
              <a:rPr lang="en-US" sz="16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</a:t>
            </a:r>
            <a:r>
              <a:rPr lang="en-US" sz="1600" dirty="0" smtClean="0"/>
              <a:t>alternative </a:t>
            </a:r>
            <a:r>
              <a:rPr lang="en-US" sz="16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If </a:t>
            </a:r>
            <a:r>
              <a:rPr lang="en-US" sz="1600" dirty="0"/>
              <a:t>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</a:t>
            </a:r>
            <a:r>
              <a:rPr lang="en-US" sz="1600" b="0" dirty="0" smtClean="0">
                <a:solidFill>
                  <a:schemeClr val="bg1"/>
                </a:solidFill>
              </a:rPr>
              <a:t>McDonald. The </a:t>
            </a:r>
            <a:r>
              <a:rPr lang="en-US" sz="1600" b="0" dirty="0">
                <a:solidFill>
                  <a:schemeClr val="bg1"/>
                </a:solidFill>
              </a:rPr>
              <a:t>Handbook of Biological </a:t>
            </a:r>
            <a:r>
              <a:rPr lang="en-US" sz="1600" b="0" dirty="0" smtClean="0">
                <a:solidFill>
                  <a:schemeClr val="bg1"/>
                </a:solidFill>
              </a:rPr>
              <a:t>Statistics ©. </a:t>
            </a:r>
            <a:r>
              <a:rPr lang="en-US" sz="1600" b="0" dirty="0">
                <a:solidFill>
                  <a:schemeClr val="bg1"/>
                </a:solidFill>
              </a:rPr>
              <a:t>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Research question: </a:t>
            </a:r>
            <a:r>
              <a:rPr lang="en-US" sz="2200" i="1" dirty="0" smtClean="0">
                <a:solidFill>
                  <a:srgbClr val="FFFF00"/>
                </a:solidFill>
              </a:rPr>
              <a:t>Does </a:t>
            </a:r>
            <a:r>
              <a:rPr lang="en-US" sz="2200" i="1" dirty="0">
                <a:solidFill>
                  <a:srgbClr val="FFFF00"/>
                </a:solidFill>
              </a:rPr>
              <a:t>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Statistical 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Relevant variables:</a:t>
            </a: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Research question: </a:t>
            </a:r>
            <a:r>
              <a:rPr lang="en-US" sz="2200" i="1" dirty="0" smtClean="0">
                <a:solidFill>
                  <a:srgbClr val="FFFF00"/>
                </a:solidFill>
              </a:rPr>
              <a:t>Does </a:t>
            </a:r>
            <a:r>
              <a:rPr lang="en-US" sz="2200" i="1" dirty="0">
                <a:solidFill>
                  <a:srgbClr val="FFFF00"/>
                </a:solidFill>
              </a:rPr>
              <a:t>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Statistical 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Relevant variables: ‘</a:t>
            </a:r>
            <a:r>
              <a:rPr lang="en-US" sz="2200" i="1" dirty="0" smtClean="0">
                <a:solidFill>
                  <a:srgbClr val="FFFF00"/>
                </a:solidFill>
              </a:rPr>
              <a:t>heart rate</a:t>
            </a:r>
            <a:r>
              <a:rPr lang="en-US" sz="2200" dirty="0" smtClean="0"/>
              <a:t>’, ‘</a:t>
            </a:r>
            <a:r>
              <a:rPr lang="en-US" sz="2200" i="1" dirty="0" smtClean="0">
                <a:solidFill>
                  <a:srgbClr val="FFFF00"/>
                </a:solidFill>
              </a:rPr>
              <a:t>physical exercise</a:t>
            </a:r>
            <a:r>
              <a:rPr lang="en-US" sz="2200" dirty="0" smtClean="0"/>
              <a:t>’</a:t>
            </a:r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Research question: </a:t>
            </a:r>
            <a:r>
              <a:rPr lang="en-US" sz="2200" i="1" dirty="0" smtClean="0">
                <a:solidFill>
                  <a:srgbClr val="FFFF00"/>
                </a:solidFill>
              </a:rPr>
              <a:t>Does </a:t>
            </a:r>
            <a:r>
              <a:rPr lang="en-US" sz="2200" i="1" dirty="0">
                <a:solidFill>
                  <a:srgbClr val="FFFF00"/>
                </a:solidFill>
              </a:rPr>
              <a:t>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Statistical 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Relevant variables: ‘</a:t>
            </a:r>
            <a:r>
              <a:rPr lang="en-US" sz="2200" i="1" dirty="0" smtClean="0">
                <a:solidFill>
                  <a:srgbClr val="FFFF00"/>
                </a:solidFill>
              </a:rPr>
              <a:t>heart rate</a:t>
            </a:r>
            <a:r>
              <a:rPr lang="en-US" sz="2200" dirty="0" smtClean="0"/>
              <a:t>’, ‘</a:t>
            </a:r>
            <a:r>
              <a:rPr lang="en-US" sz="2200" i="1" dirty="0" smtClean="0">
                <a:solidFill>
                  <a:srgbClr val="FFFF00"/>
                </a:solidFill>
              </a:rPr>
              <a:t>physical exercise</a:t>
            </a:r>
            <a:r>
              <a:rPr lang="en-US" sz="2200" dirty="0" smtClean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is.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be classified along several axes, but most importantly: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Dependent versus independent,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Level of measurement,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Discrete or continuous.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&amp; level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Nominal</a:t>
            </a:r>
            <a:r>
              <a:rPr lang="en-US" dirty="0" smtClean="0"/>
              <a:t> (=categorical):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.g.: shape = round, square, oval, …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Only comparison is (in)equality,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Special type: binary.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Ordinal</a:t>
            </a:r>
            <a:r>
              <a:rPr lang="en-US" dirty="0" smtClean="0"/>
              <a:t> (=rank):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Ranking order between values,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.g.: like most, like somewhat, neutral, dislike somewhat,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Interval</a:t>
            </a:r>
            <a:r>
              <a:rPr lang="en-US" dirty="0" smtClean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Ranked with equal distance between values,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Null-point is arbitrary.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.g.: temperature in Celsius or Fahrenheit.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Ratio</a:t>
            </a:r>
            <a:r>
              <a:rPr lang="en-US" dirty="0" smtClean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Ratios between pairs of values are meaningful,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Absolute null-point.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e.g</a:t>
            </a:r>
            <a:r>
              <a:rPr lang="en-US" dirty="0"/>
              <a:t>.: temperature in </a:t>
            </a:r>
            <a:r>
              <a:rPr lang="en-US" dirty="0" smtClean="0"/>
              <a:t>Kelvin.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measurement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" y="1600200"/>
            <a:ext cx="9099660" cy="4800715"/>
          </a:xfrm>
        </p:spPr>
      </p:pic>
      <p:sp>
        <p:nvSpPr>
          <p:cNvPr id="5" name="Rectangle 4"/>
          <p:cNvSpPr/>
          <p:nvPr/>
        </p:nvSpPr>
        <p:spPr>
          <a:xfrm>
            <a:off x="2460460" y="6477115"/>
            <a:ext cx="6607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http://www.mymarketresearchmethods.com/types-of-data-nominal-ordinal-interval-ratio/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Nominal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AM versus PM  (binary)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Ordinal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Night – dawn – morning – noon – afternoon – dusk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Interval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12 AM, 1 AM, 2AM,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Ratio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Take 12AM as absolute zero</a:t>
            </a:r>
            <a:r>
              <a:rPr lang="en-US" dirty="0"/>
              <a:t>	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to select?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Pre-defined</a:t>
            </a:r>
            <a:r>
              <a:rPr lang="en-US" dirty="0" smtClean="0"/>
              <a:t>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00B0F0"/>
                </a:solidFill>
              </a:rPr>
              <a:t>Perspective label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00B0F0"/>
                </a:solidFill>
              </a:rPr>
              <a:t>Theoretical </a:t>
            </a:r>
            <a:r>
              <a:rPr lang="en-US" b="1" u="sng" dirty="0" smtClean="0">
                <a:solidFill>
                  <a:srgbClr val="00B0F0"/>
                </a:solidFill>
              </a:rPr>
              <a:t>definition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Description that specifies what sort of </a:t>
            </a:r>
            <a:r>
              <a:rPr lang="en-US" sz="2000" dirty="0" err="1" smtClean="0">
                <a:solidFill>
                  <a:srgbClr val="00B0F0"/>
                </a:solidFill>
              </a:rPr>
              <a:t>PoR</a:t>
            </a:r>
            <a:r>
              <a:rPr lang="en-US" sz="2000" dirty="0" smtClean="0">
                <a:solidFill>
                  <a:srgbClr val="00B0F0"/>
                </a:solidFill>
              </a:rPr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</a:t>
            </a:r>
            <a:r>
              <a:rPr lang="en-US" sz="2000" dirty="0" smtClean="0"/>
              <a:t>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(a) to observe (in case of concepts) the intended </a:t>
            </a:r>
            <a:r>
              <a:rPr lang="en-US" dirty="0" err="1" smtClean="0"/>
              <a:t>PoRs</a:t>
            </a:r>
            <a:r>
              <a:rPr lang="en-US" dirty="0" smtClean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(b) to build (in case of constructs) the perspective in exactly the same way as intended.   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</a:t>
            </a:r>
            <a:r>
              <a:rPr lang="en-US" dirty="0" smtClean="0">
                <a:solidFill>
                  <a:srgbClr val="FFFF00"/>
                </a:solidFill>
              </a:rPr>
              <a:t>: this class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</a:t>
            </a:r>
            <a:r>
              <a:rPr lang="en-US" sz="1600" dirty="0" smtClean="0"/>
              <a:t>question </a:t>
            </a:r>
            <a:r>
              <a:rPr lang="en-US" sz="1600" dirty="0"/>
              <a:t>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</a:t>
            </a:r>
            <a:r>
              <a:rPr lang="en-US" sz="1600" dirty="0" smtClean="0"/>
              <a:t>null </a:t>
            </a:r>
            <a:r>
              <a:rPr lang="en-US" sz="1600" dirty="0"/>
              <a:t>hypothesis and </a:t>
            </a:r>
            <a:r>
              <a:rPr lang="en-US" sz="1600" dirty="0" smtClean="0"/>
              <a:t>alternative </a:t>
            </a:r>
            <a:r>
              <a:rPr lang="en-US" sz="16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</a:t>
            </a:r>
            <a:r>
              <a:rPr lang="en-US" sz="1600" dirty="0" smtClean="0"/>
              <a:t>alternative </a:t>
            </a:r>
            <a:r>
              <a:rPr lang="en-US" sz="16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If </a:t>
            </a:r>
            <a:r>
              <a:rPr lang="en-US" sz="1600" dirty="0"/>
              <a:t>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</a:t>
            </a:r>
            <a:r>
              <a:rPr lang="en-US" sz="1600" b="0" dirty="0" smtClean="0">
                <a:solidFill>
                  <a:schemeClr val="bg1"/>
                </a:solidFill>
              </a:rPr>
              <a:t>McDonald. The </a:t>
            </a:r>
            <a:r>
              <a:rPr lang="en-US" sz="1600" b="0" dirty="0">
                <a:solidFill>
                  <a:schemeClr val="bg1"/>
                </a:solidFill>
              </a:rPr>
              <a:t>Handbook of Biological </a:t>
            </a:r>
            <a:r>
              <a:rPr lang="en-US" sz="1600" b="0" dirty="0" smtClean="0">
                <a:solidFill>
                  <a:schemeClr val="bg1"/>
                </a:solidFill>
              </a:rPr>
              <a:t>Statistics ©. </a:t>
            </a:r>
            <a:r>
              <a:rPr lang="en-US" sz="1600" b="0" dirty="0">
                <a:solidFill>
                  <a:schemeClr val="bg1"/>
                </a:solidFill>
              </a:rPr>
              <a:t>2014. http://www.biostathandbook.com/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" y="1716592"/>
            <a:ext cx="8763000" cy="14478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3164392"/>
            <a:ext cx="8763000" cy="32071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operational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Must contain </a:t>
            </a:r>
            <a:r>
              <a:rPr lang="en-US" u="sng" dirty="0" smtClean="0"/>
              <a:t>instructions</a:t>
            </a:r>
            <a:r>
              <a:rPr lang="en-US" dirty="0" smtClean="0"/>
              <a:t> as precisely as possible for observations/calculations to be done </a:t>
            </a:r>
            <a:r>
              <a:rPr lang="en-US" dirty="0" err="1" smtClean="0"/>
              <a:t>repeatably</a:t>
            </a:r>
            <a:r>
              <a:rPr lang="en-US" dirty="0" smtClean="0"/>
              <a:t> and objectively;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Must specify: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observations are to be done, and calculations or logical combinations to be performed,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units of measurements,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level of measurement: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ategorical , …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Correspondence between theoretical and operational definition establishes the validity of the measurements.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Variable</a:t>
            </a:r>
            <a:r>
              <a:rPr lang="en-US" dirty="0" smtClean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Label</a:t>
            </a:r>
            <a:r>
              <a:rPr lang="en-US" dirty="0" smtClean="0"/>
              <a:t>: </a:t>
            </a:r>
            <a:r>
              <a:rPr lang="en-US" i="1" dirty="0"/>
              <a:t>S</a:t>
            </a:r>
            <a:r>
              <a:rPr lang="en-US" i="1" dirty="0" smtClean="0"/>
              <a:t>atisfaction with Primary Physician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definition 1</a:t>
            </a:r>
            <a:r>
              <a:rPr lang="en-US" dirty="0" smtClean="0"/>
              <a:t> (</a:t>
            </a:r>
            <a:r>
              <a:rPr lang="en-US" i="1" dirty="0" smtClean="0"/>
              <a:t>nominal</a:t>
            </a:r>
            <a:r>
              <a:rPr lang="en-US" dirty="0" smtClean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Response to the question: </a:t>
            </a:r>
            <a:r>
              <a:rPr lang="en-US" i="1" dirty="0" smtClean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(a) YES    or    (b) 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</a:t>
            </a:r>
            <a:r>
              <a:rPr lang="en-US" u="sng" dirty="0" smtClean="0"/>
              <a:t>2</a:t>
            </a:r>
            <a:r>
              <a:rPr lang="en-US" dirty="0" smtClean="0"/>
              <a:t> (</a:t>
            </a:r>
            <a:r>
              <a:rPr lang="en-US" i="1" dirty="0" smtClean="0"/>
              <a:t>ordinal</a:t>
            </a:r>
            <a:r>
              <a:rPr lang="en-US" dirty="0" smtClean="0"/>
              <a:t> level </a:t>
            </a:r>
            <a:r>
              <a:rPr lang="en-US" dirty="0"/>
              <a:t>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 smtClean="0"/>
              <a:t>Do </a:t>
            </a:r>
            <a:r>
              <a:rPr lang="en-US" i="1" dirty="0"/>
              <a:t>you feel that most of the time your communication with your primary physician </a:t>
            </a:r>
            <a:r>
              <a:rPr lang="en-US" i="1" dirty="0" smtClean="0"/>
              <a:t>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914400" lvl="2" indent="233363">
              <a:buNone/>
            </a:pPr>
            <a:r>
              <a:rPr lang="en-US" dirty="0" smtClean="0"/>
              <a:t>(a) very satisfactory		(d) somewhat unsatisfactory</a:t>
            </a:r>
          </a:p>
          <a:p>
            <a:pPr marL="914400" lvl="2" indent="233363">
              <a:buNone/>
            </a:pPr>
            <a:r>
              <a:rPr lang="en-US" dirty="0" smtClean="0"/>
              <a:t>(b) somewhat satisfactory	(e) very unsatisfactory</a:t>
            </a:r>
          </a:p>
          <a:p>
            <a:pPr marL="914400" lvl="2" indent="233363">
              <a:buNone/>
            </a:pPr>
            <a:r>
              <a:rPr lang="en-US" dirty="0" smtClean="0"/>
              <a:t>(c) neither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>
                <a:solidFill>
                  <a:srgbClr val="1FE115"/>
                </a:solidFill>
              </a:rPr>
              <a:t>Variable</a:t>
            </a:r>
            <a:r>
              <a:rPr lang="en-US" dirty="0" smtClean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Label</a:t>
            </a:r>
            <a:r>
              <a:rPr lang="en-US" dirty="0" smtClean="0"/>
              <a:t>: </a:t>
            </a:r>
            <a:r>
              <a:rPr lang="en-US" i="1" dirty="0"/>
              <a:t>S</a:t>
            </a:r>
            <a:r>
              <a:rPr lang="en-US" i="1" dirty="0" smtClean="0"/>
              <a:t>atisfaction with Primary Physician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definition 1</a:t>
            </a:r>
            <a:r>
              <a:rPr lang="en-US" dirty="0" smtClean="0"/>
              <a:t> (</a:t>
            </a:r>
            <a:r>
              <a:rPr lang="en-US" i="1" dirty="0" smtClean="0"/>
              <a:t>nominal</a:t>
            </a:r>
            <a:r>
              <a:rPr lang="en-US" dirty="0" smtClean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Response to the question: </a:t>
            </a:r>
            <a:r>
              <a:rPr lang="en-US" i="1" dirty="0" smtClean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(a) </a:t>
            </a:r>
            <a:r>
              <a:rPr lang="en-US" dirty="0" smtClean="0">
                <a:solidFill>
                  <a:srgbClr val="FFC000"/>
                </a:solidFill>
              </a:rPr>
              <a:t>YES</a:t>
            </a:r>
            <a:r>
              <a:rPr lang="en-US" dirty="0" smtClean="0"/>
              <a:t>    or    (b) </a:t>
            </a:r>
            <a:r>
              <a:rPr lang="en-US" dirty="0" smtClean="0">
                <a:solidFill>
                  <a:srgbClr val="FFC000"/>
                </a:solidFill>
              </a:rPr>
              <a:t>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</a:t>
            </a:r>
            <a:r>
              <a:rPr lang="en-US" u="sng" dirty="0" smtClean="0"/>
              <a:t>2</a:t>
            </a:r>
            <a:r>
              <a:rPr lang="en-US" dirty="0" smtClean="0"/>
              <a:t> (</a:t>
            </a:r>
            <a:r>
              <a:rPr lang="en-US" i="1" dirty="0" smtClean="0"/>
              <a:t>ordinal</a:t>
            </a:r>
            <a:r>
              <a:rPr lang="en-US" dirty="0" smtClean="0"/>
              <a:t> level </a:t>
            </a:r>
            <a:r>
              <a:rPr lang="en-US" dirty="0"/>
              <a:t>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 smtClean="0"/>
              <a:t>Do </a:t>
            </a:r>
            <a:r>
              <a:rPr lang="en-US" i="1" dirty="0"/>
              <a:t>you feel that most of the time your communication with your primary physician </a:t>
            </a:r>
            <a:r>
              <a:rPr lang="en-US" i="1" dirty="0" smtClean="0"/>
              <a:t>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914400" lvl="2" indent="233363">
              <a:buNone/>
            </a:pPr>
            <a:r>
              <a:rPr lang="en-US" dirty="0" smtClean="0"/>
              <a:t>(a) </a:t>
            </a:r>
            <a:r>
              <a:rPr lang="en-US" dirty="0" smtClean="0">
                <a:solidFill>
                  <a:srgbClr val="FFC000"/>
                </a:solidFill>
              </a:rPr>
              <a:t>very satisfactory</a:t>
            </a:r>
            <a:r>
              <a:rPr lang="en-US" dirty="0" smtClean="0"/>
              <a:t>		(d) </a:t>
            </a:r>
            <a:r>
              <a:rPr lang="en-US" dirty="0" smtClean="0">
                <a:solidFill>
                  <a:srgbClr val="FFC000"/>
                </a:solidFill>
              </a:rPr>
              <a:t>somewhat unsatisfactory</a:t>
            </a:r>
          </a:p>
          <a:p>
            <a:pPr marL="914400" lvl="2" indent="233363">
              <a:buNone/>
            </a:pPr>
            <a:r>
              <a:rPr lang="en-US" dirty="0" smtClean="0"/>
              <a:t>(b) </a:t>
            </a:r>
            <a:r>
              <a:rPr lang="en-US" dirty="0" smtClean="0">
                <a:solidFill>
                  <a:srgbClr val="FFC000"/>
                </a:solidFill>
              </a:rPr>
              <a:t>somewhat satisfactory</a:t>
            </a:r>
            <a:r>
              <a:rPr lang="en-US" dirty="0" smtClean="0"/>
              <a:t>	(e) </a:t>
            </a:r>
            <a:r>
              <a:rPr lang="en-US" dirty="0" smtClean="0">
                <a:solidFill>
                  <a:srgbClr val="FFC000"/>
                </a:solidFill>
              </a:rPr>
              <a:t>very unsatisfactory</a:t>
            </a:r>
          </a:p>
          <a:p>
            <a:pPr marL="914400" lvl="2" indent="233363">
              <a:buNone/>
            </a:pPr>
            <a:r>
              <a:rPr lang="en-US" dirty="0" smtClean="0"/>
              <a:t>(c) </a:t>
            </a:r>
            <a:r>
              <a:rPr lang="en-US" dirty="0" smtClean="0">
                <a:solidFill>
                  <a:srgbClr val="FFC000"/>
                </a:solidFill>
              </a:rPr>
              <a:t>neither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16764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values</a:t>
            </a:r>
            <a:endParaRPr lang="en-US" sz="2400" b="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2778" y="1676400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00"/>
                </a:solidFill>
                <a:latin typeface="Trebuchet MS" panose="020B0603020202020204" pitchFamily="34" charset="0"/>
              </a:rPr>
              <a:t>e</a:t>
            </a:r>
            <a:r>
              <a:rPr lang="en-US" sz="2400" b="0" dirty="0" smtClean="0">
                <a:solidFill>
                  <a:srgbClr val="FF6600"/>
                </a:solidFill>
                <a:latin typeface="Trebuchet MS" panose="020B0603020202020204" pitchFamily="34" charset="0"/>
              </a:rPr>
              <a:t>xhibits variation in</a:t>
            </a:r>
            <a:endParaRPr lang="en-US" sz="2400" b="0" dirty="0">
              <a:solidFill>
                <a:srgbClr val="FF66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Relationship with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 smtClean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 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0" y="3696017"/>
            <a:ext cx="24384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Portions of Reality ‘in focus’</a:t>
            </a:r>
          </a:p>
          <a:p>
            <a:pPr marL="168275" lvl="1" indent="0" algn="ctr">
              <a:buNone/>
            </a:pPr>
            <a:r>
              <a:rPr lang="en-US" altLang="en-US" sz="2000" b="1" i="1" kern="0" dirty="0">
                <a:latin typeface="+mn-lt"/>
              </a:rPr>
              <a:t>u</a:t>
            </a:r>
            <a:r>
              <a:rPr lang="en-US" altLang="en-US" sz="2000" b="1" i="1" kern="0" dirty="0" smtClean="0">
                <a:latin typeface="+mn-lt"/>
              </a:rPr>
              <a:t>nit of analysis</a:t>
            </a:r>
            <a:endParaRPr lang="en-US" altLang="en-US" sz="2000" b="1" i="1" kern="0" dirty="0">
              <a:latin typeface="+mn-lt"/>
            </a:endParaRP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186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Label</a:t>
            </a:r>
          </a:p>
          <a:p>
            <a:pPr marL="168275" lvl="1" indent="0" algn="ctr">
              <a:buNone/>
            </a:pPr>
            <a:endParaRPr lang="en-US" altLang="en-US" sz="2000" kern="0" dirty="0" smtClean="0">
              <a:latin typeface="+mn-lt"/>
            </a:endParaRPr>
          </a:p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Definitions:</a:t>
            </a: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 smtClean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 smtClean="0">
                <a:latin typeface="+mn-lt"/>
              </a:rPr>
              <a:t>Values</a:t>
            </a:r>
          </a:p>
        </p:txBody>
      </p:sp>
      <p:sp>
        <p:nvSpPr>
          <p:cNvPr id="16" name="Content Placeholder 23"/>
          <p:cNvSpPr txBox="1">
            <a:spLocks/>
          </p:cNvSpPr>
          <p:nvPr/>
        </p:nvSpPr>
        <p:spPr>
          <a:xfrm>
            <a:off x="2164796" y="5293545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 smtClean="0">
                <a:latin typeface="+mn-lt"/>
              </a:rPr>
              <a:t>Theoretical </a:t>
            </a:r>
          </a:p>
          <a:p>
            <a:pPr marL="168275" lvl="1" indent="0">
              <a:buNone/>
            </a:pPr>
            <a:r>
              <a:rPr lang="en-US" altLang="en-US" sz="2000" kern="0" dirty="0" smtClean="0">
                <a:latin typeface="+mn-lt"/>
              </a:rPr>
              <a:t>definition</a:t>
            </a:r>
          </a:p>
        </p:txBody>
      </p:sp>
      <p:sp>
        <p:nvSpPr>
          <p:cNvPr id="17" name="Content Placeholder 23"/>
          <p:cNvSpPr txBox="1">
            <a:spLocks/>
          </p:cNvSpPr>
          <p:nvPr/>
        </p:nvSpPr>
        <p:spPr>
          <a:xfrm>
            <a:off x="4998720" y="5293545"/>
            <a:ext cx="1706880" cy="76641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Operational </a:t>
            </a:r>
          </a:p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definition</a:t>
            </a:r>
            <a:endParaRPr lang="en-US" altLang="en-US" sz="2000" kern="0" dirty="0">
              <a:latin typeface="+mn-lt"/>
            </a:endParaRPr>
          </a:p>
        </p:txBody>
      </p:sp>
      <p:cxnSp>
        <p:nvCxnSpPr>
          <p:cNvPr id="3" name="Elbow Connector 2"/>
          <p:cNvCxnSpPr>
            <a:stCxn id="13" idx="2"/>
            <a:endCxn id="16" idx="1"/>
          </p:cNvCxnSpPr>
          <p:nvPr/>
        </p:nvCxnSpPr>
        <p:spPr bwMode="auto">
          <a:xfrm rot="16200000" flipH="1">
            <a:off x="1217958" y="4725642"/>
            <a:ext cx="948081" cy="945596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" name="Elbow Connector 4"/>
          <p:cNvCxnSpPr>
            <a:stCxn id="17" idx="3"/>
            <a:endCxn id="15" idx="2"/>
          </p:cNvCxnSpPr>
          <p:nvPr/>
        </p:nvCxnSpPr>
        <p:spPr bwMode="auto">
          <a:xfrm flipV="1">
            <a:off x="6705600" y="4572000"/>
            <a:ext cx="1066800" cy="110475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Content Placeholder 23"/>
          <p:cNvSpPr txBox="1">
            <a:spLocks/>
          </p:cNvSpPr>
          <p:nvPr/>
        </p:nvSpPr>
        <p:spPr>
          <a:xfrm>
            <a:off x="158595" y="5426101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 smtClean="0">
                <a:solidFill>
                  <a:srgbClr val="FFC000"/>
                </a:solidFill>
                <a:latin typeface="+mn-lt"/>
              </a:rPr>
              <a:t>Face validity</a:t>
            </a: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6742787" y="5691327"/>
            <a:ext cx="2020213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r">
              <a:buNone/>
            </a:pPr>
            <a:r>
              <a:rPr lang="en-US" altLang="en-US" sz="2000" kern="0" dirty="0" smtClean="0">
                <a:solidFill>
                  <a:srgbClr val="FFC000"/>
                </a:solidFill>
                <a:latin typeface="+mn-lt"/>
              </a:rPr>
              <a:t>Measurement validity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6324600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l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	          http</a:t>
            </a:r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definition </a:t>
            </a:r>
            <a:r>
              <a:rPr lang="en-US" dirty="0" err="1" smtClean="0"/>
              <a:t>IsA</a:t>
            </a:r>
            <a:r>
              <a:rPr lang="en-US" dirty="0" smtClean="0"/>
              <a:t> …?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5390" cy="4650205"/>
          </a:xfrm>
        </p:spPr>
      </p:pic>
      <p:sp>
        <p:nvSpPr>
          <p:cNvPr id="3" name="Rectangle 2"/>
          <p:cNvSpPr/>
          <p:nvPr/>
        </p:nvSpPr>
        <p:spPr>
          <a:xfrm>
            <a:off x="2211705" y="6316445"/>
            <a:ext cx="68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A. </a:t>
            </a:r>
            <a:r>
              <a:rPr lang="en-US" sz="1200" dirty="0" err="1" smtClean="0">
                <a:solidFill>
                  <a:schemeClr val="bg1"/>
                </a:solidFill>
              </a:rPr>
              <a:t>Bandrowski</a:t>
            </a:r>
            <a:r>
              <a:rPr lang="en-US" sz="1200" dirty="0" smtClean="0">
                <a:solidFill>
                  <a:schemeClr val="bg1"/>
                </a:solidFill>
              </a:rPr>
              <a:t> et. Al. The Ontology for Biomedical Investigations. </a:t>
            </a:r>
            <a:r>
              <a:rPr lang="en-US" sz="1200" dirty="0" err="1" smtClean="0">
                <a:solidFill>
                  <a:schemeClr val="bg1"/>
                </a:solidFill>
              </a:rPr>
              <a:t>PlosOne</a:t>
            </a:r>
            <a:r>
              <a:rPr lang="en-US" sz="1200" dirty="0" smtClean="0">
                <a:solidFill>
                  <a:schemeClr val="bg1"/>
                </a:solidFill>
              </a:rPr>
              <a:t>. 2016. 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://dx.doi.org/10.1371/journal.pone.0154556.g001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</a:t>
            </a:r>
            <a:r>
              <a:rPr lang="en-US" dirty="0" err="1"/>
              <a:t>IsA</a:t>
            </a:r>
            <a:r>
              <a:rPr lang="en-US" dirty="0"/>
              <a:t> 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58" y="1676400"/>
            <a:ext cx="8943070" cy="3962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258" y="2971800"/>
            <a:ext cx="8943070" cy="2799080"/>
            <a:chOff x="97258" y="2971800"/>
            <a:chExt cx="8943070" cy="2799080"/>
          </a:xfrm>
        </p:grpSpPr>
        <p:sp>
          <p:nvSpPr>
            <p:cNvPr id="5" name="Rectangle 4"/>
            <p:cNvSpPr/>
            <p:nvPr/>
          </p:nvSpPr>
          <p:spPr bwMode="auto">
            <a:xfrm>
              <a:off x="2895600" y="2971800"/>
              <a:ext cx="6144728" cy="2667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7258" y="5618480"/>
              <a:ext cx="894307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555913" y="3514381"/>
              <a:ext cx="421395" cy="981419"/>
            </a:xfrm>
            <a:custGeom>
              <a:avLst/>
              <a:gdLst>
                <a:gd name="connsiteX0" fmla="*/ 79873 w 421395"/>
                <a:gd name="connsiteY0" fmla="*/ 0 h 856561"/>
                <a:gd name="connsiteX1" fmla="*/ 0 w 421395"/>
                <a:gd name="connsiteY1" fmla="*/ 63347 h 856561"/>
                <a:gd name="connsiteX2" fmla="*/ 11017 w 421395"/>
                <a:gd name="connsiteY2" fmla="*/ 851053 h 856561"/>
                <a:gd name="connsiteX3" fmla="*/ 421395 w 421395"/>
                <a:gd name="connsiteY3" fmla="*/ 856561 h 856561"/>
                <a:gd name="connsiteX4" fmla="*/ 402116 w 421395"/>
                <a:gd name="connsiteY4" fmla="*/ 11017 h 856561"/>
                <a:gd name="connsiteX5" fmla="*/ 79873 w 421395"/>
                <a:gd name="connsiteY5" fmla="*/ 0 h 85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95" h="856561">
                  <a:moveTo>
                    <a:pt x="79873" y="0"/>
                  </a:moveTo>
                  <a:lnTo>
                    <a:pt x="0" y="63347"/>
                  </a:lnTo>
                  <a:lnTo>
                    <a:pt x="11017" y="851053"/>
                  </a:lnTo>
                  <a:lnTo>
                    <a:pt x="421395" y="856561"/>
                  </a:lnTo>
                  <a:lnTo>
                    <a:pt x="402116" y="11017"/>
                  </a:lnTo>
                  <a:lnTo>
                    <a:pt x="79873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74002" y="5424898"/>
              <a:ext cx="152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2886" y="2971800"/>
            <a:ext cx="4160114" cy="1422975"/>
            <a:chOff x="4602886" y="2971800"/>
            <a:chExt cx="4160114" cy="1422975"/>
          </a:xfrm>
        </p:grpSpPr>
        <p:sp>
          <p:nvSpPr>
            <p:cNvPr id="10" name="TextBox 9"/>
            <p:cNvSpPr txBox="1"/>
            <p:nvPr/>
          </p:nvSpPr>
          <p:spPr>
            <a:xfrm>
              <a:off x="4602886" y="3810000"/>
              <a:ext cx="4160114" cy="5847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Operational Definition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 bwMode="auto">
            <a:xfrm flipV="1">
              <a:off x="6682943" y="2971800"/>
              <a:ext cx="1394257" cy="838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‘Interview age’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‘Interview age’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1676399"/>
            <a:ext cx="8996680" cy="51294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6019800"/>
            <a:ext cx="79248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430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‘Interview age’ under the Grit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Label</a:t>
            </a:r>
            <a:r>
              <a:rPr lang="en-US" dirty="0" smtClean="0"/>
              <a:t>: interview 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Theoretical definition</a:t>
            </a:r>
            <a:r>
              <a:rPr lang="en-US" dirty="0" smtClean="0"/>
              <a:t> (?):</a:t>
            </a:r>
          </a:p>
          <a:p>
            <a:pPr marL="857250" lvl="2" indent="0">
              <a:buNone/>
            </a:pPr>
            <a:r>
              <a:rPr lang="en-US" sz="2400" i="1" dirty="0" smtClean="0"/>
              <a:t>Age </a:t>
            </a:r>
            <a:r>
              <a:rPr lang="en-US" sz="2400" i="1" dirty="0"/>
              <a:t>in months at the time of </a:t>
            </a:r>
            <a:r>
              <a:rPr lang="en-US" sz="2400" i="1" dirty="0" smtClean="0"/>
              <a:t>the interview / test / sampling / imaging.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definition</a:t>
            </a:r>
            <a:r>
              <a:rPr lang="en-US" dirty="0" smtClean="0"/>
              <a:t> (?):</a:t>
            </a:r>
          </a:p>
          <a:p>
            <a:pPr marL="800100" lvl="2" indent="0">
              <a:buNone/>
            </a:pPr>
            <a:r>
              <a:rPr lang="en-US" sz="2400" i="1" dirty="0"/>
              <a:t>Age is rounded to chronological month. If the research participant is 15-days-old at time of interview, the appropriate value would be 0 months. If the participant is 16-days-old, the value would be 1 month</a:t>
            </a:r>
            <a:r>
              <a:rPr lang="en-US" sz="2400" i="1" dirty="0" smtClean="0"/>
              <a:t>.</a:t>
            </a:r>
          </a:p>
          <a:p>
            <a:pPr marL="800100" lvl="2" indent="0">
              <a:buNone/>
            </a:pPr>
            <a:r>
              <a:rPr lang="en-US" sz="2400" i="1" dirty="0" smtClean="0"/>
              <a:t>Range: 0 -1260     [0 – 105 years] 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3657600" y="64770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9560" y="584200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2971800"/>
            <a:ext cx="8839200" cy="990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</a:t>
            </a:r>
            <a:r>
              <a:rPr lang="en-US" sz="2200" dirty="0" smtClean="0"/>
              <a:t>question </a:t>
            </a:r>
            <a:r>
              <a:rPr lang="en-US" sz="2200" dirty="0"/>
              <a:t>you are </a:t>
            </a:r>
            <a:r>
              <a:rPr lang="en-US" sz="2200" dirty="0" smtClean="0"/>
              <a:t>asking</a:t>
            </a:r>
            <a:r>
              <a:rPr lang="en-US" sz="2200" dirty="0"/>
              <a:t>:</a:t>
            </a:r>
            <a:endParaRPr lang="en-US" sz="2200" dirty="0" smtClean="0"/>
          </a:p>
          <a:p>
            <a:pPr lvl="1" indent="-342900"/>
            <a:r>
              <a:rPr lang="en-US" sz="2200" i="1" dirty="0"/>
              <a:t>e</a:t>
            </a:r>
            <a:r>
              <a:rPr lang="en-US" sz="2200" i="1" dirty="0" smtClean="0"/>
              <a:t>.g.: Does physical exercise influences heart rate ?</a:t>
            </a:r>
          </a:p>
          <a:p>
            <a:pPr marL="400050" lvl="1" indent="0" algn="ctr">
              <a:buNone/>
            </a:pPr>
            <a:endParaRPr lang="en-US" sz="2200" dirty="0" smtClean="0"/>
          </a:p>
          <a:p>
            <a:pPr marL="400050" lvl="1" indent="0" algn="ctr">
              <a:buNone/>
            </a:pPr>
            <a:r>
              <a:rPr lang="en-US" sz="2200" dirty="0" smtClean="0"/>
              <a:t>or ?</a:t>
            </a:r>
            <a:endParaRPr lang="en-US" sz="2200" dirty="0"/>
          </a:p>
          <a:p>
            <a:pPr lvl="1" indent="-342900"/>
            <a:endParaRPr lang="en-US" sz="2200" i="1" dirty="0" smtClean="0"/>
          </a:p>
          <a:p>
            <a:pPr lvl="1" indent="-342900"/>
            <a:endParaRPr lang="en-US" sz="2200" i="1" dirty="0" smtClean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Research question: </a:t>
            </a:r>
            <a:r>
              <a:rPr lang="en-US" sz="2200" i="1" dirty="0" smtClean="0">
                <a:solidFill>
                  <a:srgbClr val="FFFF00"/>
                </a:solidFill>
              </a:rPr>
              <a:t>Does </a:t>
            </a:r>
            <a:r>
              <a:rPr lang="en-US" sz="2200" i="1" dirty="0">
                <a:solidFill>
                  <a:srgbClr val="FFFF00"/>
                </a:solidFill>
              </a:rPr>
              <a:t>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Statistical 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Relevant variables: ‘</a:t>
            </a:r>
            <a:r>
              <a:rPr lang="en-US" sz="2200" i="1" dirty="0" smtClean="0">
                <a:solidFill>
                  <a:srgbClr val="FFFF00"/>
                </a:solidFill>
              </a:rPr>
              <a:t>heart rate</a:t>
            </a:r>
            <a:r>
              <a:rPr lang="en-US" sz="2200" dirty="0" smtClean="0"/>
              <a:t>’, ‘</a:t>
            </a:r>
            <a:r>
              <a:rPr lang="en-US" sz="2200" i="1" dirty="0" smtClean="0">
                <a:solidFill>
                  <a:srgbClr val="FFFF00"/>
                </a:solidFill>
              </a:rPr>
              <a:t>physical exercise</a:t>
            </a:r>
            <a:r>
              <a:rPr lang="en-US" sz="2200" dirty="0" smtClean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</a:t>
            </a:r>
            <a:r>
              <a:rPr lang="en-US" sz="2200" dirty="0" smtClean="0"/>
              <a:t>is:</a:t>
            </a:r>
            <a:endParaRPr lang="en-US" sz="2200" dirty="0"/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Research question: </a:t>
            </a:r>
            <a:r>
              <a:rPr lang="en-US" sz="2200" i="1" dirty="0" smtClean="0">
                <a:solidFill>
                  <a:srgbClr val="FFFF00"/>
                </a:solidFill>
              </a:rPr>
              <a:t>Does </a:t>
            </a:r>
            <a:r>
              <a:rPr lang="en-US" sz="2200" i="1" dirty="0">
                <a:solidFill>
                  <a:srgbClr val="FFFF00"/>
                </a:solidFill>
              </a:rPr>
              <a:t>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Statistical 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Relevant variables: ‘</a:t>
            </a:r>
            <a:r>
              <a:rPr lang="en-US" sz="2200" i="1" dirty="0" smtClean="0">
                <a:solidFill>
                  <a:srgbClr val="FFFF00"/>
                </a:solidFill>
              </a:rPr>
              <a:t>heart rate</a:t>
            </a:r>
            <a:r>
              <a:rPr lang="en-US" sz="2200" dirty="0" smtClean="0"/>
              <a:t>’, ‘</a:t>
            </a:r>
            <a:r>
              <a:rPr lang="en-US" sz="2200" i="1" dirty="0" smtClean="0">
                <a:solidFill>
                  <a:srgbClr val="FFFF00"/>
                </a:solidFill>
              </a:rPr>
              <a:t>physical exercise</a:t>
            </a:r>
            <a:r>
              <a:rPr lang="en-US" sz="2200" dirty="0" smtClean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</a:t>
            </a:r>
            <a:r>
              <a:rPr lang="en-US" sz="2200" dirty="0" smtClean="0"/>
              <a:t>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</a:t>
            </a:r>
            <a:r>
              <a:rPr lang="en-US" sz="2200" dirty="0" smtClean="0">
                <a:solidFill>
                  <a:srgbClr val="FFFF00"/>
                </a:solidFill>
              </a:rPr>
              <a:t>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</a:t>
            </a:r>
            <a:r>
              <a:rPr lang="en-US" sz="2200" dirty="0" smtClean="0">
                <a:solidFill>
                  <a:srgbClr val="FFFF00"/>
                </a:solidFill>
              </a:rPr>
              <a:t>hysical exercise: ???</a:t>
            </a:r>
            <a:endParaRPr lang="en-US" sz="2200" dirty="0">
              <a:solidFill>
                <a:srgbClr val="FFFF00"/>
              </a:solidFill>
            </a:endParaRP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definition for ‘heart rate’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Variable</a:t>
            </a:r>
            <a:r>
              <a:rPr lang="en-US" dirty="0" smtClean="0"/>
              <a:t>: HR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Label</a:t>
            </a:r>
            <a:r>
              <a:rPr lang="en-US" dirty="0" smtClean="0"/>
              <a:t>: </a:t>
            </a:r>
            <a:r>
              <a:rPr lang="en-US" i="1" dirty="0" smtClean="0"/>
              <a:t>Heart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definition:</a:t>
            </a:r>
            <a:r>
              <a:rPr lang="en-US" dirty="0" smtClean="0"/>
              <a:t> (</a:t>
            </a:r>
            <a:r>
              <a:rPr lang="en-US" i="1" dirty="0" smtClean="0"/>
              <a:t>interval </a:t>
            </a:r>
            <a:r>
              <a:rPr lang="en-US" dirty="0" smtClean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Heart rate of a subject connected to a heart rate monitor as displayed on that monitor at a specific moment in time.</a:t>
            </a:r>
            <a:endParaRPr lang="en-US" i="1" dirty="0" smtClean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Values: integers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40397"/>
            <a:ext cx="4419600" cy="2889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65717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http://www.surgeryencyclopedia.com/A-Ce/Cardiac-Monitor.html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Operational definition for ‘physical exercise’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Variable</a:t>
            </a:r>
            <a:r>
              <a:rPr lang="en-US" dirty="0" smtClean="0"/>
              <a:t>: PE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Label</a:t>
            </a:r>
            <a:r>
              <a:rPr lang="en-US" dirty="0" smtClean="0"/>
              <a:t>: </a:t>
            </a:r>
            <a:r>
              <a:rPr lang="en-US" i="1" dirty="0" smtClean="0"/>
              <a:t>Physical 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definition:</a:t>
            </a:r>
            <a:r>
              <a:rPr lang="en-US" dirty="0" smtClean="0"/>
              <a:t> (</a:t>
            </a:r>
            <a:r>
              <a:rPr lang="en-US" i="1" dirty="0" smtClean="0"/>
              <a:t>interval </a:t>
            </a:r>
            <a:r>
              <a:rPr lang="en-US" dirty="0" smtClean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Level of resistance at which the elliptical on which the subject is running is set at a specific moment in time.</a:t>
            </a:r>
            <a:endParaRPr lang="en-US" i="1" dirty="0" smtClean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Values: integers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(1.6)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Research question: </a:t>
            </a:r>
            <a:r>
              <a:rPr lang="en-US" sz="2200" i="1" dirty="0" smtClean="0">
                <a:solidFill>
                  <a:srgbClr val="FFFF00"/>
                </a:solidFill>
              </a:rPr>
              <a:t>Does </a:t>
            </a:r>
            <a:r>
              <a:rPr lang="en-US" sz="2200" i="1" dirty="0">
                <a:solidFill>
                  <a:srgbClr val="FFFF00"/>
                </a:solidFill>
              </a:rPr>
              <a:t>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Statistical 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Relevant variables: ‘</a:t>
            </a:r>
            <a:r>
              <a:rPr lang="en-US" sz="2200" i="1" dirty="0" smtClean="0">
                <a:solidFill>
                  <a:srgbClr val="FFFF00"/>
                </a:solidFill>
              </a:rPr>
              <a:t>heart rate</a:t>
            </a:r>
            <a:r>
              <a:rPr lang="en-US" sz="2200" dirty="0" smtClean="0"/>
              <a:t>’, ‘</a:t>
            </a:r>
            <a:r>
              <a:rPr lang="en-US" sz="2200" i="1" dirty="0" smtClean="0">
                <a:solidFill>
                  <a:srgbClr val="FFFF00"/>
                </a:solidFill>
              </a:rPr>
              <a:t>physical exercise</a:t>
            </a:r>
            <a:r>
              <a:rPr lang="en-US" sz="2200" dirty="0" smtClean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</a:t>
            </a:r>
            <a:r>
              <a:rPr lang="en-US" sz="2200" dirty="0" smtClean="0"/>
              <a:t>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</a:t>
            </a:r>
            <a:r>
              <a:rPr lang="en-US" sz="2200" dirty="0" smtClean="0">
                <a:solidFill>
                  <a:srgbClr val="FFFF00"/>
                </a:solidFill>
              </a:rPr>
              <a:t>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</a:t>
            </a:r>
            <a:r>
              <a:rPr lang="en-US" sz="2200" dirty="0" smtClean="0">
                <a:solidFill>
                  <a:srgbClr val="FFFF00"/>
                </a:solidFill>
              </a:rPr>
              <a:t>hysical exercise: ???</a:t>
            </a:r>
            <a:endParaRPr lang="en-US" sz="22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‘</a:t>
            </a:r>
            <a:r>
              <a:rPr lang="en-US" sz="2200" i="1" dirty="0" smtClean="0"/>
              <a:t>Design </a:t>
            </a:r>
            <a:r>
              <a:rPr lang="en-US" sz="2200" i="1" dirty="0"/>
              <a:t>an experiment that controls or randomizes the confounding </a:t>
            </a:r>
            <a:r>
              <a:rPr lang="en-US" sz="2200" i="1" dirty="0" smtClean="0"/>
              <a:t>variables</a:t>
            </a:r>
            <a:r>
              <a:rPr lang="en-US" sz="2200" dirty="0" smtClean="0"/>
              <a:t>’.</a:t>
            </a:r>
            <a:endParaRPr lang="en-US" sz="2200" dirty="0"/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28600" y="5867400"/>
            <a:ext cx="7620000" cy="762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between </a:t>
            </a:r>
            <a:r>
              <a:rPr lang="en-US" u="sng" dirty="0" smtClean="0"/>
              <a:t>variables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relationship:</a:t>
            </a:r>
          </a:p>
          <a:p>
            <a:pPr marL="400050" lvl="1" indent="0">
              <a:buNone/>
            </a:pPr>
            <a:r>
              <a:rPr lang="en-US" dirty="0" smtClean="0"/>
              <a:t>	‘</a:t>
            </a:r>
            <a:r>
              <a:rPr lang="en-US" i="1" dirty="0" smtClean="0"/>
              <a:t>person length</a:t>
            </a:r>
            <a:r>
              <a:rPr lang="en-US" dirty="0" smtClean="0"/>
              <a:t>’		‘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temperature</a:t>
            </a:r>
            <a:r>
              <a:rPr lang="en-US" dirty="0" smtClean="0"/>
              <a:t>’</a:t>
            </a:r>
          </a:p>
          <a:p>
            <a:pPr marL="400050" lvl="1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Covariance relationship:</a:t>
            </a:r>
          </a:p>
          <a:p>
            <a:pPr marL="800100" lvl="2" indent="0">
              <a:buNone/>
            </a:pPr>
            <a:r>
              <a:rPr lang="en-US" dirty="0" smtClean="0"/>
              <a:t>a change in one variable is associated with a change in another variable (in whatever way)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800100" lvl="2" indent="0">
              <a:buNone/>
            </a:pPr>
            <a:r>
              <a:rPr lang="en-US" sz="2400" dirty="0" smtClean="0"/>
              <a:t>‘</a:t>
            </a:r>
            <a:r>
              <a:rPr lang="en-US" sz="2400" i="1" dirty="0" smtClean="0"/>
              <a:t>person</a:t>
            </a:r>
            <a:r>
              <a:rPr lang="en-US" sz="2400" dirty="0" smtClean="0"/>
              <a:t> </a:t>
            </a:r>
            <a:r>
              <a:rPr lang="en-US" sz="2400" i="1" dirty="0" smtClean="0"/>
              <a:t>length</a:t>
            </a:r>
            <a:r>
              <a:rPr lang="en-US" sz="2400" dirty="0" smtClean="0"/>
              <a:t>’			‘</a:t>
            </a:r>
            <a:r>
              <a:rPr lang="en-US" sz="2400" i="1" dirty="0" smtClean="0"/>
              <a:t>person</a:t>
            </a:r>
            <a:r>
              <a:rPr lang="en-US" sz="2400" dirty="0" smtClean="0"/>
              <a:t> </a:t>
            </a:r>
            <a:r>
              <a:rPr lang="en-US" sz="2400" i="1" dirty="0" smtClean="0"/>
              <a:t>mass</a:t>
            </a:r>
            <a:r>
              <a:rPr lang="en-US" sz="2400" dirty="0" smtClean="0"/>
              <a:t>’</a:t>
            </a:r>
          </a:p>
          <a:p>
            <a:pPr marL="800100" lvl="2" indent="0"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Causal relationship:</a:t>
            </a:r>
          </a:p>
          <a:p>
            <a:pPr marL="800100" lvl="2" indent="0">
              <a:buNone/>
            </a:pPr>
            <a:r>
              <a:rPr lang="en-US" dirty="0" smtClean="0"/>
              <a:t>a </a:t>
            </a:r>
            <a:r>
              <a:rPr lang="en-US" dirty="0"/>
              <a:t>change in one variable </a:t>
            </a:r>
            <a:r>
              <a:rPr lang="en-US" dirty="0" smtClean="0"/>
              <a:t>brings about a </a:t>
            </a:r>
            <a:r>
              <a:rPr lang="en-US" dirty="0"/>
              <a:t>change in another variable (in whatever way</a:t>
            </a:r>
            <a:r>
              <a:rPr lang="en-US" dirty="0" smtClean="0"/>
              <a:t>)</a:t>
            </a:r>
          </a:p>
          <a:p>
            <a:pPr marL="800100" lvl="2" indent="0">
              <a:buNone/>
            </a:pPr>
            <a:endParaRPr lang="en-US" sz="800" dirty="0"/>
          </a:p>
          <a:p>
            <a:pPr marL="800100" lvl="2" indent="0">
              <a:buNone/>
            </a:pPr>
            <a:r>
              <a:rPr lang="en-US" sz="2400" dirty="0" smtClean="0"/>
              <a:t>‘</a:t>
            </a:r>
            <a:r>
              <a:rPr lang="en-US" sz="2400" i="1" dirty="0" smtClean="0"/>
              <a:t>physical</a:t>
            </a:r>
            <a:r>
              <a:rPr lang="en-US" sz="2400" dirty="0" smtClean="0"/>
              <a:t> </a:t>
            </a:r>
            <a:r>
              <a:rPr lang="en-US" sz="2400" i="1" dirty="0" smtClean="0"/>
              <a:t>exercise</a:t>
            </a:r>
            <a:r>
              <a:rPr lang="en-US" sz="2400" dirty="0" smtClean="0"/>
              <a:t>’</a:t>
            </a:r>
            <a:r>
              <a:rPr lang="en-US" sz="2400" dirty="0"/>
              <a:t>			</a:t>
            </a:r>
            <a:r>
              <a:rPr lang="en-US" sz="2400" dirty="0" smtClean="0"/>
              <a:t>‘</a:t>
            </a:r>
            <a:r>
              <a:rPr lang="en-US" sz="2400" i="1" dirty="0" smtClean="0"/>
              <a:t>heart rate</a:t>
            </a:r>
            <a:r>
              <a:rPr lang="en-US" sz="2400" dirty="0" smtClean="0"/>
              <a:t>’</a:t>
            </a:r>
          </a:p>
          <a:p>
            <a:pPr marL="800100" lvl="2" indent="0">
              <a:buNone/>
            </a:pPr>
            <a:r>
              <a:rPr lang="en-US" sz="1800" dirty="0"/>
              <a:t>c</a:t>
            </a:r>
            <a:r>
              <a:rPr lang="en-US" sz="1800" dirty="0" smtClean="0"/>
              <a:t>ause / independent variable	     effect / dependent variable</a:t>
            </a:r>
            <a:endParaRPr lang="en-US" sz="1800" dirty="0"/>
          </a:p>
          <a:p>
            <a:pPr marL="800100" lvl="2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581400" y="4216688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362648" y="3733800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810000" y="6070313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591248" y="558742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Non-experimental design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ompare </a:t>
            </a:r>
            <a:r>
              <a:rPr lang="en-US" dirty="0"/>
              <a:t>people who signed up for a program vs. people who did not sign up for any </a:t>
            </a:r>
            <a:r>
              <a:rPr lang="en-US" dirty="0" smtClean="0"/>
              <a:t>program.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people </a:t>
            </a:r>
            <a:r>
              <a:rPr lang="en-US" dirty="0"/>
              <a:t>who sign up may be different from those who don’t sign </a:t>
            </a:r>
            <a:r>
              <a:rPr lang="en-US" dirty="0" smtClean="0"/>
              <a:t>up.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Experimental design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Researcher randomly </a:t>
            </a:r>
            <a:r>
              <a:rPr lang="en-US" b="1" i="1" dirty="0"/>
              <a:t>assigns</a:t>
            </a:r>
            <a:r>
              <a:rPr lang="en-US" dirty="0"/>
              <a:t> people with alcoholism to treatment or no treatment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Determination of cause and </a:t>
            </a:r>
            <a:r>
              <a:rPr lang="en-US" smtClean="0"/>
              <a:t>effect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definition of ‘research’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definition of ‘research’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200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careful </a:t>
            </a:r>
            <a:r>
              <a:rPr lang="en-US" dirty="0"/>
              <a:t>or diligent 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studious </a:t>
            </a:r>
            <a:r>
              <a:rPr lang="en-US" dirty="0"/>
              <a:t>inquiry or examination; </a:t>
            </a:r>
            <a:r>
              <a:rPr lang="en-US" i="1" dirty="0"/>
              <a:t>especially</a:t>
            </a:r>
            <a:r>
              <a:rPr lang="en-US" dirty="0"/>
              <a:t> : 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investigation </a:t>
            </a:r>
            <a:r>
              <a:rPr lang="en-US" dirty="0"/>
              <a:t>or experimentation 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aimed </a:t>
            </a:r>
            <a:r>
              <a:rPr lang="en-US" dirty="0"/>
              <a:t>at 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- the </a:t>
            </a:r>
            <a:r>
              <a:rPr lang="en-US" dirty="0">
                <a:solidFill>
                  <a:srgbClr val="1FE115"/>
                </a:solidFill>
              </a:rPr>
              <a:t>discovery</a:t>
            </a:r>
            <a:r>
              <a:rPr lang="en-US" dirty="0"/>
              <a:t> and </a:t>
            </a:r>
            <a:r>
              <a:rPr lang="en-US" dirty="0">
                <a:solidFill>
                  <a:srgbClr val="1FE115"/>
                </a:solidFill>
              </a:rPr>
              <a:t>interpretation</a:t>
            </a:r>
            <a:r>
              <a:rPr lang="en-US" dirty="0"/>
              <a:t> of </a:t>
            </a:r>
            <a:r>
              <a:rPr lang="en-US" dirty="0">
                <a:solidFill>
                  <a:srgbClr val="1FE115"/>
                </a:solidFill>
              </a:rPr>
              <a:t>facts</a:t>
            </a:r>
            <a:r>
              <a:rPr lang="en-US" dirty="0"/>
              <a:t>, 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- revision </a:t>
            </a:r>
            <a:r>
              <a:rPr lang="en-US" dirty="0"/>
              <a:t>of accepted </a:t>
            </a:r>
            <a:r>
              <a:rPr lang="en-US" dirty="0">
                <a:solidFill>
                  <a:srgbClr val="1FE115"/>
                </a:solidFill>
              </a:rPr>
              <a:t>theories</a:t>
            </a:r>
            <a:r>
              <a:rPr lang="en-US" dirty="0"/>
              <a:t> or </a:t>
            </a:r>
            <a:r>
              <a:rPr lang="en-US" dirty="0">
                <a:solidFill>
                  <a:srgbClr val="1FE115"/>
                </a:solidFill>
              </a:rPr>
              <a:t>laws</a:t>
            </a:r>
            <a:r>
              <a:rPr lang="en-US" dirty="0"/>
              <a:t> in the </a:t>
            </a:r>
            <a:r>
              <a:rPr lang="en-US" dirty="0" smtClean="0"/>
              <a:t>			  light </a:t>
            </a:r>
            <a:r>
              <a:rPr lang="en-US" dirty="0"/>
              <a:t>of </a:t>
            </a:r>
            <a:r>
              <a:rPr lang="en-US" dirty="0">
                <a:solidFill>
                  <a:srgbClr val="1FE115"/>
                </a:solidFill>
              </a:rPr>
              <a:t>new facts</a:t>
            </a:r>
            <a:r>
              <a:rPr lang="en-US" dirty="0"/>
              <a:t>, 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- or </a:t>
            </a:r>
            <a:r>
              <a:rPr lang="en-US" dirty="0"/>
              <a:t>practical </a:t>
            </a:r>
            <a:r>
              <a:rPr lang="en-US" dirty="0">
                <a:solidFill>
                  <a:srgbClr val="1FE115"/>
                </a:solidFill>
              </a:rPr>
              <a:t>application</a:t>
            </a:r>
            <a:r>
              <a:rPr lang="en-US" dirty="0"/>
              <a:t> of such new or revised </a:t>
            </a:r>
            <a:r>
              <a:rPr lang="en-US" dirty="0" smtClean="0"/>
              <a:t>		  theories </a:t>
            </a:r>
            <a:r>
              <a:rPr lang="en-US" dirty="0"/>
              <a:t>or laws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collecting of information about a particular subject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6172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http://www.merriam-webster.com/dictionary/research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600" y="2133600"/>
            <a:ext cx="8610600" cy="3352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1282124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E115"/>
                </a:solidFill>
              </a:rPr>
              <a:t>keywords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629400" y="3810000"/>
            <a:ext cx="9906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‘Scientific Laws’: a matter of relationships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 smtClean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 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76624"/>
            <a:ext cx="3368675" cy="15477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228600" y="3696017"/>
            <a:ext cx="19050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Portions of Reality</a:t>
            </a:r>
          </a:p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‘in focus’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4634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 smtClean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 smtClean="0">
              <a:latin typeface="+mn-lt"/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 smtClean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 smtClean="0">
                <a:latin typeface="+mn-lt"/>
              </a:rPr>
              <a:t>Values</a:t>
            </a:r>
          </a:p>
          <a:p>
            <a:pPr marL="168275" lvl="1" indent="-168275" algn="ctr">
              <a:buNone/>
            </a:pPr>
            <a:endParaRPr lang="en-US" altLang="en-US" sz="2000" kern="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466" y="5029200"/>
            <a:ext cx="4038396" cy="1569660"/>
            <a:chOff x="97466" y="5029200"/>
            <a:chExt cx="4038396" cy="1569660"/>
          </a:xfrm>
        </p:grpSpPr>
        <p:sp>
          <p:nvSpPr>
            <p:cNvPr id="2" name="Rectangle 1"/>
            <p:cNvSpPr/>
            <p:nvPr/>
          </p:nvSpPr>
          <p:spPr>
            <a:xfrm>
              <a:off x="97466" y="5029200"/>
              <a:ext cx="2209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Working out</a:t>
              </a:r>
            </a:p>
            <a:p>
              <a:pPr marL="0" lvl="1"/>
              <a:endParaRPr lang="en-US" altLang="en-US" sz="2400" b="0" kern="0" dirty="0" smtClean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Heart rate</a:t>
              </a:r>
            </a:p>
          </p:txBody>
        </p:sp>
        <p:sp>
          <p:nvSpPr>
            <p:cNvPr id="4" name="Up-Down Arrow 3"/>
            <p:cNvSpPr/>
            <p:nvPr/>
          </p:nvSpPr>
          <p:spPr bwMode="auto">
            <a:xfrm>
              <a:off x="10668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0" name="Content Placeholder 23"/>
            <p:cNvSpPr txBox="1">
              <a:spLocks/>
            </p:cNvSpPr>
            <p:nvPr/>
          </p:nvSpPr>
          <p:spPr>
            <a:xfrm>
              <a:off x="1075664" y="5486400"/>
              <a:ext cx="3060198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 smtClean="0">
                  <a:latin typeface="+mn-lt"/>
                </a:rPr>
                <a:t>Relationship in reality (‘</a:t>
              </a:r>
              <a:r>
                <a:rPr lang="en-US" altLang="en-US" sz="2000" i="1" kern="0" dirty="0" smtClean="0">
                  <a:latin typeface="+mn-lt"/>
                </a:rPr>
                <a:t>a priori relationship</a:t>
              </a:r>
              <a:r>
                <a:rPr lang="en-US" altLang="en-US" sz="2000" kern="0" dirty="0" smtClean="0">
                  <a:latin typeface="+mn-lt"/>
                </a:rPr>
                <a:t>’)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 smtClean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 smtClean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7728" y="4678816"/>
            <a:ext cx="3700406" cy="1938992"/>
            <a:chOff x="5147728" y="4678816"/>
            <a:chExt cx="3700406" cy="1938992"/>
          </a:xfrm>
        </p:grpSpPr>
        <p:sp>
          <p:nvSpPr>
            <p:cNvPr id="23" name="Rectangle 22"/>
            <p:cNvSpPr/>
            <p:nvPr/>
          </p:nvSpPr>
          <p:spPr>
            <a:xfrm>
              <a:off x="6638334" y="4678816"/>
              <a:ext cx="2209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 smtClean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 smtClean="0">
                  <a:solidFill>
                    <a:schemeClr val="bg1"/>
                  </a:solidFill>
                </a:rPr>
                <a:t>Physical</a:t>
              </a:r>
            </a:p>
            <a:p>
              <a:pPr marL="0" lvl="1"/>
              <a:r>
                <a:rPr lang="en-US" altLang="en-US" sz="2400" b="0" i="1" kern="0" dirty="0" smtClean="0">
                  <a:solidFill>
                    <a:schemeClr val="bg1"/>
                  </a:solidFill>
                </a:rPr>
                <a:t>Exercise</a:t>
              </a:r>
              <a:r>
                <a:rPr lang="en-US" altLang="en-US" sz="2400" b="0" kern="0" dirty="0" smtClean="0">
                  <a:solidFill>
                    <a:schemeClr val="bg1"/>
                  </a:solidFill>
                </a:rPr>
                <a:t>’</a:t>
              </a:r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 smtClean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 smtClean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 smtClean="0">
                  <a:solidFill>
                    <a:schemeClr val="bg1"/>
                  </a:solidFill>
                </a:rPr>
                <a:t>Heart</a:t>
              </a:r>
              <a:r>
                <a:rPr lang="en-US" altLang="en-US" sz="2400" b="0" kern="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2400" b="0" i="1" kern="0" dirty="0" smtClean="0">
                  <a:solidFill>
                    <a:schemeClr val="bg1"/>
                  </a:solidFill>
                </a:rPr>
                <a:t>rate</a:t>
              </a:r>
              <a:r>
                <a:rPr lang="en-US" altLang="en-US" sz="2400" b="0" kern="0" dirty="0" smtClean="0">
                  <a:solidFill>
                    <a:schemeClr val="bg1"/>
                  </a:solidFill>
                </a:rPr>
                <a:t>’</a:t>
              </a:r>
              <a:endParaRPr lang="en-US" altLang="en-US" sz="2400" b="0" kern="0" dirty="0">
                <a:solidFill>
                  <a:schemeClr val="bg1"/>
                </a:solidFill>
              </a:endParaRPr>
            </a:p>
          </p:txBody>
        </p:sp>
        <p:sp>
          <p:nvSpPr>
            <p:cNvPr id="29" name="Up-Down Arrow 28"/>
            <p:cNvSpPr/>
            <p:nvPr/>
          </p:nvSpPr>
          <p:spPr bwMode="auto">
            <a:xfrm>
              <a:off x="76200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1" name="Content Placeholder 23"/>
            <p:cNvSpPr txBox="1">
              <a:spLocks/>
            </p:cNvSpPr>
            <p:nvPr/>
          </p:nvSpPr>
          <p:spPr>
            <a:xfrm>
              <a:off x="5147728" y="5490839"/>
              <a:ext cx="2472272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 smtClean="0">
                  <a:latin typeface="+mn-lt"/>
                </a:rPr>
                <a:t>Relationships between variables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 smtClean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 smtClean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33600" y="4476137"/>
            <a:ext cx="4572000" cy="1031528"/>
            <a:chOff x="2133600" y="4476137"/>
            <a:chExt cx="4572000" cy="1031528"/>
          </a:xfrm>
        </p:grpSpPr>
        <p:sp>
          <p:nvSpPr>
            <p:cNvPr id="8" name="Freeform 7"/>
            <p:cNvSpPr/>
            <p:nvPr/>
          </p:nvSpPr>
          <p:spPr bwMode="auto">
            <a:xfrm>
              <a:off x="2286000" y="4476137"/>
              <a:ext cx="4284921" cy="1031528"/>
            </a:xfrm>
            <a:custGeom>
              <a:avLst/>
              <a:gdLst>
                <a:gd name="connsiteX0" fmla="*/ 0 w 4284921"/>
                <a:gd name="connsiteY0" fmla="*/ 967733 h 1031528"/>
                <a:gd name="connsiteX1" fmla="*/ 2222205 w 4284921"/>
                <a:gd name="connsiteY1" fmla="*/ 170 h 1031528"/>
                <a:gd name="connsiteX2" fmla="*/ 4284921 w 4284921"/>
                <a:gd name="connsiteY2" fmla="*/ 1031528 h 103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4921" h="1031528">
                  <a:moveTo>
                    <a:pt x="0" y="967733"/>
                  </a:moveTo>
                  <a:cubicBezTo>
                    <a:pt x="754026" y="478635"/>
                    <a:pt x="1508052" y="-10462"/>
                    <a:pt x="2222205" y="170"/>
                  </a:cubicBezTo>
                  <a:cubicBezTo>
                    <a:pt x="2936358" y="10802"/>
                    <a:pt x="3949996" y="840142"/>
                    <a:pt x="4284921" y="1031528"/>
                  </a:cubicBezTo>
                </a:path>
              </a:pathLst>
            </a:cu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2" name="Content Placeholder 23"/>
            <p:cNvSpPr txBox="1">
              <a:spLocks/>
            </p:cNvSpPr>
            <p:nvPr/>
          </p:nvSpPr>
          <p:spPr>
            <a:xfrm>
              <a:off x="2133600" y="4724400"/>
              <a:ext cx="4572000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 smtClean="0">
                  <a:solidFill>
                    <a:srgbClr val="1FE115"/>
                  </a:solidFill>
                  <a:latin typeface="+mn-lt"/>
                </a:rPr>
                <a:t>How are these</a:t>
              </a:r>
            </a:p>
            <a:p>
              <a:pPr marL="168275" lvl="1" indent="0" algn="ctr">
                <a:buNone/>
              </a:pPr>
              <a:r>
                <a:rPr lang="en-US" altLang="en-US" sz="2000" kern="0" dirty="0">
                  <a:solidFill>
                    <a:srgbClr val="1FE115"/>
                  </a:solidFill>
                  <a:latin typeface="+mn-lt"/>
                </a:rPr>
                <a:t>r</a:t>
              </a:r>
              <a:r>
                <a:rPr lang="en-US" altLang="en-US" sz="2000" kern="0" dirty="0" smtClean="0">
                  <a:solidFill>
                    <a:srgbClr val="1FE115"/>
                  </a:solidFill>
                  <a:latin typeface="+mn-lt"/>
                </a:rPr>
                <a:t>elated?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 smtClean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 smtClean="0">
                <a:latin typeface="+mn-lt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</a:t>
            </a:r>
            <a:r>
              <a:rPr lang="en-US" sz="2200" dirty="0" smtClean="0"/>
              <a:t>question </a:t>
            </a:r>
            <a:r>
              <a:rPr lang="en-US" sz="2200" dirty="0"/>
              <a:t>you are </a:t>
            </a:r>
            <a:r>
              <a:rPr lang="en-US" sz="2200" dirty="0" smtClean="0"/>
              <a:t>asking</a:t>
            </a:r>
            <a:r>
              <a:rPr lang="en-US" sz="2200" dirty="0"/>
              <a:t>:</a:t>
            </a:r>
            <a:endParaRPr lang="en-US" sz="2200" dirty="0" smtClean="0"/>
          </a:p>
          <a:p>
            <a:pPr lvl="1" indent="-342900"/>
            <a:r>
              <a:rPr lang="en-US" sz="2200" i="1" dirty="0"/>
              <a:t>e</a:t>
            </a:r>
            <a:r>
              <a:rPr lang="en-US" sz="2200" i="1" dirty="0" smtClean="0"/>
              <a:t>.g.: Does physical exercise influences heart rate ?</a:t>
            </a:r>
          </a:p>
          <a:p>
            <a:pPr marL="400050" lvl="1" indent="0" algn="ctr">
              <a:buNone/>
            </a:pPr>
            <a:endParaRPr lang="en-US" sz="2200" dirty="0" smtClean="0"/>
          </a:p>
          <a:p>
            <a:pPr marL="400050" lvl="1" indent="0" algn="ctr">
              <a:buNone/>
            </a:pPr>
            <a:r>
              <a:rPr lang="en-US" sz="2200" dirty="0" smtClean="0"/>
              <a:t>or ?</a:t>
            </a:r>
            <a:endParaRPr lang="en-US" sz="2200" dirty="0"/>
          </a:p>
          <a:p>
            <a:pPr lvl="1" indent="-342900"/>
            <a:endParaRPr lang="en-US" sz="2200" i="1" dirty="0" smtClean="0"/>
          </a:p>
          <a:p>
            <a:pPr lvl="1" indent="-342900"/>
            <a:endParaRPr lang="en-US" sz="2200" i="1" dirty="0" smtClean="0"/>
          </a:p>
          <a:p>
            <a:pPr lvl="1" indent="-342900"/>
            <a:r>
              <a:rPr lang="en-US" sz="2200" i="1" dirty="0"/>
              <a:t>Does physical exercise </a:t>
            </a:r>
            <a:r>
              <a:rPr lang="en-US" sz="2200" i="1" u="sng" dirty="0" smtClean="0"/>
              <a:t>increases</a:t>
            </a:r>
            <a:r>
              <a:rPr lang="en-US" sz="2200" i="1" dirty="0" smtClean="0"/>
              <a:t> heart </a:t>
            </a:r>
            <a:r>
              <a:rPr lang="en-US" sz="2200" i="1" dirty="0"/>
              <a:t>rate </a:t>
            </a:r>
            <a:r>
              <a:rPr lang="en-US" sz="2200" i="1" dirty="0" smtClean="0"/>
              <a:t>?</a:t>
            </a:r>
          </a:p>
          <a:p>
            <a:pPr lvl="1" indent="-342900"/>
            <a:r>
              <a:rPr lang="en-US" sz="2200" i="1" dirty="0" smtClean="0"/>
              <a:t>Does doing physical exercise influences heart rate </a:t>
            </a:r>
            <a:r>
              <a:rPr lang="en-US" sz="2200" i="1" u="sng" dirty="0" smtClean="0"/>
              <a:t>while doing the exercise</a:t>
            </a:r>
            <a:r>
              <a:rPr lang="en-US" sz="2200" i="1" dirty="0" smtClean="0"/>
              <a:t>?</a:t>
            </a:r>
          </a:p>
          <a:p>
            <a:pPr lvl="1" indent="-342900"/>
            <a:r>
              <a:rPr lang="en-US" sz="2200" i="1" dirty="0" smtClean="0"/>
              <a:t>Does doing </a:t>
            </a:r>
            <a:r>
              <a:rPr lang="en-US" sz="2200" i="1" u="sng" dirty="0" smtClean="0"/>
              <a:t>regular physical exercise</a:t>
            </a:r>
            <a:r>
              <a:rPr lang="en-US" sz="2200" i="1" dirty="0" smtClean="0"/>
              <a:t> influences heart rate </a:t>
            </a:r>
            <a:r>
              <a:rPr lang="en-US" sz="2200" i="1" u="sng" dirty="0" smtClean="0"/>
              <a:t>at rest</a:t>
            </a:r>
            <a:r>
              <a:rPr lang="en-US" sz="2200" i="1" dirty="0" smtClean="0"/>
              <a:t>?</a:t>
            </a:r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Heart rate during exercise trained/untrained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steps in data analysis (1.3)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Statistical 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160" y="1763952"/>
            <a:ext cx="8915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If you fail to reject a statistical null hypothesis, is that enough evidence for the null hypothesis to be true?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Heart rate during exercise trained/untrained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09800" y="4191000"/>
            <a:ext cx="457200" cy="228600"/>
          </a:xfrm>
          <a:prstGeom prst="roundRect">
            <a:avLst/>
          </a:prstGeom>
          <a:solidFill>
            <a:srgbClr val="00B0F0">
              <a:alpha val="50196"/>
            </a:srgb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19845142">
            <a:off x="3021297" y="4170080"/>
            <a:ext cx="457200" cy="228600"/>
          </a:xfrm>
          <a:prstGeom prst="roundRect">
            <a:avLst/>
          </a:prstGeom>
          <a:solidFill>
            <a:srgbClr val="000000">
              <a:alpha val="2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928" y="3667648"/>
            <a:ext cx="28745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These samples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will likely produce the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same average heart rate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81200" y="3962400"/>
            <a:ext cx="1676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relationships and reality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 smtClean="0">
                <a:solidFill>
                  <a:schemeClr val="bg1"/>
                </a:solidFill>
              </a:rPr>
              <a:t>exercise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Heart</a:t>
            </a: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sz="2800" b="0" i="1" dirty="0" smtClean="0">
                <a:solidFill>
                  <a:schemeClr val="bg1"/>
                </a:solidFill>
              </a:rPr>
              <a:t>rate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 smtClean="0">
                <a:solidFill>
                  <a:srgbClr val="FFFF00"/>
                </a:solidFill>
              </a:rPr>
              <a:t>References</a:t>
            </a:r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 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Physical exercise</a:t>
              </a:r>
              <a:endParaRPr lang="en-US" sz="2800" b="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</a:t>
              </a:r>
              <a:r>
                <a:rPr lang="en-US" sz="2800" b="0" dirty="0" smtClean="0">
                  <a:solidFill>
                    <a:schemeClr val="bg1"/>
                  </a:solidFill>
                </a:rPr>
                <a:t>nder effort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 smtClean="0">
                  <a:solidFill>
                    <a:schemeClr val="bg1"/>
                  </a:solidFill>
                </a:rPr>
                <a:t>efficiency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</a:t>
              </a:r>
              <a:r>
                <a:rPr lang="en-US" sz="2800" b="0" dirty="0" smtClean="0">
                  <a:solidFill>
                    <a:schemeClr val="bg1"/>
                  </a:solidFill>
                </a:rPr>
                <a:t>t rest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rot="5400000">
              <a:off x="3172492" y="489923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relationships and reality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 smtClean="0">
                <a:solidFill>
                  <a:schemeClr val="bg1"/>
                </a:solidFill>
              </a:rPr>
              <a:t>exercise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Heart</a:t>
            </a: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sz="2800" b="0" i="1" dirty="0" smtClean="0">
                <a:solidFill>
                  <a:schemeClr val="bg1"/>
                </a:solidFill>
              </a:rPr>
              <a:t>rate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 smtClean="0">
                <a:solidFill>
                  <a:srgbClr val="FFFF00"/>
                </a:solidFill>
              </a:rPr>
              <a:t>References</a:t>
            </a:r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 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Physical exercise</a:t>
              </a:r>
              <a:endParaRPr lang="en-US" sz="2800" b="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</a:t>
              </a:r>
              <a:r>
                <a:rPr lang="en-US" sz="2800" b="0" dirty="0" smtClean="0">
                  <a:solidFill>
                    <a:schemeClr val="bg1"/>
                  </a:solidFill>
                </a:rPr>
                <a:t>nder effort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 smtClean="0">
                  <a:solidFill>
                    <a:schemeClr val="bg1"/>
                  </a:solidFill>
                </a:rPr>
                <a:t>efficiency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</a:t>
              </a:r>
              <a:r>
                <a:rPr lang="en-US" sz="2800" b="0" dirty="0" smtClean="0">
                  <a:solidFill>
                    <a:schemeClr val="bg1"/>
                  </a:solidFill>
                </a:rPr>
                <a:t>t rest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rot="5400000">
              <a:off x="3172492" y="489923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1FE115"/>
                  </a:solidFill>
                </a:rPr>
                <a:t>theory</a:t>
              </a:r>
              <a:endParaRPr lang="en-US" i="1" dirty="0">
                <a:solidFill>
                  <a:srgbClr val="1FE115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relationships and reality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 smtClean="0">
                <a:solidFill>
                  <a:schemeClr val="bg1"/>
                </a:solidFill>
              </a:rPr>
              <a:t>exercise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Heart</a:t>
            </a: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sz="2800" b="0" i="1" dirty="0" smtClean="0">
                <a:solidFill>
                  <a:schemeClr val="bg1"/>
                </a:solidFill>
              </a:rPr>
              <a:t>rate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 smtClean="0">
                <a:solidFill>
                  <a:srgbClr val="FFFF00"/>
                </a:solidFill>
              </a:rPr>
              <a:t>References</a:t>
            </a:r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 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Physical exercise</a:t>
              </a:r>
              <a:endParaRPr lang="en-US" sz="2800" b="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</a:t>
              </a:r>
              <a:r>
                <a:rPr lang="en-US" sz="2800" b="0" dirty="0" smtClean="0">
                  <a:solidFill>
                    <a:schemeClr val="bg1"/>
                  </a:solidFill>
                </a:rPr>
                <a:t>nder effort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 smtClean="0">
                  <a:solidFill>
                    <a:schemeClr val="bg1"/>
                  </a:solidFill>
                </a:rPr>
                <a:t>efficiency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</a:t>
              </a:r>
              <a:r>
                <a:rPr lang="en-US" sz="2800" b="0" dirty="0" smtClean="0">
                  <a:solidFill>
                    <a:schemeClr val="bg1"/>
                  </a:solidFill>
                </a:rPr>
                <a:t>t rest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rot="5400000">
              <a:off x="3172492" y="489923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1FE115"/>
                  </a:solidFill>
                </a:rPr>
                <a:t>theory</a:t>
              </a:r>
              <a:endParaRPr lang="en-US" i="1" dirty="0">
                <a:solidFill>
                  <a:srgbClr val="1FE115"/>
                </a:solidFill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relationships and reality</a:t>
            </a:r>
            <a:endParaRPr lang="en-US" dirty="0"/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 smtClean="0">
                <a:solidFill>
                  <a:srgbClr val="FFFF00"/>
                </a:solidFill>
              </a:rPr>
              <a:t>References</a:t>
            </a:r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 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71800"/>
            <a:ext cx="8725893" cy="304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960" y="5867400"/>
            <a:ext cx="844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1" dirty="0" smtClean="0">
                <a:solidFill>
                  <a:srgbClr val="1FE115"/>
                </a:solidFill>
              </a:rPr>
              <a:t>The </a:t>
            </a:r>
            <a:r>
              <a:rPr lang="en-US" sz="2400" b="0" i="1" dirty="0">
                <a:solidFill>
                  <a:srgbClr val="1FE115"/>
                </a:solidFill>
              </a:rPr>
              <a:t>lesser preselection of tested </a:t>
            </a:r>
            <a:r>
              <a:rPr lang="en-US" sz="2400" b="0" i="1" dirty="0" smtClean="0">
                <a:solidFill>
                  <a:srgbClr val="1FE115"/>
                </a:solidFill>
              </a:rPr>
              <a:t>relationships, the less likely research results are true.</a:t>
            </a:r>
            <a:endParaRPr lang="en-US" sz="2400" b="0" i="1" dirty="0">
              <a:solidFill>
                <a:srgbClr val="1FE11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else from             is relevant here?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31" y="609600"/>
            <a:ext cx="925669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44235" y="3351074"/>
            <a:ext cx="2356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Studies are less likely true when </a:t>
            </a:r>
            <a:r>
              <a:rPr lang="en-US" sz="1800" dirty="0">
                <a:solidFill>
                  <a:srgbClr val="FF0000"/>
                </a:solidFill>
              </a:rPr>
              <a:t>there is greater flexibility in </a:t>
            </a:r>
            <a:r>
              <a:rPr lang="en-US" sz="1800" dirty="0" smtClean="0">
                <a:solidFill>
                  <a:srgbClr val="FF0000"/>
                </a:solidFill>
              </a:rPr>
              <a:t>designs,  definitions, outcomes </a:t>
            </a:r>
            <a:r>
              <a:rPr lang="en-US" sz="1800" dirty="0">
                <a:solidFill>
                  <a:srgbClr val="FF0000"/>
                </a:solidFill>
              </a:rPr>
              <a:t>and analytical modes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causal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Spatiotemporal contiguity:</a:t>
            </a:r>
          </a:p>
          <a:p>
            <a:pPr marL="800100" lvl="2" indent="0">
              <a:buNone/>
            </a:pPr>
            <a:r>
              <a:rPr lang="en-US" dirty="0" smtClean="0"/>
              <a:t>variables must be observed within </a:t>
            </a:r>
            <a:r>
              <a:rPr lang="en-US" b="1" i="1" dirty="0" smtClean="0"/>
              <a:t>units of analysis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sz="8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causal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Spatiotemporal contiguity:</a:t>
            </a:r>
          </a:p>
          <a:p>
            <a:pPr marL="800100" lvl="2" indent="0">
              <a:buNone/>
            </a:pPr>
            <a:r>
              <a:rPr lang="en-US" dirty="0" smtClean="0"/>
              <a:t>variables must be observed within </a:t>
            </a:r>
            <a:r>
              <a:rPr lang="en-US" b="1" i="1" dirty="0" smtClean="0"/>
              <a:t>units of analysis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The units of analysis within which effort intensity and heart rate are observed are …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			specific human beings (or animals)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</a:t>
            </a:r>
            <a:r>
              <a:rPr lang="en-US" sz="2200" dirty="0" smtClean="0"/>
              <a:t>question </a:t>
            </a:r>
            <a:r>
              <a:rPr lang="en-US" sz="2200" dirty="0"/>
              <a:t>you are asking</a:t>
            </a:r>
            <a:r>
              <a:rPr lang="en-US" sz="2200" dirty="0" smtClean="0"/>
              <a:t>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</a:t>
            </a:r>
            <a:r>
              <a:rPr lang="en-US" sz="2200" dirty="0" smtClean="0"/>
              <a:t>alternative hypothesis</a:t>
            </a:r>
            <a:r>
              <a:rPr lang="en-US" sz="2200" dirty="0"/>
              <a:t>: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FF00"/>
                </a:solidFill>
              </a:rPr>
              <a:t> 						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FF00"/>
                </a:solidFill>
              </a:rPr>
              <a:t> </a:t>
            </a:r>
            <a:endParaRPr lang="en-US" sz="2200" i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causal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Spatiotemporal contiguity:</a:t>
            </a:r>
          </a:p>
          <a:p>
            <a:pPr marL="800100" lvl="2" indent="0">
              <a:buNone/>
            </a:pPr>
            <a:r>
              <a:rPr lang="en-US" dirty="0" smtClean="0"/>
              <a:t>variables must be observed within </a:t>
            </a:r>
            <a:r>
              <a:rPr lang="en-US" b="1" i="1" dirty="0" smtClean="0"/>
              <a:t>units of analysis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</a:t>
            </a:r>
            <a:r>
              <a:rPr lang="en-US" dirty="0" smtClean="0"/>
              <a:t>way.</a:t>
            </a:r>
          </a:p>
          <a:p>
            <a:pPr marL="800100" lvl="2" indent="0">
              <a:buNone/>
            </a:pPr>
            <a:endParaRPr lang="en-US" sz="8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causal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Spatiotemporal contiguity:</a:t>
            </a:r>
          </a:p>
          <a:p>
            <a:pPr marL="800100" lvl="2" indent="0">
              <a:buNone/>
            </a:pPr>
            <a:r>
              <a:rPr lang="en-US" dirty="0" smtClean="0"/>
              <a:t>variables must be observed within </a:t>
            </a:r>
            <a:r>
              <a:rPr lang="en-US" b="1" i="1" dirty="0" smtClean="0"/>
              <a:t>units of analysis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</a:t>
            </a:r>
            <a:r>
              <a:rPr lang="en-US" dirty="0" smtClean="0"/>
              <a:t>way.</a:t>
            </a:r>
          </a:p>
          <a:p>
            <a:pPr marL="800100" lvl="2" indent="0">
              <a:buNone/>
            </a:pPr>
            <a:endParaRPr lang="en-US" sz="8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31" y="3581400"/>
            <a:ext cx="2980021" cy="265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9552" y="3783568"/>
            <a:ext cx="4169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>
                <a:solidFill>
                  <a:schemeClr val="bg1"/>
                </a:solidFill>
              </a:rPr>
              <a:t>Ekblom</a:t>
            </a:r>
            <a:r>
              <a:rPr lang="en-US" sz="1400" b="0" dirty="0">
                <a:solidFill>
                  <a:schemeClr val="bg1"/>
                </a:solidFill>
              </a:rPr>
              <a:t>, B. P.-O. </a:t>
            </a:r>
            <a:r>
              <a:rPr lang="en-US" sz="1400" b="0" dirty="0" err="1">
                <a:solidFill>
                  <a:schemeClr val="bg1"/>
                </a:solidFill>
              </a:rPr>
              <a:t>Åstrand</a:t>
            </a:r>
            <a:r>
              <a:rPr lang="en-US" sz="1400" b="0" dirty="0">
                <a:solidFill>
                  <a:schemeClr val="bg1"/>
                </a:solidFill>
              </a:rPr>
              <a:t>, B. </a:t>
            </a:r>
            <a:r>
              <a:rPr lang="en-US" sz="1400" b="0" dirty="0" err="1">
                <a:solidFill>
                  <a:schemeClr val="bg1"/>
                </a:solidFill>
              </a:rPr>
              <a:t>Saltin</a:t>
            </a:r>
            <a:r>
              <a:rPr lang="en-US" sz="1400" b="0" dirty="0">
                <a:solidFill>
                  <a:schemeClr val="bg1"/>
                </a:solidFill>
              </a:rPr>
              <a:t>, J. Stenberg and B. </a:t>
            </a:r>
            <a:r>
              <a:rPr lang="en-US" sz="1400" b="0" dirty="0" err="1">
                <a:solidFill>
                  <a:schemeClr val="bg1"/>
                </a:solidFill>
              </a:rPr>
              <a:t>Wallström</a:t>
            </a:r>
            <a:r>
              <a:rPr lang="en-US" sz="1400" b="0" dirty="0">
                <a:solidFill>
                  <a:schemeClr val="bg1"/>
                </a:solidFill>
              </a:rPr>
              <a:t>. Effect of training on circulatory response to exercise. </a:t>
            </a:r>
            <a:r>
              <a:rPr lang="en-US" sz="1400" b="0" i="1" dirty="0">
                <a:solidFill>
                  <a:schemeClr val="bg1"/>
                </a:solidFill>
              </a:rPr>
              <a:t>J. Appl. Physiol.</a:t>
            </a:r>
            <a:r>
              <a:rPr lang="en-US" sz="1400" b="0" dirty="0">
                <a:solidFill>
                  <a:schemeClr val="bg1"/>
                </a:solidFill>
              </a:rPr>
              <a:t> 24:518-528, 1968.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causal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Spatiotemporal contiguity:</a:t>
            </a:r>
          </a:p>
          <a:p>
            <a:pPr marL="800100" lvl="2" indent="0">
              <a:buNone/>
            </a:pPr>
            <a:r>
              <a:rPr lang="en-US" dirty="0" smtClean="0"/>
              <a:t>variables must be observed within </a:t>
            </a:r>
            <a:r>
              <a:rPr lang="en-US" b="1" i="1" dirty="0" smtClean="0"/>
              <a:t>units of analysis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</a:t>
            </a:r>
            <a:r>
              <a:rPr lang="en-US" dirty="0" smtClean="0"/>
              <a:t>way.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Temporal ordering:</a:t>
            </a:r>
          </a:p>
          <a:p>
            <a:pPr marL="800100" lvl="2" indent="0">
              <a:buNone/>
            </a:pPr>
            <a:r>
              <a:rPr lang="en-US" dirty="0" smtClean="0"/>
              <a:t>a </a:t>
            </a:r>
            <a:r>
              <a:rPr lang="en-US" dirty="0"/>
              <a:t>change in </a:t>
            </a:r>
            <a:r>
              <a:rPr lang="en-US" dirty="0" smtClean="0"/>
              <a:t>the cause variable must </a:t>
            </a:r>
            <a:r>
              <a:rPr lang="en-US" dirty="0"/>
              <a:t>happen </a:t>
            </a:r>
            <a:r>
              <a:rPr lang="en-US" i="1" dirty="0"/>
              <a:t>before </a:t>
            </a:r>
            <a:r>
              <a:rPr lang="en-US" dirty="0"/>
              <a:t>the related change in the effect variable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Necessary connection:</a:t>
            </a:r>
          </a:p>
          <a:p>
            <a:pPr marL="800100" lvl="2" indent="0">
              <a:buNone/>
            </a:pPr>
            <a:r>
              <a:rPr lang="en-US" dirty="0" smtClean="0"/>
              <a:t>A </a:t>
            </a:r>
            <a:r>
              <a:rPr lang="en-US" u="sng" dirty="0" smtClean="0"/>
              <a:t>statement</a:t>
            </a:r>
            <a:r>
              <a:rPr lang="en-US" dirty="0" smtClean="0"/>
              <a:t> – the ‘</a:t>
            </a:r>
            <a:r>
              <a:rPr lang="en-US" i="1" dirty="0" smtClean="0"/>
              <a:t>theoretical linkage’ </a:t>
            </a:r>
            <a:r>
              <a:rPr lang="en-US" dirty="0" smtClean="0"/>
              <a:t>or ‘</a:t>
            </a:r>
            <a:r>
              <a:rPr lang="en-US" i="1" dirty="0" smtClean="0"/>
              <a:t>theoretical rationale’ </a:t>
            </a:r>
            <a:r>
              <a:rPr lang="en-US" dirty="0" smtClean="0"/>
              <a:t>- providing the justification for the posited causation within the theory.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‘Theoretical definition’ and</a:t>
            </a:r>
            <a:br>
              <a:rPr lang="en-US" dirty="0" smtClean="0"/>
            </a:br>
            <a:r>
              <a:rPr lang="en-US" dirty="0" smtClean="0"/>
              <a:t>‘Theoretical linkage’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‘</a:t>
            </a:r>
            <a:r>
              <a:rPr lang="en-US" i="1" dirty="0" smtClean="0"/>
              <a:t>theoretical definition</a:t>
            </a:r>
            <a:r>
              <a:rPr lang="en-US" dirty="0" smtClean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a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‘Theoretical definition’ and</a:t>
            </a:r>
            <a:br>
              <a:rPr lang="en-US" dirty="0" smtClean="0"/>
            </a:br>
            <a:r>
              <a:rPr lang="en-US" dirty="0" smtClean="0"/>
              <a:t>‘Theoretical linkage’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‘</a:t>
            </a:r>
            <a:r>
              <a:rPr lang="en-US" i="1" dirty="0" smtClean="0"/>
              <a:t>theoretical definition</a:t>
            </a:r>
            <a:r>
              <a:rPr lang="en-US" dirty="0" smtClean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s a … description </a:t>
            </a:r>
            <a:r>
              <a:rPr lang="en-US" dirty="0"/>
              <a:t>that specifies what sort of </a:t>
            </a:r>
            <a:r>
              <a:rPr lang="en-US" dirty="0" err="1"/>
              <a:t>PoR</a:t>
            </a:r>
            <a:r>
              <a:rPr lang="en-US" dirty="0"/>
              <a:t> the defining researcher carved out through the perspective.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explains </a:t>
            </a:r>
            <a:r>
              <a:rPr lang="en-US" dirty="0"/>
              <a:t>the nature of a </a:t>
            </a:r>
            <a:r>
              <a:rPr lang="en-US" dirty="0" err="1" smtClean="0"/>
              <a:t>PoR</a:t>
            </a:r>
            <a:r>
              <a:rPr lang="en-US" dirty="0" smtClean="0"/>
              <a:t> observed through a perspective.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‘</a:t>
            </a:r>
            <a:r>
              <a:rPr lang="en-US" i="1" dirty="0"/>
              <a:t>theoretical linkage</a:t>
            </a:r>
            <a:r>
              <a:rPr lang="en-US" i="1" dirty="0" smtClean="0"/>
              <a:t>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the justification for the posited causation within the </a:t>
            </a:r>
            <a:r>
              <a:rPr lang="en-US" dirty="0" smtClean="0"/>
              <a:t>theory;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xplains, as the </a:t>
            </a:r>
            <a:r>
              <a:rPr lang="en-US" dirty="0"/>
              <a:t>product of a rational </a:t>
            </a:r>
            <a:r>
              <a:rPr lang="en-US" dirty="0" smtClean="0"/>
              <a:t>process, the </a:t>
            </a:r>
            <a:r>
              <a:rPr lang="en-US" dirty="0"/>
              <a:t>nature of a relationship between two </a:t>
            </a:r>
            <a:r>
              <a:rPr lang="en-US" dirty="0" smtClean="0"/>
              <a:t>concepts/ constructs.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i="1" dirty="0" smtClean="0"/>
              <a:t>Operational Linkage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i="1" dirty="0" smtClean="0"/>
              <a:t>operational </a:t>
            </a:r>
            <a:r>
              <a:rPr lang="en-US" sz="2200" i="1" dirty="0"/>
              <a:t>linkage </a:t>
            </a:r>
            <a:r>
              <a:rPr lang="en-US" sz="2200" dirty="0"/>
              <a:t>provides the means of testing the probable truth or falsity of </a:t>
            </a:r>
            <a:r>
              <a:rPr lang="en-US" sz="2200" dirty="0" smtClean="0"/>
              <a:t>the corresponding relationship between variables.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This </a:t>
            </a:r>
            <a:r>
              <a:rPr lang="en-US" sz="2200" dirty="0"/>
              <a:t>distinguishes a scientific relationship, which must be shown to be true in </a:t>
            </a:r>
            <a:r>
              <a:rPr lang="en-US" sz="2200" dirty="0" smtClean="0"/>
              <a:t>the “</a:t>
            </a:r>
            <a:r>
              <a:rPr lang="en-US" sz="2200" dirty="0"/>
              <a:t>measurement world” of observations, from an “a priori” </a:t>
            </a:r>
            <a:r>
              <a:rPr lang="en-US" sz="2200" dirty="0" smtClean="0"/>
              <a:t>relationship.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operational linkage allows us to determine objectively if two </a:t>
            </a:r>
            <a:r>
              <a:rPr lang="en-US" sz="2200" dirty="0" smtClean="0"/>
              <a:t>concepts/constructs </a:t>
            </a:r>
            <a:r>
              <a:rPr lang="en-US" sz="2200" dirty="0" err="1"/>
              <a:t>covary</a:t>
            </a:r>
            <a:r>
              <a:rPr lang="en-US" sz="2200" dirty="0"/>
              <a:t>, by </a:t>
            </a:r>
            <a:r>
              <a:rPr lang="en-US" sz="2200" dirty="0" smtClean="0"/>
              <a:t>telling us </a:t>
            </a:r>
            <a:r>
              <a:rPr lang="en-US" sz="2200" i="1" dirty="0"/>
              <a:t>how </a:t>
            </a:r>
            <a:r>
              <a:rPr lang="en-US" sz="2200" dirty="0"/>
              <a:t>measured changes in one variable should be associated with measured changes in the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By determining if the two variables </a:t>
            </a:r>
            <a:r>
              <a:rPr lang="en-US" sz="2200" dirty="0" err="1"/>
              <a:t>covary</a:t>
            </a:r>
            <a:r>
              <a:rPr lang="en-US" sz="2200" dirty="0"/>
              <a:t> in the way described by the operational linkage, we </a:t>
            </a:r>
            <a:r>
              <a:rPr lang="en-US" sz="2200" dirty="0" smtClean="0"/>
              <a:t>can test </a:t>
            </a:r>
            <a:r>
              <a:rPr lang="en-US" sz="2200" dirty="0"/>
              <a:t>the probable truth of the </a:t>
            </a:r>
            <a:r>
              <a:rPr lang="en-US" sz="2200" dirty="0" smtClean="0"/>
              <a:t>scientific relationship</a:t>
            </a:r>
            <a:r>
              <a:rPr lang="en-US" sz="2200" dirty="0"/>
              <a:t>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Operational Linkage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03850"/>
            <a:ext cx="8686800" cy="1325549"/>
          </a:xfrm>
        </p:spPr>
        <p:txBody>
          <a:bodyPr/>
          <a:lstStyle/>
          <a:p>
            <a:pPr marL="0" indent="0"/>
            <a:r>
              <a:rPr lang="en-US" sz="2000" dirty="0"/>
              <a:t>This operational </a:t>
            </a:r>
            <a:r>
              <a:rPr lang="en-US" sz="2000" dirty="0" smtClean="0"/>
              <a:t>linkage tells </a:t>
            </a:r>
            <a:r>
              <a:rPr lang="en-US" sz="2000" dirty="0"/>
              <a:t>us that a linear, positive </a:t>
            </a:r>
            <a:r>
              <a:rPr lang="en-US" sz="2000" dirty="0" smtClean="0"/>
              <a:t>relationship </a:t>
            </a:r>
            <a:r>
              <a:rPr lang="en-US" sz="2000" dirty="0"/>
              <a:t>will be observed between </a:t>
            </a:r>
            <a:r>
              <a:rPr lang="en-US" sz="2000" dirty="0" smtClean="0"/>
              <a:t>the speed at which a person runs on an elliptical and the heart rate: </a:t>
            </a:r>
            <a:r>
              <a:rPr lang="en-US" sz="2000" dirty="0"/>
              <a:t>a</a:t>
            </a:r>
            <a:r>
              <a:rPr lang="en-US" sz="2000" dirty="0" smtClean="0"/>
              <a:t>s speed increases</a:t>
            </a:r>
            <a:r>
              <a:rPr lang="en-US" sz="2000" dirty="0"/>
              <a:t>, </a:t>
            </a:r>
            <a:r>
              <a:rPr lang="en-US" sz="2000" dirty="0" smtClean="0"/>
              <a:t>heart rate </a:t>
            </a:r>
            <a:r>
              <a:rPr lang="en-US" sz="2000" dirty="0"/>
              <a:t>will increase at a steady rate.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6" y="1666088"/>
            <a:ext cx="7696201" cy="3210712"/>
            <a:chOff x="761999" y="1666088"/>
            <a:chExt cx="7696201" cy="3495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999" y="1666088"/>
              <a:ext cx="3223557" cy="3495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1575" y="1666089"/>
              <a:ext cx="3476625" cy="349567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286000" y="48407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http://www.biostathandbook.com/linearregression.html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operational linkage to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operational </a:t>
            </a:r>
            <a:r>
              <a:rPr lang="en-US" dirty="0"/>
              <a:t>linkage predicts the way in which the measured </a:t>
            </a:r>
            <a:r>
              <a:rPr lang="en-US" dirty="0" smtClean="0"/>
              <a:t>variables should </a:t>
            </a:r>
            <a:r>
              <a:rPr lang="en-US" dirty="0"/>
              <a:t>behave. Its test of truth goes beyond simple logical deduction, and must include </a:t>
            </a:r>
            <a:r>
              <a:rPr lang="en-US" dirty="0" smtClean="0"/>
              <a:t>observation of </a:t>
            </a:r>
            <a:r>
              <a:rPr lang="en-US" dirty="0"/>
              <a:t>the </a:t>
            </a:r>
            <a:r>
              <a:rPr lang="en-US" dirty="0" smtClean="0"/>
              <a:t>real world.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vehicles for this observation are the operational definitions of variables </a:t>
            </a:r>
            <a:r>
              <a:rPr lang="en-US" dirty="0" smtClean="0"/>
              <a:t>in the </a:t>
            </a:r>
            <a:r>
              <a:rPr lang="en-US" dirty="0"/>
              <a:t>“measurement world.”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derive hypotheses from the operational linkages.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Hypotheses </a:t>
            </a:r>
            <a:r>
              <a:rPr lang="en-US" dirty="0"/>
              <a:t>are verbal statements </a:t>
            </a:r>
            <a:r>
              <a:rPr lang="en-US" dirty="0" smtClean="0"/>
              <a:t>that specify </a:t>
            </a:r>
            <a:r>
              <a:rPr lang="en-US" dirty="0"/>
              <a:t>how the variables, as defined by operational definitions, should be associated with </a:t>
            </a:r>
            <a:r>
              <a:rPr lang="en-US" dirty="0" smtClean="0"/>
              <a:t>one another </a:t>
            </a:r>
            <a:r>
              <a:rPr lang="en-US" dirty="0"/>
              <a:t>if the theoretical linkage is, in fact, correct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If they don’t do so, they should be revised!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R8</a:t>
            </a:r>
            <a:r>
              <a:rPr lang="en-US" dirty="0"/>
              <a:t>.	Anthony </a:t>
            </a:r>
            <a:r>
              <a:rPr lang="en-US" dirty="0" err="1"/>
              <a:t>McCluskey</a:t>
            </a:r>
            <a:r>
              <a:rPr lang="en-US" dirty="0"/>
              <a:t> and Abdul </a:t>
            </a:r>
            <a:r>
              <a:rPr lang="en-US" dirty="0" err="1"/>
              <a:t>Ghaaliq</a:t>
            </a:r>
            <a:r>
              <a:rPr lang="en-US" dirty="0"/>
              <a:t> </a:t>
            </a:r>
            <a:r>
              <a:rPr lang="en-US" dirty="0" err="1"/>
              <a:t>Lalkhen</a:t>
            </a:r>
            <a:endParaRPr lang="en-US" dirty="0"/>
          </a:p>
          <a:p>
            <a:pPr marL="0" indent="0"/>
            <a:r>
              <a:rPr lang="en-US" dirty="0"/>
              <a:t>	Statistics II: Central tendency and spread of data </a:t>
            </a:r>
          </a:p>
          <a:p>
            <a:pPr marL="0" indent="0"/>
            <a:r>
              <a:rPr lang="en-US" dirty="0"/>
              <a:t>	Continuing Education in </a:t>
            </a:r>
            <a:r>
              <a:rPr lang="en-US" dirty="0" err="1"/>
              <a:t>Anaesthesia</a:t>
            </a:r>
            <a:r>
              <a:rPr lang="en-US" dirty="0"/>
              <a:t>, Critical Care &amp; </a:t>
            </a:r>
            <a:r>
              <a:rPr lang="en-US" dirty="0" smtClean="0"/>
              <a:t>	Pain </a:t>
            </a:r>
            <a:r>
              <a:rPr lang="en-US" dirty="0"/>
              <a:t>2007;7(4):127-130. </a:t>
            </a:r>
          </a:p>
          <a:p>
            <a:pPr marL="0" indent="0"/>
            <a:r>
              <a:rPr lang="en-US" dirty="0"/>
              <a:t>	</a:t>
            </a:r>
            <a:r>
              <a:rPr lang="en-US" sz="1800" dirty="0" smtClean="0"/>
              <a:t>http</a:t>
            </a:r>
            <a:r>
              <a:rPr lang="en-US" sz="1800" dirty="0"/>
              <a:t>://ceaccp.oxfordjournals.org/content/7/4/127.full.pdf+html</a:t>
            </a:r>
          </a:p>
          <a:p>
            <a:pPr marL="0" indent="0"/>
            <a:r>
              <a:rPr lang="en-US" dirty="0"/>
              <a:t>	</a:t>
            </a:r>
            <a:endParaRPr lang="en-US" dirty="0" smtClean="0"/>
          </a:p>
          <a:p>
            <a:pPr marL="0" indent="0"/>
            <a:endParaRPr lang="en-US" u="sng" dirty="0"/>
          </a:p>
          <a:p>
            <a:pPr marL="0" indent="0" algn="ctr"/>
            <a:r>
              <a:rPr lang="en-US" b="1" dirty="0" smtClean="0"/>
              <a:t>!!! </a:t>
            </a:r>
            <a:r>
              <a:rPr lang="en-US" b="1" dirty="0"/>
              <a:t>This paper will </a:t>
            </a:r>
            <a:r>
              <a:rPr lang="en-US" b="1" dirty="0" smtClean="0"/>
              <a:t>NOT be </a:t>
            </a:r>
            <a:r>
              <a:rPr lang="en-US" b="1" dirty="0"/>
              <a:t>the topic of a closed book in-class test during class C8 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A4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Based </a:t>
            </a:r>
            <a:r>
              <a:rPr lang="en-US" dirty="0"/>
              <a:t>on the slides and references used in lecture C7, students must reformulate their individual research project so that it satisfies all requirements with respect to </a:t>
            </a:r>
            <a:endParaRPr lang="en-US" dirty="0" smtClean="0"/>
          </a:p>
          <a:p>
            <a:pPr marL="857250" lvl="1" indent="-45720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precise research question, </a:t>
            </a:r>
            <a:endParaRPr lang="en-US" dirty="0" smtClean="0"/>
          </a:p>
          <a:p>
            <a:pPr marL="857250" lvl="1" indent="-457200">
              <a:buAutoNum type="arabicParenBoth"/>
            </a:pPr>
            <a:r>
              <a:rPr lang="en-US" dirty="0" smtClean="0"/>
              <a:t>the null- and alternative hypotheses</a:t>
            </a:r>
            <a:r>
              <a:rPr lang="en-US" dirty="0"/>
              <a:t>, </a:t>
            </a:r>
            <a:endParaRPr lang="en-US" dirty="0" smtClean="0"/>
          </a:p>
          <a:p>
            <a:pPr marL="857250" lvl="1" indent="-45720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statistical null-hypothesis, </a:t>
            </a:r>
            <a:endParaRPr lang="en-US" dirty="0" smtClean="0"/>
          </a:p>
          <a:p>
            <a:pPr marL="857250" lvl="1" indent="-457200">
              <a:buAutoNum type="arabicParenBoth"/>
            </a:pPr>
            <a:r>
              <a:rPr lang="en-US" dirty="0" smtClean="0"/>
              <a:t>determination </a:t>
            </a:r>
            <a:r>
              <a:rPr lang="en-US" dirty="0"/>
              <a:t>of all relevant variables and </a:t>
            </a:r>
            <a:endParaRPr lang="en-US" dirty="0" smtClean="0"/>
          </a:p>
          <a:p>
            <a:pPr marL="857250" lvl="1" indent="-457200">
              <a:buAutoNum type="arabicParenBoth"/>
            </a:pPr>
            <a:r>
              <a:rPr lang="en-US" dirty="0" smtClean="0"/>
              <a:t>theoretical </a:t>
            </a:r>
            <a:r>
              <a:rPr lang="en-US" dirty="0"/>
              <a:t>and operational linkage.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b="1" dirty="0"/>
              <a:t>Due date: March 26 – noon.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</a:t>
            </a:r>
            <a:r>
              <a:rPr lang="en-US" sz="2200" dirty="0" smtClean="0"/>
              <a:t>question </a:t>
            </a:r>
            <a:r>
              <a:rPr lang="en-US" sz="2200" dirty="0"/>
              <a:t>you are asking</a:t>
            </a:r>
            <a:r>
              <a:rPr lang="en-US" sz="2200" dirty="0" smtClean="0"/>
              <a:t>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</a:t>
            </a:r>
            <a:r>
              <a:rPr lang="en-US" sz="2200" dirty="0" smtClean="0"/>
              <a:t>alternative hypothesis</a:t>
            </a:r>
            <a:r>
              <a:rPr lang="en-US" sz="2200" dirty="0"/>
              <a:t>: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</a:t>
            </a:r>
            <a:r>
              <a:rPr lang="en-US" sz="2200" i="1" dirty="0" smtClean="0">
                <a:solidFill>
                  <a:srgbClr val="FFFF00"/>
                </a:solidFill>
              </a:rPr>
              <a:t>does not influence </a:t>
            </a:r>
            <a:r>
              <a:rPr lang="en-US" sz="2200" i="1" dirty="0">
                <a:solidFill>
                  <a:srgbClr val="FFFF00"/>
                </a:solidFill>
              </a:rPr>
              <a:t>heart rate while doing the </a:t>
            </a:r>
            <a:r>
              <a:rPr lang="en-US" sz="2200" i="1" dirty="0" smtClean="0">
                <a:solidFill>
                  <a:srgbClr val="FFFF00"/>
                </a:solidFill>
              </a:rPr>
              <a:t>exercise.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Physical exercise does </a:t>
            </a:r>
            <a:r>
              <a:rPr lang="en-US" sz="2200" i="1" dirty="0" smtClean="0">
                <a:solidFill>
                  <a:srgbClr val="FFFF00"/>
                </a:solidFill>
              </a:rPr>
              <a:t>influence </a:t>
            </a:r>
            <a:r>
              <a:rPr lang="en-US" sz="2200" i="1" dirty="0">
                <a:solidFill>
                  <a:srgbClr val="FFFF00"/>
                </a:solidFill>
              </a:rPr>
              <a:t>heart rate while doing the exercise.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</a:t>
            </a:r>
            <a:r>
              <a:rPr lang="en-US" sz="2200" dirty="0" smtClean="0"/>
              <a:t>question </a:t>
            </a:r>
            <a:r>
              <a:rPr lang="en-US" sz="2200" dirty="0"/>
              <a:t>you are asking</a:t>
            </a:r>
            <a:r>
              <a:rPr lang="en-US" sz="2200" dirty="0" smtClean="0"/>
              <a:t>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</a:t>
            </a:r>
            <a:r>
              <a:rPr lang="en-US" sz="2200" i="1" dirty="0" smtClean="0">
                <a:solidFill>
                  <a:srgbClr val="FFFF00"/>
                </a:solidFill>
              </a:rPr>
              <a:t>?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statistical hypothesis</a:t>
            </a:r>
            <a:r>
              <a:rPr lang="en-US" dirty="0"/>
              <a:t> is an assumption about a ‘</a:t>
            </a:r>
            <a:r>
              <a:rPr lang="en-US" i="1" dirty="0"/>
              <a:t>population parameter</a:t>
            </a:r>
            <a:r>
              <a:rPr lang="en-US" dirty="0"/>
              <a:t>’, i.e. a measurable characteristic of a population, such as a </a:t>
            </a:r>
            <a:r>
              <a:rPr lang="en-US" dirty="0" smtClean="0"/>
              <a:t>mean or </a:t>
            </a:r>
            <a:r>
              <a:rPr lang="en-US" dirty="0"/>
              <a:t>a </a:t>
            </a:r>
            <a:r>
              <a:rPr lang="en-US" dirty="0" smtClean="0"/>
              <a:t>standard </a:t>
            </a:r>
            <a:r>
              <a:rPr lang="en-US" dirty="0"/>
              <a:t>deviation.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assumption may or may not be true.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Hypothesis </a:t>
            </a:r>
            <a:r>
              <a:rPr lang="en-US" b="1" dirty="0"/>
              <a:t>testing</a:t>
            </a:r>
            <a:r>
              <a:rPr lang="en-US" dirty="0"/>
              <a:t> refers to the formal procedures used by statisticians to accept or reject statistical hypotheses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best way to determine whether a statistical hypothesis is true would be to examine the entire population. Since that is often impractical, researchers typically examine a random sample from the population. If sample data are not consistent with the statistical hypothesis, the hypothesis is rejected.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28253</TotalTime>
  <Words>4225</Words>
  <Application>Microsoft Office PowerPoint</Application>
  <PresentationFormat>On-screen Show (4:3)</PresentationFormat>
  <Paragraphs>648</Paragraphs>
  <Slides>69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Arial Unicode MS</vt:lpstr>
      <vt:lpstr>Batang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Statistical data analysis and research methods BMI504 Course 20048 – Spring 2019 </vt:lpstr>
      <vt:lpstr>Steps in data analysis</vt:lpstr>
      <vt:lpstr>Steps in data analysis: this class</vt:lpstr>
      <vt:lpstr>Steps in data analysis (1.1)</vt:lpstr>
      <vt:lpstr>Steps in data analysis (1.1)</vt:lpstr>
      <vt:lpstr>Steps in data analysis (1.2)</vt:lpstr>
      <vt:lpstr>Steps in data analysis (1.2)</vt:lpstr>
      <vt:lpstr>Steps in data analysis (1.3)</vt:lpstr>
      <vt:lpstr>Statistical hypothesis</vt:lpstr>
      <vt:lpstr>Two types of statistical hypotheses</vt:lpstr>
      <vt:lpstr>Steps in data analysis (1.3)</vt:lpstr>
      <vt:lpstr>Steps in data analysis (1.3)</vt:lpstr>
      <vt:lpstr>Steps in data analysis (1.3)</vt:lpstr>
      <vt:lpstr>Steps in data analysis (1.3)</vt:lpstr>
      <vt:lpstr>Remember ontology: what is out there ? </vt:lpstr>
      <vt:lpstr>Data and Reality</vt:lpstr>
      <vt:lpstr>Steps in data analysis (1.4)</vt:lpstr>
      <vt:lpstr>Remember …</vt:lpstr>
      <vt:lpstr>Pre-defined perspectives</vt:lpstr>
      <vt:lpstr>Steps in data analysis (1.4)</vt:lpstr>
      <vt:lpstr>Steps in data analysis (1.4)</vt:lpstr>
      <vt:lpstr>Steps in data analysis (1.5)</vt:lpstr>
      <vt:lpstr>Kinds of variables</vt:lpstr>
      <vt:lpstr>Variables &amp; level of measurement</vt:lpstr>
      <vt:lpstr>Levels of measurement</vt:lpstr>
      <vt:lpstr>Time ?</vt:lpstr>
      <vt:lpstr>Time</vt:lpstr>
      <vt:lpstr>Which one to select?</vt:lpstr>
      <vt:lpstr>Pre-defined perspectives</vt:lpstr>
      <vt:lpstr>Requirements for operational definitions</vt:lpstr>
      <vt:lpstr>Example</vt:lpstr>
      <vt:lpstr>Example</vt:lpstr>
      <vt:lpstr>Relationship with reality</vt:lpstr>
      <vt:lpstr>Operational definition IsA …?</vt:lpstr>
      <vt:lpstr>Operational definition IsA …?</vt:lpstr>
      <vt:lpstr>‘Interview age’ ?</vt:lpstr>
      <vt:lpstr>‘Interview age’ ?</vt:lpstr>
      <vt:lpstr>‘Interview age’ under the Grit perspective</vt:lpstr>
      <vt:lpstr>PowerPoint Presentation</vt:lpstr>
      <vt:lpstr>Steps in data analysis (1.5)</vt:lpstr>
      <vt:lpstr>Steps in data analysis (1.5)</vt:lpstr>
      <vt:lpstr>Operational definition for ‘heart rate’</vt:lpstr>
      <vt:lpstr>Operational definition for ‘physical exercise’</vt:lpstr>
      <vt:lpstr>Steps in data analysis (1.6)</vt:lpstr>
      <vt:lpstr>Relationships between variables</vt:lpstr>
      <vt:lpstr>Experiment</vt:lpstr>
      <vt:lpstr>Remember the definition of ‘research’</vt:lpstr>
      <vt:lpstr>Remember the definition of ‘research’</vt:lpstr>
      <vt:lpstr>‘Scientific Laws’: a matter of relationships</vt:lpstr>
      <vt:lpstr>Heart rate during exercise trained/untrained</vt:lpstr>
      <vt:lpstr>Remember: steps in data analysis (1.3)</vt:lpstr>
      <vt:lpstr>Heart rate during exercise trained/untrained</vt:lpstr>
      <vt:lpstr>Observed relationships and reality</vt:lpstr>
      <vt:lpstr>Observed relationships and reality</vt:lpstr>
      <vt:lpstr>Observed relationships and reality</vt:lpstr>
      <vt:lpstr>Observed relationships and reality</vt:lpstr>
      <vt:lpstr>What else from             is relevant here?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‘Theoretical definition’ and ‘Theoretical linkage’</vt:lpstr>
      <vt:lpstr>‘Theoretical definition’ and ‘Theoretical linkage’</vt:lpstr>
      <vt:lpstr>‘Operational Linkage’</vt:lpstr>
      <vt:lpstr>‘Operational Linkage’</vt:lpstr>
      <vt:lpstr>From operational linkage to hypothesis</vt:lpstr>
      <vt:lpstr>Required reading</vt:lpstr>
      <vt:lpstr>Assignment A4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1350</cp:revision>
  <dcterms:created xsi:type="dcterms:W3CDTF">1601-01-01T00:00:00Z</dcterms:created>
  <dcterms:modified xsi:type="dcterms:W3CDTF">2019-03-14T13:57:20Z</dcterms:modified>
</cp:coreProperties>
</file>