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26" r:id="rId1"/>
  </p:sldMasterIdLst>
  <p:notesMasterIdLst>
    <p:notesMasterId r:id="rId83"/>
  </p:notesMasterIdLst>
  <p:sldIdLst>
    <p:sldId id="1245" r:id="rId2"/>
    <p:sldId id="1307" r:id="rId3"/>
    <p:sldId id="1402" r:id="rId4"/>
    <p:sldId id="1401" r:id="rId5"/>
    <p:sldId id="1379" r:id="rId6"/>
    <p:sldId id="1403" r:id="rId7"/>
    <p:sldId id="1417" r:id="rId8"/>
    <p:sldId id="1418" r:id="rId9"/>
    <p:sldId id="1419" r:id="rId10"/>
    <p:sldId id="1407" r:id="rId11"/>
    <p:sldId id="1404" r:id="rId12"/>
    <p:sldId id="1408" r:id="rId13"/>
    <p:sldId id="1409" r:id="rId14"/>
    <p:sldId id="1406" r:id="rId15"/>
    <p:sldId id="1405" r:id="rId16"/>
    <p:sldId id="1381" r:id="rId17"/>
    <p:sldId id="1383" r:id="rId18"/>
    <p:sldId id="1384" r:id="rId19"/>
    <p:sldId id="1385" r:id="rId20"/>
    <p:sldId id="1380" r:id="rId21"/>
    <p:sldId id="1316" r:id="rId22"/>
    <p:sldId id="1332" r:id="rId23"/>
    <p:sldId id="1333" r:id="rId24"/>
    <p:sldId id="1317" r:id="rId25"/>
    <p:sldId id="1375" r:id="rId26"/>
    <p:sldId id="1346" r:id="rId27"/>
    <p:sldId id="1410" r:id="rId28"/>
    <p:sldId id="1318" r:id="rId29"/>
    <p:sldId id="1326" r:id="rId30"/>
    <p:sldId id="1382" r:id="rId31"/>
    <p:sldId id="1343" r:id="rId32"/>
    <p:sldId id="1347" r:id="rId33"/>
    <p:sldId id="1348" r:id="rId34"/>
    <p:sldId id="1319" r:id="rId35"/>
    <p:sldId id="1329" r:id="rId36"/>
    <p:sldId id="1342" r:id="rId37"/>
    <p:sldId id="1337" r:id="rId38"/>
    <p:sldId id="1338" r:id="rId39"/>
    <p:sldId id="1339" r:id="rId40"/>
    <p:sldId id="1340" r:id="rId41"/>
    <p:sldId id="1341" r:id="rId42"/>
    <p:sldId id="1336" r:id="rId43"/>
    <p:sldId id="1330" r:id="rId44"/>
    <p:sldId id="1349" r:id="rId45"/>
    <p:sldId id="1344" r:id="rId46"/>
    <p:sldId id="1325" r:id="rId47"/>
    <p:sldId id="1353" r:id="rId48"/>
    <p:sldId id="1354" r:id="rId49"/>
    <p:sldId id="1355" r:id="rId50"/>
    <p:sldId id="1356" r:id="rId51"/>
    <p:sldId id="1357" r:id="rId52"/>
    <p:sldId id="1358" r:id="rId53"/>
    <p:sldId id="1359" r:id="rId54"/>
    <p:sldId id="1360" r:id="rId55"/>
    <p:sldId id="1376" r:id="rId56"/>
    <p:sldId id="1377" r:id="rId57"/>
    <p:sldId id="1411" r:id="rId58"/>
    <p:sldId id="1327" r:id="rId59"/>
    <p:sldId id="1328" r:id="rId60"/>
    <p:sldId id="1412" r:id="rId61"/>
    <p:sldId id="1413" r:id="rId62"/>
    <p:sldId id="1320" r:id="rId63"/>
    <p:sldId id="1350" r:id="rId64"/>
    <p:sldId id="1352" r:id="rId65"/>
    <p:sldId id="1321" r:id="rId66"/>
    <p:sldId id="1331" r:id="rId67"/>
    <p:sldId id="1334" r:id="rId68"/>
    <p:sldId id="1351" r:id="rId69"/>
    <p:sldId id="1335" r:id="rId70"/>
    <p:sldId id="1345" r:id="rId71"/>
    <p:sldId id="1322" r:id="rId72"/>
    <p:sldId id="1323" r:id="rId73"/>
    <p:sldId id="1378" r:id="rId74"/>
    <p:sldId id="1386" r:id="rId75"/>
    <p:sldId id="1414" r:id="rId76"/>
    <p:sldId id="1415" r:id="rId77"/>
    <p:sldId id="1416" r:id="rId78"/>
    <p:sldId id="1388" r:id="rId79"/>
    <p:sldId id="1395" r:id="rId80"/>
    <p:sldId id="1396" r:id="rId81"/>
    <p:sldId id="1399" r:id="rId82"/>
  </p:sldIdLst>
  <p:sldSz cx="9144000" cy="6858000" type="screen4x3"/>
  <p:notesSz cx="6858000" cy="9144000"/>
  <p:defaultTextStyle>
    <a:defPPr>
      <a:defRPr lang="en-US"/>
    </a:defPPr>
    <a:lvl1pPr algn="ctr" rtl="0" fontAlgn="base">
      <a:spcBef>
        <a:spcPct val="0"/>
      </a:spcBef>
      <a:spcAft>
        <a:spcPct val="0"/>
      </a:spcAft>
      <a:defRPr sz="3200" b="1" kern="1200">
        <a:solidFill>
          <a:srgbClr val="000066"/>
        </a:solidFill>
        <a:latin typeface="Times New Roman" pitchFamily="18" charset="0"/>
        <a:ea typeface="+mn-ea"/>
        <a:cs typeface="+mn-cs"/>
      </a:defRPr>
    </a:lvl1pPr>
    <a:lvl2pPr marL="457200" algn="ctr" rtl="0" fontAlgn="base">
      <a:spcBef>
        <a:spcPct val="0"/>
      </a:spcBef>
      <a:spcAft>
        <a:spcPct val="0"/>
      </a:spcAft>
      <a:defRPr sz="3200" b="1" kern="1200">
        <a:solidFill>
          <a:srgbClr val="000066"/>
        </a:solidFill>
        <a:latin typeface="Times New Roman" pitchFamily="18" charset="0"/>
        <a:ea typeface="+mn-ea"/>
        <a:cs typeface="+mn-cs"/>
      </a:defRPr>
    </a:lvl2pPr>
    <a:lvl3pPr marL="914400" algn="ctr" rtl="0" fontAlgn="base">
      <a:spcBef>
        <a:spcPct val="0"/>
      </a:spcBef>
      <a:spcAft>
        <a:spcPct val="0"/>
      </a:spcAft>
      <a:defRPr sz="3200" b="1" kern="1200">
        <a:solidFill>
          <a:srgbClr val="000066"/>
        </a:solidFill>
        <a:latin typeface="Times New Roman" pitchFamily="18" charset="0"/>
        <a:ea typeface="+mn-ea"/>
        <a:cs typeface="+mn-cs"/>
      </a:defRPr>
    </a:lvl3pPr>
    <a:lvl4pPr marL="1371600" algn="ctr" rtl="0" fontAlgn="base">
      <a:spcBef>
        <a:spcPct val="0"/>
      </a:spcBef>
      <a:spcAft>
        <a:spcPct val="0"/>
      </a:spcAft>
      <a:defRPr sz="3200" b="1" kern="1200">
        <a:solidFill>
          <a:srgbClr val="000066"/>
        </a:solidFill>
        <a:latin typeface="Times New Roman" pitchFamily="18" charset="0"/>
        <a:ea typeface="+mn-ea"/>
        <a:cs typeface="+mn-cs"/>
      </a:defRPr>
    </a:lvl4pPr>
    <a:lvl5pPr marL="1828800" algn="ctr" rtl="0" fontAlgn="base">
      <a:spcBef>
        <a:spcPct val="0"/>
      </a:spcBef>
      <a:spcAft>
        <a:spcPct val="0"/>
      </a:spcAft>
      <a:defRPr sz="3200" b="1" kern="1200">
        <a:solidFill>
          <a:srgbClr val="000066"/>
        </a:solidFill>
        <a:latin typeface="Times New Roman" pitchFamily="18" charset="0"/>
        <a:ea typeface="+mn-ea"/>
        <a:cs typeface="+mn-cs"/>
      </a:defRPr>
    </a:lvl5pPr>
    <a:lvl6pPr marL="2286000" algn="l" defTabSz="914400" rtl="0" eaLnBrk="1" latinLnBrk="0" hangingPunct="1">
      <a:defRPr sz="3200" b="1" kern="1200">
        <a:solidFill>
          <a:srgbClr val="000066"/>
        </a:solidFill>
        <a:latin typeface="Times New Roman" pitchFamily="18" charset="0"/>
        <a:ea typeface="+mn-ea"/>
        <a:cs typeface="+mn-cs"/>
      </a:defRPr>
    </a:lvl6pPr>
    <a:lvl7pPr marL="2743200" algn="l" defTabSz="914400" rtl="0" eaLnBrk="1" latinLnBrk="0" hangingPunct="1">
      <a:defRPr sz="3200" b="1" kern="1200">
        <a:solidFill>
          <a:srgbClr val="000066"/>
        </a:solidFill>
        <a:latin typeface="Times New Roman" pitchFamily="18" charset="0"/>
        <a:ea typeface="+mn-ea"/>
        <a:cs typeface="+mn-cs"/>
      </a:defRPr>
    </a:lvl7pPr>
    <a:lvl8pPr marL="3200400" algn="l" defTabSz="914400" rtl="0" eaLnBrk="1" latinLnBrk="0" hangingPunct="1">
      <a:defRPr sz="3200" b="1" kern="1200">
        <a:solidFill>
          <a:srgbClr val="000066"/>
        </a:solidFill>
        <a:latin typeface="Times New Roman" pitchFamily="18" charset="0"/>
        <a:ea typeface="+mn-ea"/>
        <a:cs typeface="+mn-cs"/>
      </a:defRPr>
    </a:lvl8pPr>
    <a:lvl9pPr marL="3657600" algn="l" defTabSz="914400" rtl="0" eaLnBrk="1" latinLnBrk="0" hangingPunct="1">
      <a:defRPr sz="3200" b="1" kern="1200">
        <a:solidFill>
          <a:srgbClr val="000066"/>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FE115"/>
    <a:srgbClr val="FF0000"/>
    <a:srgbClr val="16165D"/>
    <a:srgbClr val="FF6600"/>
    <a:srgbClr val="A2CCE8"/>
    <a:srgbClr val="AAE600"/>
    <a:srgbClr val="000000"/>
    <a:srgbClr val="99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191" autoAdjust="0"/>
    <p:restoredTop sz="85952" autoAdjust="0"/>
  </p:normalViewPr>
  <p:slideViewPr>
    <p:cSldViewPr>
      <p:cViewPr varScale="1">
        <p:scale>
          <a:sx n="94" d="100"/>
          <a:sy n="94" d="100"/>
        </p:scale>
        <p:origin x="648"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32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presProps" Target="pres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b="0">
                <a:solidFill>
                  <a:schemeClr val="tx1"/>
                </a:solidFill>
              </a:defRPr>
            </a:lvl1pPr>
          </a:lstStyle>
          <a:p>
            <a:pPr>
              <a:defRPr/>
            </a:pPr>
            <a:endParaRPr lang="en-US"/>
          </a:p>
        </p:txBody>
      </p:sp>
      <p:sp>
        <p:nvSpPr>
          <p:cNvPr id="819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defRPr>
            </a:lvl1pPr>
          </a:lstStyle>
          <a:p>
            <a:pPr>
              <a:defRPr/>
            </a:pPr>
            <a:endParaRPr lang="en-US"/>
          </a:p>
        </p:txBody>
      </p:sp>
      <p:sp>
        <p:nvSpPr>
          <p:cNvPr id="17613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nl-NL" noProof="0" smtClean="0"/>
              <a:t>Klik om de opmaakprofielen van de modeltekst te bewerken</a:t>
            </a:r>
          </a:p>
          <a:p>
            <a:pPr lvl="1"/>
            <a:r>
              <a:rPr lang="nl-NL" noProof="0" smtClean="0"/>
              <a:t>Tweede niveau</a:t>
            </a:r>
          </a:p>
          <a:p>
            <a:pPr lvl="2"/>
            <a:r>
              <a:rPr lang="nl-NL" noProof="0" smtClean="0"/>
              <a:t>Derde niveau</a:t>
            </a:r>
          </a:p>
          <a:p>
            <a:pPr lvl="3"/>
            <a:r>
              <a:rPr lang="nl-NL" noProof="0" smtClean="0"/>
              <a:t>Vierde niveau</a:t>
            </a:r>
          </a:p>
          <a:p>
            <a:pPr lvl="4"/>
            <a:r>
              <a:rPr lang="nl-NL" noProof="0" smtClean="0"/>
              <a:t>Vijfde niveau</a:t>
            </a:r>
          </a:p>
        </p:txBody>
      </p:sp>
      <p:sp>
        <p:nvSpPr>
          <p:cNvPr id="819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b="0">
                <a:solidFill>
                  <a:schemeClr val="tx1"/>
                </a:solidFill>
              </a:defRPr>
            </a:lvl1pPr>
          </a:lstStyle>
          <a:p>
            <a:pPr>
              <a:defRPr/>
            </a:pPr>
            <a:endParaRPr lang="en-US"/>
          </a:p>
        </p:txBody>
      </p:sp>
      <p:sp>
        <p:nvSpPr>
          <p:cNvPr id="819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defRPr>
            </a:lvl1pPr>
          </a:lstStyle>
          <a:p>
            <a:pPr>
              <a:defRPr/>
            </a:pPr>
            <a:fld id="{1305ACA9-A27D-4159-B806-94BE96EB69B2}" type="slidenum">
              <a:rPr lang="en-US"/>
              <a:pPr>
                <a:defRPr/>
              </a:pPr>
              <a:t>‹#›</a:t>
            </a:fld>
            <a:endParaRPr lang="en-US"/>
          </a:p>
        </p:txBody>
      </p:sp>
    </p:spTree>
    <p:extLst>
      <p:ext uri="{BB962C8B-B14F-4D97-AF65-F5344CB8AC3E}">
        <p14:creationId xmlns:p14="http://schemas.microsoft.com/office/powerpoint/2010/main" val="8275982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5" Type="http://schemas.openxmlformats.org/officeDocument/2006/relationships/oleObject" Target="../embeddings/oleObject2.bin"/><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950420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8600" y="1012825"/>
            <a:ext cx="8686800" cy="1174750"/>
          </a:xfrm>
          <a:prstGeom prst="roundRect">
            <a:avLst>
              <a:gd name="adj" fmla="val 16667"/>
            </a:avLst>
          </a:prstGeom>
        </p:spPr>
        <p:txBody>
          <a:bodyPr/>
          <a:lstStyle/>
          <a:p>
            <a:r>
              <a:rPr lang="en-US" smtClean="0"/>
              <a:t>Click to edit Master title style</a:t>
            </a:r>
            <a:endParaRPr lang="en-US"/>
          </a:p>
        </p:txBody>
      </p:sp>
      <p:sp>
        <p:nvSpPr>
          <p:cNvPr id="3" name="Rectangle 5"/>
          <p:cNvSpPr>
            <a:spLocks noGrp="1" noChangeArrowheads="1"/>
          </p:cNvSpPr>
          <p:nvPr>
            <p:ph type="sldNum" sz="quarter" idx="10"/>
          </p:nvPr>
        </p:nvSpPr>
        <p:spPr>
          <a:xfrm>
            <a:off x="7239000" y="6553200"/>
            <a:ext cx="1905000" cy="304800"/>
          </a:xfrm>
          <a:prstGeom prst="rect">
            <a:avLst/>
          </a:prstGeom>
          <a:ln/>
        </p:spPr>
        <p:txBody>
          <a:bodyPr/>
          <a:lstStyle>
            <a:lvl1pPr>
              <a:defRPr/>
            </a:lvl1pPr>
          </a:lstStyle>
          <a:p>
            <a:fld id="{F41BC1FE-425B-4D41-9768-47500E60C2C6}" type="slidenum">
              <a:rPr lang="en-US" altLang="en-US"/>
              <a:pPr/>
              <a:t>‹#›</a:t>
            </a:fld>
            <a:endParaRPr lang="en-US" altLang="en-US"/>
          </a:p>
        </p:txBody>
      </p:sp>
    </p:spTree>
    <p:extLst>
      <p:ext uri="{BB962C8B-B14F-4D97-AF65-F5344CB8AC3E}">
        <p14:creationId xmlns:p14="http://schemas.microsoft.com/office/powerpoint/2010/main" val="32953970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lgn="ctr">
              <a:defRPr>
                <a:latin typeface="Georgia"/>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b="0" i="0">
                <a:latin typeface="Trebuchet MS"/>
                <a:cs typeface="Trebuchet MS"/>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Tree>
    <p:extLst>
      <p:ext uri="{BB962C8B-B14F-4D97-AF65-F5344CB8AC3E}">
        <p14:creationId xmlns:p14="http://schemas.microsoft.com/office/powerpoint/2010/main" val="309448282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10"/>
          <p:cNvCxnSpPr>
            <a:cxnSpLocks noChangeShapeType="1"/>
          </p:cNvCxnSpPr>
          <p:nvPr/>
        </p:nvCxnSpPr>
        <p:spPr bwMode="auto">
          <a:xfrm>
            <a:off x="762000" y="3733800"/>
            <a:ext cx="7772400" cy="1588"/>
          </a:xfrm>
          <a:prstGeom prst="line">
            <a:avLst/>
          </a:prstGeom>
          <a:noFill/>
          <a:ln w="9525">
            <a:solidFill>
              <a:schemeClr val="bg1"/>
            </a:solidFill>
            <a:prstDash val="dot"/>
            <a:round/>
            <a:headEnd/>
            <a:tailEnd/>
          </a:ln>
        </p:spPr>
      </p:cxnSp>
      <p:sp>
        <p:nvSpPr>
          <p:cNvPr id="2" name="Title 1"/>
          <p:cNvSpPr>
            <a:spLocks noGrp="1"/>
          </p:cNvSpPr>
          <p:nvPr>
            <p:ph type="title"/>
          </p:nvPr>
        </p:nvSpPr>
        <p:spPr>
          <a:xfrm>
            <a:off x="722313" y="3743325"/>
            <a:ext cx="7772400" cy="1362075"/>
          </a:xfrm>
          <a:prstGeom prst="rect">
            <a:avLst/>
          </a:prstGeom>
        </p:spPr>
        <p:txBody>
          <a:bodyPr anchor="t"/>
          <a:lstStyle>
            <a:lvl1pPr algn="l">
              <a:defRPr sz="4000" b="0" i="0" cap="all">
                <a:latin typeface="Georgia"/>
                <a:cs typeface="Georgia"/>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243138"/>
            <a:ext cx="7772400" cy="1500187"/>
          </a:xfrm>
          <a:prstGeom prst="rect">
            <a:avLst/>
          </a:prstGeom>
        </p:spPr>
        <p:txBody>
          <a:bodyPr anchor="b"/>
          <a:lstStyle>
            <a:lvl1pPr marL="0" indent="0">
              <a:buNone/>
              <a:defRPr sz="2000" b="0" i="0">
                <a:latin typeface="Trebuchet MS"/>
                <a:cs typeface="Trebuchet MS"/>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33934136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0"/>
            <a:ext cx="8686800" cy="762000"/>
          </a:xfrm>
          <a:prstGeom prst="rect">
            <a:avLst/>
          </a:prstGeom>
        </p:spPr>
        <p:txBody>
          <a:bodyPr/>
          <a:lstStyle>
            <a:lvl1pPr algn="ctr">
              <a:defRPr b="0" i="0">
                <a:latin typeface="Georgia"/>
                <a:cs typeface="Georgia"/>
              </a:defRPr>
            </a:lvl1pPr>
          </a:lstStyle>
          <a:p>
            <a:r>
              <a:rPr lang="en-US" dirty="0" smtClean="0"/>
              <a:t>Click to edit Master title style</a:t>
            </a:r>
            <a:endParaRPr lang="en-US" dirty="0"/>
          </a:p>
        </p:txBody>
      </p:sp>
      <p:sp>
        <p:nvSpPr>
          <p:cNvPr id="3" name="Content Placeholder 2"/>
          <p:cNvSpPr>
            <a:spLocks noGrp="1"/>
          </p:cNvSpPr>
          <p:nvPr>
            <p:ph idx="1"/>
          </p:nvPr>
        </p:nvSpPr>
        <p:spPr>
          <a:xfrm>
            <a:off x="228600" y="1676400"/>
            <a:ext cx="8686800" cy="4953000"/>
          </a:xfrm>
          <a:prstGeom prst="rect">
            <a:avLst/>
          </a:prstGeom>
        </p:spPr>
        <p:txBody>
          <a:bodyPr/>
          <a:lstStyle>
            <a:lvl1pPr>
              <a:buClr>
                <a:schemeClr val="bg1"/>
              </a:buClr>
              <a:defRPr b="0" i="0">
                <a:solidFill>
                  <a:schemeClr val="bg1"/>
                </a:solidFill>
                <a:latin typeface="Trebuchet MS"/>
                <a:cs typeface="Trebuchet MS"/>
              </a:defRPr>
            </a:lvl1pPr>
            <a:lvl2pPr>
              <a:buClr>
                <a:schemeClr val="bg1"/>
              </a:buClr>
              <a:defRPr lang="en-US" sz="2400" b="0" i="0" dirty="0" smtClean="0">
                <a:solidFill>
                  <a:schemeClr val="bg1"/>
                </a:solidFill>
                <a:latin typeface="Trebuchet MS"/>
                <a:ea typeface="ＭＳ Ｐゴシック" pitchFamily="122" charset="-128"/>
                <a:cs typeface="Trebuchet MS"/>
              </a:defRPr>
            </a:lvl2pPr>
            <a:lvl3pPr>
              <a:buClr>
                <a:schemeClr val="bg1"/>
              </a:buClr>
              <a:defRPr b="0" i="0">
                <a:solidFill>
                  <a:schemeClr val="bg1"/>
                </a:solidFill>
                <a:latin typeface="Trebuchet MS"/>
                <a:cs typeface="Trebuchet MS"/>
              </a:defRPr>
            </a:lvl3pPr>
            <a:lvl4pPr>
              <a:buClr>
                <a:schemeClr val="bg1"/>
              </a:buClr>
              <a:defRPr b="0" i="0">
                <a:solidFill>
                  <a:schemeClr val="bg1"/>
                </a:solidFill>
                <a:latin typeface="Trebuchet MS"/>
                <a:cs typeface="Trebuchet MS"/>
              </a:defRPr>
            </a:lvl4pPr>
            <a:lvl5pPr>
              <a:buClr>
                <a:schemeClr val="bg1"/>
              </a:buClr>
              <a:defRPr b="0" i="1">
                <a:solidFill>
                  <a:schemeClr val="bg1"/>
                </a:solidFill>
                <a:latin typeface="Trebuchet MS"/>
                <a:cs typeface="Trebuchet MS"/>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1346652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28600" y="1828800"/>
            <a:ext cx="4267200" cy="4114800"/>
          </a:xfrm>
          <a:prstGeom prst="rect">
            <a:avLst/>
          </a:prstGeom>
        </p:spPr>
        <p:txBody>
          <a:bodyPr/>
          <a:lstStyle>
            <a:lvl1pPr>
              <a:defRPr sz="2800" b="0" i="0">
                <a:latin typeface="Trebuchet MS"/>
                <a:cs typeface="Trebuchet MS"/>
              </a:defRPr>
            </a:lvl1pPr>
            <a:lvl2pPr>
              <a:buClrTx/>
              <a:buFont typeface="Arial"/>
              <a:buChar char="•"/>
              <a:defRPr sz="2400" b="0" i="0">
                <a:latin typeface="Trebuchet MS"/>
                <a:cs typeface="Trebuchet MS"/>
              </a:defRPr>
            </a:lvl2pPr>
            <a:lvl3pPr>
              <a:buClrTx/>
              <a:buFont typeface="Arial"/>
              <a:buChar char="•"/>
              <a:defRPr sz="2000" b="0" i="0">
                <a:latin typeface="Trebuchet MS"/>
                <a:cs typeface="Trebuchet MS"/>
              </a:defRPr>
            </a:lvl3pPr>
            <a:lvl4pPr>
              <a:buClrTx/>
              <a:buFont typeface="Arial"/>
              <a:buChar char="•"/>
              <a:defRPr sz="1800" b="0" i="0">
                <a:latin typeface="Trebuchet MS"/>
                <a:cs typeface="Trebuchet MS"/>
              </a:defRPr>
            </a:lvl4pPr>
            <a:lvl5pPr>
              <a:buClr>
                <a:srgbClr val="ECD63F"/>
              </a:buClr>
              <a:buFontTx/>
              <a:buNone/>
              <a:defRPr sz="1800" b="0" i="1">
                <a:latin typeface="Trebuchet MS"/>
                <a:cs typeface="Trebuchet MS"/>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834550"/>
            <a:ext cx="4267200" cy="4109049"/>
          </a:xfrm>
          <a:prstGeom prst="rect">
            <a:avLst/>
          </a:prstGeom>
        </p:spPr>
        <p:txBody>
          <a:bodyPr/>
          <a:lstStyle>
            <a:lvl1pPr>
              <a:defRPr sz="2800" b="0" i="0">
                <a:latin typeface="Trebuchet MS"/>
                <a:cs typeface="Trebuchet MS"/>
              </a:defRPr>
            </a:lvl1pPr>
            <a:lvl2pPr>
              <a:buClrTx/>
              <a:buFont typeface="Arial"/>
              <a:buChar char="•"/>
              <a:defRPr sz="2400" b="0" i="0">
                <a:latin typeface="Trebuchet MS"/>
                <a:cs typeface="Trebuchet MS"/>
              </a:defRPr>
            </a:lvl2pPr>
            <a:lvl3pPr>
              <a:buClrTx/>
              <a:buFont typeface="Arial"/>
              <a:buChar char="•"/>
              <a:defRPr sz="2000" b="0" i="0">
                <a:latin typeface="Trebuchet MS"/>
                <a:cs typeface="Trebuchet MS"/>
              </a:defRPr>
            </a:lvl3pPr>
            <a:lvl4pPr>
              <a:buClrTx/>
              <a:buFont typeface="Arial"/>
              <a:buChar char="•"/>
              <a:defRPr sz="1800" b="0" i="0">
                <a:latin typeface="Trebuchet MS"/>
                <a:cs typeface="Trebuchet MS"/>
              </a:defRPr>
            </a:lvl4pPr>
            <a:lvl5pPr>
              <a:buClr>
                <a:srgbClr val="ECD63F"/>
              </a:buClr>
              <a:buFontTx/>
              <a:buNone/>
              <a:defRPr sz="1800" b="0" i="1">
                <a:latin typeface="Trebuchet MS"/>
                <a:cs typeface="Trebuchet MS"/>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itle 1"/>
          <p:cNvSpPr>
            <a:spLocks noGrp="1"/>
          </p:cNvSpPr>
          <p:nvPr>
            <p:ph type="title"/>
          </p:nvPr>
        </p:nvSpPr>
        <p:spPr>
          <a:xfrm>
            <a:off x="228600" y="762000"/>
            <a:ext cx="8686800" cy="762000"/>
          </a:xfrm>
          <a:prstGeom prst="rect">
            <a:avLst/>
          </a:prstGeom>
        </p:spPr>
        <p:txBody>
          <a:bodyPr/>
          <a:lstStyle>
            <a:lvl1pPr algn="ctr">
              <a:defRPr b="0" i="0">
                <a:latin typeface="Georgia"/>
                <a:cs typeface="Georgia"/>
              </a:defRPr>
            </a:lvl1pPr>
          </a:lstStyle>
          <a:p>
            <a:r>
              <a:rPr lang="en-US" dirty="0" smtClean="0"/>
              <a:t>Click to edit Master title style</a:t>
            </a:r>
            <a:endParaRPr lang="en-US" dirty="0"/>
          </a:p>
        </p:txBody>
      </p:sp>
    </p:spTree>
    <p:extLst>
      <p:ext uri="{BB962C8B-B14F-4D97-AF65-F5344CB8AC3E}">
        <p14:creationId xmlns:p14="http://schemas.microsoft.com/office/powerpoint/2010/main" val="141124399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990599"/>
            <a:ext cx="8229600" cy="1006475"/>
          </a:xfrm>
          <a:prstGeom prst="rect">
            <a:avLst/>
          </a:prstGeom>
        </p:spPr>
        <p:txBody>
          <a:bodyPr/>
          <a:lstStyle>
            <a:lvl1pPr>
              <a:defRPr b="0" i="0">
                <a:latin typeface="Georgia"/>
                <a:cs typeface="Georgia"/>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2315376"/>
            <a:ext cx="4040188" cy="438935"/>
          </a:xfrm>
          <a:prstGeom prst="rect">
            <a:avLst/>
          </a:prstGeom>
        </p:spPr>
        <p:txBody>
          <a:bodyPr anchor="b"/>
          <a:lstStyle>
            <a:lvl1pPr marL="0" indent="0">
              <a:buNone/>
              <a:defRPr sz="2400" b="1" i="0">
                <a:latin typeface="Trebuchet MS"/>
                <a:cs typeface="Trebuchet M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895601"/>
            <a:ext cx="4040188" cy="3124200"/>
          </a:xfrm>
          <a:prstGeom prst="rect">
            <a:avLst/>
          </a:prstGeom>
        </p:spPr>
        <p:txBody>
          <a:bodyPr/>
          <a:lstStyle>
            <a:lvl1pPr>
              <a:buClr>
                <a:schemeClr val="bg1"/>
              </a:buClr>
              <a:defRPr sz="2400" b="0" i="0">
                <a:solidFill>
                  <a:schemeClr val="bg1"/>
                </a:solidFill>
                <a:latin typeface="Trebuchet MS"/>
                <a:cs typeface="Trebuchet MS"/>
              </a:defRPr>
            </a:lvl1pPr>
            <a:lvl2pPr>
              <a:buClr>
                <a:schemeClr val="bg1"/>
              </a:buClr>
              <a:buFont typeface="Arial"/>
              <a:buChar char="•"/>
              <a:defRPr sz="2000" b="0" i="0">
                <a:solidFill>
                  <a:schemeClr val="bg1"/>
                </a:solidFill>
                <a:latin typeface="Trebuchet MS"/>
                <a:cs typeface="Trebuchet MS"/>
              </a:defRPr>
            </a:lvl2pPr>
            <a:lvl3pPr>
              <a:buClr>
                <a:schemeClr val="bg1"/>
              </a:buClr>
              <a:buFont typeface="Arial"/>
              <a:buChar char="•"/>
              <a:defRPr sz="1800" b="0" i="0">
                <a:solidFill>
                  <a:schemeClr val="bg1"/>
                </a:solidFill>
                <a:latin typeface="Trebuchet MS"/>
                <a:cs typeface="Trebuchet MS"/>
              </a:defRPr>
            </a:lvl3pPr>
            <a:lvl4pPr>
              <a:buClr>
                <a:schemeClr val="bg1"/>
              </a:buClr>
              <a:buFont typeface="Arial"/>
              <a:buChar char="•"/>
              <a:defRPr sz="1600" b="0" i="0">
                <a:solidFill>
                  <a:schemeClr val="bg1"/>
                </a:solidFill>
                <a:latin typeface="Trebuchet MS"/>
                <a:cs typeface="Trebuchet MS"/>
              </a:defRPr>
            </a:lvl4pPr>
            <a:lvl5pPr>
              <a:buClr>
                <a:schemeClr val="bg1"/>
              </a:buClr>
              <a:buFontTx/>
              <a:buNone/>
              <a:defRPr sz="1600" b="0" i="1">
                <a:solidFill>
                  <a:schemeClr val="bg1"/>
                </a:solidFill>
                <a:latin typeface="Trebuchet MS"/>
                <a:cs typeface="Trebuchet MS"/>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2315376"/>
            <a:ext cx="4041775" cy="438935"/>
          </a:xfrm>
          <a:prstGeom prst="rect">
            <a:avLst/>
          </a:prstGeom>
        </p:spPr>
        <p:txBody>
          <a:bodyPr anchor="b"/>
          <a:lstStyle>
            <a:lvl1pPr marL="0" indent="0">
              <a:buNone/>
              <a:defRPr sz="2400" b="1" i="0">
                <a:latin typeface="Trebuchet MS"/>
                <a:cs typeface="Trebuchet M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895601"/>
            <a:ext cx="4041775" cy="3124200"/>
          </a:xfrm>
          <a:prstGeom prst="rect">
            <a:avLst/>
          </a:prstGeom>
        </p:spPr>
        <p:txBody>
          <a:bodyPr/>
          <a:lstStyle>
            <a:lvl1pPr>
              <a:buClr>
                <a:schemeClr val="bg1"/>
              </a:buClr>
              <a:defRPr sz="2400">
                <a:solidFill>
                  <a:schemeClr val="bg1"/>
                </a:solidFill>
              </a:defRPr>
            </a:lvl1pPr>
            <a:lvl2pPr>
              <a:buClr>
                <a:schemeClr val="bg1"/>
              </a:buClr>
              <a:buFont typeface="Arial"/>
              <a:buChar char="•"/>
              <a:defRPr sz="2000">
                <a:solidFill>
                  <a:schemeClr val="bg1"/>
                </a:solidFill>
              </a:defRPr>
            </a:lvl2pPr>
            <a:lvl3pPr>
              <a:buClr>
                <a:schemeClr val="bg1"/>
              </a:buClr>
              <a:buFont typeface="Arial"/>
              <a:buChar char="•"/>
              <a:defRPr sz="1800">
                <a:solidFill>
                  <a:schemeClr val="bg1"/>
                </a:solidFill>
              </a:defRPr>
            </a:lvl3pPr>
            <a:lvl4pPr>
              <a:buClr>
                <a:schemeClr val="bg1"/>
              </a:buClr>
              <a:buFont typeface="Arial"/>
              <a:buChar char="•"/>
              <a:defRPr sz="1600">
                <a:solidFill>
                  <a:schemeClr val="bg1"/>
                </a:solidFill>
              </a:defRPr>
            </a:lvl4pPr>
            <a:lvl5pPr>
              <a:buClr>
                <a:schemeClr val="bg1"/>
              </a:buClr>
              <a:buFontTx/>
              <a:buNone/>
              <a:defRPr sz="1600" i="1">
                <a:solidFill>
                  <a:schemeClr val="bg1"/>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1927711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3008313" cy="1295400"/>
          </a:xfrm>
          <a:prstGeom prst="rect">
            <a:avLst/>
          </a:prstGeom>
          <a:solidFill>
            <a:srgbClr val="E59C00"/>
          </a:solidFill>
        </p:spPr>
        <p:txBody>
          <a:bodyPr anchor="b"/>
          <a:lstStyle>
            <a:lvl1pPr algn="l">
              <a:defRPr sz="2000" b="1" i="0">
                <a:latin typeface="Trebuchet MS"/>
                <a:cs typeface="Trebuchet MS"/>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1066801"/>
            <a:ext cx="5111750" cy="4953000"/>
          </a:xfrm>
          <a:prstGeom prst="rect">
            <a:avLst/>
          </a:prstGeom>
        </p:spPr>
        <p:txBody>
          <a:bodyPr/>
          <a:lstStyle>
            <a:lvl1pPr>
              <a:defRPr sz="3200">
                <a:latin typeface="Georgia"/>
                <a:cs typeface="Georgia"/>
              </a:defRPr>
            </a:lvl1pPr>
            <a:lvl2pPr>
              <a:buClrTx/>
              <a:buFont typeface="Arial"/>
              <a:buChar char="•"/>
              <a:defRPr sz="2800" b="0" i="0">
                <a:latin typeface="Trebuchet MS"/>
                <a:cs typeface="Trebuchet MS"/>
              </a:defRPr>
            </a:lvl2pPr>
            <a:lvl3pPr>
              <a:buClrTx/>
              <a:buFont typeface="Arial"/>
              <a:buChar char="•"/>
              <a:defRPr sz="2400" b="0" i="0">
                <a:latin typeface="Trebuchet MS"/>
                <a:cs typeface="Trebuchet MS"/>
              </a:defRPr>
            </a:lvl3pPr>
            <a:lvl4pPr>
              <a:buClrTx/>
              <a:buFont typeface="Arial"/>
              <a:buChar char="•"/>
              <a:defRPr sz="2000" b="0" i="0">
                <a:latin typeface="Trebuchet MS"/>
                <a:cs typeface="Trebuchet MS"/>
              </a:defRPr>
            </a:lvl4pPr>
            <a:lvl5pPr>
              <a:buClr>
                <a:srgbClr val="ECD63F"/>
              </a:buClr>
              <a:buFontTx/>
              <a:buNone/>
              <a:defRPr sz="2000" b="0" i="1">
                <a:latin typeface="Trebuchet MS"/>
                <a:cs typeface="Trebuchet MS"/>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514600"/>
            <a:ext cx="3008313" cy="3505200"/>
          </a:xfrm>
          <a:prstGeom prst="rect">
            <a:avLst/>
          </a:prstGeom>
        </p:spPr>
        <p:txBody>
          <a:bodyPr/>
          <a:lstStyle>
            <a:lvl1pPr marL="0" indent="0">
              <a:buNone/>
              <a:defRPr sz="1400" b="0" i="0">
                <a:latin typeface="Trebuchet MS"/>
                <a:cs typeface="Trebuchet M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93785307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4572000"/>
            <a:ext cx="5334000" cy="566738"/>
          </a:xfrm>
          <a:prstGeom prst="rect">
            <a:avLst/>
          </a:prstGeom>
        </p:spPr>
        <p:txBody>
          <a:bodyPr anchor="b"/>
          <a:lstStyle>
            <a:lvl1pPr algn="ctr">
              <a:defRPr sz="2000" b="0" i="0">
                <a:latin typeface="Georgia"/>
                <a:cs typeface="Georgia"/>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828800" y="1143000"/>
            <a:ext cx="5334000" cy="3429000"/>
          </a:xfrm>
          <a:prstGeom prst="rect">
            <a:avLst/>
          </a:prstGeom>
          <a:solidFill>
            <a:schemeClr val="bg2"/>
          </a:solidFill>
          <a:ln w="50800" cap="flat" cmpd="sng" algn="ctr">
            <a:solidFill>
              <a:schemeClr val="bg1"/>
            </a:solidFill>
            <a:prstDash val="solid"/>
            <a:miter lim="800000"/>
            <a:headEnd type="none" w="med" len="med"/>
            <a:tailEnd type="none" w="med" len="med"/>
          </a:ln>
          <a:effectLst>
            <a:outerShdw blurRad="152400" dist="101600" dir="2700000">
              <a:schemeClr val="tx1">
                <a:alpha val="31000"/>
              </a:schemeClr>
            </a:outerShdw>
          </a:effectLst>
        </p:spPr>
        <p:txBody>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828800" y="5138738"/>
            <a:ext cx="5334000" cy="804862"/>
          </a:xfrm>
          <a:prstGeom prst="rect">
            <a:avLst/>
          </a:prstGeom>
        </p:spPr>
        <p:txBody>
          <a:bodyPr/>
          <a:lstStyle>
            <a:lvl1pPr marL="0" indent="0" algn="ctr">
              <a:buNone/>
              <a:defRPr sz="1400" b="0" i="0">
                <a:latin typeface="Trebuchet MS"/>
                <a:cs typeface="Trebuchet M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424777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4" name="Rectangle 18"/>
          <p:cNvSpPr>
            <a:spLocks noChangeArrowheads="1"/>
          </p:cNvSpPr>
          <p:nvPr/>
        </p:nvSpPr>
        <p:spPr bwMode="auto">
          <a:xfrm>
            <a:off x="0" y="1066800"/>
            <a:ext cx="9144000" cy="5791200"/>
          </a:xfrm>
          <a:prstGeom prst="rect">
            <a:avLst/>
          </a:prstGeom>
          <a:gradFill rotWithShape="0">
            <a:gsLst>
              <a:gs pos="0">
                <a:srgbClr val="000042"/>
              </a:gs>
              <a:gs pos="100000">
                <a:srgbClr val="151555"/>
              </a:gs>
            </a:gsLst>
            <a:lin ang="2700000" scaled="1"/>
          </a:gradFill>
          <a:ln w="9525">
            <a:noFill/>
            <a:miter lim="800000"/>
            <a:headEnd/>
            <a:tailEnd/>
          </a:ln>
          <a:effectLst/>
        </p:spPr>
        <p:txBody>
          <a:bodyPr wrap="none" anchor="ctr"/>
          <a:lstStyle/>
          <a:p>
            <a:pPr>
              <a:defRPr/>
            </a:pPr>
            <a:endParaRPr lang="en-US"/>
          </a:p>
        </p:txBody>
      </p:sp>
      <p:sp>
        <p:nvSpPr>
          <p:cNvPr id="5" name="Rectangle 19"/>
          <p:cNvSpPr>
            <a:spLocks noChangeArrowheads="1"/>
          </p:cNvSpPr>
          <p:nvPr/>
        </p:nvSpPr>
        <p:spPr bwMode="auto">
          <a:xfrm>
            <a:off x="0" y="1066800"/>
            <a:ext cx="9144000" cy="5791200"/>
          </a:xfrm>
          <a:prstGeom prst="rect">
            <a:avLst/>
          </a:prstGeom>
          <a:solidFill>
            <a:srgbClr val="000042"/>
          </a:solidFill>
          <a:ln w="9525">
            <a:noFill/>
            <a:miter lim="800000"/>
            <a:headEnd/>
            <a:tailEnd/>
          </a:ln>
          <a:effectLst/>
        </p:spPr>
        <p:txBody>
          <a:bodyPr wrap="none" anchor="ctr"/>
          <a:lstStyle/>
          <a:p>
            <a:pPr>
              <a:defRPr/>
            </a:pPr>
            <a:endParaRPr lang="en-US"/>
          </a:p>
        </p:txBody>
      </p:sp>
      <p:sp>
        <p:nvSpPr>
          <p:cNvPr id="6" name="Rectangle 2"/>
          <p:cNvSpPr>
            <a:spLocks noChangeArrowheads="1"/>
          </p:cNvSpPr>
          <p:nvPr/>
        </p:nvSpPr>
        <p:spPr bwMode="auto">
          <a:xfrm>
            <a:off x="0" y="1066800"/>
            <a:ext cx="9144000" cy="5791200"/>
          </a:xfrm>
          <a:prstGeom prst="rect">
            <a:avLst/>
          </a:prstGeom>
          <a:gradFill rotWithShape="0">
            <a:gsLst>
              <a:gs pos="0">
                <a:srgbClr val="000042"/>
              </a:gs>
              <a:gs pos="100000">
                <a:srgbClr val="151555"/>
              </a:gs>
            </a:gsLst>
            <a:lin ang="2700000" scaled="1"/>
          </a:gradFill>
          <a:ln w="9525">
            <a:noFill/>
            <a:miter lim="800000"/>
            <a:headEnd/>
            <a:tailEnd/>
          </a:ln>
          <a:effectLst/>
        </p:spPr>
        <p:txBody>
          <a:bodyPr wrap="none" anchor="ctr"/>
          <a:lstStyle/>
          <a:p>
            <a:pPr>
              <a:defRPr/>
            </a:pPr>
            <a:endParaRPr lang="en-US"/>
          </a:p>
        </p:txBody>
      </p:sp>
      <p:sp>
        <p:nvSpPr>
          <p:cNvPr id="7" name="Rectangle 3"/>
          <p:cNvSpPr>
            <a:spLocks noChangeArrowheads="1"/>
          </p:cNvSpPr>
          <p:nvPr/>
        </p:nvSpPr>
        <p:spPr bwMode="auto">
          <a:xfrm>
            <a:off x="0" y="1066800"/>
            <a:ext cx="9144000" cy="5791200"/>
          </a:xfrm>
          <a:prstGeom prst="rect">
            <a:avLst/>
          </a:prstGeom>
          <a:noFill/>
          <a:ln w="9525">
            <a:noFill/>
            <a:miter lim="800000"/>
            <a:headEnd/>
            <a:tailEnd/>
          </a:ln>
          <a:effectLst/>
        </p:spPr>
        <p:txBody>
          <a:bodyPr wrap="none" anchor="ctr"/>
          <a:lstStyle/>
          <a:p>
            <a:pPr>
              <a:defRPr/>
            </a:pPr>
            <a:endParaRPr lang="en-US"/>
          </a:p>
        </p:txBody>
      </p:sp>
      <p:graphicFrame>
        <p:nvGraphicFramePr>
          <p:cNvPr id="8" name="Object 6"/>
          <p:cNvGraphicFramePr>
            <a:graphicFrameLocks noChangeAspect="1"/>
          </p:cNvGraphicFramePr>
          <p:nvPr/>
        </p:nvGraphicFramePr>
        <p:xfrm>
          <a:off x="0" y="0"/>
          <a:ext cx="9144000" cy="1130300"/>
        </p:xfrm>
        <a:graphic>
          <a:graphicData uri="http://schemas.openxmlformats.org/presentationml/2006/ole">
            <mc:AlternateContent xmlns:mc="http://schemas.openxmlformats.org/markup-compatibility/2006">
              <mc:Choice xmlns:v="urn:schemas-microsoft-com:vml" Requires="v">
                <p:oleObj spid="_x0000_s357958" name="Photo Editor-foto" r:id="rId3" imgW="7621064" imgH="1009791" progId="MSPhotoEd.3">
                  <p:embed/>
                </p:oleObj>
              </mc:Choice>
              <mc:Fallback>
                <p:oleObj name="Photo Editor-foto" r:id="rId3" imgW="7621064" imgH="1009791"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Text Box 7"/>
          <p:cNvSpPr txBox="1">
            <a:spLocks noChangeArrowheads="1"/>
          </p:cNvSpPr>
          <p:nvPr/>
        </p:nvSpPr>
        <p:spPr bwMode="auto">
          <a:xfrm>
            <a:off x="1828800" y="71438"/>
            <a:ext cx="4191000" cy="1128712"/>
          </a:xfrm>
          <a:prstGeom prst="rect">
            <a:avLst/>
          </a:prstGeom>
          <a:noFill/>
          <a:ln w="9525">
            <a:noFill/>
            <a:miter lim="800000"/>
            <a:headEnd/>
            <a:tailEnd/>
          </a:ln>
          <a:effectLst/>
        </p:spPr>
        <p:txBody>
          <a:bodyPr>
            <a:spAutoFit/>
          </a:bodyPr>
          <a:lstStyle/>
          <a:p>
            <a:pPr algn="l">
              <a:defRPr/>
            </a:pPr>
            <a:r>
              <a:rPr lang="nl-BE" sz="2000">
                <a:solidFill>
                  <a:schemeClr val="bg1"/>
                </a:solidFill>
                <a:latin typeface="Batang" pitchFamily="18" charset="-127"/>
              </a:rPr>
              <a:t>New York State </a:t>
            </a:r>
          </a:p>
          <a:p>
            <a:pPr algn="l">
              <a:defRPr/>
            </a:pPr>
            <a:r>
              <a:rPr lang="nl-BE" sz="2000">
                <a:solidFill>
                  <a:schemeClr val="bg1"/>
                </a:solidFill>
                <a:latin typeface="Batang" pitchFamily="18" charset="-127"/>
              </a:rPr>
              <a:t>Center of Excellence in Bioinformatics &amp; Life Sciences</a:t>
            </a:r>
          </a:p>
          <a:p>
            <a:pPr algn="l">
              <a:defRPr/>
            </a:pPr>
            <a:endParaRPr lang="nl-BE" sz="800">
              <a:solidFill>
                <a:schemeClr val="bg1"/>
              </a:solidFill>
              <a:latin typeface="Batang" pitchFamily="18" charset="-127"/>
            </a:endParaRPr>
          </a:p>
        </p:txBody>
      </p:sp>
      <p:grpSp>
        <p:nvGrpSpPr>
          <p:cNvPr id="10" name="Group 8"/>
          <p:cNvGrpSpPr>
            <a:grpSpLocks/>
          </p:cNvGrpSpPr>
          <p:nvPr/>
        </p:nvGrpSpPr>
        <p:grpSpPr bwMode="auto">
          <a:xfrm>
            <a:off x="152400" y="152400"/>
            <a:ext cx="1752600" cy="838200"/>
            <a:chOff x="720" y="1440"/>
            <a:chExt cx="1104" cy="576"/>
          </a:xfrm>
        </p:grpSpPr>
        <p:sp>
          <p:nvSpPr>
            <p:cNvPr id="11" name="AutoShape 9"/>
            <p:cNvSpPr>
              <a:spLocks noChangeArrowheads="1"/>
            </p:cNvSpPr>
            <p:nvPr/>
          </p:nvSpPr>
          <p:spPr bwMode="auto">
            <a:xfrm>
              <a:off x="820"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12" name="AutoShape 10"/>
            <p:cNvSpPr>
              <a:spLocks noChangeArrowheads="1"/>
            </p:cNvSpPr>
            <p:nvPr/>
          </p:nvSpPr>
          <p:spPr bwMode="auto">
            <a:xfrm>
              <a:off x="1123" y="1449"/>
              <a:ext cx="352" cy="269"/>
            </a:xfrm>
            <a:prstGeom prst="parallelogram">
              <a:avLst>
                <a:gd name="adj" fmla="val 32714"/>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13" name="AutoShape 11"/>
            <p:cNvSpPr>
              <a:spLocks noChangeArrowheads="1"/>
            </p:cNvSpPr>
            <p:nvPr/>
          </p:nvSpPr>
          <p:spPr bwMode="auto">
            <a:xfrm>
              <a:off x="1424"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14" name="AutoShape 12"/>
            <p:cNvSpPr>
              <a:spLocks noChangeArrowheads="1"/>
            </p:cNvSpPr>
            <p:nvPr/>
          </p:nvSpPr>
          <p:spPr bwMode="auto">
            <a:xfrm>
              <a:off x="720" y="1761"/>
              <a:ext cx="352" cy="255"/>
            </a:xfrm>
            <a:prstGeom prst="parallelogram">
              <a:avLst>
                <a:gd name="adj" fmla="val 34510"/>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15" name="AutoShape 13"/>
            <p:cNvSpPr>
              <a:spLocks noChangeArrowheads="1"/>
            </p:cNvSpPr>
            <p:nvPr/>
          </p:nvSpPr>
          <p:spPr bwMode="auto">
            <a:xfrm>
              <a:off x="1021" y="1761"/>
              <a:ext cx="352" cy="255"/>
            </a:xfrm>
            <a:prstGeom prst="parallelogram">
              <a:avLst>
                <a:gd name="adj" fmla="val 34510"/>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16" name="AutoShape 14"/>
            <p:cNvSpPr>
              <a:spLocks noChangeArrowheads="1"/>
            </p:cNvSpPr>
            <p:nvPr/>
          </p:nvSpPr>
          <p:spPr bwMode="auto">
            <a:xfrm>
              <a:off x="1324" y="1761"/>
              <a:ext cx="352" cy="255"/>
            </a:xfrm>
            <a:prstGeom prst="parallelogram">
              <a:avLst>
                <a:gd name="adj" fmla="val 34510"/>
              </a:avLst>
            </a:prstGeom>
            <a:solidFill>
              <a:schemeClr val="bg2"/>
            </a:solidFill>
            <a:ln w="28575">
              <a:solidFill>
                <a:srgbClr val="1E2082"/>
              </a:solidFill>
              <a:miter lim="800000"/>
              <a:headEnd/>
              <a:tailEnd/>
            </a:ln>
            <a:effectLst/>
          </p:spPr>
          <p:txBody>
            <a:bodyPr wrap="none" anchor="ctr"/>
            <a:lstStyle/>
            <a:p>
              <a:pPr>
                <a:defRPr/>
              </a:pPr>
              <a:endParaRPr lang="en-US"/>
            </a:p>
          </p:txBody>
        </p:sp>
        <p:sp>
          <p:nvSpPr>
            <p:cNvPr id="17" name="Rectangle 15"/>
            <p:cNvSpPr>
              <a:spLocks noChangeArrowheads="1"/>
            </p:cNvSpPr>
            <p:nvPr/>
          </p:nvSpPr>
          <p:spPr bwMode="auto">
            <a:xfrm>
              <a:off x="864" y="1440"/>
              <a:ext cx="960" cy="314"/>
            </a:xfrm>
            <a:prstGeom prst="rect">
              <a:avLst/>
            </a:prstGeom>
            <a:noFill/>
            <a:ln w="9525">
              <a:noFill/>
              <a:miter lim="800000"/>
              <a:headEnd/>
              <a:tailEnd/>
            </a:ln>
            <a:effectLst/>
          </p:spPr>
          <p:txBody>
            <a:bodyPr>
              <a:spAutoFit/>
            </a:bodyPr>
            <a:lstStyle/>
            <a:p>
              <a:pPr algn="l">
                <a:defRPr/>
              </a:pPr>
              <a:r>
                <a:rPr lang="nl-BE">
                  <a:solidFill>
                    <a:srgbClr val="153C8B"/>
                  </a:solidFill>
                  <a:latin typeface="Verdana" pitchFamily="34" charset="0"/>
                </a:rPr>
                <a:t>R  </a:t>
              </a:r>
              <a:r>
                <a:rPr lang="nl-BE" sz="1600">
                  <a:solidFill>
                    <a:srgbClr val="153C8B"/>
                  </a:solidFill>
                  <a:latin typeface="Verdana" pitchFamily="34" charset="0"/>
                </a:rPr>
                <a:t> </a:t>
              </a:r>
              <a:r>
                <a:rPr lang="nl-BE">
                  <a:solidFill>
                    <a:srgbClr val="153C8B"/>
                  </a:solidFill>
                  <a:latin typeface="Verdana" pitchFamily="34" charset="0"/>
                </a:rPr>
                <a:t>T  U</a:t>
              </a:r>
              <a:endParaRPr lang="en-US">
                <a:solidFill>
                  <a:srgbClr val="153C8B"/>
                </a:solidFill>
                <a:latin typeface="Verdana" pitchFamily="34" charset="0"/>
              </a:endParaRPr>
            </a:p>
          </p:txBody>
        </p:sp>
      </p:grpSp>
      <p:sp>
        <p:nvSpPr>
          <p:cNvPr id="18" name="Line 16"/>
          <p:cNvSpPr>
            <a:spLocks noChangeShapeType="1"/>
          </p:cNvSpPr>
          <p:nvPr/>
        </p:nvSpPr>
        <p:spPr bwMode="auto">
          <a:xfrm>
            <a:off x="0" y="1143000"/>
            <a:ext cx="9144000" cy="0"/>
          </a:xfrm>
          <a:prstGeom prst="line">
            <a:avLst/>
          </a:prstGeom>
          <a:noFill/>
          <a:ln w="9525">
            <a:solidFill>
              <a:schemeClr val="bg1"/>
            </a:solidFill>
            <a:round/>
            <a:headEnd/>
            <a:tailEnd/>
          </a:ln>
          <a:effectLst/>
        </p:spPr>
        <p:txBody>
          <a:bodyPr anchor="ctr"/>
          <a:lstStyle/>
          <a:p>
            <a:pPr>
              <a:defRPr/>
            </a:pPr>
            <a:endParaRPr lang="en-US"/>
          </a:p>
        </p:txBody>
      </p:sp>
      <p:graphicFrame>
        <p:nvGraphicFramePr>
          <p:cNvPr id="19" name="Object 20"/>
          <p:cNvGraphicFramePr>
            <a:graphicFrameLocks noChangeAspect="1"/>
          </p:cNvGraphicFramePr>
          <p:nvPr/>
        </p:nvGraphicFramePr>
        <p:xfrm>
          <a:off x="0" y="0"/>
          <a:ext cx="9144000" cy="1130300"/>
        </p:xfrm>
        <a:graphic>
          <a:graphicData uri="http://schemas.openxmlformats.org/presentationml/2006/ole">
            <mc:AlternateContent xmlns:mc="http://schemas.openxmlformats.org/markup-compatibility/2006">
              <mc:Choice xmlns:v="urn:schemas-microsoft-com:vml" Requires="v">
                <p:oleObj spid="_x0000_s357959" name="Photo Editor-foto" r:id="rId5" imgW="7621064" imgH="1009791" progId="MSPhotoEd.3">
                  <p:embed/>
                </p:oleObj>
              </mc:Choice>
              <mc:Fallback>
                <p:oleObj name="Photo Editor-foto" r:id="rId5" imgW="7621064" imgH="1009791"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 name="Text Box 21"/>
          <p:cNvSpPr txBox="1">
            <a:spLocks noChangeArrowheads="1"/>
          </p:cNvSpPr>
          <p:nvPr/>
        </p:nvSpPr>
        <p:spPr bwMode="auto">
          <a:xfrm>
            <a:off x="1828800" y="71438"/>
            <a:ext cx="4191000" cy="1128712"/>
          </a:xfrm>
          <a:prstGeom prst="rect">
            <a:avLst/>
          </a:prstGeom>
          <a:noFill/>
          <a:ln w="9525">
            <a:noFill/>
            <a:miter lim="800000"/>
            <a:headEnd/>
            <a:tailEnd/>
          </a:ln>
          <a:effectLst/>
        </p:spPr>
        <p:txBody>
          <a:bodyPr>
            <a:spAutoFit/>
          </a:bodyPr>
          <a:lstStyle/>
          <a:p>
            <a:pPr algn="l">
              <a:defRPr/>
            </a:pPr>
            <a:r>
              <a:rPr lang="nl-BE" sz="2000">
                <a:solidFill>
                  <a:schemeClr val="bg1"/>
                </a:solidFill>
                <a:latin typeface="Batang" pitchFamily="18" charset="-127"/>
              </a:rPr>
              <a:t>New York State </a:t>
            </a:r>
          </a:p>
          <a:p>
            <a:pPr algn="l">
              <a:defRPr/>
            </a:pPr>
            <a:r>
              <a:rPr lang="nl-BE" sz="2000">
                <a:solidFill>
                  <a:schemeClr val="bg1"/>
                </a:solidFill>
                <a:latin typeface="Batang" pitchFamily="18" charset="-127"/>
              </a:rPr>
              <a:t>Center of Excellence in Bioinformatics &amp; Life Sciences</a:t>
            </a:r>
          </a:p>
          <a:p>
            <a:pPr algn="l">
              <a:defRPr/>
            </a:pPr>
            <a:endParaRPr lang="nl-BE" sz="800">
              <a:solidFill>
                <a:schemeClr val="bg1"/>
              </a:solidFill>
              <a:latin typeface="Batang" pitchFamily="18" charset="-127"/>
            </a:endParaRPr>
          </a:p>
        </p:txBody>
      </p:sp>
      <p:grpSp>
        <p:nvGrpSpPr>
          <p:cNvPr id="21" name="Group 22"/>
          <p:cNvGrpSpPr>
            <a:grpSpLocks/>
          </p:cNvGrpSpPr>
          <p:nvPr/>
        </p:nvGrpSpPr>
        <p:grpSpPr bwMode="auto">
          <a:xfrm>
            <a:off x="152400" y="152400"/>
            <a:ext cx="1752600" cy="838200"/>
            <a:chOff x="720" y="1440"/>
            <a:chExt cx="1104" cy="576"/>
          </a:xfrm>
        </p:grpSpPr>
        <p:sp>
          <p:nvSpPr>
            <p:cNvPr id="22" name="AutoShape 23"/>
            <p:cNvSpPr>
              <a:spLocks noChangeArrowheads="1"/>
            </p:cNvSpPr>
            <p:nvPr/>
          </p:nvSpPr>
          <p:spPr bwMode="auto">
            <a:xfrm>
              <a:off x="820"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23" name="AutoShape 24"/>
            <p:cNvSpPr>
              <a:spLocks noChangeArrowheads="1"/>
            </p:cNvSpPr>
            <p:nvPr/>
          </p:nvSpPr>
          <p:spPr bwMode="auto">
            <a:xfrm>
              <a:off x="1123" y="1449"/>
              <a:ext cx="352" cy="269"/>
            </a:xfrm>
            <a:prstGeom prst="parallelogram">
              <a:avLst>
                <a:gd name="adj" fmla="val 32714"/>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24" name="AutoShape 25"/>
            <p:cNvSpPr>
              <a:spLocks noChangeArrowheads="1"/>
            </p:cNvSpPr>
            <p:nvPr/>
          </p:nvSpPr>
          <p:spPr bwMode="auto">
            <a:xfrm>
              <a:off x="1424"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25" name="AutoShape 26"/>
            <p:cNvSpPr>
              <a:spLocks noChangeArrowheads="1"/>
            </p:cNvSpPr>
            <p:nvPr/>
          </p:nvSpPr>
          <p:spPr bwMode="auto">
            <a:xfrm>
              <a:off x="720" y="1761"/>
              <a:ext cx="352" cy="255"/>
            </a:xfrm>
            <a:prstGeom prst="parallelogram">
              <a:avLst>
                <a:gd name="adj" fmla="val 34510"/>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26" name="AutoShape 27"/>
            <p:cNvSpPr>
              <a:spLocks noChangeArrowheads="1"/>
            </p:cNvSpPr>
            <p:nvPr/>
          </p:nvSpPr>
          <p:spPr bwMode="auto">
            <a:xfrm>
              <a:off x="1021" y="1761"/>
              <a:ext cx="352" cy="255"/>
            </a:xfrm>
            <a:prstGeom prst="parallelogram">
              <a:avLst>
                <a:gd name="adj" fmla="val 34510"/>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27" name="AutoShape 28"/>
            <p:cNvSpPr>
              <a:spLocks noChangeArrowheads="1"/>
            </p:cNvSpPr>
            <p:nvPr/>
          </p:nvSpPr>
          <p:spPr bwMode="auto">
            <a:xfrm>
              <a:off x="1324" y="1761"/>
              <a:ext cx="352" cy="255"/>
            </a:xfrm>
            <a:prstGeom prst="parallelogram">
              <a:avLst>
                <a:gd name="adj" fmla="val 34510"/>
              </a:avLst>
            </a:prstGeom>
            <a:solidFill>
              <a:schemeClr val="bg2"/>
            </a:solidFill>
            <a:ln w="28575">
              <a:solidFill>
                <a:srgbClr val="1E2082"/>
              </a:solidFill>
              <a:miter lim="800000"/>
              <a:headEnd/>
              <a:tailEnd/>
            </a:ln>
            <a:effectLst/>
          </p:spPr>
          <p:txBody>
            <a:bodyPr wrap="none" anchor="ctr"/>
            <a:lstStyle/>
            <a:p>
              <a:pPr>
                <a:defRPr/>
              </a:pPr>
              <a:endParaRPr lang="en-US"/>
            </a:p>
          </p:txBody>
        </p:sp>
        <p:sp>
          <p:nvSpPr>
            <p:cNvPr id="28" name="Rectangle 29"/>
            <p:cNvSpPr>
              <a:spLocks noChangeArrowheads="1"/>
            </p:cNvSpPr>
            <p:nvPr/>
          </p:nvSpPr>
          <p:spPr bwMode="auto">
            <a:xfrm>
              <a:off x="864" y="1440"/>
              <a:ext cx="960" cy="314"/>
            </a:xfrm>
            <a:prstGeom prst="rect">
              <a:avLst/>
            </a:prstGeom>
            <a:noFill/>
            <a:ln w="9525">
              <a:noFill/>
              <a:miter lim="800000"/>
              <a:headEnd/>
              <a:tailEnd/>
            </a:ln>
            <a:effectLst/>
          </p:spPr>
          <p:txBody>
            <a:bodyPr>
              <a:spAutoFit/>
            </a:bodyPr>
            <a:lstStyle/>
            <a:p>
              <a:pPr algn="l">
                <a:defRPr/>
              </a:pPr>
              <a:r>
                <a:rPr lang="nl-BE">
                  <a:solidFill>
                    <a:srgbClr val="153C8B"/>
                  </a:solidFill>
                  <a:latin typeface="Verdana" pitchFamily="34" charset="0"/>
                </a:rPr>
                <a:t>R  </a:t>
              </a:r>
              <a:r>
                <a:rPr lang="nl-BE" sz="1600">
                  <a:solidFill>
                    <a:srgbClr val="153C8B"/>
                  </a:solidFill>
                  <a:latin typeface="Verdana" pitchFamily="34" charset="0"/>
                </a:rPr>
                <a:t> </a:t>
              </a:r>
              <a:r>
                <a:rPr lang="nl-BE">
                  <a:solidFill>
                    <a:srgbClr val="153C8B"/>
                  </a:solidFill>
                  <a:latin typeface="Verdana" pitchFamily="34" charset="0"/>
                </a:rPr>
                <a:t>T  U</a:t>
              </a:r>
              <a:endParaRPr lang="en-US">
                <a:solidFill>
                  <a:srgbClr val="153C8B"/>
                </a:solidFill>
                <a:latin typeface="Verdana" pitchFamily="34" charset="0"/>
              </a:endParaRPr>
            </a:p>
          </p:txBody>
        </p:sp>
      </p:grpSp>
      <p:sp>
        <p:nvSpPr>
          <p:cNvPr id="29" name="Line 30"/>
          <p:cNvSpPr>
            <a:spLocks noChangeShapeType="1"/>
          </p:cNvSpPr>
          <p:nvPr/>
        </p:nvSpPr>
        <p:spPr bwMode="auto">
          <a:xfrm>
            <a:off x="0" y="1143000"/>
            <a:ext cx="9144000" cy="0"/>
          </a:xfrm>
          <a:prstGeom prst="line">
            <a:avLst/>
          </a:prstGeom>
          <a:noFill/>
          <a:ln w="9525">
            <a:solidFill>
              <a:schemeClr val="bg1"/>
            </a:solidFill>
            <a:round/>
            <a:headEnd/>
            <a:tailEnd/>
          </a:ln>
          <a:effectLst/>
        </p:spPr>
        <p:txBody>
          <a:bodyPr anchor="ctr"/>
          <a:lstStyle/>
          <a:p>
            <a:pPr>
              <a:defRPr/>
            </a:pPr>
            <a:endParaRPr lang="en-US"/>
          </a:p>
        </p:txBody>
      </p:sp>
      <p:sp>
        <p:nvSpPr>
          <p:cNvPr id="2" name="Title 1"/>
          <p:cNvSpPr>
            <a:spLocks noGrp="1"/>
          </p:cNvSpPr>
          <p:nvPr>
            <p:ph type="title"/>
          </p:nvPr>
        </p:nvSpPr>
        <p:spPr>
          <a:xfrm>
            <a:off x="228600" y="1012825"/>
            <a:ext cx="8686800" cy="1174750"/>
          </a:xfrm>
          <a:prstGeom prst="roundRect">
            <a:avLst>
              <a:gd name="adj" fmla="val 16667"/>
            </a:avLst>
          </a:prstGeom>
        </p:spPr>
        <p:txBody>
          <a:bodyPr/>
          <a:lstStyle/>
          <a:p>
            <a:r>
              <a:rPr lang="en-US" smtClean="0"/>
              <a:t>Click to edit Master title style</a:t>
            </a:r>
            <a:endParaRPr lang="en-US"/>
          </a:p>
        </p:txBody>
      </p:sp>
      <p:sp>
        <p:nvSpPr>
          <p:cNvPr id="3" name="Table Placeholder 2"/>
          <p:cNvSpPr>
            <a:spLocks noGrp="1"/>
          </p:cNvSpPr>
          <p:nvPr>
            <p:ph type="tbl" idx="1"/>
          </p:nvPr>
        </p:nvSpPr>
        <p:spPr>
          <a:xfrm>
            <a:off x="152400" y="1981200"/>
            <a:ext cx="8839200" cy="4724400"/>
          </a:xfrm>
          <a:prstGeom prst="rect">
            <a:avLst/>
          </a:prstGeom>
        </p:spPr>
        <p:txBody>
          <a:bodyPr/>
          <a:lstStyle/>
          <a:p>
            <a:pPr lvl="0"/>
            <a:r>
              <a:rPr lang="en-US" noProof="0" smtClean="0"/>
              <a:t>Click icon to add table</a:t>
            </a:r>
            <a:endParaRPr lang="en-US" noProof="0"/>
          </a:p>
        </p:txBody>
      </p:sp>
      <p:sp>
        <p:nvSpPr>
          <p:cNvPr id="30" name="Slide Number Placeholder 3"/>
          <p:cNvSpPr>
            <a:spLocks noGrp="1"/>
          </p:cNvSpPr>
          <p:nvPr>
            <p:ph type="sldNum" sz="quarter" idx="10"/>
          </p:nvPr>
        </p:nvSpPr>
        <p:spPr>
          <a:xfrm>
            <a:off x="7239000" y="6553200"/>
            <a:ext cx="1905000" cy="304800"/>
          </a:xfrm>
          <a:prstGeom prst="rect">
            <a:avLst/>
          </a:prstGeom>
        </p:spPr>
        <p:txBody>
          <a:bodyPr/>
          <a:lstStyle>
            <a:lvl1pPr>
              <a:defRPr/>
            </a:lvl1pPr>
          </a:lstStyle>
          <a:p>
            <a:pPr>
              <a:defRPr/>
            </a:pPr>
            <a:fld id="{2BFB4125-E3D1-4ED8-8187-4993DEAD497C}" type="slidenum">
              <a:rPr lang="en-US" smtClean="0"/>
              <a:pPr>
                <a:defRPr/>
              </a:pPr>
              <a:t>‹#›</a:t>
            </a:fld>
            <a:endParaRPr lang="en-US"/>
          </a:p>
        </p:txBody>
      </p:sp>
    </p:spTree>
    <p:extLst>
      <p:ext uri="{BB962C8B-B14F-4D97-AF65-F5344CB8AC3E}">
        <p14:creationId xmlns:p14="http://schemas.microsoft.com/office/powerpoint/2010/main" val="19915834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downtown.jpg"/>
          <p:cNvPicPr>
            <a:picLocks noChangeAspect="1"/>
          </p:cNvPicPr>
          <p:nvPr/>
        </p:nvPicPr>
        <p:blipFill>
          <a:blip r:embed="rId12"/>
          <a:srcRect/>
          <a:stretch>
            <a:fillRect/>
          </a:stretch>
        </p:blipFill>
        <p:spPr bwMode="auto">
          <a:xfrm>
            <a:off x="0" y="0"/>
            <a:ext cx="9144000" cy="6858000"/>
          </a:xfrm>
          <a:prstGeom prst="rect">
            <a:avLst/>
          </a:prstGeom>
          <a:noFill/>
          <a:ln w="9525">
            <a:noFill/>
            <a:miter lim="800000"/>
            <a:headEnd/>
            <a:tailEnd/>
          </a:ln>
        </p:spPr>
      </p:pic>
      <p:sp>
        <p:nvSpPr>
          <p:cNvPr id="2" name="Rectangle 1"/>
          <p:cNvSpPr/>
          <p:nvPr/>
        </p:nvSpPr>
        <p:spPr bwMode="auto">
          <a:xfrm>
            <a:off x="0" y="609600"/>
            <a:ext cx="9144000" cy="6248400"/>
          </a:xfrm>
          <a:prstGeom prst="rect">
            <a:avLst/>
          </a:prstGeom>
          <a:solidFill>
            <a:srgbClr val="002060">
              <a:alpha val="6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1387459220"/>
      </p:ext>
    </p:extLst>
  </p:cSld>
  <p:clrMap bg1="lt1" tx1="dk1" bg2="lt2" tx2="dk2" accent1="accent1" accent2="accent2" accent3="accent3" accent4="accent4" accent5="accent5" accent6="accent6" hlink="hlink" folHlink="folHlink"/>
  <p:sldLayoutIdLst>
    <p:sldLayoutId id="2147484027" r:id="rId1"/>
    <p:sldLayoutId id="2147484028" r:id="rId2"/>
    <p:sldLayoutId id="2147484029" r:id="rId3"/>
    <p:sldLayoutId id="2147484030" r:id="rId4"/>
    <p:sldLayoutId id="2147484031" r:id="rId5"/>
    <p:sldLayoutId id="2147484032" r:id="rId6"/>
    <p:sldLayoutId id="2147484033" r:id="rId7"/>
    <p:sldLayoutId id="2147484034" r:id="rId8"/>
    <p:sldLayoutId id="2147484035" r:id="rId9"/>
    <p:sldLayoutId id="2147484036" r:id="rId10"/>
  </p:sldLayoutIdLst>
  <p:timing>
    <p:tnLst>
      <p:par>
        <p:cTn id="1" dur="indefinite" restart="never" nodeType="tmRoot"/>
      </p:par>
    </p:tnLst>
  </p:timing>
  <p:hf hdr="0" ftr="0" dt="0"/>
  <p:txStyles>
    <p:titleStyle>
      <a:lvl1pPr algn="l" rtl="0" eaLnBrk="1" fontAlgn="base" hangingPunct="1">
        <a:spcBef>
          <a:spcPct val="0"/>
        </a:spcBef>
        <a:spcAft>
          <a:spcPct val="0"/>
        </a:spcAft>
        <a:defRPr sz="3600">
          <a:solidFill>
            <a:schemeClr val="bg1"/>
          </a:solidFill>
          <a:latin typeface="+mj-lt"/>
          <a:ea typeface="ＭＳ Ｐゴシック" pitchFamily="122" charset="-128"/>
          <a:cs typeface="ＭＳ Ｐゴシック" pitchFamily="122" charset="-128"/>
        </a:defRPr>
      </a:lvl1pPr>
      <a:lvl2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2pPr>
      <a:lvl3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3pPr>
      <a:lvl4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4pPr>
      <a:lvl5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5pPr>
      <a:lvl6pPr marL="457200" algn="l" rtl="0" eaLnBrk="1" fontAlgn="base" hangingPunct="1">
        <a:spcBef>
          <a:spcPct val="0"/>
        </a:spcBef>
        <a:spcAft>
          <a:spcPct val="0"/>
        </a:spcAft>
        <a:defRPr sz="3600">
          <a:solidFill>
            <a:schemeClr val="bg1"/>
          </a:solidFill>
          <a:latin typeface="Times" pitchFamily="122" charset="0"/>
        </a:defRPr>
      </a:lvl6pPr>
      <a:lvl7pPr marL="914400" algn="l" rtl="0" eaLnBrk="1" fontAlgn="base" hangingPunct="1">
        <a:spcBef>
          <a:spcPct val="0"/>
        </a:spcBef>
        <a:spcAft>
          <a:spcPct val="0"/>
        </a:spcAft>
        <a:defRPr sz="3600">
          <a:solidFill>
            <a:schemeClr val="bg1"/>
          </a:solidFill>
          <a:latin typeface="Times" pitchFamily="122" charset="0"/>
        </a:defRPr>
      </a:lvl7pPr>
      <a:lvl8pPr marL="1371600" algn="l" rtl="0" eaLnBrk="1" fontAlgn="base" hangingPunct="1">
        <a:spcBef>
          <a:spcPct val="0"/>
        </a:spcBef>
        <a:spcAft>
          <a:spcPct val="0"/>
        </a:spcAft>
        <a:defRPr sz="3600">
          <a:solidFill>
            <a:schemeClr val="bg1"/>
          </a:solidFill>
          <a:latin typeface="Times" pitchFamily="122" charset="0"/>
        </a:defRPr>
      </a:lvl8pPr>
      <a:lvl9pPr marL="1828800" algn="l" rtl="0" eaLnBrk="1" fontAlgn="base" hangingPunct="1">
        <a:spcBef>
          <a:spcPct val="0"/>
        </a:spcBef>
        <a:spcAft>
          <a:spcPct val="0"/>
        </a:spcAft>
        <a:defRPr sz="3600">
          <a:solidFill>
            <a:schemeClr val="bg1"/>
          </a:solidFill>
          <a:latin typeface="Times" pitchFamily="122" charset="0"/>
        </a:defRPr>
      </a:lvl9pPr>
    </p:titleStyle>
    <p:bodyStyle>
      <a:lvl1pPr marL="342900" indent="-342900" algn="l" rtl="0" eaLnBrk="1" fontAlgn="base" hangingPunct="1">
        <a:spcBef>
          <a:spcPct val="20000"/>
        </a:spcBef>
        <a:spcAft>
          <a:spcPct val="0"/>
        </a:spcAft>
        <a:buClr>
          <a:srgbClr val="FF6600"/>
        </a:buClr>
        <a:defRPr sz="2400">
          <a:solidFill>
            <a:schemeClr val="bg1"/>
          </a:solidFill>
          <a:latin typeface="+mn-lt"/>
          <a:ea typeface="ＭＳ Ｐゴシック" pitchFamily="122" charset="-128"/>
          <a:cs typeface="ＭＳ Ｐゴシック" pitchFamily="122" charset="-128"/>
        </a:defRPr>
      </a:lvl1pPr>
      <a:lvl2pPr marL="742950" indent="-285750" algn="l" rtl="0" eaLnBrk="1" fontAlgn="base" hangingPunct="1">
        <a:spcBef>
          <a:spcPct val="20000"/>
        </a:spcBef>
        <a:spcAft>
          <a:spcPct val="0"/>
        </a:spcAft>
        <a:buClr>
          <a:srgbClr val="FF6633"/>
        </a:buClr>
        <a:buSzPct val="80000"/>
        <a:buFont typeface="Times" charset="0"/>
        <a:buChar char="•"/>
        <a:defRPr sz="2400">
          <a:solidFill>
            <a:schemeClr val="bg1"/>
          </a:solidFill>
          <a:latin typeface="+mn-lt"/>
          <a:ea typeface="ＭＳ Ｐゴシック" pitchFamily="122" charset="-128"/>
        </a:defRPr>
      </a:lvl2pPr>
      <a:lvl3pPr marL="1143000" indent="-228600" algn="l" rtl="0" eaLnBrk="1" fontAlgn="base" hangingPunct="1">
        <a:spcBef>
          <a:spcPct val="20000"/>
        </a:spcBef>
        <a:spcAft>
          <a:spcPct val="0"/>
        </a:spcAft>
        <a:buClr>
          <a:srgbClr val="FF6600"/>
        </a:buClr>
        <a:buChar char="•"/>
        <a:defRPr sz="2000">
          <a:solidFill>
            <a:schemeClr val="bg1"/>
          </a:solidFill>
          <a:latin typeface="+mn-lt"/>
          <a:ea typeface="ＭＳ Ｐゴシック" pitchFamily="122" charset="-128"/>
        </a:defRPr>
      </a:lvl3pPr>
      <a:lvl4pPr marL="1600200" indent="-228600" algn="l" rtl="0" eaLnBrk="1" fontAlgn="base" hangingPunct="1">
        <a:spcBef>
          <a:spcPct val="20000"/>
        </a:spcBef>
        <a:spcAft>
          <a:spcPct val="0"/>
        </a:spcAft>
        <a:buClr>
          <a:srgbClr val="FF6600"/>
        </a:buClr>
        <a:buSzPct val="95000"/>
        <a:buFont typeface="Times" charset="0"/>
        <a:buChar char="•"/>
        <a:defRPr sz="2000">
          <a:solidFill>
            <a:schemeClr val="bg1"/>
          </a:solidFill>
          <a:latin typeface="+mn-lt"/>
          <a:ea typeface="ＭＳ Ｐゴシック" pitchFamily="122" charset="-128"/>
        </a:defRPr>
      </a:lvl4pPr>
      <a:lvl5pPr marL="20574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hyperlink" Target="https://onlinecourses.science.psu.edu/stat506/node/27" TargetMode="Externa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19200"/>
            <a:ext cx="7772400" cy="1470025"/>
          </a:xfrm>
        </p:spPr>
        <p:txBody>
          <a:bodyPr/>
          <a:lstStyle/>
          <a:p>
            <a:r>
              <a:rPr lang="en-US" dirty="0"/>
              <a:t>Statistical data analysis </a:t>
            </a:r>
            <a:r>
              <a:rPr lang="en-US" dirty="0" smtClean="0"/>
              <a:t>and</a:t>
            </a:r>
            <a:br>
              <a:rPr lang="en-US" dirty="0" smtClean="0"/>
            </a:br>
            <a:r>
              <a:rPr lang="en-US" dirty="0" smtClean="0"/>
              <a:t>research methods</a:t>
            </a:r>
            <a:br>
              <a:rPr lang="en-US" dirty="0" smtClean="0"/>
            </a:br>
            <a:r>
              <a:rPr lang="en-US" sz="2800" dirty="0" smtClean="0">
                <a:latin typeface="Arial Unicode MS" panose="020B0604020202020204" pitchFamily="34" charset="-128"/>
                <a:ea typeface="Arial Unicode MS" panose="020B0604020202020204" pitchFamily="34" charset="-128"/>
                <a:cs typeface="Arial Unicode MS" panose="020B0604020202020204" pitchFamily="34" charset="-128"/>
              </a:rPr>
              <a:t>BMI504</a:t>
            </a:r>
            <a:br>
              <a:rPr lang="en-US" sz="2800" dirty="0" smtClean="0">
                <a:latin typeface="Arial Unicode MS" panose="020B0604020202020204" pitchFamily="34" charset="-128"/>
                <a:ea typeface="Arial Unicode MS" panose="020B0604020202020204" pitchFamily="34" charset="-128"/>
                <a:cs typeface="Arial Unicode MS" panose="020B0604020202020204" pitchFamily="34" charset="-128"/>
              </a:rPr>
            </a:br>
            <a:r>
              <a:rPr lang="en-US" sz="2800" dirty="0"/>
              <a:t>Course 22903 – Spring </a:t>
            </a:r>
            <a:r>
              <a:rPr lang="en-US" sz="2800" dirty="0" smtClean="0"/>
              <a:t>2018</a:t>
            </a:r>
            <a:r>
              <a:rPr lang="en-US" sz="2800" dirty="0"/>
              <a:t/>
            </a:r>
            <a:br>
              <a:rPr lang="en-US" sz="2800" dirty="0"/>
            </a:br>
            <a:endParaRPr lang="en-US" sz="28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 name="Subtitle 2"/>
          <p:cNvSpPr>
            <a:spLocks noGrp="1"/>
          </p:cNvSpPr>
          <p:nvPr>
            <p:ph type="subTitle" idx="1"/>
          </p:nvPr>
        </p:nvSpPr>
        <p:spPr/>
        <p:txBody>
          <a:bodyPr/>
          <a:lstStyle/>
          <a:p>
            <a:r>
              <a:rPr lang="en-US" dirty="0" smtClean="0"/>
              <a:t>Class 3 – Feb 15, </a:t>
            </a:r>
            <a:r>
              <a:rPr lang="en-US" dirty="0" smtClean="0"/>
              <a:t>2018</a:t>
            </a:r>
            <a:endParaRPr lang="en-US" dirty="0" smtClean="0"/>
          </a:p>
          <a:p>
            <a:r>
              <a:rPr lang="en-US" dirty="0" smtClean="0"/>
              <a:t>Qualitative Research Methods:</a:t>
            </a:r>
          </a:p>
          <a:p>
            <a:r>
              <a:rPr lang="en-US" dirty="0"/>
              <a:t>t</a:t>
            </a:r>
            <a:r>
              <a:rPr lang="en-US" dirty="0" smtClean="0"/>
              <a:t>heory and data collection methods</a:t>
            </a:r>
          </a:p>
          <a:p>
            <a:endParaRPr lang="en-US" dirty="0" smtClean="0"/>
          </a:p>
          <a:p>
            <a:r>
              <a:rPr lang="en-US" dirty="0" smtClean="0"/>
              <a:t>Werner CEUSTERS</a:t>
            </a:r>
            <a:endParaRPr lang="en-US" dirty="0"/>
          </a:p>
        </p:txBody>
      </p:sp>
      <p:grpSp>
        <p:nvGrpSpPr>
          <p:cNvPr id="4" name="Group 3"/>
          <p:cNvGrpSpPr/>
          <p:nvPr/>
        </p:nvGrpSpPr>
        <p:grpSpPr>
          <a:xfrm>
            <a:off x="-152400" y="609600"/>
            <a:ext cx="9296400" cy="466726"/>
            <a:chOff x="-152400" y="609600"/>
            <a:chExt cx="9296400" cy="466726"/>
          </a:xfrm>
        </p:grpSpPr>
        <p:sp>
          <p:nvSpPr>
            <p:cNvPr id="5" name="Rectangle 4"/>
            <p:cNvSpPr/>
            <p:nvPr/>
          </p:nvSpPr>
          <p:spPr bwMode="auto">
            <a:xfrm>
              <a:off x="5562600" y="609600"/>
              <a:ext cx="3581400" cy="46672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pic>
          <p:nvPicPr>
            <p:cNvPr id="6" name="Picture 6" descr="Jacobs School of Medicine and Biomedical Sciences 1-line locku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609600"/>
              <a:ext cx="6477000" cy="46672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2556237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Qualitative vs. quantitative research</a:t>
            </a:r>
            <a:endParaRPr lang="en-US" dirty="0"/>
          </a:p>
        </p:txBody>
      </p:sp>
      <p:sp>
        <p:nvSpPr>
          <p:cNvPr id="3" name="Content Placeholder 2"/>
          <p:cNvSpPr>
            <a:spLocks noGrp="1"/>
          </p:cNvSpPr>
          <p:nvPr>
            <p:ph idx="1"/>
          </p:nvPr>
        </p:nvSpPr>
        <p:spPr/>
        <p:txBody>
          <a:bodyPr/>
          <a:lstStyle/>
          <a:p>
            <a:pPr>
              <a:spcBef>
                <a:spcPts val="1800"/>
              </a:spcBef>
              <a:buFont typeface="Arial" panose="020B0604020202020204" pitchFamily="34" charset="0"/>
              <a:buChar char="•"/>
            </a:pPr>
            <a:r>
              <a:rPr lang="en-US" dirty="0" smtClean="0"/>
              <a:t>Qualitative research </a:t>
            </a:r>
            <a:r>
              <a:rPr lang="en-US" dirty="0"/>
              <a:t>emphasizes the importance of looking at variables in the </a:t>
            </a:r>
            <a:r>
              <a:rPr lang="en-US" dirty="0">
                <a:solidFill>
                  <a:srgbClr val="AAE600"/>
                </a:solidFill>
              </a:rPr>
              <a:t>natural setting </a:t>
            </a:r>
            <a:r>
              <a:rPr lang="en-US" dirty="0"/>
              <a:t>in which they are found. Interaction between variables is important. </a:t>
            </a:r>
            <a:endParaRPr lang="en-US" dirty="0" smtClean="0"/>
          </a:p>
        </p:txBody>
      </p:sp>
      <p:sp>
        <p:nvSpPr>
          <p:cNvPr id="4" name="Rectangle 3"/>
          <p:cNvSpPr/>
          <p:nvPr/>
        </p:nvSpPr>
        <p:spPr>
          <a:xfrm>
            <a:off x="3429000" y="6504801"/>
            <a:ext cx="5715000" cy="276999"/>
          </a:xfrm>
          <a:prstGeom prst="rect">
            <a:avLst/>
          </a:prstGeom>
        </p:spPr>
        <p:txBody>
          <a:bodyPr wrap="square">
            <a:spAutoFit/>
          </a:bodyPr>
          <a:lstStyle/>
          <a:p>
            <a:r>
              <a:rPr lang="en-US" sz="1200" dirty="0">
                <a:solidFill>
                  <a:srgbClr val="FFFFFF"/>
                </a:solidFill>
              </a:rPr>
              <a:t>http://www.okstate.edu/ag/agedcm4h/academic/aged5980a/5980/newpage21.htm</a:t>
            </a:r>
          </a:p>
        </p:txBody>
      </p:sp>
    </p:spTree>
    <p:extLst>
      <p:ext uri="{BB962C8B-B14F-4D97-AF65-F5344CB8AC3E}">
        <p14:creationId xmlns:p14="http://schemas.microsoft.com/office/powerpoint/2010/main" val="4052272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‘Variable’</a:t>
            </a:r>
            <a:endParaRPr lang="en-US" dirty="0"/>
          </a:p>
        </p:txBody>
      </p:sp>
      <p:sp>
        <p:nvSpPr>
          <p:cNvPr id="3" name="Content Placeholder 2"/>
          <p:cNvSpPr>
            <a:spLocks noGrp="1"/>
          </p:cNvSpPr>
          <p:nvPr>
            <p:ph idx="1"/>
          </p:nvPr>
        </p:nvSpPr>
        <p:spPr/>
        <p:txBody>
          <a:bodyPr/>
          <a:lstStyle/>
          <a:p>
            <a:pPr>
              <a:spcBef>
                <a:spcPts val="1800"/>
              </a:spcBef>
              <a:buFont typeface="Arial" panose="020B0604020202020204" pitchFamily="34" charset="0"/>
              <a:buChar char="•"/>
            </a:pPr>
            <a:r>
              <a:rPr lang="en-US" dirty="0"/>
              <a:t>‘Variable’ is an ambiguous term:</a:t>
            </a:r>
          </a:p>
          <a:p>
            <a:pPr lvl="1">
              <a:spcBef>
                <a:spcPts val="1800"/>
              </a:spcBef>
              <a:buFont typeface="Arial" panose="020B0604020202020204" pitchFamily="34" charset="0"/>
              <a:buChar char="•"/>
            </a:pPr>
            <a:r>
              <a:rPr lang="en-US" dirty="0"/>
              <a:t>Above, </a:t>
            </a:r>
            <a:r>
              <a:rPr lang="en-US" dirty="0" smtClean="0"/>
              <a:t>in ‘</a:t>
            </a:r>
            <a:r>
              <a:rPr lang="en-US" i="1" dirty="0"/>
              <a:t>looking at variables in the </a:t>
            </a:r>
            <a:r>
              <a:rPr lang="en-US" i="1" dirty="0">
                <a:solidFill>
                  <a:srgbClr val="AAE600"/>
                </a:solidFill>
              </a:rPr>
              <a:t>natural </a:t>
            </a:r>
            <a:r>
              <a:rPr lang="en-US" i="1" dirty="0" smtClean="0">
                <a:solidFill>
                  <a:srgbClr val="AAE600"/>
                </a:solidFill>
              </a:rPr>
              <a:t>setting</a:t>
            </a:r>
            <a:r>
              <a:rPr lang="en-US" dirty="0" smtClean="0"/>
              <a:t>’, it </a:t>
            </a:r>
            <a:r>
              <a:rPr lang="en-US" dirty="0"/>
              <a:t>is used to denote observable entities in </a:t>
            </a:r>
            <a:r>
              <a:rPr lang="en-US" dirty="0" smtClean="0"/>
              <a:t>reality.</a:t>
            </a:r>
            <a:endParaRPr lang="en-US" dirty="0"/>
          </a:p>
          <a:p>
            <a:pPr>
              <a:spcBef>
                <a:spcPts val="1800"/>
              </a:spcBef>
              <a:buFont typeface="Arial" panose="020B0604020202020204" pitchFamily="34" charset="0"/>
              <a:buChar char="•"/>
            </a:pPr>
            <a:endParaRPr lang="en-US" dirty="0"/>
          </a:p>
        </p:txBody>
      </p:sp>
    </p:spTree>
    <p:extLst>
      <p:ext uri="{BB962C8B-B14F-4D97-AF65-F5344CB8AC3E}">
        <p14:creationId xmlns:p14="http://schemas.microsoft.com/office/powerpoint/2010/main" val="3678589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‘Observable’</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smtClean="0"/>
              <a:t>‘Observable’ </a:t>
            </a:r>
            <a:r>
              <a:rPr lang="en-US" dirty="0"/>
              <a:t>is an ambiguous term</a:t>
            </a:r>
            <a:r>
              <a:rPr lang="en-US" dirty="0" smtClean="0"/>
              <a:t>:</a:t>
            </a:r>
          </a:p>
          <a:p>
            <a:pPr lvl="1">
              <a:buFont typeface="Arial" panose="020B0604020202020204" pitchFamily="34" charset="0"/>
              <a:buChar char="•"/>
            </a:pPr>
            <a:r>
              <a:rPr lang="en-US" dirty="0" smtClean="0"/>
              <a:t>‘</a:t>
            </a:r>
            <a:r>
              <a:rPr lang="en-US" i="1" dirty="0" smtClean="0"/>
              <a:t>a </a:t>
            </a:r>
            <a:r>
              <a:rPr lang="en-US" i="1" dirty="0"/>
              <a:t>property or object is observable (</a:t>
            </a:r>
            <a:r>
              <a:rPr lang="en-US" i="1" u="sng" dirty="0"/>
              <a:t>in the philosopher’s sense</a:t>
            </a:r>
            <a:r>
              <a:rPr lang="en-US" i="1" dirty="0"/>
              <a:t>) if it can be perceived directly, where directness of observation precludes the use of technical artifacts and </a:t>
            </a:r>
            <a:r>
              <a:rPr lang="en-US" i="1" dirty="0" smtClean="0"/>
              <a:t>inferences</a:t>
            </a:r>
            <a:r>
              <a:rPr lang="en-US" dirty="0" smtClean="0"/>
              <a:t>’. </a:t>
            </a:r>
          </a:p>
          <a:p>
            <a:pPr lvl="1">
              <a:buFont typeface="Arial" panose="020B0604020202020204" pitchFamily="34" charset="0"/>
              <a:buChar char="•"/>
            </a:pPr>
            <a:r>
              <a:rPr lang="en-US" dirty="0" smtClean="0"/>
              <a:t>‘</a:t>
            </a:r>
            <a:r>
              <a:rPr lang="en-US" i="1" u="sng" dirty="0" smtClean="0"/>
              <a:t>the </a:t>
            </a:r>
            <a:r>
              <a:rPr lang="en-US" i="1" u="sng" dirty="0"/>
              <a:t>physicist</a:t>
            </a:r>
            <a:r>
              <a:rPr lang="en-US" i="1" dirty="0"/>
              <a:t>, by contrast, would also count quantitative magnitudes that can be measured in a ‘relatively simple, direct way’ as observable. Hence, the physicist views such quantities as temperature, pressure and intensity of electric current as observable</a:t>
            </a:r>
            <a:r>
              <a:rPr lang="en-US" i="1" dirty="0" smtClean="0"/>
              <a:t>.</a:t>
            </a:r>
            <a:r>
              <a:rPr lang="en-US" dirty="0" smtClean="0"/>
              <a:t>’ </a:t>
            </a:r>
            <a:endParaRPr lang="en-US" dirty="0"/>
          </a:p>
          <a:p>
            <a:pPr>
              <a:buFont typeface="Arial" panose="020B0604020202020204" pitchFamily="34" charset="0"/>
              <a:buChar char="•"/>
            </a:pPr>
            <a:endParaRPr lang="en-US" dirty="0"/>
          </a:p>
        </p:txBody>
      </p:sp>
      <p:sp>
        <p:nvSpPr>
          <p:cNvPr id="4" name="Rectangle 3"/>
          <p:cNvSpPr/>
          <p:nvPr/>
        </p:nvSpPr>
        <p:spPr>
          <a:xfrm>
            <a:off x="76200" y="6238260"/>
            <a:ext cx="8991600" cy="523220"/>
          </a:xfrm>
          <a:prstGeom prst="rect">
            <a:avLst/>
          </a:prstGeom>
        </p:spPr>
        <p:txBody>
          <a:bodyPr wrap="square">
            <a:spAutoFit/>
          </a:bodyPr>
          <a:lstStyle/>
          <a:p>
            <a:pPr algn="r"/>
            <a:r>
              <a:rPr lang="en-US" sz="1400" b="0" dirty="0">
                <a:solidFill>
                  <a:schemeClr val="bg1"/>
                </a:solidFill>
              </a:rPr>
              <a:t>Andreas, Holger, "Theoretical Terms in Science", </a:t>
            </a:r>
            <a:r>
              <a:rPr lang="en-US" sz="1400" b="0" i="1" dirty="0">
                <a:solidFill>
                  <a:schemeClr val="bg1"/>
                </a:solidFill>
              </a:rPr>
              <a:t>The Stanford Encyclopedia of Philosophy </a:t>
            </a:r>
            <a:r>
              <a:rPr lang="en-US" sz="1400" b="0" dirty="0">
                <a:solidFill>
                  <a:schemeClr val="bg1"/>
                </a:solidFill>
              </a:rPr>
              <a:t>(Fall 2017 Edition), </a:t>
            </a:r>
            <a:endParaRPr lang="en-US" sz="1400" b="0" dirty="0" smtClean="0">
              <a:solidFill>
                <a:schemeClr val="bg1"/>
              </a:solidFill>
            </a:endParaRPr>
          </a:p>
          <a:p>
            <a:pPr algn="r"/>
            <a:r>
              <a:rPr lang="en-US" sz="1400" b="0" dirty="0" smtClean="0">
                <a:solidFill>
                  <a:schemeClr val="bg1"/>
                </a:solidFill>
              </a:rPr>
              <a:t>Edward </a:t>
            </a:r>
            <a:r>
              <a:rPr lang="en-US" sz="1400" b="0" dirty="0">
                <a:solidFill>
                  <a:schemeClr val="bg1"/>
                </a:solidFill>
              </a:rPr>
              <a:t>N. </a:t>
            </a:r>
            <a:r>
              <a:rPr lang="en-US" sz="1400" b="0" dirty="0" err="1">
                <a:solidFill>
                  <a:schemeClr val="bg1"/>
                </a:solidFill>
              </a:rPr>
              <a:t>Zalta</a:t>
            </a:r>
            <a:r>
              <a:rPr lang="en-US" sz="1400" b="0" dirty="0">
                <a:solidFill>
                  <a:schemeClr val="bg1"/>
                </a:solidFill>
              </a:rPr>
              <a:t> (ed.), </a:t>
            </a:r>
            <a:r>
              <a:rPr lang="en-US" sz="1400" b="0" dirty="0" smtClean="0">
                <a:solidFill>
                  <a:schemeClr val="bg1"/>
                </a:solidFill>
              </a:rPr>
              <a:t>https</a:t>
            </a:r>
            <a:r>
              <a:rPr lang="en-US" sz="1400" b="0" dirty="0">
                <a:solidFill>
                  <a:schemeClr val="bg1"/>
                </a:solidFill>
              </a:rPr>
              <a:t>://plato.stanford.edu/archives/fall2017/entries/theoretical-terms-science</a:t>
            </a:r>
            <a:r>
              <a:rPr lang="en-US" sz="1400" b="0" dirty="0" smtClean="0">
                <a:solidFill>
                  <a:schemeClr val="bg1"/>
                </a:solidFill>
              </a:rPr>
              <a:t>/. </a:t>
            </a:r>
            <a:endParaRPr lang="en-US" sz="1400" b="0" dirty="0">
              <a:solidFill>
                <a:schemeClr val="bg1"/>
              </a:solidFill>
            </a:endParaRPr>
          </a:p>
        </p:txBody>
      </p:sp>
    </p:spTree>
    <p:extLst>
      <p:ext uri="{BB962C8B-B14F-4D97-AF65-F5344CB8AC3E}">
        <p14:creationId xmlns:p14="http://schemas.microsoft.com/office/powerpoint/2010/main" val="1832593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‘Variable’</a:t>
            </a:r>
            <a:endParaRPr lang="en-US" dirty="0"/>
          </a:p>
        </p:txBody>
      </p:sp>
      <p:sp>
        <p:nvSpPr>
          <p:cNvPr id="3" name="Content Placeholder 2"/>
          <p:cNvSpPr>
            <a:spLocks noGrp="1"/>
          </p:cNvSpPr>
          <p:nvPr>
            <p:ph idx="1"/>
          </p:nvPr>
        </p:nvSpPr>
        <p:spPr/>
        <p:txBody>
          <a:bodyPr/>
          <a:lstStyle/>
          <a:p>
            <a:pPr>
              <a:spcBef>
                <a:spcPts val="1800"/>
              </a:spcBef>
              <a:buFont typeface="Arial" panose="020B0604020202020204" pitchFamily="34" charset="0"/>
              <a:buChar char="•"/>
            </a:pPr>
            <a:r>
              <a:rPr lang="en-US" dirty="0"/>
              <a:t>‘Variable’ is an ambiguous term:</a:t>
            </a:r>
          </a:p>
          <a:p>
            <a:pPr lvl="1">
              <a:spcBef>
                <a:spcPts val="1800"/>
              </a:spcBef>
              <a:buFont typeface="Arial" panose="020B0604020202020204" pitchFamily="34" charset="0"/>
              <a:buChar char="•"/>
            </a:pPr>
            <a:r>
              <a:rPr lang="en-US" dirty="0"/>
              <a:t>Above, </a:t>
            </a:r>
            <a:r>
              <a:rPr lang="en-US" dirty="0" smtClean="0"/>
              <a:t>in ‘</a:t>
            </a:r>
            <a:r>
              <a:rPr lang="en-US" i="1" dirty="0"/>
              <a:t>looking at variables in the </a:t>
            </a:r>
            <a:r>
              <a:rPr lang="en-US" i="1" dirty="0">
                <a:solidFill>
                  <a:srgbClr val="AAE600"/>
                </a:solidFill>
              </a:rPr>
              <a:t>natural </a:t>
            </a:r>
            <a:r>
              <a:rPr lang="en-US" i="1" dirty="0" smtClean="0">
                <a:solidFill>
                  <a:srgbClr val="AAE600"/>
                </a:solidFill>
              </a:rPr>
              <a:t>setting </a:t>
            </a:r>
            <a:r>
              <a:rPr lang="en-US" i="1" dirty="0"/>
              <a:t>in which they are found</a:t>
            </a:r>
            <a:r>
              <a:rPr lang="en-US" dirty="0" smtClean="0"/>
              <a:t>’, the term </a:t>
            </a:r>
            <a:r>
              <a:rPr lang="en-US" dirty="0"/>
              <a:t>is used to denote observable entities in </a:t>
            </a:r>
            <a:r>
              <a:rPr lang="en-US" dirty="0" smtClean="0"/>
              <a:t>reality.</a:t>
            </a:r>
          </a:p>
          <a:p>
            <a:pPr lvl="1">
              <a:spcBef>
                <a:spcPts val="1800"/>
              </a:spcBef>
              <a:buFont typeface="Arial" panose="020B0604020202020204" pitchFamily="34" charset="0"/>
              <a:buChar char="•"/>
            </a:pPr>
            <a:endParaRPr lang="en-US" dirty="0"/>
          </a:p>
          <a:p>
            <a:pPr lvl="1">
              <a:spcBef>
                <a:spcPts val="1800"/>
              </a:spcBef>
              <a:buFont typeface="Arial" panose="020B0604020202020204" pitchFamily="34" charset="0"/>
              <a:buChar char="•"/>
            </a:pPr>
            <a:r>
              <a:rPr lang="en-US" dirty="0" smtClean="0"/>
              <a:t>More often, it is used to denote a syntactic element in one or other formal language, e.g.</a:t>
            </a:r>
          </a:p>
          <a:p>
            <a:pPr lvl="2">
              <a:spcBef>
                <a:spcPts val="1800"/>
              </a:spcBef>
              <a:buFont typeface="Arial" panose="020B0604020202020204" pitchFamily="34" charset="0"/>
              <a:buChar char="•"/>
            </a:pPr>
            <a:r>
              <a:rPr lang="en-US" dirty="0" smtClean="0"/>
              <a:t>E = mc</a:t>
            </a:r>
            <a:r>
              <a:rPr lang="en-US" baseline="30000" dirty="0" smtClean="0"/>
              <a:t>2</a:t>
            </a:r>
          </a:p>
          <a:p>
            <a:pPr lvl="3">
              <a:spcBef>
                <a:spcPts val="1800"/>
              </a:spcBef>
              <a:buFont typeface="Arial" panose="020B0604020202020204" pitchFamily="34" charset="0"/>
              <a:buChar char="•"/>
            </a:pPr>
            <a:r>
              <a:rPr lang="en-US" dirty="0" smtClean="0"/>
              <a:t>‘E’ and ‘m’ are variables,</a:t>
            </a:r>
          </a:p>
          <a:p>
            <a:pPr lvl="3">
              <a:spcBef>
                <a:spcPts val="1800"/>
              </a:spcBef>
              <a:buFont typeface="Arial" panose="020B0604020202020204" pitchFamily="34" charset="0"/>
              <a:buChar char="•"/>
            </a:pPr>
            <a:r>
              <a:rPr lang="en-US" dirty="0" smtClean="0"/>
              <a:t>‘c’ is a constant.</a:t>
            </a:r>
            <a:endParaRPr lang="en-US" dirty="0"/>
          </a:p>
          <a:p>
            <a:pPr>
              <a:spcBef>
                <a:spcPts val="1800"/>
              </a:spcBef>
              <a:buFont typeface="Arial" panose="020B0604020202020204" pitchFamily="34" charset="0"/>
              <a:buChar char="•"/>
            </a:pPr>
            <a:endParaRPr lang="en-US" dirty="0"/>
          </a:p>
        </p:txBody>
      </p:sp>
    </p:spTree>
    <p:extLst>
      <p:ext uri="{BB962C8B-B14F-4D97-AF65-F5344CB8AC3E}">
        <p14:creationId xmlns:p14="http://schemas.microsoft.com/office/powerpoint/2010/main" val="14222853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Qualitative vs. quantitative research</a:t>
            </a:r>
            <a:endParaRPr lang="en-US" dirty="0"/>
          </a:p>
        </p:txBody>
      </p:sp>
      <p:sp>
        <p:nvSpPr>
          <p:cNvPr id="3" name="Content Placeholder 2"/>
          <p:cNvSpPr>
            <a:spLocks noGrp="1"/>
          </p:cNvSpPr>
          <p:nvPr>
            <p:ph idx="1"/>
          </p:nvPr>
        </p:nvSpPr>
        <p:spPr/>
        <p:txBody>
          <a:bodyPr/>
          <a:lstStyle/>
          <a:p>
            <a:pPr>
              <a:spcBef>
                <a:spcPts val="1800"/>
              </a:spcBef>
              <a:buFont typeface="Arial" panose="020B0604020202020204" pitchFamily="34" charset="0"/>
              <a:buChar char="•"/>
            </a:pPr>
            <a:r>
              <a:rPr lang="en-US" dirty="0" smtClean="0"/>
              <a:t>Qualitative research </a:t>
            </a:r>
            <a:r>
              <a:rPr lang="en-US" dirty="0"/>
              <a:t>emphasizes the importance of looking at variables in the </a:t>
            </a:r>
            <a:r>
              <a:rPr lang="en-US" dirty="0">
                <a:solidFill>
                  <a:srgbClr val="AAE600"/>
                </a:solidFill>
              </a:rPr>
              <a:t>natural setting </a:t>
            </a:r>
            <a:r>
              <a:rPr lang="en-US" dirty="0"/>
              <a:t>in which they are found. Interaction between variables is important. </a:t>
            </a:r>
            <a:endParaRPr lang="en-US" dirty="0" smtClean="0"/>
          </a:p>
          <a:p>
            <a:pPr>
              <a:spcBef>
                <a:spcPts val="1800"/>
              </a:spcBef>
              <a:buFont typeface="Arial" panose="020B0604020202020204" pitchFamily="34" charset="0"/>
              <a:buChar char="•"/>
            </a:pPr>
            <a:r>
              <a:rPr lang="en-US" dirty="0" smtClean="0"/>
              <a:t>Detailed </a:t>
            </a:r>
            <a:r>
              <a:rPr lang="en-US" dirty="0"/>
              <a:t>data is gathered through open ended questions that provide direct quotations. </a:t>
            </a:r>
            <a:r>
              <a:rPr lang="en-US" dirty="0">
                <a:solidFill>
                  <a:srgbClr val="AAE600"/>
                </a:solidFill>
              </a:rPr>
              <a:t>The interviewer is an integral part of the investigation</a:t>
            </a:r>
            <a:r>
              <a:rPr lang="en-US" dirty="0"/>
              <a:t> (Jacob, 1988). </a:t>
            </a:r>
            <a:endParaRPr lang="en-US" dirty="0" smtClean="0"/>
          </a:p>
          <a:p>
            <a:pPr>
              <a:spcBef>
                <a:spcPts val="1800"/>
              </a:spcBef>
              <a:buFont typeface="Arial" panose="020B0604020202020204" pitchFamily="34" charset="0"/>
              <a:buChar char="•"/>
            </a:pPr>
            <a:r>
              <a:rPr lang="en-US" dirty="0" smtClean="0"/>
              <a:t>This </a:t>
            </a:r>
            <a:r>
              <a:rPr lang="en-US" dirty="0"/>
              <a:t>differs from quantitative research which attempts to gather data by </a:t>
            </a:r>
            <a:r>
              <a:rPr lang="en-US" dirty="0">
                <a:solidFill>
                  <a:srgbClr val="AAE600"/>
                </a:solidFill>
              </a:rPr>
              <a:t>objective</a:t>
            </a:r>
            <a:r>
              <a:rPr lang="en-US" dirty="0"/>
              <a:t> methods to provide information about relations, comparisons, and predictions and attempts to </a:t>
            </a:r>
            <a:r>
              <a:rPr lang="en-US" dirty="0">
                <a:solidFill>
                  <a:srgbClr val="AAE600"/>
                </a:solidFill>
              </a:rPr>
              <a:t>remove the investigator from the investigation</a:t>
            </a:r>
            <a:r>
              <a:rPr lang="en-US" dirty="0"/>
              <a:t> (Smith, 1983).</a:t>
            </a:r>
          </a:p>
        </p:txBody>
      </p:sp>
      <p:sp>
        <p:nvSpPr>
          <p:cNvPr id="4" name="Rectangle 3"/>
          <p:cNvSpPr/>
          <p:nvPr/>
        </p:nvSpPr>
        <p:spPr>
          <a:xfrm>
            <a:off x="3429000" y="6504801"/>
            <a:ext cx="5715000" cy="276999"/>
          </a:xfrm>
          <a:prstGeom prst="rect">
            <a:avLst/>
          </a:prstGeom>
        </p:spPr>
        <p:txBody>
          <a:bodyPr wrap="square">
            <a:spAutoFit/>
          </a:bodyPr>
          <a:lstStyle/>
          <a:p>
            <a:r>
              <a:rPr lang="en-US" sz="1200" dirty="0">
                <a:solidFill>
                  <a:srgbClr val="FFFFFF"/>
                </a:solidFill>
              </a:rPr>
              <a:t>http://www.okstate.edu/ag/agedcm4h/academic/aged5980a/5980/newpage21.htm</a:t>
            </a:r>
          </a:p>
        </p:txBody>
      </p:sp>
    </p:spTree>
    <p:extLst>
      <p:ext uri="{BB962C8B-B14F-4D97-AF65-F5344CB8AC3E}">
        <p14:creationId xmlns:p14="http://schemas.microsoft.com/office/powerpoint/2010/main" val="2010756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Characteristics of qualitative research</a:t>
            </a:r>
            <a:endParaRPr lang="en-US" dirty="0"/>
          </a:p>
        </p:txBody>
      </p:sp>
      <p:graphicFrame>
        <p:nvGraphicFramePr>
          <p:cNvPr id="10" name="Table 9"/>
          <p:cNvGraphicFramePr>
            <a:graphicFrameLocks noGrp="1"/>
          </p:cNvGraphicFramePr>
          <p:nvPr>
            <p:extLst>
              <p:ext uri="{D42A27DB-BD31-4B8C-83A1-F6EECF244321}">
                <p14:modId xmlns:p14="http://schemas.microsoft.com/office/powerpoint/2010/main" val="107968656"/>
              </p:ext>
            </p:extLst>
          </p:nvPr>
        </p:nvGraphicFramePr>
        <p:xfrm>
          <a:off x="228600" y="1524000"/>
          <a:ext cx="8610600" cy="4937760"/>
        </p:xfrm>
        <a:graphic>
          <a:graphicData uri="http://schemas.openxmlformats.org/drawingml/2006/table">
            <a:tbl>
              <a:tblPr firstRow="1" firstCol="1" bandRow="1">
                <a:tableStyleId>{5C22544A-7EE6-4342-B048-85BDC9FD1C3A}</a:tableStyleId>
              </a:tblPr>
              <a:tblGrid>
                <a:gridCol w="2133600"/>
                <a:gridCol w="6477000"/>
              </a:tblGrid>
              <a:tr h="0">
                <a:tc>
                  <a:txBody>
                    <a:bodyPr/>
                    <a:lstStyle/>
                    <a:p>
                      <a:pPr marL="0" marR="0" algn="l">
                        <a:spcBef>
                          <a:spcPts val="0"/>
                        </a:spcBef>
                        <a:spcAft>
                          <a:spcPts val="500"/>
                        </a:spcAft>
                      </a:pPr>
                      <a:r>
                        <a:rPr lang="en-US" sz="1800" dirty="0">
                          <a:effectLst/>
                        </a:rPr>
                        <a:t>Purpose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algn="l">
                        <a:spcBef>
                          <a:spcPts val="0"/>
                        </a:spcBef>
                        <a:spcAft>
                          <a:spcPts val="500"/>
                        </a:spcAft>
                      </a:pPr>
                      <a:r>
                        <a:rPr lang="en-US" sz="1800" b="0" u="sng" dirty="0" smtClean="0">
                          <a:effectLst/>
                        </a:rPr>
                        <a:t>Understanding</a:t>
                      </a:r>
                      <a:r>
                        <a:rPr lang="en-US" sz="1800" b="0" dirty="0" smtClean="0">
                          <a:effectLst/>
                        </a:rPr>
                        <a:t> </a:t>
                      </a:r>
                      <a:r>
                        <a:rPr lang="en-US" sz="1800" b="0" dirty="0">
                          <a:effectLst/>
                        </a:rPr>
                        <a:t>- Seeks to understand people’s interpretations.</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0">
                <a:tc>
                  <a:txBody>
                    <a:bodyPr/>
                    <a:lstStyle/>
                    <a:p>
                      <a:pPr marL="0" marR="0" algn="l">
                        <a:spcBef>
                          <a:spcPts val="0"/>
                        </a:spcBef>
                        <a:spcAft>
                          <a:spcPts val="500"/>
                        </a:spcAft>
                      </a:pPr>
                      <a:r>
                        <a:rPr lang="en-US" sz="1800" dirty="0">
                          <a:effectLst/>
                        </a:rPr>
                        <a:t>Reality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algn="l">
                        <a:spcBef>
                          <a:spcPts val="0"/>
                        </a:spcBef>
                        <a:spcAft>
                          <a:spcPts val="500"/>
                        </a:spcAft>
                      </a:pPr>
                      <a:r>
                        <a:rPr lang="en-US" sz="1800" u="sng" dirty="0" smtClean="0">
                          <a:solidFill>
                            <a:schemeClr val="bg1"/>
                          </a:solidFill>
                          <a:effectLst/>
                        </a:rPr>
                        <a:t>Dynamic</a:t>
                      </a:r>
                      <a:r>
                        <a:rPr lang="en-US" sz="1800" dirty="0" smtClean="0">
                          <a:solidFill>
                            <a:schemeClr val="bg1"/>
                          </a:solidFill>
                          <a:effectLst/>
                        </a:rPr>
                        <a:t> </a:t>
                      </a:r>
                      <a:r>
                        <a:rPr lang="en-US" sz="1800" dirty="0" smtClean="0">
                          <a:solidFill>
                            <a:srgbClr val="FFFF00"/>
                          </a:solidFill>
                          <a:effectLst/>
                        </a:rPr>
                        <a:t>[in an odd sense]</a:t>
                      </a:r>
                      <a:r>
                        <a:rPr lang="en-US" sz="1800" dirty="0" smtClean="0">
                          <a:solidFill>
                            <a:schemeClr val="bg1"/>
                          </a:solidFill>
                          <a:effectLst/>
                        </a:rPr>
                        <a:t> – ‘</a:t>
                      </a:r>
                      <a:r>
                        <a:rPr lang="en-US" sz="1800" i="1" dirty="0" smtClean="0">
                          <a:solidFill>
                            <a:schemeClr val="bg1"/>
                          </a:solidFill>
                          <a:effectLst/>
                        </a:rPr>
                        <a:t>Reality </a:t>
                      </a:r>
                      <a:r>
                        <a:rPr lang="en-US" sz="1800" i="1" dirty="0">
                          <a:solidFill>
                            <a:schemeClr val="bg1"/>
                          </a:solidFill>
                          <a:effectLst/>
                        </a:rPr>
                        <a:t>changes with changes in people’s </a:t>
                      </a:r>
                      <a:r>
                        <a:rPr lang="en-US" sz="1800" i="1" dirty="0" smtClean="0">
                          <a:solidFill>
                            <a:schemeClr val="bg1"/>
                          </a:solidFill>
                          <a:effectLst/>
                        </a:rPr>
                        <a:t>perceptions</a:t>
                      </a:r>
                      <a:r>
                        <a:rPr lang="en-US" sz="1800" dirty="0" smtClean="0">
                          <a:solidFill>
                            <a:schemeClr val="bg1"/>
                          </a:solidFill>
                          <a:effectLst/>
                        </a:rPr>
                        <a:t>’.</a:t>
                      </a: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r h="0">
                <a:tc>
                  <a:txBody>
                    <a:bodyPr/>
                    <a:lstStyle/>
                    <a:p>
                      <a:pPr marL="0" marR="0" algn="l">
                        <a:spcBef>
                          <a:spcPts val="0"/>
                        </a:spcBef>
                        <a:spcAft>
                          <a:spcPts val="500"/>
                        </a:spcAft>
                      </a:pPr>
                      <a:r>
                        <a:rPr lang="en-US" sz="1800">
                          <a:effectLst/>
                        </a:rPr>
                        <a:t>Viewpoint</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l">
                        <a:spcBef>
                          <a:spcPts val="0"/>
                        </a:spcBef>
                        <a:spcAft>
                          <a:spcPts val="500"/>
                        </a:spcAft>
                      </a:pPr>
                      <a:r>
                        <a:rPr lang="en-US" sz="1800" u="sng" dirty="0" smtClean="0">
                          <a:solidFill>
                            <a:schemeClr val="bg1"/>
                          </a:solidFill>
                          <a:effectLst/>
                        </a:rPr>
                        <a:t>Insider</a:t>
                      </a:r>
                      <a:r>
                        <a:rPr lang="en-US" sz="1800" dirty="0" smtClean="0">
                          <a:solidFill>
                            <a:schemeClr val="bg1"/>
                          </a:solidFill>
                          <a:effectLst/>
                        </a:rPr>
                        <a:t> </a:t>
                      </a:r>
                      <a:r>
                        <a:rPr lang="en-US" sz="1800" dirty="0">
                          <a:solidFill>
                            <a:schemeClr val="bg1"/>
                          </a:solidFill>
                          <a:effectLst/>
                        </a:rPr>
                        <a:t>- Reality is what people perceive it to be.</a:t>
                      </a: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0">
                <a:tc>
                  <a:txBody>
                    <a:bodyPr/>
                    <a:lstStyle/>
                    <a:p>
                      <a:pPr marL="0" marR="0" algn="l">
                        <a:spcBef>
                          <a:spcPts val="0"/>
                        </a:spcBef>
                        <a:spcAft>
                          <a:spcPts val="500"/>
                        </a:spcAft>
                      </a:pPr>
                      <a:r>
                        <a:rPr lang="en-US" sz="1800" dirty="0">
                          <a:effectLst/>
                        </a:rPr>
                        <a:t>Values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l">
                        <a:spcBef>
                          <a:spcPts val="0"/>
                        </a:spcBef>
                        <a:spcAft>
                          <a:spcPts val="500"/>
                        </a:spcAft>
                      </a:pPr>
                      <a:r>
                        <a:rPr lang="en-US" sz="1800" u="sng" dirty="0" smtClean="0">
                          <a:solidFill>
                            <a:schemeClr val="bg1"/>
                          </a:solidFill>
                          <a:effectLst/>
                        </a:rPr>
                        <a:t>Value </a:t>
                      </a:r>
                      <a:r>
                        <a:rPr lang="en-US" sz="1800" u="sng" dirty="0">
                          <a:solidFill>
                            <a:schemeClr val="bg1"/>
                          </a:solidFill>
                          <a:effectLst/>
                        </a:rPr>
                        <a:t>bound </a:t>
                      </a:r>
                      <a:r>
                        <a:rPr lang="en-US" sz="1800" dirty="0">
                          <a:solidFill>
                            <a:schemeClr val="bg1"/>
                          </a:solidFill>
                          <a:effectLst/>
                        </a:rPr>
                        <a:t>- Values will have an impact and should be understood and taken into account when conducting and reporting research.</a:t>
                      </a: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0">
                <a:tc>
                  <a:txBody>
                    <a:bodyPr/>
                    <a:lstStyle/>
                    <a:p>
                      <a:pPr marL="0" marR="0" algn="l">
                        <a:spcBef>
                          <a:spcPts val="0"/>
                        </a:spcBef>
                        <a:spcAft>
                          <a:spcPts val="500"/>
                        </a:spcAft>
                      </a:pPr>
                      <a:r>
                        <a:rPr lang="en-US" sz="1800">
                          <a:effectLst/>
                        </a:rPr>
                        <a:t>Focus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l">
                        <a:spcBef>
                          <a:spcPts val="0"/>
                        </a:spcBef>
                        <a:spcAft>
                          <a:spcPts val="500"/>
                        </a:spcAft>
                      </a:pPr>
                      <a:r>
                        <a:rPr lang="en-US" sz="1800" u="sng" dirty="0" smtClean="0">
                          <a:solidFill>
                            <a:schemeClr val="bg1"/>
                          </a:solidFill>
                          <a:effectLst/>
                        </a:rPr>
                        <a:t>Holistic</a:t>
                      </a:r>
                      <a:r>
                        <a:rPr lang="en-US" sz="1800" dirty="0" smtClean="0">
                          <a:solidFill>
                            <a:schemeClr val="bg1"/>
                          </a:solidFill>
                          <a:effectLst/>
                        </a:rPr>
                        <a:t> </a:t>
                      </a:r>
                      <a:r>
                        <a:rPr lang="en-US" sz="1800" dirty="0">
                          <a:solidFill>
                            <a:schemeClr val="bg1"/>
                          </a:solidFill>
                          <a:effectLst/>
                        </a:rPr>
                        <a:t>- A total or complete picture is sought.</a:t>
                      </a: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0">
                <a:tc>
                  <a:txBody>
                    <a:bodyPr/>
                    <a:lstStyle/>
                    <a:p>
                      <a:pPr marL="0" marR="0" algn="l">
                        <a:spcBef>
                          <a:spcPts val="0"/>
                        </a:spcBef>
                        <a:spcAft>
                          <a:spcPts val="500"/>
                        </a:spcAft>
                      </a:pPr>
                      <a:r>
                        <a:rPr lang="en-US" sz="1800">
                          <a:effectLst/>
                        </a:rPr>
                        <a:t>Orientation</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l">
                        <a:spcBef>
                          <a:spcPts val="0"/>
                        </a:spcBef>
                        <a:spcAft>
                          <a:spcPts val="500"/>
                        </a:spcAft>
                      </a:pPr>
                      <a:r>
                        <a:rPr lang="en-US" sz="1800" u="sng" dirty="0" smtClean="0">
                          <a:solidFill>
                            <a:schemeClr val="bg1"/>
                          </a:solidFill>
                          <a:effectLst/>
                        </a:rPr>
                        <a:t>Discovery</a:t>
                      </a:r>
                      <a:r>
                        <a:rPr lang="en-US" sz="1800" dirty="0" smtClean="0">
                          <a:solidFill>
                            <a:schemeClr val="bg1"/>
                          </a:solidFill>
                          <a:effectLst/>
                        </a:rPr>
                        <a:t> </a:t>
                      </a:r>
                      <a:r>
                        <a:rPr lang="en-US" sz="1800" dirty="0">
                          <a:solidFill>
                            <a:schemeClr val="bg1"/>
                          </a:solidFill>
                          <a:effectLst/>
                        </a:rPr>
                        <a:t>- Theories and hypotheses are evolved from data as collected.</a:t>
                      </a: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0">
                <a:tc>
                  <a:txBody>
                    <a:bodyPr/>
                    <a:lstStyle/>
                    <a:p>
                      <a:pPr marL="0" marR="0" algn="l">
                        <a:spcBef>
                          <a:spcPts val="0"/>
                        </a:spcBef>
                        <a:spcAft>
                          <a:spcPts val="500"/>
                        </a:spcAft>
                      </a:pPr>
                      <a:r>
                        <a:rPr lang="en-US" sz="1800">
                          <a:effectLst/>
                        </a:rPr>
                        <a:t>Data</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l">
                        <a:spcBef>
                          <a:spcPts val="0"/>
                        </a:spcBef>
                        <a:spcAft>
                          <a:spcPts val="500"/>
                        </a:spcAft>
                      </a:pPr>
                      <a:r>
                        <a:rPr lang="en-US" sz="1800" u="sng" dirty="0" smtClean="0">
                          <a:solidFill>
                            <a:schemeClr val="bg1"/>
                          </a:solidFill>
                          <a:effectLst/>
                        </a:rPr>
                        <a:t>Subjective</a:t>
                      </a:r>
                      <a:r>
                        <a:rPr lang="en-US" sz="1800" dirty="0" smtClean="0">
                          <a:solidFill>
                            <a:schemeClr val="bg1"/>
                          </a:solidFill>
                          <a:effectLst/>
                        </a:rPr>
                        <a:t> </a:t>
                      </a:r>
                      <a:r>
                        <a:rPr lang="en-US" sz="1800" dirty="0">
                          <a:solidFill>
                            <a:schemeClr val="bg1"/>
                          </a:solidFill>
                          <a:effectLst/>
                        </a:rPr>
                        <a:t>- Data are perceptions of the people in the environment.</a:t>
                      </a: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0">
                <a:tc>
                  <a:txBody>
                    <a:bodyPr/>
                    <a:lstStyle/>
                    <a:p>
                      <a:pPr marL="0" marR="0" algn="l">
                        <a:spcBef>
                          <a:spcPts val="0"/>
                        </a:spcBef>
                        <a:spcAft>
                          <a:spcPts val="500"/>
                        </a:spcAft>
                      </a:pPr>
                      <a:r>
                        <a:rPr lang="en-US" sz="1800">
                          <a:effectLst/>
                        </a:rPr>
                        <a:t>Instrumentation</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l">
                        <a:spcBef>
                          <a:spcPts val="0"/>
                        </a:spcBef>
                        <a:spcAft>
                          <a:spcPts val="500"/>
                        </a:spcAft>
                      </a:pPr>
                      <a:r>
                        <a:rPr lang="en-US" sz="1800" u="sng" dirty="0" smtClean="0">
                          <a:solidFill>
                            <a:schemeClr val="bg1"/>
                          </a:solidFill>
                          <a:effectLst/>
                        </a:rPr>
                        <a:t>Human</a:t>
                      </a:r>
                      <a:r>
                        <a:rPr lang="en-US" sz="1800" dirty="0" smtClean="0">
                          <a:solidFill>
                            <a:schemeClr val="bg1"/>
                          </a:solidFill>
                          <a:effectLst/>
                        </a:rPr>
                        <a:t> </a:t>
                      </a:r>
                      <a:r>
                        <a:rPr lang="en-US" sz="1800" dirty="0">
                          <a:solidFill>
                            <a:schemeClr val="bg1"/>
                          </a:solidFill>
                          <a:effectLst/>
                        </a:rPr>
                        <a:t>- The human person is the primary collection instrument.</a:t>
                      </a: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0">
                <a:tc>
                  <a:txBody>
                    <a:bodyPr/>
                    <a:lstStyle/>
                    <a:p>
                      <a:pPr marL="0" marR="0" algn="l">
                        <a:spcBef>
                          <a:spcPts val="0"/>
                        </a:spcBef>
                        <a:spcAft>
                          <a:spcPts val="500"/>
                        </a:spcAft>
                      </a:pPr>
                      <a:r>
                        <a:rPr lang="en-US" sz="1800">
                          <a:effectLst/>
                        </a:rPr>
                        <a:t>Conditions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l">
                        <a:spcBef>
                          <a:spcPts val="0"/>
                        </a:spcBef>
                        <a:spcAft>
                          <a:spcPts val="500"/>
                        </a:spcAft>
                      </a:pPr>
                      <a:r>
                        <a:rPr lang="en-US" sz="1800" u="sng" dirty="0" smtClean="0">
                          <a:solidFill>
                            <a:schemeClr val="bg1"/>
                          </a:solidFill>
                          <a:effectLst/>
                        </a:rPr>
                        <a:t>Naturalistic</a:t>
                      </a:r>
                      <a:r>
                        <a:rPr lang="en-US" sz="1800" dirty="0" smtClean="0">
                          <a:solidFill>
                            <a:schemeClr val="bg1"/>
                          </a:solidFill>
                          <a:effectLst/>
                        </a:rPr>
                        <a:t> </a:t>
                      </a:r>
                      <a:r>
                        <a:rPr lang="en-US" sz="1800" dirty="0">
                          <a:solidFill>
                            <a:schemeClr val="bg1"/>
                          </a:solidFill>
                          <a:effectLst/>
                        </a:rPr>
                        <a:t>- Investigations are conducted under natural conditions.</a:t>
                      </a: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0">
                <a:tc>
                  <a:txBody>
                    <a:bodyPr/>
                    <a:lstStyle/>
                    <a:p>
                      <a:pPr marL="0" marR="0" algn="just">
                        <a:spcBef>
                          <a:spcPts val="0"/>
                        </a:spcBef>
                        <a:spcAft>
                          <a:spcPts val="0"/>
                        </a:spcAft>
                      </a:pPr>
                      <a:r>
                        <a:rPr lang="en-US" sz="1800">
                          <a:effectLst/>
                        </a:rPr>
                        <a:t>Results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just">
                        <a:spcBef>
                          <a:spcPts val="0"/>
                        </a:spcBef>
                        <a:spcAft>
                          <a:spcPts val="0"/>
                        </a:spcAft>
                      </a:pPr>
                      <a:r>
                        <a:rPr lang="en-US" sz="1800" u="sng" dirty="0" smtClean="0">
                          <a:solidFill>
                            <a:schemeClr val="bg1"/>
                          </a:solidFill>
                          <a:effectLst/>
                        </a:rPr>
                        <a:t>Valid</a:t>
                      </a:r>
                      <a:r>
                        <a:rPr lang="en-US" sz="1800" dirty="0" smtClean="0">
                          <a:solidFill>
                            <a:schemeClr val="bg1"/>
                          </a:solidFill>
                          <a:effectLst/>
                        </a:rPr>
                        <a:t> </a:t>
                      </a:r>
                      <a:r>
                        <a:rPr lang="en-US" sz="1800" dirty="0" smtClean="0">
                          <a:solidFill>
                            <a:srgbClr val="FFFF00"/>
                          </a:solidFill>
                          <a:effectLst/>
                        </a:rPr>
                        <a:t>[if done </a:t>
                      </a:r>
                      <a:r>
                        <a:rPr lang="en-US" sz="1800" dirty="0" err="1" smtClean="0">
                          <a:solidFill>
                            <a:srgbClr val="FFFF00"/>
                          </a:solidFill>
                          <a:effectLst/>
                        </a:rPr>
                        <a:t>lege</a:t>
                      </a:r>
                      <a:r>
                        <a:rPr lang="en-US" sz="1800" dirty="0" smtClean="0">
                          <a:solidFill>
                            <a:srgbClr val="FFFF00"/>
                          </a:solidFill>
                          <a:effectLst/>
                        </a:rPr>
                        <a:t> </a:t>
                      </a:r>
                      <a:r>
                        <a:rPr lang="en-US" sz="1800" dirty="0" err="1" smtClean="0">
                          <a:solidFill>
                            <a:srgbClr val="FFFF00"/>
                          </a:solidFill>
                          <a:effectLst/>
                        </a:rPr>
                        <a:t>artis</a:t>
                      </a:r>
                      <a:r>
                        <a:rPr lang="en-US" sz="1800" dirty="0" smtClean="0">
                          <a:solidFill>
                            <a:srgbClr val="FFFF00"/>
                          </a:solidFill>
                          <a:effectLst/>
                        </a:rPr>
                        <a:t>]</a:t>
                      </a:r>
                      <a:r>
                        <a:rPr lang="en-US" sz="1800" dirty="0" smtClean="0">
                          <a:solidFill>
                            <a:schemeClr val="bg1"/>
                          </a:solidFill>
                          <a:effectLst/>
                        </a:rPr>
                        <a:t> - </a:t>
                      </a:r>
                      <a:r>
                        <a:rPr lang="en-US" sz="1800" dirty="0">
                          <a:solidFill>
                            <a:schemeClr val="bg1"/>
                          </a:solidFill>
                          <a:effectLst/>
                        </a:rPr>
                        <a:t>The focus is on design and procedures to gain "real," "rich," and "deep" data.</a:t>
                      </a: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11" name="Rectangle 10"/>
          <p:cNvSpPr/>
          <p:nvPr/>
        </p:nvSpPr>
        <p:spPr>
          <a:xfrm>
            <a:off x="152400" y="6504801"/>
            <a:ext cx="8991600" cy="276999"/>
          </a:xfrm>
          <a:prstGeom prst="rect">
            <a:avLst/>
          </a:prstGeom>
        </p:spPr>
        <p:txBody>
          <a:bodyPr wrap="square">
            <a:spAutoFit/>
          </a:bodyPr>
          <a:lstStyle/>
          <a:p>
            <a:pPr algn="r"/>
            <a:r>
              <a:rPr lang="en-US" sz="1200" dirty="0">
                <a:solidFill>
                  <a:srgbClr val="FFFFFF"/>
                </a:solidFill>
              </a:rPr>
              <a:t>http://</a:t>
            </a:r>
            <a:r>
              <a:rPr lang="en-US" sz="1200" dirty="0" smtClean="0">
                <a:solidFill>
                  <a:srgbClr val="FFFFFF"/>
                </a:solidFill>
              </a:rPr>
              <a:t>www.okstate.edu/ag/agedcm4h/academic/aged5980a/5980/newpage21.htm       ‘</a:t>
            </a:r>
            <a:r>
              <a:rPr lang="en-US" sz="1200" dirty="0" smtClean="0">
                <a:solidFill>
                  <a:srgbClr val="FFFF00"/>
                </a:solidFill>
              </a:rPr>
              <a:t>[…]</a:t>
            </a:r>
            <a:r>
              <a:rPr lang="en-US" sz="1200" dirty="0" smtClean="0">
                <a:solidFill>
                  <a:srgbClr val="FFFFFF"/>
                </a:solidFill>
              </a:rPr>
              <a:t>’: my comments</a:t>
            </a:r>
            <a:endParaRPr lang="en-US" sz="1200" dirty="0">
              <a:solidFill>
                <a:srgbClr val="FFFFFF"/>
              </a:solidFill>
            </a:endParaRPr>
          </a:p>
        </p:txBody>
      </p:sp>
    </p:spTree>
    <p:extLst>
      <p:ext uri="{BB962C8B-B14F-4D97-AF65-F5344CB8AC3E}">
        <p14:creationId xmlns:p14="http://schemas.microsoft.com/office/powerpoint/2010/main" val="12043034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Qualitative </a:t>
            </a:r>
            <a:r>
              <a:rPr lang="en-US" dirty="0" smtClean="0"/>
              <a:t>Research Foundations</a:t>
            </a:r>
            <a:endParaRPr lang="en-US" dirty="0"/>
          </a:p>
        </p:txBody>
      </p:sp>
      <p:sp>
        <p:nvSpPr>
          <p:cNvPr id="5" name="Content Placeholder 4"/>
          <p:cNvSpPr>
            <a:spLocks noGrp="1"/>
          </p:cNvSpPr>
          <p:nvPr>
            <p:ph idx="1"/>
          </p:nvPr>
        </p:nvSpPr>
        <p:spPr/>
        <p:txBody>
          <a:bodyPr/>
          <a:lstStyle/>
          <a:p>
            <a:pPr>
              <a:spcBef>
                <a:spcPts val="1800"/>
              </a:spcBef>
              <a:buFont typeface="Arial" panose="020B0604020202020204" pitchFamily="34" charset="0"/>
              <a:buChar char="•"/>
            </a:pPr>
            <a:r>
              <a:rPr lang="en-US" dirty="0" smtClean="0"/>
              <a:t>Although reality </a:t>
            </a:r>
            <a:r>
              <a:rPr lang="en-US" dirty="0"/>
              <a:t>is </a:t>
            </a:r>
            <a:r>
              <a:rPr lang="en-US" dirty="0" smtClean="0"/>
              <a:t>objectively the way it is, it </a:t>
            </a:r>
            <a:r>
              <a:rPr lang="en-US" dirty="0" smtClean="0"/>
              <a:t>is/should </a:t>
            </a:r>
            <a:r>
              <a:rPr lang="en-US" dirty="0" smtClean="0"/>
              <a:t>not observed or experienced in one single </a:t>
            </a:r>
            <a:r>
              <a:rPr lang="en-US" dirty="0"/>
              <a:t>agreed </a:t>
            </a:r>
            <a:r>
              <a:rPr lang="en-US" dirty="0" smtClean="0"/>
              <a:t>upon way.</a:t>
            </a:r>
            <a:endParaRPr lang="en-US" dirty="0"/>
          </a:p>
          <a:p>
            <a:pPr>
              <a:spcBef>
                <a:spcPts val="1800"/>
              </a:spcBef>
              <a:buFont typeface="Arial" panose="020B0604020202020204" pitchFamily="34" charset="0"/>
              <a:buChar char="•"/>
            </a:pPr>
            <a:r>
              <a:rPr lang="en-US" dirty="0" smtClean="0"/>
              <a:t>Interpretations are </a:t>
            </a:r>
            <a:r>
              <a:rPr lang="en-US" dirty="0"/>
              <a:t>socially constructed by individuals in their interaction with their </a:t>
            </a:r>
            <a:r>
              <a:rPr lang="en-US" u="sng" dirty="0" smtClean="0"/>
              <a:t>local</a:t>
            </a:r>
            <a:r>
              <a:rPr lang="en-US" dirty="0" smtClean="0"/>
              <a:t> reality. </a:t>
            </a:r>
          </a:p>
          <a:p>
            <a:pPr>
              <a:spcBef>
                <a:spcPts val="1800"/>
              </a:spcBef>
              <a:buFont typeface="Arial" panose="020B0604020202020204" pitchFamily="34" charset="0"/>
              <a:buChar char="•"/>
            </a:pPr>
            <a:r>
              <a:rPr lang="en-US" dirty="0" smtClean="0"/>
              <a:t>Therefore, </a:t>
            </a:r>
            <a:r>
              <a:rPr lang="en-US" dirty="0"/>
              <a:t>there are multiple </a:t>
            </a:r>
            <a:r>
              <a:rPr lang="en-US" dirty="0" smtClean="0"/>
              <a:t>interpretations of </a:t>
            </a:r>
            <a:r>
              <a:rPr lang="en-US" dirty="0"/>
              <a:t>reality that are in flux and that change over time.</a:t>
            </a:r>
          </a:p>
          <a:p>
            <a:pPr>
              <a:spcBef>
                <a:spcPts val="1800"/>
              </a:spcBef>
              <a:buFont typeface="Arial" panose="020B0604020202020204" pitchFamily="34" charset="0"/>
              <a:buChar char="•"/>
            </a:pPr>
            <a:r>
              <a:rPr lang="en-US" dirty="0" smtClean="0"/>
              <a:t>Qualitative </a:t>
            </a:r>
            <a:r>
              <a:rPr lang="en-US" dirty="0"/>
              <a:t>researchers are interested in understanding what those interpretations are at a particular point in time and in a particular context</a:t>
            </a:r>
            <a:r>
              <a:rPr lang="en-US" dirty="0" smtClean="0"/>
              <a:t>.</a:t>
            </a:r>
          </a:p>
          <a:p>
            <a:pPr>
              <a:spcBef>
                <a:spcPts val="1800"/>
              </a:spcBef>
              <a:buFont typeface="Arial" panose="020B0604020202020204" pitchFamily="34" charset="0"/>
              <a:buChar char="•"/>
            </a:pPr>
            <a:r>
              <a:rPr lang="en-US" dirty="0" smtClean="0"/>
              <a:t>The purpose is NOT to predict.</a:t>
            </a:r>
            <a:endParaRPr lang="en-US" dirty="0"/>
          </a:p>
        </p:txBody>
      </p:sp>
    </p:spTree>
    <p:extLst>
      <p:ext uri="{BB962C8B-B14F-4D97-AF65-F5344CB8AC3E}">
        <p14:creationId xmlns:p14="http://schemas.microsoft.com/office/powerpoint/2010/main" val="4043627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Different types of study design</a:t>
            </a:r>
            <a:endParaRPr lang="en-US" dirty="0"/>
          </a:p>
        </p:txBody>
      </p:sp>
      <p:sp>
        <p:nvSpPr>
          <p:cNvPr id="3" name="Content Placeholder 2"/>
          <p:cNvSpPr>
            <a:spLocks noGrp="1"/>
          </p:cNvSpPr>
          <p:nvPr>
            <p:ph idx="1"/>
          </p:nvPr>
        </p:nvSpPr>
        <p:spPr>
          <a:xfrm>
            <a:off x="228600" y="1524000"/>
            <a:ext cx="8686800" cy="4953000"/>
          </a:xfrm>
        </p:spPr>
        <p:txBody>
          <a:bodyPr/>
          <a:lstStyle/>
          <a:p>
            <a:pPr>
              <a:buFont typeface="Arial" panose="020B0604020202020204" pitchFamily="34" charset="0"/>
              <a:buChar char="•"/>
            </a:pPr>
            <a:r>
              <a:rPr lang="en-US" sz="2000" b="1" u="sng" dirty="0" smtClean="0"/>
              <a:t>Ethnography</a:t>
            </a:r>
            <a:r>
              <a:rPr lang="en-US" dirty="0" smtClean="0"/>
              <a:t>:</a:t>
            </a:r>
          </a:p>
          <a:p>
            <a:pPr lvl="1">
              <a:buFont typeface="Arial" panose="020B0604020202020204" pitchFamily="34" charset="0"/>
              <a:buChar char="•"/>
            </a:pPr>
            <a:r>
              <a:rPr lang="en-US" sz="1800" dirty="0" smtClean="0"/>
              <a:t>Portrait </a:t>
            </a:r>
            <a:r>
              <a:rPr lang="en-US" sz="1800" dirty="0"/>
              <a:t>of people-study of the story and culture of a group usually to develop cultural awareness </a:t>
            </a:r>
            <a:r>
              <a:rPr lang="en-US" sz="1800" dirty="0" smtClean="0"/>
              <a:t>and sensitivity;</a:t>
            </a:r>
            <a:r>
              <a:rPr lang="en-US" sz="1800" dirty="0"/>
              <a:t>	</a:t>
            </a:r>
          </a:p>
          <a:p>
            <a:pPr>
              <a:buFont typeface="Arial" panose="020B0604020202020204" pitchFamily="34" charset="0"/>
              <a:buChar char="•"/>
            </a:pPr>
            <a:r>
              <a:rPr lang="en-US" sz="2000" b="1" u="sng" dirty="0" smtClean="0"/>
              <a:t>Phenomenology</a:t>
            </a:r>
            <a:r>
              <a:rPr lang="en-US" b="1" dirty="0" smtClean="0"/>
              <a:t>:</a:t>
            </a:r>
          </a:p>
          <a:p>
            <a:pPr lvl="1">
              <a:buFont typeface="Arial" panose="020B0604020202020204" pitchFamily="34" charset="0"/>
              <a:buChar char="•"/>
            </a:pPr>
            <a:r>
              <a:rPr lang="en-US" sz="1800" dirty="0" smtClean="0"/>
              <a:t>Study </a:t>
            </a:r>
            <a:r>
              <a:rPr lang="en-US" sz="1800" dirty="0"/>
              <a:t>of individual’s lived experiences of events-e.g. the experience of AIDS </a:t>
            </a:r>
            <a:r>
              <a:rPr lang="en-US" sz="1800" dirty="0" smtClean="0"/>
              <a:t>care;</a:t>
            </a:r>
            <a:r>
              <a:rPr lang="en-US" sz="2000" dirty="0"/>
              <a:t>	</a:t>
            </a:r>
          </a:p>
          <a:p>
            <a:pPr>
              <a:buFont typeface="Arial" panose="020B0604020202020204" pitchFamily="34" charset="0"/>
              <a:buChar char="•"/>
            </a:pPr>
            <a:r>
              <a:rPr lang="en-US" sz="2000" b="1" u="sng" dirty="0"/>
              <a:t>Grounded </a:t>
            </a:r>
            <a:r>
              <a:rPr lang="en-US" sz="2000" b="1" u="sng" dirty="0" smtClean="0"/>
              <a:t>Theory</a:t>
            </a:r>
            <a:r>
              <a:rPr lang="en-US" sz="2000" b="1" dirty="0" smtClean="0"/>
              <a:t>:</a:t>
            </a:r>
          </a:p>
          <a:p>
            <a:pPr lvl="1">
              <a:buFont typeface="Arial" panose="020B0604020202020204" pitchFamily="34" charset="0"/>
              <a:buChar char="•"/>
            </a:pPr>
            <a:r>
              <a:rPr lang="en-US" sz="1800" dirty="0" smtClean="0"/>
              <a:t>Going </a:t>
            </a:r>
            <a:r>
              <a:rPr lang="en-US" sz="1800" dirty="0"/>
              <a:t>beyond adding to the existing body of knowledge-developing a </a:t>
            </a:r>
            <a:r>
              <a:rPr lang="en-US" sz="1800" dirty="0" smtClean="0"/>
              <a:t>new theory </a:t>
            </a:r>
            <a:r>
              <a:rPr lang="en-US" sz="1800" dirty="0"/>
              <a:t>about a phenomenon-theory grounded on </a:t>
            </a:r>
            <a:r>
              <a:rPr lang="en-US" sz="1800" dirty="0" smtClean="0"/>
              <a:t>data;</a:t>
            </a:r>
            <a:r>
              <a:rPr lang="en-US" dirty="0"/>
              <a:t>	</a:t>
            </a:r>
          </a:p>
          <a:p>
            <a:pPr>
              <a:buFont typeface="Arial" panose="020B0604020202020204" pitchFamily="34" charset="0"/>
              <a:buChar char="•"/>
            </a:pPr>
            <a:r>
              <a:rPr lang="en-US" sz="2000" b="1" u="sng" dirty="0"/>
              <a:t>Participatory action </a:t>
            </a:r>
            <a:r>
              <a:rPr lang="en-US" sz="2000" b="1" u="sng" dirty="0" smtClean="0"/>
              <a:t>research</a:t>
            </a:r>
            <a:r>
              <a:rPr lang="en-US" sz="2000" b="1" dirty="0" smtClean="0"/>
              <a:t>:</a:t>
            </a:r>
          </a:p>
          <a:p>
            <a:pPr lvl="1">
              <a:buFont typeface="Arial" panose="020B0604020202020204" pitchFamily="34" charset="0"/>
              <a:buChar char="•"/>
            </a:pPr>
            <a:r>
              <a:rPr lang="en-US" sz="1800" dirty="0" smtClean="0"/>
              <a:t>Individuals </a:t>
            </a:r>
            <a:r>
              <a:rPr lang="en-US" sz="1800" dirty="0">
                <a:latin typeface="Times" panose="02020603050405020304" pitchFamily="18" charset="0"/>
                <a:cs typeface="Times" panose="02020603050405020304" pitchFamily="18" charset="0"/>
              </a:rPr>
              <a:t>&amp;</a:t>
            </a:r>
            <a:r>
              <a:rPr lang="en-US" sz="1800" dirty="0"/>
              <a:t> groups researching their own personal beings, socio-cultural settings and </a:t>
            </a:r>
            <a:r>
              <a:rPr lang="en-US" sz="1800" dirty="0" smtClean="0"/>
              <a:t>experiences;</a:t>
            </a:r>
            <a:r>
              <a:rPr lang="en-US" sz="1800" dirty="0"/>
              <a:t>	</a:t>
            </a:r>
          </a:p>
          <a:p>
            <a:pPr>
              <a:buFont typeface="Arial" panose="020B0604020202020204" pitchFamily="34" charset="0"/>
              <a:buChar char="•"/>
            </a:pPr>
            <a:r>
              <a:rPr lang="en-US" sz="2000" b="1" u="sng" dirty="0"/>
              <a:t>Case </a:t>
            </a:r>
            <a:r>
              <a:rPr lang="en-US" sz="2000" b="1" u="sng" dirty="0" smtClean="0"/>
              <a:t>study</a:t>
            </a:r>
            <a:r>
              <a:rPr lang="en-US" sz="2000" dirty="0" smtClean="0"/>
              <a:t>:</a:t>
            </a:r>
          </a:p>
          <a:p>
            <a:pPr lvl="1">
              <a:buFont typeface="Arial" panose="020B0604020202020204" pitchFamily="34" charset="0"/>
              <a:buChar char="•"/>
            </a:pPr>
            <a:r>
              <a:rPr lang="en-US" sz="1800" dirty="0" smtClean="0"/>
              <a:t>In-depth </a:t>
            </a:r>
            <a:r>
              <a:rPr lang="en-US" sz="1800" dirty="0"/>
              <a:t>investigation of a single or small number of units at a point (over a </a:t>
            </a:r>
            <a:r>
              <a:rPr lang="en-US" sz="1800" dirty="0" smtClean="0"/>
              <a:t>period) in time.</a:t>
            </a:r>
            <a:endParaRPr lang="en-US" sz="1800" dirty="0"/>
          </a:p>
          <a:p>
            <a:pPr>
              <a:buFont typeface="Arial" panose="020B0604020202020204" pitchFamily="34" charset="0"/>
              <a:buChar char="•"/>
            </a:pPr>
            <a:endParaRPr lang="en-US" sz="1800" dirty="0"/>
          </a:p>
        </p:txBody>
      </p:sp>
      <p:sp>
        <p:nvSpPr>
          <p:cNvPr id="4" name="Rectangle 3"/>
          <p:cNvSpPr/>
          <p:nvPr/>
        </p:nvSpPr>
        <p:spPr>
          <a:xfrm>
            <a:off x="4368800" y="6324600"/>
            <a:ext cx="4572000" cy="461665"/>
          </a:xfrm>
          <a:prstGeom prst="rect">
            <a:avLst/>
          </a:prstGeom>
        </p:spPr>
        <p:txBody>
          <a:bodyPr>
            <a:spAutoFit/>
          </a:bodyPr>
          <a:lstStyle/>
          <a:p>
            <a:pPr algn="r"/>
            <a:r>
              <a:rPr lang="en-US" sz="1200" b="0" dirty="0" smtClean="0">
                <a:solidFill>
                  <a:srgbClr val="FFFFFF"/>
                </a:solidFill>
                <a:latin typeface="Arial" panose="020B0604020202020204" pitchFamily="34" charset="0"/>
              </a:rPr>
              <a:t>Joan LaFrance.</a:t>
            </a:r>
            <a:r>
              <a:rPr lang="en-US" sz="1200" b="0" dirty="0" smtClean="0">
                <a:solidFill>
                  <a:srgbClr val="000000"/>
                </a:solidFill>
                <a:latin typeface="Arial" panose="020B0604020202020204" pitchFamily="34" charset="0"/>
              </a:rPr>
              <a:t> </a:t>
            </a:r>
            <a:r>
              <a:rPr lang="en-US" sz="1200" b="0" dirty="0">
                <a:solidFill>
                  <a:srgbClr val="FFFFFF"/>
                </a:solidFill>
                <a:latin typeface="Arial" panose="020B0604020202020204" pitchFamily="34" charset="0"/>
              </a:rPr>
              <a:t>Fundamentals of Qualitative </a:t>
            </a:r>
            <a:r>
              <a:rPr lang="en-US" sz="1200" b="0" dirty="0" smtClean="0">
                <a:solidFill>
                  <a:srgbClr val="FFFFFF"/>
                </a:solidFill>
                <a:latin typeface="Arial" panose="020B0604020202020204" pitchFamily="34" charset="0"/>
              </a:rPr>
              <a:t>Research. AIHEC </a:t>
            </a:r>
            <a:r>
              <a:rPr lang="en-US" sz="1200" b="0" dirty="0">
                <a:solidFill>
                  <a:srgbClr val="FFFFFF"/>
                </a:solidFill>
                <a:latin typeface="Arial" panose="020B0604020202020204" pitchFamily="34" charset="0"/>
              </a:rPr>
              <a:t>NARCH </a:t>
            </a:r>
            <a:r>
              <a:rPr lang="en-US" sz="1200" b="0" dirty="0" smtClean="0">
                <a:solidFill>
                  <a:srgbClr val="FFFFFF"/>
                </a:solidFill>
                <a:latin typeface="Arial" panose="020B0604020202020204" pitchFamily="34" charset="0"/>
              </a:rPr>
              <a:t>Meeting Din</a:t>
            </a:r>
            <a:r>
              <a:rPr lang="az-Cyrl-AZ" sz="1200" b="0" dirty="0">
                <a:solidFill>
                  <a:srgbClr val="FFFFFF"/>
                </a:solidFill>
                <a:latin typeface="Arial" panose="020B0604020202020204" pitchFamily="34" charset="0"/>
              </a:rPr>
              <a:t>ѐ</a:t>
            </a:r>
            <a:r>
              <a:rPr lang="en-US" sz="1200" b="0" dirty="0" smtClean="0">
                <a:solidFill>
                  <a:srgbClr val="FFFFFF"/>
                </a:solidFill>
                <a:latin typeface="Arial" panose="020B0604020202020204" pitchFamily="34" charset="0"/>
              </a:rPr>
              <a:t>College. June </a:t>
            </a:r>
            <a:r>
              <a:rPr lang="en-US" sz="1200" b="0" dirty="0">
                <a:solidFill>
                  <a:srgbClr val="FFFFFF"/>
                </a:solidFill>
                <a:latin typeface="Arial" panose="020B0604020202020204" pitchFamily="34" charset="0"/>
              </a:rPr>
              <a:t>25, 2015</a:t>
            </a:r>
            <a:endParaRPr lang="en-US" sz="1200" dirty="0"/>
          </a:p>
        </p:txBody>
      </p:sp>
    </p:spTree>
    <p:extLst>
      <p:ext uri="{BB962C8B-B14F-4D97-AF65-F5344CB8AC3E}">
        <p14:creationId xmlns:p14="http://schemas.microsoft.com/office/powerpoint/2010/main" val="1052846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Field notes are crucial</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smtClean="0"/>
              <a:t>Field notes:</a:t>
            </a:r>
          </a:p>
          <a:p>
            <a:pPr lvl="2">
              <a:buFont typeface="Arial" panose="020B0604020202020204" pitchFamily="34" charset="0"/>
              <a:buChar char="•"/>
            </a:pPr>
            <a:r>
              <a:rPr lang="en-US" dirty="0" smtClean="0"/>
              <a:t>are </a:t>
            </a:r>
            <a:r>
              <a:rPr lang="en-US" dirty="0"/>
              <a:t>transcribed notes or the written account derived from data collected during observations.</a:t>
            </a:r>
          </a:p>
          <a:p>
            <a:pPr>
              <a:buFont typeface="Arial" panose="020B0604020202020204" pitchFamily="34" charset="0"/>
              <a:buChar char="•"/>
            </a:pPr>
            <a:r>
              <a:rPr lang="en-US" dirty="0" smtClean="0"/>
              <a:t>Generally </a:t>
            </a:r>
            <a:r>
              <a:rPr lang="en-US" dirty="0"/>
              <a:t>consist of two parts: </a:t>
            </a:r>
            <a:endParaRPr lang="en-US" dirty="0" smtClean="0"/>
          </a:p>
          <a:p>
            <a:pPr lvl="2">
              <a:buFont typeface="Arial" panose="020B0604020202020204" pitchFamily="34" charset="0"/>
              <a:buChar char="•"/>
            </a:pPr>
            <a:r>
              <a:rPr lang="en-US" b="1" i="1" u="sng" dirty="0" smtClean="0"/>
              <a:t>descriptive</a:t>
            </a:r>
            <a:r>
              <a:rPr lang="en-US" dirty="0" smtClean="0"/>
              <a:t> </a:t>
            </a:r>
            <a:r>
              <a:rPr lang="en-US" dirty="0"/>
              <a:t>in which the observer attempts to capture a word-picture of the setting, actions and conversations; and </a:t>
            </a:r>
            <a:endParaRPr lang="en-US" dirty="0" smtClean="0"/>
          </a:p>
          <a:p>
            <a:pPr lvl="2">
              <a:buFont typeface="Arial" panose="020B0604020202020204" pitchFamily="34" charset="0"/>
              <a:buChar char="•"/>
            </a:pPr>
            <a:r>
              <a:rPr lang="en-US" b="1" i="1" u="sng" dirty="0" smtClean="0"/>
              <a:t>reflective</a:t>
            </a:r>
            <a:r>
              <a:rPr lang="en-US" dirty="0" smtClean="0"/>
              <a:t> </a:t>
            </a:r>
            <a:r>
              <a:rPr lang="en-US" dirty="0"/>
              <a:t>in which the observer records thoughts, ideas, questions and concerns based on the observations and interviews.</a:t>
            </a:r>
          </a:p>
          <a:p>
            <a:pPr>
              <a:buFont typeface="Arial" panose="020B0604020202020204" pitchFamily="34" charset="0"/>
              <a:buChar char="•"/>
            </a:pPr>
            <a:r>
              <a:rPr lang="en-US" dirty="0" smtClean="0"/>
              <a:t>Should </a:t>
            </a:r>
            <a:r>
              <a:rPr lang="en-US" dirty="0"/>
              <a:t>be written as soon as possible after the observation and/or interviews.</a:t>
            </a:r>
          </a:p>
        </p:txBody>
      </p:sp>
      <p:sp>
        <p:nvSpPr>
          <p:cNvPr id="4" name="Rectangle 3"/>
          <p:cNvSpPr/>
          <p:nvPr/>
        </p:nvSpPr>
        <p:spPr>
          <a:xfrm>
            <a:off x="4368800" y="6324600"/>
            <a:ext cx="4572000" cy="461665"/>
          </a:xfrm>
          <a:prstGeom prst="rect">
            <a:avLst/>
          </a:prstGeom>
        </p:spPr>
        <p:txBody>
          <a:bodyPr>
            <a:spAutoFit/>
          </a:bodyPr>
          <a:lstStyle/>
          <a:p>
            <a:pPr algn="r"/>
            <a:r>
              <a:rPr lang="en-US" sz="1200" b="0" dirty="0" smtClean="0">
                <a:solidFill>
                  <a:srgbClr val="FFFFFF"/>
                </a:solidFill>
                <a:latin typeface="Arial" panose="020B0604020202020204" pitchFamily="34" charset="0"/>
              </a:rPr>
              <a:t>Joan LaFrance.</a:t>
            </a:r>
            <a:r>
              <a:rPr lang="en-US" sz="1200" b="0" dirty="0" smtClean="0">
                <a:solidFill>
                  <a:srgbClr val="000000"/>
                </a:solidFill>
                <a:latin typeface="Arial" panose="020B0604020202020204" pitchFamily="34" charset="0"/>
              </a:rPr>
              <a:t> </a:t>
            </a:r>
            <a:r>
              <a:rPr lang="en-US" sz="1200" b="0" dirty="0">
                <a:solidFill>
                  <a:srgbClr val="FFFFFF"/>
                </a:solidFill>
                <a:latin typeface="Arial" panose="020B0604020202020204" pitchFamily="34" charset="0"/>
              </a:rPr>
              <a:t>Fundamentals of Qualitative </a:t>
            </a:r>
            <a:r>
              <a:rPr lang="en-US" sz="1200" b="0" dirty="0" smtClean="0">
                <a:solidFill>
                  <a:srgbClr val="FFFFFF"/>
                </a:solidFill>
                <a:latin typeface="Arial" panose="020B0604020202020204" pitchFamily="34" charset="0"/>
              </a:rPr>
              <a:t>Research. AIHEC </a:t>
            </a:r>
            <a:r>
              <a:rPr lang="en-US" sz="1200" b="0" dirty="0">
                <a:solidFill>
                  <a:srgbClr val="FFFFFF"/>
                </a:solidFill>
                <a:latin typeface="Arial" panose="020B0604020202020204" pitchFamily="34" charset="0"/>
              </a:rPr>
              <a:t>NARCH </a:t>
            </a:r>
            <a:r>
              <a:rPr lang="en-US" sz="1200" b="0" dirty="0" smtClean="0">
                <a:solidFill>
                  <a:srgbClr val="FFFFFF"/>
                </a:solidFill>
                <a:latin typeface="Arial" panose="020B0604020202020204" pitchFamily="34" charset="0"/>
              </a:rPr>
              <a:t>Meeting Din</a:t>
            </a:r>
            <a:r>
              <a:rPr lang="az-Cyrl-AZ" sz="1200" b="0" dirty="0">
                <a:solidFill>
                  <a:srgbClr val="FFFFFF"/>
                </a:solidFill>
                <a:latin typeface="Arial" panose="020B0604020202020204" pitchFamily="34" charset="0"/>
              </a:rPr>
              <a:t>ѐ</a:t>
            </a:r>
            <a:r>
              <a:rPr lang="en-US" sz="1200" b="0" dirty="0" smtClean="0">
                <a:solidFill>
                  <a:srgbClr val="FFFFFF"/>
                </a:solidFill>
                <a:latin typeface="Arial" panose="020B0604020202020204" pitchFamily="34" charset="0"/>
              </a:rPr>
              <a:t>College. June </a:t>
            </a:r>
            <a:r>
              <a:rPr lang="en-US" sz="1200" b="0" dirty="0">
                <a:solidFill>
                  <a:srgbClr val="FFFFFF"/>
                </a:solidFill>
                <a:latin typeface="Arial" panose="020B0604020202020204" pitchFamily="34" charset="0"/>
              </a:rPr>
              <a:t>25, 2015</a:t>
            </a:r>
            <a:endParaRPr lang="en-US" sz="1200" dirty="0"/>
          </a:p>
        </p:txBody>
      </p:sp>
    </p:spTree>
    <p:extLst>
      <p:ext uri="{BB962C8B-B14F-4D97-AF65-F5344CB8AC3E}">
        <p14:creationId xmlns:p14="http://schemas.microsoft.com/office/powerpoint/2010/main" val="4023803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a:t>
            </a:r>
            <a:r>
              <a:rPr lang="en-US" dirty="0" smtClean="0"/>
              <a:t>Reduction becomes a need</a:t>
            </a:r>
            <a:r>
              <a:rPr lang="en-US" dirty="0"/>
              <a:t/>
            </a:r>
            <a:br>
              <a:rPr lang="en-US" dirty="0"/>
            </a:b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smtClean="0"/>
              <a:t>Qualitative </a:t>
            </a:r>
            <a:r>
              <a:rPr lang="en-US" dirty="0"/>
              <a:t>studies produce a wealth of data but not all of it is meaningful. Identify and focus in on what is meaningful.</a:t>
            </a:r>
          </a:p>
          <a:p>
            <a:pPr>
              <a:buFont typeface="Arial" panose="020B0604020202020204" pitchFamily="34" charset="0"/>
              <a:buChar char="•"/>
            </a:pPr>
            <a:r>
              <a:rPr lang="en-US" dirty="0" smtClean="0"/>
              <a:t>Transform </a:t>
            </a:r>
            <a:r>
              <a:rPr lang="en-US" dirty="0"/>
              <a:t>the data into a simplified format that can be understood in the context of the research </a:t>
            </a:r>
            <a:r>
              <a:rPr lang="en-US" dirty="0" smtClean="0"/>
              <a:t>questions.</a:t>
            </a:r>
            <a:endParaRPr lang="en-US" dirty="0"/>
          </a:p>
          <a:p>
            <a:pPr>
              <a:buFont typeface="Arial" panose="020B0604020202020204" pitchFamily="34" charset="0"/>
              <a:buChar char="•"/>
            </a:pPr>
            <a:r>
              <a:rPr lang="en-US" dirty="0" smtClean="0"/>
              <a:t>When </a:t>
            </a:r>
            <a:r>
              <a:rPr lang="en-US" dirty="0"/>
              <a:t>trying to discern what is meaningful data always refer back to the research questions and use them as a framework.</a:t>
            </a:r>
          </a:p>
          <a:p>
            <a:pPr>
              <a:buFont typeface="Arial" panose="020B0604020202020204" pitchFamily="34" charset="0"/>
              <a:buChar char="•"/>
            </a:pPr>
            <a:r>
              <a:rPr lang="en-US" dirty="0" smtClean="0"/>
              <a:t>Hone </a:t>
            </a:r>
            <a:r>
              <a:rPr lang="en-US" dirty="0"/>
              <a:t>in on specific patterns and themes of interest while not focusing on other aspects of the data.</a:t>
            </a:r>
          </a:p>
        </p:txBody>
      </p:sp>
      <p:sp>
        <p:nvSpPr>
          <p:cNvPr id="4" name="Rectangle 3"/>
          <p:cNvSpPr/>
          <p:nvPr/>
        </p:nvSpPr>
        <p:spPr>
          <a:xfrm>
            <a:off x="4368800" y="6324600"/>
            <a:ext cx="4572000" cy="461665"/>
          </a:xfrm>
          <a:prstGeom prst="rect">
            <a:avLst/>
          </a:prstGeom>
        </p:spPr>
        <p:txBody>
          <a:bodyPr>
            <a:spAutoFit/>
          </a:bodyPr>
          <a:lstStyle/>
          <a:p>
            <a:pPr algn="r"/>
            <a:r>
              <a:rPr lang="en-US" sz="1200" b="0" dirty="0" smtClean="0">
                <a:solidFill>
                  <a:srgbClr val="FFFFFF"/>
                </a:solidFill>
                <a:latin typeface="Arial" panose="020B0604020202020204" pitchFamily="34" charset="0"/>
              </a:rPr>
              <a:t>Joan LaFrance.</a:t>
            </a:r>
            <a:r>
              <a:rPr lang="en-US" sz="1200" b="0" dirty="0" smtClean="0">
                <a:solidFill>
                  <a:srgbClr val="000000"/>
                </a:solidFill>
                <a:latin typeface="Arial" panose="020B0604020202020204" pitchFamily="34" charset="0"/>
              </a:rPr>
              <a:t> </a:t>
            </a:r>
            <a:r>
              <a:rPr lang="en-US" sz="1200" b="0" dirty="0">
                <a:solidFill>
                  <a:srgbClr val="FFFFFF"/>
                </a:solidFill>
                <a:latin typeface="Arial" panose="020B0604020202020204" pitchFamily="34" charset="0"/>
              </a:rPr>
              <a:t>Fundamentals of Qualitative </a:t>
            </a:r>
            <a:r>
              <a:rPr lang="en-US" sz="1200" b="0" dirty="0" smtClean="0">
                <a:solidFill>
                  <a:srgbClr val="FFFFFF"/>
                </a:solidFill>
                <a:latin typeface="Arial" panose="020B0604020202020204" pitchFamily="34" charset="0"/>
              </a:rPr>
              <a:t>Research. AIHEC </a:t>
            </a:r>
            <a:r>
              <a:rPr lang="en-US" sz="1200" b="0" dirty="0">
                <a:solidFill>
                  <a:srgbClr val="FFFFFF"/>
                </a:solidFill>
                <a:latin typeface="Arial" panose="020B0604020202020204" pitchFamily="34" charset="0"/>
              </a:rPr>
              <a:t>NARCH </a:t>
            </a:r>
            <a:r>
              <a:rPr lang="en-US" sz="1200" b="0" dirty="0" smtClean="0">
                <a:solidFill>
                  <a:srgbClr val="FFFFFF"/>
                </a:solidFill>
                <a:latin typeface="Arial" panose="020B0604020202020204" pitchFamily="34" charset="0"/>
              </a:rPr>
              <a:t>Meeting Din</a:t>
            </a:r>
            <a:r>
              <a:rPr lang="az-Cyrl-AZ" sz="1200" b="0" dirty="0">
                <a:solidFill>
                  <a:srgbClr val="FFFFFF"/>
                </a:solidFill>
                <a:latin typeface="Arial" panose="020B0604020202020204" pitchFamily="34" charset="0"/>
              </a:rPr>
              <a:t>ѐ</a:t>
            </a:r>
            <a:r>
              <a:rPr lang="en-US" sz="1200" b="0" dirty="0" smtClean="0">
                <a:solidFill>
                  <a:srgbClr val="FFFFFF"/>
                </a:solidFill>
                <a:latin typeface="Arial" panose="020B0604020202020204" pitchFamily="34" charset="0"/>
              </a:rPr>
              <a:t>College. June </a:t>
            </a:r>
            <a:r>
              <a:rPr lang="en-US" sz="1200" b="0" dirty="0">
                <a:solidFill>
                  <a:srgbClr val="FFFFFF"/>
                </a:solidFill>
                <a:latin typeface="Arial" panose="020B0604020202020204" pitchFamily="34" charset="0"/>
              </a:rPr>
              <a:t>25, 2015</a:t>
            </a:r>
            <a:endParaRPr lang="en-US" sz="1200" dirty="0"/>
          </a:p>
        </p:txBody>
      </p:sp>
    </p:spTree>
    <p:extLst>
      <p:ext uri="{BB962C8B-B14F-4D97-AF65-F5344CB8AC3E}">
        <p14:creationId xmlns:p14="http://schemas.microsoft.com/office/powerpoint/2010/main" val="330411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C3</a:t>
            </a:r>
            <a:r>
              <a:rPr lang="en-US" dirty="0"/>
              <a:t>. Qualitative research methods: theory and data collection methods </a:t>
            </a:r>
          </a:p>
        </p:txBody>
      </p:sp>
      <p:sp>
        <p:nvSpPr>
          <p:cNvPr id="3" name="Content Placeholder 2"/>
          <p:cNvSpPr>
            <a:spLocks noGrp="1"/>
          </p:cNvSpPr>
          <p:nvPr>
            <p:ph idx="1"/>
          </p:nvPr>
        </p:nvSpPr>
        <p:spPr>
          <a:xfrm>
            <a:off x="228600" y="1981200"/>
            <a:ext cx="8686800" cy="4648200"/>
          </a:xfrm>
        </p:spPr>
        <p:txBody>
          <a:bodyPr/>
          <a:lstStyle/>
          <a:p>
            <a:pPr>
              <a:buFont typeface="Arial" panose="020B0604020202020204" pitchFamily="34" charset="0"/>
              <a:buChar char="•"/>
            </a:pPr>
            <a:r>
              <a:rPr lang="en-US" b="1" u="sng" dirty="0" smtClean="0"/>
              <a:t>Pre-class </a:t>
            </a:r>
            <a:r>
              <a:rPr lang="en-US" b="1" u="sng" dirty="0"/>
              <a:t>reading</a:t>
            </a:r>
            <a:r>
              <a:rPr lang="en-US" dirty="0" smtClean="0"/>
              <a:t>:</a:t>
            </a:r>
          </a:p>
          <a:p>
            <a:pPr marL="857250" lvl="2" indent="0">
              <a:buNone/>
            </a:pPr>
            <a:r>
              <a:rPr lang="en-US" sz="1400" dirty="0"/>
              <a:t>Stella Regina </a:t>
            </a:r>
            <a:r>
              <a:rPr lang="en-US" sz="1400" dirty="0" err="1"/>
              <a:t>Taquette</a:t>
            </a:r>
            <a:r>
              <a:rPr lang="en-US" sz="1400" dirty="0"/>
              <a:t>, Maria </a:t>
            </a:r>
            <a:r>
              <a:rPr lang="en-US" sz="1400" dirty="0" err="1"/>
              <a:t>Cecília</a:t>
            </a:r>
            <a:r>
              <a:rPr lang="en-US" sz="1400" dirty="0"/>
              <a:t> de Souza </a:t>
            </a:r>
            <a:r>
              <a:rPr lang="en-US" sz="1400" dirty="0" err="1"/>
              <a:t>Minayo</a:t>
            </a:r>
            <a:r>
              <a:rPr lang="en-US" sz="1400" dirty="0"/>
              <a:t>, Adriana de Oliveira Rodrigues</a:t>
            </a:r>
          </a:p>
          <a:p>
            <a:pPr marL="857250" lvl="2" indent="0">
              <a:buNone/>
            </a:pPr>
            <a:r>
              <a:rPr lang="en-US" sz="1400" dirty="0"/>
              <a:t>The perceptions of medical researchers on qualitative methodologies</a:t>
            </a:r>
          </a:p>
          <a:p>
            <a:pPr marL="857250" lvl="2" indent="0">
              <a:buNone/>
            </a:pPr>
            <a:r>
              <a:rPr lang="en-US" sz="1400" dirty="0"/>
              <a:t>Cad. </a:t>
            </a:r>
            <a:r>
              <a:rPr lang="en-US" sz="1400" dirty="0" err="1"/>
              <a:t>Saúde</a:t>
            </a:r>
            <a:r>
              <a:rPr lang="en-US" sz="1400" dirty="0"/>
              <a:t> </a:t>
            </a:r>
            <a:r>
              <a:rPr lang="en-US" sz="1400" dirty="0" err="1"/>
              <a:t>Pública</a:t>
            </a:r>
            <a:r>
              <a:rPr lang="en-US" sz="1400" dirty="0"/>
              <a:t>, Rio de Janeiro, 31(4):722-732, 2015</a:t>
            </a:r>
          </a:p>
          <a:p>
            <a:pPr marL="857250" lvl="2" indent="0">
              <a:buNone/>
            </a:pPr>
            <a:r>
              <a:rPr lang="en-US" sz="1400" dirty="0"/>
              <a:t>http://</a:t>
            </a:r>
            <a:r>
              <a:rPr lang="en-US" sz="1400" dirty="0" smtClean="0"/>
              <a:t>www.scielo.br/pdf/csp/v31n4/0102-311X-csp-31-04-00722.pdf</a:t>
            </a:r>
          </a:p>
          <a:p>
            <a:pPr>
              <a:buFont typeface="Arial" panose="020B0604020202020204" pitchFamily="34" charset="0"/>
              <a:buChar char="•"/>
            </a:pPr>
            <a:r>
              <a:rPr lang="en-US" b="1" u="sng" dirty="0" smtClean="0"/>
              <a:t>Class </a:t>
            </a:r>
            <a:r>
              <a:rPr lang="en-US" b="1" u="sng" dirty="0"/>
              <a:t>structure</a:t>
            </a:r>
            <a:r>
              <a:rPr lang="en-US" dirty="0"/>
              <a:t>: </a:t>
            </a:r>
          </a:p>
          <a:p>
            <a:pPr marL="914400" lvl="1" indent="-457200">
              <a:buFont typeface="+mj-lt"/>
              <a:buAutoNum type="alphaLcParenR"/>
            </a:pPr>
            <a:r>
              <a:rPr lang="en-US" sz="2000" dirty="0" smtClean="0"/>
              <a:t>lecture </a:t>
            </a:r>
            <a:r>
              <a:rPr lang="en-US" sz="2000" dirty="0"/>
              <a:t>on common qualitative data collection methods (Document Review, Observation, Interview (face-to-face), Focus Group Discussion, Ethnography,…)</a:t>
            </a:r>
          </a:p>
          <a:p>
            <a:pPr marL="914400" lvl="1" indent="-457200">
              <a:buFont typeface="+mj-lt"/>
              <a:buAutoNum type="alphaLcParenR"/>
            </a:pPr>
            <a:r>
              <a:rPr lang="en-US" sz="2000" dirty="0" smtClean="0"/>
              <a:t>discussion </a:t>
            </a:r>
            <a:r>
              <a:rPr lang="en-US" sz="2000" dirty="0"/>
              <a:t>of the C2-application test in light of a</a:t>
            </a:r>
            <a:r>
              <a:rPr lang="en-US" sz="2000" dirty="0" smtClean="0"/>
              <a:t>)</a:t>
            </a:r>
          </a:p>
          <a:p>
            <a:pPr marL="346075" indent="-288925">
              <a:buFont typeface="Arial" panose="020B0604020202020204" pitchFamily="34" charset="0"/>
              <a:buChar char="•"/>
            </a:pPr>
            <a:r>
              <a:rPr lang="en-US" b="1" u="sng" dirty="0" smtClean="0"/>
              <a:t>Post-class </a:t>
            </a:r>
            <a:r>
              <a:rPr lang="en-US" b="1" u="sng" dirty="0"/>
              <a:t>assignment</a:t>
            </a:r>
            <a:r>
              <a:rPr lang="en-US" dirty="0"/>
              <a:t>: </a:t>
            </a:r>
            <a:r>
              <a:rPr lang="en-US" sz="1800" dirty="0"/>
              <a:t>open book test with </a:t>
            </a:r>
            <a:r>
              <a:rPr lang="en-US" sz="1800" dirty="0" smtClean="0"/>
              <a:t>questions for multiple possible answers with </a:t>
            </a:r>
            <a:r>
              <a:rPr lang="en-US" sz="1800" dirty="0"/>
              <a:t>motivation based on literature. Deadline: Feb 22, </a:t>
            </a:r>
            <a:r>
              <a:rPr lang="en-US" sz="1800" dirty="0"/>
              <a:t>9</a:t>
            </a:r>
            <a:r>
              <a:rPr lang="en-US" sz="1800" dirty="0" smtClean="0"/>
              <a:t>am.</a:t>
            </a:r>
            <a:endParaRPr lang="en-US" sz="1800" dirty="0"/>
          </a:p>
        </p:txBody>
      </p:sp>
    </p:spTree>
    <p:extLst>
      <p:ext uri="{BB962C8B-B14F-4D97-AF65-F5344CB8AC3E}">
        <p14:creationId xmlns:p14="http://schemas.microsoft.com/office/powerpoint/2010/main" val="6806475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Qualitative Research </a:t>
            </a:r>
            <a:r>
              <a:rPr lang="en-US" dirty="0" smtClean="0"/>
              <a:t>(QLR) Methods (QLRM)</a:t>
            </a:r>
            <a:endParaRPr lang="en-US" dirty="0"/>
          </a:p>
        </p:txBody>
      </p:sp>
      <p:sp>
        <p:nvSpPr>
          <p:cNvPr id="5" name="Subtitle 4"/>
          <p:cNvSpPr>
            <a:spLocks noGrp="1"/>
          </p:cNvSpPr>
          <p:nvPr>
            <p:ph type="subTitle" idx="1"/>
          </p:nvPr>
        </p:nvSpPr>
        <p:spPr/>
        <p:txBody>
          <a:bodyPr/>
          <a:lstStyle/>
          <a:p>
            <a:r>
              <a:rPr lang="en-US" dirty="0" smtClean="0"/>
              <a:t>Data Collection Methods</a:t>
            </a:r>
            <a:endParaRPr lang="en-US" dirty="0"/>
          </a:p>
        </p:txBody>
      </p:sp>
    </p:spTree>
    <p:extLst>
      <p:ext uri="{BB962C8B-B14F-4D97-AF65-F5344CB8AC3E}">
        <p14:creationId xmlns:p14="http://schemas.microsoft.com/office/powerpoint/2010/main" val="291432276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a:t>
            </a:r>
            <a:r>
              <a:rPr lang="en-US" dirty="0"/>
              <a:t>of Data </a:t>
            </a:r>
            <a:r>
              <a:rPr lang="en-US" dirty="0" smtClean="0"/>
              <a:t>Collection in </a:t>
            </a:r>
            <a:r>
              <a:rPr lang="en-US" dirty="0" smtClean="0"/>
              <a:t>QLRM</a:t>
            </a:r>
            <a:r>
              <a:rPr lang="en-US" dirty="0"/>
              <a:t/>
            </a:r>
            <a:br>
              <a:rPr lang="en-US" dirty="0"/>
            </a:b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sz="2800" dirty="0" smtClean="0"/>
              <a:t>Survey</a:t>
            </a:r>
            <a:endParaRPr lang="en-US" sz="2800" dirty="0"/>
          </a:p>
          <a:p>
            <a:pPr>
              <a:buFont typeface="Arial" panose="020B0604020202020204" pitchFamily="34" charset="0"/>
              <a:buChar char="•"/>
            </a:pPr>
            <a:r>
              <a:rPr lang="en-US" sz="2800" dirty="0" smtClean="0"/>
              <a:t>Interviews</a:t>
            </a:r>
            <a:endParaRPr lang="en-US" sz="2800" dirty="0"/>
          </a:p>
          <a:p>
            <a:pPr>
              <a:buFont typeface="Arial" panose="020B0604020202020204" pitchFamily="34" charset="0"/>
              <a:buChar char="•"/>
            </a:pPr>
            <a:r>
              <a:rPr lang="en-US" sz="2800" dirty="0" smtClean="0"/>
              <a:t>Focus </a:t>
            </a:r>
            <a:r>
              <a:rPr lang="en-US" sz="2800" dirty="0"/>
              <a:t>groups</a:t>
            </a:r>
          </a:p>
          <a:p>
            <a:pPr>
              <a:buFont typeface="Arial" panose="020B0604020202020204" pitchFamily="34" charset="0"/>
              <a:buChar char="•"/>
            </a:pPr>
            <a:r>
              <a:rPr lang="en-US" sz="2800" dirty="0" smtClean="0"/>
              <a:t>Observation</a:t>
            </a:r>
            <a:endParaRPr lang="en-US" sz="2800" dirty="0"/>
          </a:p>
          <a:p>
            <a:pPr>
              <a:buFont typeface="Arial" panose="020B0604020202020204" pitchFamily="34" charset="0"/>
              <a:buChar char="•"/>
            </a:pPr>
            <a:r>
              <a:rPr lang="en-US" sz="2800" dirty="0" smtClean="0"/>
              <a:t>(</a:t>
            </a:r>
            <a:r>
              <a:rPr lang="en-US" sz="2800" dirty="0"/>
              <a:t>Data) extraction</a:t>
            </a:r>
          </a:p>
          <a:p>
            <a:pPr>
              <a:buFont typeface="Arial" panose="020B0604020202020204" pitchFamily="34" charset="0"/>
              <a:buChar char="•"/>
            </a:pPr>
            <a:r>
              <a:rPr lang="en-US" sz="2800" dirty="0" smtClean="0"/>
              <a:t>Secondary </a:t>
            </a:r>
            <a:r>
              <a:rPr lang="en-US" sz="2800" dirty="0"/>
              <a:t>data </a:t>
            </a:r>
            <a:r>
              <a:rPr lang="en-US" sz="2800" dirty="0" smtClean="0"/>
              <a:t>sources</a:t>
            </a:r>
          </a:p>
          <a:p>
            <a:pPr>
              <a:buFont typeface="Arial" panose="020B0604020202020204" pitchFamily="34" charset="0"/>
              <a:buChar char="•"/>
            </a:pPr>
            <a:r>
              <a:rPr lang="en-US" sz="2800" dirty="0" smtClean="0"/>
              <a:t>Ethnography</a:t>
            </a:r>
            <a:endParaRPr lang="en-US" sz="2800" dirty="0"/>
          </a:p>
        </p:txBody>
      </p:sp>
      <p:sp>
        <p:nvSpPr>
          <p:cNvPr id="4" name="Rectangle 3"/>
          <p:cNvSpPr/>
          <p:nvPr/>
        </p:nvSpPr>
        <p:spPr>
          <a:xfrm>
            <a:off x="381000" y="6320135"/>
            <a:ext cx="8686800" cy="461665"/>
          </a:xfrm>
          <a:prstGeom prst="rect">
            <a:avLst/>
          </a:prstGeom>
        </p:spPr>
        <p:txBody>
          <a:bodyPr wrap="square">
            <a:spAutoFit/>
          </a:bodyPr>
          <a:lstStyle/>
          <a:p>
            <a:pPr algn="r"/>
            <a:r>
              <a:rPr lang="en-US" sz="1200" b="0" dirty="0">
                <a:solidFill>
                  <a:schemeClr val="bg1"/>
                </a:solidFill>
                <a:latin typeface="FuturaStd-Book"/>
              </a:rPr>
              <a:t>MC. Harrell &amp; MA. Bradley. </a:t>
            </a:r>
            <a:r>
              <a:rPr lang="en-US" sz="1200" b="0" dirty="0" smtClean="0">
                <a:solidFill>
                  <a:schemeClr val="bg1"/>
                </a:solidFill>
                <a:latin typeface="FuturaStd-Book"/>
              </a:rPr>
              <a:t>Data </a:t>
            </a:r>
            <a:r>
              <a:rPr lang="en-US" sz="1200" b="0" dirty="0">
                <a:solidFill>
                  <a:schemeClr val="bg1"/>
                </a:solidFill>
                <a:latin typeface="FuturaStd-Book"/>
              </a:rPr>
              <a:t>Collection </a:t>
            </a:r>
            <a:r>
              <a:rPr lang="en-US" sz="1200" b="0" dirty="0" smtClean="0">
                <a:solidFill>
                  <a:schemeClr val="bg1"/>
                </a:solidFill>
                <a:latin typeface="FuturaStd-Book"/>
              </a:rPr>
              <a:t>Methods: Semi-Structured </a:t>
            </a:r>
            <a:r>
              <a:rPr lang="en-US" sz="1200" b="0" dirty="0">
                <a:solidFill>
                  <a:schemeClr val="bg1"/>
                </a:solidFill>
                <a:latin typeface="FuturaStd-Book"/>
              </a:rPr>
              <a:t>Interviews </a:t>
            </a:r>
            <a:r>
              <a:rPr lang="en-US" sz="1200" b="0" dirty="0" smtClean="0">
                <a:solidFill>
                  <a:schemeClr val="bg1"/>
                </a:solidFill>
                <a:latin typeface="FuturaStd-Book"/>
              </a:rPr>
              <a:t>and Focus Groups. RAND Corporation </a:t>
            </a:r>
            <a:r>
              <a:rPr lang="en-US" sz="1200" b="0" dirty="0">
                <a:solidFill>
                  <a:schemeClr val="bg1"/>
                </a:solidFill>
                <a:latin typeface="FuturaStd-Book"/>
              </a:rPr>
              <a:t>2009. http://www.rand.org/pubs/technical_reports/TR718.html</a:t>
            </a:r>
          </a:p>
        </p:txBody>
      </p:sp>
    </p:spTree>
    <p:extLst>
      <p:ext uri="{BB962C8B-B14F-4D97-AF65-F5344CB8AC3E}">
        <p14:creationId xmlns:p14="http://schemas.microsoft.com/office/powerpoint/2010/main" val="284313696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a:t>
            </a:r>
            <a:r>
              <a:rPr lang="en-US" dirty="0"/>
              <a:t>of Data </a:t>
            </a:r>
            <a:r>
              <a:rPr lang="en-US" dirty="0" smtClean="0"/>
              <a:t>Collection in </a:t>
            </a:r>
            <a:r>
              <a:rPr lang="en-US" dirty="0" smtClean="0"/>
              <a:t>QLRM</a:t>
            </a:r>
            <a:r>
              <a:rPr lang="en-US" dirty="0"/>
              <a:t/>
            </a:r>
            <a:br>
              <a:rPr lang="en-US" dirty="0"/>
            </a:b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sz="2800" dirty="0" smtClean="0"/>
              <a:t>Survey</a:t>
            </a:r>
            <a:endParaRPr lang="en-US" sz="2800" dirty="0"/>
          </a:p>
          <a:p>
            <a:pPr>
              <a:buFont typeface="Arial" panose="020B0604020202020204" pitchFamily="34" charset="0"/>
              <a:buChar char="•"/>
            </a:pPr>
            <a:r>
              <a:rPr lang="en-US" sz="2800" dirty="0" smtClean="0"/>
              <a:t>Interviews</a:t>
            </a:r>
            <a:endParaRPr lang="en-US" sz="2800" dirty="0"/>
          </a:p>
          <a:p>
            <a:pPr>
              <a:buFont typeface="Arial" panose="020B0604020202020204" pitchFamily="34" charset="0"/>
              <a:buChar char="•"/>
            </a:pPr>
            <a:r>
              <a:rPr lang="en-US" sz="2800" dirty="0" smtClean="0"/>
              <a:t>Focus </a:t>
            </a:r>
            <a:r>
              <a:rPr lang="en-US" sz="2800" dirty="0"/>
              <a:t>groups</a:t>
            </a:r>
          </a:p>
          <a:p>
            <a:pPr>
              <a:buFont typeface="Arial" panose="020B0604020202020204" pitchFamily="34" charset="0"/>
              <a:buChar char="•"/>
            </a:pPr>
            <a:r>
              <a:rPr lang="en-US" sz="2800" dirty="0" smtClean="0"/>
              <a:t>Observation</a:t>
            </a:r>
            <a:endParaRPr lang="en-US" sz="2800" dirty="0"/>
          </a:p>
          <a:p>
            <a:pPr>
              <a:buFont typeface="Arial" panose="020B0604020202020204" pitchFamily="34" charset="0"/>
              <a:buChar char="•"/>
            </a:pPr>
            <a:r>
              <a:rPr lang="en-US" sz="2800" dirty="0" smtClean="0"/>
              <a:t>(</a:t>
            </a:r>
            <a:r>
              <a:rPr lang="en-US" sz="2800" dirty="0"/>
              <a:t>Data) extraction</a:t>
            </a:r>
          </a:p>
          <a:p>
            <a:pPr>
              <a:buFont typeface="Arial" panose="020B0604020202020204" pitchFamily="34" charset="0"/>
              <a:buChar char="•"/>
            </a:pPr>
            <a:r>
              <a:rPr lang="en-US" sz="2800" dirty="0" smtClean="0"/>
              <a:t>Secondary </a:t>
            </a:r>
            <a:r>
              <a:rPr lang="en-US" sz="2800" dirty="0"/>
              <a:t>data </a:t>
            </a:r>
            <a:r>
              <a:rPr lang="en-US" sz="2800" dirty="0" smtClean="0"/>
              <a:t>sources</a:t>
            </a:r>
          </a:p>
          <a:p>
            <a:pPr>
              <a:buFont typeface="Arial" panose="020B0604020202020204" pitchFamily="34" charset="0"/>
              <a:buChar char="•"/>
            </a:pPr>
            <a:r>
              <a:rPr lang="en-US" sz="2800" dirty="0" smtClean="0"/>
              <a:t>Ethnography</a:t>
            </a:r>
            <a:endParaRPr lang="en-US" sz="2800" dirty="0"/>
          </a:p>
        </p:txBody>
      </p:sp>
      <p:sp>
        <p:nvSpPr>
          <p:cNvPr id="4" name="Rectangle 3"/>
          <p:cNvSpPr/>
          <p:nvPr/>
        </p:nvSpPr>
        <p:spPr>
          <a:xfrm>
            <a:off x="381000" y="6320135"/>
            <a:ext cx="8686800" cy="461665"/>
          </a:xfrm>
          <a:prstGeom prst="rect">
            <a:avLst/>
          </a:prstGeom>
        </p:spPr>
        <p:txBody>
          <a:bodyPr wrap="square">
            <a:spAutoFit/>
          </a:bodyPr>
          <a:lstStyle/>
          <a:p>
            <a:pPr algn="r"/>
            <a:r>
              <a:rPr lang="en-US" sz="1200" b="0" dirty="0">
                <a:solidFill>
                  <a:schemeClr val="bg1"/>
                </a:solidFill>
                <a:latin typeface="FuturaStd-Book"/>
              </a:rPr>
              <a:t>MC. Harrell &amp; MA. Bradley. </a:t>
            </a:r>
            <a:r>
              <a:rPr lang="en-US" sz="1200" b="0" dirty="0" smtClean="0">
                <a:solidFill>
                  <a:schemeClr val="bg1"/>
                </a:solidFill>
                <a:latin typeface="FuturaStd-Book"/>
              </a:rPr>
              <a:t>Data </a:t>
            </a:r>
            <a:r>
              <a:rPr lang="en-US" sz="1200" b="0" dirty="0">
                <a:solidFill>
                  <a:schemeClr val="bg1"/>
                </a:solidFill>
                <a:latin typeface="FuturaStd-Book"/>
              </a:rPr>
              <a:t>Collection </a:t>
            </a:r>
            <a:r>
              <a:rPr lang="en-US" sz="1200" b="0" dirty="0" smtClean="0">
                <a:solidFill>
                  <a:schemeClr val="bg1"/>
                </a:solidFill>
                <a:latin typeface="FuturaStd-Book"/>
              </a:rPr>
              <a:t>Methods: Semi-Structured </a:t>
            </a:r>
            <a:r>
              <a:rPr lang="en-US" sz="1200" b="0" dirty="0">
                <a:solidFill>
                  <a:schemeClr val="bg1"/>
                </a:solidFill>
                <a:latin typeface="FuturaStd-Book"/>
              </a:rPr>
              <a:t>Interviews </a:t>
            </a:r>
            <a:r>
              <a:rPr lang="en-US" sz="1200" b="0" dirty="0" smtClean="0">
                <a:solidFill>
                  <a:schemeClr val="bg1"/>
                </a:solidFill>
                <a:latin typeface="FuturaStd-Book"/>
              </a:rPr>
              <a:t>and Focus Groups. RAND Corporation </a:t>
            </a:r>
            <a:r>
              <a:rPr lang="en-US" sz="1200" b="0" dirty="0">
                <a:solidFill>
                  <a:schemeClr val="bg1"/>
                </a:solidFill>
                <a:latin typeface="FuturaStd-Book"/>
              </a:rPr>
              <a:t>2009. http://www.rand.org/pubs/technical_reports/TR718.html</a:t>
            </a:r>
          </a:p>
        </p:txBody>
      </p:sp>
      <p:sp>
        <p:nvSpPr>
          <p:cNvPr id="5" name="TextBox 4"/>
          <p:cNvSpPr txBox="1"/>
          <p:nvPr/>
        </p:nvSpPr>
        <p:spPr>
          <a:xfrm>
            <a:off x="4602480" y="2057400"/>
            <a:ext cx="3141250" cy="1569660"/>
          </a:xfrm>
          <a:prstGeom prst="rect">
            <a:avLst/>
          </a:prstGeom>
          <a:noFill/>
        </p:spPr>
        <p:txBody>
          <a:bodyPr wrap="square" rtlCol="0">
            <a:spAutoFit/>
          </a:bodyPr>
          <a:lstStyle/>
          <a:p>
            <a:r>
              <a:rPr lang="en-US" dirty="0" smtClean="0">
                <a:solidFill>
                  <a:srgbClr val="FFFF00"/>
                </a:solidFill>
              </a:rPr>
              <a:t>Which one happens always in </a:t>
            </a:r>
            <a:r>
              <a:rPr lang="en-US" dirty="0" smtClean="0">
                <a:solidFill>
                  <a:srgbClr val="FFFF00"/>
                </a:solidFill>
              </a:rPr>
              <a:t>QLR</a:t>
            </a:r>
            <a:r>
              <a:rPr lang="en-US" dirty="0" smtClean="0">
                <a:solidFill>
                  <a:srgbClr val="FFFF00"/>
                </a:solidFill>
              </a:rPr>
              <a:t>?</a:t>
            </a:r>
            <a:endParaRPr lang="en-US" dirty="0">
              <a:solidFill>
                <a:srgbClr val="FFFF00"/>
              </a:solidFill>
            </a:endParaRPr>
          </a:p>
        </p:txBody>
      </p:sp>
    </p:spTree>
    <p:extLst>
      <p:ext uri="{BB962C8B-B14F-4D97-AF65-F5344CB8AC3E}">
        <p14:creationId xmlns:p14="http://schemas.microsoft.com/office/powerpoint/2010/main" val="418316429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a:t>
            </a:r>
            <a:r>
              <a:rPr lang="en-US" dirty="0"/>
              <a:t>of Data </a:t>
            </a:r>
            <a:r>
              <a:rPr lang="en-US" dirty="0" smtClean="0"/>
              <a:t>Collection in QRM</a:t>
            </a:r>
            <a:r>
              <a:rPr lang="en-US" dirty="0"/>
              <a:t/>
            </a:r>
            <a:br>
              <a:rPr lang="en-US" dirty="0"/>
            </a:b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sz="2800" dirty="0" smtClean="0"/>
              <a:t>Survey           			 =</a:t>
            </a:r>
            <a:r>
              <a:rPr lang="en-US" sz="2800" dirty="0" smtClean="0">
                <a:solidFill>
                  <a:srgbClr val="FFFF00"/>
                </a:solidFill>
              </a:rPr>
              <a:t>  </a:t>
            </a:r>
            <a:r>
              <a:rPr lang="en-US" sz="2800" dirty="0" smtClean="0">
                <a:solidFill>
                  <a:srgbClr val="1FE115"/>
                </a:solidFill>
              </a:rPr>
              <a:t>document</a:t>
            </a:r>
            <a:endParaRPr lang="en-US" sz="2800" dirty="0">
              <a:solidFill>
                <a:srgbClr val="1FE115"/>
              </a:solidFill>
            </a:endParaRPr>
          </a:p>
          <a:p>
            <a:pPr>
              <a:buFont typeface="Arial" panose="020B0604020202020204" pitchFamily="34" charset="0"/>
              <a:buChar char="•"/>
            </a:pPr>
            <a:r>
              <a:rPr lang="en-US" sz="2800" dirty="0" smtClean="0"/>
              <a:t>Interviews		produce</a:t>
            </a:r>
            <a:r>
              <a:rPr lang="en-US" sz="2800" dirty="0" smtClean="0">
                <a:solidFill>
                  <a:srgbClr val="FFFF00"/>
                </a:solidFill>
              </a:rPr>
              <a:t> </a:t>
            </a:r>
            <a:r>
              <a:rPr lang="en-US" sz="2800" dirty="0" smtClean="0">
                <a:solidFill>
                  <a:srgbClr val="1FE115"/>
                </a:solidFill>
              </a:rPr>
              <a:t>document</a:t>
            </a:r>
            <a:endParaRPr lang="en-US" sz="2800" dirty="0">
              <a:solidFill>
                <a:srgbClr val="1FE115"/>
              </a:solidFill>
            </a:endParaRPr>
          </a:p>
          <a:p>
            <a:pPr>
              <a:buFont typeface="Arial" panose="020B0604020202020204" pitchFamily="34" charset="0"/>
              <a:buChar char="•"/>
            </a:pPr>
            <a:r>
              <a:rPr lang="en-US" sz="2800" dirty="0" smtClean="0"/>
              <a:t>Focus groups		produce </a:t>
            </a:r>
            <a:r>
              <a:rPr lang="en-US" sz="2800" dirty="0" smtClean="0">
                <a:solidFill>
                  <a:srgbClr val="1FE115"/>
                </a:solidFill>
              </a:rPr>
              <a:t>document</a:t>
            </a:r>
            <a:endParaRPr lang="en-US" sz="2800" dirty="0">
              <a:solidFill>
                <a:srgbClr val="1FE115"/>
              </a:solidFill>
            </a:endParaRPr>
          </a:p>
          <a:p>
            <a:pPr>
              <a:buFont typeface="Arial" panose="020B0604020202020204" pitchFamily="34" charset="0"/>
              <a:buChar char="•"/>
            </a:pPr>
            <a:r>
              <a:rPr lang="en-US" sz="2800" dirty="0" smtClean="0"/>
              <a:t>Observations		produce </a:t>
            </a:r>
            <a:r>
              <a:rPr lang="en-US" sz="2800" dirty="0">
                <a:solidFill>
                  <a:srgbClr val="1FE115"/>
                </a:solidFill>
              </a:rPr>
              <a:t>document</a:t>
            </a:r>
          </a:p>
          <a:p>
            <a:pPr>
              <a:buFont typeface="Arial" panose="020B0604020202020204" pitchFamily="34" charset="0"/>
              <a:buChar char="•"/>
            </a:pPr>
            <a:r>
              <a:rPr lang="en-US" sz="2800" dirty="0" smtClean="0">
                <a:solidFill>
                  <a:srgbClr val="FFFF00"/>
                </a:solidFill>
              </a:rPr>
              <a:t>(</a:t>
            </a:r>
            <a:r>
              <a:rPr lang="en-US" sz="2800" dirty="0">
                <a:solidFill>
                  <a:srgbClr val="FFFF00"/>
                </a:solidFill>
              </a:rPr>
              <a:t>Data) extraction</a:t>
            </a:r>
          </a:p>
          <a:p>
            <a:pPr>
              <a:buFont typeface="Arial" panose="020B0604020202020204" pitchFamily="34" charset="0"/>
              <a:buChar char="•"/>
            </a:pPr>
            <a:r>
              <a:rPr lang="en-US" sz="2800" dirty="0" smtClean="0"/>
              <a:t>Secondary </a:t>
            </a:r>
            <a:r>
              <a:rPr lang="en-US" sz="2800" dirty="0"/>
              <a:t>data sources	 = </a:t>
            </a:r>
            <a:r>
              <a:rPr lang="en-US" sz="2800" dirty="0" smtClean="0"/>
              <a:t> </a:t>
            </a:r>
            <a:r>
              <a:rPr lang="en-US" sz="2800" dirty="0" smtClean="0">
                <a:solidFill>
                  <a:srgbClr val="1FE115"/>
                </a:solidFill>
              </a:rPr>
              <a:t>document</a:t>
            </a:r>
          </a:p>
          <a:p>
            <a:pPr>
              <a:buFont typeface="Arial" panose="020B0604020202020204" pitchFamily="34" charset="0"/>
              <a:buChar char="•"/>
            </a:pPr>
            <a:r>
              <a:rPr lang="en-US" sz="2800" dirty="0"/>
              <a:t>Ethnography		produce </a:t>
            </a:r>
            <a:r>
              <a:rPr lang="en-US" sz="2800" dirty="0" smtClean="0">
                <a:solidFill>
                  <a:srgbClr val="1FE115"/>
                </a:solidFill>
              </a:rPr>
              <a:t>document</a:t>
            </a:r>
            <a:endParaRPr lang="en-US" sz="2800" dirty="0">
              <a:solidFill>
                <a:srgbClr val="1FE115"/>
              </a:solidFill>
            </a:endParaRPr>
          </a:p>
        </p:txBody>
      </p:sp>
      <p:sp>
        <p:nvSpPr>
          <p:cNvPr id="4" name="Rectangle 3"/>
          <p:cNvSpPr/>
          <p:nvPr/>
        </p:nvSpPr>
        <p:spPr>
          <a:xfrm>
            <a:off x="381000" y="6320135"/>
            <a:ext cx="8686800" cy="461665"/>
          </a:xfrm>
          <a:prstGeom prst="rect">
            <a:avLst/>
          </a:prstGeom>
        </p:spPr>
        <p:txBody>
          <a:bodyPr wrap="square">
            <a:spAutoFit/>
          </a:bodyPr>
          <a:lstStyle/>
          <a:p>
            <a:pPr algn="r"/>
            <a:r>
              <a:rPr lang="en-US" sz="1200" b="0" dirty="0">
                <a:solidFill>
                  <a:schemeClr val="bg1"/>
                </a:solidFill>
                <a:latin typeface="FuturaStd-Book"/>
              </a:rPr>
              <a:t>MC. Harrell &amp; MA. Bradley. </a:t>
            </a:r>
            <a:r>
              <a:rPr lang="en-US" sz="1200" b="0" dirty="0" smtClean="0">
                <a:solidFill>
                  <a:schemeClr val="bg1"/>
                </a:solidFill>
                <a:latin typeface="FuturaStd-Book"/>
              </a:rPr>
              <a:t>Data </a:t>
            </a:r>
            <a:r>
              <a:rPr lang="en-US" sz="1200" b="0" dirty="0">
                <a:solidFill>
                  <a:schemeClr val="bg1"/>
                </a:solidFill>
                <a:latin typeface="FuturaStd-Book"/>
              </a:rPr>
              <a:t>Collection </a:t>
            </a:r>
            <a:r>
              <a:rPr lang="en-US" sz="1200" b="0" dirty="0" smtClean="0">
                <a:solidFill>
                  <a:schemeClr val="bg1"/>
                </a:solidFill>
                <a:latin typeface="FuturaStd-Book"/>
              </a:rPr>
              <a:t>Methods: Semi-Structured </a:t>
            </a:r>
            <a:r>
              <a:rPr lang="en-US" sz="1200" b="0" dirty="0">
                <a:solidFill>
                  <a:schemeClr val="bg1"/>
                </a:solidFill>
                <a:latin typeface="FuturaStd-Book"/>
              </a:rPr>
              <a:t>Interviews </a:t>
            </a:r>
            <a:r>
              <a:rPr lang="en-US" sz="1200" b="0" dirty="0" smtClean="0">
                <a:solidFill>
                  <a:schemeClr val="bg1"/>
                </a:solidFill>
                <a:latin typeface="FuturaStd-Book"/>
              </a:rPr>
              <a:t>and Focus Groups. RAND Corporation </a:t>
            </a:r>
            <a:r>
              <a:rPr lang="en-US" sz="1200" b="0" dirty="0">
                <a:solidFill>
                  <a:schemeClr val="bg1"/>
                </a:solidFill>
                <a:latin typeface="FuturaStd-Book"/>
              </a:rPr>
              <a:t>2009. http://www.rand.org/pubs/technical_reports/TR718.html</a:t>
            </a:r>
          </a:p>
        </p:txBody>
      </p:sp>
      <p:grpSp>
        <p:nvGrpSpPr>
          <p:cNvPr id="19" name="Group 18"/>
          <p:cNvGrpSpPr/>
          <p:nvPr/>
        </p:nvGrpSpPr>
        <p:grpSpPr>
          <a:xfrm>
            <a:off x="7239000" y="1981200"/>
            <a:ext cx="838200" cy="3048000"/>
            <a:chOff x="7239000" y="1981200"/>
            <a:chExt cx="838200" cy="3048000"/>
          </a:xfrm>
        </p:grpSpPr>
        <p:cxnSp>
          <p:nvCxnSpPr>
            <p:cNvPr id="7" name="Straight Connector 6"/>
            <p:cNvCxnSpPr/>
            <p:nvPr/>
          </p:nvCxnSpPr>
          <p:spPr bwMode="auto">
            <a:xfrm>
              <a:off x="7239000" y="1981200"/>
              <a:ext cx="838200" cy="0"/>
            </a:xfrm>
            <a:prstGeom prst="line">
              <a:avLst/>
            </a:prstGeom>
            <a:solidFill>
              <a:schemeClr val="accent1"/>
            </a:solidFill>
            <a:ln w="38100" cap="flat" cmpd="sng" algn="ctr">
              <a:solidFill>
                <a:srgbClr val="1FE115"/>
              </a:solidFill>
              <a:prstDash val="solid"/>
              <a:round/>
              <a:headEnd type="none" w="med" len="med"/>
              <a:tailEnd type="none" w="med" len="med"/>
            </a:ln>
            <a:effectLst/>
          </p:spPr>
        </p:cxnSp>
        <p:cxnSp>
          <p:nvCxnSpPr>
            <p:cNvPr id="8" name="Straight Connector 7"/>
            <p:cNvCxnSpPr/>
            <p:nvPr/>
          </p:nvCxnSpPr>
          <p:spPr bwMode="auto">
            <a:xfrm>
              <a:off x="7239000" y="2468880"/>
              <a:ext cx="838200" cy="0"/>
            </a:xfrm>
            <a:prstGeom prst="line">
              <a:avLst/>
            </a:prstGeom>
            <a:solidFill>
              <a:schemeClr val="accent1"/>
            </a:solidFill>
            <a:ln w="38100" cap="flat" cmpd="sng" algn="ctr">
              <a:solidFill>
                <a:srgbClr val="1FE115"/>
              </a:solidFill>
              <a:prstDash val="solid"/>
              <a:round/>
              <a:headEnd type="none" w="med" len="med"/>
              <a:tailEnd type="none" w="med" len="med"/>
            </a:ln>
            <a:effectLst/>
          </p:spPr>
        </p:cxnSp>
        <p:cxnSp>
          <p:nvCxnSpPr>
            <p:cNvPr id="9" name="Straight Connector 8"/>
            <p:cNvCxnSpPr/>
            <p:nvPr/>
          </p:nvCxnSpPr>
          <p:spPr bwMode="auto">
            <a:xfrm>
              <a:off x="7239000" y="2971800"/>
              <a:ext cx="838200" cy="0"/>
            </a:xfrm>
            <a:prstGeom prst="line">
              <a:avLst/>
            </a:prstGeom>
            <a:solidFill>
              <a:schemeClr val="accent1"/>
            </a:solidFill>
            <a:ln w="38100" cap="flat" cmpd="sng" algn="ctr">
              <a:solidFill>
                <a:srgbClr val="1FE115"/>
              </a:solidFill>
              <a:prstDash val="solid"/>
              <a:round/>
              <a:headEnd type="none" w="med" len="med"/>
              <a:tailEnd type="none" w="med" len="med"/>
            </a:ln>
            <a:effectLst/>
          </p:spPr>
        </p:cxnSp>
        <p:cxnSp>
          <p:nvCxnSpPr>
            <p:cNvPr id="10" name="Straight Connector 9"/>
            <p:cNvCxnSpPr/>
            <p:nvPr/>
          </p:nvCxnSpPr>
          <p:spPr bwMode="auto">
            <a:xfrm>
              <a:off x="7239000" y="3505200"/>
              <a:ext cx="838200" cy="0"/>
            </a:xfrm>
            <a:prstGeom prst="line">
              <a:avLst/>
            </a:prstGeom>
            <a:solidFill>
              <a:schemeClr val="accent1"/>
            </a:solidFill>
            <a:ln w="38100" cap="flat" cmpd="sng" algn="ctr">
              <a:solidFill>
                <a:srgbClr val="1FE115"/>
              </a:solidFill>
              <a:prstDash val="solid"/>
              <a:round/>
              <a:headEnd type="none" w="med" len="med"/>
              <a:tailEnd type="none" w="med" len="med"/>
            </a:ln>
            <a:effectLst/>
          </p:spPr>
        </p:cxnSp>
        <p:cxnSp>
          <p:nvCxnSpPr>
            <p:cNvPr id="11" name="Straight Connector 10"/>
            <p:cNvCxnSpPr/>
            <p:nvPr/>
          </p:nvCxnSpPr>
          <p:spPr bwMode="auto">
            <a:xfrm>
              <a:off x="7239000" y="4495800"/>
              <a:ext cx="838200" cy="0"/>
            </a:xfrm>
            <a:prstGeom prst="line">
              <a:avLst/>
            </a:prstGeom>
            <a:solidFill>
              <a:schemeClr val="accent1"/>
            </a:solidFill>
            <a:ln w="38100" cap="flat" cmpd="sng" algn="ctr">
              <a:solidFill>
                <a:srgbClr val="1FE115"/>
              </a:solidFill>
              <a:prstDash val="solid"/>
              <a:round/>
              <a:headEnd type="none" w="med" len="med"/>
              <a:tailEnd type="none" w="med" len="med"/>
            </a:ln>
            <a:effectLst/>
          </p:spPr>
        </p:cxnSp>
        <p:cxnSp>
          <p:nvCxnSpPr>
            <p:cNvPr id="12" name="Straight Connector 11"/>
            <p:cNvCxnSpPr/>
            <p:nvPr/>
          </p:nvCxnSpPr>
          <p:spPr bwMode="auto">
            <a:xfrm>
              <a:off x="7239000" y="5029200"/>
              <a:ext cx="838200" cy="0"/>
            </a:xfrm>
            <a:prstGeom prst="line">
              <a:avLst/>
            </a:prstGeom>
            <a:solidFill>
              <a:schemeClr val="accent1"/>
            </a:solidFill>
            <a:ln w="38100" cap="flat" cmpd="sng" algn="ctr">
              <a:solidFill>
                <a:srgbClr val="1FE115"/>
              </a:solidFill>
              <a:prstDash val="solid"/>
              <a:round/>
              <a:headEnd type="none" w="med" len="med"/>
              <a:tailEnd type="none" w="med" len="med"/>
            </a:ln>
            <a:effectLst/>
          </p:spPr>
        </p:cxnSp>
        <p:cxnSp>
          <p:nvCxnSpPr>
            <p:cNvPr id="13" name="Straight Connector 12"/>
            <p:cNvCxnSpPr/>
            <p:nvPr/>
          </p:nvCxnSpPr>
          <p:spPr bwMode="auto">
            <a:xfrm flipV="1">
              <a:off x="8077200" y="1981200"/>
              <a:ext cx="0" cy="3048000"/>
            </a:xfrm>
            <a:prstGeom prst="line">
              <a:avLst/>
            </a:prstGeom>
            <a:solidFill>
              <a:schemeClr val="accent1"/>
            </a:solidFill>
            <a:ln w="38100" cap="flat" cmpd="sng" algn="ctr">
              <a:solidFill>
                <a:srgbClr val="1FE115"/>
              </a:solidFill>
              <a:prstDash val="solid"/>
              <a:round/>
              <a:headEnd type="none" w="med" len="med"/>
              <a:tailEnd type="none" w="med" len="med"/>
            </a:ln>
            <a:effectLst/>
          </p:spPr>
        </p:cxnSp>
      </p:grpSp>
      <p:cxnSp>
        <p:nvCxnSpPr>
          <p:cNvPr id="16" name="Straight Connector 15"/>
          <p:cNvCxnSpPr/>
          <p:nvPr/>
        </p:nvCxnSpPr>
        <p:spPr bwMode="auto">
          <a:xfrm>
            <a:off x="3581400" y="4038600"/>
            <a:ext cx="4495800" cy="0"/>
          </a:xfrm>
          <a:prstGeom prst="line">
            <a:avLst/>
          </a:prstGeom>
          <a:solidFill>
            <a:schemeClr val="accent1"/>
          </a:solidFill>
          <a:ln w="38100" cap="flat" cmpd="sng" algn="ctr">
            <a:solidFill>
              <a:srgbClr val="1FE115"/>
            </a:solidFill>
            <a:prstDash val="solid"/>
            <a:round/>
            <a:headEnd type="arrow" w="med" len="med"/>
            <a:tailEnd type="none" w="med" len="med"/>
          </a:ln>
          <a:effectLst/>
        </p:spPr>
      </p:cxnSp>
    </p:spTree>
    <p:extLst>
      <p:ext uri="{BB962C8B-B14F-4D97-AF65-F5344CB8AC3E}">
        <p14:creationId xmlns:p14="http://schemas.microsoft.com/office/powerpoint/2010/main" val="482103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right)">
                                      <p:cBhvr>
                                        <p:cTn id="1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a:t>
            </a:r>
            <a:r>
              <a:rPr lang="en-US" dirty="0"/>
              <a:t>of Data </a:t>
            </a:r>
            <a:r>
              <a:rPr lang="en-US" dirty="0" smtClean="0"/>
              <a:t>Collection in QRM</a:t>
            </a:r>
            <a:r>
              <a:rPr lang="en-US" dirty="0"/>
              <a:t/>
            </a:r>
            <a:br>
              <a:rPr lang="en-US" dirty="0"/>
            </a:b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sz="2800" dirty="0" smtClean="0"/>
              <a:t>Survey</a:t>
            </a:r>
            <a:endParaRPr lang="en-US" sz="2800" dirty="0"/>
          </a:p>
          <a:p>
            <a:pPr>
              <a:buFont typeface="Arial" panose="020B0604020202020204" pitchFamily="34" charset="0"/>
              <a:buChar char="•"/>
            </a:pPr>
            <a:r>
              <a:rPr lang="en-US" sz="2800" dirty="0" smtClean="0"/>
              <a:t>Interviews</a:t>
            </a:r>
            <a:endParaRPr lang="en-US" sz="2800" dirty="0"/>
          </a:p>
          <a:p>
            <a:pPr>
              <a:buFont typeface="Arial" panose="020B0604020202020204" pitchFamily="34" charset="0"/>
              <a:buChar char="•"/>
            </a:pPr>
            <a:r>
              <a:rPr lang="en-US" sz="2800" dirty="0" smtClean="0"/>
              <a:t>Focus </a:t>
            </a:r>
            <a:r>
              <a:rPr lang="en-US" sz="2800" dirty="0"/>
              <a:t>groups</a:t>
            </a:r>
          </a:p>
          <a:p>
            <a:pPr>
              <a:buFont typeface="Arial" panose="020B0604020202020204" pitchFamily="34" charset="0"/>
              <a:buChar char="•"/>
            </a:pPr>
            <a:r>
              <a:rPr lang="en-US" sz="2800" dirty="0" smtClean="0"/>
              <a:t>Observation</a:t>
            </a:r>
            <a:endParaRPr lang="en-US" sz="2800" dirty="0"/>
          </a:p>
          <a:p>
            <a:pPr>
              <a:buFont typeface="Arial" panose="020B0604020202020204" pitchFamily="34" charset="0"/>
              <a:buChar char="•"/>
            </a:pPr>
            <a:r>
              <a:rPr lang="en-US" sz="2800" dirty="0" smtClean="0"/>
              <a:t>(</a:t>
            </a:r>
            <a:r>
              <a:rPr lang="en-US" sz="2800" dirty="0"/>
              <a:t>Data) extraction</a:t>
            </a:r>
          </a:p>
          <a:p>
            <a:pPr>
              <a:buFont typeface="Arial" panose="020B0604020202020204" pitchFamily="34" charset="0"/>
              <a:buChar char="•"/>
            </a:pPr>
            <a:r>
              <a:rPr lang="en-US" sz="2800" dirty="0" smtClean="0"/>
              <a:t>Secondary </a:t>
            </a:r>
            <a:r>
              <a:rPr lang="en-US" sz="2800" dirty="0"/>
              <a:t>data </a:t>
            </a:r>
            <a:r>
              <a:rPr lang="en-US" sz="2800" dirty="0" smtClean="0"/>
              <a:t>sources</a:t>
            </a:r>
          </a:p>
          <a:p>
            <a:pPr>
              <a:buFont typeface="Arial" panose="020B0604020202020204" pitchFamily="34" charset="0"/>
              <a:buChar char="•"/>
            </a:pPr>
            <a:r>
              <a:rPr lang="en-US" sz="2800" dirty="0" smtClean="0"/>
              <a:t>Ethnography</a:t>
            </a:r>
            <a:endParaRPr lang="en-US" sz="2800" dirty="0"/>
          </a:p>
        </p:txBody>
      </p:sp>
      <p:sp>
        <p:nvSpPr>
          <p:cNvPr id="4" name="TextBox 3"/>
          <p:cNvSpPr txBox="1"/>
          <p:nvPr/>
        </p:nvSpPr>
        <p:spPr>
          <a:xfrm>
            <a:off x="4724400" y="1676400"/>
            <a:ext cx="4038600" cy="2677656"/>
          </a:xfrm>
          <a:prstGeom prst="rect">
            <a:avLst/>
          </a:prstGeom>
          <a:noFill/>
          <a:ln>
            <a:solidFill>
              <a:schemeClr val="bg1"/>
            </a:solidFill>
          </a:ln>
        </p:spPr>
        <p:txBody>
          <a:bodyPr wrap="square" rtlCol="0">
            <a:spAutoFit/>
          </a:bodyPr>
          <a:lstStyle/>
          <a:p>
            <a:pPr marL="457200" indent="-457200" algn="l">
              <a:buFont typeface="Arial" panose="020B0604020202020204" pitchFamily="34" charset="0"/>
              <a:buChar char="•"/>
            </a:pPr>
            <a:r>
              <a:rPr lang="en-US" sz="2400" b="0" dirty="0" smtClean="0">
                <a:solidFill>
                  <a:schemeClr val="bg1"/>
                </a:solidFill>
              </a:rPr>
              <a:t>fixed </a:t>
            </a:r>
            <a:r>
              <a:rPr lang="en-US" sz="2400" b="0" dirty="0">
                <a:solidFill>
                  <a:schemeClr val="bg1"/>
                </a:solidFill>
              </a:rPr>
              <a:t>sets of </a:t>
            </a:r>
            <a:r>
              <a:rPr lang="en-US" sz="2400" b="0" dirty="0" smtClean="0">
                <a:solidFill>
                  <a:schemeClr val="bg1"/>
                </a:solidFill>
              </a:rPr>
              <a:t>questions (questionnaire), </a:t>
            </a:r>
          </a:p>
          <a:p>
            <a:pPr marL="457200" indent="-457200" algn="l">
              <a:buFont typeface="Arial" panose="020B0604020202020204" pitchFamily="34" charset="0"/>
              <a:buChar char="•"/>
            </a:pPr>
            <a:r>
              <a:rPr lang="en-US" sz="2400" b="0" dirty="0" smtClean="0">
                <a:solidFill>
                  <a:schemeClr val="bg1"/>
                </a:solidFill>
              </a:rPr>
              <a:t>delivery methods:</a:t>
            </a:r>
            <a:endParaRPr lang="en-US" sz="2400" b="0" dirty="0">
              <a:solidFill>
                <a:schemeClr val="bg1"/>
              </a:solidFill>
            </a:endParaRPr>
          </a:p>
          <a:p>
            <a:pPr marL="914400" lvl="1" indent="-457200" algn="l">
              <a:buFont typeface="Arial" panose="020B0604020202020204" pitchFamily="34" charset="0"/>
              <a:buChar char="•"/>
            </a:pPr>
            <a:r>
              <a:rPr lang="en-US" sz="2400" b="0" dirty="0" smtClean="0">
                <a:solidFill>
                  <a:schemeClr val="bg1"/>
                </a:solidFill>
              </a:rPr>
              <a:t>‘paper </a:t>
            </a:r>
            <a:r>
              <a:rPr lang="en-US" sz="2400" b="0" dirty="0">
                <a:solidFill>
                  <a:schemeClr val="bg1"/>
                </a:solidFill>
              </a:rPr>
              <a:t>and </a:t>
            </a:r>
            <a:r>
              <a:rPr lang="en-US" sz="2400" b="0" dirty="0" smtClean="0">
                <a:solidFill>
                  <a:schemeClr val="bg1"/>
                </a:solidFill>
              </a:rPr>
              <a:t>pencil’ </a:t>
            </a:r>
          </a:p>
          <a:p>
            <a:pPr marL="914400" lvl="1" indent="-457200" algn="l">
              <a:buFont typeface="Arial" panose="020B0604020202020204" pitchFamily="34" charset="0"/>
              <a:buChar char="•"/>
            </a:pPr>
            <a:r>
              <a:rPr lang="en-US" sz="2400" b="0" dirty="0" smtClean="0">
                <a:solidFill>
                  <a:schemeClr val="bg1"/>
                </a:solidFill>
              </a:rPr>
              <a:t>Web form</a:t>
            </a:r>
            <a:r>
              <a:rPr lang="en-US" sz="2400" b="0" dirty="0">
                <a:solidFill>
                  <a:schemeClr val="bg1"/>
                </a:solidFill>
              </a:rPr>
              <a:t>, </a:t>
            </a:r>
            <a:endParaRPr lang="en-US" sz="2400" b="0" dirty="0" smtClean="0">
              <a:solidFill>
                <a:schemeClr val="bg1"/>
              </a:solidFill>
            </a:endParaRPr>
          </a:p>
          <a:p>
            <a:pPr marL="914400" lvl="1" indent="-457200" algn="l">
              <a:buFont typeface="Arial" panose="020B0604020202020204" pitchFamily="34" charset="0"/>
              <a:buChar char="•"/>
            </a:pPr>
            <a:r>
              <a:rPr lang="en-US" sz="2400" b="0" dirty="0" smtClean="0">
                <a:solidFill>
                  <a:schemeClr val="bg1"/>
                </a:solidFill>
              </a:rPr>
              <a:t>by </a:t>
            </a:r>
            <a:r>
              <a:rPr lang="en-US" sz="2400" b="0" dirty="0">
                <a:solidFill>
                  <a:schemeClr val="bg1"/>
                </a:solidFill>
              </a:rPr>
              <a:t>an interviewer who </a:t>
            </a:r>
            <a:r>
              <a:rPr lang="en-US" sz="2400" b="0" dirty="0" smtClean="0">
                <a:solidFill>
                  <a:schemeClr val="bg1"/>
                </a:solidFill>
              </a:rPr>
              <a:t>follows </a:t>
            </a:r>
            <a:r>
              <a:rPr lang="en-US" sz="2400" b="0" dirty="0">
                <a:solidFill>
                  <a:schemeClr val="bg1"/>
                </a:solidFill>
              </a:rPr>
              <a:t>a strict </a:t>
            </a:r>
            <a:r>
              <a:rPr lang="en-US" sz="2400" b="0" dirty="0" smtClean="0">
                <a:solidFill>
                  <a:schemeClr val="bg1"/>
                </a:solidFill>
              </a:rPr>
              <a:t>script.</a:t>
            </a:r>
            <a:endParaRPr lang="en-US" sz="2400" b="0" dirty="0">
              <a:solidFill>
                <a:schemeClr val="bg1"/>
              </a:solidFill>
            </a:endParaRPr>
          </a:p>
        </p:txBody>
      </p:sp>
      <p:cxnSp>
        <p:nvCxnSpPr>
          <p:cNvPr id="6" name="Straight Arrow Connector 5"/>
          <p:cNvCxnSpPr/>
          <p:nvPr/>
        </p:nvCxnSpPr>
        <p:spPr bwMode="auto">
          <a:xfrm>
            <a:off x="1905000" y="1981200"/>
            <a:ext cx="2819400" cy="0"/>
          </a:xfrm>
          <a:prstGeom prst="straightConnector1">
            <a:avLst/>
          </a:prstGeom>
          <a:solidFill>
            <a:schemeClr val="accent1"/>
          </a:solidFill>
          <a:ln w="57150" cap="flat" cmpd="sng" algn="ctr">
            <a:solidFill>
              <a:schemeClr val="bg1"/>
            </a:solidFill>
            <a:prstDash val="solid"/>
            <a:round/>
            <a:headEnd type="none" w="med" len="med"/>
            <a:tailEnd type="triangle"/>
          </a:ln>
          <a:effectLst/>
        </p:spPr>
      </p:cxnSp>
      <p:sp>
        <p:nvSpPr>
          <p:cNvPr id="7" name="Rectangle 6"/>
          <p:cNvSpPr/>
          <p:nvPr/>
        </p:nvSpPr>
        <p:spPr>
          <a:xfrm>
            <a:off x="381000" y="6320135"/>
            <a:ext cx="8686800" cy="461665"/>
          </a:xfrm>
          <a:prstGeom prst="rect">
            <a:avLst/>
          </a:prstGeom>
        </p:spPr>
        <p:txBody>
          <a:bodyPr wrap="square">
            <a:spAutoFit/>
          </a:bodyPr>
          <a:lstStyle/>
          <a:p>
            <a:pPr algn="r"/>
            <a:r>
              <a:rPr lang="en-US" sz="1200" b="0" dirty="0">
                <a:solidFill>
                  <a:schemeClr val="bg1"/>
                </a:solidFill>
                <a:latin typeface="FuturaStd-Book"/>
              </a:rPr>
              <a:t>MC. Harrell &amp; MA. Bradley. </a:t>
            </a:r>
            <a:r>
              <a:rPr lang="en-US" sz="1200" b="0" dirty="0" smtClean="0">
                <a:solidFill>
                  <a:schemeClr val="bg1"/>
                </a:solidFill>
                <a:latin typeface="FuturaStd-Book"/>
              </a:rPr>
              <a:t>Data </a:t>
            </a:r>
            <a:r>
              <a:rPr lang="en-US" sz="1200" b="0" dirty="0">
                <a:solidFill>
                  <a:schemeClr val="bg1"/>
                </a:solidFill>
                <a:latin typeface="FuturaStd-Book"/>
              </a:rPr>
              <a:t>Collection </a:t>
            </a:r>
            <a:r>
              <a:rPr lang="en-US" sz="1200" b="0" dirty="0" smtClean="0">
                <a:solidFill>
                  <a:schemeClr val="bg1"/>
                </a:solidFill>
                <a:latin typeface="FuturaStd-Book"/>
              </a:rPr>
              <a:t>Methods: Semi-Structured </a:t>
            </a:r>
            <a:r>
              <a:rPr lang="en-US" sz="1200" b="0" dirty="0">
                <a:solidFill>
                  <a:schemeClr val="bg1"/>
                </a:solidFill>
                <a:latin typeface="FuturaStd-Book"/>
              </a:rPr>
              <a:t>Interviews </a:t>
            </a:r>
            <a:r>
              <a:rPr lang="en-US" sz="1200" b="0" dirty="0" smtClean="0">
                <a:solidFill>
                  <a:schemeClr val="bg1"/>
                </a:solidFill>
                <a:latin typeface="FuturaStd-Book"/>
              </a:rPr>
              <a:t>and Focus Groups. RAND Corporation </a:t>
            </a:r>
            <a:r>
              <a:rPr lang="en-US" sz="1200" b="0" dirty="0">
                <a:solidFill>
                  <a:schemeClr val="bg1"/>
                </a:solidFill>
                <a:latin typeface="FuturaStd-Book"/>
              </a:rPr>
              <a:t>2009. http://www.rand.org/pubs/technical_reports/TR718.html</a:t>
            </a:r>
          </a:p>
        </p:txBody>
      </p:sp>
    </p:spTree>
    <p:extLst>
      <p:ext uri="{BB962C8B-B14F-4D97-AF65-F5344CB8AC3E}">
        <p14:creationId xmlns:p14="http://schemas.microsoft.com/office/powerpoint/2010/main" val="122774386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Web surveys, anything more popular?</a:t>
            </a:r>
            <a:endParaRPr lang="en-US" dirty="0"/>
          </a:p>
        </p:txBody>
      </p:sp>
      <p:pic>
        <p:nvPicPr>
          <p:cNvPr id="4" name="Picture 3"/>
          <p:cNvPicPr>
            <a:picLocks noChangeAspect="1"/>
          </p:cNvPicPr>
          <p:nvPr/>
        </p:nvPicPr>
        <p:blipFill>
          <a:blip r:embed="rId2"/>
          <a:stretch>
            <a:fillRect/>
          </a:stretch>
        </p:blipFill>
        <p:spPr>
          <a:xfrm>
            <a:off x="0" y="1676400"/>
            <a:ext cx="4713336" cy="5181600"/>
          </a:xfrm>
          <a:prstGeom prst="rect">
            <a:avLst/>
          </a:prstGeom>
        </p:spPr>
      </p:pic>
      <p:pic>
        <p:nvPicPr>
          <p:cNvPr id="5" name="Picture 4"/>
          <p:cNvPicPr>
            <a:picLocks noChangeAspect="1"/>
          </p:cNvPicPr>
          <p:nvPr/>
        </p:nvPicPr>
        <p:blipFill>
          <a:blip r:embed="rId3"/>
          <a:stretch>
            <a:fillRect/>
          </a:stretch>
        </p:blipFill>
        <p:spPr>
          <a:xfrm>
            <a:off x="4634766" y="1676400"/>
            <a:ext cx="4509234" cy="5181600"/>
          </a:xfrm>
          <a:prstGeom prst="rect">
            <a:avLst/>
          </a:prstGeom>
        </p:spPr>
      </p:pic>
    </p:spTree>
    <p:extLst>
      <p:ext uri="{BB962C8B-B14F-4D97-AF65-F5344CB8AC3E}">
        <p14:creationId xmlns:p14="http://schemas.microsoft.com/office/powerpoint/2010/main" val="40605562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Pros and Cons of Surveys</a:t>
            </a:r>
            <a:endParaRPr lang="en-US" dirty="0"/>
          </a:p>
        </p:txBody>
      </p:sp>
      <p:sp>
        <p:nvSpPr>
          <p:cNvPr id="3" name="Content Placeholder 2"/>
          <p:cNvSpPr>
            <a:spLocks noGrp="1"/>
          </p:cNvSpPr>
          <p:nvPr>
            <p:ph idx="1"/>
          </p:nvPr>
        </p:nvSpPr>
        <p:spPr/>
        <p:txBody>
          <a:bodyPr/>
          <a:lstStyle/>
          <a:p>
            <a:r>
              <a:rPr lang="en-US" u="sng" dirty="0"/>
              <a:t>Advantages</a:t>
            </a:r>
            <a:r>
              <a:rPr lang="en-US" dirty="0"/>
              <a:t>:</a:t>
            </a:r>
          </a:p>
          <a:p>
            <a:r>
              <a:rPr lang="en-US" dirty="0"/>
              <a:t>·  Good for gathering descriptive </a:t>
            </a:r>
            <a:r>
              <a:rPr lang="en-US" dirty="0" smtClean="0"/>
              <a:t>data,</a:t>
            </a:r>
            <a:endParaRPr lang="en-US" dirty="0"/>
          </a:p>
          <a:p>
            <a:r>
              <a:rPr lang="en-US" dirty="0"/>
              <a:t>·  Can cover a wide range of </a:t>
            </a:r>
            <a:r>
              <a:rPr lang="en-US" dirty="0" smtClean="0"/>
              <a:t>topics,</a:t>
            </a:r>
            <a:endParaRPr lang="en-US" dirty="0"/>
          </a:p>
          <a:p>
            <a:r>
              <a:rPr lang="en-US" dirty="0"/>
              <a:t>·  Are relatively inexpensive to </a:t>
            </a:r>
            <a:r>
              <a:rPr lang="en-US" dirty="0" smtClean="0"/>
              <a:t>use,</a:t>
            </a:r>
            <a:endParaRPr lang="en-US" dirty="0"/>
          </a:p>
          <a:p>
            <a:r>
              <a:rPr lang="en-US" dirty="0"/>
              <a:t>·  Can be analyzed using a variety of existing </a:t>
            </a:r>
            <a:r>
              <a:rPr lang="en-US" dirty="0" smtClean="0"/>
              <a:t>software.</a:t>
            </a:r>
            <a:endParaRPr lang="en-US" dirty="0"/>
          </a:p>
          <a:p>
            <a:r>
              <a:rPr lang="en-US" u="sng" dirty="0"/>
              <a:t>Disadvantages</a:t>
            </a:r>
            <a:r>
              <a:rPr lang="en-US" dirty="0"/>
              <a:t>:</a:t>
            </a:r>
          </a:p>
          <a:p>
            <a:r>
              <a:rPr lang="en-US" dirty="0"/>
              <a:t>·  Self-report may lead to biased </a:t>
            </a:r>
            <a:r>
              <a:rPr lang="en-US" dirty="0" smtClean="0"/>
              <a:t>reporting,</a:t>
            </a:r>
            <a:endParaRPr lang="en-US" dirty="0"/>
          </a:p>
          <a:p>
            <a:r>
              <a:rPr lang="en-US" dirty="0"/>
              <a:t>·  Data may provide a general picture but lack </a:t>
            </a:r>
            <a:r>
              <a:rPr lang="en-US" dirty="0" smtClean="0"/>
              <a:t>depth,</a:t>
            </a:r>
            <a:endParaRPr lang="en-US" dirty="0"/>
          </a:p>
          <a:p>
            <a:r>
              <a:rPr lang="en-US" dirty="0"/>
              <a:t>·  May not provide adequate information on </a:t>
            </a:r>
            <a:r>
              <a:rPr lang="en-US" dirty="0" smtClean="0"/>
              <a:t>context.</a:t>
            </a:r>
            <a:endParaRPr lang="en-US" dirty="0"/>
          </a:p>
        </p:txBody>
      </p:sp>
      <p:sp>
        <p:nvSpPr>
          <p:cNvPr id="4" name="Rectangle 3"/>
          <p:cNvSpPr/>
          <p:nvPr/>
        </p:nvSpPr>
        <p:spPr>
          <a:xfrm>
            <a:off x="0" y="6258580"/>
            <a:ext cx="9067800" cy="523220"/>
          </a:xfrm>
          <a:prstGeom prst="rect">
            <a:avLst/>
          </a:prstGeom>
        </p:spPr>
        <p:txBody>
          <a:bodyPr wrap="square">
            <a:spAutoFit/>
          </a:bodyPr>
          <a:lstStyle/>
          <a:p>
            <a:pPr algn="r"/>
            <a:r>
              <a:rPr lang="en-US" sz="1400" b="0" dirty="0" smtClean="0">
                <a:solidFill>
                  <a:schemeClr val="bg1"/>
                </a:solidFill>
              </a:rPr>
              <a:t>NSF. The 2002 User Friendly Handbook for Project Evaluation. Section </a:t>
            </a:r>
            <a:r>
              <a:rPr lang="en-US" sz="1400" b="0" dirty="0">
                <a:solidFill>
                  <a:schemeClr val="bg1"/>
                </a:solidFill>
              </a:rPr>
              <a:t>III - An Overview of Quantitative and Qualitative Data Collection Methods. https://www.nsf.gov/pubs/2002/nsf02057/nsf02057_4.pdf</a:t>
            </a:r>
          </a:p>
        </p:txBody>
      </p:sp>
    </p:spTree>
    <p:extLst>
      <p:ext uri="{BB962C8B-B14F-4D97-AF65-F5344CB8AC3E}">
        <p14:creationId xmlns:p14="http://schemas.microsoft.com/office/powerpoint/2010/main" val="2855145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0"/>
            <a:ext cx="9144000" cy="762000"/>
          </a:xfrm>
        </p:spPr>
        <p:txBody>
          <a:bodyPr/>
          <a:lstStyle/>
          <a:p>
            <a:r>
              <a:rPr lang="en-US" dirty="0" smtClean="0"/>
              <a:t>C8. Surveys </a:t>
            </a:r>
            <a:r>
              <a:rPr lang="en-US" dirty="0"/>
              <a:t>and questionnaire construction </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smtClean="0"/>
              <a:t>Pre </a:t>
            </a:r>
            <a:r>
              <a:rPr lang="en-US" dirty="0"/>
              <a:t>class reading: </a:t>
            </a:r>
            <a:r>
              <a:rPr lang="en-US" dirty="0" smtClean="0"/>
              <a:t>one or more out of (details in syllabus):</a:t>
            </a:r>
            <a:endParaRPr lang="en-US" dirty="0"/>
          </a:p>
          <a:p>
            <a:pPr lvl="1">
              <a:buFont typeface="Arial" panose="020B0604020202020204" pitchFamily="34" charset="0"/>
              <a:buChar char="•"/>
            </a:pPr>
            <a:r>
              <a:rPr lang="en-US" sz="2000" dirty="0" smtClean="0"/>
              <a:t>Data </a:t>
            </a:r>
            <a:r>
              <a:rPr lang="en-US" sz="2000" dirty="0"/>
              <a:t>Mining: Qualitative Analysis with Health Informatics Data. </a:t>
            </a:r>
          </a:p>
          <a:p>
            <a:pPr lvl="1">
              <a:buFont typeface="Arial" panose="020B0604020202020204" pitchFamily="34" charset="0"/>
              <a:buChar char="•"/>
            </a:pPr>
            <a:r>
              <a:rPr lang="en-US" sz="2000" dirty="0" smtClean="0"/>
              <a:t>Optimizing </a:t>
            </a:r>
            <a:r>
              <a:rPr lang="en-US" sz="2000" dirty="0"/>
              <a:t>Digital Health Informatics Interventions Through Unobtrusive Quantitative Process Evaluations. </a:t>
            </a:r>
          </a:p>
          <a:p>
            <a:pPr lvl="1">
              <a:buFont typeface="Arial" panose="020B0604020202020204" pitchFamily="34" charset="0"/>
              <a:buChar char="•"/>
            </a:pPr>
            <a:r>
              <a:rPr lang="en-US" sz="2000" dirty="0" smtClean="0"/>
              <a:t>Patients</a:t>
            </a:r>
            <a:r>
              <a:rPr lang="en-US" sz="2000" dirty="0"/>
              <a:t>' Perception of Hospital Care in the United States</a:t>
            </a:r>
          </a:p>
          <a:p>
            <a:pPr>
              <a:buFont typeface="Arial" panose="020B0604020202020204" pitchFamily="34" charset="0"/>
              <a:buChar char="•"/>
            </a:pPr>
            <a:r>
              <a:rPr lang="en-US" dirty="0" smtClean="0"/>
              <a:t>Class </a:t>
            </a:r>
            <a:r>
              <a:rPr lang="en-US" dirty="0"/>
              <a:t>structure</a:t>
            </a:r>
            <a:r>
              <a:rPr lang="en-US" dirty="0" smtClean="0"/>
              <a:t>:</a:t>
            </a:r>
          </a:p>
          <a:p>
            <a:pPr lvl="1">
              <a:buFont typeface="Arial" panose="020B0604020202020204" pitchFamily="34" charset="0"/>
              <a:buChar char="•"/>
            </a:pPr>
            <a:r>
              <a:rPr lang="en-US" dirty="0" smtClean="0"/>
              <a:t>lecture </a:t>
            </a:r>
            <a:r>
              <a:rPr lang="en-US" dirty="0"/>
              <a:t>with </a:t>
            </a:r>
            <a:r>
              <a:rPr lang="en-US" dirty="0" err="1"/>
              <a:t>pptx</a:t>
            </a:r>
            <a:r>
              <a:rPr lang="en-US" dirty="0"/>
              <a:t> </a:t>
            </a:r>
            <a:r>
              <a:rPr lang="en-US" dirty="0" smtClean="0"/>
              <a:t>presentation</a:t>
            </a:r>
            <a:r>
              <a:rPr lang="en-US" dirty="0"/>
              <a:t>,</a:t>
            </a:r>
            <a:endParaRPr lang="en-US" dirty="0" smtClean="0"/>
          </a:p>
          <a:p>
            <a:pPr lvl="1">
              <a:buFont typeface="Arial" panose="020B0604020202020204" pitchFamily="34" charset="0"/>
              <a:buChar char="•"/>
            </a:pPr>
            <a:r>
              <a:rPr lang="en-US" dirty="0" smtClean="0"/>
              <a:t>hands </a:t>
            </a:r>
            <a:r>
              <a:rPr lang="en-US" dirty="0"/>
              <a:t>on questionnaire writing </a:t>
            </a:r>
            <a:r>
              <a:rPr lang="en-US" dirty="0" smtClean="0"/>
              <a:t>session</a:t>
            </a:r>
            <a:endParaRPr lang="en-US" dirty="0"/>
          </a:p>
          <a:p>
            <a:pPr>
              <a:buFont typeface="Arial" panose="020B0604020202020204" pitchFamily="34" charset="0"/>
              <a:buChar char="•"/>
            </a:pPr>
            <a:r>
              <a:rPr lang="en-US" dirty="0"/>
              <a:t>Post class assignment: </a:t>
            </a:r>
            <a:endParaRPr lang="en-US" dirty="0" smtClean="0"/>
          </a:p>
          <a:p>
            <a:pPr lvl="1">
              <a:buFont typeface="Arial" panose="020B0604020202020204" pitchFamily="34" charset="0"/>
              <a:buChar char="•"/>
            </a:pPr>
            <a:r>
              <a:rPr lang="en-US" dirty="0" smtClean="0"/>
              <a:t>take </a:t>
            </a:r>
            <a:r>
              <a:rPr lang="en-US" dirty="0"/>
              <a:t>home case study. Due date: </a:t>
            </a:r>
            <a:r>
              <a:rPr lang="en-US" dirty="0" smtClean="0">
                <a:solidFill>
                  <a:srgbClr val="FFFF00"/>
                </a:solidFill>
              </a:rPr>
              <a:t>April 4, 9am</a:t>
            </a:r>
            <a:r>
              <a:rPr lang="en-US" dirty="0" smtClean="0"/>
              <a:t>.</a:t>
            </a:r>
          </a:p>
          <a:p>
            <a:pPr>
              <a:buFont typeface="Arial" panose="020B0604020202020204" pitchFamily="34" charset="0"/>
              <a:buChar char="•"/>
            </a:pPr>
            <a:r>
              <a:rPr lang="en-US" dirty="0" smtClean="0"/>
              <a:t>Instructor: </a:t>
            </a:r>
            <a:r>
              <a:rPr lang="en-US" dirty="0" err="1" smtClean="0">
                <a:solidFill>
                  <a:srgbClr val="FFFF00"/>
                </a:solidFill>
              </a:rPr>
              <a:t>Shyamashree</a:t>
            </a:r>
            <a:r>
              <a:rPr lang="en-US" dirty="0" smtClean="0">
                <a:solidFill>
                  <a:srgbClr val="FFFF00"/>
                </a:solidFill>
              </a:rPr>
              <a:t> Sinha</a:t>
            </a:r>
            <a:r>
              <a:rPr lang="en-US" dirty="0" smtClean="0"/>
              <a:t>.</a:t>
            </a:r>
            <a:endParaRPr lang="en-US" dirty="0"/>
          </a:p>
        </p:txBody>
      </p:sp>
    </p:spTree>
    <p:extLst>
      <p:ext uri="{BB962C8B-B14F-4D97-AF65-F5344CB8AC3E}">
        <p14:creationId xmlns:p14="http://schemas.microsoft.com/office/powerpoint/2010/main" val="318038912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a:t>
            </a:r>
            <a:r>
              <a:rPr lang="en-US" dirty="0"/>
              <a:t>of Data </a:t>
            </a:r>
            <a:r>
              <a:rPr lang="en-US" dirty="0" smtClean="0"/>
              <a:t>Collection in QRM</a:t>
            </a:r>
            <a:r>
              <a:rPr lang="en-US" dirty="0"/>
              <a:t/>
            </a:r>
            <a:br>
              <a:rPr lang="en-US" dirty="0"/>
            </a:b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sz="2800" dirty="0" smtClean="0"/>
              <a:t>Survey</a:t>
            </a:r>
            <a:endParaRPr lang="en-US" sz="2800" dirty="0"/>
          </a:p>
          <a:p>
            <a:pPr>
              <a:buFont typeface="Arial" panose="020B0604020202020204" pitchFamily="34" charset="0"/>
              <a:buChar char="•"/>
            </a:pPr>
            <a:r>
              <a:rPr lang="en-US" sz="2800" dirty="0" smtClean="0"/>
              <a:t>Interviews</a:t>
            </a:r>
            <a:endParaRPr lang="en-US" sz="2800" dirty="0"/>
          </a:p>
          <a:p>
            <a:pPr>
              <a:buFont typeface="Arial" panose="020B0604020202020204" pitchFamily="34" charset="0"/>
              <a:buChar char="•"/>
            </a:pPr>
            <a:r>
              <a:rPr lang="en-US" sz="2800" dirty="0" smtClean="0"/>
              <a:t>Focus </a:t>
            </a:r>
            <a:r>
              <a:rPr lang="en-US" sz="2800" dirty="0"/>
              <a:t>groups</a:t>
            </a:r>
          </a:p>
          <a:p>
            <a:pPr>
              <a:buFont typeface="Arial" panose="020B0604020202020204" pitchFamily="34" charset="0"/>
              <a:buChar char="•"/>
            </a:pPr>
            <a:r>
              <a:rPr lang="en-US" sz="2800" dirty="0" smtClean="0"/>
              <a:t>Observation</a:t>
            </a:r>
            <a:endParaRPr lang="en-US" sz="2800" dirty="0"/>
          </a:p>
          <a:p>
            <a:pPr>
              <a:buFont typeface="Arial" panose="020B0604020202020204" pitchFamily="34" charset="0"/>
              <a:buChar char="•"/>
            </a:pPr>
            <a:r>
              <a:rPr lang="en-US" sz="2800" dirty="0" smtClean="0"/>
              <a:t>(</a:t>
            </a:r>
            <a:r>
              <a:rPr lang="en-US" sz="2800" dirty="0"/>
              <a:t>Data) extraction</a:t>
            </a:r>
          </a:p>
          <a:p>
            <a:pPr>
              <a:buFont typeface="Arial" panose="020B0604020202020204" pitchFamily="34" charset="0"/>
              <a:buChar char="•"/>
            </a:pPr>
            <a:r>
              <a:rPr lang="en-US" sz="2800" dirty="0" smtClean="0"/>
              <a:t>Secondary </a:t>
            </a:r>
            <a:r>
              <a:rPr lang="en-US" sz="2800" dirty="0"/>
              <a:t>data </a:t>
            </a:r>
            <a:r>
              <a:rPr lang="en-US" sz="2800" dirty="0" smtClean="0"/>
              <a:t>sources</a:t>
            </a:r>
          </a:p>
          <a:p>
            <a:pPr>
              <a:buFont typeface="Arial" panose="020B0604020202020204" pitchFamily="34" charset="0"/>
              <a:buChar char="•"/>
            </a:pPr>
            <a:r>
              <a:rPr lang="en-US" sz="2800" dirty="0" smtClean="0"/>
              <a:t>Ethnography</a:t>
            </a:r>
            <a:endParaRPr lang="en-US" sz="2800" dirty="0"/>
          </a:p>
        </p:txBody>
      </p:sp>
      <p:sp>
        <p:nvSpPr>
          <p:cNvPr id="4" name="TextBox 3"/>
          <p:cNvSpPr txBox="1"/>
          <p:nvPr/>
        </p:nvSpPr>
        <p:spPr>
          <a:xfrm>
            <a:off x="4724400" y="1752600"/>
            <a:ext cx="4038600" cy="1938992"/>
          </a:xfrm>
          <a:prstGeom prst="rect">
            <a:avLst/>
          </a:prstGeom>
          <a:noFill/>
          <a:ln>
            <a:solidFill>
              <a:schemeClr val="bg1"/>
            </a:solidFill>
          </a:ln>
        </p:spPr>
        <p:txBody>
          <a:bodyPr wrap="square" rtlCol="0">
            <a:spAutoFit/>
          </a:bodyPr>
          <a:lstStyle/>
          <a:p>
            <a:pPr marL="457200" indent="-457200" algn="l">
              <a:buFont typeface="Arial" panose="020B0604020202020204" pitchFamily="34" charset="0"/>
              <a:buChar char="•"/>
            </a:pPr>
            <a:r>
              <a:rPr lang="en-US" sz="2400" b="0" dirty="0" smtClean="0">
                <a:solidFill>
                  <a:schemeClr val="bg1"/>
                </a:solidFill>
              </a:rPr>
              <a:t>One-to-one discussions;</a:t>
            </a:r>
          </a:p>
          <a:p>
            <a:pPr marL="457200" indent="-457200" algn="l">
              <a:buFont typeface="Arial" panose="020B0604020202020204" pitchFamily="34" charset="0"/>
              <a:buChar char="•"/>
            </a:pPr>
            <a:r>
              <a:rPr lang="en-US" sz="2400" b="0" dirty="0" smtClean="0">
                <a:solidFill>
                  <a:schemeClr val="bg1"/>
                </a:solidFill>
              </a:rPr>
              <a:t>Focused on specific topics;</a:t>
            </a:r>
          </a:p>
          <a:p>
            <a:pPr marL="457200" indent="-457200" algn="l">
              <a:buFont typeface="Arial" panose="020B0604020202020204" pitchFamily="34" charset="0"/>
              <a:buChar char="•"/>
            </a:pPr>
            <a:r>
              <a:rPr lang="en-US" sz="2400" b="0" dirty="0" smtClean="0">
                <a:solidFill>
                  <a:schemeClr val="bg1"/>
                </a:solidFill>
              </a:rPr>
              <a:t>Dialogue evolves based on experience and knowledge of interviewee.</a:t>
            </a:r>
            <a:endParaRPr lang="en-US" sz="2400" b="0" dirty="0">
              <a:solidFill>
                <a:schemeClr val="bg1"/>
              </a:solidFill>
            </a:endParaRPr>
          </a:p>
        </p:txBody>
      </p:sp>
      <p:cxnSp>
        <p:nvCxnSpPr>
          <p:cNvPr id="5" name="Straight Arrow Connector 4"/>
          <p:cNvCxnSpPr/>
          <p:nvPr/>
        </p:nvCxnSpPr>
        <p:spPr bwMode="auto">
          <a:xfrm>
            <a:off x="2438400" y="2514600"/>
            <a:ext cx="2286000" cy="0"/>
          </a:xfrm>
          <a:prstGeom prst="straightConnector1">
            <a:avLst/>
          </a:prstGeom>
          <a:solidFill>
            <a:schemeClr val="accent1"/>
          </a:solidFill>
          <a:ln w="57150" cap="flat" cmpd="sng" algn="ctr">
            <a:solidFill>
              <a:schemeClr val="bg1"/>
            </a:solidFill>
            <a:prstDash val="solid"/>
            <a:round/>
            <a:headEnd type="none" w="med" len="med"/>
            <a:tailEnd type="triangle"/>
          </a:ln>
          <a:effectLst/>
        </p:spPr>
      </p:cxnSp>
      <p:sp>
        <p:nvSpPr>
          <p:cNvPr id="6" name="Rectangle 5"/>
          <p:cNvSpPr/>
          <p:nvPr/>
        </p:nvSpPr>
        <p:spPr>
          <a:xfrm>
            <a:off x="381000" y="6320135"/>
            <a:ext cx="8686800" cy="461665"/>
          </a:xfrm>
          <a:prstGeom prst="rect">
            <a:avLst/>
          </a:prstGeom>
        </p:spPr>
        <p:txBody>
          <a:bodyPr wrap="square">
            <a:spAutoFit/>
          </a:bodyPr>
          <a:lstStyle/>
          <a:p>
            <a:pPr algn="r"/>
            <a:r>
              <a:rPr lang="en-US" sz="1200" b="0" dirty="0">
                <a:solidFill>
                  <a:schemeClr val="bg1"/>
                </a:solidFill>
                <a:latin typeface="FuturaStd-Book"/>
              </a:rPr>
              <a:t>MC. Harrell &amp; MA. Bradley. </a:t>
            </a:r>
            <a:r>
              <a:rPr lang="en-US" sz="1200" b="0" dirty="0" smtClean="0">
                <a:solidFill>
                  <a:schemeClr val="bg1"/>
                </a:solidFill>
                <a:latin typeface="FuturaStd-Book"/>
              </a:rPr>
              <a:t>Data </a:t>
            </a:r>
            <a:r>
              <a:rPr lang="en-US" sz="1200" b="0" dirty="0">
                <a:solidFill>
                  <a:schemeClr val="bg1"/>
                </a:solidFill>
                <a:latin typeface="FuturaStd-Book"/>
              </a:rPr>
              <a:t>Collection </a:t>
            </a:r>
            <a:r>
              <a:rPr lang="en-US" sz="1200" b="0" dirty="0" smtClean="0">
                <a:solidFill>
                  <a:schemeClr val="bg1"/>
                </a:solidFill>
                <a:latin typeface="FuturaStd-Book"/>
              </a:rPr>
              <a:t>Methods: Semi-Structured </a:t>
            </a:r>
            <a:r>
              <a:rPr lang="en-US" sz="1200" b="0" dirty="0">
                <a:solidFill>
                  <a:schemeClr val="bg1"/>
                </a:solidFill>
                <a:latin typeface="FuturaStd-Book"/>
              </a:rPr>
              <a:t>Interviews </a:t>
            </a:r>
            <a:r>
              <a:rPr lang="en-US" sz="1200" b="0" dirty="0" smtClean="0">
                <a:solidFill>
                  <a:schemeClr val="bg1"/>
                </a:solidFill>
                <a:latin typeface="FuturaStd-Book"/>
              </a:rPr>
              <a:t>and Focus Groups. RAND Corporation </a:t>
            </a:r>
            <a:r>
              <a:rPr lang="en-US" sz="1200" b="0" dirty="0">
                <a:solidFill>
                  <a:schemeClr val="bg1"/>
                </a:solidFill>
                <a:latin typeface="FuturaStd-Book"/>
              </a:rPr>
              <a:t>2009. http://www.rand.org/pubs/technical_reports/TR718.html</a:t>
            </a:r>
          </a:p>
        </p:txBody>
      </p:sp>
    </p:spTree>
    <p:extLst>
      <p:ext uri="{BB962C8B-B14F-4D97-AF65-F5344CB8AC3E}">
        <p14:creationId xmlns:p14="http://schemas.microsoft.com/office/powerpoint/2010/main" val="388604816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interview types</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b="1" u="sng" dirty="0" smtClean="0"/>
              <a:t>By purpose</a:t>
            </a:r>
            <a:r>
              <a:rPr lang="en-US" dirty="0" smtClean="0"/>
              <a:t>:</a:t>
            </a:r>
          </a:p>
          <a:p>
            <a:pPr lvl="1">
              <a:buFont typeface="Arial" panose="020B0604020202020204" pitchFamily="34" charset="0"/>
              <a:buChar char="•"/>
            </a:pPr>
            <a:r>
              <a:rPr lang="en-US" dirty="0" smtClean="0"/>
              <a:t>Opinions, perceptions, attitudes, …, or</a:t>
            </a:r>
          </a:p>
          <a:p>
            <a:pPr lvl="1">
              <a:buFont typeface="Arial" panose="020B0604020202020204" pitchFamily="34" charset="0"/>
              <a:buChar char="•"/>
            </a:pPr>
            <a:r>
              <a:rPr lang="en-US" dirty="0" smtClean="0"/>
              <a:t>Background knowledge, facts, experiences.</a:t>
            </a:r>
          </a:p>
          <a:p>
            <a:pPr>
              <a:buFont typeface="Arial" panose="020B0604020202020204" pitchFamily="34" charset="0"/>
              <a:buChar char="•"/>
            </a:pPr>
            <a:r>
              <a:rPr lang="en-US" b="1" u="sng" dirty="0" smtClean="0"/>
              <a:t>By level of control</a:t>
            </a:r>
            <a:r>
              <a:rPr lang="en-US" dirty="0" smtClean="0"/>
              <a:t>:</a:t>
            </a:r>
          </a:p>
          <a:p>
            <a:pPr lvl="1">
              <a:buFont typeface="Arial" panose="020B0604020202020204" pitchFamily="34" charset="0"/>
              <a:buChar char="•"/>
            </a:pPr>
            <a:r>
              <a:rPr lang="en-US" dirty="0" smtClean="0"/>
              <a:t>Unstructured;</a:t>
            </a:r>
          </a:p>
          <a:p>
            <a:pPr lvl="1">
              <a:buFont typeface="Arial" panose="020B0604020202020204" pitchFamily="34" charset="0"/>
              <a:buChar char="•"/>
            </a:pPr>
            <a:r>
              <a:rPr lang="en-US" dirty="0" smtClean="0"/>
              <a:t>Semi-structured:</a:t>
            </a:r>
          </a:p>
          <a:p>
            <a:pPr lvl="2">
              <a:buFont typeface="Arial" panose="020B0604020202020204" pitchFamily="34" charset="0"/>
              <a:buChar char="•"/>
            </a:pPr>
            <a:r>
              <a:rPr lang="en-US" dirty="0" smtClean="0"/>
              <a:t>Interviewer has various facets of answers to questions in mind, but wants also to determine whether interviewee categorizes similarly;</a:t>
            </a:r>
          </a:p>
          <a:p>
            <a:pPr lvl="1">
              <a:buFont typeface="Arial" panose="020B0604020202020204" pitchFamily="34" charset="0"/>
              <a:buChar char="•"/>
            </a:pPr>
            <a:r>
              <a:rPr lang="en-US" dirty="0" smtClean="0"/>
              <a:t>Structured:</a:t>
            </a:r>
          </a:p>
          <a:p>
            <a:pPr lvl="2">
              <a:buFont typeface="Arial" panose="020B0604020202020204" pitchFamily="34" charset="0"/>
              <a:buChar char="•"/>
            </a:pPr>
            <a:r>
              <a:rPr lang="en-US" dirty="0" smtClean="0"/>
              <a:t>Specific questions with room for unanticipated perspectives.</a:t>
            </a:r>
          </a:p>
          <a:p>
            <a:pPr>
              <a:buFont typeface="Arial" panose="020B0604020202020204" pitchFamily="34" charset="0"/>
              <a:buChar char="•"/>
            </a:pPr>
            <a:endParaRPr lang="en-US" dirty="0"/>
          </a:p>
        </p:txBody>
      </p:sp>
      <p:sp>
        <p:nvSpPr>
          <p:cNvPr id="4" name="Rectangle 3"/>
          <p:cNvSpPr/>
          <p:nvPr/>
        </p:nvSpPr>
        <p:spPr>
          <a:xfrm>
            <a:off x="381000" y="6320135"/>
            <a:ext cx="8686800" cy="461665"/>
          </a:xfrm>
          <a:prstGeom prst="rect">
            <a:avLst/>
          </a:prstGeom>
        </p:spPr>
        <p:txBody>
          <a:bodyPr wrap="square">
            <a:spAutoFit/>
          </a:bodyPr>
          <a:lstStyle/>
          <a:p>
            <a:pPr algn="r"/>
            <a:r>
              <a:rPr lang="en-US" sz="1200" b="0" dirty="0">
                <a:solidFill>
                  <a:schemeClr val="bg1"/>
                </a:solidFill>
                <a:latin typeface="FuturaStd-Book"/>
              </a:rPr>
              <a:t>MC. Harrell &amp; MA. Bradley. </a:t>
            </a:r>
            <a:r>
              <a:rPr lang="en-US" sz="1200" b="0" dirty="0" smtClean="0">
                <a:solidFill>
                  <a:schemeClr val="bg1"/>
                </a:solidFill>
                <a:latin typeface="FuturaStd-Book"/>
              </a:rPr>
              <a:t>Data </a:t>
            </a:r>
            <a:r>
              <a:rPr lang="en-US" sz="1200" b="0" dirty="0">
                <a:solidFill>
                  <a:schemeClr val="bg1"/>
                </a:solidFill>
                <a:latin typeface="FuturaStd-Book"/>
              </a:rPr>
              <a:t>Collection </a:t>
            </a:r>
            <a:r>
              <a:rPr lang="en-US" sz="1200" b="0" dirty="0" smtClean="0">
                <a:solidFill>
                  <a:schemeClr val="bg1"/>
                </a:solidFill>
                <a:latin typeface="FuturaStd-Book"/>
              </a:rPr>
              <a:t>Methods: Semi-Structured </a:t>
            </a:r>
            <a:r>
              <a:rPr lang="en-US" sz="1200" b="0" dirty="0">
                <a:solidFill>
                  <a:schemeClr val="bg1"/>
                </a:solidFill>
                <a:latin typeface="FuturaStd-Book"/>
              </a:rPr>
              <a:t>Interviews </a:t>
            </a:r>
            <a:r>
              <a:rPr lang="en-US" sz="1200" b="0" dirty="0" smtClean="0">
                <a:solidFill>
                  <a:schemeClr val="bg1"/>
                </a:solidFill>
                <a:latin typeface="FuturaStd-Book"/>
              </a:rPr>
              <a:t>and Focus Groups. RAND Corporation </a:t>
            </a:r>
            <a:r>
              <a:rPr lang="en-US" sz="1200" b="0" dirty="0">
                <a:solidFill>
                  <a:schemeClr val="bg1"/>
                </a:solidFill>
                <a:latin typeface="FuturaStd-Book"/>
              </a:rPr>
              <a:t>2009. http://www.rand.org/pubs/technical_reports/TR718.html</a:t>
            </a:r>
          </a:p>
        </p:txBody>
      </p:sp>
    </p:spTree>
    <p:extLst>
      <p:ext uri="{BB962C8B-B14F-4D97-AF65-F5344CB8AC3E}">
        <p14:creationId xmlns:p14="http://schemas.microsoft.com/office/powerpoint/2010/main" val="3209672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C3 Assessment</a:t>
            </a:r>
            <a:endParaRPr lang="en-US" dirty="0"/>
          </a:p>
        </p:txBody>
      </p:sp>
      <p:sp>
        <p:nvSpPr>
          <p:cNvPr id="3" name="Content Placeholder 2"/>
          <p:cNvSpPr>
            <a:spLocks noGrp="1"/>
          </p:cNvSpPr>
          <p:nvPr>
            <p:ph idx="1"/>
          </p:nvPr>
        </p:nvSpPr>
        <p:spPr/>
        <p:txBody>
          <a:bodyPr/>
          <a:lstStyle/>
          <a:p>
            <a:endParaRPr lang="en-US" dirty="0"/>
          </a:p>
          <a:p>
            <a:r>
              <a:rPr lang="en-US" dirty="0"/>
              <a:t>1) Participation in discussion (2% of positive final score) </a:t>
            </a:r>
          </a:p>
          <a:p>
            <a:endParaRPr lang="en-US" dirty="0" smtClean="0"/>
          </a:p>
          <a:p>
            <a:r>
              <a:rPr lang="en-US" dirty="0" smtClean="0"/>
              <a:t>2</a:t>
            </a:r>
            <a:r>
              <a:rPr lang="en-US" dirty="0"/>
              <a:t>) Evaluation of post-class assessment: </a:t>
            </a:r>
          </a:p>
          <a:p>
            <a:r>
              <a:rPr lang="en-US" dirty="0" smtClean="0"/>
              <a:t>	a</a:t>
            </a:r>
            <a:r>
              <a:rPr lang="en-US" dirty="0"/>
              <a:t>) Delivered in time </a:t>
            </a:r>
          </a:p>
          <a:p>
            <a:r>
              <a:rPr lang="en-US" dirty="0" smtClean="0"/>
              <a:t>	b</a:t>
            </a:r>
            <a:r>
              <a:rPr lang="en-US" dirty="0"/>
              <a:t>) Content (3% of positive final score) </a:t>
            </a:r>
          </a:p>
        </p:txBody>
      </p:sp>
    </p:spTree>
    <p:extLst>
      <p:ext uri="{BB962C8B-B14F-4D97-AF65-F5344CB8AC3E}">
        <p14:creationId xmlns:p14="http://schemas.microsoft.com/office/powerpoint/2010/main" val="331984909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types of questions</a:t>
            </a:r>
            <a:endParaRPr lang="en-US" dirty="0"/>
          </a:p>
        </p:txBody>
      </p:sp>
      <p:sp>
        <p:nvSpPr>
          <p:cNvPr id="3" name="Content Placeholder 2"/>
          <p:cNvSpPr>
            <a:spLocks noGrp="1"/>
          </p:cNvSpPr>
          <p:nvPr>
            <p:ph idx="1"/>
          </p:nvPr>
        </p:nvSpPr>
        <p:spPr>
          <a:xfrm>
            <a:off x="228600" y="1371600"/>
            <a:ext cx="8686800" cy="4953000"/>
          </a:xfrm>
        </p:spPr>
        <p:txBody>
          <a:bodyPr/>
          <a:lstStyle/>
          <a:p>
            <a:pPr>
              <a:buFont typeface="Arial" panose="020B0604020202020204" pitchFamily="34" charset="0"/>
              <a:buChar char="•"/>
            </a:pPr>
            <a:r>
              <a:rPr lang="en-US" dirty="0" smtClean="0"/>
              <a:t>Hypothetical:</a:t>
            </a:r>
            <a:endParaRPr lang="en-US" dirty="0"/>
          </a:p>
          <a:p>
            <a:pPr lvl="2">
              <a:buFont typeface="Arial" panose="020B0604020202020204" pitchFamily="34" charset="0"/>
              <a:buChar char="•"/>
            </a:pPr>
            <a:r>
              <a:rPr lang="en-US" dirty="0"/>
              <a:t>If you get the chance to be an HIV scientist, do you think you can discover a vaccine for </a:t>
            </a:r>
            <a:r>
              <a:rPr lang="en-US" dirty="0" smtClean="0"/>
              <a:t>HIV?</a:t>
            </a:r>
            <a:endParaRPr lang="en-US" dirty="0"/>
          </a:p>
          <a:p>
            <a:pPr>
              <a:buFont typeface="Arial" panose="020B0604020202020204" pitchFamily="34" charset="0"/>
              <a:buChar char="•"/>
            </a:pPr>
            <a:r>
              <a:rPr lang="en-US" dirty="0" smtClean="0"/>
              <a:t>Provocative:</a:t>
            </a:r>
            <a:endParaRPr lang="en-US" dirty="0"/>
          </a:p>
          <a:p>
            <a:pPr lvl="2">
              <a:buFont typeface="Arial" panose="020B0604020202020204" pitchFamily="34" charset="0"/>
              <a:buChar char="•"/>
            </a:pPr>
            <a:r>
              <a:rPr lang="en-US" dirty="0"/>
              <a:t>I have heard people saying most evaluations are subjective-what do you think?</a:t>
            </a:r>
          </a:p>
          <a:p>
            <a:pPr>
              <a:buFont typeface="Arial" panose="020B0604020202020204" pitchFamily="34" charset="0"/>
              <a:buChar char="•"/>
            </a:pPr>
            <a:r>
              <a:rPr lang="en-US" dirty="0" smtClean="0"/>
              <a:t>Ideal:</a:t>
            </a:r>
            <a:endParaRPr lang="en-US" dirty="0"/>
          </a:p>
          <a:p>
            <a:pPr lvl="2">
              <a:buFont typeface="Arial" panose="020B0604020202020204" pitchFamily="34" charset="0"/>
              <a:buChar char="•"/>
            </a:pPr>
            <a:r>
              <a:rPr lang="en-US" dirty="0"/>
              <a:t>In your opinion, what would be the best solution for eliminating gender-based violence?</a:t>
            </a:r>
          </a:p>
          <a:p>
            <a:pPr>
              <a:buFont typeface="Arial" panose="020B0604020202020204" pitchFamily="34" charset="0"/>
              <a:buChar char="•"/>
            </a:pPr>
            <a:r>
              <a:rPr lang="en-US" dirty="0" smtClean="0"/>
              <a:t>Interpretative: </a:t>
            </a:r>
            <a:endParaRPr lang="en-US" dirty="0"/>
          </a:p>
          <a:p>
            <a:pPr lvl="2">
              <a:buFont typeface="Arial" panose="020B0604020202020204" pitchFamily="34" charset="0"/>
              <a:buChar char="•"/>
            </a:pPr>
            <a:r>
              <a:rPr lang="en-US" dirty="0"/>
              <a:t>What do you mean by </a:t>
            </a:r>
            <a:r>
              <a:rPr lang="en-US" dirty="0" smtClean="0"/>
              <a:t>‘good’?</a:t>
            </a:r>
            <a:endParaRPr lang="en-US" dirty="0"/>
          </a:p>
        </p:txBody>
      </p:sp>
      <p:sp>
        <p:nvSpPr>
          <p:cNvPr id="4" name="Rectangle 3"/>
          <p:cNvSpPr/>
          <p:nvPr/>
        </p:nvSpPr>
        <p:spPr>
          <a:xfrm>
            <a:off x="4368800" y="6324600"/>
            <a:ext cx="4572000" cy="461665"/>
          </a:xfrm>
          <a:prstGeom prst="rect">
            <a:avLst/>
          </a:prstGeom>
        </p:spPr>
        <p:txBody>
          <a:bodyPr>
            <a:spAutoFit/>
          </a:bodyPr>
          <a:lstStyle/>
          <a:p>
            <a:pPr algn="r"/>
            <a:r>
              <a:rPr lang="en-US" sz="1200" b="0" dirty="0" smtClean="0">
                <a:solidFill>
                  <a:srgbClr val="FFFFFF"/>
                </a:solidFill>
                <a:latin typeface="Arial" panose="020B0604020202020204" pitchFamily="34" charset="0"/>
              </a:rPr>
              <a:t>Joan LaFrance.</a:t>
            </a:r>
            <a:r>
              <a:rPr lang="en-US" sz="1200" b="0" dirty="0" smtClean="0">
                <a:solidFill>
                  <a:srgbClr val="000000"/>
                </a:solidFill>
                <a:latin typeface="Arial" panose="020B0604020202020204" pitchFamily="34" charset="0"/>
              </a:rPr>
              <a:t> </a:t>
            </a:r>
            <a:r>
              <a:rPr lang="en-US" sz="1200" b="0" dirty="0">
                <a:solidFill>
                  <a:srgbClr val="FFFFFF"/>
                </a:solidFill>
                <a:latin typeface="Arial" panose="020B0604020202020204" pitchFamily="34" charset="0"/>
              </a:rPr>
              <a:t>Fundamentals of Qualitative </a:t>
            </a:r>
            <a:r>
              <a:rPr lang="en-US" sz="1200" b="0" dirty="0" smtClean="0">
                <a:solidFill>
                  <a:srgbClr val="FFFFFF"/>
                </a:solidFill>
                <a:latin typeface="Arial" panose="020B0604020202020204" pitchFamily="34" charset="0"/>
              </a:rPr>
              <a:t>Research. AIHEC </a:t>
            </a:r>
            <a:r>
              <a:rPr lang="en-US" sz="1200" b="0" dirty="0">
                <a:solidFill>
                  <a:srgbClr val="FFFFFF"/>
                </a:solidFill>
                <a:latin typeface="Arial" panose="020B0604020202020204" pitchFamily="34" charset="0"/>
              </a:rPr>
              <a:t>NARCH </a:t>
            </a:r>
            <a:r>
              <a:rPr lang="en-US" sz="1200" b="0" dirty="0" smtClean="0">
                <a:solidFill>
                  <a:srgbClr val="FFFFFF"/>
                </a:solidFill>
                <a:latin typeface="Arial" panose="020B0604020202020204" pitchFamily="34" charset="0"/>
              </a:rPr>
              <a:t>Meeting Din</a:t>
            </a:r>
            <a:r>
              <a:rPr lang="az-Cyrl-AZ" sz="1200" b="0" dirty="0">
                <a:solidFill>
                  <a:srgbClr val="FFFFFF"/>
                </a:solidFill>
                <a:latin typeface="Arial" panose="020B0604020202020204" pitchFamily="34" charset="0"/>
              </a:rPr>
              <a:t>ѐ</a:t>
            </a:r>
            <a:r>
              <a:rPr lang="en-US" sz="1200" b="0" dirty="0" smtClean="0">
                <a:solidFill>
                  <a:srgbClr val="FFFFFF"/>
                </a:solidFill>
                <a:latin typeface="Arial" panose="020B0604020202020204" pitchFamily="34" charset="0"/>
              </a:rPr>
              <a:t>College. June </a:t>
            </a:r>
            <a:r>
              <a:rPr lang="en-US" sz="1200" b="0" dirty="0">
                <a:solidFill>
                  <a:srgbClr val="FFFFFF"/>
                </a:solidFill>
                <a:latin typeface="Arial" panose="020B0604020202020204" pitchFamily="34" charset="0"/>
              </a:rPr>
              <a:t>25, 2015</a:t>
            </a:r>
            <a:endParaRPr lang="en-US" sz="1200" dirty="0"/>
          </a:p>
        </p:txBody>
      </p:sp>
    </p:spTree>
    <p:extLst>
      <p:ext uri="{BB962C8B-B14F-4D97-AF65-F5344CB8AC3E}">
        <p14:creationId xmlns:p14="http://schemas.microsoft.com/office/powerpoint/2010/main" val="347939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Risks for bias in interviews</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Bias </a:t>
            </a:r>
            <a:r>
              <a:rPr lang="en-US" dirty="0" smtClean="0"/>
              <a:t>A:</a:t>
            </a:r>
          </a:p>
          <a:p>
            <a:pPr lvl="1">
              <a:buFont typeface="Arial" panose="020B0604020202020204" pitchFamily="34" charset="0"/>
              <a:buChar char="•"/>
            </a:pPr>
            <a:r>
              <a:rPr lang="en-US" dirty="0" smtClean="0"/>
              <a:t>the </a:t>
            </a:r>
            <a:r>
              <a:rPr lang="en-US" dirty="0"/>
              <a:t>effects of the researcher on the </a:t>
            </a:r>
            <a:r>
              <a:rPr lang="en-US" dirty="0" smtClean="0"/>
              <a:t>interviewees;</a:t>
            </a:r>
          </a:p>
          <a:p>
            <a:pPr lvl="2">
              <a:buFont typeface="Arial" panose="020B0604020202020204" pitchFamily="34" charset="0"/>
              <a:buChar char="•"/>
            </a:pPr>
            <a:r>
              <a:rPr lang="en-US" dirty="0" smtClean="0"/>
              <a:t>e.g. researcher poses a threat to the interviewees.</a:t>
            </a:r>
          </a:p>
          <a:p>
            <a:pPr>
              <a:buFont typeface="Arial" panose="020B0604020202020204" pitchFamily="34" charset="0"/>
              <a:buChar char="•"/>
            </a:pPr>
            <a:r>
              <a:rPr lang="en-US" dirty="0" smtClean="0"/>
              <a:t>Bias B:</a:t>
            </a:r>
          </a:p>
          <a:p>
            <a:pPr lvl="1">
              <a:buFont typeface="Arial" panose="020B0604020202020204" pitchFamily="34" charset="0"/>
              <a:buChar char="•"/>
            </a:pPr>
            <a:r>
              <a:rPr lang="en-US" dirty="0" smtClean="0"/>
              <a:t>the </a:t>
            </a:r>
            <a:r>
              <a:rPr lang="en-US" dirty="0"/>
              <a:t>effects of the </a:t>
            </a:r>
            <a:r>
              <a:rPr lang="en-US" dirty="0" smtClean="0"/>
              <a:t>interviewees on </a:t>
            </a:r>
            <a:r>
              <a:rPr lang="en-US" dirty="0"/>
              <a:t>the </a:t>
            </a:r>
            <a:r>
              <a:rPr lang="en-US" dirty="0" smtClean="0"/>
              <a:t>researcher;</a:t>
            </a:r>
          </a:p>
          <a:p>
            <a:pPr lvl="2">
              <a:buFont typeface="Arial" panose="020B0604020202020204" pitchFamily="34" charset="0"/>
              <a:buChar char="•"/>
            </a:pPr>
            <a:r>
              <a:rPr lang="en-US" dirty="0" smtClean="0"/>
              <a:t>e.g. researcher ‘becomes native’, part of the interviewees.</a:t>
            </a:r>
            <a:endParaRPr lang="en-US" dirty="0"/>
          </a:p>
        </p:txBody>
      </p:sp>
      <p:sp>
        <p:nvSpPr>
          <p:cNvPr id="4" name="Rectangle 3"/>
          <p:cNvSpPr/>
          <p:nvPr/>
        </p:nvSpPr>
        <p:spPr>
          <a:xfrm>
            <a:off x="0" y="6320135"/>
            <a:ext cx="9144000" cy="461665"/>
          </a:xfrm>
          <a:prstGeom prst="rect">
            <a:avLst/>
          </a:prstGeom>
        </p:spPr>
        <p:txBody>
          <a:bodyPr wrap="square">
            <a:spAutoFit/>
          </a:bodyPr>
          <a:lstStyle/>
          <a:p>
            <a:pPr algn="r"/>
            <a:r>
              <a:rPr lang="en-US" sz="1200" b="0" dirty="0" smtClean="0">
                <a:solidFill>
                  <a:schemeClr val="bg1"/>
                </a:solidFill>
              </a:rPr>
              <a:t>AJ</a:t>
            </a:r>
            <a:r>
              <a:rPr lang="en-US" sz="1200" b="0" dirty="0">
                <a:solidFill>
                  <a:schemeClr val="bg1"/>
                </a:solidFill>
              </a:rPr>
              <a:t>. </a:t>
            </a:r>
            <a:r>
              <a:rPr lang="en-US" sz="1200" b="0" dirty="0" err="1" smtClean="0">
                <a:solidFill>
                  <a:schemeClr val="bg1"/>
                </a:solidFill>
              </a:rPr>
              <a:t>Onwuegbuzie</a:t>
            </a:r>
            <a:r>
              <a:rPr lang="en-US" sz="1200" b="0" dirty="0" smtClean="0">
                <a:solidFill>
                  <a:schemeClr val="bg1"/>
                </a:solidFill>
              </a:rPr>
              <a:t> et.al. </a:t>
            </a:r>
            <a:r>
              <a:rPr lang="en-US" sz="1200" b="0" dirty="0">
                <a:solidFill>
                  <a:schemeClr val="bg1"/>
                </a:solidFill>
              </a:rPr>
              <a:t>Innovative Data Collection Strategies in </a:t>
            </a:r>
            <a:r>
              <a:rPr lang="en-US" sz="1200" b="0" dirty="0" smtClean="0">
                <a:solidFill>
                  <a:schemeClr val="bg1"/>
                </a:solidFill>
              </a:rPr>
              <a:t>Qualitative Research. The </a:t>
            </a:r>
            <a:r>
              <a:rPr lang="en-US" sz="1200" b="0" dirty="0">
                <a:solidFill>
                  <a:schemeClr val="bg1"/>
                </a:solidFill>
              </a:rPr>
              <a:t>Qualitative Report </a:t>
            </a:r>
            <a:r>
              <a:rPr lang="en-US" sz="1200" b="0" dirty="0" smtClean="0">
                <a:solidFill>
                  <a:schemeClr val="bg1"/>
                </a:solidFill>
              </a:rPr>
              <a:t>2010;15(3):696-726.</a:t>
            </a:r>
            <a:endParaRPr lang="en-US" sz="1200" b="0" dirty="0">
              <a:solidFill>
                <a:schemeClr val="bg1"/>
              </a:solidFill>
            </a:endParaRPr>
          </a:p>
          <a:p>
            <a:pPr algn="r"/>
            <a:r>
              <a:rPr lang="en-US" sz="1200" b="0" dirty="0">
                <a:solidFill>
                  <a:schemeClr val="bg1"/>
                </a:solidFill>
              </a:rPr>
              <a:t>http://</a:t>
            </a:r>
            <a:r>
              <a:rPr lang="en-US" sz="1200" b="0" dirty="0" smtClean="0">
                <a:solidFill>
                  <a:schemeClr val="bg1"/>
                </a:solidFill>
              </a:rPr>
              <a:t>www.nova.edu/ssss/QR/QR15-3/onwuegbuzie.pdf</a:t>
            </a:r>
            <a:endParaRPr lang="en-US" sz="1200" b="0" dirty="0">
              <a:solidFill>
                <a:schemeClr val="bg1"/>
              </a:solidFill>
            </a:endParaRPr>
          </a:p>
        </p:txBody>
      </p:sp>
    </p:spTree>
    <p:extLst>
      <p:ext uri="{BB962C8B-B14F-4D97-AF65-F5344CB8AC3E}">
        <p14:creationId xmlns:p14="http://schemas.microsoft.com/office/powerpoint/2010/main" val="4248424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Advantages of interviews</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smtClean="0"/>
              <a:t>Usually </a:t>
            </a:r>
            <a:r>
              <a:rPr lang="en-US" dirty="0"/>
              <a:t>yield richest data, details, new </a:t>
            </a:r>
            <a:r>
              <a:rPr lang="en-US" dirty="0" smtClean="0"/>
              <a:t>insights;</a:t>
            </a:r>
            <a:endParaRPr lang="en-US" dirty="0"/>
          </a:p>
          <a:p>
            <a:pPr>
              <a:buFont typeface="Arial" panose="020B0604020202020204" pitchFamily="34" charset="0"/>
              <a:buChar char="•"/>
            </a:pPr>
            <a:r>
              <a:rPr lang="en-US" dirty="0" smtClean="0"/>
              <a:t>Permit </a:t>
            </a:r>
            <a:r>
              <a:rPr lang="en-US" dirty="0"/>
              <a:t>face-to-face contact with </a:t>
            </a:r>
            <a:r>
              <a:rPr lang="en-US" dirty="0" smtClean="0"/>
              <a:t>respondents;</a:t>
            </a:r>
            <a:endParaRPr lang="en-US" dirty="0"/>
          </a:p>
          <a:p>
            <a:pPr>
              <a:buFont typeface="Arial" panose="020B0604020202020204" pitchFamily="34" charset="0"/>
              <a:buChar char="•"/>
            </a:pPr>
            <a:r>
              <a:rPr lang="en-US" dirty="0" smtClean="0"/>
              <a:t>Provide </a:t>
            </a:r>
            <a:r>
              <a:rPr lang="en-US" dirty="0"/>
              <a:t>opportunity to explore topics in </a:t>
            </a:r>
            <a:r>
              <a:rPr lang="en-US" dirty="0" smtClean="0"/>
              <a:t>depth;</a:t>
            </a:r>
            <a:endParaRPr lang="en-US" dirty="0"/>
          </a:p>
          <a:p>
            <a:pPr>
              <a:buFont typeface="Arial" panose="020B0604020202020204" pitchFamily="34" charset="0"/>
              <a:buChar char="•"/>
            </a:pPr>
            <a:r>
              <a:rPr lang="en-US" dirty="0" smtClean="0"/>
              <a:t>Allow </a:t>
            </a:r>
            <a:r>
              <a:rPr lang="en-US" dirty="0"/>
              <a:t>interviewer to experience the affective as well </a:t>
            </a:r>
            <a:r>
              <a:rPr lang="en-US" dirty="0" smtClean="0"/>
              <a:t>as cognitive </a:t>
            </a:r>
            <a:r>
              <a:rPr lang="en-US" dirty="0"/>
              <a:t>aspects of </a:t>
            </a:r>
            <a:r>
              <a:rPr lang="en-US" dirty="0" smtClean="0"/>
              <a:t>responses;</a:t>
            </a:r>
            <a:endParaRPr lang="en-US" dirty="0"/>
          </a:p>
          <a:p>
            <a:pPr>
              <a:buFont typeface="Arial" panose="020B0604020202020204" pitchFamily="34" charset="0"/>
              <a:buChar char="•"/>
            </a:pPr>
            <a:r>
              <a:rPr lang="en-US" dirty="0" smtClean="0"/>
              <a:t>Allow </a:t>
            </a:r>
            <a:r>
              <a:rPr lang="en-US" dirty="0"/>
              <a:t>interviewer to explain or help clarify </a:t>
            </a:r>
            <a:r>
              <a:rPr lang="en-US" dirty="0" smtClean="0"/>
              <a:t>questions, increasing </a:t>
            </a:r>
            <a:r>
              <a:rPr lang="en-US" dirty="0"/>
              <a:t>the likelihood of useful </a:t>
            </a:r>
            <a:r>
              <a:rPr lang="en-US" dirty="0" smtClean="0"/>
              <a:t>responses;</a:t>
            </a:r>
            <a:endParaRPr lang="en-US" dirty="0"/>
          </a:p>
          <a:p>
            <a:pPr>
              <a:buFont typeface="Arial" panose="020B0604020202020204" pitchFamily="34" charset="0"/>
              <a:buChar char="•"/>
            </a:pPr>
            <a:r>
              <a:rPr lang="en-US" dirty="0" smtClean="0"/>
              <a:t>Allow </a:t>
            </a:r>
            <a:r>
              <a:rPr lang="en-US" dirty="0"/>
              <a:t>interviewer to be flexible in administering interview </a:t>
            </a:r>
            <a:r>
              <a:rPr lang="en-US" dirty="0" smtClean="0"/>
              <a:t>to particular </a:t>
            </a:r>
            <a:r>
              <a:rPr lang="en-US" dirty="0"/>
              <a:t>individuals or in particular </a:t>
            </a:r>
            <a:r>
              <a:rPr lang="en-US" dirty="0" smtClean="0"/>
              <a:t>circumstances.</a:t>
            </a:r>
            <a:endParaRPr lang="en-US" dirty="0"/>
          </a:p>
        </p:txBody>
      </p:sp>
      <p:sp>
        <p:nvSpPr>
          <p:cNvPr id="4" name="Rectangle 3"/>
          <p:cNvSpPr/>
          <p:nvPr/>
        </p:nvSpPr>
        <p:spPr>
          <a:xfrm>
            <a:off x="0" y="6258580"/>
            <a:ext cx="9067800" cy="523220"/>
          </a:xfrm>
          <a:prstGeom prst="rect">
            <a:avLst/>
          </a:prstGeom>
        </p:spPr>
        <p:txBody>
          <a:bodyPr wrap="square">
            <a:spAutoFit/>
          </a:bodyPr>
          <a:lstStyle/>
          <a:p>
            <a:pPr algn="r"/>
            <a:r>
              <a:rPr lang="en-US" sz="1400" b="0" dirty="0" smtClean="0">
                <a:solidFill>
                  <a:schemeClr val="bg1"/>
                </a:solidFill>
              </a:rPr>
              <a:t>NSF. The 2002 User Friendly Handbook for Project Evaluation. Section </a:t>
            </a:r>
            <a:r>
              <a:rPr lang="en-US" sz="1400" b="0" dirty="0">
                <a:solidFill>
                  <a:schemeClr val="bg1"/>
                </a:solidFill>
              </a:rPr>
              <a:t>III - An Overview of Quantitative and Qualitative Data Collection Methods. https://www.nsf.gov/pubs/2002/nsf02057/nsf02057_4.pdf</a:t>
            </a:r>
          </a:p>
        </p:txBody>
      </p:sp>
    </p:spTree>
    <p:extLst>
      <p:ext uri="{BB962C8B-B14F-4D97-AF65-F5344CB8AC3E}">
        <p14:creationId xmlns:p14="http://schemas.microsoft.com/office/powerpoint/2010/main" val="3741257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Disadvantages of interviews</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Expensive and </a:t>
            </a:r>
            <a:r>
              <a:rPr lang="en-US" dirty="0" smtClean="0"/>
              <a:t>time-consuming;</a:t>
            </a:r>
            <a:endParaRPr lang="en-US" dirty="0"/>
          </a:p>
          <a:p>
            <a:pPr>
              <a:buFont typeface="Arial" panose="020B0604020202020204" pitchFamily="34" charset="0"/>
              <a:buChar char="•"/>
            </a:pPr>
            <a:r>
              <a:rPr lang="en-US" dirty="0" smtClean="0"/>
              <a:t>Need </a:t>
            </a:r>
            <a:r>
              <a:rPr lang="en-US" dirty="0"/>
              <a:t>well-qualified, highly trained </a:t>
            </a:r>
            <a:r>
              <a:rPr lang="en-US" dirty="0" smtClean="0"/>
              <a:t>interviewers;</a:t>
            </a:r>
            <a:endParaRPr lang="en-US" dirty="0"/>
          </a:p>
          <a:p>
            <a:pPr>
              <a:buFont typeface="Arial" panose="020B0604020202020204" pitchFamily="34" charset="0"/>
              <a:buChar char="•"/>
            </a:pPr>
            <a:r>
              <a:rPr lang="en-US" dirty="0" smtClean="0"/>
              <a:t>Interviewee </a:t>
            </a:r>
            <a:r>
              <a:rPr lang="en-US" dirty="0"/>
              <a:t>may distort information through recall </a:t>
            </a:r>
            <a:r>
              <a:rPr lang="en-US" dirty="0" smtClean="0"/>
              <a:t>error, selective </a:t>
            </a:r>
            <a:r>
              <a:rPr lang="en-US" dirty="0"/>
              <a:t>perceptions, desire to please </a:t>
            </a:r>
            <a:r>
              <a:rPr lang="en-US" dirty="0" smtClean="0"/>
              <a:t>interviewer;</a:t>
            </a:r>
            <a:endParaRPr lang="en-US" dirty="0"/>
          </a:p>
          <a:p>
            <a:pPr>
              <a:buFont typeface="Arial" panose="020B0604020202020204" pitchFamily="34" charset="0"/>
              <a:buChar char="•"/>
            </a:pPr>
            <a:r>
              <a:rPr lang="en-US" dirty="0" smtClean="0"/>
              <a:t>Flexibility </a:t>
            </a:r>
            <a:r>
              <a:rPr lang="en-US" dirty="0"/>
              <a:t>can result in inconsistencies across </a:t>
            </a:r>
            <a:r>
              <a:rPr lang="en-US" dirty="0" smtClean="0"/>
              <a:t>interviews;</a:t>
            </a:r>
            <a:endParaRPr lang="en-US" dirty="0"/>
          </a:p>
          <a:p>
            <a:pPr>
              <a:buFont typeface="Arial" panose="020B0604020202020204" pitchFamily="34" charset="0"/>
              <a:buChar char="•"/>
            </a:pPr>
            <a:r>
              <a:rPr lang="en-US" dirty="0" smtClean="0"/>
              <a:t>Volume </a:t>
            </a:r>
            <a:r>
              <a:rPr lang="en-US" dirty="0"/>
              <a:t>of information very large; </a:t>
            </a:r>
            <a:endParaRPr lang="en-US" dirty="0" smtClean="0"/>
          </a:p>
          <a:p>
            <a:pPr>
              <a:buFont typeface="Arial" panose="020B0604020202020204" pitchFamily="34" charset="0"/>
              <a:buChar char="•"/>
            </a:pPr>
            <a:r>
              <a:rPr lang="en-US" dirty="0" smtClean="0"/>
              <a:t>May </a:t>
            </a:r>
            <a:r>
              <a:rPr lang="en-US" dirty="0"/>
              <a:t>be difficult </a:t>
            </a:r>
            <a:r>
              <a:rPr lang="en-US" dirty="0" smtClean="0"/>
              <a:t>to transcribe </a:t>
            </a:r>
            <a:r>
              <a:rPr lang="en-US" dirty="0"/>
              <a:t>and reduce </a:t>
            </a:r>
            <a:r>
              <a:rPr lang="en-US" dirty="0" smtClean="0"/>
              <a:t>data.</a:t>
            </a:r>
            <a:endParaRPr lang="en-US" dirty="0"/>
          </a:p>
        </p:txBody>
      </p:sp>
      <p:sp>
        <p:nvSpPr>
          <p:cNvPr id="4" name="Rectangle 3"/>
          <p:cNvSpPr/>
          <p:nvPr/>
        </p:nvSpPr>
        <p:spPr>
          <a:xfrm>
            <a:off x="0" y="6258580"/>
            <a:ext cx="9067800" cy="523220"/>
          </a:xfrm>
          <a:prstGeom prst="rect">
            <a:avLst/>
          </a:prstGeom>
        </p:spPr>
        <p:txBody>
          <a:bodyPr wrap="square">
            <a:spAutoFit/>
          </a:bodyPr>
          <a:lstStyle/>
          <a:p>
            <a:pPr algn="r"/>
            <a:r>
              <a:rPr lang="en-US" sz="1400" b="0" dirty="0" smtClean="0">
                <a:solidFill>
                  <a:schemeClr val="bg1"/>
                </a:solidFill>
              </a:rPr>
              <a:t>NSF. The 2002 User Friendly Handbook for Project Evaluation. Section </a:t>
            </a:r>
            <a:r>
              <a:rPr lang="en-US" sz="1400" b="0" dirty="0">
                <a:solidFill>
                  <a:schemeClr val="bg1"/>
                </a:solidFill>
              </a:rPr>
              <a:t>III - An Overview of Quantitative and Qualitative Data Collection Methods. https://www.nsf.gov/pubs/2002/nsf02057/nsf02057_4.pdf</a:t>
            </a:r>
          </a:p>
        </p:txBody>
      </p:sp>
    </p:spTree>
    <p:extLst>
      <p:ext uri="{BB962C8B-B14F-4D97-AF65-F5344CB8AC3E}">
        <p14:creationId xmlns:p14="http://schemas.microsoft.com/office/powerpoint/2010/main" val="1706405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a:t>
            </a:r>
            <a:r>
              <a:rPr lang="en-US" dirty="0"/>
              <a:t>of Data </a:t>
            </a:r>
            <a:r>
              <a:rPr lang="en-US" dirty="0" smtClean="0"/>
              <a:t>Collection in QRM</a:t>
            </a:r>
            <a:r>
              <a:rPr lang="en-US" dirty="0"/>
              <a:t/>
            </a:r>
            <a:br>
              <a:rPr lang="en-US" dirty="0"/>
            </a:b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sz="2800" dirty="0" smtClean="0"/>
              <a:t>Survey</a:t>
            </a:r>
            <a:endParaRPr lang="en-US" sz="2800" dirty="0"/>
          </a:p>
          <a:p>
            <a:pPr>
              <a:buFont typeface="Arial" panose="020B0604020202020204" pitchFamily="34" charset="0"/>
              <a:buChar char="•"/>
            </a:pPr>
            <a:r>
              <a:rPr lang="en-US" sz="2800" dirty="0" smtClean="0"/>
              <a:t>Interviews</a:t>
            </a:r>
            <a:endParaRPr lang="en-US" sz="2800" dirty="0"/>
          </a:p>
          <a:p>
            <a:pPr>
              <a:buFont typeface="Arial" panose="020B0604020202020204" pitchFamily="34" charset="0"/>
              <a:buChar char="•"/>
            </a:pPr>
            <a:r>
              <a:rPr lang="en-US" sz="2800" dirty="0" smtClean="0"/>
              <a:t>Focus </a:t>
            </a:r>
            <a:r>
              <a:rPr lang="en-US" sz="2800" dirty="0"/>
              <a:t>groups</a:t>
            </a:r>
          </a:p>
          <a:p>
            <a:pPr>
              <a:buFont typeface="Arial" panose="020B0604020202020204" pitchFamily="34" charset="0"/>
              <a:buChar char="•"/>
            </a:pPr>
            <a:r>
              <a:rPr lang="en-US" sz="2800" dirty="0" smtClean="0"/>
              <a:t>Observation</a:t>
            </a:r>
            <a:endParaRPr lang="en-US" sz="2800" dirty="0"/>
          </a:p>
          <a:p>
            <a:pPr>
              <a:buFont typeface="Arial" panose="020B0604020202020204" pitchFamily="34" charset="0"/>
              <a:buChar char="•"/>
            </a:pPr>
            <a:r>
              <a:rPr lang="en-US" sz="2800" dirty="0" smtClean="0"/>
              <a:t>(</a:t>
            </a:r>
            <a:r>
              <a:rPr lang="en-US" sz="2800" dirty="0"/>
              <a:t>Data) extraction</a:t>
            </a:r>
          </a:p>
          <a:p>
            <a:pPr>
              <a:buFont typeface="Arial" panose="020B0604020202020204" pitchFamily="34" charset="0"/>
              <a:buChar char="•"/>
            </a:pPr>
            <a:r>
              <a:rPr lang="en-US" sz="2800" dirty="0" smtClean="0"/>
              <a:t>Secondary </a:t>
            </a:r>
            <a:r>
              <a:rPr lang="en-US" sz="2800" dirty="0"/>
              <a:t>data </a:t>
            </a:r>
            <a:r>
              <a:rPr lang="en-US" sz="2800" dirty="0" smtClean="0"/>
              <a:t>sources</a:t>
            </a:r>
          </a:p>
          <a:p>
            <a:pPr>
              <a:buFont typeface="Arial" panose="020B0604020202020204" pitchFamily="34" charset="0"/>
              <a:buChar char="•"/>
            </a:pPr>
            <a:r>
              <a:rPr lang="en-US" sz="2800" dirty="0" smtClean="0"/>
              <a:t>Ethnography</a:t>
            </a:r>
            <a:endParaRPr lang="en-US" sz="2800" dirty="0"/>
          </a:p>
        </p:txBody>
      </p:sp>
      <p:sp>
        <p:nvSpPr>
          <p:cNvPr id="4" name="TextBox 3"/>
          <p:cNvSpPr txBox="1"/>
          <p:nvPr/>
        </p:nvSpPr>
        <p:spPr>
          <a:xfrm>
            <a:off x="4724400" y="2773680"/>
            <a:ext cx="4038600" cy="2677656"/>
          </a:xfrm>
          <a:prstGeom prst="rect">
            <a:avLst/>
          </a:prstGeom>
          <a:noFill/>
          <a:ln>
            <a:solidFill>
              <a:schemeClr val="bg1"/>
            </a:solidFill>
          </a:ln>
        </p:spPr>
        <p:txBody>
          <a:bodyPr wrap="square" rtlCol="0">
            <a:spAutoFit/>
          </a:bodyPr>
          <a:lstStyle/>
          <a:p>
            <a:pPr marL="457200" indent="-457200" algn="l">
              <a:buFont typeface="Arial" panose="020B0604020202020204" pitchFamily="34" charset="0"/>
              <a:buChar char="•"/>
            </a:pPr>
            <a:r>
              <a:rPr lang="en-US" sz="2400" b="0" dirty="0">
                <a:solidFill>
                  <a:schemeClr val="bg1"/>
                </a:solidFill>
              </a:rPr>
              <a:t>D</a:t>
            </a:r>
            <a:r>
              <a:rPr lang="en-US" sz="2400" b="0" dirty="0" smtClean="0">
                <a:solidFill>
                  <a:schemeClr val="bg1"/>
                </a:solidFill>
              </a:rPr>
              <a:t>ynamic </a:t>
            </a:r>
            <a:r>
              <a:rPr lang="en-US" sz="2400" b="0" dirty="0">
                <a:solidFill>
                  <a:schemeClr val="bg1"/>
                </a:solidFill>
              </a:rPr>
              <a:t>group </a:t>
            </a:r>
            <a:r>
              <a:rPr lang="en-US" sz="2400" b="0" dirty="0" smtClean="0">
                <a:solidFill>
                  <a:schemeClr val="bg1"/>
                </a:solidFill>
              </a:rPr>
              <a:t>discussions with more than one information source;</a:t>
            </a:r>
          </a:p>
          <a:p>
            <a:pPr marL="457200" indent="-457200" algn="l">
              <a:buFont typeface="Arial" panose="020B0604020202020204" pitchFamily="34" charset="0"/>
              <a:buChar char="•"/>
            </a:pPr>
            <a:r>
              <a:rPr lang="en-US" sz="2400" b="0" dirty="0" smtClean="0">
                <a:solidFill>
                  <a:schemeClr val="bg1"/>
                </a:solidFill>
              </a:rPr>
              <a:t>Dialogue evolves also in response to what sources bring on rather than interviewer alone.</a:t>
            </a:r>
            <a:endParaRPr lang="en-US" sz="2400" b="0" dirty="0">
              <a:solidFill>
                <a:schemeClr val="bg1"/>
              </a:solidFill>
            </a:endParaRPr>
          </a:p>
        </p:txBody>
      </p:sp>
      <p:cxnSp>
        <p:nvCxnSpPr>
          <p:cNvPr id="5" name="Straight Arrow Connector 4"/>
          <p:cNvCxnSpPr/>
          <p:nvPr/>
        </p:nvCxnSpPr>
        <p:spPr bwMode="auto">
          <a:xfrm>
            <a:off x="2799080" y="3012440"/>
            <a:ext cx="1905000" cy="0"/>
          </a:xfrm>
          <a:prstGeom prst="straightConnector1">
            <a:avLst/>
          </a:prstGeom>
          <a:solidFill>
            <a:schemeClr val="accent1"/>
          </a:solidFill>
          <a:ln w="57150" cap="flat" cmpd="sng" algn="ctr">
            <a:solidFill>
              <a:schemeClr val="bg1"/>
            </a:solidFill>
            <a:prstDash val="solid"/>
            <a:round/>
            <a:headEnd type="none" w="med" len="med"/>
            <a:tailEnd type="triangle"/>
          </a:ln>
          <a:effectLst/>
        </p:spPr>
      </p:cxnSp>
      <p:sp>
        <p:nvSpPr>
          <p:cNvPr id="6" name="Rectangle 5"/>
          <p:cNvSpPr/>
          <p:nvPr/>
        </p:nvSpPr>
        <p:spPr>
          <a:xfrm>
            <a:off x="381000" y="6320135"/>
            <a:ext cx="8686800" cy="461665"/>
          </a:xfrm>
          <a:prstGeom prst="rect">
            <a:avLst/>
          </a:prstGeom>
        </p:spPr>
        <p:txBody>
          <a:bodyPr wrap="square">
            <a:spAutoFit/>
          </a:bodyPr>
          <a:lstStyle/>
          <a:p>
            <a:pPr algn="r"/>
            <a:r>
              <a:rPr lang="en-US" sz="1200" b="0" dirty="0">
                <a:solidFill>
                  <a:schemeClr val="bg1"/>
                </a:solidFill>
                <a:latin typeface="FuturaStd-Book"/>
              </a:rPr>
              <a:t>MC. Harrell &amp; MA. Bradley. </a:t>
            </a:r>
            <a:r>
              <a:rPr lang="en-US" sz="1200" b="0" dirty="0" smtClean="0">
                <a:solidFill>
                  <a:schemeClr val="bg1"/>
                </a:solidFill>
                <a:latin typeface="FuturaStd-Book"/>
              </a:rPr>
              <a:t>Data </a:t>
            </a:r>
            <a:r>
              <a:rPr lang="en-US" sz="1200" b="0" dirty="0">
                <a:solidFill>
                  <a:schemeClr val="bg1"/>
                </a:solidFill>
                <a:latin typeface="FuturaStd-Book"/>
              </a:rPr>
              <a:t>Collection </a:t>
            </a:r>
            <a:r>
              <a:rPr lang="en-US" sz="1200" b="0" dirty="0" smtClean="0">
                <a:solidFill>
                  <a:schemeClr val="bg1"/>
                </a:solidFill>
                <a:latin typeface="FuturaStd-Book"/>
              </a:rPr>
              <a:t>Methods: Semi-Structured </a:t>
            </a:r>
            <a:r>
              <a:rPr lang="en-US" sz="1200" b="0" dirty="0">
                <a:solidFill>
                  <a:schemeClr val="bg1"/>
                </a:solidFill>
                <a:latin typeface="FuturaStd-Book"/>
              </a:rPr>
              <a:t>Interviews </a:t>
            </a:r>
            <a:r>
              <a:rPr lang="en-US" sz="1200" b="0" dirty="0" smtClean="0">
                <a:solidFill>
                  <a:schemeClr val="bg1"/>
                </a:solidFill>
                <a:latin typeface="FuturaStd-Book"/>
              </a:rPr>
              <a:t>and Focus Groups. RAND Corporation </a:t>
            </a:r>
            <a:r>
              <a:rPr lang="en-US" sz="1200" b="0" dirty="0">
                <a:solidFill>
                  <a:schemeClr val="bg1"/>
                </a:solidFill>
                <a:latin typeface="FuturaStd-Book"/>
              </a:rPr>
              <a:t>2009. http://www.rand.org/pubs/technical_reports/TR718.html</a:t>
            </a:r>
          </a:p>
        </p:txBody>
      </p:sp>
    </p:spTree>
    <p:extLst>
      <p:ext uri="{BB962C8B-B14F-4D97-AF65-F5344CB8AC3E}">
        <p14:creationId xmlns:p14="http://schemas.microsoft.com/office/powerpoint/2010/main" val="73441090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Focus group characteristics</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smtClean="0"/>
              <a:t>Required elements:</a:t>
            </a:r>
          </a:p>
          <a:p>
            <a:pPr lvl="1">
              <a:buFont typeface="Arial" panose="020B0604020202020204" pitchFamily="34" charset="0"/>
              <a:buChar char="•"/>
            </a:pPr>
            <a:r>
              <a:rPr lang="en-US" dirty="0" smtClean="0"/>
              <a:t>Goal is research;</a:t>
            </a:r>
            <a:endParaRPr lang="en-US" dirty="0"/>
          </a:p>
          <a:p>
            <a:pPr lvl="1">
              <a:buFont typeface="Arial" panose="020B0604020202020204" pitchFamily="34" charset="0"/>
              <a:buChar char="•"/>
            </a:pPr>
            <a:r>
              <a:rPr lang="en-US" dirty="0" smtClean="0"/>
              <a:t>Presence of a moderator;</a:t>
            </a:r>
          </a:p>
          <a:p>
            <a:pPr lvl="1">
              <a:buFont typeface="Arial" panose="020B0604020202020204" pitchFamily="34" charset="0"/>
              <a:buChar char="•"/>
            </a:pPr>
            <a:r>
              <a:rPr lang="en-US" dirty="0" smtClean="0"/>
              <a:t>Dynamic </a:t>
            </a:r>
            <a:r>
              <a:rPr lang="en-US" dirty="0"/>
              <a:t>verbal </a:t>
            </a:r>
            <a:r>
              <a:rPr lang="en-US" dirty="0" smtClean="0"/>
              <a:t>AND nonverbal discussion.</a:t>
            </a:r>
            <a:endParaRPr lang="en-US" dirty="0"/>
          </a:p>
        </p:txBody>
      </p:sp>
      <p:sp>
        <p:nvSpPr>
          <p:cNvPr id="4" name="Rectangle 3"/>
          <p:cNvSpPr/>
          <p:nvPr/>
        </p:nvSpPr>
        <p:spPr>
          <a:xfrm>
            <a:off x="381000" y="6320135"/>
            <a:ext cx="8686800" cy="461665"/>
          </a:xfrm>
          <a:prstGeom prst="rect">
            <a:avLst/>
          </a:prstGeom>
        </p:spPr>
        <p:txBody>
          <a:bodyPr wrap="square">
            <a:spAutoFit/>
          </a:bodyPr>
          <a:lstStyle/>
          <a:p>
            <a:pPr algn="r"/>
            <a:r>
              <a:rPr lang="en-US" sz="1200" b="0" dirty="0">
                <a:solidFill>
                  <a:schemeClr val="bg1"/>
                </a:solidFill>
                <a:latin typeface="FuturaStd-Book"/>
              </a:rPr>
              <a:t>MC. Harrell &amp; MA. Bradley. </a:t>
            </a:r>
            <a:r>
              <a:rPr lang="en-US" sz="1200" b="0" dirty="0" smtClean="0">
                <a:solidFill>
                  <a:schemeClr val="bg1"/>
                </a:solidFill>
                <a:latin typeface="FuturaStd-Book"/>
              </a:rPr>
              <a:t>Data </a:t>
            </a:r>
            <a:r>
              <a:rPr lang="en-US" sz="1200" b="0" dirty="0">
                <a:solidFill>
                  <a:schemeClr val="bg1"/>
                </a:solidFill>
                <a:latin typeface="FuturaStd-Book"/>
              </a:rPr>
              <a:t>Collection </a:t>
            </a:r>
            <a:r>
              <a:rPr lang="en-US" sz="1200" b="0" dirty="0" smtClean="0">
                <a:solidFill>
                  <a:schemeClr val="bg1"/>
                </a:solidFill>
                <a:latin typeface="FuturaStd-Book"/>
              </a:rPr>
              <a:t>Methods: Semi-Structured </a:t>
            </a:r>
            <a:r>
              <a:rPr lang="en-US" sz="1200" b="0" dirty="0">
                <a:solidFill>
                  <a:schemeClr val="bg1"/>
                </a:solidFill>
                <a:latin typeface="FuturaStd-Book"/>
              </a:rPr>
              <a:t>Interviews </a:t>
            </a:r>
            <a:r>
              <a:rPr lang="en-US" sz="1200" b="0" dirty="0" smtClean="0">
                <a:solidFill>
                  <a:schemeClr val="bg1"/>
                </a:solidFill>
                <a:latin typeface="FuturaStd-Book"/>
              </a:rPr>
              <a:t>and Focus Groups. RAND Corporation </a:t>
            </a:r>
            <a:r>
              <a:rPr lang="en-US" sz="1200" b="0" dirty="0">
                <a:solidFill>
                  <a:schemeClr val="bg1"/>
                </a:solidFill>
                <a:latin typeface="FuturaStd-Book"/>
              </a:rPr>
              <a:t>2009. http://www.rand.org/pubs/technical_reports/TR718.html</a:t>
            </a:r>
          </a:p>
        </p:txBody>
      </p:sp>
    </p:spTree>
    <p:extLst>
      <p:ext uri="{BB962C8B-B14F-4D97-AF65-F5344CB8AC3E}">
        <p14:creationId xmlns:p14="http://schemas.microsoft.com/office/powerpoint/2010/main" val="100552423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Non-verbal communication</a:t>
            </a:r>
            <a:endParaRPr lang="en-US" dirty="0"/>
          </a:p>
        </p:txBody>
      </p:sp>
      <p:graphicFrame>
        <p:nvGraphicFramePr>
          <p:cNvPr id="4" name="Content Placeholder 3"/>
          <p:cNvGraphicFramePr>
            <a:graphicFrameLocks noGrp="1"/>
          </p:cNvGraphicFramePr>
          <p:nvPr>
            <p:ph idx="1"/>
          </p:nvPr>
        </p:nvGraphicFramePr>
        <p:xfrm>
          <a:off x="228600" y="1676400"/>
          <a:ext cx="8686800" cy="2966720"/>
        </p:xfrm>
        <a:graphic>
          <a:graphicData uri="http://schemas.openxmlformats.org/drawingml/2006/table">
            <a:tbl>
              <a:tblPr firstRow="1" bandRow="1">
                <a:tableStyleId>{5C22544A-7EE6-4342-B048-85BDC9FD1C3A}</a:tableStyleId>
              </a:tblPr>
              <a:tblGrid>
                <a:gridCol w="1447800"/>
                <a:gridCol w="1447800"/>
                <a:gridCol w="1752600"/>
                <a:gridCol w="1143000"/>
                <a:gridCol w="1447800"/>
                <a:gridCol w="1447800"/>
              </a:tblGrid>
              <a:tr h="370840">
                <a:tc>
                  <a:txBody>
                    <a:bodyPr/>
                    <a:lstStyle/>
                    <a:p>
                      <a:r>
                        <a:rPr lang="en-US" dirty="0" smtClean="0">
                          <a:solidFill>
                            <a:schemeClr val="bg1"/>
                          </a:solidFill>
                        </a:rPr>
                        <a:t>Emotion</a:t>
                      </a:r>
                    </a:p>
                  </a:txBody>
                  <a:tcP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err="1" smtClean="0">
                          <a:solidFill>
                            <a:schemeClr val="bg1"/>
                          </a:solidFill>
                        </a:rPr>
                        <a:t>Iconics</a:t>
                      </a:r>
                      <a:endParaRPr lang="en-US" dirty="0" smtClean="0">
                        <a:solidFill>
                          <a:schemeClr val="bg1"/>
                        </a:solidFill>
                      </a:endParaRPr>
                    </a:p>
                  </a:txBody>
                  <a:tcP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err="1" smtClean="0">
                          <a:solidFill>
                            <a:schemeClr val="bg1"/>
                          </a:solidFill>
                        </a:rPr>
                        <a:t>Metaphorics</a:t>
                      </a:r>
                      <a:endParaRPr lang="en-US" dirty="0" smtClean="0">
                        <a:solidFill>
                          <a:schemeClr val="bg1"/>
                        </a:solidFill>
                      </a:endParaRPr>
                    </a:p>
                  </a:txBody>
                  <a:tcP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solidFill>
                            <a:schemeClr val="bg1"/>
                          </a:solidFill>
                        </a:rPr>
                        <a:t>Beats</a:t>
                      </a:r>
                    </a:p>
                  </a:txBody>
                  <a:tcP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err="1" smtClean="0">
                          <a:solidFill>
                            <a:schemeClr val="bg1"/>
                          </a:solidFill>
                        </a:rPr>
                        <a:t>Deictics</a:t>
                      </a:r>
                      <a:endParaRPr lang="en-US" dirty="0" smtClean="0">
                        <a:solidFill>
                          <a:schemeClr val="bg1"/>
                        </a:solidFill>
                      </a:endParaRPr>
                    </a:p>
                  </a:txBody>
                  <a:tcP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solidFill>
                            <a:schemeClr val="bg1"/>
                          </a:solidFill>
                        </a:rPr>
                        <a:t>Emblems</a:t>
                      </a:r>
                    </a:p>
                  </a:txBody>
                  <a:tcPr>
                    <a:noFill/>
                  </a:tcPr>
                </a:tc>
              </a:tr>
              <a:tr h="370840">
                <a:tc>
                  <a:txBody>
                    <a:bodyPr/>
                    <a:lstStyle/>
                    <a:p>
                      <a:r>
                        <a:rPr lang="en-US" dirty="0" smtClean="0">
                          <a:solidFill>
                            <a:schemeClr val="bg1"/>
                          </a:solidFill>
                        </a:rPr>
                        <a:t>Happiness</a:t>
                      </a: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solidFill>
                            <a:schemeClr val="bg1"/>
                          </a:solidFill>
                        </a:rPr>
                        <a:t>Sadness</a:t>
                      </a: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dirty="0">
                        <a:solidFill>
                          <a:schemeClr val="bg1"/>
                        </a:solidFill>
                      </a:endParaRPr>
                    </a:p>
                  </a:txBody>
                  <a:tcPr>
                    <a:noFill/>
                  </a:tcPr>
                </a:tc>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solidFill>
                            <a:schemeClr val="bg1"/>
                          </a:solidFill>
                        </a:rPr>
                        <a:t>Anger</a:t>
                      </a: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r>
              <a:tr h="370840">
                <a:tc>
                  <a:txBody>
                    <a:bodyPr/>
                    <a:lstStyle/>
                    <a:p>
                      <a:r>
                        <a:rPr lang="en-US" dirty="0" smtClean="0">
                          <a:solidFill>
                            <a:schemeClr val="bg1"/>
                          </a:solidFill>
                        </a:rPr>
                        <a:t>Fear</a:t>
                      </a:r>
                      <a:endParaRPr lang="en-US" dirty="0">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solidFill>
                            <a:schemeClr val="bg1"/>
                          </a:solidFill>
                        </a:rPr>
                        <a:t>Disgust</a:t>
                      </a: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solidFill>
                            <a:schemeClr val="bg1"/>
                          </a:solidFill>
                        </a:rPr>
                        <a:t>Surprise</a:t>
                      </a: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solidFill>
                            <a:schemeClr val="bg1"/>
                          </a:solidFill>
                        </a:rPr>
                        <a:t>Other</a:t>
                      </a: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dirty="0">
                        <a:solidFill>
                          <a:schemeClr val="bg1"/>
                        </a:solidFill>
                      </a:endParaRPr>
                    </a:p>
                  </a:txBody>
                  <a:tcPr>
                    <a:noFill/>
                  </a:tcPr>
                </a:tc>
              </a:tr>
            </a:tbl>
          </a:graphicData>
        </a:graphic>
      </p:graphicFrame>
      <p:sp>
        <p:nvSpPr>
          <p:cNvPr id="5" name="Rectangle 4"/>
          <p:cNvSpPr/>
          <p:nvPr/>
        </p:nvSpPr>
        <p:spPr>
          <a:xfrm>
            <a:off x="0" y="6320135"/>
            <a:ext cx="9144000" cy="461665"/>
          </a:xfrm>
          <a:prstGeom prst="rect">
            <a:avLst/>
          </a:prstGeom>
        </p:spPr>
        <p:txBody>
          <a:bodyPr wrap="square">
            <a:spAutoFit/>
          </a:bodyPr>
          <a:lstStyle/>
          <a:p>
            <a:pPr algn="r"/>
            <a:r>
              <a:rPr lang="en-US" sz="1200" b="0" dirty="0" smtClean="0">
                <a:solidFill>
                  <a:schemeClr val="bg1"/>
                </a:solidFill>
              </a:rPr>
              <a:t>AJ</a:t>
            </a:r>
            <a:r>
              <a:rPr lang="en-US" sz="1200" b="0" dirty="0">
                <a:solidFill>
                  <a:schemeClr val="bg1"/>
                </a:solidFill>
              </a:rPr>
              <a:t>. </a:t>
            </a:r>
            <a:r>
              <a:rPr lang="en-US" sz="1200" b="0" dirty="0" err="1" smtClean="0">
                <a:solidFill>
                  <a:schemeClr val="bg1"/>
                </a:solidFill>
              </a:rPr>
              <a:t>Onwuegbuzie</a:t>
            </a:r>
            <a:r>
              <a:rPr lang="en-US" sz="1200" b="0" dirty="0" smtClean="0">
                <a:solidFill>
                  <a:schemeClr val="bg1"/>
                </a:solidFill>
              </a:rPr>
              <a:t> et.al. </a:t>
            </a:r>
            <a:r>
              <a:rPr lang="en-US" sz="1200" b="0" dirty="0">
                <a:solidFill>
                  <a:schemeClr val="bg1"/>
                </a:solidFill>
              </a:rPr>
              <a:t>Innovative Data Collection Strategies in </a:t>
            </a:r>
            <a:r>
              <a:rPr lang="en-US" sz="1200" b="0" dirty="0" smtClean="0">
                <a:solidFill>
                  <a:schemeClr val="bg1"/>
                </a:solidFill>
              </a:rPr>
              <a:t>Qualitative Research. The </a:t>
            </a:r>
            <a:r>
              <a:rPr lang="en-US" sz="1200" b="0" dirty="0">
                <a:solidFill>
                  <a:schemeClr val="bg1"/>
                </a:solidFill>
              </a:rPr>
              <a:t>Qualitative Report </a:t>
            </a:r>
            <a:r>
              <a:rPr lang="en-US" sz="1200" b="0" dirty="0" smtClean="0">
                <a:solidFill>
                  <a:schemeClr val="bg1"/>
                </a:solidFill>
              </a:rPr>
              <a:t>2010;15(3):696-726.</a:t>
            </a:r>
            <a:endParaRPr lang="en-US" sz="1200" b="0" dirty="0">
              <a:solidFill>
                <a:schemeClr val="bg1"/>
              </a:solidFill>
            </a:endParaRPr>
          </a:p>
          <a:p>
            <a:pPr algn="r"/>
            <a:r>
              <a:rPr lang="en-US" sz="1200" b="0" dirty="0">
                <a:solidFill>
                  <a:schemeClr val="bg1"/>
                </a:solidFill>
              </a:rPr>
              <a:t>http://</a:t>
            </a:r>
            <a:r>
              <a:rPr lang="en-US" sz="1200" b="0" dirty="0" smtClean="0">
                <a:solidFill>
                  <a:schemeClr val="bg1"/>
                </a:solidFill>
              </a:rPr>
              <a:t>www.nova.edu/ssss/QR/QR15-3/onwuegbuzie.pdf</a:t>
            </a:r>
            <a:endParaRPr lang="en-US" sz="1200" b="0" dirty="0">
              <a:solidFill>
                <a:schemeClr val="bg1"/>
              </a:solidFill>
            </a:endParaRPr>
          </a:p>
        </p:txBody>
      </p:sp>
    </p:spTree>
    <p:extLst>
      <p:ext uri="{BB962C8B-B14F-4D97-AF65-F5344CB8AC3E}">
        <p14:creationId xmlns:p14="http://schemas.microsoft.com/office/powerpoint/2010/main" val="59483633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Non-verbal communication</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01488298"/>
              </p:ext>
            </p:extLst>
          </p:nvPr>
        </p:nvGraphicFramePr>
        <p:xfrm>
          <a:off x="228600" y="1676400"/>
          <a:ext cx="8686800" cy="2966720"/>
        </p:xfrm>
        <a:graphic>
          <a:graphicData uri="http://schemas.openxmlformats.org/drawingml/2006/table">
            <a:tbl>
              <a:tblPr firstRow="1" bandRow="1">
                <a:tableStyleId>{5C22544A-7EE6-4342-B048-85BDC9FD1C3A}</a:tableStyleId>
              </a:tblPr>
              <a:tblGrid>
                <a:gridCol w="1447800"/>
                <a:gridCol w="1447800"/>
                <a:gridCol w="1752600"/>
                <a:gridCol w="1143000"/>
                <a:gridCol w="1447800"/>
                <a:gridCol w="1447800"/>
              </a:tblGrid>
              <a:tr h="370840">
                <a:tc>
                  <a:txBody>
                    <a:bodyPr/>
                    <a:lstStyle/>
                    <a:p>
                      <a:r>
                        <a:rPr lang="en-US" dirty="0" smtClean="0">
                          <a:solidFill>
                            <a:schemeClr val="bg1"/>
                          </a:solidFill>
                        </a:rPr>
                        <a:t>Emotion</a:t>
                      </a:r>
                    </a:p>
                  </a:txBody>
                  <a:tcP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err="1" smtClean="0">
                          <a:solidFill>
                            <a:schemeClr val="bg1"/>
                          </a:solidFill>
                        </a:rPr>
                        <a:t>Iconics</a:t>
                      </a:r>
                      <a:endParaRPr lang="en-US" dirty="0" smtClean="0">
                        <a:solidFill>
                          <a:schemeClr val="bg1"/>
                        </a:solidFill>
                      </a:endParaRPr>
                    </a:p>
                  </a:txBody>
                  <a:tcP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err="1" smtClean="0">
                          <a:solidFill>
                            <a:schemeClr val="bg1"/>
                          </a:solidFill>
                        </a:rPr>
                        <a:t>Metaphorics</a:t>
                      </a:r>
                      <a:endParaRPr lang="en-US" dirty="0" smtClean="0">
                        <a:solidFill>
                          <a:schemeClr val="bg1"/>
                        </a:solidFill>
                      </a:endParaRPr>
                    </a:p>
                  </a:txBody>
                  <a:tcP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solidFill>
                            <a:schemeClr val="bg1"/>
                          </a:solidFill>
                        </a:rPr>
                        <a:t>Beats</a:t>
                      </a:r>
                    </a:p>
                  </a:txBody>
                  <a:tcP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err="1" smtClean="0">
                          <a:solidFill>
                            <a:schemeClr val="bg1"/>
                          </a:solidFill>
                        </a:rPr>
                        <a:t>Deictics</a:t>
                      </a:r>
                      <a:endParaRPr lang="en-US" dirty="0" smtClean="0">
                        <a:solidFill>
                          <a:schemeClr val="bg1"/>
                        </a:solidFill>
                      </a:endParaRPr>
                    </a:p>
                  </a:txBody>
                  <a:tcP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solidFill>
                            <a:schemeClr val="bg1"/>
                          </a:solidFill>
                        </a:rPr>
                        <a:t>Emblems</a:t>
                      </a:r>
                    </a:p>
                  </a:txBody>
                  <a:tcPr>
                    <a:noFill/>
                  </a:tcPr>
                </a:tc>
              </a:tr>
              <a:tr h="370840">
                <a:tc>
                  <a:txBody>
                    <a:bodyPr/>
                    <a:lstStyle/>
                    <a:p>
                      <a:r>
                        <a:rPr lang="en-US" dirty="0" smtClean="0">
                          <a:solidFill>
                            <a:schemeClr val="bg1"/>
                          </a:solidFill>
                        </a:rPr>
                        <a:t>Happiness</a:t>
                      </a: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solidFill>
                            <a:schemeClr val="bg1"/>
                          </a:solidFill>
                        </a:rPr>
                        <a:t>Sadness</a:t>
                      </a: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dirty="0">
                        <a:solidFill>
                          <a:schemeClr val="bg1"/>
                        </a:solidFill>
                      </a:endParaRPr>
                    </a:p>
                  </a:txBody>
                  <a:tcPr>
                    <a:noFill/>
                  </a:tcPr>
                </a:tc>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solidFill>
                            <a:schemeClr val="bg1"/>
                          </a:solidFill>
                        </a:rPr>
                        <a:t>Anger</a:t>
                      </a: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r>
              <a:tr h="370840">
                <a:tc>
                  <a:txBody>
                    <a:bodyPr/>
                    <a:lstStyle/>
                    <a:p>
                      <a:r>
                        <a:rPr lang="en-US" dirty="0" smtClean="0">
                          <a:solidFill>
                            <a:schemeClr val="bg1"/>
                          </a:solidFill>
                        </a:rPr>
                        <a:t>Fear</a:t>
                      </a:r>
                      <a:endParaRPr lang="en-US" dirty="0">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solidFill>
                            <a:schemeClr val="bg1"/>
                          </a:solidFill>
                        </a:rPr>
                        <a:t>Disgust</a:t>
                      </a: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solidFill>
                            <a:schemeClr val="bg1"/>
                          </a:solidFill>
                        </a:rPr>
                        <a:t>Surprise</a:t>
                      </a: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solidFill>
                            <a:schemeClr val="bg1"/>
                          </a:solidFill>
                        </a:rPr>
                        <a:t>Other</a:t>
                      </a: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dirty="0">
                        <a:solidFill>
                          <a:schemeClr val="bg1"/>
                        </a:solidFill>
                      </a:endParaRPr>
                    </a:p>
                  </a:txBody>
                  <a:tcPr>
                    <a:noFill/>
                  </a:tcPr>
                </a:tc>
              </a:tr>
            </a:tbl>
          </a:graphicData>
        </a:graphic>
      </p:graphicFrame>
      <p:sp>
        <p:nvSpPr>
          <p:cNvPr id="5" name="Rectangle 4"/>
          <p:cNvSpPr/>
          <p:nvPr/>
        </p:nvSpPr>
        <p:spPr>
          <a:xfrm>
            <a:off x="0" y="6320135"/>
            <a:ext cx="9144000" cy="461665"/>
          </a:xfrm>
          <a:prstGeom prst="rect">
            <a:avLst/>
          </a:prstGeom>
        </p:spPr>
        <p:txBody>
          <a:bodyPr wrap="square">
            <a:spAutoFit/>
          </a:bodyPr>
          <a:lstStyle/>
          <a:p>
            <a:pPr algn="r"/>
            <a:r>
              <a:rPr lang="en-US" sz="1200" b="0" dirty="0" smtClean="0">
                <a:solidFill>
                  <a:schemeClr val="bg1"/>
                </a:solidFill>
              </a:rPr>
              <a:t>AJ</a:t>
            </a:r>
            <a:r>
              <a:rPr lang="en-US" sz="1200" b="0" dirty="0">
                <a:solidFill>
                  <a:schemeClr val="bg1"/>
                </a:solidFill>
              </a:rPr>
              <a:t>. </a:t>
            </a:r>
            <a:r>
              <a:rPr lang="en-US" sz="1200" b="0" dirty="0" err="1" smtClean="0">
                <a:solidFill>
                  <a:schemeClr val="bg1"/>
                </a:solidFill>
              </a:rPr>
              <a:t>Onwuegbuzie</a:t>
            </a:r>
            <a:r>
              <a:rPr lang="en-US" sz="1200" b="0" dirty="0" smtClean="0">
                <a:solidFill>
                  <a:schemeClr val="bg1"/>
                </a:solidFill>
              </a:rPr>
              <a:t> et.al. </a:t>
            </a:r>
            <a:r>
              <a:rPr lang="en-US" sz="1200" b="0" dirty="0">
                <a:solidFill>
                  <a:schemeClr val="bg1"/>
                </a:solidFill>
              </a:rPr>
              <a:t>Innovative Data Collection Strategies in </a:t>
            </a:r>
            <a:r>
              <a:rPr lang="en-US" sz="1200" b="0" dirty="0" smtClean="0">
                <a:solidFill>
                  <a:schemeClr val="bg1"/>
                </a:solidFill>
              </a:rPr>
              <a:t>Qualitative Research. The </a:t>
            </a:r>
            <a:r>
              <a:rPr lang="en-US" sz="1200" b="0" dirty="0">
                <a:solidFill>
                  <a:schemeClr val="bg1"/>
                </a:solidFill>
              </a:rPr>
              <a:t>Qualitative Report </a:t>
            </a:r>
            <a:r>
              <a:rPr lang="en-US" sz="1200" b="0" dirty="0" smtClean="0">
                <a:solidFill>
                  <a:schemeClr val="bg1"/>
                </a:solidFill>
              </a:rPr>
              <a:t>2010;15(3):696-726.</a:t>
            </a:r>
            <a:endParaRPr lang="en-US" sz="1200" b="0" dirty="0">
              <a:solidFill>
                <a:schemeClr val="bg1"/>
              </a:solidFill>
            </a:endParaRPr>
          </a:p>
          <a:p>
            <a:pPr algn="r"/>
            <a:r>
              <a:rPr lang="en-US" sz="1200" b="0" dirty="0">
                <a:solidFill>
                  <a:schemeClr val="bg1"/>
                </a:solidFill>
              </a:rPr>
              <a:t>http://</a:t>
            </a:r>
            <a:r>
              <a:rPr lang="en-US" sz="1200" b="0" dirty="0" smtClean="0">
                <a:solidFill>
                  <a:schemeClr val="bg1"/>
                </a:solidFill>
              </a:rPr>
              <a:t>www.nova.edu/ssss/QR/QR15-3/onwuegbuzie.pdf</a:t>
            </a:r>
            <a:endParaRPr lang="en-US" sz="1200" b="0" dirty="0">
              <a:solidFill>
                <a:schemeClr val="bg1"/>
              </a:solidFill>
            </a:endParaRPr>
          </a:p>
        </p:txBody>
      </p:sp>
      <p:sp>
        <p:nvSpPr>
          <p:cNvPr id="6" name="TextBox 5"/>
          <p:cNvSpPr txBox="1"/>
          <p:nvPr/>
        </p:nvSpPr>
        <p:spPr>
          <a:xfrm>
            <a:off x="228600" y="4953000"/>
            <a:ext cx="8686800" cy="923330"/>
          </a:xfrm>
          <a:prstGeom prst="rect">
            <a:avLst/>
          </a:prstGeom>
          <a:noFill/>
        </p:spPr>
        <p:txBody>
          <a:bodyPr wrap="square" rtlCol="0">
            <a:spAutoFit/>
          </a:bodyPr>
          <a:lstStyle/>
          <a:p>
            <a:pPr algn="l"/>
            <a:r>
              <a:rPr lang="en-US" sz="1800" dirty="0">
                <a:solidFill>
                  <a:schemeClr val="bg1"/>
                </a:solidFill>
              </a:rPr>
              <a:t>concrete gestures </a:t>
            </a:r>
            <a:r>
              <a:rPr lang="en-US" sz="1800" dirty="0" smtClean="0">
                <a:solidFill>
                  <a:schemeClr val="bg1"/>
                </a:solidFill>
              </a:rPr>
              <a:t>that simulate </a:t>
            </a:r>
            <a:r>
              <a:rPr lang="en-US" sz="1800" dirty="0">
                <a:solidFill>
                  <a:schemeClr val="bg1"/>
                </a:solidFill>
              </a:rPr>
              <a:t>movements or depict movement or objects</a:t>
            </a:r>
            <a:r>
              <a:rPr lang="en-US" sz="1800" b="0" dirty="0">
                <a:solidFill>
                  <a:schemeClr val="bg1"/>
                </a:solidFill>
              </a:rPr>
              <a:t>, </a:t>
            </a:r>
            <a:endParaRPr lang="en-US" sz="1800" b="0" dirty="0" smtClean="0">
              <a:solidFill>
                <a:schemeClr val="bg1"/>
              </a:solidFill>
            </a:endParaRPr>
          </a:p>
          <a:p>
            <a:pPr marL="517525" indent="-517525" algn="l"/>
            <a:r>
              <a:rPr lang="en-US" sz="1800" b="0" dirty="0">
                <a:solidFill>
                  <a:schemeClr val="bg1"/>
                </a:solidFill>
              </a:rPr>
              <a:t>	</a:t>
            </a:r>
            <a:r>
              <a:rPr lang="en-US" sz="1800" b="0" dirty="0" smtClean="0">
                <a:solidFill>
                  <a:schemeClr val="bg1"/>
                </a:solidFill>
              </a:rPr>
              <a:t>e.g. the </a:t>
            </a:r>
            <a:r>
              <a:rPr lang="en-US" sz="1800" b="0" dirty="0">
                <a:solidFill>
                  <a:schemeClr val="bg1"/>
                </a:solidFill>
              </a:rPr>
              <a:t>simultaneous </a:t>
            </a:r>
            <a:r>
              <a:rPr lang="en-US" sz="1800" b="0" dirty="0" smtClean="0">
                <a:solidFill>
                  <a:schemeClr val="bg1"/>
                </a:solidFill>
              </a:rPr>
              <a:t>upper movement </a:t>
            </a:r>
            <a:r>
              <a:rPr lang="en-US" sz="1800" b="0" dirty="0">
                <a:solidFill>
                  <a:schemeClr val="bg1"/>
                </a:solidFill>
              </a:rPr>
              <a:t>of the upper half of the body while stating that “the table jumped up in the air</a:t>
            </a:r>
            <a:r>
              <a:rPr lang="en-US" sz="1800" b="0" dirty="0" smtClean="0">
                <a:solidFill>
                  <a:schemeClr val="bg1"/>
                </a:solidFill>
              </a:rPr>
              <a:t>” when </a:t>
            </a:r>
            <a:r>
              <a:rPr lang="en-US" sz="1800" b="0" dirty="0">
                <a:solidFill>
                  <a:schemeClr val="bg1"/>
                </a:solidFill>
              </a:rPr>
              <a:t>describing the observed effects of an earthquake.</a:t>
            </a:r>
          </a:p>
        </p:txBody>
      </p:sp>
      <p:sp>
        <p:nvSpPr>
          <p:cNvPr id="7" name="Down Arrow 6"/>
          <p:cNvSpPr/>
          <p:nvPr/>
        </p:nvSpPr>
        <p:spPr bwMode="auto">
          <a:xfrm>
            <a:off x="2209800" y="4114800"/>
            <a:ext cx="304800" cy="762000"/>
          </a:xfrm>
          <a:prstGeom prst="downArrow">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61421141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Non-verbal communication</a:t>
            </a:r>
            <a:endParaRPr lang="en-US" dirty="0"/>
          </a:p>
        </p:txBody>
      </p:sp>
      <p:graphicFrame>
        <p:nvGraphicFramePr>
          <p:cNvPr id="4" name="Content Placeholder 3"/>
          <p:cNvGraphicFramePr>
            <a:graphicFrameLocks noGrp="1"/>
          </p:cNvGraphicFramePr>
          <p:nvPr>
            <p:ph idx="1"/>
          </p:nvPr>
        </p:nvGraphicFramePr>
        <p:xfrm>
          <a:off x="228600" y="1676400"/>
          <a:ext cx="8686800" cy="2966720"/>
        </p:xfrm>
        <a:graphic>
          <a:graphicData uri="http://schemas.openxmlformats.org/drawingml/2006/table">
            <a:tbl>
              <a:tblPr firstRow="1" bandRow="1">
                <a:tableStyleId>{5C22544A-7EE6-4342-B048-85BDC9FD1C3A}</a:tableStyleId>
              </a:tblPr>
              <a:tblGrid>
                <a:gridCol w="1447800"/>
                <a:gridCol w="1447800"/>
                <a:gridCol w="1752600"/>
                <a:gridCol w="1143000"/>
                <a:gridCol w="1447800"/>
                <a:gridCol w="1447800"/>
              </a:tblGrid>
              <a:tr h="370840">
                <a:tc>
                  <a:txBody>
                    <a:bodyPr/>
                    <a:lstStyle/>
                    <a:p>
                      <a:r>
                        <a:rPr lang="en-US" dirty="0" smtClean="0">
                          <a:solidFill>
                            <a:schemeClr val="bg1"/>
                          </a:solidFill>
                        </a:rPr>
                        <a:t>Emotion</a:t>
                      </a:r>
                    </a:p>
                  </a:txBody>
                  <a:tcP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err="1" smtClean="0">
                          <a:solidFill>
                            <a:schemeClr val="bg1"/>
                          </a:solidFill>
                        </a:rPr>
                        <a:t>Iconics</a:t>
                      </a:r>
                      <a:endParaRPr lang="en-US" dirty="0" smtClean="0">
                        <a:solidFill>
                          <a:schemeClr val="bg1"/>
                        </a:solidFill>
                      </a:endParaRPr>
                    </a:p>
                  </a:txBody>
                  <a:tcP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err="1" smtClean="0">
                          <a:solidFill>
                            <a:schemeClr val="bg1"/>
                          </a:solidFill>
                        </a:rPr>
                        <a:t>Metaphorics</a:t>
                      </a:r>
                      <a:endParaRPr lang="en-US" dirty="0" smtClean="0">
                        <a:solidFill>
                          <a:schemeClr val="bg1"/>
                        </a:solidFill>
                      </a:endParaRPr>
                    </a:p>
                  </a:txBody>
                  <a:tcP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solidFill>
                            <a:schemeClr val="bg1"/>
                          </a:solidFill>
                        </a:rPr>
                        <a:t>Beats</a:t>
                      </a:r>
                    </a:p>
                  </a:txBody>
                  <a:tcP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err="1" smtClean="0">
                          <a:solidFill>
                            <a:schemeClr val="bg1"/>
                          </a:solidFill>
                        </a:rPr>
                        <a:t>Deictics</a:t>
                      </a:r>
                      <a:endParaRPr lang="en-US" dirty="0" smtClean="0">
                        <a:solidFill>
                          <a:schemeClr val="bg1"/>
                        </a:solidFill>
                      </a:endParaRPr>
                    </a:p>
                  </a:txBody>
                  <a:tcP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solidFill>
                            <a:schemeClr val="bg1"/>
                          </a:solidFill>
                        </a:rPr>
                        <a:t>Emblems</a:t>
                      </a:r>
                    </a:p>
                  </a:txBody>
                  <a:tcPr>
                    <a:noFill/>
                  </a:tcPr>
                </a:tc>
              </a:tr>
              <a:tr h="370840">
                <a:tc>
                  <a:txBody>
                    <a:bodyPr/>
                    <a:lstStyle/>
                    <a:p>
                      <a:r>
                        <a:rPr lang="en-US" dirty="0" smtClean="0">
                          <a:solidFill>
                            <a:schemeClr val="bg1"/>
                          </a:solidFill>
                        </a:rPr>
                        <a:t>Happiness</a:t>
                      </a: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solidFill>
                            <a:schemeClr val="bg1"/>
                          </a:solidFill>
                        </a:rPr>
                        <a:t>Sadness</a:t>
                      </a: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dirty="0">
                        <a:solidFill>
                          <a:schemeClr val="bg1"/>
                        </a:solidFill>
                      </a:endParaRPr>
                    </a:p>
                  </a:txBody>
                  <a:tcPr>
                    <a:noFill/>
                  </a:tcPr>
                </a:tc>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solidFill>
                            <a:schemeClr val="bg1"/>
                          </a:solidFill>
                        </a:rPr>
                        <a:t>Anger</a:t>
                      </a: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r>
              <a:tr h="370840">
                <a:tc>
                  <a:txBody>
                    <a:bodyPr/>
                    <a:lstStyle/>
                    <a:p>
                      <a:r>
                        <a:rPr lang="en-US" dirty="0" smtClean="0">
                          <a:solidFill>
                            <a:schemeClr val="bg1"/>
                          </a:solidFill>
                        </a:rPr>
                        <a:t>Fear</a:t>
                      </a:r>
                      <a:endParaRPr lang="en-US" dirty="0">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solidFill>
                            <a:schemeClr val="bg1"/>
                          </a:solidFill>
                        </a:rPr>
                        <a:t>Disgust</a:t>
                      </a: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solidFill>
                            <a:schemeClr val="bg1"/>
                          </a:solidFill>
                        </a:rPr>
                        <a:t>Surprise</a:t>
                      </a: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solidFill>
                            <a:schemeClr val="bg1"/>
                          </a:solidFill>
                        </a:rPr>
                        <a:t>Other</a:t>
                      </a: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dirty="0">
                        <a:solidFill>
                          <a:schemeClr val="bg1"/>
                        </a:solidFill>
                      </a:endParaRPr>
                    </a:p>
                  </a:txBody>
                  <a:tcPr>
                    <a:noFill/>
                  </a:tcPr>
                </a:tc>
              </a:tr>
            </a:tbl>
          </a:graphicData>
        </a:graphic>
      </p:graphicFrame>
      <p:sp>
        <p:nvSpPr>
          <p:cNvPr id="5" name="Rectangle 4"/>
          <p:cNvSpPr/>
          <p:nvPr/>
        </p:nvSpPr>
        <p:spPr>
          <a:xfrm>
            <a:off x="0" y="6320135"/>
            <a:ext cx="9144000" cy="461665"/>
          </a:xfrm>
          <a:prstGeom prst="rect">
            <a:avLst/>
          </a:prstGeom>
        </p:spPr>
        <p:txBody>
          <a:bodyPr wrap="square">
            <a:spAutoFit/>
          </a:bodyPr>
          <a:lstStyle/>
          <a:p>
            <a:pPr algn="r"/>
            <a:r>
              <a:rPr lang="en-US" sz="1200" b="0" dirty="0" smtClean="0">
                <a:solidFill>
                  <a:schemeClr val="bg1"/>
                </a:solidFill>
              </a:rPr>
              <a:t>AJ</a:t>
            </a:r>
            <a:r>
              <a:rPr lang="en-US" sz="1200" b="0" dirty="0">
                <a:solidFill>
                  <a:schemeClr val="bg1"/>
                </a:solidFill>
              </a:rPr>
              <a:t>. </a:t>
            </a:r>
            <a:r>
              <a:rPr lang="en-US" sz="1200" b="0" dirty="0" err="1" smtClean="0">
                <a:solidFill>
                  <a:schemeClr val="bg1"/>
                </a:solidFill>
              </a:rPr>
              <a:t>Onwuegbuzie</a:t>
            </a:r>
            <a:r>
              <a:rPr lang="en-US" sz="1200" b="0" dirty="0" smtClean="0">
                <a:solidFill>
                  <a:schemeClr val="bg1"/>
                </a:solidFill>
              </a:rPr>
              <a:t> et.al. </a:t>
            </a:r>
            <a:r>
              <a:rPr lang="en-US" sz="1200" b="0" dirty="0">
                <a:solidFill>
                  <a:schemeClr val="bg1"/>
                </a:solidFill>
              </a:rPr>
              <a:t>Innovative Data Collection Strategies in </a:t>
            </a:r>
            <a:r>
              <a:rPr lang="en-US" sz="1200" b="0" dirty="0" smtClean="0">
                <a:solidFill>
                  <a:schemeClr val="bg1"/>
                </a:solidFill>
              </a:rPr>
              <a:t>Qualitative Research. The </a:t>
            </a:r>
            <a:r>
              <a:rPr lang="en-US" sz="1200" b="0" dirty="0">
                <a:solidFill>
                  <a:schemeClr val="bg1"/>
                </a:solidFill>
              </a:rPr>
              <a:t>Qualitative Report </a:t>
            </a:r>
            <a:r>
              <a:rPr lang="en-US" sz="1200" b="0" dirty="0" smtClean="0">
                <a:solidFill>
                  <a:schemeClr val="bg1"/>
                </a:solidFill>
              </a:rPr>
              <a:t>2010;15(3):696-726.</a:t>
            </a:r>
            <a:endParaRPr lang="en-US" sz="1200" b="0" dirty="0">
              <a:solidFill>
                <a:schemeClr val="bg1"/>
              </a:solidFill>
            </a:endParaRPr>
          </a:p>
          <a:p>
            <a:pPr algn="r"/>
            <a:r>
              <a:rPr lang="en-US" sz="1200" b="0" dirty="0">
                <a:solidFill>
                  <a:schemeClr val="bg1"/>
                </a:solidFill>
              </a:rPr>
              <a:t>http://</a:t>
            </a:r>
            <a:r>
              <a:rPr lang="en-US" sz="1200" b="0" dirty="0" smtClean="0">
                <a:solidFill>
                  <a:schemeClr val="bg1"/>
                </a:solidFill>
              </a:rPr>
              <a:t>www.nova.edu/ssss/QR/QR15-3/onwuegbuzie.pdf</a:t>
            </a:r>
            <a:endParaRPr lang="en-US" sz="1200" b="0" dirty="0">
              <a:solidFill>
                <a:schemeClr val="bg1"/>
              </a:solidFill>
            </a:endParaRPr>
          </a:p>
        </p:txBody>
      </p:sp>
      <p:sp>
        <p:nvSpPr>
          <p:cNvPr id="6" name="TextBox 5"/>
          <p:cNvSpPr txBox="1"/>
          <p:nvPr/>
        </p:nvSpPr>
        <p:spPr>
          <a:xfrm>
            <a:off x="228600" y="4953000"/>
            <a:ext cx="8686800" cy="1107996"/>
          </a:xfrm>
          <a:prstGeom prst="rect">
            <a:avLst/>
          </a:prstGeom>
          <a:noFill/>
        </p:spPr>
        <p:txBody>
          <a:bodyPr wrap="square" rtlCol="0">
            <a:spAutoFit/>
          </a:bodyPr>
          <a:lstStyle/>
          <a:p>
            <a:pPr algn="l"/>
            <a:r>
              <a:rPr lang="en-US" sz="1800" dirty="0">
                <a:solidFill>
                  <a:schemeClr val="bg1"/>
                </a:solidFill>
              </a:rPr>
              <a:t>portray abstract thoughts or ideas. </a:t>
            </a:r>
            <a:endParaRPr lang="en-US" sz="1800" dirty="0" smtClean="0">
              <a:solidFill>
                <a:schemeClr val="bg1"/>
              </a:solidFill>
            </a:endParaRPr>
          </a:p>
          <a:p>
            <a:pPr marL="346075" algn="l"/>
            <a:r>
              <a:rPr lang="en-US" sz="1600" b="0" dirty="0" smtClean="0">
                <a:solidFill>
                  <a:schemeClr val="bg1"/>
                </a:solidFill>
              </a:rPr>
              <a:t>e.g., </a:t>
            </a:r>
            <a:r>
              <a:rPr lang="en-US" sz="1600" b="0" dirty="0">
                <a:solidFill>
                  <a:schemeClr val="bg1"/>
                </a:solidFill>
              </a:rPr>
              <a:t>the phrase (i.e., idiom), “take the bull by its horns,” could be depicted by </a:t>
            </a:r>
            <a:r>
              <a:rPr lang="en-US" sz="1600" b="0" dirty="0" smtClean="0">
                <a:solidFill>
                  <a:schemeClr val="bg1"/>
                </a:solidFill>
              </a:rPr>
              <a:t>the interviewee </a:t>
            </a:r>
            <a:r>
              <a:rPr lang="en-US" sz="1600" b="0" dirty="0">
                <a:solidFill>
                  <a:schemeClr val="bg1"/>
                </a:solidFill>
              </a:rPr>
              <a:t>stretching out both hands and clenching both fists to indicate taking one </a:t>
            </a:r>
            <a:r>
              <a:rPr lang="en-US" sz="1600" b="0" dirty="0" smtClean="0">
                <a:solidFill>
                  <a:schemeClr val="bg1"/>
                </a:solidFill>
              </a:rPr>
              <a:t>horn with </a:t>
            </a:r>
            <a:r>
              <a:rPr lang="en-US" sz="1600" b="0" dirty="0">
                <a:solidFill>
                  <a:schemeClr val="bg1"/>
                </a:solidFill>
              </a:rPr>
              <a:t>each hand, which, in turn, is used to indicate that the interviewee has started </a:t>
            </a:r>
            <a:r>
              <a:rPr lang="en-US" sz="1600" b="0" dirty="0" smtClean="0">
                <a:solidFill>
                  <a:schemeClr val="bg1"/>
                </a:solidFill>
              </a:rPr>
              <a:t>taking control </a:t>
            </a:r>
            <a:r>
              <a:rPr lang="en-US" sz="1600" b="0" dirty="0">
                <a:solidFill>
                  <a:schemeClr val="bg1"/>
                </a:solidFill>
              </a:rPr>
              <a:t>of her life</a:t>
            </a:r>
            <a:r>
              <a:rPr lang="en-US" sz="1600" b="0" dirty="0" smtClean="0">
                <a:solidFill>
                  <a:schemeClr val="bg1"/>
                </a:solidFill>
              </a:rPr>
              <a:t>.</a:t>
            </a:r>
            <a:endParaRPr lang="en-US" sz="1600" b="0" dirty="0">
              <a:solidFill>
                <a:schemeClr val="bg1"/>
              </a:solidFill>
            </a:endParaRPr>
          </a:p>
        </p:txBody>
      </p:sp>
      <p:sp>
        <p:nvSpPr>
          <p:cNvPr id="7" name="Down Arrow 6"/>
          <p:cNvSpPr/>
          <p:nvPr/>
        </p:nvSpPr>
        <p:spPr bwMode="auto">
          <a:xfrm>
            <a:off x="3810000" y="4343400"/>
            <a:ext cx="304800" cy="533400"/>
          </a:xfrm>
          <a:prstGeom prst="downArrow">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40398834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Non-verbal communication</a:t>
            </a:r>
            <a:endParaRPr lang="en-US" dirty="0"/>
          </a:p>
        </p:txBody>
      </p:sp>
      <p:graphicFrame>
        <p:nvGraphicFramePr>
          <p:cNvPr id="4" name="Content Placeholder 3"/>
          <p:cNvGraphicFramePr>
            <a:graphicFrameLocks noGrp="1"/>
          </p:cNvGraphicFramePr>
          <p:nvPr>
            <p:ph idx="1"/>
          </p:nvPr>
        </p:nvGraphicFramePr>
        <p:xfrm>
          <a:off x="228600" y="1676400"/>
          <a:ext cx="8686800" cy="2966720"/>
        </p:xfrm>
        <a:graphic>
          <a:graphicData uri="http://schemas.openxmlformats.org/drawingml/2006/table">
            <a:tbl>
              <a:tblPr firstRow="1" bandRow="1">
                <a:tableStyleId>{5C22544A-7EE6-4342-B048-85BDC9FD1C3A}</a:tableStyleId>
              </a:tblPr>
              <a:tblGrid>
                <a:gridCol w="1447800"/>
                <a:gridCol w="1447800"/>
                <a:gridCol w="1752600"/>
                <a:gridCol w="1143000"/>
                <a:gridCol w="1447800"/>
                <a:gridCol w="1447800"/>
              </a:tblGrid>
              <a:tr h="370840">
                <a:tc>
                  <a:txBody>
                    <a:bodyPr/>
                    <a:lstStyle/>
                    <a:p>
                      <a:r>
                        <a:rPr lang="en-US" dirty="0" smtClean="0">
                          <a:solidFill>
                            <a:schemeClr val="bg1"/>
                          </a:solidFill>
                        </a:rPr>
                        <a:t>Emotion</a:t>
                      </a:r>
                    </a:p>
                  </a:txBody>
                  <a:tcP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err="1" smtClean="0">
                          <a:solidFill>
                            <a:schemeClr val="bg1"/>
                          </a:solidFill>
                        </a:rPr>
                        <a:t>Iconics</a:t>
                      </a:r>
                      <a:endParaRPr lang="en-US" dirty="0" smtClean="0">
                        <a:solidFill>
                          <a:schemeClr val="bg1"/>
                        </a:solidFill>
                      </a:endParaRPr>
                    </a:p>
                  </a:txBody>
                  <a:tcP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err="1" smtClean="0">
                          <a:solidFill>
                            <a:schemeClr val="bg1"/>
                          </a:solidFill>
                        </a:rPr>
                        <a:t>Metaphorics</a:t>
                      </a:r>
                      <a:endParaRPr lang="en-US" dirty="0" smtClean="0">
                        <a:solidFill>
                          <a:schemeClr val="bg1"/>
                        </a:solidFill>
                      </a:endParaRPr>
                    </a:p>
                  </a:txBody>
                  <a:tcP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solidFill>
                            <a:schemeClr val="bg1"/>
                          </a:solidFill>
                        </a:rPr>
                        <a:t>Beats</a:t>
                      </a:r>
                    </a:p>
                  </a:txBody>
                  <a:tcP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err="1" smtClean="0">
                          <a:solidFill>
                            <a:schemeClr val="bg1"/>
                          </a:solidFill>
                        </a:rPr>
                        <a:t>Deictics</a:t>
                      </a:r>
                      <a:endParaRPr lang="en-US" dirty="0" smtClean="0">
                        <a:solidFill>
                          <a:schemeClr val="bg1"/>
                        </a:solidFill>
                      </a:endParaRPr>
                    </a:p>
                  </a:txBody>
                  <a:tcP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solidFill>
                            <a:schemeClr val="bg1"/>
                          </a:solidFill>
                        </a:rPr>
                        <a:t>Emblems</a:t>
                      </a:r>
                    </a:p>
                  </a:txBody>
                  <a:tcPr>
                    <a:noFill/>
                  </a:tcPr>
                </a:tc>
              </a:tr>
              <a:tr h="370840">
                <a:tc>
                  <a:txBody>
                    <a:bodyPr/>
                    <a:lstStyle/>
                    <a:p>
                      <a:r>
                        <a:rPr lang="en-US" dirty="0" smtClean="0">
                          <a:solidFill>
                            <a:schemeClr val="bg1"/>
                          </a:solidFill>
                        </a:rPr>
                        <a:t>Happiness</a:t>
                      </a: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solidFill>
                            <a:schemeClr val="bg1"/>
                          </a:solidFill>
                        </a:rPr>
                        <a:t>Sadness</a:t>
                      </a: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dirty="0">
                        <a:solidFill>
                          <a:schemeClr val="bg1"/>
                        </a:solidFill>
                      </a:endParaRPr>
                    </a:p>
                  </a:txBody>
                  <a:tcPr>
                    <a:noFill/>
                  </a:tcPr>
                </a:tc>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solidFill>
                            <a:schemeClr val="bg1"/>
                          </a:solidFill>
                        </a:rPr>
                        <a:t>Anger</a:t>
                      </a: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r>
              <a:tr h="370840">
                <a:tc>
                  <a:txBody>
                    <a:bodyPr/>
                    <a:lstStyle/>
                    <a:p>
                      <a:r>
                        <a:rPr lang="en-US" dirty="0" smtClean="0">
                          <a:solidFill>
                            <a:schemeClr val="bg1"/>
                          </a:solidFill>
                        </a:rPr>
                        <a:t>Fear</a:t>
                      </a:r>
                      <a:endParaRPr lang="en-US" dirty="0">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solidFill>
                            <a:schemeClr val="bg1"/>
                          </a:solidFill>
                        </a:rPr>
                        <a:t>Disgust</a:t>
                      </a: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solidFill>
                            <a:schemeClr val="bg1"/>
                          </a:solidFill>
                        </a:rPr>
                        <a:t>Surprise</a:t>
                      </a: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solidFill>
                            <a:schemeClr val="bg1"/>
                          </a:solidFill>
                        </a:rPr>
                        <a:t>Other</a:t>
                      </a: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dirty="0">
                        <a:solidFill>
                          <a:schemeClr val="bg1"/>
                        </a:solidFill>
                      </a:endParaRPr>
                    </a:p>
                  </a:txBody>
                  <a:tcPr>
                    <a:noFill/>
                  </a:tcPr>
                </a:tc>
              </a:tr>
            </a:tbl>
          </a:graphicData>
        </a:graphic>
      </p:graphicFrame>
      <p:sp>
        <p:nvSpPr>
          <p:cNvPr id="5" name="Rectangle 4"/>
          <p:cNvSpPr/>
          <p:nvPr/>
        </p:nvSpPr>
        <p:spPr>
          <a:xfrm>
            <a:off x="0" y="6320135"/>
            <a:ext cx="9144000" cy="461665"/>
          </a:xfrm>
          <a:prstGeom prst="rect">
            <a:avLst/>
          </a:prstGeom>
        </p:spPr>
        <p:txBody>
          <a:bodyPr wrap="square">
            <a:spAutoFit/>
          </a:bodyPr>
          <a:lstStyle/>
          <a:p>
            <a:pPr algn="r"/>
            <a:r>
              <a:rPr lang="en-US" sz="1200" b="0" dirty="0" smtClean="0">
                <a:solidFill>
                  <a:schemeClr val="bg1"/>
                </a:solidFill>
              </a:rPr>
              <a:t>AJ</a:t>
            </a:r>
            <a:r>
              <a:rPr lang="en-US" sz="1200" b="0" dirty="0">
                <a:solidFill>
                  <a:schemeClr val="bg1"/>
                </a:solidFill>
              </a:rPr>
              <a:t>. </a:t>
            </a:r>
            <a:r>
              <a:rPr lang="en-US" sz="1200" b="0" dirty="0" err="1" smtClean="0">
                <a:solidFill>
                  <a:schemeClr val="bg1"/>
                </a:solidFill>
              </a:rPr>
              <a:t>Onwuegbuzie</a:t>
            </a:r>
            <a:r>
              <a:rPr lang="en-US" sz="1200" b="0" dirty="0" smtClean="0">
                <a:solidFill>
                  <a:schemeClr val="bg1"/>
                </a:solidFill>
              </a:rPr>
              <a:t> et.al. </a:t>
            </a:r>
            <a:r>
              <a:rPr lang="en-US" sz="1200" b="0" dirty="0">
                <a:solidFill>
                  <a:schemeClr val="bg1"/>
                </a:solidFill>
              </a:rPr>
              <a:t>Innovative Data Collection Strategies in </a:t>
            </a:r>
            <a:r>
              <a:rPr lang="en-US" sz="1200" b="0" dirty="0" smtClean="0">
                <a:solidFill>
                  <a:schemeClr val="bg1"/>
                </a:solidFill>
              </a:rPr>
              <a:t>Qualitative Research. The </a:t>
            </a:r>
            <a:r>
              <a:rPr lang="en-US" sz="1200" b="0" dirty="0">
                <a:solidFill>
                  <a:schemeClr val="bg1"/>
                </a:solidFill>
              </a:rPr>
              <a:t>Qualitative Report </a:t>
            </a:r>
            <a:r>
              <a:rPr lang="en-US" sz="1200" b="0" dirty="0" smtClean="0">
                <a:solidFill>
                  <a:schemeClr val="bg1"/>
                </a:solidFill>
              </a:rPr>
              <a:t>2010;15(3):696-726.</a:t>
            </a:r>
            <a:endParaRPr lang="en-US" sz="1200" b="0" dirty="0">
              <a:solidFill>
                <a:schemeClr val="bg1"/>
              </a:solidFill>
            </a:endParaRPr>
          </a:p>
          <a:p>
            <a:pPr algn="r"/>
            <a:r>
              <a:rPr lang="en-US" sz="1200" b="0" dirty="0">
                <a:solidFill>
                  <a:schemeClr val="bg1"/>
                </a:solidFill>
              </a:rPr>
              <a:t>http://</a:t>
            </a:r>
            <a:r>
              <a:rPr lang="en-US" sz="1200" b="0" dirty="0" smtClean="0">
                <a:solidFill>
                  <a:schemeClr val="bg1"/>
                </a:solidFill>
              </a:rPr>
              <a:t>www.nova.edu/ssss/QR/QR15-3/onwuegbuzie.pdf</a:t>
            </a:r>
            <a:endParaRPr lang="en-US" sz="1200" b="0" dirty="0">
              <a:solidFill>
                <a:schemeClr val="bg1"/>
              </a:solidFill>
            </a:endParaRPr>
          </a:p>
        </p:txBody>
      </p:sp>
      <p:sp>
        <p:nvSpPr>
          <p:cNvPr id="6" name="TextBox 5"/>
          <p:cNvSpPr txBox="1"/>
          <p:nvPr/>
        </p:nvSpPr>
        <p:spPr>
          <a:xfrm>
            <a:off x="228600" y="5556647"/>
            <a:ext cx="8686800" cy="615553"/>
          </a:xfrm>
          <a:prstGeom prst="rect">
            <a:avLst/>
          </a:prstGeom>
          <a:noFill/>
        </p:spPr>
        <p:txBody>
          <a:bodyPr wrap="square" rtlCol="0">
            <a:spAutoFit/>
          </a:bodyPr>
          <a:lstStyle/>
          <a:p>
            <a:pPr algn="l"/>
            <a:r>
              <a:rPr lang="en-US" sz="1800" dirty="0">
                <a:solidFill>
                  <a:schemeClr val="bg1"/>
                </a:solidFill>
              </a:rPr>
              <a:t>portray </a:t>
            </a:r>
            <a:r>
              <a:rPr lang="en-US" sz="1800" dirty="0" smtClean="0">
                <a:solidFill>
                  <a:schemeClr val="bg1"/>
                </a:solidFill>
              </a:rPr>
              <a:t>ideas but are used to set assertions apart from other, as contrasts. </a:t>
            </a:r>
          </a:p>
          <a:p>
            <a:pPr marL="346075" algn="l"/>
            <a:endParaRPr lang="en-US" sz="1600" b="0" dirty="0">
              <a:solidFill>
                <a:schemeClr val="bg1"/>
              </a:solidFill>
            </a:endParaRPr>
          </a:p>
        </p:txBody>
      </p:sp>
      <p:sp>
        <p:nvSpPr>
          <p:cNvPr id="7" name="Down Arrow 6"/>
          <p:cNvSpPr/>
          <p:nvPr/>
        </p:nvSpPr>
        <p:spPr bwMode="auto">
          <a:xfrm>
            <a:off x="5257800" y="4718447"/>
            <a:ext cx="304800" cy="762000"/>
          </a:xfrm>
          <a:prstGeom prst="downArrow">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32831373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WEEK</a:t>
            </a:r>
            <a:br>
              <a:rPr lang="en-US" dirty="0" smtClean="0"/>
            </a:br>
            <a:r>
              <a:rPr lang="en-US" dirty="0" smtClean="0"/>
              <a:t>C4. </a:t>
            </a:r>
            <a:r>
              <a:rPr lang="en-US" dirty="0"/>
              <a:t>Introduction to data analysis of quantitative and qualitative variables </a:t>
            </a:r>
          </a:p>
        </p:txBody>
      </p:sp>
      <p:sp>
        <p:nvSpPr>
          <p:cNvPr id="3" name="Content Placeholder 2"/>
          <p:cNvSpPr>
            <a:spLocks noGrp="1"/>
          </p:cNvSpPr>
          <p:nvPr>
            <p:ph idx="1"/>
          </p:nvPr>
        </p:nvSpPr>
        <p:spPr>
          <a:xfrm>
            <a:off x="228600" y="2667000"/>
            <a:ext cx="8763000" cy="3962400"/>
          </a:xfrm>
        </p:spPr>
        <p:txBody>
          <a:bodyPr/>
          <a:lstStyle/>
          <a:p>
            <a:pPr>
              <a:buFont typeface="Arial" panose="020B0604020202020204" pitchFamily="34" charset="0"/>
              <a:buChar char="•"/>
            </a:pPr>
            <a:r>
              <a:rPr lang="en-US" dirty="0" smtClean="0"/>
              <a:t>Pre-class readings:</a:t>
            </a:r>
            <a:endParaRPr lang="en-US" dirty="0"/>
          </a:p>
          <a:p>
            <a:pPr marL="854075" lvl="2" indent="-336550">
              <a:buFont typeface="+mj-lt"/>
              <a:buAutoNum type="arabicPeriod"/>
            </a:pPr>
            <a:r>
              <a:rPr lang="en-US" dirty="0" err="1" smtClean="0"/>
              <a:t>Savitri</a:t>
            </a:r>
            <a:r>
              <a:rPr lang="en-US" dirty="0" smtClean="0"/>
              <a:t> </a:t>
            </a:r>
            <a:r>
              <a:rPr lang="en-US" dirty="0" err="1" smtClean="0"/>
              <a:t>Abeyasekera</a:t>
            </a:r>
            <a:r>
              <a:rPr lang="en-US" dirty="0" smtClean="0"/>
              <a:t>. </a:t>
            </a:r>
            <a:r>
              <a:rPr lang="en-US" i="1" dirty="0" smtClean="0"/>
              <a:t>Quantitative </a:t>
            </a:r>
            <a:r>
              <a:rPr lang="en-US" i="1" dirty="0"/>
              <a:t>analysis approaches to qualitative data: why, when and how?</a:t>
            </a:r>
          </a:p>
          <a:p>
            <a:pPr marL="854075" lvl="2" indent="-336550">
              <a:buFont typeface="+mj-lt"/>
              <a:buAutoNum type="arabicPeriod"/>
            </a:pPr>
            <a:r>
              <a:rPr lang="en-US" dirty="0" smtClean="0"/>
              <a:t>John PA Ioannidis. </a:t>
            </a:r>
            <a:r>
              <a:rPr lang="en-US" i="1" dirty="0" smtClean="0"/>
              <a:t>Why </a:t>
            </a:r>
            <a:r>
              <a:rPr lang="en-US" i="1" dirty="0"/>
              <a:t>Most Published Research Findings Are </a:t>
            </a:r>
            <a:r>
              <a:rPr lang="en-US" i="1" dirty="0" smtClean="0"/>
              <a:t>False</a:t>
            </a:r>
            <a:r>
              <a:rPr lang="en-US" dirty="0" smtClean="0"/>
              <a:t>.</a:t>
            </a:r>
            <a:endParaRPr lang="en-US" dirty="0"/>
          </a:p>
          <a:p>
            <a:pPr>
              <a:buFont typeface="Arial" panose="020B0604020202020204" pitchFamily="34" charset="0"/>
              <a:buChar char="•"/>
            </a:pPr>
            <a:r>
              <a:rPr lang="en-US" dirty="0" smtClean="0"/>
              <a:t>Class </a:t>
            </a:r>
            <a:r>
              <a:rPr lang="en-US" dirty="0"/>
              <a:t>structure: interactive </a:t>
            </a:r>
            <a:r>
              <a:rPr lang="en-US" dirty="0" smtClean="0"/>
              <a:t>lecture.</a:t>
            </a:r>
            <a:endParaRPr lang="en-US" dirty="0"/>
          </a:p>
          <a:p>
            <a:pPr>
              <a:buFont typeface="Arial" panose="020B0604020202020204" pitchFamily="34" charset="0"/>
              <a:buChar char="•"/>
            </a:pPr>
            <a:r>
              <a:rPr lang="en-US" dirty="0" smtClean="0"/>
              <a:t>Post-class </a:t>
            </a:r>
            <a:r>
              <a:rPr lang="en-US" dirty="0"/>
              <a:t>assignment: </a:t>
            </a:r>
            <a:r>
              <a:rPr lang="en-US" dirty="0" smtClean="0"/>
              <a:t>none.</a:t>
            </a:r>
            <a:endParaRPr lang="en-US" dirty="0"/>
          </a:p>
          <a:p>
            <a:pPr>
              <a:buFont typeface="Arial" panose="020B0604020202020204" pitchFamily="34" charset="0"/>
              <a:buChar char="•"/>
            </a:pPr>
            <a:r>
              <a:rPr lang="en-US" dirty="0" smtClean="0"/>
              <a:t>Assessment</a:t>
            </a:r>
            <a:r>
              <a:rPr lang="en-US" dirty="0"/>
              <a:t>: </a:t>
            </a:r>
          </a:p>
          <a:p>
            <a:pPr marL="854075" lvl="2" indent="-336550">
              <a:buFont typeface="+mj-lt"/>
              <a:buAutoNum type="arabicPeriod"/>
            </a:pPr>
            <a:r>
              <a:rPr lang="en-US" b="1" u="sng" dirty="0" smtClean="0"/>
              <a:t>pre-lecture </a:t>
            </a:r>
            <a:r>
              <a:rPr lang="en-US" b="1" u="sng" dirty="0" smtClean="0"/>
              <a:t>test</a:t>
            </a:r>
            <a:r>
              <a:rPr lang="en-US" b="1" dirty="0" smtClean="0"/>
              <a:t> </a:t>
            </a:r>
            <a:r>
              <a:rPr lang="en-US" dirty="0" smtClean="0"/>
              <a:t>on readings </a:t>
            </a:r>
            <a:r>
              <a:rPr lang="en-US" dirty="0"/>
              <a:t>(4% of positive final score</a:t>
            </a:r>
            <a:r>
              <a:rPr lang="en-US" dirty="0" smtClean="0"/>
              <a:t>)</a:t>
            </a:r>
            <a:r>
              <a:rPr lang="en-US" dirty="0" smtClean="0"/>
              <a:t>,</a:t>
            </a:r>
            <a:endParaRPr lang="en-US" dirty="0"/>
          </a:p>
          <a:p>
            <a:pPr marL="854075" lvl="2" indent="-336550">
              <a:buFont typeface="+mj-lt"/>
              <a:buAutoNum type="arabicPeriod"/>
            </a:pPr>
            <a:r>
              <a:rPr lang="en-US" dirty="0" smtClean="0"/>
              <a:t>participation </a:t>
            </a:r>
            <a:r>
              <a:rPr lang="en-US" dirty="0"/>
              <a:t>in interactive </a:t>
            </a:r>
            <a:r>
              <a:rPr lang="en-US" dirty="0" smtClean="0"/>
              <a:t>lecture </a:t>
            </a:r>
            <a:r>
              <a:rPr lang="en-US" dirty="0"/>
              <a:t>(2% of positive final score</a:t>
            </a:r>
            <a:r>
              <a:rPr lang="en-US" dirty="0" smtClean="0"/>
              <a:t>)</a:t>
            </a:r>
            <a:r>
              <a:rPr lang="en-US" dirty="0" smtClean="0"/>
              <a:t>.</a:t>
            </a:r>
            <a:endParaRPr lang="en-US" dirty="0"/>
          </a:p>
          <a:p>
            <a:pPr>
              <a:buFont typeface="Arial" panose="020B0604020202020204" pitchFamily="34" charset="0"/>
              <a:buChar char="•"/>
            </a:pPr>
            <a:endParaRPr lang="en-US" dirty="0"/>
          </a:p>
        </p:txBody>
      </p:sp>
    </p:spTree>
    <p:extLst>
      <p:ext uri="{BB962C8B-B14F-4D97-AF65-F5344CB8AC3E}">
        <p14:creationId xmlns:p14="http://schemas.microsoft.com/office/powerpoint/2010/main" val="24736495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Non-verbal communication</a:t>
            </a:r>
            <a:endParaRPr lang="en-US" dirty="0"/>
          </a:p>
        </p:txBody>
      </p:sp>
      <p:graphicFrame>
        <p:nvGraphicFramePr>
          <p:cNvPr id="4" name="Content Placeholder 3"/>
          <p:cNvGraphicFramePr>
            <a:graphicFrameLocks noGrp="1"/>
          </p:cNvGraphicFramePr>
          <p:nvPr>
            <p:ph idx="1"/>
          </p:nvPr>
        </p:nvGraphicFramePr>
        <p:xfrm>
          <a:off x="228600" y="1676400"/>
          <a:ext cx="8686800" cy="2966720"/>
        </p:xfrm>
        <a:graphic>
          <a:graphicData uri="http://schemas.openxmlformats.org/drawingml/2006/table">
            <a:tbl>
              <a:tblPr firstRow="1" bandRow="1">
                <a:tableStyleId>{5C22544A-7EE6-4342-B048-85BDC9FD1C3A}</a:tableStyleId>
              </a:tblPr>
              <a:tblGrid>
                <a:gridCol w="1447800"/>
                <a:gridCol w="1447800"/>
                <a:gridCol w="1752600"/>
                <a:gridCol w="1143000"/>
                <a:gridCol w="1447800"/>
                <a:gridCol w="1447800"/>
              </a:tblGrid>
              <a:tr h="370840">
                <a:tc>
                  <a:txBody>
                    <a:bodyPr/>
                    <a:lstStyle/>
                    <a:p>
                      <a:r>
                        <a:rPr lang="en-US" dirty="0" smtClean="0">
                          <a:solidFill>
                            <a:schemeClr val="bg1"/>
                          </a:solidFill>
                        </a:rPr>
                        <a:t>Emotion</a:t>
                      </a:r>
                    </a:p>
                  </a:txBody>
                  <a:tcP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err="1" smtClean="0">
                          <a:solidFill>
                            <a:schemeClr val="bg1"/>
                          </a:solidFill>
                        </a:rPr>
                        <a:t>Iconics</a:t>
                      </a:r>
                      <a:endParaRPr lang="en-US" dirty="0" smtClean="0">
                        <a:solidFill>
                          <a:schemeClr val="bg1"/>
                        </a:solidFill>
                      </a:endParaRPr>
                    </a:p>
                  </a:txBody>
                  <a:tcP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err="1" smtClean="0">
                          <a:solidFill>
                            <a:schemeClr val="bg1"/>
                          </a:solidFill>
                        </a:rPr>
                        <a:t>Metaphorics</a:t>
                      </a:r>
                      <a:endParaRPr lang="en-US" dirty="0" smtClean="0">
                        <a:solidFill>
                          <a:schemeClr val="bg1"/>
                        </a:solidFill>
                      </a:endParaRPr>
                    </a:p>
                  </a:txBody>
                  <a:tcP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solidFill>
                            <a:schemeClr val="bg1"/>
                          </a:solidFill>
                        </a:rPr>
                        <a:t>Beats</a:t>
                      </a:r>
                    </a:p>
                  </a:txBody>
                  <a:tcP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err="1" smtClean="0">
                          <a:solidFill>
                            <a:schemeClr val="bg1"/>
                          </a:solidFill>
                        </a:rPr>
                        <a:t>Deictics</a:t>
                      </a:r>
                      <a:endParaRPr lang="en-US" dirty="0" smtClean="0">
                        <a:solidFill>
                          <a:schemeClr val="bg1"/>
                        </a:solidFill>
                      </a:endParaRPr>
                    </a:p>
                  </a:txBody>
                  <a:tcP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solidFill>
                            <a:schemeClr val="bg1"/>
                          </a:solidFill>
                        </a:rPr>
                        <a:t>Emblems</a:t>
                      </a:r>
                    </a:p>
                  </a:txBody>
                  <a:tcPr>
                    <a:noFill/>
                  </a:tcPr>
                </a:tc>
              </a:tr>
              <a:tr h="370840">
                <a:tc>
                  <a:txBody>
                    <a:bodyPr/>
                    <a:lstStyle/>
                    <a:p>
                      <a:r>
                        <a:rPr lang="en-US" dirty="0" smtClean="0">
                          <a:solidFill>
                            <a:schemeClr val="bg1"/>
                          </a:solidFill>
                        </a:rPr>
                        <a:t>Happiness</a:t>
                      </a: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solidFill>
                            <a:schemeClr val="bg1"/>
                          </a:solidFill>
                        </a:rPr>
                        <a:t>Sadness</a:t>
                      </a: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dirty="0">
                        <a:solidFill>
                          <a:schemeClr val="bg1"/>
                        </a:solidFill>
                      </a:endParaRPr>
                    </a:p>
                  </a:txBody>
                  <a:tcPr>
                    <a:noFill/>
                  </a:tcPr>
                </a:tc>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solidFill>
                            <a:schemeClr val="bg1"/>
                          </a:solidFill>
                        </a:rPr>
                        <a:t>Anger</a:t>
                      </a: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r>
              <a:tr h="370840">
                <a:tc>
                  <a:txBody>
                    <a:bodyPr/>
                    <a:lstStyle/>
                    <a:p>
                      <a:r>
                        <a:rPr lang="en-US" dirty="0" smtClean="0">
                          <a:solidFill>
                            <a:schemeClr val="bg1"/>
                          </a:solidFill>
                        </a:rPr>
                        <a:t>Fear</a:t>
                      </a:r>
                      <a:endParaRPr lang="en-US" dirty="0">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solidFill>
                            <a:schemeClr val="bg1"/>
                          </a:solidFill>
                        </a:rPr>
                        <a:t>Disgust</a:t>
                      </a: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solidFill>
                            <a:schemeClr val="bg1"/>
                          </a:solidFill>
                        </a:rPr>
                        <a:t>Surprise</a:t>
                      </a: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solidFill>
                            <a:schemeClr val="bg1"/>
                          </a:solidFill>
                        </a:rPr>
                        <a:t>Other</a:t>
                      </a: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dirty="0">
                        <a:solidFill>
                          <a:schemeClr val="bg1"/>
                        </a:solidFill>
                      </a:endParaRPr>
                    </a:p>
                  </a:txBody>
                  <a:tcPr>
                    <a:noFill/>
                  </a:tcPr>
                </a:tc>
              </a:tr>
            </a:tbl>
          </a:graphicData>
        </a:graphic>
      </p:graphicFrame>
      <p:sp>
        <p:nvSpPr>
          <p:cNvPr id="5" name="Rectangle 4"/>
          <p:cNvSpPr/>
          <p:nvPr/>
        </p:nvSpPr>
        <p:spPr>
          <a:xfrm>
            <a:off x="0" y="6320135"/>
            <a:ext cx="9144000" cy="461665"/>
          </a:xfrm>
          <a:prstGeom prst="rect">
            <a:avLst/>
          </a:prstGeom>
        </p:spPr>
        <p:txBody>
          <a:bodyPr wrap="square">
            <a:spAutoFit/>
          </a:bodyPr>
          <a:lstStyle/>
          <a:p>
            <a:pPr algn="r"/>
            <a:r>
              <a:rPr lang="en-US" sz="1200" b="0" dirty="0" smtClean="0">
                <a:solidFill>
                  <a:schemeClr val="bg1"/>
                </a:solidFill>
              </a:rPr>
              <a:t>AJ</a:t>
            </a:r>
            <a:r>
              <a:rPr lang="en-US" sz="1200" b="0" dirty="0">
                <a:solidFill>
                  <a:schemeClr val="bg1"/>
                </a:solidFill>
              </a:rPr>
              <a:t>. </a:t>
            </a:r>
            <a:r>
              <a:rPr lang="en-US" sz="1200" b="0" dirty="0" err="1" smtClean="0">
                <a:solidFill>
                  <a:schemeClr val="bg1"/>
                </a:solidFill>
              </a:rPr>
              <a:t>Onwuegbuzie</a:t>
            </a:r>
            <a:r>
              <a:rPr lang="en-US" sz="1200" b="0" dirty="0" smtClean="0">
                <a:solidFill>
                  <a:schemeClr val="bg1"/>
                </a:solidFill>
              </a:rPr>
              <a:t> et.al. </a:t>
            </a:r>
            <a:r>
              <a:rPr lang="en-US" sz="1200" b="0" dirty="0">
                <a:solidFill>
                  <a:schemeClr val="bg1"/>
                </a:solidFill>
              </a:rPr>
              <a:t>Innovative Data Collection Strategies in </a:t>
            </a:r>
            <a:r>
              <a:rPr lang="en-US" sz="1200" b="0" dirty="0" smtClean="0">
                <a:solidFill>
                  <a:schemeClr val="bg1"/>
                </a:solidFill>
              </a:rPr>
              <a:t>Qualitative Research. The </a:t>
            </a:r>
            <a:r>
              <a:rPr lang="en-US" sz="1200" b="0" dirty="0">
                <a:solidFill>
                  <a:schemeClr val="bg1"/>
                </a:solidFill>
              </a:rPr>
              <a:t>Qualitative Report </a:t>
            </a:r>
            <a:r>
              <a:rPr lang="en-US" sz="1200" b="0" dirty="0" smtClean="0">
                <a:solidFill>
                  <a:schemeClr val="bg1"/>
                </a:solidFill>
              </a:rPr>
              <a:t>2010;15(3):696-726.</a:t>
            </a:r>
            <a:endParaRPr lang="en-US" sz="1200" b="0" dirty="0">
              <a:solidFill>
                <a:schemeClr val="bg1"/>
              </a:solidFill>
            </a:endParaRPr>
          </a:p>
          <a:p>
            <a:pPr algn="r"/>
            <a:r>
              <a:rPr lang="en-US" sz="1200" b="0" dirty="0">
                <a:solidFill>
                  <a:schemeClr val="bg1"/>
                </a:solidFill>
              </a:rPr>
              <a:t>http://</a:t>
            </a:r>
            <a:r>
              <a:rPr lang="en-US" sz="1200" b="0" dirty="0" smtClean="0">
                <a:solidFill>
                  <a:schemeClr val="bg1"/>
                </a:solidFill>
              </a:rPr>
              <a:t>www.nova.edu/ssss/QR/QR15-3/onwuegbuzie.pdf</a:t>
            </a:r>
            <a:endParaRPr lang="en-US" sz="1200" b="0" dirty="0">
              <a:solidFill>
                <a:schemeClr val="bg1"/>
              </a:solidFill>
            </a:endParaRPr>
          </a:p>
        </p:txBody>
      </p:sp>
      <p:sp>
        <p:nvSpPr>
          <p:cNvPr id="6" name="TextBox 5"/>
          <p:cNvSpPr txBox="1"/>
          <p:nvPr/>
        </p:nvSpPr>
        <p:spPr>
          <a:xfrm>
            <a:off x="228600" y="5182850"/>
            <a:ext cx="8686800" cy="1446550"/>
          </a:xfrm>
          <a:prstGeom prst="rect">
            <a:avLst/>
          </a:prstGeom>
          <a:noFill/>
        </p:spPr>
        <p:txBody>
          <a:bodyPr wrap="square" rtlCol="0">
            <a:spAutoFit/>
          </a:bodyPr>
          <a:lstStyle/>
          <a:p>
            <a:pPr algn="l"/>
            <a:r>
              <a:rPr lang="en-US" sz="1800" dirty="0">
                <a:solidFill>
                  <a:schemeClr val="bg1"/>
                </a:solidFill>
              </a:rPr>
              <a:t>involves an abstract level of </a:t>
            </a:r>
            <a:r>
              <a:rPr lang="en-US" sz="1800" dirty="0" smtClean="0">
                <a:solidFill>
                  <a:schemeClr val="bg1"/>
                </a:solidFill>
              </a:rPr>
              <a:t>pointing, i.e. </a:t>
            </a:r>
            <a:r>
              <a:rPr lang="en-US" sz="1800" dirty="0">
                <a:solidFill>
                  <a:schemeClr val="bg1"/>
                </a:solidFill>
              </a:rPr>
              <a:t>a pointing to ideas </a:t>
            </a:r>
            <a:r>
              <a:rPr lang="en-US" sz="1800" dirty="0" smtClean="0">
                <a:solidFill>
                  <a:schemeClr val="bg1"/>
                </a:solidFill>
              </a:rPr>
              <a:t>that are </a:t>
            </a:r>
            <a:r>
              <a:rPr lang="en-US" sz="1800" dirty="0">
                <a:solidFill>
                  <a:schemeClr val="bg1"/>
                </a:solidFill>
              </a:rPr>
              <a:t>represented in a metaphorical space. </a:t>
            </a:r>
            <a:endParaRPr lang="en-US" sz="1800" dirty="0" smtClean="0">
              <a:solidFill>
                <a:schemeClr val="bg1"/>
              </a:solidFill>
            </a:endParaRPr>
          </a:p>
          <a:p>
            <a:pPr algn="l"/>
            <a:r>
              <a:rPr lang="en-US" sz="1800" b="0" dirty="0" smtClean="0">
                <a:solidFill>
                  <a:schemeClr val="bg1"/>
                </a:solidFill>
              </a:rPr>
              <a:t>These </a:t>
            </a:r>
            <a:r>
              <a:rPr lang="en-US" sz="1800" b="0" dirty="0">
                <a:solidFill>
                  <a:schemeClr val="bg1"/>
                </a:solidFill>
              </a:rPr>
              <a:t>gestures are used to help the </a:t>
            </a:r>
            <a:r>
              <a:rPr lang="en-US" sz="1800" b="0" dirty="0" smtClean="0">
                <a:solidFill>
                  <a:schemeClr val="bg1"/>
                </a:solidFill>
              </a:rPr>
              <a:t>interviewee keep </a:t>
            </a:r>
            <a:r>
              <a:rPr lang="en-US" sz="1800" b="0" dirty="0">
                <a:solidFill>
                  <a:schemeClr val="bg1"/>
                </a:solidFill>
              </a:rPr>
              <a:t>track of statements made and stories told during the course of the interview. </a:t>
            </a:r>
            <a:endParaRPr lang="en-US" sz="1800" b="0" dirty="0" smtClean="0">
              <a:solidFill>
                <a:schemeClr val="bg1"/>
              </a:solidFill>
            </a:endParaRPr>
          </a:p>
          <a:p>
            <a:pPr marL="346075" algn="l"/>
            <a:endParaRPr lang="en-US" sz="1600" b="0" dirty="0">
              <a:solidFill>
                <a:schemeClr val="bg1"/>
              </a:solidFill>
            </a:endParaRPr>
          </a:p>
        </p:txBody>
      </p:sp>
      <p:sp>
        <p:nvSpPr>
          <p:cNvPr id="7" name="Down Arrow 6"/>
          <p:cNvSpPr/>
          <p:nvPr/>
        </p:nvSpPr>
        <p:spPr bwMode="auto">
          <a:xfrm>
            <a:off x="6553200" y="4723150"/>
            <a:ext cx="304800" cy="534650"/>
          </a:xfrm>
          <a:prstGeom prst="downArrow">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343760292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Non-verbal communication</a:t>
            </a:r>
            <a:endParaRPr lang="en-US" dirty="0"/>
          </a:p>
        </p:txBody>
      </p:sp>
      <p:graphicFrame>
        <p:nvGraphicFramePr>
          <p:cNvPr id="4" name="Content Placeholder 3"/>
          <p:cNvGraphicFramePr>
            <a:graphicFrameLocks noGrp="1"/>
          </p:cNvGraphicFramePr>
          <p:nvPr>
            <p:ph idx="1"/>
          </p:nvPr>
        </p:nvGraphicFramePr>
        <p:xfrm>
          <a:off x="228600" y="1676400"/>
          <a:ext cx="8686800" cy="2966720"/>
        </p:xfrm>
        <a:graphic>
          <a:graphicData uri="http://schemas.openxmlformats.org/drawingml/2006/table">
            <a:tbl>
              <a:tblPr firstRow="1" bandRow="1">
                <a:tableStyleId>{5C22544A-7EE6-4342-B048-85BDC9FD1C3A}</a:tableStyleId>
              </a:tblPr>
              <a:tblGrid>
                <a:gridCol w="1447800"/>
                <a:gridCol w="1447800"/>
                <a:gridCol w="1752600"/>
                <a:gridCol w="1143000"/>
                <a:gridCol w="1447800"/>
                <a:gridCol w="1447800"/>
              </a:tblGrid>
              <a:tr h="370840">
                <a:tc>
                  <a:txBody>
                    <a:bodyPr/>
                    <a:lstStyle/>
                    <a:p>
                      <a:r>
                        <a:rPr lang="en-US" dirty="0" smtClean="0">
                          <a:solidFill>
                            <a:schemeClr val="bg1"/>
                          </a:solidFill>
                        </a:rPr>
                        <a:t>Emotion</a:t>
                      </a:r>
                    </a:p>
                  </a:txBody>
                  <a:tcP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err="1" smtClean="0">
                          <a:solidFill>
                            <a:schemeClr val="bg1"/>
                          </a:solidFill>
                        </a:rPr>
                        <a:t>Iconics</a:t>
                      </a:r>
                      <a:endParaRPr lang="en-US" dirty="0" smtClean="0">
                        <a:solidFill>
                          <a:schemeClr val="bg1"/>
                        </a:solidFill>
                      </a:endParaRPr>
                    </a:p>
                  </a:txBody>
                  <a:tcP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err="1" smtClean="0">
                          <a:solidFill>
                            <a:schemeClr val="bg1"/>
                          </a:solidFill>
                        </a:rPr>
                        <a:t>Metaphorics</a:t>
                      </a:r>
                      <a:endParaRPr lang="en-US" dirty="0" smtClean="0">
                        <a:solidFill>
                          <a:schemeClr val="bg1"/>
                        </a:solidFill>
                      </a:endParaRPr>
                    </a:p>
                  </a:txBody>
                  <a:tcP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solidFill>
                            <a:schemeClr val="bg1"/>
                          </a:solidFill>
                        </a:rPr>
                        <a:t>Beats</a:t>
                      </a:r>
                    </a:p>
                  </a:txBody>
                  <a:tcP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err="1" smtClean="0">
                          <a:solidFill>
                            <a:schemeClr val="bg1"/>
                          </a:solidFill>
                        </a:rPr>
                        <a:t>Deictics</a:t>
                      </a:r>
                      <a:endParaRPr lang="en-US" dirty="0" smtClean="0">
                        <a:solidFill>
                          <a:schemeClr val="bg1"/>
                        </a:solidFill>
                      </a:endParaRPr>
                    </a:p>
                  </a:txBody>
                  <a:tcP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solidFill>
                            <a:schemeClr val="bg1"/>
                          </a:solidFill>
                        </a:rPr>
                        <a:t>Emblems</a:t>
                      </a:r>
                    </a:p>
                  </a:txBody>
                  <a:tcPr>
                    <a:noFill/>
                  </a:tcPr>
                </a:tc>
              </a:tr>
              <a:tr h="370840">
                <a:tc>
                  <a:txBody>
                    <a:bodyPr/>
                    <a:lstStyle/>
                    <a:p>
                      <a:r>
                        <a:rPr lang="en-US" dirty="0" smtClean="0">
                          <a:solidFill>
                            <a:schemeClr val="bg1"/>
                          </a:solidFill>
                        </a:rPr>
                        <a:t>Happiness</a:t>
                      </a: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solidFill>
                            <a:schemeClr val="bg1"/>
                          </a:solidFill>
                        </a:rPr>
                        <a:t>Sadness</a:t>
                      </a: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dirty="0">
                        <a:solidFill>
                          <a:schemeClr val="bg1"/>
                        </a:solidFill>
                      </a:endParaRPr>
                    </a:p>
                  </a:txBody>
                  <a:tcPr>
                    <a:noFill/>
                  </a:tcPr>
                </a:tc>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solidFill>
                            <a:schemeClr val="bg1"/>
                          </a:solidFill>
                        </a:rPr>
                        <a:t>Anger</a:t>
                      </a: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r>
              <a:tr h="370840">
                <a:tc>
                  <a:txBody>
                    <a:bodyPr/>
                    <a:lstStyle/>
                    <a:p>
                      <a:r>
                        <a:rPr lang="en-US" dirty="0" smtClean="0">
                          <a:solidFill>
                            <a:schemeClr val="bg1"/>
                          </a:solidFill>
                        </a:rPr>
                        <a:t>Fear</a:t>
                      </a:r>
                      <a:endParaRPr lang="en-US" dirty="0">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solidFill>
                            <a:schemeClr val="bg1"/>
                          </a:solidFill>
                        </a:rPr>
                        <a:t>Disgust</a:t>
                      </a: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solidFill>
                            <a:schemeClr val="bg1"/>
                          </a:solidFill>
                        </a:rPr>
                        <a:t>Surprise</a:t>
                      </a: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solidFill>
                            <a:schemeClr val="bg1"/>
                          </a:solidFill>
                        </a:rPr>
                        <a:t>Other</a:t>
                      </a: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dirty="0">
                        <a:solidFill>
                          <a:schemeClr val="bg1"/>
                        </a:solidFill>
                      </a:endParaRPr>
                    </a:p>
                  </a:txBody>
                  <a:tcPr>
                    <a:noFill/>
                  </a:tcPr>
                </a:tc>
              </a:tr>
            </a:tbl>
          </a:graphicData>
        </a:graphic>
      </p:graphicFrame>
      <p:sp>
        <p:nvSpPr>
          <p:cNvPr id="5" name="Rectangle 4"/>
          <p:cNvSpPr/>
          <p:nvPr/>
        </p:nvSpPr>
        <p:spPr>
          <a:xfrm>
            <a:off x="0" y="6320135"/>
            <a:ext cx="9144000" cy="461665"/>
          </a:xfrm>
          <a:prstGeom prst="rect">
            <a:avLst/>
          </a:prstGeom>
        </p:spPr>
        <p:txBody>
          <a:bodyPr wrap="square">
            <a:spAutoFit/>
          </a:bodyPr>
          <a:lstStyle/>
          <a:p>
            <a:pPr algn="r"/>
            <a:r>
              <a:rPr lang="en-US" sz="1200" b="0" dirty="0" smtClean="0">
                <a:solidFill>
                  <a:schemeClr val="bg1"/>
                </a:solidFill>
              </a:rPr>
              <a:t>AJ</a:t>
            </a:r>
            <a:r>
              <a:rPr lang="en-US" sz="1200" b="0" dirty="0">
                <a:solidFill>
                  <a:schemeClr val="bg1"/>
                </a:solidFill>
              </a:rPr>
              <a:t>. </a:t>
            </a:r>
            <a:r>
              <a:rPr lang="en-US" sz="1200" b="0" dirty="0" err="1" smtClean="0">
                <a:solidFill>
                  <a:schemeClr val="bg1"/>
                </a:solidFill>
              </a:rPr>
              <a:t>Onwuegbuzie</a:t>
            </a:r>
            <a:r>
              <a:rPr lang="en-US" sz="1200" b="0" dirty="0" smtClean="0">
                <a:solidFill>
                  <a:schemeClr val="bg1"/>
                </a:solidFill>
              </a:rPr>
              <a:t> et.al. </a:t>
            </a:r>
            <a:r>
              <a:rPr lang="en-US" sz="1200" b="0" dirty="0">
                <a:solidFill>
                  <a:schemeClr val="bg1"/>
                </a:solidFill>
              </a:rPr>
              <a:t>Innovative Data Collection Strategies in </a:t>
            </a:r>
            <a:r>
              <a:rPr lang="en-US" sz="1200" b="0" dirty="0" smtClean="0">
                <a:solidFill>
                  <a:schemeClr val="bg1"/>
                </a:solidFill>
              </a:rPr>
              <a:t>Qualitative Research. The </a:t>
            </a:r>
            <a:r>
              <a:rPr lang="en-US" sz="1200" b="0" dirty="0">
                <a:solidFill>
                  <a:schemeClr val="bg1"/>
                </a:solidFill>
              </a:rPr>
              <a:t>Qualitative Report </a:t>
            </a:r>
            <a:r>
              <a:rPr lang="en-US" sz="1200" b="0" dirty="0" smtClean="0">
                <a:solidFill>
                  <a:schemeClr val="bg1"/>
                </a:solidFill>
              </a:rPr>
              <a:t>2010;15(3):696-726.</a:t>
            </a:r>
            <a:endParaRPr lang="en-US" sz="1200" b="0" dirty="0">
              <a:solidFill>
                <a:schemeClr val="bg1"/>
              </a:solidFill>
            </a:endParaRPr>
          </a:p>
          <a:p>
            <a:pPr algn="r"/>
            <a:r>
              <a:rPr lang="en-US" sz="1200" b="0" dirty="0">
                <a:solidFill>
                  <a:schemeClr val="bg1"/>
                </a:solidFill>
              </a:rPr>
              <a:t>http://</a:t>
            </a:r>
            <a:r>
              <a:rPr lang="en-US" sz="1200" b="0" dirty="0" smtClean="0">
                <a:solidFill>
                  <a:schemeClr val="bg1"/>
                </a:solidFill>
              </a:rPr>
              <a:t>www.nova.edu/ssss/QR/QR15-3/onwuegbuzie.pdf</a:t>
            </a:r>
            <a:endParaRPr lang="en-US" sz="1200" b="0" dirty="0">
              <a:solidFill>
                <a:schemeClr val="bg1"/>
              </a:solidFill>
            </a:endParaRPr>
          </a:p>
        </p:txBody>
      </p:sp>
      <p:sp>
        <p:nvSpPr>
          <p:cNvPr id="6" name="TextBox 5"/>
          <p:cNvSpPr txBox="1"/>
          <p:nvPr/>
        </p:nvSpPr>
        <p:spPr>
          <a:xfrm>
            <a:off x="228600" y="5602069"/>
            <a:ext cx="8686800" cy="646331"/>
          </a:xfrm>
          <a:prstGeom prst="rect">
            <a:avLst/>
          </a:prstGeom>
          <a:noFill/>
        </p:spPr>
        <p:txBody>
          <a:bodyPr wrap="square" rtlCol="0">
            <a:spAutoFit/>
          </a:bodyPr>
          <a:lstStyle/>
          <a:p>
            <a:pPr algn="l"/>
            <a:r>
              <a:rPr lang="en-US" sz="1800" dirty="0">
                <a:solidFill>
                  <a:schemeClr val="bg1"/>
                </a:solidFill>
              </a:rPr>
              <a:t>represent the traditional notion of gestures that have </a:t>
            </a:r>
            <a:r>
              <a:rPr lang="en-US" sz="1800" dirty="0" smtClean="0">
                <a:solidFill>
                  <a:schemeClr val="bg1"/>
                </a:solidFill>
              </a:rPr>
              <a:t>specific linguistic designation </a:t>
            </a:r>
          </a:p>
          <a:p>
            <a:pPr algn="l"/>
            <a:r>
              <a:rPr lang="en-US" sz="1800" b="0" dirty="0" smtClean="0">
                <a:solidFill>
                  <a:schemeClr val="bg1"/>
                </a:solidFill>
              </a:rPr>
              <a:t>	</a:t>
            </a:r>
            <a:r>
              <a:rPr lang="en-US" sz="1800" b="0" dirty="0" err="1" smtClean="0">
                <a:solidFill>
                  <a:schemeClr val="bg1"/>
                </a:solidFill>
              </a:rPr>
              <a:t>f.i</a:t>
            </a:r>
            <a:r>
              <a:rPr lang="en-US" sz="1800" b="0" dirty="0" smtClean="0">
                <a:solidFill>
                  <a:schemeClr val="bg1"/>
                </a:solidFill>
              </a:rPr>
              <a:t>.: nodding </a:t>
            </a:r>
            <a:r>
              <a:rPr lang="en-US" sz="1800" b="0" dirty="0">
                <a:solidFill>
                  <a:schemeClr val="bg1"/>
                </a:solidFill>
              </a:rPr>
              <a:t>the head up and down to indicate a response in </a:t>
            </a:r>
            <a:r>
              <a:rPr lang="en-US" sz="1800" b="0" dirty="0" smtClean="0">
                <a:solidFill>
                  <a:schemeClr val="bg1"/>
                </a:solidFill>
              </a:rPr>
              <a:t>the affirmative</a:t>
            </a:r>
            <a:r>
              <a:rPr lang="en-US" sz="1800" b="0" dirty="0">
                <a:solidFill>
                  <a:schemeClr val="bg1"/>
                </a:solidFill>
              </a:rPr>
              <a:t>.</a:t>
            </a:r>
            <a:endParaRPr lang="en-US" sz="1600" b="0" dirty="0">
              <a:solidFill>
                <a:schemeClr val="bg1"/>
              </a:solidFill>
            </a:endParaRPr>
          </a:p>
        </p:txBody>
      </p:sp>
      <p:sp>
        <p:nvSpPr>
          <p:cNvPr id="7" name="Down Arrow 6"/>
          <p:cNvSpPr/>
          <p:nvPr/>
        </p:nvSpPr>
        <p:spPr bwMode="auto">
          <a:xfrm>
            <a:off x="8001000" y="4763869"/>
            <a:ext cx="304800" cy="762000"/>
          </a:xfrm>
          <a:prstGeom prst="downArrow">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51135578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Focus group characteristics</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smtClean="0">
                <a:solidFill>
                  <a:srgbClr val="0070C0"/>
                </a:solidFill>
              </a:rPr>
              <a:t>Required elements:</a:t>
            </a:r>
          </a:p>
          <a:p>
            <a:pPr lvl="1">
              <a:buFont typeface="Arial" panose="020B0604020202020204" pitchFamily="34" charset="0"/>
              <a:buChar char="•"/>
            </a:pPr>
            <a:r>
              <a:rPr lang="en-US" dirty="0" smtClean="0">
                <a:solidFill>
                  <a:srgbClr val="0070C0"/>
                </a:solidFill>
              </a:rPr>
              <a:t>Goal is research;</a:t>
            </a:r>
            <a:endParaRPr lang="en-US" dirty="0">
              <a:solidFill>
                <a:srgbClr val="0070C0"/>
              </a:solidFill>
            </a:endParaRPr>
          </a:p>
          <a:p>
            <a:pPr lvl="1">
              <a:buFont typeface="Arial" panose="020B0604020202020204" pitchFamily="34" charset="0"/>
              <a:buChar char="•"/>
            </a:pPr>
            <a:r>
              <a:rPr lang="en-US" dirty="0" smtClean="0">
                <a:solidFill>
                  <a:srgbClr val="0070C0"/>
                </a:solidFill>
              </a:rPr>
              <a:t>Presence of a moderator;</a:t>
            </a:r>
          </a:p>
          <a:p>
            <a:pPr lvl="1">
              <a:buFont typeface="Arial" panose="020B0604020202020204" pitchFamily="34" charset="0"/>
              <a:buChar char="•"/>
            </a:pPr>
            <a:r>
              <a:rPr lang="en-US" dirty="0" smtClean="0">
                <a:solidFill>
                  <a:srgbClr val="0070C0"/>
                </a:solidFill>
              </a:rPr>
              <a:t>Dynamic </a:t>
            </a:r>
            <a:r>
              <a:rPr lang="en-US" dirty="0">
                <a:solidFill>
                  <a:srgbClr val="0070C0"/>
                </a:solidFill>
              </a:rPr>
              <a:t>verbal </a:t>
            </a:r>
            <a:r>
              <a:rPr lang="en-US" dirty="0" smtClean="0">
                <a:solidFill>
                  <a:srgbClr val="0070C0"/>
                </a:solidFill>
              </a:rPr>
              <a:t>AND nonverbal discussion.</a:t>
            </a:r>
            <a:endParaRPr lang="en-US" dirty="0">
              <a:solidFill>
                <a:srgbClr val="0070C0"/>
              </a:solidFill>
            </a:endParaRPr>
          </a:p>
          <a:p>
            <a:pPr>
              <a:buFont typeface="Arial" panose="020B0604020202020204" pitchFamily="34" charset="0"/>
              <a:buChar char="•"/>
            </a:pPr>
            <a:r>
              <a:rPr lang="en-US" dirty="0" smtClean="0"/>
              <a:t>Variable elements:</a:t>
            </a:r>
            <a:endParaRPr lang="en-US" dirty="0"/>
          </a:p>
          <a:p>
            <a:pPr lvl="1">
              <a:buFont typeface="Arial" panose="020B0604020202020204" pitchFamily="34" charset="0"/>
              <a:buChar char="•"/>
            </a:pPr>
            <a:r>
              <a:rPr lang="en-US" dirty="0" smtClean="0"/>
              <a:t>Number </a:t>
            </a:r>
            <a:r>
              <a:rPr lang="en-US" dirty="0"/>
              <a:t>of </a:t>
            </a:r>
            <a:r>
              <a:rPr lang="en-US" dirty="0" smtClean="0"/>
              <a:t>participants;</a:t>
            </a:r>
            <a:endParaRPr lang="en-US" dirty="0"/>
          </a:p>
          <a:p>
            <a:pPr lvl="1">
              <a:buFont typeface="Arial" panose="020B0604020202020204" pitchFamily="34" charset="0"/>
              <a:buChar char="•"/>
            </a:pPr>
            <a:r>
              <a:rPr lang="en-US" dirty="0" smtClean="0"/>
              <a:t>Whether </a:t>
            </a:r>
            <a:r>
              <a:rPr lang="en-US" dirty="0"/>
              <a:t>participants know one </a:t>
            </a:r>
            <a:r>
              <a:rPr lang="en-US" dirty="0" smtClean="0"/>
              <a:t>another;</a:t>
            </a:r>
            <a:endParaRPr lang="en-US" dirty="0"/>
          </a:p>
          <a:p>
            <a:pPr lvl="1">
              <a:buFont typeface="Arial" panose="020B0604020202020204" pitchFamily="34" charset="0"/>
              <a:buChar char="•"/>
            </a:pPr>
            <a:r>
              <a:rPr lang="en-US" dirty="0" smtClean="0"/>
              <a:t>Whether </a:t>
            </a:r>
            <a:r>
              <a:rPr lang="en-US" dirty="0"/>
              <a:t>participants are </a:t>
            </a:r>
            <a:r>
              <a:rPr lang="en-US" dirty="0" smtClean="0"/>
              <a:t>present;</a:t>
            </a:r>
            <a:endParaRPr lang="en-US" dirty="0"/>
          </a:p>
          <a:p>
            <a:pPr lvl="1">
              <a:buFont typeface="Arial" panose="020B0604020202020204" pitchFamily="34" charset="0"/>
              <a:buChar char="•"/>
            </a:pPr>
            <a:r>
              <a:rPr lang="en-US" dirty="0" smtClean="0"/>
              <a:t>Type </a:t>
            </a:r>
            <a:r>
              <a:rPr lang="en-US" dirty="0"/>
              <a:t>of </a:t>
            </a:r>
            <a:r>
              <a:rPr lang="en-US" dirty="0" smtClean="0"/>
              <a:t>venue.</a:t>
            </a:r>
            <a:endParaRPr lang="en-US" dirty="0"/>
          </a:p>
        </p:txBody>
      </p:sp>
      <p:sp>
        <p:nvSpPr>
          <p:cNvPr id="4" name="Rectangle 3"/>
          <p:cNvSpPr/>
          <p:nvPr/>
        </p:nvSpPr>
        <p:spPr>
          <a:xfrm>
            <a:off x="381000" y="6320135"/>
            <a:ext cx="8686800" cy="461665"/>
          </a:xfrm>
          <a:prstGeom prst="rect">
            <a:avLst/>
          </a:prstGeom>
        </p:spPr>
        <p:txBody>
          <a:bodyPr wrap="square">
            <a:spAutoFit/>
          </a:bodyPr>
          <a:lstStyle/>
          <a:p>
            <a:pPr algn="r"/>
            <a:r>
              <a:rPr lang="en-US" sz="1200" b="0" dirty="0">
                <a:solidFill>
                  <a:schemeClr val="bg1"/>
                </a:solidFill>
                <a:latin typeface="FuturaStd-Book"/>
              </a:rPr>
              <a:t>MC. Harrell &amp; MA. Bradley. </a:t>
            </a:r>
            <a:r>
              <a:rPr lang="en-US" sz="1200" b="0" dirty="0" smtClean="0">
                <a:solidFill>
                  <a:schemeClr val="bg1"/>
                </a:solidFill>
                <a:latin typeface="FuturaStd-Book"/>
              </a:rPr>
              <a:t>Data </a:t>
            </a:r>
            <a:r>
              <a:rPr lang="en-US" sz="1200" b="0" dirty="0">
                <a:solidFill>
                  <a:schemeClr val="bg1"/>
                </a:solidFill>
                <a:latin typeface="FuturaStd-Book"/>
              </a:rPr>
              <a:t>Collection </a:t>
            </a:r>
            <a:r>
              <a:rPr lang="en-US" sz="1200" b="0" dirty="0" smtClean="0">
                <a:solidFill>
                  <a:schemeClr val="bg1"/>
                </a:solidFill>
                <a:latin typeface="FuturaStd-Book"/>
              </a:rPr>
              <a:t>Methods: Semi-Structured </a:t>
            </a:r>
            <a:r>
              <a:rPr lang="en-US" sz="1200" b="0" dirty="0">
                <a:solidFill>
                  <a:schemeClr val="bg1"/>
                </a:solidFill>
                <a:latin typeface="FuturaStd-Book"/>
              </a:rPr>
              <a:t>Interviews </a:t>
            </a:r>
            <a:r>
              <a:rPr lang="en-US" sz="1200" b="0" dirty="0" smtClean="0">
                <a:solidFill>
                  <a:schemeClr val="bg1"/>
                </a:solidFill>
                <a:latin typeface="FuturaStd-Book"/>
              </a:rPr>
              <a:t>and Focus Groups. RAND Corporation </a:t>
            </a:r>
            <a:r>
              <a:rPr lang="en-US" sz="1200" b="0" dirty="0">
                <a:solidFill>
                  <a:schemeClr val="bg1"/>
                </a:solidFill>
                <a:latin typeface="FuturaStd-Book"/>
              </a:rPr>
              <a:t>2009. http://www.rand.org/pubs/technical_reports/TR718.html</a:t>
            </a:r>
          </a:p>
        </p:txBody>
      </p:sp>
    </p:spTree>
    <p:extLst>
      <p:ext uri="{BB962C8B-B14F-4D97-AF65-F5344CB8AC3E}">
        <p14:creationId xmlns:p14="http://schemas.microsoft.com/office/powerpoint/2010/main" val="400902246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Purposes of focus groups (1)</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Use in different phases of </a:t>
            </a:r>
            <a:r>
              <a:rPr lang="en-US" dirty="0" smtClean="0"/>
              <a:t>project;</a:t>
            </a:r>
            <a:endParaRPr lang="en-US" dirty="0"/>
          </a:p>
          <a:p>
            <a:pPr>
              <a:buFont typeface="Arial" panose="020B0604020202020204" pitchFamily="34" charset="0"/>
              <a:buChar char="•"/>
            </a:pPr>
            <a:r>
              <a:rPr lang="en-US" dirty="0" smtClean="0"/>
              <a:t>Test </a:t>
            </a:r>
            <a:r>
              <a:rPr lang="en-US" dirty="0"/>
              <a:t>survey questions or develop </a:t>
            </a:r>
            <a:r>
              <a:rPr lang="en-US" dirty="0" smtClean="0"/>
              <a:t>semantics;</a:t>
            </a:r>
            <a:endParaRPr lang="en-US" dirty="0"/>
          </a:p>
          <a:p>
            <a:pPr>
              <a:buFont typeface="Arial" panose="020B0604020202020204" pitchFamily="34" charset="0"/>
              <a:buChar char="•"/>
            </a:pPr>
            <a:r>
              <a:rPr lang="en-US" dirty="0" smtClean="0"/>
              <a:t>Explain earlier survey results;</a:t>
            </a:r>
            <a:endParaRPr lang="en-US" dirty="0"/>
          </a:p>
          <a:p>
            <a:pPr>
              <a:buFont typeface="Arial" panose="020B0604020202020204" pitchFamily="34" charset="0"/>
              <a:buChar char="•"/>
            </a:pPr>
            <a:r>
              <a:rPr lang="en-US" dirty="0" smtClean="0"/>
              <a:t>Provide </a:t>
            </a:r>
            <a:r>
              <a:rPr lang="en-US" dirty="0"/>
              <a:t>insights into seemingly </a:t>
            </a:r>
            <a:r>
              <a:rPr lang="en-US" dirty="0" smtClean="0"/>
              <a:t>conflicting opinions;</a:t>
            </a:r>
            <a:endParaRPr lang="en-US" dirty="0"/>
          </a:p>
          <a:p>
            <a:pPr>
              <a:buFont typeface="Arial" panose="020B0604020202020204" pitchFamily="34" charset="0"/>
              <a:buChar char="•"/>
            </a:pPr>
            <a:r>
              <a:rPr lang="en-US" dirty="0" smtClean="0"/>
              <a:t>Explore </a:t>
            </a:r>
            <a:r>
              <a:rPr lang="en-US" dirty="0"/>
              <a:t>WHY people feel that </a:t>
            </a:r>
            <a:r>
              <a:rPr lang="en-US" dirty="0" smtClean="0"/>
              <a:t>way, though never help to really </a:t>
            </a:r>
            <a:r>
              <a:rPr lang="en-US" i="1" u="sng" dirty="0" smtClean="0"/>
              <a:t>know</a:t>
            </a:r>
            <a:r>
              <a:rPr lang="en-US" dirty="0" smtClean="0"/>
              <a:t> how and why;</a:t>
            </a:r>
            <a:endParaRPr lang="en-US" dirty="0"/>
          </a:p>
          <a:p>
            <a:pPr>
              <a:buFont typeface="Arial" panose="020B0604020202020204" pitchFamily="34" charset="0"/>
              <a:buChar char="•"/>
            </a:pPr>
            <a:r>
              <a:rPr lang="en-US" dirty="0" smtClean="0"/>
              <a:t>Never </a:t>
            </a:r>
            <a:r>
              <a:rPr lang="en-US" dirty="0"/>
              <a:t>provide statistical “counts</a:t>
            </a:r>
            <a:r>
              <a:rPr lang="en-US" dirty="0" smtClean="0"/>
              <a:t>”.</a:t>
            </a:r>
            <a:endParaRPr lang="en-US" dirty="0"/>
          </a:p>
        </p:txBody>
      </p:sp>
      <p:sp>
        <p:nvSpPr>
          <p:cNvPr id="4" name="Rectangle 3"/>
          <p:cNvSpPr/>
          <p:nvPr/>
        </p:nvSpPr>
        <p:spPr>
          <a:xfrm>
            <a:off x="381000" y="6320135"/>
            <a:ext cx="8686800" cy="461665"/>
          </a:xfrm>
          <a:prstGeom prst="rect">
            <a:avLst/>
          </a:prstGeom>
        </p:spPr>
        <p:txBody>
          <a:bodyPr wrap="square">
            <a:spAutoFit/>
          </a:bodyPr>
          <a:lstStyle/>
          <a:p>
            <a:pPr algn="r"/>
            <a:r>
              <a:rPr lang="en-US" sz="1200" b="0" dirty="0">
                <a:solidFill>
                  <a:schemeClr val="bg1"/>
                </a:solidFill>
                <a:latin typeface="FuturaStd-Book"/>
              </a:rPr>
              <a:t>MC. Harrell &amp; MA. Bradley. </a:t>
            </a:r>
            <a:r>
              <a:rPr lang="en-US" sz="1200" b="0" dirty="0" smtClean="0">
                <a:solidFill>
                  <a:schemeClr val="bg1"/>
                </a:solidFill>
                <a:latin typeface="FuturaStd-Book"/>
              </a:rPr>
              <a:t>Data </a:t>
            </a:r>
            <a:r>
              <a:rPr lang="en-US" sz="1200" b="0" dirty="0">
                <a:solidFill>
                  <a:schemeClr val="bg1"/>
                </a:solidFill>
                <a:latin typeface="FuturaStd-Book"/>
              </a:rPr>
              <a:t>Collection </a:t>
            </a:r>
            <a:r>
              <a:rPr lang="en-US" sz="1200" b="0" dirty="0" smtClean="0">
                <a:solidFill>
                  <a:schemeClr val="bg1"/>
                </a:solidFill>
                <a:latin typeface="FuturaStd-Book"/>
              </a:rPr>
              <a:t>Methods: Semi-Structured </a:t>
            </a:r>
            <a:r>
              <a:rPr lang="en-US" sz="1200" b="0" dirty="0">
                <a:solidFill>
                  <a:schemeClr val="bg1"/>
                </a:solidFill>
                <a:latin typeface="FuturaStd-Book"/>
              </a:rPr>
              <a:t>Interviews </a:t>
            </a:r>
            <a:r>
              <a:rPr lang="en-US" sz="1200" b="0" dirty="0" smtClean="0">
                <a:solidFill>
                  <a:schemeClr val="bg1"/>
                </a:solidFill>
                <a:latin typeface="FuturaStd-Book"/>
              </a:rPr>
              <a:t>and Focus Groups. RAND Corporation </a:t>
            </a:r>
            <a:r>
              <a:rPr lang="en-US" sz="1200" b="0" dirty="0">
                <a:solidFill>
                  <a:schemeClr val="bg1"/>
                </a:solidFill>
                <a:latin typeface="FuturaStd-Book"/>
              </a:rPr>
              <a:t>2009. http://www.rand.org/pubs/technical_reports/TR718.html</a:t>
            </a:r>
          </a:p>
        </p:txBody>
      </p:sp>
    </p:spTree>
    <p:extLst>
      <p:ext uri="{BB962C8B-B14F-4D97-AF65-F5344CB8AC3E}">
        <p14:creationId xmlns:p14="http://schemas.microsoft.com/office/powerpoint/2010/main" val="291516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Purposes of focus groups </a:t>
            </a:r>
            <a:r>
              <a:rPr lang="en-US" dirty="0" smtClean="0"/>
              <a:t>(2)</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smtClean="0"/>
              <a:t>Identifying </a:t>
            </a:r>
            <a:r>
              <a:rPr lang="en-US" dirty="0"/>
              <a:t>and defining problems in project </a:t>
            </a:r>
            <a:r>
              <a:rPr lang="en-US" dirty="0" smtClean="0"/>
              <a:t>implementation;</a:t>
            </a:r>
            <a:endParaRPr lang="en-US" dirty="0"/>
          </a:p>
          <a:p>
            <a:pPr>
              <a:buFont typeface="Arial" panose="020B0604020202020204" pitchFamily="34" charset="0"/>
              <a:buChar char="•"/>
            </a:pPr>
            <a:r>
              <a:rPr lang="en-US" dirty="0" smtClean="0"/>
              <a:t>Pretesting </a:t>
            </a:r>
            <a:r>
              <a:rPr lang="en-US" dirty="0"/>
              <a:t>topics or </a:t>
            </a:r>
            <a:r>
              <a:rPr lang="en-US" dirty="0" smtClean="0"/>
              <a:t>idea;</a:t>
            </a:r>
            <a:endParaRPr lang="en-US" dirty="0"/>
          </a:p>
          <a:p>
            <a:pPr>
              <a:buFont typeface="Arial" panose="020B0604020202020204" pitchFamily="34" charset="0"/>
              <a:buChar char="•"/>
            </a:pPr>
            <a:r>
              <a:rPr lang="en-US" dirty="0" smtClean="0"/>
              <a:t>Identifying </a:t>
            </a:r>
            <a:r>
              <a:rPr lang="en-US" dirty="0"/>
              <a:t>project strengths, weaknesses, and </a:t>
            </a:r>
            <a:r>
              <a:rPr lang="en-US" dirty="0" smtClean="0"/>
              <a:t>recommendations;</a:t>
            </a:r>
            <a:endParaRPr lang="en-US" dirty="0"/>
          </a:p>
          <a:p>
            <a:pPr>
              <a:buFont typeface="Arial" panose="020B0604020202020204" pitchFamily="34" charset="0"/>
              <a:buChar char="•"/>
            </a:pPr>
            <a:r>
              <a:rPr lang="en-US" dirty="0" smtClean="0"/>
              <a:t>Assisting </a:t>
            </a:r>
            <a:r>
              <a:rPr lang="en-US" dirty="0"/>
              <a:t>with interpretation of quantitative </a:t>
            </a:r>
            <a:r>
              <a:rPr lang="en-US" dirty="0" smtClean="0"/>
              <a:t>findings;</a:t>
            </a:r>
            <a:endParaRPr lang="en-US" dirty="0"/>
          </a:p>
          <a:p>
            <a:pPr>
              <a:buFont typeface="Arial" panose="020B0604020202020204" pitchFamily="34" charset="0"/>
              <a:buChar char="•"/>
            </a:pPr>
            <a:r>
              <a:rPr lang="en-US" dirty="0" smtClean="0"/>
              <a:t>Obtaining </a:t>
            </a:r>
            <a:r>
              <a:rPr lang="en-US" dirty="0"/>
              <a:t>perceptions of project outcomes and </a:t>
            </a:r>
            <a:r>
              <a:rPr lang="en-US" dirty="0" smtClean="0"/>
              <a:t>impacts;</a:t>
            </a:r>
            <a:endParaRPr lang="en-US" dirty="0"/>
          </a:p>
          <a:p>
            <a:pPr>
              <a:buFont typeface="Arial" panose="020B0604020202020204" pitchFamily="34" charset="0"/>
              <a:buChar char="•"/>
            </a:pPr>
            <a:r>
              <a:rPr lang="en-US" dirty="0" smtClean="0"/>
              <a:t>Generating </a:t>
            </a:r>
            <a:r>
              <a:rPr lang="en-US" dirty="0"/>
              <a:t>new </a:t>
            </a:r>
            <a:r>
              <a:rPr lang="en-US" dirty="0" smtClean="0"/>
              <a:t>ideas.</a:t>
            </a:r>
            <a:endParaRPr lang="en-US" dirty="0"/>
          </a:p>
        </p:txBody>
      </p:sp>
      <p:sp>
        <p:nvSpPr>
          <p:cNvPr id="4" name="Rectangle 3"/>
          <p:cNvSpPr/>
          <p:nvPr/>
        </p:nvSpPr>
        <p:spPr>
          <a:xfrm>
            <a:off x="0" y="6258580"/>
            <a:ext cx="9067800" cy="523220"/>
          </a:xfrm>
          <a:prstGeom prst="rect">
            <a:avLst/>
          </a:prstGeom>
        </p:spPr>
        <p:txBody>
          <a:bodyPr wrap="square">
            <a:spAutoFit/>
          </a:bodyPr>
          <a:lstStyle/>
          <a:p>
            <a:pPr algn="r"/>
            <a:r>
              <a:rPr lang="en-US" sz="1400" b="0" dirty="0" smtClean="0">
                <a:solidFill>
                  <a:schemeClr val="bg1"/>
                </a:solidFill>
              </a:rPr>
              <a:t>NSF. The 2002 User Friendly Handbook for Project Evaluation. Section </a:t>
            </a:r>
            <a:r>
              <a:rPr lang="en-US" sz="1400" b="0" dirty="0">
                <a:solidFill>
                  <a:schemeClr val="bg1"/>
                </a:solidFill>
              </a:rPr>
              <a:t>III - An Overview of Quantitative and Qualitative Data Collection Methods. https://www.nsf.gov/pubs/2002/nsf02057/nsf02057_4.pdf</a:t>
            </a:r>
          </a:p>
        </p:txBody>
      </p:sp>
    </p:spTree>
    <p:extLst>
      <p:ext uri="{BB962C8B-B14F-4D97-AF65-F5344CB8AC3E}">
        <p14:creationId xmlns:p14="http://schemas.microsoft.com/office/powerpoint/2010/main" val="4091461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Matrix for Assessing Level of Consensus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42103798"/>
              </p:ext>
            </p:extLst>
          </p:nvPr>
        </p:nvGraphicFramePr>
        <p:xfrm>
          <a:off x="228600" y="1676400"/>
          <a:ext cx="8686797" cy="1483360"/>
        </p:xfrm>
        <a:graphic>
          <a:graphicData uri="http://schemas.openxmlformats.org/drawingml/2006/table">
            <a:tbl>
              <a:tblPr firstRow="1" bandRow="1">
                <a:tableStyleId>{5C22544A-7EE6-4342-B048-85BDC9FD1C3A}</a:tableStyleId>
              </a:tblPr>
              <a:tblGrid>
                <a:gridCol w="1524000"/>
                <a:gridCol w="1219200"/>
                <a:gridCol w="1143000"/>
                <a:gridCol w="1077684"/>
                <a:gridCol w="1240971"/>
                <a:gridCol w="1240971"/>
                <a:gridCol w="1240971"/>
              </a:tblGrid>
              <a:tr h="370840">
                <a:tc>
                  <a:txBody>
                    <a:bodyPr/>
                    <a:lstStyle/>
                    <a:p>
                      <a:r>
                        <a:rPr lang="en-US" dirty="0" smtClean="0">
                          <a:solidFill>
                            <a:schemeClr val="bg1"/>
                          </a:solidFill>
                        </a:rPr>
                        <a:t>Question</a:t>
                      </a:r>
                      <a:endParaRPr lang="en-US" dirty="0">
                        <a:solidFill>
                          <a:schemeClr val="bg1"/>
                        </a:solidFill>
                      </a:endParaRPr>
                    </a:p>
                  </a:txBody>
                  <a:tcPr>
                    <a:noFill/>
                  </a:tcPr>
                </a:tc>
                <a:tc>
                  <a:txBody>
                    <a:bodyPr/>
                    <a:lstStyle/>
                    <a:p>
                      <a:r>
                        <a:rPr lang="en-US" dirty="0" smtClean="0">
                          <a:solidFill>
                            <a:schemeClr val="bg1"/>
                          </a:solidFill>
                        </a:rPr>
                        <a:t>Ind.1</a:t>
                      </a:r>
                      <a:endParaRPr lang="en-US" dirty="0">
                        <a:solidFill>
                          <a:schemeClr val="bg1"/>
                        </a:solidFill>
                      </a:endParaRPr>
                    </a:p>
                  </a:txBody>
                  <a:tcPr>
                    <a:noFill/>
                  </a:tcPr>
                </a:tc>
                <a:tc>
                  <a:txBody>
                    <a:bodyPr/>
                    <a:lstStyle/>
                    <a:p>
                      <a:r>
                        <a:rPr lang="en-US" dirty="0" smtClean="0">
                          <a:solidFill>
                            <a:schemeClr val="bg1"/>
                          </a:solidFill>
                        </a:rPr>
                        <a:t>Ind.2</a:t>
                      </a:r>
                      <a:endParaRPr lang="en-US" dirty="0">
                        <a:solidFill>
                          <a:schemeClr val="bg1"/>
                        </a:solidFill>
                      </a:endParaRPr>
                    </a:p>
                  </a:txBody>
                  <a:tcPr>
                    <a:noFill/>
                  </a:tcPr>
                </a:tc>
                <a:tc>
                  <a:txBody>
                    <a:bodyPr/>
                    <a:lstStyle/>
                    <a:p>
                      <a:r>
                        <a:rPr lang="en-US" dirty="0" smtClean="0">
                          <a:solidFill>
                            <a:schemeClr val="bg1"/>
                          </a:solidFill>
                        </a:rPr>
                        <a:t>Ind.3</a:t>
                      </a:r>
                      <a:endParaRPr lang="en-US" dirty="0">
                        <a:solidFill>
                          <a:schemeClr val="bg1"/>
                        </a:solidFill>
                      </a:endParaRPr>
                    </a:p>
                  </a:txBody>
                  <a:tcPr>
                    <a:noFill/>
                  </a:tcPr>
                </a:tc>
                <a:tc>
                  <a:txBody>
                    <a:bodyPr/>
                    <a:lstStyle/>
                    <a:p>
                      <a:r>
                        <a:rPr lang="en-US" dirty="0" smtClean="0">
                          <a:solidFill>
                            <a:schemeClr val="bg1"/>
                          </a:solidFill>
                        </a:rPr>
                        <a:t>Ind.4</a:t>
                      </a:r>
                      <a:endParaRPr lang="en-US" dirty="0">
                        <a:solidFill>
                          <a:schemeClr val="bg1"/>
                        </a:solidFill>
                      </a:endParaRPr>
                    </a:p>
                  </a:txBody>
                  <a:tcPr>
                    <a:noFill/>
                  </a:tcPr>
                </a:tc>
                <a:tc>
                  <a:txBody>
                    <a:bodyPr/>
                    <a:lstStyle/>
                    <a:p>
                      <a:r>
                        <a:rPr lang="en-US" dirty="0" smtClean="0">
                          <a:solidFill>
                            <a:schemeClr val="bg1"/>
                          </a:solidFill>
                        </a:rPr>
                        <a:t>Ind.5</a:t>
                      </a:r>
                      <a:endParaRPr lang="en-US" dirty="0">
                        <a:solidFill>
                          <a:schemeClr val="bg1"/>
                        </a:solidFill>
                      </a:endParaRPr>
                    </a:p>
                  </a:txBody>
                  <a:tcPr>
                    <a:noFill/>
                  </a:tcPr>
                </a:tc>
                <a:tc>
                  <a:txBody>
                    <a:bodyPr/>
                    <a:lstStyle/>
                    <a:p>
                      <a:r>
                        <a:rPr lang="en-US" dirty="0" smtClean="0">
                          <a:solidFill>
                            <a:schemeClr val="bg1"/>
                          </a:solidFill>
                        </a:rPr>
                        <a:t>Ind.6</a:t>
                      </a:r>
                      <a:endParaRPr lang="en-US" dirty="0">
                        <a:solidFill>
                          <a:schemeClr val="bg1"/>
                        </a:solidFill>
                      </a:endParaRPr>
                    </a:p>
                  </a:txBody>
                  <a:tcPr>
                    <a:noFill/>
                  </a:tcPr>
                </a:tc>
              </a:tr>
              <a:tr h="370840">
                <a:tc>
                  <a:txBody>
                    <a:bodyPr/>
                    <a:lstStyle/>
                    <a:p>
                      <a:r>
                        <a:rPr lang="en-US" dirty="0" smtClean="0">
                          <a:solidFill>
                            <a:schemeClr val="bg1"/>
                          </a:solidFill>
                        </a:rPr>
                        <a:t>Q1</a:t>
                      </a:r>
                      <a:endParaRPr lang="en-US" dirty="0">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dirty="0">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r>
              <a:tr h="370840">
                <a:tc>
                  <a:txBody>
                    <a:bodyPr/>
                    <a:lstStyle/>
                    <a:p>
                      <a:r>
                        <a:rPr lang="en-US" dirty="0" smtClean="0">
                          <a:solidFill>
                            <a:schemeClr val="bg1"/>
                          </a:solidFill>
                        </a:rPr>
                        <a:t>Q2</a:t>
                      </a:r>
                      <a:endParaRPr lang="en-US" dirty="0">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r>
              <a:tr h="370840">
                <a:tc>
                  <a:txBody>
                    <a:bodyPr/>
                    <a:lstStyle/>
                    <a:p>
                      <a:r>
                        <a:rPr lang="en-US" dirty="0" smtClean="0">
                          <a:solidFill>
                            <a:schemeClr val="bg1"/>
                          </a:solidFill>
                        </a:rPr>
                        <a:t>Q3</a:t>
                      </a:r>
                      <a:endParaRPr lang="en-US" dirty="0">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dirty="0">
                        <a:solidFill>
                          <a:schemeClr val="bg1"/>
                        </a:solidFill>
                      </a:endParaRPr>
                    </a:p>
                  </a:txBody>
                  <a:tcPr>
                    <a:noFill/>
                  </a:tcPr>
                </a:tc>
              </a:tr>
            </a:tbl>
          </a:graphicData>
        </a:graphic>
      </p:graphicFrame>
      <p:sp>
        <p:nvSpPr>
          <p:cNvPr id="5" name="Rectangle 4"/>
          <p:cNvSpPr/>
          <p:nvPr/>
        </p:nvSpPr>
        <p:spPr>
          <a:xfrm>
            <a:off x="419098" y="3429000"/>
            <a:ext cx="8305800" cy="2246769"/>
          </a:xfrm>
          <a:prstGeom prst="rect">
            <a:avLst/>
          </a:prstGeom>
        </p:spPr>
        <p:txBody>
          <a:bodyPr wrap="square">
            <a:spAutoFit/>
          </a:bodyPr>
          <a:lstStyle/>
          <a:p>
            <a:pPr algn="l"/>
            <a:r>
              <a:rPr lang="en-US" sz="2000" b="0" dirty="0">
                <a:solidFill>
                  <a:schemeClr val="bg1"/>
                </a:solidFill>
                <a:latin typeface="TimesNewRomanPSMT"/>
              </a:rPr>
              <a:t>The following notations are entered in the cells:</a:t>
            </a:r>
          </a:p>
          <a:p>
            <a:pPr algn="l"/>
            <a:endParaRPr lang="en-US" sz="2000" b="0" dirty="0" smtClean="0">
              <a:solidFill>
                <a:schemeClr val="bg1"/>
              </a:solidFill>
              <a:latin typeface="TimesNewRomanPSMT"/>
            </a:endParaRPr>
          </a:p>
          <a:p>
            <a:pPr algn="l">
              <a:tabLst>
                <a:tab pos="514350" algn="l"/>
              </a:tabLst>
            </a:pPr>
            <a:r>
              <a:rPr lang="en-US" sz="2000" b="0" dirty="0" smtClean="0">
                <a:solidFill>
                  <a:schemeClr val="bg1"/>
                </a:solidFill>
                <a:latin typeface="TimesNewRomanPSMT"/>
              </a:rPr>
              <a:t>A 	=  Indicated </a:t>
            </a:r>
            <a:r>
              <a:rPr lang="en-US" sz="2000" b="0" dirty="0">
                <a:solidFill>
                  <a:schemeClr val="bg1"/>
                </a:solidFill>
                <a:latin typeface="TimesNewRomanPSMT"/>
              </a:rPr>
              <a:t>agreement (i.e., verbal or nonverbal)</a:t>
            </a:r>
          </a:p>
          <a:p>
            <a:pPr algn="l">
              <a:tabLst>
                <a:tab pos="514350" algn="l"/>
              </a:tabLst>
            </a:pPr>
            <a:r>
              <a:rPr lang="en-US" sz="2000" b="0" dirty="0">
                <a:solidFill>
                  <a:schemeClr val="bg1"/>
                </a:solidFill>
                <a:latin typeface="TimesNewRomanPSMT"/>
              </a:rPr>
              <a:t>D </a:t>
            </a:r>
            <a:r>
              <a:rPr lang="en-US" sz="2000" b="0" dirty="0" smtClean="0">
                <a:solidFill>
                  <a:schemeClr val="bg1"/>
                </a:solidFill>
                <a:latin typeface="TimesNewRomanPSMT"/>
              </a:rPr>
              <a:t>	=  Indicated </a:t>
            </a:r>
            <a:r>
              <a:rPr lang="en-US" sz="2000" b="0" dirty="0">
                <a:solidFill>
                  <a:schemeClr val="bg1"/>
                </a:solidFill>
                <a:latin typeface="TimesNewRomanPSMT"/>
              </a:rPr>
              <a:t>dissent (i.e., verbal or nonverbal)</a:t>
            </a:r>
          </a:p>
          <a:p>
            <a:pPr algn="l">
              <a:tabLst>
                <a:tab pos="514350" algn="l"/>
              </a:tabLst>
            </a:pPr>
            <a:r>
              <a:rPr lang="en-US" sz="2000" b="0" dirty="0">
                <a:solidFill>
                  <a:schemeClr val="bg1"/>
                </a:solidFill>
                <a:latin typeface="TimesNewRomanPSMT"/>
              </a:rPr>
              <a:t>SE </a:t>
            </a:r>
            <a:r>
              <a:rPr lang="en-US" sz="2000" b="0" dirty="0" smtClean="0">
                <a:solidFill>
                  <a:schemeClr val="bg1"/>
                </a:solidFill>
                <a:latin typeface="TimesNewRomanPSMT"/>
              </a:rPr>
              <a:t>	=  Provided </a:t>
            </a:r>
            <a:r>
              <a:rPr lang="en-US" sz="2000" b="0" dirty="0">
                <a:solidFill>
                  <a:schemeClr val="bg1"/>
                </a:solidFill>
                <a:latin typeface="TimesNewRomanPSMT"/>
              </a:rPr>
              <a:t>significant statement or example suggesting </a:t>
            </a:r>
            <a:r>
              <a:rPr lang="en-US" sz="2000" b="0" dirty="0" smtClean="0">
                <a:solidFill>
                  <a:schemeClr val="bg1"/>
                </a:solidFill>
                <a:latin typeface="TimesNewRomanPSMT"/>
              </a:rPr>
              <a:t>agreement</a:t>
            </a:r>
            <a:endParaRPr lang="en-US" sz="2000" b="0" dirty="0">
              <a:solidFill>
                <a:schemeClr val="bg1"/>
              </a:solidFill>
              <a:latin typeface="TimesNewRomanPSMT"/>
            </a:endParaRPr>
          </a:p>
          <a:p>
            <a:pPr algn="l">
              <a:tabLst>
                <a:tab pos="514350" algn="l"/>
              </a:tabLst>
            </a:pPr>
            <a:r>
              <a:rPr lang="en-US" sz="2000" b="0" dirty="0">
                <a:solidFill>
                  <a:schemeClr val="bg1"/>
                </a:solidFill>
                <a:latin typeface="TimesNewRomanPSMT"/>
              </a:rPr>
              <a:t>SD </a:t>
            </a:r>
            <a:r>
              <a:rPr lang="en-US" sz="2000" b="0" dirty="0" smtClean="0">
                <a:solidFill>
                  <a:schemeClr val="bg1"/>
                </a:solidFill>
                <a:latin typeface="TimesNewRomanPSMT"/>
              </a:rPr>
              <a:t>	=  Provided </a:t>
            </a:r>
            <a:r>
              <a:rPr lang="en-US" sz="2000" b="0" dirty="0">
                <a:solidFill>
                  <a:schemeClr val="bg1"/>
                </a:solidFill>
                <a:latin typeface="TimesNewRomanPSMT"/>
              </a:rPr>
              <a:t>significant statement or example suggesting dissent</a:t>
            </a:r>
          </a:p>
          <a:p>
            <a:pPr algn="l">
              <a:tabLst>
                <a:tab pos="514350" algn="l"/>
              </a:tabLst>
            </a:pPr>
            <a:r>
              <a:rPr lang="en-US" sz="2000" b="0" dirty="0">
                <a:solidFill>
                  <a:schemeClr val="bg1"/>
                </a:solidFill>
                <a:latin typeface="TimesNewRomanPSMT"/>
              </a:rPr>
              <a:t>NR </a:t>
            </a:r>
            <a:r>
              <a:rPr lang="en-US" sz="2000" b="0" dirty="0" smtClean="0">
                <a:solidFill>
                  <a:schemeClr val="bg1"/>
                </a:solidFill>
                <a:latin typeface="TimesNewRomanPSMT"/>
              </a:rPr>
              <a:t>	=  Did </a:t>
            </a:r>
            <a:r>
              <a:rPr lang="en-US" sz="2000" b="0" dirty="0">
                <a:solidFill>
                  <a:schemeClr val="bg1"/>
                </a:solidFill>
                <a:latin typeface="TimesNewRomanPSMT"/>
              </a:rPr>
              <a:t>not indicate agreement or dissent (i.e., non-response)</a:t>
            </a:r>
            <a:endParaRPr lang="en-US" sz="2000" dirty="0">
              <a:solidFill>
                <a:schemeClr val="bg1"/>
              </a:solidFill>
            </a:endParaRPr>
          </a:p>
        </p:txBody>
      </p:sp>
      <p:sp>
        <p:nvSpPr>
          <p:cNvPr id="6" name="Rectangle 5"/>
          <p:cNvSpPr/>
          <p:nvPr/>
        </p:nvSpPr>
        <p:spPr>
          <a:xfrm>
            <a:off x="0" y="6320135"/>
            <a:ext cx="9144000" cy="461665"/>
          </a:xfrm>
          <a:prstGeom prst="rect">
            <a:avLst/>
          </a:prstGeom>
        </p:spPr>
        <p:txBody>
          <a:bodyPr wrap="square">
            <a:spAutoFit/>
          </a:bodyPr>
          <a:lstStyle/>
          <a:p>
            <a:pPr algn="r"/>
            <a:r>
              <a:rPr lang="en-US" sz="1200" b="0" dirty="0" smtClean="0">
                <a:solidFill>
                  <a:schemeClr val="bg1"/>
                </a:solidFill>
              </a:rPr>
              <a:t>AJ</a:t>
            </a:r>
            <a:r>
              <a:rPr lang="en-US" sz="1200" b="0" dirty="0">
                <a:solidFill>
                  <a:schemeClr val="bg1"/>
                </a:solidFill>
              </a:rPr>
              <a:t>. </a:t>
            </a:r>
            <a:r>
              <a:rPr lang="en-US" sz="1200" b="0" dirty="0" err="1" smtClean="0">
                <a:solidFill>
                  <a:schemeClr val="bg1"/>
                </a:solidFill>
              </a:rPr>
              <a:t>Onwuegbuzie</a:t>
            </a:r>
            <a:r>
              <a:rPr lang="en-US" sz="1200" b="0" dirty="0" smtClean="0">
                <a:solidFill>
                  <a:schemeClr val="bg1"/>
                </a:solidFill>
              </a:rPr>
              <a:t> et.al. </a:t>
            </a:r>
            <a:r>
              <a:rPr lang="en-US" sz="1200" b="0" dirty="0">
                <a:solidFill>
                  <a:schemeClr val="bg1"/>
                </a:solidFill>
              </a:rPr>
              <a:t>Innovative Data Collection Strategies in </a:t>
            </a:r>
            <a:r>
              <a:rPr lang="en-US" sz="1200" b="0" dirty="0" smtClean="0">
                <a:solidFill>
                  <a:schemeClr val="bg1"/>
                </a:solidFill>
              </a:rPr>
              <a:t>Qualitative Research. The </a:t>
            </a:r>
            <a:r>
              <a:rPr lang="en-US" sz="1200" b="0" dirty="0">
                <a:solidFill>
                  <a:schemeClr val="bg1"/>
                </a:solidFill>
              </a:rPr>
              <a:t>Qualitative Report </a:t>
            </a:r>
            <a:r>
              <a:rPr lang="en-US" sz="1200" b="0" dirty="0" smtClean="0">
                <a:solidFill>
                  <a:schemeClr val="bg1"/>
                </a:solidFill>
              </a:rPr>
              <a:t>2010;15(3):696-726.</a:t>
            </a:r>
            <a:endParaRPr lang="en-US" sz="1200" b="0" dirty="0">
              <a:solidFill>
                <a:schemeClr val="bg1"/>
              </a:solidFill>
            </a:endParaRPr>
          </a:p>
          <a:p>
            <a:pPr algn="r"/>
            <a:r>
              <a:rPr lang="en-US" sz="1200" b="0" dirty="0">
                <a:solidFill>
                  <a:schemeClr val="bg1"/>
                </a:solidFill>
              </a:rPr>
              <a:t>http://</a:t>
            </a:r>
            <a:r>
              <a:rPr lang="en-US" sz="1200" b="0" dirty="0" smtClean="0">
                <a:solidFill>
                  <a:schemeClr val="bg1"/>
                </a:solidFill>
              </a:rPr>
              <a:t>www.nova.edu/ssss/QR/QR15-3/onwuegbuzie.pdf</a:t>
            </a:r>
            <a:endParaRPr lang="en-US" sz="1200" b="0" dirty="0">
              <a:solidFill>
                <a:schemeClr val="bg1"/>
              </a:solidFill>
            </a:endParaRPr>
          </a:p>
        </p:txBody>
      </p:sp>
    </p:spTree>
    <p:extLst>
      <p:ext uri="{BB962C8B-B14F-4D97-AF65-F5344CB8AC3E}">
        <p14:creationId xmlns:p14="http://schemas.microsoft.com/office/powerpoint/2010/main" val="303131779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u="sng" dirty="0" smtClean="0"/>
              <a:t>S</a:t>
            </a:r>
            <a:r>
              <a:rPr lang="en-US" dirty="0" smtClean="0"/>
              <a:t>urvey, </a:t>
            </a:r>
            <a:r>
              <a:rPr lang="en-US" b="1" i="1" u="sng" dirty="0" smtClean="0"/>
              <a:t>I</a:t>
            </a:r>
            <a:r>
              <a:rPr lang="en-US" dirty="0" smtClean="0"/>
              <a:t>nterview, or </a:t>
            </a:r>
            <a:r>
              <a:rPr lang="en-US" b="1" i="1" u="sng" dirty="0" smtClean="0"/>
              <a:t>F</a:t>
            </a:r>
            <a:r>
              <a:rPr lang="en-US" dirty="0" smtClean="0"/>
              <a:t>ocus </a:t>
            </a:r>
            <a:r>
              <a:rPr lang="en-US" b="1" i="1" u="sng" dirty="0" smtClean="0"/>
              <a:t>G</a:t>
            </a:r>
            <a:r>
              <a:rPr lang="en-US" dirty="0" smtClean="0"/>
              <a:t>roup?</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13596584"/>
              </p:ext>
            </p:extLst>
          </p:nvPr>
        </p:nvGraphicFramePr>
        <p:xfrm>
          <a:off x="228600" y="1676400"/>
          <a:ext cx="8686800" cy="4480560"/>
        </p:xfrm>
        <a:graphic>
          <a:graphicData uri="http://schemas.openxmlformats.org/drawingml/2006/table">
            <a:tbl>
              <a:tblPr firstRow="1" bandRow="1">
                <a:tableStyleId>{5C22544A-7EE6-4342-B048-85BDC9FD1C3A}</a:tableStyleId>
              </a:tblPr>
              <a:tblGrid>
                <a:gridCol w="6705600"/>
                <a:gridCol w="609600"/>
                <a:gridCol w="609600"/>
                <a:gridCol w="762000"/>
              </a:tblGrid>
              <a:tr h="370840">
                <a:tc>
                  <a:txBody>
                    <a:bodyPr/>
                    <a:lstStyle/>
                    <a:p>
                      <a:r>
                        <a:rPr lang="en-US" sz="2800" dirty="0" smtClean="0"/>
                        <a:t>Characteristics</a:t>
                      </a:r>
                      <a:r>
                        <a:rPr lang="en-US" sz="2800" baseline="0" dirty="0" smtClean="0"/>
                        <a:t> of research</a:t>
                      </a:r>
                      <a:endParaRPr lang="en-US" sz="2800" dirty="0"/>
                    </a:p>
                  </a:txBody>
                  <a:tcPr>
                    <a:noFill/>
                  </a:tcPr>
                </a:tc>
                <a:tc>
                  <a:txBody>
                    <a:bodyPr/>
                    <a:lstStyle/>
                    <a:p>
                      <a:pPr marL="0" indent="0" algn="ctr">
                        <a:buFont typeface="Arial" panose="020B0604020202020204" pitchFamily="34" charset="0"/>
                        <a:buNone/>
                      </a:pPr>
                      <a:r>
                        <a:rPr lang="en-US" sz="2800" dirty="0" smtClean="0"/>
                        <a:t>S</a:t>
                      </a:r>
                      <a:endParaRPr lang="en-US" sz="2800" dirty="0"/>
                    </a:p>
                  </a:txBody>
                  <a:tcPr>
                    <a:noFill/>
                  </a:tcPr>
                </a:tc>
                <a:tc>
                  <a:txBody>
                    <a:bodyPr/>
                    <a:lstStyle/>
                    <a:p>
                      <a:pPr marL="0" indent="0" algn="ctr">
                        <a:buFont typeface="Arial" panose="020B0604020202020204" pitchFamily="34" charset="0"/>
                        <a:buNone/>
                      </a:pPr>
                      <a:r>
                        <a:rPr lang="en-US" sz="2800" dirty="0" smtClean="0"/>
                        <a:t>I</a:t>
                      </a:r>
                      <a:endParaRPr lang="en-US" sz="2800" dirty="0"/>
                    </a:p>
                  </a:txBody>
                  <a:tcPr>
                    <a:noFill/>
                  </a:tcPr>
                </a:tc>
                <a:tc>
                  <a:txBody>
                    <a:bodyPr/>
                    <a:lstStyle/>
                    <a:p>
                      <a:pPr marL="0" indent="0" algn="ctr">
                        <a:buFont typeface="Arial" panose="020B0604020202020204" pitchFamily="34" charset="0"/>
                        <a:buNone/>
                      </a:pPr>
                      <a:r>
                        <a:rPr lang="en-US" sz="2800" dirty="0" smtClean="0"/>
                        <a:t>FG</a:t>
                      </a:r>
                      <a:endParaRPr lang="en-US" sz="2800" dirty="0"/>
                    </a:p>
                  </a:txBody>
                  <a:tcPr>
                    <a:noFill/>
                  </a:tcPr>
                </a:tc>
              </a:tr>
              <a:tr h="370840">
                <a:tc>
                  <a:txBody>
                    <a:bodyPr/>
                    <a:lstStyle/>
                    <a:p>
                      <a:r>
                        <a:rPr lang="en-US" sz="2800" dirty="0" smtClean="0">
                          <a:solidFill>
                            <a:schemeClr val="bg1"/>
                          </a:solidFill>
                        </a:rPr>
                        <a:t>Depth of information required</a:t>
                      </a: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r>
              <a:tr h="370840">
                <a:tc>
                  <a:txBody>
                    <a:bodyPr/>
                    <a:lstStyle/>
                    <a:p>
                      <a:r>
                        <a:rPr lang="en-US" sz="2800" dirty="0" smtClean="0">
                          <a:solidFill>
                            <a:schemeClr val="bg1"/>
                          </a:solidFill>
                        </a:rPr>
                        <a:t>Need to resolve (seemingly) conflicting information</a:t>
                      </a: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baseline="300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r>
              <a:tr h="370840">
                <a:tc>
                  <a:txBody>
                    <a:bodyPr/>
                    <a:lstStyle/>
                    <a:p>
                      <a:r>
                        <a:rPr lang="en-US" sz="2800" dirty="0" smtClean="0">
                          <a:solidFill>
                            <a:schemeClr val="bg1"/>
                          </a:solidFill>
                        </a:rPr>
                        <a:t>Relative importance</a:t>
                      </a:r>
                      <a:r>
                        <a:rPr lang="en-US" sz="2800" baseline="0" dirty="0" smtClean="0">
                          <a:solidFill>
                            <a:schemeClr val="bg1"/>
                          </a:solidFill>
                        </a:rPr>
                        <a:t> attached by sources to issue</a:t>
                      </a: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a:solidFill>
                          <a:schemeClr val="bg1"/>
                        </a:solidFill>
                      </a:endParaRPr>
                    </a:p>
                  </a:txBody>
                  <a:tcPr>
                    <a:noFill/>
                  </a:tcPr>
                </a:tc>
              </a:tr>
              <a:tr h="370840">
                <a:tc>
                  <a:txBody>
                    <a:bodyPr/>
                    <a:lstStyle/>
                    <a:p>
                      <a:r>
                        <a:rPr lang="en-US" sz="2800" dirty="0" smtClean="0">
                          <a:solidFill>
                            <a:schemeClr val="bg1"/>
                          </a:solidFill>
                        </a:rPr>
                        <a:t>Generalizability of findings</a:t>
                      </a: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2800" baseline="30000" dirty="0" smtClean="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r>
              <a:tr h="370840">
                <a:tc>
                  <a:txBody>
                    <a:bodyPr/>
                    <a:lstStyle/>
                    <a:p>
                      <a:r>
                        <a:rPr lang="en-US" sz="2800" dirty="0" smtClean="0">
                          <a:solidFill>
                            <a:schemeClr val="bg1"/>
                          </a:solidFill>
                        </a:rPr>
                        <a:t>Timeliness of results</a:t>
                      </a: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dirty="0" smtClean="0">
                        <a:solidFill>
                          <a:schemeClr val="bg1"/>
                        </a:solidFill>
                      </a:endParaRPr>
                    </a:p>
                  </a:txBody>
                  <a:tcPr>
                    <a:noFill/>
                  </a:tcPr>
                </a:tc>
              </a:tr>
              <a:tr h="370840">
                <a:tc>
                  <a:txBody>
                    <a:bodyPr/>
                    <a:lstStyle/>
                    <a:p>
                      <a:r>
                        <a:rPr lang="en-US" sz="2800" dirty="0" smtClean="0">
                          <a:solidFill>
                            <a:schemeClr val="bg1"/>
                          </a:solidFill>
                        </a:rPr>
                        <a:t>Sensitivity</a:t>
                      </a:r>
                      <a:r>
                        <a:rPr lang="en-US" sz="2800" baseline="0" dirty="0" smtClean="0">
                          <a:solidFill>
                            <a:schemeClr val="bg1"/>
                          </a:solidFill>
                        </a:rPr>
                        <a:t> of the issue researched</a:t>
                      </a: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dirty="0" smtClean="0">
                        <a:solidFill>
                          <a:schemeClr val="bg1"/>
                        </a:solidFill>
                      </a:endParaRPr>
                    </a:p>
                  </a:txBody>
                  <a:tcPr>
                    <a:noFill/>
                  </a:tcPr>
                </a:tc>
              </a:tr>
            </a:tbl>
          </a:graphicData>
        </a:graphic>
      </p:graphicFrame>
      <p:sp>
        <p:nvSpPr>
          <p:cNvPr id="6" name="Rectangle 5"/>
          <p:cNvSpPr/>
          <p:nvPr/>
        </p:nvSpPr>
        <p:spPr>
          <a:xfrm>
            <a:off x="381000" y="6320135"/>
            <a:ext cx="8686800" cy="461665"/>
          </a:xfrm>
          <a:prstGeom prst="rect">
            <a:avLst/>
          </a:prstGeom>
        </p:spPr>
        <p:txBody>
          <a:bodyPr wrap="square">
            <a:spAutoFit/>
          </a:bodyPr>
          <a:lstStyle/>
          <a:p>
            <a:pPr algn="r"/>
            <a:r>
              <a:rPr lang="en-US" sz="1200" b="0" dirty="0">
                <a:solidFill>
                  <a:schemeClr val="bg1"/>
                </a:solidFill>
                <a:latin typeface="FuturaStd-Book"/>
              </a:rPr>
              <a:t>MC. Harrell &amp; MA. Bradley. </a:t>
            </a:r>
            <a:r>
              <a:rPr lang="en-US" sz="1200" b="0" dirty="0" smtClean="0">
                <a:solidFill>
                  <a:schemeClr val="bg1"/>
                </a:solidFill>
                <a:latin typeface="FuturaStd-Book"/>
              </a:rPr>
              <a:t>Data </a:t>
            </a:r>
            <a:r>
              <a:rPr lang="en-US" sz="1200" b="0" dirty="0">
                <a:solidFill>
                  <a:schemeClr val="bg1"/>
                </a:solidFill>
                <a:latin typeface="FuturaStd-Book"/>
              </a:rPr>
              <a:t>Collection </a:t>
            </a:r>
            <a:r>
              <a:rPr lang="en-US" sz="1200" b="0" dirty="0" smtClean="0">
                <a:solidFill>
                  <a:schemeClr val="bg1"/>
                </a:solidFill>
                <a:latin typeface="FuturaStd-Book"/>
              </a:rPr>
              <a:t>Methods: Semi-Structured </a:t>
            </a:r>
            <a:r>
              <a:rPr lang="en-US" sz="1200" b="0" dirty="0">
                <a:solidFill>
                  <a:schemeClr val="bg1"/>
                </a:solidFill>
                <a:latin typeface="FuturaStd-Book"/>
              </a:rPr>
              <a:t>Interviews </a:t>
            </a:r>
            <a:r>
              <a:rPr lang="en-US" sz="1200" b="0" dirty="0" smtClean="0">
                <a:solidFill>
                  <a:schemeClr val="bg1"/>
                </a:solidFill>
                <a:latin typeface="FuturaStd-Book"/>
              </a:rPr>
              <a:t>and Focus Groups. RAND Corporation </a:t>
            </a:r>
            <a:r>
              <a:rPr lang="en-US" sz="1200" b="0" dirty="0">
                <a:solidFill>
                  <a:schemeClr val="bg1"/>
                </a:solidFill>
                <a:latin typeface="FuturaStd-Book"/>
              </a:rPr>
              <a:t>2009. http://www.rand.org/pubs/technical_reports/TR718.html</a:t>
            </a:r>
          </a:p>
        </p:txBody>
      </p:sp>
    </p:spTree>
    <p:extLst>
      <p:ext uri="{BB962C8B-B14F-4D97-AF65-F5344CB8AC3E}">
        <p14:creationId xmlns:p14="http://schemas.microsoft.com/office/powerpoint/2010/main" val="2765873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u="sng" dirty="0" smtClean="0"/>
              <a:t>S</a:t>
            </a:r>
            <a:r>
              <a:rPr lang="en-US" dirty="0" smtClean="0"/>
              <a:t>urvey, </a:t>
            </a:r>
            <a:r>
              <a:rPr lang="en-US" b="1" i="1" u="sng" dirty="0" smtClean="0"/>
              <a:t>I</a:t>
            </a:r>
            <a:r>
              <a:rPr lang="en-US" dirty="0" smtClean="0"/>
              <a:t>nterview, or </a:t>
            </a:r>
            <a:r>
              <a:rPr lang="en-US" b="1" i="1" u="sng" dirty="0" smtClean="0"/>
              <a:t>F</a:t>
            </a:r>
            <a:r>
              <a:rPr lang="en-US" dirty="0" smtClean="0"/>
              <a:t>ocus </a:t>
            </a:r>
            <a:r>
              <a:rPr lang="en-US" b="1" i="1" u="sng" dirty="0" smtClean="0"/>
              <a:t>G</a:t>
            </a:r>
            <a:r>
              <a:rPr lang="en-US" dirty="0" smtClean="0"/>
              <a:t>roup?</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22469903"/>
              </p:ext>
            </p:extLst>
          </p:nvPr>
        </p:nvGraphicFramePr>
        <p:xfrm>
          <a:off x="228600" y="1676400"/>
          <a:ext cx="8686800" cy="4480560"/>
        </p:xfrm>
        <a:graphic>
          <a:graphicData uri="http://schemas.openxmlformats.org/drawingml/2006/table">
            <a:tbl>
              <a:tblPr firstRow="1" bandRow="1">
                <a:tableStyleId>{5C22544A-7EE6-4342-B048-85BDC9FD1C3A}</a:tableStyleId>
              </a:tblPr>
              <a:tblGrid>
                <a:gridCol w="6705600"/>
                <a:gridCol w="609600"/>
                <a:gridCol w="609600"/>
                <a:gridCol w="762000"/>
              </a:tblGrid>
              <a:tr h="370840">
                <a:tc>
                  <a:txBody>
                    <a:bodyPr/>
                    <a:lstStyle/>
                    <a:p>
                      <a:r>
                        <a:rPr lang="en-US" sz="2800" dirty="0" smtClean="0"/>
                        <a:t>Characteristics</a:t>
                      </a:r>
                      <a:r>
                        <a:rPr lang="en-US" sz="2800" baseline="0" dirty="0" smtClean="0"/>
                        <a:t> of research</a:t>
                      </a:r>
                      <a:endParaRPr lang="en-US" sz="2800" dirty="0"/>
                    </a:p>
                  </a:txBody>
                  <a:tcPr>
                    <a:noFill/>
                  </a:tcPr>
                </a:tc>
                <a:tc>
                  <a:txBody>
                    <a:bodyPr/>
                    <a:lstStyle/>
                    <a:p>
                      <a:pPr marL="0" indent="0" algn="ctr">
                        <a:buFont typeface="Arial" panose="020B0604020202020204" pitchFamily="34" charset="0"/>
                        <a:buNone/>
                      </a:pPr>
                      <a:r>
                        <a:rPr lang="en-US" sz="2800" dirty="0" smtClean="0"/>
                        <a:t>S</a:t>
                      </a:r>
                      <a:endParaRPr lang="en-US" sz="2800" dirty="0"/>
                    </a:p>
                  </a:txBody>
                  <a:tcPr>
                    <a:noFill/>
                  </a:tcPr>
                </a:tc>
                <a:tc>
                  <a:txBody>
                    <a:bodyPr/>
                    <a:lstStyle/>
                    <a:p>
                      <a:pPr marL="0" indent="0" algn="ctr">
                        <a:buFont typeface="Arial" panose="020B0604020202020204" pitchFamily="34" charset="0"/>
                        <a:buNone/>
                      </a:pPr>
                      <a:r>
                        <a:rPr lang="en-US" sz="2800" dirty="0" smtClean="0"/>
                        <a:t>I</a:t>
                      </a:r>
                      <a:endParaRPr lang="en-US" sz="2800" dirty="0"/>
                    </a:p>
                  </a:txBody>
                  <a:tcPr>
                    <a:noFill/>
                  </a:tcPr>
                </a:tc>
                <a:tc>
                  <a:txBody>
                    <a:bodyPr/>
                    <a:lstStyle/>
                    <a:p>
                      <a:pPr marL="0" indent="0" algn="ctr">
                        <a:buFont typeface="Arial" panose="020B0604020202020204" pitchFamily="34" charset="0"/>
                        <a:buNone/>
                      </a:pPr>
                      <a:r>
                        <a:rPr lang="en-US" sz="2800" dirty="0" smtClean="0"/>
                        <a:t>FG</a:t>
                      </a:r>
                      <a:endParaRPr lang="en-US" sz="2800" dirty="0"/>
                    </a:p>
                  </a:txBody>
                  <a:tcPr>
                    <a:noFill/>
                  </a:tcPr>
                </a:tc>
              </a:tr>
              <a:tr h="370840">
                <a:tc>
                  <a:txBody>
                    <a:bodyPr/>
                    <a:lstStyle/>
                    <a:p>
                      <a:r>
                        <a:rPr lang="en-US" sz="2800" dirty="0" smtClean="0">
                          <a:solidFill>
                            <a:schemeClr val="bg1"/>
                          </a:solidFill>
                        </a:rPr>
                        <a:t>Depth of information required</a:t>
                      </a: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a:solidFill>
                          <a:schemeClr val="bg1"/>
                        </a:solidFill>
                      </a:endParaRPr>
                    </a:p>
                  </a:txBody>
                  <a:tcPr>
                    <a:noFill/>
                  </a:tcPr>
                </a:tc>
                <a:tc>
                  <a:txBody>
                    <a:bodyPr/>
                    <a:lstStyle/>
                    <a:p>
                      <a:pPr marL="0" indent="0" algn="ctr">
                        <a:buFont typeface="Arial" panose="020B0604020202020204" pitchFamily="34" charset="0"/>
                        <a:buNone/>
                      </a:pPr>
                      <a:r>
                        <a:rPr lang="en-US" sz="2800" dirty="0" smtClean="0">
                          <a:solidFill>
                            <a:schemeClr val="bg1"/>
                          </a:solidFill>
                        </a:rPr>
                        <a:t>+</a:t>
                      </a:r>
                      <a:endParaRPr lang="en-US" sz="2800" dirty="0">
                        <a:solidFill>
                          <a:schemeClr val="bg1"/>
                        </a:solidFill>
                      </a:endParaRPr>
                    </a:p>
                  </a:txBody>
                  <a:tcPr>
                    <a:noFill/>
                  </a:tcPr>
                </a:tc>
                <a:tc>
                  <a:txBody>
                    <a:bodyPr/>
                    <a:lstStyle/>
                    <a:p>
                      <a:pPr marL="0" indent="0" algn="ctr">
                        <a:buFont typeface="Arial" panose="020B0604020202020204" pitchFamily="34" charset="0"/>
                        <a:buNone/>
                      </a:pPr>
                      <a:r>
                        <a:rPr lang="en-US" sz="2800" dirty="0" smtClean="0">
                          <a:solidFill>
                            <a:schemeClr val="bg1"/>
                          </a:solidFill>
                        </a:rPr>
                        <a:t>+</a:t>
                      </a:r>
                      <a:endParaRPr lang="en-US" sz="2800" dirty="0">
                        <a:solidFill>
                          <a:schemeClr val="bg1"/>
                        </a:solidFill>
                      </a:endParaRPr>
                    </a:p>
                  </a:txBody>
                  <a:tcPr>
                    <a:noFill/>
                  </a:tcPr>
                </a:tc>
              </a:tr>
              <a:tr h="370840">
                <a:tc>
                  <a:txBody>
                    <a:bodyPr/>
                    <a:lstStyle/>
                    <a:p>
                      <a:r>
                        <a:rPr lang="en-US" sz="2800" dirty="0" smtClean="0">
                          <a:solidFill>
                            <a:schemeClr val="bg1"/>
                          </a:solidFill>
                        </a:rPr>
                        <a:t>Need to resolve (seemingly) conflicting information</a:t>
                      </a: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baseline="300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r>
              <a:tr h="370840">
                <a:tc>
                  <a:txBody>
                    <a:bodyPr/>
                    <a:lstStyle/>
                    <a:p>
                      <a:r>
                        <a:rPr lang="en-US" sz="2800" dirty="0" smtClean="0">
                          <a:solidFill>
                            <a:schemeClr val="bg1"/>
                          </a:solidFill>
                        </a:rPr>
                        <a:t>Relative importance</a:t>
                      </a:r>
                      <a:r>
                        <a:rPr lang="en-US" sz="2800" baseline="0" dirty="0" smtClean="0">
                          <a:solidFill>
                            <a:schemeClr val="bg1"/>
                          </a:solidFill>
                        </a:rPr>
                        <a:t> attached by sources to issue</a:t>
                      </a: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r>
              <a:tr h="370840">
                <a:tc>
                  <a:txBody>
                    <a:bodyPr/>
                    <a:lstStyle/>
                    <a:p>
                      <a:r>
                        <a:rPr lang="en-US" sz="2800" dirty="0" smtClean="0">
                          <a:solidFill>
                            <a:schemeClr val="bg1"/>
                          </a:solidFill>
                        </a:rPr>
                        <a:t>Generalizability of findings</a:t>
                      </a: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2800" baseline="30000" dirty="0" smtClean="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r>
              <a:tr h="370840">
                <a:tc>
                  <a:txBody>
                    <a:bodyPr/>
                    <a:lstStyle/>
                    <a:p>
                      <a:r>
                        <a:rPr lang="en-US" sz="2800" dirty="0" smtClean="0">
                          <a:solidFill>
                            <a:schemeClr val="bg1"/>
                          </a:solidFill>
                        </a:rPr>
                        <a:t>Timeliness of results</a:t>
                      </a: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dirty="0" smtClean="0">
                        <a:solidFill>
                          <a:schemeClr val="bg1"/>
                        </a:solidFill>
                      </a:endParaRPr>
                    </a:p>
                  </a:txBody>
                  <a:tcPr>
                    <a:noFill/>
                  </a:tcPr>
                </a:tc>
              </a:tr>
              <a:tr h="370840">
                <a:tc>
                  <a:txBody>
                    <a:bodyPr/>
                    <a:lstStyle/>
                    <a:p>
                      <a:r>
                        <a:rPr lang="en-US" sz="2800" dirty="0" smtClean="0">
                          <a:solidFill>
                            <a:schemeClr val="bg1"/>
                          </a:solidFill>
                        </a:rPr>
                        <a:t>Sensitivity</a:t>
                      </a:r>
                      <a:r>
                        <a:rPr lang="en-US" sz="2800" baseline="0" dirty="0" smtClean="0">
                          <a:solidFill>
                            <a:schemeClr val="bg1"/>
                          </a:solidFill>
                        </a:rPr>
                        <a:t> of the issue researched</a:t>
                      </a: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dirty="0" smtClean="0">
                        <a:solidFill>
                          <a:schemeClr val="bg1"/>
                        </a:solidFill>
                      </a:endParaRPr>
                    </a:p>
                  </a:txBody>
                  <a:tcPr>
                    <a:noFill/>
                  </a:tcPr>
                </a:tc>
              </a:tr>
            </a:tbl>
          </a:graphicData>
        </a:graphic>
      </p:graphicFrame>
    </p:spTree>
    <p:extLst>
      <p:ext uri="{BB962C8B-B14F-4D97-AF65-F5344CB8AC3E}">
        <p14:creationId xmlns:p14="http://schemas.microsoft.com/office/powerpoint/2010/main" val="344374688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u="sng" dirty="0" smtClean="0"/>
              <a:t>S</a:t>
            </a:r>
            <a:r>
              <a:rPr lang="en-US" dirty="0" smtClean="0"/>
              <a:t>urvey, </a:t>
            </a:r>
            <a:r>
              <a:rPr lang="en-US" b="1" i="1" u="sng" dirty="0" smtClean="0"/>
              <a:t>I</a:t>
            </a:r>
            <a:r>
              <a:rPr lang="en-US" dirty="0" smtClean="0"/>
              <a:t>nterview, or </a:t>
            </a:r>
            <a:r>
              <a:rPr lang="en-US" b="1" i="1" u="sng" dirty="0" smtClean="0"/>
              <a:t>F</a:t>
            </a:r>
            <a:r>
              <a:rPr lang="en-US" dirty="0" smtClean="0"/>
              <a:t>ocus </a:t>
            </a:r>
            <a:r>
              <a:rPr lang="en-US" b="1" i="1" u="sng" dirty="0" smtClean="0"/>
              <a:t>G</a:t>
            </a:r>
            <a:r>
              <a:rPr lang="en-US" dirty="0" smtClean="0"/>
              <a:t>roup?</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56400448"/>
              </p:ext>
            </p:extLst>
          </p:nvPr>
        </p:nvGraphicFramePr>
        <p:xfrm>
          <a:off x="228600" y="1676400"/>
          <a:ext cx="8686800" cy="4480560"/>
        </p:xfrm>
        <a:graphic>
          <a:graphicData uri="http://schemas.openxmlformats.org/drawingml/2006/table">
            <a:tbl>
              <a:tblPr firstRow="1" bandRow="1">
                <a:tableStyleId>{5C22544A-7EE6-4342-B048-85BDC9FD1C3A}</a:tableStyleId>
              </a:tblPr>
              <a:tblGrid>
                <a:gridCol w="6705600"/>
                <a:gridCol w="609600"/>
                <a:gridCol w="609600"/>
                <a:gridCol w="762000"/>
              </a:tblGrid>
              <a:tr h="370840">
                <a:tc>
                  <a:txBody>
                    <a:bodyPr/>
                    <a:lstStyle/>
                    <a:p>
                      <a:r>
                        <a:rPr lang="en-US" sz="2800" dirty="0" smtClean="0"/>
                        <a:t>Characteristics</a:t>
                      </a:r>
                      <a:r>
                        <a:rPr lang="en-US" sz="2800" baseline="0" dirty="0" smtClean="0"/>
                        <a:t> of research</a:t>
                      </a:r>
                      <a:endParaRPr lang="en-US" sz="2800" dirty="0"/>
                    </a:p>
                  </a:txBody>
                  <a:tcPr>
                    <a:noFill/>
                  </a:tcPr>
                </a:tc>
                <a:tc>
                  <a:txBody>
                    <a:bodyPr/>
                    <a:lstStyle/>
                    <a:p>
                      <a:pPr marL="0" indent="0" algn="ctr">
                        <a:buFont typeface="Arial" panose="020B0604020202020204" pitchFamily="34" charset="0"/>
                        <a:buNone/>
                      </a:pPr>
                      <a:r>
                        <a:rPr lang="en-US" sz="2800" dirty="0" smtClean="0"/>
                        <a:t>S</a:t>
                      </a:r>
                      <a:endParaRPr lang="en-US" sz="2800" dirty="0"/>
                    </a:p>
                  </a:txBody>
                  <a:tcPr>
                    <a:noFill/>
                  </a:tcPr>
                </a:tc>
                <a:tc>
                  <a:txBody>
                    <a:bodyPr/>
                    <a:lstStyle/>
                    <a:p>
                      <a:pPr marL="0" indent="0" algn="ctr">
                        <a:buFont typeface="Arial" panose="020B0604020202020204" pitchFamily="34" charset="0"/>
                        <a:buNone/>
                      </a:pPr>
                      <a:r>
                        <a:rPr lang="en-US" sz="2800" dirty="0" smtClean="0"/>
                        <a:t>I</a:t>
                      </a:r>
                      <a:endParaRPr lang="en-US" sz="2800" dirty="0"/>
                    </a:p>
                  </a:txBody>
                  <a:tcPr>
                    <a:noFill/>
                  </a:tcPr>
                </a:tc>
                <a:tc>
                  <a:txBody>
                    <a:bodyPr/>
                    <a:lstStyle/>
                    <a:p>
                      <a:pPr marL="0" indent="0" algn="ctr">
                        <a:buFont typeface="Arial" panose="020B0604020202020204" pitchFamily="34" charset="0"/>
                        <a:buNone/>
                      </a:pPr>
                      <a:r>
                        <a:rPr lang="en-US" sz="2800" dirty="0" smtClean="0"/>
                        <a:t>FG</a:t>
                      </a:r>
                      <a:endParaRPr lang="en-US" sz="2800" dirty="0"/>
                    </a:p>
                  </a:txBody>
                  <a:tcPr>
                    <a:noFill/>
                  </a:tcPr>
                </a:tc>
              </a:tr>
              <a:tr h="370840">
                <a:tc>
                  <a:txBody>
                    <a:bodyPr/>
                    <a:lstStyle/>
                    <a:p>
                      <a:r>
                        <a:rPr lang="en-US" sz="2800" dirty="0" smtClean="0">
                          <a:solidFill>
                            <a:schemeClr val="bg1"/>
                          </a:solidFill>
                        </a:rPr>
                        <a:t>Depth of information required</a:t>
                      </a: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a:solidFill>
                          <a:schemeClr val="bg1"/>
                        </a:solidFill>
                      </a:endParaRPr>
                    </a:p>
                  </a:txBody>
                  <a:tcPr>
                    <a:noFill/>
                  </a:tcPr>
                </a:tc>
                <a:tc>
                  <a:txBody>
                    <a:bodyPr/>
                    <a:lstStyle/>
                    <a:p>
                      <a:pPr marL="0" indent="0" algn="ctr">
                        <a:buFont typeface="Arial" panose="020B0604020202020204" pitchFamily="34" charset="0"/>
                        <a:buNone/>
                      </a:pPr>
                      <a:r>
                        <a:rPr lang="en-US" sz="2800" dirty="0" smtClean="0">
                          <a:solidFill>
                            <a:schemeClr val="bg1"/>
                          </a:solidFill>
                        </a:rPr>
                        <a:t>+</a:t>
                      </a:r>
                      <a:endParaRPr lang="en-US" sz="2800" dirty="0">
                        <a:solidFill>
                          <a:schemeClr val="bg1"/>
                        </a:solidFill>
                      </a:endParaRPr>
                    </a:p>
                  </a:txBody>
                  <a:tcPr>
                    <a:noFill/>
                  </a:tcPr>
                </a:tc>
                <a:tc>
                  <a:txBody>
                    <a:bodyPr/>
                    <a:lstStyle/>
                    <a:p>
                      <a:pPr marL="0" indent="0" algn="ctr">
                        <a:buFont typeface="Arial" panose="020B0604020202020204" pitchFamily="34" charset="0"/>
                        <a:buNone/>
                      </a:pPr>
                      <a:r>
                        <a:rPr lang="en-US" sz="2800" dirty="0" smtClean="0">
                          <a:solidFill>
                            <a:schemeClr val="bg1"/>
                          </a:solidFill>
                        </a:rPr>
                        <a:t>+</a:t>
                      </a:r>
                      <a:endParaRPr lang="en-US" sz="2800" dirty="0">
                        <a:solidFill>
                          <a:schemeClr val="bg1"/>
                        </a:solidFill>
                      </a:endParaRPr>
                    </a:p>
                  </a:txBody>
                  <a:tcPr>
                    <a:noFill/>
                  </a:tcPr>
                </a:tc>
              </a:tr>
              <a:tr h="370840">
                <a:tc>
                  <a:txBody>
                    <a:bodyPr/>
                    <a:lstStyle/>
                    <a:p>
                      <a:r>
                        <a:rPr lang="en-US" sz="2800" dirty="0" smtClean="0">
                          <a:solidFill>
                            <a:schemeClr val="bg1"/>
                          </a:solidFill>
                        </a:rPr>
                        <a:t>Need to resolve (seemingly) conflicting information</a:t>
                      </a: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a:solidFill>
                          <a:schemeClr val="bg1"/>
                        </a:solidFill>
                      </a:endParaRPr>
                    </a:p>
                  </a:txBody>
                  <a:tcPr>
                    <a:noFill/>
                  </a:tcPr>
                </a:tc>
                <a:tc>
                  <a:txBody>
                    <a:bodyPr/>
                    <a:lstStyle/>
                    <a:p>
                      <a:pPr marL="0" indent="0" algn="ctr">
                        <a:buFont typeface="Arial" panose="020B0604020202020204" pitchFamily="34" charset="0"/>
                        <a:buNone/>
                      </a:pPr>
                      <a:r>
                        <a:rPr lang="en-US" sz="2800" dirty="0" smtClean="0">
                          <a:solidFill>
                            <a:schemeClr val="bg1"/>
                          </a:solidFill>
                        </a:rPr>
                        <a:t>+</a:t>
                      </a:r>
                      <a:r>
                        <a:rPr lang="en-US" sz="2800" baseline="30000" dirty="0" smtClean="0">
                          <a:solidFill>
                            <a:schemeClr val="bg1"/>
                          </a:solidFill>
                        </a:rPr>
                        <a:t>1</a:t>
                      </a:r>
                      <a:endParaRPr lang="en-US" sz="2800" baseline="30000" dirty="0">
                        <a:solidFill>
                          <a:schemeClr val="bg1"/>
                        </a:solidFill>
                      </a:endParaRPr>
                    </a:p>
                  </a:txBody>
                  <a:tcPr>
                    <a:noFill/>
                  </a:tcPr>
                </a:tc>
                <a:tc>
                  <a:txBody>
                    <a:bodyPr/>
                    <a:lstStyle/>
                    <a:p>
                      <a:pPr marL="0" indent="0" algn="ctr">
                        <a:buFont typeface="Arial" panose="020B0604020202020204" pitchFamily="34" charset="0"/>
                        <a:buNone/>
                      </a:pPr>
                      <a:r>
                        <a:rPr lang="en-US" sz="2800" dirty="0" smtClean="0">
                          <a:solidFill>
                            <a:schemeClr val="bg1"/>
                          </a:solidFill>
                        </a:rPr>
                        <a:t>+</a:t>
                      </a:r>
                      <a:endParaRPr lang="en-US" sz="2800" dirty="0">
                        <a:solidFill>
                          <a:schemeClr val="bg1"/>
                        </a:solidFill>
                      </a:endParaRPr>
                    </a:p>
                  </a:txBody>
                  <a:tcPr>
                    <a:noFill/>
                  </a:tcPr>
                </a:tc>
              </a:tr>
              <a:tr h="370840">
                <a:tc>
                  <a:txBody>
                    <a:bodyPr/>
                    <a:lstStyle/>
                    <a:p>
                      <a:r>
                        <a:rPr lang="en-US" sz="2800" dirty="0" smtClean="0">
                          <a:solidFill>
                            <a:schemeClr val="bg1"/>
                          </a:solidFill>
                        </a:rPr>
                        <a:t>Relative importance</a:t>
                      </a:r>
                      <a:r>
                        <a:rPr lang="en-US" sz="2800" baseline="0" dirty="0" smtClean="0">
                          <a:solidFill>
                            <a:schemeClr val="bg1"/>
                          </a:solidFill>
                        </a:rPr>
                        <a:t> attached by sources to issue</a:t>
                      </a: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a:solidFill>
                          <a:schemeClr val="bg1"/>
                        </a:solidFill>
                      </a:endParaRPr>
                    </a:p>
                  </a:txBody>
                  <a:tcPr>
                    <a:noFill/>
                  </a:tcPr>
                </a:tc>
              </a:tr>
              <a:tr h="370840">
                <a:tc>
                  <a:txBody>
                    <a:bodyPr/>
                    <a:lstStyle/>
                    <a:p>
                      <a:r>
                        <a:rPr lang="en-US" sz="2800" dirty="0" smtClean="0">
                          <a:solidFill>
                            <a:schemeClr val="bg1"/>
                          </a:solidFill>
                        </a:rPr>
                        <a:t>Generalizability of findings</a:t>
                      </a: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2800" baseline="30000" dirty="0" smtClean="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r>
              <a:tr h="370840">
                <a:tc>
                  <a:txBody>
                    <a:bodyPr/>
                    <a:lstStyle/>
                    <a:p>
                      <a:r>
                        <a:rPr lang="en-US" sz="2800" dirty="0" smtClean="0">
                          <a:solidFill>
                            <a:schemeClr val="bg1"/>
                          </a:solidFill>
                        </a:rPr>
                        <a:t>Timeliness of results</a:t>
                      </a: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dirty="0" smtClean="0">
                        <a:solidFill>
                          <a:schemeClr val="bg1"/>
                        </a:solidFill>
                      </a:endParaRPr>
                    </a:p>
                  </a:txBody>
                  <a:tcPr>
                    <a:noFill/>
                  </a:tcPr>
                </a:tc>
              </a:tr>
              <a:tr h="370840">
                <a:tc>
                  <a:txBody>
                    <a:bodyPr/>
                    <a:lstStyle/>
                    <a:p>
                      <a:r>
                        <a:rPr lang="en-US" sz="2800" dirty="0" smtClean="0">
                          <a:solidFill>
                            <a:schemeClr val="bg1"/>
                          </a:solidFill>
                        </a:rPr>
                        <a:t>Sensitivity</a:t>
                      </a:r>
                      <a:r>
                        <a:rPr lang="en-US" sz="2800" baseline="0" dirty="0" smtClean="0">
                          <a:solidFill>
                            <a:schemeClr val="bg1"/>
                          </a:solidFill>
                        </a:rPr>
                        <a:t> of the issue researched</a:t>
                      </a: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dirty="0" smtClean="0">
                        <a:solidFill>
                          <a:schemeClr val="bg1"/>
                        </a:solidFill>
                      </a:endParaRPr>
                    </a:p>
                  </a:txBody>
                  <a:tcPr>
                    <a:noFill/>
                  </a:tcPr>
                </a:tc>
              </a:tr>
            </a:tbl>
          </a:graphicData>
        </a:graphic>
      </p:graphicFrame>
      <p:sp>
        <p:nvSpPr>
          <p:cNvPr id="3" name="TextBox 2"/>
          <p:cNvSpPr txBox="1"/>
          <p:nvPr/>
        </p:nvSpPr>
        <p:spPr>
          <a:xfrm>
            <a:off x="353089" y="6336268"/>
            <a:ext cx="2831224" cy="379591"/>
          </a:xfrm>
          <a:prstGeom prst="rect">
            <a:avLst/>
          </a:prstGeom>
          <a:noFill/>
        </p:spPr>
        <p:txBody>
          <a:bodyPr wrap="none" rtlCol="0">
            <a:spAutoFit/>
          </a:bodyPr>
          <a:lstStyle/>
          <a:p>
            <a:r>
              <a:rPr lang="en-US" sz="1800" baseline="30000" dirty="0" smtClean="0">
                <a:solidFill>
                  <a:schemeClr val="bg1"/>
                </a:solidFill>
              </a:rPr>
              <a:t>1 </a:t>
            </a:r>
            <a:r>
              <a:rPr lang="en-US" sz="1800" b="0" dirty="0" smtClean="0">
                <a:solidFill>
                  <a:schemeClr val="bg1"/>
                </a:solidFill>
              </a:rPr>
              <a:t>Requires specific questions</a:t>
            </a:r>
            <a:endParaRPr lang="en-US" sz="1800" b="0" dirty="0">
              <a:solidFill>
                <a:schemeClr val="bg1"/>
              </a:solidFill>
            </a:endParaRPr>
          </a:p>
        </p:txBody>
      </p:sp>
    </p:spTree>
    <p:extLst>
      <p:ext uri="{BB962C8B-B14F-4D97-AF65-F5344CB8AC3E}">
        <p14:creationId xmlns:p14="http://schemas.microsoft.com/office/powerpoint/2010/main" val="366424224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u="sng" dirty="0" smtClean="0"/>
              <a:t>S</a:t>
            </a:r>
            <a:r>
              <a:rPr lang="en-US" dirty="0" smtClean="0"/>
              <a:t>urvey, </a:t>
            </a:r>
            <a:r>
              <a:rPr lang="en-US" b="1" i="1" u="sng" dirty="0" smtClean="0"/>
              <a:t>I</a:t>
            </a:r>
            <a:r>
              <a:rPr lang="en-US" dirty="0" smtClean="0"/>
              <a:t>nterview, or </a:t>
            </a:r>
            <a:r>
              <a:rPr lang="en-US" b="1" i="1" u="sng" dirty="0" smtClean="0"/>
              <a:t>F</a:t>
            </a:r>
            <a:r>
              <a:rPr lang="en-US" dirty="0" smtClean="0"/>
              <a:t>ocus </a:t>
            </a:r>
            <a:r>
              <a:rPr lang="en-US" b="1" i="1" u="sng" dirty="0" smtClean="0"/>
              <a:t>G</a:t>
            </a:r>
            <a:r>
              <a:rPr lang="en-US" dirty="0" smtClean="0"/>
              <a:t>roup?</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08617991"/>
              </p:ext>
            </p:extLst>
          </p:nvPr>
        </p:nvGraphicFramePr>
        <p:xfrm>
          <a:off x="228600" y="1676400"/>
          <a:ext cx="8686800" cy="4480560"/>
        </p:xfrm>
        <a:graphic>
          <a:graphicData uri="http://schemas.openxmlformats.org/drawingml/2006/table">
            <a:tbl>
              <a:tblPr firstRow="1" bandRow="1">
                <a:tableStyleId>{5C22544A-7EE6-4342-B048-85BDC9FD1C3A}</a:tableStyleId>
              </a:tblPr>
              <a:tblGrid>
                <a:gridCol w="6705600"/>
                <a:gridCol w="609600"/>
                <a:gridCol w="609600"/>
                <a:gridCol w="762000"/>
              </a:tblGrid>
              <a:tr h="370840">
                <a:tc>
                  <a:txBody>
                    <a:bodyPr/>
                    <a:lstStyle/>
                    <a:p>
                      <a:r>
                        <a:rPr lang="en-US" sz="2800" dirty="0" smtClean="0"/>
                        <a:t>Characteristics</a:t>
                      </a:r>
                      <a:r>
                        <a:rPr lang="en-US" sz="2800" baseline="0" dirty="0" smtClean="0"/>
                        <a:t> of research</a:t>
                      </a:r>
                      <a:endParaRPr lang="en-US" sz="2800" dirty="0"/>
                    </a:p>
                  </a:txBody>
                  <a:tcPr>
                    <a:noFill/>
                  </a:tcPr>
                </a:tc>
                <a:tc>
                  <a:txBody>
                    <a:bodyPr/>
                    <a:lstStyle/>
                    <a:p>
                      <a:pPr marL="0" indent="0" algn="ctr">
                        <a:buFont typeface="Arial" panose="020B0604020202020204" pitchFamily="34" charset="0"/>
                        <a:buNone/>
                      </a:pPr>
                      <a:r>
                        <a:rPr lang="en-US" sz="2800" dirty="0" smtClean="0"/>
                        <a:t>S</a:t>
                      </a:r>
                      <a:endParaRPr lang="en-US" sz="2800" dirty="0"/>
                    </a:p>
                  </a:txBody>
                  <a:tcPr>
                    <a:noFill/>
                  </a:tcPr>
                </a:tc>
                <a:tc>
                  <a:txBody>
                    <a:bodyPr/>
                    <a:lstStyle/>
                    <a:p>
                      <a:pPr marL="0" indent="0" algn="ctr">
                        <a:buFont typeface="Arial" panose="020B0604020202020204" pitchFamily="34" charset="0"/>
                        <a:buNone/>
                      </a:pPr>
                      <a:r>
                        <a:rPr lang="en-US" sz="2800" dirty="0" smtClean="0"/>
                        <a:t>I</a:t>
                      </a:r>
                      <a:endParaRPr lang="en-US" sz="2800" dirty="0"/>
                    </a:p>
                  </a:txBody>
                  <a:tcPr>
                    <a:noFill/>
                  </a:tcPr>
                </a:tc>
                <a:tc>
                  <a:txBody>
                    <a:bodyPr/>
                    <a:lstStyle/>
                    <a:p>
                      <a:pPr marL="0" indent="0" algn="ctr">
                        <a:buFont typeface="Arial" panose="020B0604020202020204" pitchFamily="34" charset="0"/>
                        <a:buNone/>
                      </a:pPr>
                      <a:r>
                        <a:rPr lang="en-US" sz="2800" dirty="0" smtClean="0"/>
                        <a:t>FG</a:t>
                      </a:r>
                      <a:endParaRPr lang="en-US" sz="2800" dirty="0"/>
                    </a:p>
                  </a:txBody>
                  <a:tcPr>
                    <a:noFill/>
                  </a:tcPr>
                </a:tc>
              </a:tr>
              <a:tr h="370840">
                <a:tc>
                  <a:txBody>
                    <a:bodyPr/>
                    <a:lstStyle/>
                    <a:p>
                      <a:r>
                        <a:rPr lang="en-US" sz="2800" dirty="0" smtClean="0">
                          <a:solidFill>
                            <a:schemeClr val="bg1"/>
                          </a:solidFill>
                        </a:rPr>
                        <a:t>Depth of information required</a:t>
                      </a: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a:solidFill>
                          <a:schemeClr val="bg1"/>
                        </a:solidFill>
                      </a:endParaRPr>
                    </a:p>
                  </a:txBody>
                  <a:tcPr>
                    <a:noFill/>
                  </a:tcPr>
                </a:tc>
                <a:tc>
                  <a:txBody>
                    <a:bodyPr/>
                    <a:lstStyle/>
                    <a:p>
                      <a:pPr marL="0" indent="0" algn="ctr">
                        <a:buFont typeface="Arial" panose="020B0604020202020204" pitchFamily="34" charset="0"/>
                        <a:buNone/>
                      </a:pPr>
                      <a:r>
                        <a:rPr lang="en-US" sz="2800" dirty="0" smtClean="0">
                          <a:solidFill>
                            <a:schemeClr val="bg1"/>
                          </a:solidFill>
                        </a:rPr>
                        <a:t>+</a:t>
                      </a:r>
                      <a:endParaRPr lang="en-US" sz="2800" dirty="0">
                        <a:solidFill>
                          <a:schemeClr val="bg1"/>
                        </a:solidFill>
                      </a:endParaRPr>
                    </a:p>
                  </a:txBody>
                  <a:tcPr>
                    <a:noFill/>
                  </a:tcPr>
                </a:tc>
                <a:tc>
                  <a:txBody>
                    <a:bodyPr/>
                    <a:lstStyle/>
                    <a:p>
                      <a:pPr marL="0" indent="0" algn="ctr">
                        <a:buFont typeface="Arial" panose="020B0604020202020204" pitchFamily="34" charset="0"/>
                        <a:buNone/>
                      </a:pPr>
                      <a:r>
                        <a:rPr lang="en-US" sz="2800" dirty="0" smtClean="0">
                          <a:solidFill>
                            <a:schemeClr val="bg1"/>
                          </a:solidFill>
                        </a:rPr>
                        <a:t>+</a:t>
                      </a:r>
                      <a:endParaRPr lang="en-US" sz="2800" dirty="0">
                        <a:solidFill>
                          <a:schemeClr val="bg1"/>
                        </a:solidFill>
                      </a:endParaRPr>
                    </a:p>
                  </a:txBody>
                  <a:tcPr>
                    <a:noFill/>
                  </a:tcPr>
                </a:tc>
              </a:tr>
              <a:tr h="370840">
                <a:tc>
                  <a:txBody>
                    <a:bodyPr/>
                    <a:lstStyle/>
                    <a:p>
                      <a:r>
                        <a:rPr lang="en-US" sz="2800" dirty="0" smtClean="0">
                          <a:solidFill>
                            <a:schemeClr val="bg1"/>
                          </a:solidFill>
                        </a:rPr>
                        <a:t>Need to resolve (seemingly) conflicting information</a:t>
                      </a: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a:solidFill>
                          <a:schemeClr val="bg1"/>
                        </a:solidFill>
                      </a:endParaRPr>
                    </a:p>
                  </a:txBody>
                  <a:tcPr>
                    <a:noFill/>
                  </a:tcPr>
                </a:tc>
                <a:tc>
                  <a:txBody>
                    <a:bodyPr/>
                    <a:lstStyle/>
                    <a:p>
                      <a:pPr marL="0" indent="0" algn="ctr">
                        <a:buFont typeface="Arial" panose="020B0604020202020204" pitchFamily="34" charset="0"/>
                        <a:buNone/>
                      </a:pPr>
                      <a:r>
                        <a:rPr lang="en-US" sz="2800" dirty="0" smtClean="0">
                          <a:solidFill>
                            <a:schemeClr val="bg1"/>
                          </a:solidFill>
                        </a:rPr>
                        <a:t>+</a:t>
                      </a:r>
                      <a:r>
                        <a:rPr lang="en-US" sz="2800" baseline="30000" dirty="0" smtClean="0">
                          <a:solidFill>
                            <a:schemeClr val="bg1"/>
                          </a:solidFill>
                        </a:rPr>
                        <a:t>1</a:t>
                      </a:r>
                      <a:endParaRPr lang="en-US" sz="2800" baseline="30000" dirty="0">
                        <a:solidFill>
                          <a:schemeClr val="bg1"/>
                        </a:solidFill>
                      </a:endParaRPr>
                    </a:p>
                  </a:txBody>
                  <a:tcPr>
                    <a:noFill/>
                  </a:tcPr>
                </a:tc>
                <a:tc>
                  <a:txBody>
                    <a:bodyPr/>
                    <a:lstStyle/>
                    <a:p>
                      <a:pPr marL="0" indent="0" algn="ctr">
                        <a:buFont typeface="Arial" panose="020B0604020202020204" pitchFamily="34" charset="0"/>
                        <a:buNone/>
                      </a:pPr>
                      <a:r>
                        <a:rPr lang="en-US" sz="2800" dirty="0" smtClean="0">
                          <a:solidFill>
                            <a:schemeClr val="bg1"/>
                          </a:solidFill>
                        </a:rPr>
                        <a:t>+</a:t>
                      </a:r>
                      <a:endParaRPr lang="en-US" sz="2800" dirty="0">
                        <a:solidFill>
                          <a:schemeClr val="bg1"/>
                        </a:solidFill>
                      </a:endParaRPr>
                    </a:p>
                  </a:txBody>
                  <a:tcPr>
                    <a:noFill/>
                  </a:tcPr>
                </a:tc>
              </a:tr>
              <a:tr h="370840">
                <a:tc>
                  <a:txBody>
                    <a:bodyPr/>
                    <a:lstStyle/>
                    <a:p>
                      <a:r>
                        <a:rPr lang="en-US" sz="2800" dirty="0" smtClean="0">
                          <a:solidFill>
                            <a:schemeClr val="bg1"/>
                          </a:solidFill>
                        </a:rPr>
                        <a:t>Relative importance</a:t>
                      </a:r>
                      <a:r>
                        <a:rPr lang="en-US" sz="2800" baseline="0" dirty="0" smtClean="0">
                          <a:solidFill>
                            <a:schemeClr val="bg1"/>
                          </a:solidFill>
                        </a:rPr>
                        <a:t> attached by sources to issue</a:t>
                      </a:r>
                      <a:endParaRPr lang="en-US" sz="2800" dirty="0">
                        <a:solidFill>
                          <a:schemeClr val="bg1"/>
                        </a:solidFill>
                      </a:endParaRPr>
                    </a:p>
                  </a:txBody>
                  <a:tcPr>
                    <a:noFill/>
                  </a:tcPr>
                </a:tc>
                <a:tc>
                  <a:txBody>
                    <a:bodyPr/>
                    <a:lstStyle/>
                    <a:p>
                      <a:pPr marL="0" indent="0" algn="ctr">
                        <a:buFont typeface="Arial" panose="020B0604020202020204" pitchFamily="34" charset="0"/>
                        <a:buNone/>
                      </a:pPr>
                      <a:r>
                        <a:rPr lang="en-US" sz="2800" dirty="0" smtClean="0">
                          <a:solidFill>
                            <a:schemeClr val="bg1"/>
                          </a:solidFill>
                        </a:rPr>
                        <a:t>+</a:t>
                      </a:r>
                      <a:endParaRPr lang="en-US" sz="2800" dirty="0">
                        <a:solidFill>
                          <a:schemeClr val="bg1"/>
                        </a:solidFill>
                      </a:endParaRPr>
                    </a:p>
                  </a:txBody>
                  <a:tcPr>
                    <a:noFill/>
                  </a:tcPr>
                </a:tc>
                <a:tc>
                  <a:txBody>
                    <a:bodyPr/>
                    <a:lstStyle/>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800" dirty="0" smtClean="0">
                          <a:solidFill>
                            <a:schemeClr val="bg1"/>
                          </a:solidFill>
                        </a:rPr>
                        <a:t>+</a:t>
                      </a:r>
                      <a:r>
                        <a:rPr lang="en-US" sz="2800" baseline="30000" dirty="0" smtClean="0">
                          <a:solidFill>
                            <a:schemeClr val="bg1"/>
                          </a:solidFill>
                        </a:rPr>
                        <a:t>1</a:t>
                      </a:r>
                    </a:p>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a:solidFill>
                          <a:schemeClr val="bg1"/>
                        </a:solidFill>
                      </a:endParaRPr>
                    </a:p>
                  </a:txBody>
                  <a:tcPr>
                    <a:noFill/>
                  </a:tcPr>
                </a:tc>
              </a:tr>
              <a:tr h="370840">
                <a:tc>
                  <a:txBody>
                    <a:bodyPr/>
                    <a:lstStyle/>
                    <a:p>
                      <a:r>
                        <a:rPr lang="en-US" sz="2800" dirty="0" smtClean="0">
                          <a:solidFill>
                            <a:schemeClr val="bg1"/>
                          </a:solidFill>
                        </a:rPr>
                        <a:t>Generalizability of findings</a:t>
                      </a: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2800" baseline="30000" dirty="0" smtClean="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r>
              <a:tr h="370840">
                <a:tc>
                  <a:txBody>
                    <a:bodyPr/>
                    <a:lstStyle/>
                    <a:p>
                      <a:r>
                        <a:rPr lang="en-US" sz="2800" dirty="0" smtClean="0">
                          <a:solidFill>
                            <a:schemeClr val="bg1"/>
                          </a:solidFill>
                        </a:rPr>
                        <a:t>Timeliness of results</a:t>
                      </a: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dirty="0" smtClean="0">
                        <a:solidFill>
                          <a:schemeClr val="bg1"/>
                        </a:solidFill>
                      </a:endParaRPr>
                    </a:p>
                  </a:txBody>
                  <a:tcPr>
                    <a:noFill/>
                  </a:tcPr>
                </a:tc>
              </a:tr>
              <a:tr h="370840">
                <a:tc>
                  <a:txBody>
                    <a:bodyPr/>
                    <a:lstStyle/>
                    <a:p>
                      <a:r>
                        <a:rPr lang="en-US" sz="2800" dirty="0" smtClean="0">
                          <a:solidFill>
                            <a:schemeClr val="bg1"/>
                          </a:solidFill>
                        </a:rPr>
                        <a:t>Sensitivity</a:t>
                      </a:r>
                      <a:r>
                        <a:rPr lang="en-US" sz="2800" baseline="0" dirty="0" smtClean="0">
                          <a:solidFill>
                            <a:schemeClr val="bg1"/>
                          </a:solidFill>
                        </a:rPr>
                        <a:t> of the issue researched</a:t>
                      </a: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dirty="0" smtClean="0">
                        <a:solidFill>
                          <a:schemeClr val="bg1"/>
                        </a:solidFill>
                      </a:endParaRPr>
                    </a:p>
                  </a:txBody>
                  <a:tcPr>
                    <a:noFill/>
                  </a:tcPr>
                </a:tc>
              </a:tr>
            </a:tbl>
          </a:graphicData>
        </a:graphic>
      </p:graphicFrame>
      <p:sp>
        <p:nvSpPr>
          <p:cNvPr id="3" name="TextBox 2"/>
          <p:cNvSpPr txBox="1"/>
          <p:nvPr/>
        </p:nvSpPr>
        <p:spPr>
          <a:xfrm>
            <a:off x="353089" y="6336268"/>
            <a:ext cx="2831224" cy="379591"/>
          </a:xfrm>
          <a:prstGeom prst="rect">
            <a:avLst/>
          </a:prstGeom>
          <a:noFill/>
        </p:spPr>
        <p:txBody>
          <a:bodyPr wrap="none" rtlCol="0">
            <a:spAutoFit/>
          </a:bodyPr>
          <a:lstStyle/>
          <a:p>
            <a:r>
              <a:rPr lang="en-US" sz="1800" baseline="30000" dirty="0" smtClean="0">
                <a:solidFill>
                  <a:schemeClr val="bg1"/>
                </a:solidFill>
              </a:rPr>
              <a:t>1 </a:t>
            </a:r>
            <a:r>
              <a:rPr lang="en-US" sz="1800" b="0" dirty="0" smtClean="0">
                <a:solidFill>
                  <a:schemeClr val="bg1"/>
                </a:solidFill>
              </a:rPr>
              <a:t>Requires specific questions</a:t>
            </a:r>
            <a:endParaRPr lang="en-US" sz="1800" b="0" dirty="0">
              <a:solidFill>
                <a:schemeClr val="bg1"/>
              </a:solidFill>
            </a:endParaRPr>
          </a:p>
        </p:txBody>
      </p:sp>
    </p:spTree>
    <p:extLst>
      <p:ext uri="{BB962C8B-B14F-4D97-AF65-F5344CB8AC3E}">
        <p14:creationId xmlns:p14="http://schemas.microsoft.com/office/powerpoint/2010/main" val="24146408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Qualitative Research Methods</a:t>
            </a:r>
            <a:endParaRPr lang="en-US" dirty="0"/>
          </a:p>
        </p:txBody>
      </p:sp>
      <p:sp>
        <p:nvSpPr>
          <p:cNvPr id="5" name="Subtitle 4"/>
          <p:cNvSpPr>
            <a:spLocks noGrp="1"/>
          </p:cNvSpPr>
          <p:nvPr>
            <p:ph type="subTitle" idx="1"/>
          </p:nvPr>
        </p:nvSpPr>
        <p:spPr/>
        <p:txBody>
          <a:bodyPr/>
          <a:lstStyle/>
          <a:p>
            <a:r>
              <a:rPr lang="en-US" dirty="0" smtClean="0"/>
              <a:t>A bit of theory</a:t>
            </a:r>
            <a:endParaRPr lang="en-US" dirty="0"/>
          </a:p>
        </p:txBody>
      </p:sp>
    </p:spTree>
    <p:extLst>
      <p:ext uri="{BB962C8B-B14F-4D97-AF65-F5344CB8AC3E}">
        <p14:creationId xmlns:p14="http://schemas.microsoft.com/office/powerpoint/2010/main" val="261509331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u="sng" dirty="0" smtClean="0"/>
              <a:t>S</a:t>
            </a:r>
            <a:r>
              <a:rPr lang="en-US" dirty="0" smtClean="0"/>
              <a:t>urvey, </a:t>
            </a:r>
            <a:r>
              <a:rPr lang="en-US" b="1" i="1" u="sng" dirty="0" smtClean="0"/>
              <a:t>I</a:t>
            </a:r>
            <a:r>
              <a:rPr lang="en-US" dirty="0" smtClean="0"/>
              <a:t>nterview, or </a:t>
            </a:r>
            <a:r>
              <a:rPr lang="en-US" b="1" i="1" u="sng" dirty="0" smtClean="0"/>
              <a:t>F</a:t>
            </a:r>
            <a:r>
              <a:rPr lang="en-US" dirty="0" smtClean="0"/>
              <a:t>ocus </a:t>
            </a:r>
            <a:r>
              <a:rPr lang="en-US" b="1" i="1" u="sng" dirty="0" smtClean="0"/>
              <a:t>G</a:t>
            </a:r>
            <a:r>
              <a:rPr lang="en-US" dirty="0" smtClean="0"/>
              <a:t>roup?</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98762251"/>
              </p:ext>
            </p:extLst>
          </p:nvPr>
        </p:nvGraphicFramePr>
        <p:xfrm>
          <a:off x="228600" y="1676400"/>
          <a:ext cx="8686800" cy="4480560"/>
        </p:xfrm>
        <a:graphic>
          <a:graphicData uri="http://schemas.openxmlformats.org/drawingml/2006/table">
            <a:tbl>
              <a:tblPr firstRow="1" bandRow="1">
                <a:tableStyleId>{5C22544A-7EE6-4342-B048-85BDC9FD1C3A}</a:tableStyleId>
              </a:tblPr>
              <a:tblGrid>
                <a:gridCol w="6705600"/>
                <a:gridCol w="609600"/>
                <a:gridCol w="609600"/>
                <a:gridCol w="762000"/>
              </a:tblGrid>
              <a:tr h="370840">
                <a:tc>
                  <a:txBody>
                    <a:bodyPr/>
                    <a:lstStyle/>
                    <a:p>
                      <a:r>
                        <a:rPr lang="en-US" sz="2800" dirty="0" smtClean="0"/>
                        <a:t>Characteristics</a:t>
                      </a:r>
                      <a:r>
                        <a:rPr lang="en-US" sz="2800" baseline="0" dirty="0" smtClean="0"/>
                        <a:t> of research</a:t>
                      </a:r>
                      <a:endParaRPr lang="en-US" sz="2800" dirty="0"/>
                    </a:p>
                  </a:txBody>
                  <a:tcPr>
                    <a:noFill/>
                  </a:tcPr>
                </a:tc>
                <a:tc>
                  <a:txBody>
                    <a:bodyPr/>
                    <a:lstStyle/>
                    <a:p>
                      <a:pPr marL="0" indent="0" algn="ctr">
                        <a:buFont typeface="Arial" panose="020B0604020202020204" pitchFamily="34" charset="0"/>
                        <a:buNone/>
                      </a:pPr>
                      <a:r>
                        <a:rPr lang="en-US" sz="2800" dirty="0" smtClean="0"/>
                        <a:t>S</a:t>
                      </a:r>
                      <a:endParaRPr lang="en-US" sz="2800" dirty="0"/>
                    </a:p>
                  </a:txBody>
                  <a:tcPr>
                    <a:noFill/>
                  </a:tcPr>
                </a:tc>
                <a:tc>
                  <a:txBody>
                    <a:bodyPr/>
                    <a:lstStyle/>
                    <a:p>
                      <a:pPr marL="0" indent="0" algn="ctr">
                        <a:buFont typeface="Arial" panose="020B0604020202020204" pitchFamily="34" charset="0"/>
                        <a:buNone/>
                      </a:pPr>
                      <a:r>
                        <a:rPr lang="en-US" sz="2800" dirty="0" smtClean="0"/>
                        <a:t>I</a:t>
                      </a:r>
                      <a:endParaRPr lang="en-US" sz="2800" dirty="0"/>
                    </a:p>
                  </a:txBody>
                  <a:tcPr>
                    <a:noFill/>
                  </a:tcPr>
                </a:tc>
                <a:tc>
                  <a:txBody>
                    <a:bodyPr/>
                    <a:lstStyle/>
                    <a:p>
                      <a:pPr marL="0" indent="0" algn="ctr">
                        <a:buFont typeface="Arial" panose="020B0604020202020204" pitchFamily="34" charset="0"/>
                        <a:buNone/>
                      </a:pPr>
                      <a:r>
                        <a:rPr lang="en-US" sz="2800" dirty="0" smtClean="0"/>
                        <a:t>FG</a:t>
                      </a:r>
                      <a:endParaRPr lang="en-US" sz="2800" dirty="0"/>
                    </a:p>
                  </a:txBody>
                  <a:tcPr>
                    <a:noFill/>
                  </a:tcPr>
                </a:tc>
              </a:tr>
              <a:tr h="370840">
                <a:tc>
                  <a:txBody>
                    <a:bodyPr/>
                    <a:lstStyle/>
                    <a:p>
                      <a:r>
                        <a:rPr lang="en-US" sz="2800" dirty="0" smtClean="0">
                          <a:solidFill>
                            <a:schemeClr val="bg1"/>
                          </a:solidFill>
                        </a:rPr>
                        <a:t>Depth of information required</a:t>
                      </a: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a:solidFill>
                          <a:schemeClr val="bg1"/>
                        </a:solidFill>
                      </a:endParaRPr>
                    </a:p>
                  </a:txBody>
                  <a:tcPr>
                    <a:noFill/>
                  </a:tcPr>
                </a:tc>
                <a:tc>
                  <a:txBody>
                    <a:bodyPr/>
                    <a:lstStyle/>
                    <a:p>
                      <a:pPr marL="0" indent="0" algn="ctr">
                        <a:buFont typeface="Arial" panose="020B0604020202020204" pitchFamily="34" charset="0"/>
                        <a:buNone/>
                      </a:pPr>
                      <a:r>
                        <a:rPr lang="en-US" sz="2800" dirty="0" smtClean="0">
                          <a:solidFill>
                            <a:schemeClr val="bg1"/>
                          </a:solidFill>
                        </a:rPr>
                        <a:t>+</a:t>
                      </a:r>
                      <a:endParaRPr lang="en-US" sz="2800" dirty="0">
                        <a:solidFill>
                          <a:schemeClr val="bg1"/>
                        </a:solidFill>
                      </a:endParaRPr>
                    </a:p>
                  </a:txBody>
                  <a:tcPr>
                    <a:noFill/>
                  </a:tcPr>
                </a:tc>
                <a:tc>
                  <a:txBody>
                    <a:bodyPr/>
                    <a:lstStyle/>
                    <a:p>
                      <a:pPr marL="0" indent="0" algn="ctr">
                        <a:buFont typeface="Arial" panose="020B0604020202020204" pitchFamily="34" charset="0"/>
                        <a:buNone/>
                      </a:pPr>
                      <a:r>
                        <a:rPr lang="en-US" sz="2800" dirty="0" smtClean="0">
                          <a:solidFill>
                            <a:schemeClr val="bg1"/>
                          </a:solidFill>
                        </a:rPr>
                        <a:t>+</a:t>
                      </a:r>
                      <a:endParaRPr lang="en-US" sz="2800" dirty="0">
                        <a:solidFill>
                          <a:schemeClr val="bg1"/>
                        </a:solidFill>
                      </a:endParaRPr>
                    </a:p>
                  </a:txBody>
                  <a:tcPr>
                    <a:noFill/>
                  </a:tcPr>
                </a:tc>
              </a:tr>
              <a:tr h="370840">
                <a:tc>
                  <a:txBody>
                    <a:bodyPr/>
                    <a:lstStyle/>
                    <a:p>
                      <a:r>
                        <a:rPr lang="en-US" sz="2800" dirty="0" smtClean="0">
                          <a:solidFill>
                            <a:schemeClr val="bg1"/>
                          </a:solidFill>
                        </a:rPr>
                        <a:t>Need to resolve (seemingly) conflicting information</a:t>
                      </a: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a:solidFill>
                          <a:schemeClr val="bg1"/>
                        </a:solidFill>
                      </a:endParaRPr>
                    </a:p>
                  </a:txBody>
                  <a:tcPr>
                    <a:noFill/>
                  </a:tcPr>
                </a:tc>
                <a:tc>
                  <a:txBody>
                    <a:bodyPr/>
                    <a:lstStyle/>
                    <a:p>
                      <a:pPr marL="0" indent="0" algn="ctr">
                        <a:buFont typeface="Arial" panose="020B0604020202020204" pitchFamily="34" charset="0"/>
                        <a:buNone/>
                      </a:pPr>
                      <a:r>
                        <a:rPr lang="en-US" sz="2800" dirty="0" smtClean="0">
                          <a:solidFill>
                            <a:schemeClr val="bg1"/>
                          </a:solidFill>
                        </a:rPr>
                        <a:t>+</a:t>
                      </a:r>
                      <a:r>
                        <a:rPr lang="en-US" sz="2800" baseline="30000" dirty="0" smtClean="0">
                          <a:solidFill>
                            <a:schemeClr val="bg1"/>
                          </a:solidFill>
                        </a:rPr>
                        <a:t>1</a:t>
                      </a:r>
                      <a:endParaRPr lang="en-US" sz="2800" baseline="30000" dirty="0">
                        <a:solidFill>
                          <a:schemeClr val="bg1"/>
                        </a:solidFill>
                      </a:endParaRPr>
                    </a:p>
                  </a:txBody>
                  <a:tcPr>
                    <a:noFill/>
                  </a:tcPr>
                </a:tc>
                <a:tc>
                  <a:txBody>
                    <a:bodyPr/>
                    <a:lstStyle/>
                    <a:p>
                      <a:pPr marL="0" indent="0" algn="ctr">
                        <a:buFont typeface="Arial" panose="020B0604020202020204" pitchFamily="34" charset="0"/>
                        <a:buNone/>
                      </a:pPr>
                      <a:r>
                        <a:rPr lang="en-US" sz="2800" dirty="0" smtClean="0">
                          <a:solidFill>
                            <a:schemeClr val="bg1"/>
                          </a:solidFill>
                        </a:rPr>
                        <a:t>+</a:t>
                      </a:r>
                      <a:endParaRPr lang="en-US" sz="2800" dirty="0">
                        <a:solidFill>
                          <a:schemeClr val="bg1"/>
                        </a:solidFill>
                      </a:endParaRPr>
                    </a:p>
                  </a:txBody>
                  <a:tcPr>
                    <a:noFill/>
                  </a:tcPr>
                </a:tc>
              </a:tr>
              <a:tr h="370840">
                <a:tc>
                  <a:txBody>
                    <a:bodyPr/>
                    <a:lstStyle/>
                    <a:p>
                      <a:r>
                        <a:rPr lang="en-US" sz="2800" dirty="0" smtClean="0">
                          <a:solidFill>
                            <a:schemeClr val="bg1"/>
                          </a:solidFill>
                        </a:rPr>
                        <a:t>Relative importance</a:t>
                      </a:r>
                      <a:r>
                        <a:rPr lang="en-US" sz="2800" baseline="0" dirty="0" smtClean="0">
                          <a:solidFill>
                            <a:schemeClr val="bg1"/>
                          </a:solidFill>
                        </a:rPr>
                        <a:t> attached by sources to issue</a:t>
                      </a:r>
                      <a:endParaRPr lang="en-US" sz="2800" dirty="0">
                        <a:solidFill>
                          <a:schemeClr val="bg1"/>
                        </a:solidFill>
                      </a:endParaRPr>
                    </a:p>
                  </a:txBody>
                  <a:tcPr>
                    <a:noFill/>
                  </a:tcPr>
                </a:tc>
                <a:tc>
                  <a:txBody>
                    <a:bodyPr/>
                    <a:lstStyle/>
                    <a:p>
                      <a:pPr marL="0" indent="0" algn="ctr">
                        <a:buFont typeface="Arial" panose="020B0604020202020204" pitchFamily="34" charset="0"/>
                        <a:buNone/>
                      </a:pPr>
                      <a:r>
                        <a:rPr lang="en-US" sz="2800" dirty="0" smtClean="0">
                          <a:solidFill>
                            <a:schemeClr val="bg1"/>
                          </a:solidFill>
                        </a:rPr>
                        <a:t>+</a:t>
                      </a:r>
                      <a:endParaRPr lang="en-US" sz="2800" dirty="0">
                        <a:solidFill>
                          <a:schemeClr val="bg1"/>
                        </a:solidFill>
                      </a:endParaRPr>
                    </a:p>
                  </a:txBody>
                  <a:tcPr>
                    <a:noFill/>
                  </a:tcPr>
                </a:tc>
                <a:tc>
                  <a:txBody>
                    <a:bodyPr/>
                    <a:lstStyle/>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800" dirty="0" smtClean="0">
                          <a:solidFill>
                            <a:schemeClr val="bg1"/>
                          </a:solidFill>
                        </a:rPr>
                        <a:t>+</a:t>
                      </a:r>
                      <a:r>
                        <a:rPr lang="en-US" sz="2800" baseline="30000" dirty="0" smtClean="0">
                          <a:solidFill>
                            <a:schemeClr val="bg1"/>
                          </a:solidFill>
                        </a:rPr>
                        <a:t>1</a:t>
                      </a:r>
                    </a:p>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a:solidFill>
                          <a:schemeClr val="bg1"/>
                        </a:solidFill>
                      </a:endParaRPr>
                    </a:p>
                  </a:txBody>
                  <a:tcPr>
                    <a:noFill/>
                  </a:tcPr>
                </a:tc>
              </a:tr>
              <a:tr h="370840">
                <a:tc>
                  <a:txBody>
                    <a:bodyPr/>
                    <a:lstStyle/>
                    <a:p>
                      <a:r>
                        <a:rPr lang="en-US" sz="2800" dirty="0" smtClean="0">
                          <a:solidFill>
                            <a:schemeClr val="bg1"/>
                          </a:solidFill>
                        </a:rPr>
                        <a:t>Generalizability of findings</a:t>
                      </a:r>
                      <a:endParaRPr lang="en-US" sz="2800" dirty="0">
                        <a:solidFill>
                          <a:schemeClr val="bg1"/>
                        </a:solidFill>
                      </a:endParaRPr>
                    </a:p>
                  </a:txBody>
                  <a:tcPr>
                    <a:noFill/>
                  </a:tcPr>
                </a:tc>
                <a:tc>
                  <a:txBody>
                    <a:bodyPr/>
                    <a:lstStyle/>
                    <a:p>
                      <a:pPr marL="0" indent="0" algn="ctr">
                        <a:buFont typeface="Arial" panose="020B0604020202020204" pitchFamily="34" charset="0"/>
                        <a:buNone/>
                      </a:pPr>
                      <a:r>
                        <a:rPr lang="en-US" sz="2800" dirty="0" smtClean="0">
                          <a:solidFill>
                            <a:schemeClr val="bg1"/>
                          </a:solidFill>
                        </a:rPr>
                        <a:t>+</a:t>
                      </a:r>
                      <a:endParaRPr lang="en-US" sz="2800" dirty="0">
                        <a:solidFill>
                          <a:schemeClr val="bg1"/>
                        </a:solidFill>
                      </a:endParaRPr>
                    </a:p>
                  </a:txBody>
                  <a:tcPr>
                    <a:noFill/>
                  </a:tcPr>
                </a:tc>
                <a:tc>
                  <a:txBody>
                    <a:bodyPr/>
                    <a:lstStyle/>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800" dirty="0" smtClean="0">
                          <a:solidFill>
                            <a:schemeClr val="bg1"/>
                          </a:solidFill>
                        </a:rPr>
                        <a:t>+</a:t>
                      </a:r>
                      <a:r>
                        <a:rPr lang="en-US" sz="2800" baseline="30000" dirty="0" smtClean="0">
                          <a:solidFill>
                            <a:schemeClr val="bg1"/>
                          </a:solidFill>
                        </a:rPr>
                        <a:t>2</a:t>
                      </a:r>
                    </a:p>
                  </a:txBody>
                  <a:tcPr>
                    <a:noFill/>
                  </a:tcPr>
                </a:tc>
                <a:tc>
                  <a:txBody>
                    <a:bodyPr/>
                    <a:lstStyle/>
                    <a:p>
                      <a:pPr marL="0" indent="0" algn="ctr">
                        <a:buFont typeface="Arial" panose="020B0604020202020204" pitchFamily="34" charset="0"/>
                        <a:buNone/>
                      </a:pPr>
                      <a:endParaRPr lang="en-US" sz="2800">
                        <a:solidFill>
                          <a:schemeClr val="bg1"/>
                        </a:solidFill>
                      </a:endParaRPr>
                    </a:p>
                  </a:txBody>
                  <a:tcPr>
                    <a:noFill/>
                  </a:tcPr>
                </a:tc>
              </a:tr>
              <a:tr h="370840">
                <a:tc>
                  <a:txBody>
                    <a:bodyPr/>
                    <a:lstStyle/>
                    <a:p>
                      <a:r>
                        <a:rPr lang="en-US" sz="2800" dirty="0" smtClean="0">
                          <a:solidFill>
                            <a:schemeClr val="bg1"/>
                          </a:solidFill>
                        </a:rPr>
                        <a:t>Timeliness of results</a:t>
                      </a: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dirty="0" smtClean="0">
                        <a:solidFill>
                          <a:schemeClr val="bg1"/>
                        </a:solidFill>
                      </a:endParaRPr>
                    </a:p>
                  </a:txBody>
                  <a:tcPr>
                    <a:noFill/>
                  </a:tcPr>
                </a:tc>
              </a:tr>
              <a:tr h="370840">
                <a:tc>
                  <a:txBody>
                    <a:bodyPr/>
                    <a:lstStyle/>
                    <a:p>
                      <a:r>
                        <a:rPr lang="en-US" sz="2800" dirty="0" smtClean="0">
                          <a:solidFill>
                            <a:schemeClr val="bg1"/>
                          </a:solidFill>
                        </a:rPr>
                        <a:t>Sensitivity</a:t>
                      </a:r>
                      <a:r>
                        <a:rPr lang="en-US" sz="2800" baseline="0" dirty="0" smtClean="0">
                          <a:solidFill>
                            <a:schemeClr val="bg1"/>
                          </a:solidFill>
                        </a:rPr>
                        <a:t> of the issue researched</a:t>
                      </a: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dirty="0" smtClean="0">
                        <a:solidFill>
                          <a:schemeClr val="bg1"/>
                        </a:solidFill>
                      </a:endParaRPr>
                    </a:p>
                  </a:txBody>
                  <a:tcPr>
                    <a:noFill/>
                  </a:tcPr>
                </a:tc>
              </a:tr>
            </a:tbl>
          </a:graphicData>
        </a:graphic>
      </p:graphicFrame>
      <p:sp>
        <p:nvSpPr>
          <p:cNvPr id="3" name="TextBox 2"/>
          <p:cNvSpPr txBox="1"/>
          <p:nvPr/>
        </p:nvSpPr>
        <p:spPr>
          <a:xfrm>
            <a:off x="353089" y="6336268"/>
            <a:ext cx="2831224" cy="379591"/>
          </a:xfrm>
          <a:prstGeom prst="rect">
            <a:avLst/>
          </a:prstGeom>
          <a:noFill/>
        </p:spPr>
        <p:txBody>
          <a:bodyPr wrap="none" rtlCol="0">
            <a:spAutoFit/>
          </a:bodyPr>
          <a:lstStyle/>
          <a:p>
            <a:r>
              <a:rPr lang="en-US" sz="1800" baseline="30000" dirty="0" smtClean="0">
                <a:solidFill>
                  <a:schemeClr val="bg1"/>
                </a:solidFill>
              </a:rPr>
              <a:t>1 </a:t>
            </a:r>
            <a:r>
              <a:rPr lang="en-US" sz="1800" b="0" dirty="0" smtClean="0">
                <a:solidFill>
                  <a:schemeClr val="bg1"/>
                </a:solidFill>
              </a:rPr>
              <a:t>Requires specific questions</a:t>
            </a:r>
            <a:endParaRPr lang="en-US" sz="1800" b="0" dirty="0">
              <a:solidFill>
                <a:schemeClr val="bg1"/>
              </a:solidFill>
            </a:endParaRPr>
          </a:p>
        </p:txBody>
      </p:sp>
      <p:sp>
        <p:nvSpPr>
          <p:cNvPr id="5" name="TextBox 4"/>
          <p:cNvSpPr txBox="1"/>
          <p:nvPr/>
        </p:nvSpPr>
        <p:spPr>
          <a:xfrm>
            <a:off x="4391690" y="6324600"/>
            <a:ext cx="2710999" cy="369332"/>
          </a:xfrm>
          <a:prstGeom prst="rect">
            <a:avLst/>
          </a:prstGeom>
          <a:noFill/>
        </p:spPr>
        <p:txBody>
          <a:bodyPr wrap="none" rtlCol="0">
            <a:spAutoFit/>
          </a:bodyPr>
          <a:lstStyle/>
          <a:p>
            <a:r>
              <a:rPr lang="en-US" sz="1800" baseline="30000" dirty="0">
                <a:solidFill>
                  <a:schemeClr val="bg1"/>
                </a:solidFill>
              </a:rPr>
              <a:t>2</a:t>
            </a:r>
            <a:r>
              <a:rPr lang="en-US" sz="1800" baseline="30000" dirty="0" smtClean="0">
                <a:solidFill>
                  <a:schemeClr val="bg1"/>
                </a:solidFill>
              </a:rPr>
              <a:t> </a:t>
            </a:r>
            <a:r>
              <a:rPr lang="en-US" sz="1800" b="0" dirty="0" smtClean="0">
                <a:solidFill>
                  <a:schemeClr val="bg1"/>
                </a:solidFill>
              </a:rPr>
              <a:t>Requires many interviews</a:t>
            </a:r>
            <a:endParaRPr lang="en-US" sz="1800" b="0" dirty="0">
              <a:solidFill>
                <a:schemeClr val="bg1"/>
              </a:solidFill>
            </a:endParaRPr>
          </a:p>
        </p:txBody>
      </p:sp>
    </p:spTree>
    <p:extLst>
      <p:ext uri="{BB962C8B-B14F-4D97-AF65-F5344CB8AC3E}">
        <p14:creationId xmlns:p14="http://schemas.microsoft.com/office/powerpoint/2010/main" val="74278631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u="sng" dirty="0" smtClean="0"/>
              <a:t>S</a:t>
            </a:r>
            <a:r>
              <a:rPr lang="en-US" dirty="0" smtClean="0"/>
              <a:t>urvey, </a:t>
            </a:r>
            <a:r>
              <a:rPr lang="en-US" b="1" i="1" u="sng" dirty="0" smtClean="0"/>
              <a:t>I</a:t>
            </a:r>
            <a:r>
              <a:rPr lang="en-US" dirty="0" smtClean="0"/>
              <a:t>nterview, or </a:t>
            </a:r>
            <a:r>
              <a:rPr lang="en-US" b="1" i="1" u="sng" dirty="0" smtClean="0"/>
              <a:t>F</a:t>
            </a:r>
            <a:r>
              <a:rPr lang="en-US" dirty="0" smtClean="0"/>
              <a:t>ocus </a:t>
            </a:r>
            <a:r>
              <a:rPr lang="en-US" b="1" i="1" u="sng" dirty="0" smtClean="0"/>
              <a:t>G</a:t>
            </a:r>
            <a:r>
              <a:rPr lang="en-US" dirty="0" smtClean="0"/>
              <a:t>roup?</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83458414"/>
              </p:ext>
            </p:extLst>
          </p:nvPr>
        </p:nvGraphicFramePr>
        <p:xfrm>
          <a:off x="228600" y="1676400"/>
          <a:ext cx="8686800" cy="4480560"/>
        </p:xfrm>
        <a:graphic>
          <a:graphicData uri="http://schemas.openxmlformats.org/drawingml/2006/table">
            <a:tbl>
              <a:tblPr firstRow="1" bandRow="1">
                <a:tableStyleId>{5C22544A-7EE6-4342-B048-85BDC9FD1C3A}</a:tableStyleId>
              </a:tblPr>
              <a:tblGrid>
                <a:gridCol w="6705600"/>
                <a:gridCol w="609600"/>
                <a:gridCol w="609600"/>
                <a:gridCol w="762000"/>
              </a:tblGrid>
              <a:tr h="370840">
                <a:tc>
                  <a:txBody>
                    <a:bodyPr/>
                    <a:lstStyle/>
                    <a:p>
                      <a:r>
                        <a:rPr lang="en-US" sz="2800" dirty="0" smtClean="0"/>
                        <a:t>Characteristics</a:t>
                      </a:r>
                      <a:r>
                        <a:rPr lang="en-US" sz="2800" baseline="0" dirty="0" smtClean="0"/>
                        <a:t> of research</a:t>
                      </a:r>
                      <a:endParaRPr lang="en-US" sz="2800" dirty="0"/>
                    </a:p>
                  </a:txBody>
                  <a:tcPr>
                    <a:noFill/>
                  </a:tcPr>
                </a:tc>
                <a:tc>
                  <a:txBody>
                    <a:bodyPr/>
                    <a:lstStyle/>
                    <a:p>
                      <a:pPr marL="0" indent="0" algn="ctr">
                        <a:buFont typeface="Arial" panose="020B0604020202020204" pitchFamily="34" charset="0"/>
                        <a:buNone/>
                      </a:pPr>
                      <a:r>
                        <a:rPr lang="en-US" sz="2800" dirty="0" smtClean="0"/>
                        <a:t>S</a:t>
                      </a:r>
                      <a:endParaRPr lang="en-US" sz="2800" dirty="0"/>
                    </a:p>
                  </a:txBody>
                  <a:tcPr>
                    <a:noFill/>
                  </a:tcPr>
                </a:tc>
                <a:tc>
                  <a:txBody>
                    <a:bodyPr/>
                    <a:lstStyle/>
                    <a:p>
                      <a:pPr marL="0" indent="0" algn="ctr">
                        <a:buFont typeface="Arial" panose="020B0604020202020204" pitchFamily="34" charset="0"/>
                        <a:buNone/>
                      </a:pPr>
                      <a:r>
                        <a:rPr lang="en-US" sz="2800" dirty="0" smtClean="0"/>
                        <a:t>I</a:t>
                      </a:r>
                      <a:endParaRPr lang="en-US" sz="2800" dirty="0"/>
                    </a:p>
                  </a:txBody>
                  <a:tcPr>
                    <a:noFill/>
                  </a:tcPr>
                </a:tc>
                <a:tc>
                  <a:txBody>
                    <a:bodyPr/>
                    <a:lstStyle/>
                    <a:p>
                      <a:pPr marL="0" indent="0" algn="ctr">
                        <a:buFont typeface="Arial" panose="020B0604020202020204" pitchFamily="34" charset="0"/>
                        <a:buNone/>
                      </a:pPr>
                      <a:r>
                        <a:rPr lang="en-US" sz="2800" dirty="0" smtClean="0"/>
                        <a:t>FG</a:t>
                      </a:r>
                      <a:endParaRPr lang="en-US" sz="2800" dirty="0"/>
                    </a:p>
                  </a:txBody>
                  <a:tcPr>
                    <a:noFill/>
                  </a:tcPr>
                </a:tc>
              </a:tr>
              <a:tr h="370840">
                <a:tc>
                  <a:txBody>
                    <a:bodyPr/>
                    <a:lstStyle/>
                    <a:p>
                      <a:r>
                        <a:rPr lang="en-US" sz="2800" dirty="0" smtClean="0">
                          <a:solidFill>
                            <a:schemeClr val="bg1"/>
                          </a:solidFill>
                        </a:rPr>
                        <a:t>Depth of information required</a:t>
                      </a: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a:solidFill>
                          <a:schemeClr val="bg1"/>
                        </a:solidFill>
                      </a:endParaRPr>
                    </a:p>
                  </a:txBody>
                  <a:tcPr>
                    <a:noFill/>
                  </a:tcPr>
                </a:tc>
                <a:tc>
                  <a:txBody>
                    <a:bodyPr/>
                    <a:lstStyle/>
                    <a:p>
                      <a:pPr marL="0" indent="0" algn="ctr">
                        <a:buFont typeface="Arial" panose="020B0604020202020204" pitchFamily="34" charset="0"/>
                        <a:buNone/>
                      </a:pPr>
                      <a:r>
                        <a:rPr lang="en-US" sz="2800" dirty="0" smtClean="0">
                          <a:solidFill>
                            <a:schemeClr val="bg1"/>
                          </a:solidFill>
                        </a:rPr>
                        <a:t>+</a:t>
                      </a:r>
                      <a:endParaRPr lang="en-US" sz="2800" dirty="0">
                        <a:solidFill>
                          <a:schemeClr val="bg1"/>
                        </a:solidFill>
                      </a:endParaRPr>
                    </a:p>
                  </a:txBody>
                  <a:tcPr>
                    <a:noFill/>
                  </a:tcPr>
                </a:tc>
                <a:tc>
                  <a:txBody>
                    <a:bodyPr/>
                    <a:lstStyle/>
                    <a:p>
                      <a:pPr marL="0" indent="0" algn="ctr">
                        <a:buFont typeface="Arial" panose="020B0604020202020204" pitchFamily="34" charset="0"/>
                        <a:buNone/>
                      </a:pPr>
                      <a:r>
                        <a:rPr lang="en-US" sz="2800" dirty="0" smtClean="0">
                          <a:solidFill>
                            <a:schemeClr val="bg1"/>
                          </a:solidFill>
                        </a:rPr>
                        <a:t>+</a:t>
                      </a:r>
                      <a:endParaRPr lang="en-US" sz="2800" dirty="0">
                        <a:solidFill>
                          <a:schemeClr val="bg1"/>
                        </a:solidFill>
                      </a:endParaRPr>
                    </a:p>
                  </a:txBody>
                  <a:tcPr>
                    <a:noFill/>
                  </a:tcPr>
                </a:tc>
              </a:tr>
              <a:tr h="370840">
                <a:tc>
                  <a:txBody>
                    <a:bodyPr/>
                    <a:lstStyle/>
                    <a:p>
                      <a:r>
                        <a:rPr lang="en-US" sz="2800" dirty="0" smtClean="0">
                          <a:solidFill>
                            <a:schemeClr val="bg1"/>
                          </a:solidFill>
                        </a:rPr>
                        <a:t>Need to resolve (seemingly) conflicting information</a:t>
                      </a: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a:solidFill>
                          <a:schemeClr val="bg1"/>
                        </a:solidFill>
                      </a:endParaRPr>
                    </a:p>
                  </a:txBody>
                  <a:tcPr>
                    <a:noFill/>
                  </a:tcPr>
                </a:tc>
                <a:tc>
                  <a:txBody>
                    <a:bodyPr/>
                    <a:lstStyle/>
                    <a:p>
                      <a:pPr marL="0" indent="0" algn="ctr">
                        <a:buFont typeface="Arial" panose="020B0604020202020204" pitchFamily="34" charset="0"/>
                        <a:buNone/>
                      </a:pPr>
                      <a:r>
                        <a:rPr lang="en-US" sz="2800" dirty="0" smtClean="0">
                          <a:solidFill>
                            <a:schemeClr val="bg1"/>
                          </a:solidFill>
                        </a:rPr>
                        <a:t>+</a:t>
                      </a:r>
                      <a:r>
                        <a:rPr lang="en-US" sz="2800" baseline="30000" dirty="0" smtClean="0">
                          <a:solidFill>
                            <a:schemeClr val="bg1"/>
                          </a:solidFill>
                        </a:rPr>
                        <a:t>1</a:t>
                      </a:r>
                      <a:endParaRPr lang="en-US" sz="2800" baseline="30000" dirty="0">
                        <a:solidFill>
                          <a:schemeClr val="bg1"/>
                        </a:solidFill>
                      </a:endParaRPr>
                    </a:p>
                  </a:txBody>
                  <a:tcPr>
                    <a:noFill/>
                  </a:tcPr>
                </a:tc>
                <a:tc>
                  <a:txBody>
                    <a:bodyPr/>
                    <a:lstStyle/>
                    <a:p>
                      <a:pPr marL="0" indent="0" algn="ctr">
                        <a:buFont typeface="Arial" panose="020B0604020202020204" pitchFamily="34" charset="0"/>
                        <a:buNone/>
                      </a:pPr>
                      <a:r>
                        <a:rPr lang="en-US" sz="2800" dirty="0" smtClean="0">
                          <a:solidFill>
                            <a:schemeClr val="bg1"/>
                          </a:solidFill>
                        </a:rPr>
                        <a:t>+</a:t>
                      </a:r>
                      <a:endParaRPr lang="en-US" sz="2800" dirty="0">
                        <a:solidFill>
                          <a:schemeClr val="bg1"/>
                        </a:solidFill>
                      </a:endParaRPr>
                    </a:p>
                  </a:txBody>
                  <a:tcPr>
                    <a:noFill/>
                  </a:tcPr>
                </a:tc>
              </a:tr>
              <a:tr h="370840">
                <a:tc>
                  <a:txBody>
                    <a:bodyPr/>
                    <a:lstStyle/>
                    <a:p>
                      <a:r>
                        <a:rPr lang="en-US" sz="2800" dirty="0" smtClean="0">
                          <a:solidFill>
                            <a:schemeClr val="bg1"/>
                          </a:solidFill>
                        </a:rPr>
                        <a:t>Relative importance</a:t>
                      </a:r>
                      <a:r>
                        <a:rPr lang="en-US" sz="2800" baseline="0" dirty="0" smtClean="0">
                          <a:solidFill>
                            <a:schemeClr val="bg1"/>
                          </a:solidFill>
                        </a:rPr>
                        <a:t> attached by sources to issue</a:t>
                      </a:r>
                      <a:endParaRPr lang="en-US" sz="2800" dirty="0">
                        <a:solidFill>
                          <a:schemeClr val="bg1"/>
                        </a:solidFill>
                      </a:endParaRPr>
                    </a:p>
                  </a:txBody>
                  <a:tcPr>
                    <a:noFill/>
                  </a:tcPr>
                </a:tc>
                <a:tc>
                  <a:txBody>
                    <a:bodyPr/>
                    <a:lstStyle/>
                    <a:p>
                      <a:pPr marL="0" indent="0" algn="ctr">
                        <a:buFont typeface="Arial" panose="020B0604020202020204" pitchFamily="34" charset="0"/>
                        <a:buNone/>
                      </a:pPr>
                      <a:r>
                        <a:rPr lang="en-US" sz="2800" dirty="0" smtClean="0">
                          <a:solidFill>
                            <a:schemeClr val="bg1"/>
                          </a:solidFill>
                        </a:rPr>
                        <a:t>+</a:t>
                      </a:r>
                      <a:endParaRPr lang="en-US" sz="2800" dirty="0">
                        <a:solidFill>
                          <a:schemeClr val="bg1"/>
                        </a:solidFill>
                      </a:endParaRPr>
                    </a:p>
                  </a:txBody>
                  <a:tcPr>
                    <a:noFill/>
                  </a:tcPr>
                </a:tc>
                <a:tc>
                  <a:txBody>
                    <a:bodyPr/>
                    <a:lstStyle/>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800" dirty="0" smtClean="0">
                          <a:solidFill>
                            <a:schemeClr val="bg1"/>
                          </a:solidFill>
                        </a:rPr>
                        <a:t>+</a:t>
                      </a:r>
                      <a:r>
                        <a:rPr lang="en-US" sz="2800" baseline="30000" dirty="0" smtClean="0">
                          <a:solidFill>
                            <a:schemeClr val="bg1"/>
                          </a:solidFill>
                        </a:rPr>
                        <a:t>1</a:t>
                      </a:r>
                    </a:p>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a:solidFill>
                          <a:schemeClr val="bg1"/>
                        </a:solidFill>
                      </a:endParaRPr>
                    </a:p>
                  </a:txBody>
                  <a:tcPr>
                    <a:noFill/>
                  </a:tcPr>
                </a:tc>
              </a:tr>
              <a:tr h="370840">
                <a:tc>
                  <a:txBody>
                    <a:bodyPr/>
                    <a:lstStyle/>
                    <a:p>
                      <a:r>
                        <a:rPr lang="en-US" sz="2800" dirty="0" smtClean="0">
                          <a:solidFill>
                            <a:schemeClr val="bg1"/>
                          </a:solidFill>
                        </a:rPr>
                        <a:t>Generalizability of findings</a:t>
                      </a:r>
                      <a:endParaRPr lang="en-US" sz="2800" dirty="0">
                        <a:solidFill>
                          <a:schemeClr val="bg1"/>
                        </a:solidFill>
                      </a:endParaRPr>
                    </a:p>
                  </a:txBody>
                  <a:tcPr>
                    <a:noFill/>
                  </a:tcPr>
                </a:tc>
                <a:tc>
                  <a:txBody>
                    <a:bodyPr/>
                    <a:lstStyle/>
                    <a:p>
                      <a:pPr marL="0" indent="0" algn="ctr">
                        <a:buFont typeface="Arial" panose="020B0604020202020204" pitchFamily="34" charset="0"/>
                        <a:buNone/>
                      </a:pPr>
                      <a:r>
                        <a:rPr lang="en-US" sz="2800" dirty="0" smtClean="0">
                          <a:solidFill>
                            <a:schemeClr val="bg1"/>
                          </a:solidFill>
                        </a:rPr>
                        <a:t>+</a:t>
                      </a:r>
                      <a:endParaRPr lang="en-US" sz="2800" dirty="0">
                        <a:solidFill>
                          <a:schemeClr val="bg1"/>
                        </a:solidFill>
                      </a:endParaRPr>
                    </a:p>
                  </a:txBody>
                  <a:tcPr>
                    <a:noFill/>
                  </a:tcPr>
                </a:tc>
                <a:tc>
                  <a:txBody>
                    <a:bodyPr/>
                    <a:lstStyle/>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800" dirty="0" smtClean="0">
                          <a:solidFill>
                            <a:schemeClr val="bg1"/>
                          </a:solidFill>
                        </a:rPr>
                        <a:t>+</a:t>
                      </a:r>
                      <a:r>
                        <a:rPr lang="en-US" sz="2800" baseline="30000" dirty="0" smtClean="0">
                          <a:solidFill>
                            <a:schemeClr val="bg1"/>
                          </a:solidFill>
                        </a:rPr>
                        <a:t>2</a:t>
                      </a:r>
                    </a:p>
                  </a:txBody>
                  <a:tcPr>
                    <a:noFill/>
                  </a:tcPr>
                </a:tc>
                <a:tc>
                  <a:txBody>
                    <a:bodyPr/>
                    <a:lstStyle/>
                    <a:p>
                      <a:pPr marL="0" indent="0" algn="ctr">
                        <a:buFont typeface="Arial" panose="020B0604020202020204" pitchFamily="34" charset="0"/>
                        <a:buNone/>
                      </a:pPr>
                      <a:endParaRPr lang="en-US" sz="2800">
                        <a:solidFill>
                          <a:schemeClr val="bg1"/>
                        </a:solidFill>
                      </a:endParaRPr>
                    </a:p>
                  </a:txBody>
                  <a:tcPr>
                    <a:noFill/>
                  </a:tcPr>
                </a:tc>
              </a:tr>
              <a:tr h="370840">
                <a:tc>
                  <a:txBody>
                    <a:bodyPr/>
                    <a:lstStyle/>
                    <a:p>
                      <a:r>
                        <a:rPr lang="en-US" sz="2800" dirty="0" smtClean="0">
                          <a:solidFill>
                            <a:schemeClr val="bg1"/>
                          </a:solidFill>
                        </a:rPr>
                        <a:t>Timeliness of results</a:t>
                      </a: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r>
                        <a:rPr lang="en-US" sz="2800" dirty="0" smtClean="0">
                          <a:solidFill>
                            <a:schemeClr val="bg1"/>
                          </a:solidFill>
                        </a:rPr>
                        <a:t>+</a:t>
                      </a:r>
                      <a:endParaRPr lang="en-US" sz="2800" dirty="0">
                        <a:solidFill>
                          <a:schemeClr val="bg1"/>
                        </a:solidFill>
                      </a:endParaRPr>
                    </a:p>
                  </a:txBody>
                  <a:tcPr>
                    <a:noFill/>
                  </a:tcPr>
                </a:tc>
                <a:tc>
                  <a:txBody>
                    <a:bodyPr/>
                    <a:lstStyle/>
                    <a:p>
                      <a:pPr marL="0" indent="0" algn="ctr">
                        <a:buFont typeface="Arial" panose="020B0604020202020204" pitchFamily="34" charset="0"/>
                        <a:buNone/>
                      </a:pPr>
                      <a:r>
                        <a:rPr lang="en-US" sz="2800" dirty="0" smtClean="0">
                          <a:solidFill>
                            <a:schemeClr val="bg1"/>
                          </a:solidFill>
                        </a:rPr>
                        <a:t>+</a:t>
                      </a:r>
                    </a:p>
                  </a:txBody>
                  <a:tcPr>
                    <a:noFill/>
                  </a:tcPr>
                </a:tc>
              </a:tr>
              <a:tr h="370840">
                <a:tc>
                  <a:txBody>
                    <a:bodyPr/>
                    <a:lstStyle/>
                    <a:p>
                      <a:r>
                        <a:rPr lang="en-US" sz="2800" dirty="0" smtClean="0">
                          <a:solidFill>
                            <a:schemeClr val="bg1"/>
                          </a:solidFill>
                        </a:rPr>
                        <a:t>Sensitivity</a:t>
                      </a:r>
                      <a:r>
                        <a:rPr lang="en-US" sz="2800" baseline="0" dirty="0" smtClean="0">
                          <a:solidFill>
                            <a:schemeClr val="bg1"/>
                          </a:solidFill>
                        </a:rPr>
                        <a:t> of the issue researched</a:t>
                      </a: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dirty="0" smtClean="0">
                        <a:solidFill>
                          <a:schemeClr val="bg1"/>
                        </a:solidFill>
                      </a:endParaRPr>
                    </a:p>
                  </a:txBody>
                  <a:tcPr>
                    <a:noFill/>
                  </a:tcPr>
                </a:tc>
              </a:tr>
            </a:tbl>
          </a:graphicData>
        </a:graphic>
      </p:graphicFrame>
      <p:sp>
        <p:nvSpPr>
          <p:cNvPr id="3" name="TextBox 2"/>
          <p:cNvSpPr txBox="1"/>
          <p:nvPr/>
        </p:nvSpPr>
        <p:spPr>
          <a:xfrm>
            <a:off x="353089" y="6336268"/>
            <a:ext cx="2831224" cy="379591"/>
          </a:xfrm>
          <a:prstGeom prst="rect">
            <a:avLst/>
          </a:prstGeom>
          <a:noFill/>
        </p:spPr>
        <p:txBody>
          <a:bodyPr wrap="none" rtlCol="0">
            <a:spAutoFit/>
          </a:bodyPr>
          <a:lstStyle/>
          <a:p>
            <a:r>
              <a:rPr lang="en-US" sz="1800" baseline="30000" dirty="0" smtClean="0">
                <a:solidFill>
                  <a:schemeClr val="bg1"/>
                </a:solidFill>
              </a:rPr>
              <a:t>1 </a:t>
            </a:r>
            <a:r>
              <a:rPr lang="en-US" sz="1800" b="0" dirty="0" smtClean="0">
                <a:solidFill>
                  <a:schemeClr val="bg1"/>
                </a:solidFill>
              </a:rPr>
              <a:t>Requires specific questions</a:t>
            </a:r>
            <a:endParaRPr lang="en-US" sz="1800" b="0" dirty="0">
              <a:solidFill>
                <a:schemeClr val="bg1"/>
              </a:solidFill>
            </a:endParaRPr>
          </a:p>
        </p:txBody>
      </p:sp>
      <p:sp>
        <p:nvSpPr>
          <p:cNvPr id="5" name="TextBox 4"/>
          <p:cNvSpPr txBox="1"/>
          <p:nvPr/>
        </p:nvSpPr>
        <p:spPr>
          <a:xfrm>
            <a:off x="4391690" y="6324600"/>
            <a:ext cx="2710999" cy="369332"/>
          </a:xfrm>
          <a:prstGeom prst="rect">
            <a:avLst/>
          </a:prstGeom>
          <a:noFill/>
        </p:spPr>
        <p:txBody>
          <a:bodyPr wrap="none" rtlCol="0">
            <a:spAutoFit/>
          </a:bodyPr>
          <a:lstStyle/>
          <a:p>
            <a:r>
              <a:rPr lang="en-US" sz="1800" baseline="30000" dirty="0">
                <a:solidFill>
                  <a:schemeClr val="bg1"/>
                </a:solidFill>
              </a:rPr>
              <a:t>2</a:t>
            </a:r>
            <a:r>
              <a:rPr lang="en-US" sz="1800" baseline="30000" dirty="0" smtClean="0">
                <a:solidFill>
                  <a:schemeClr val="bg1"/>
                </a:solidFill>
              </a:rPr>
              <a:t> </a:t>
            </a:r>
            <a:r>
              <a:rPr lang="en-US" sz="1800" b="0" dirty="0" smtClean="0">
                <a:solidFill>
                  <a:schemeClr val="bg1"/>
                </a:solidFill>
              </a:rPr>
              <a:t>Requires many interviews</a:t>
            </a:r>
            <a:endParaRPr lang="en-US" sz="1800" b="0" dirty="0">
              <a:solidFill>
                <a:schemeClr val="bg1"/>
              </a:solidFill>
            </a:endParaRPr>
          </a:p>
        </p:txBody>
      </p:sp>
    </p:spTree>
    <p:extLst>
      <p:ext uri="{BB962C8B-B14F-4D97-AF65-F5344CB8AC3E}">
        <p14:creationId xmlns:p14="http://schemas.microsoft.com/office/powerpoint/2010/main" val="303552815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u="sng" dirty="0" smtClean="0"/>
              <a:t>S</a:t>
            </a:r>
            <a:r>
              <a:rPr lang="en-US" dirty="0" smtClean="0"/>
              <a:t>urvey, </a:t>
            </a:r>
            <a:r>
              <a:rPr lang="en-US" b="1" i="1" u="sng" dirty="0" smtClean="0"/>
              <a:t>I</a:t>
            </a:r>
            <a:r>
              <a:rPr lang="en-US" dirty="0" smtClean="0"/>
              <a:t>nterview, or </a:t>
            </a:r>
            <a:r>
              <a:rPr lang="en-US" b="1" i="1" u="sng" dirty="0" smtClean="0"/>
              <a:t>F</a:t>
            </a:r>
            <a:r>
              <a:rPr lang="en-US" dirty="0" smtClean="0"/>
              <a:t>ocus </a:t>
            </a:r>
            <a:r>
              <a:rPr lang="en-US" b="1" i="1" u="sng" dirty="0" smtClean="0"/>
              <a:t>G</a:t>
            </a:r>
            <a:r>
              <a:rPr lang="en-US" dirty="0" smtClean="0"/>
              <a:t>roup?</a:t>
            </a:r>
            <a:endParaRPr lang="en-US" dirty="0"/>
          </a:p>
        </p:txBody>
      </p:sp>
      <p:graphicFrame>
        <p:nvGraphicFramePr>
          <p:cNvPr id="4" name="Content Placeholder 3"/>
          <p:cNvGraphicFramePr>
            <a:graphicFrameLocks noGrp="1"/>
          </p:cNvGraphicFramePr>
          <p:nvPr>
            <p:ph idx="1"/>
            <p:extLst/>
          </p:nvPr>
        </p:nvGraphicFramePr>
        <p:xfrm>
          <a:off x="228600" y="1676400"/>
          <a:ext cx="8686800" cy="4480560"/>
        </p:xfrm>
        <a:graphic>
          <a:graphicData uri="http://schemas.openxmlformats.org/drawingml/2006/table">
            <a:tbl>
              <a:tblPr firstRow="1" bandRow="1">
                <a:tableStyleId>{5C22544A-7EE6-4342-B048-85BDC9FD1C3A}</a:tableStyleId>
              </a:tblPr>
              <a:tblGrid>
                <a:gridCol w="6705600"/>
                <a:gridCol w="609600"/>
                <a:gridCol w="609600"/>
                <a:gridCol w="762000"/>
              </a:tblGrid>
              <a:tr h="370840">
                <a:tc>
                  <a:txBody>
                    <a:bodyPr/>
                    <a:lstStyle/>
                    <a:p>
                      <a:r>
                        <a:rPr lang="en-US" sz="2800" dirty="0" smtClean="0"/>
                        <a:t>Characteristics</a:t>
                      </a:r>
                      <a:r>
                        <a:rPr lang="en-US" sz="2800" baseline="0" dirty="0" smtClean="0"/>
                        <a:t> of research</a:t>
                      </a:r>
                      <a:endParaRPr lang="en-US" sz="2800" dirty="0"/>
                    </a:p>
                  </a:txBody>
                  <a:tcPr>
                    <a:noFill/>
                  </a:tcPr>
                </a:tc>
                <a:tc>
                  <a:txBody>
                    <a:bodyPr/>
                    <a:lstStyle/>
                    <a:p>
                      <a:pPr marL="0" indent="0" algn="ctr">
                        <a:buFont typeface="Arial" panose="020B0604020202020204" pitchFamily="34" charset="0"/>
                        <a:buNone/>
                      </a:pPr>
                      <a:r>
                        <a:rPr lang="en-US" sz="2800" dirty="0" smtClean="0"/>
                        <a:t>S</a:t>
                      </a:r>
                      <a:endParaRPr lang="en-US" sz="2800" dirty="0"/>
                    </a:p>
                  </a:txBody>
                  <a:tcPr>
                    <a:noFill/>
                  </a:tcPr>
                </a:tc>
                <a:tc>
                  <a:txBody>
                    <a:bodyPr/>
                    <a:lstStyle/>
                    <a:p>
                      <a:pPr marL="0" indent="0" algn="ctr">
                        <a:buFont typeface="Arial" panose="020B0604020202020204" pitchFamily="34" charset="0"/>
                        <a:buNone/>
                      </a:pPr>
                      <a:r>
                        <a:rPr lang="en-US" sz="2800" dirty="0" smtClean="0"/>
                        <a:t>I</a:t>
                      </a:r>
                      <a:endParaRPr lang="en-US" sz="2800" dirty="0"/>
                    </a:p>
                  </a:txBody>
                  <a:tcPr>
                    <a:noFill/>
                  </a:tcPr>
                </a:tc>
                <a:tc>
                  <a:txBody>
                    <a:bodyPr/>
                    <a:lstStyle/>
                    <a:p>
                      <a:pPr marL="0" indent="0" algn="ctr">
                        <a:buFont typeface="Arial" panose="020B0604020202020204" pitchFamily="34" charset="0"/>
                        <a:buNone/>
                      </a:pPr>
                      <a:r>
                        <a:rPr lang="en-US" sz="2800" dirty="0" smtClean="0"/>
                        <a:t>FG</a:t>
                      </a:r>
                      <a:endParaRPr lang="en-US" sz="2800" dirty="0"/>
                    </a:p>
                  </a:txBody>
                  <a:tcPr>
                    <a:noFill/>
                  </a:tcPr>
                </a:tc>
              </a:tr>
              <a:tr h="370840">
                <a:tc>
                  <a:txBody>
                    <a:bodyPr/>
                    <a:lstStyle/>
                    <a:p>
                      <a:r>
                        <a:rPr lang="en-US" sz="2800" dirty="0" smtClean="0">
                          <a:solidFill>
                            <a:schemeClr val="bg1"/>
                          </a:solidFill>
                        </a:rPr>
                        <a:t>Depth of information required</a:t>
                      </a: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r>
                        <a:rPr lang="en-US" sz="2800" dirty="0" smtClean="0">
                          <a:solidFill>
                            <a:schemeClr val="bg1"/>
                          </a:solidFill>
                        </a:rPr>
                        <a:t>+</a:t>
                      </a:r>
                      <a:endParaRPr lang="en-US" sz="2800" dirty="0">
                        <a:solidFill>
                          <a:schemeClr val="bg1"/>
                        </a:solidFill>
                      </a:endParaRPr>
                    </a:p>
                  </a:txBody>
                  <a:tcPr>
                    <a:noFill/>
                  </a:tcPr>
                </a:tc>
                <a:tc>
                  <a:txBody>
                    <a:bodyPr/>
                    <a:lstStyle/>
                    <a:p>
                      <a:pPr marL="0" indent="0" algn="ctr">
                        <a:buFont typeface="Arial" panose="020B0604020202020204" pitchFamily="34" charset="0"/>
                        <a:buNone/>
                      </a:pPr>
                      <a:r>
                        <a:rPr lang="en-US" sz="2800" dirty="0" smtClean="0">
                          <a:solidFill>
                            <a:schemeClr val="bg1"/>
                          </a:solidFill>
                        </a:rPr>
                        <a:t>+</a:t>
                      </a:r>
                      <a:endParaRPr lang="en-US" sz="2800" dirty="0">
                        <a:solidFill>
                          <a:schemeClr val="bg1"/>
                        </a:solidFill>
                      </a:endParaRPr>
                    </a:p>
                  </a:txBody>
                  <a:tcPr>
                    <a:noFill/>
                  </a:tcPr>
                </a:tc>
              </a:tr>
              <a:tr h="370840">
                <a:tc>
                  <a:txBody>
                    <a:bodyPr/>
                    <a:lstStyle/>
                    <a:p>
                      <a:r>
                        <a:rPr lang="en-US" sz="2800" dirty="0" smtClean="0">
                          <a:solidFill>
                            <a:schemeClr val="bg1"/>
                          </a:solidFill>
                        </a:rPr>
                        <a:t>Need to resolve (seemingly) conflicting information</a:t>
                      </a: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a:solidFill>
                          <a:schemeClr val="bg1"/>
                        </a:solidFill>
                      </a:endParaRPr>
                    </a:p>
                  </a:txBody>
                  <a:tcPr>
                    <a:noFill/>
                  </a:tcPr>
                </a:tc>
                <a:tc>
                  <a:txBody>
                    <a:bodyPr/>
                    <a:lstStyle/>
                    <a:p>
                      <a:pPr marL="0" indent="0" algn="ctr">
                        <a:buFont typeface="Arial" panose="020B0604020202020204" pitchFamily="34" charset="0"/>
                        <a:buNone/>
                      </a:pPr>
                      <a:r>
                        <a:rPr lang="en-US" sz="2800" dirty="0" smtClean="0">
                          <a:solidFill>
                            <a:schemeClr val="bg1"/>
                          </a:solidFill>
                        </a:rPr>
                        <a:t>+</a:t>
                      </a:r>
                      <a:r>
                        <a:rPr lang="en-US" sz="2800" baseline="30000" dirty="0" smtClean="0">
                          <a:solidFill>
                            <a:schemeClr val="bg1"/>
                          </a:solidFill>
                        </a:rPr>
                        <a:t>1</a:t>
                      </a:r>
                      <a:endParaRPr lang="en-US" sz="2800" baseline="30000" dirty="0">
                        <a:solidFill>
                          <a:schemeClr val="bg1"/>
                        </a:solidFill>
                      </a:endParaRPr>
                    </a:p>
                  </a:txBody>
                  <a:tcPr>
                    <a:noFill/>
                  </a:tcPr>
                </a:tc>
                <a:tc>
                  <a:txBody>
                    <a:bodyPr/>
                    <a:lstStyle/>
                    <a:p>
                      <a:pPr marL="0" indent="0" algn="ctr">
                        <a:buFont typeface="Arial" panose="020B0604020202020204" pitchFamily="34" charset="0"/>
                        <a:buNone/>
                      </a:pPr>
                      <a:r>
                        <a:rPr lang="en-US" sz="2800" dirty="0" smtClean="0">
                          <a:solidFill>
                            <a:schemeClr val="bg1"/>
                          </a:solidFill>
                        </a:rPr>
                        <a:t>+</a:t>
                      </a:r>
                      <a:endParaRPr lang="en-US" sz="2800" dirty="0">
                        <a:solidFill>
                          <a:schemeClr val="bg1"/>
                        </a:solidFill>
                      </a:endParaRPr>
                    </a:p>
                  </a:txBody>
                  <a:tcPr>
                    <a:noFill/>
                  </a:tcPr>
                </a:tc>
              </a:tr>
              <a:tr h="370840">
                <a:tc>
                  <a:txBody>
                    <a:bodyPr/>
                    <a:lstStyle/>
                    <a:p>
                      <a:r>
                        <a:rPr lang="en-US" sz="2800" dirty="0" smtClean="0">
                          <a:solidFill>
                            <a:schemeClr val="bg1"/>
                          </a:solidFill>
                        </a:rPr>
                        <a:t>Relative importance</a:t>
                      </a:r>
                      <a:r>
                        <a:rPr lang="en-US" sz="2800" baseline="0" dirty="0" smtClean="0">
                          <a:solidFill>
                            <a:schemeClr val="bg1"/>
                          </a:solidFill>
                        </a:rPr>
                        <a:t> attached by sources to issue</a:t>
                      </a:r>
                      <a:endParaRPr lang="en-US" sz="2800" dirty="0">
                        <a:solidFill>
                          <a:schemeClr val="bg1"/>
                        </a:solidFill>
                      </a:endParaRPr>
                    </a:p>
                  </a:txBody>
                  <a:tcPr>
                    <a:noFill/>
                  </a:tcPr>
                </a:tc>
                <a:tc>
                  <a:txBody>
                    <a:bodyPr/>
                    <a:lstStyle/>
                    <a:p>
                      <a:pPr marL="0" indent="0" algn="ctr">
                        <a:buFont typeface="Arial" panose="020B0604020202020204" pitchFamily="34" charset="0"/>
                        <a:buNone/>
                      </a:pPr>
                      <a:r>
                        <a:rPr lang="en-US" sz="2800" dirty="0" smtClean="0">
                          <a:solidFill>
                            <a:schemeClr val="bg1"/>
                          </a:solidFill>
                        </a:rPr>
                        <a:t>+</a:t>
                      </a:r>
                      <a:endParaRPr lang="en-US" sz="2800" dirty="0">
                        <a:solidFill>
                          <a:schemeClr val="bg1"/>
                        </a:solidFill>
                      </a:endParaRPr>
                    </a:p>
                  </a:txBody>
                  <a:tcPr>
                    <a:noFill/>
                  </a:tcPr>
                </a:tc>
                <a:tc>
                  <a:txBody>
                    <a:bodyPr/>
                    <a:lstStyle/>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800" dirty="0" smtClean="0">
                          <a:solidFill>
                            <a:schemeClr val="bg1"/>
                          </a:solidFill>
                        </a:rPr>
                        <a:t>+</a:t>
                      </a:r>
                      <a:r>
                        <a:rPr lang="en-US" sz="2800" baseline="30000" dirty="0" smtClean="0">
                          <a:solidFill>
                            <a:schemeClr val="bg1"/>
                          </a:solidFill>
                        </a:rPr>
                        <a:t>1</a:t>
                      </a:r>
                    </a:p>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r>
              <a:tr h="370840">
                <a:tc>
                  <a:txBody>
                    <a:bodyPr/>
                    <a:lstStyle/>
                    <a:p>
                      <a:r>
                        <a:rPr lang="en-US" sz="2800" dirty="0" smtClean="0">
                          <a:solidFill>
                            <a:schemeClr val="bg1"/>
                          </a:solidFill>
                        </a:rPr>
                        <a:t>Generalizability of findings</a:t>
                      </a:r>
                      <a:endParaRPr lang="en-US" sz="2800" dirty="0">
                        <a:solidFill>
                          <a:schemeClr val="bg1"/>
                        </a:solidFill>
                      </a:endParaRPr>
                    </a:p>
                  </a:txBody>
                  <a:tcPr>
                    <a:noFill/>
                  </a:tcPr>
                </a:tc>
                <a:tc>
                  <a:txBody>
                    <a:bodyPr/>
                    <a:lstStyle/>
                    <a:p>
                      <a:pPr marL="0" indent="0" algn="ctr">
                        <a:buFont typeface="Arial" panose="020B0604020202020204" pitchFamily="34" charset="0"/>
                        <a:buNone/>
                      </a:pPr>
                      <a:r>
                        <a:rPr lang="en-US" sz="2800" dirty="0" smtClean="0">
                          <a:solidFill>
                            <a:schemeClr val="bg1"/>
                          </a:solidFill>
                        </a:rPr>
                        <a:t>+</a:t>
                      </a:r>
                      <a:endParaRPr lang="en-US" sz="2800" dirty="0">
                        <a:solidFill>
                          <a:schemeClr val="bg1"/>
                        </a:solidFill>
                      </a:endParaRPr>
                    </a:p>
                  </a:txBody>
                  <a:tcPr>
                    <a:noFill/>
                  </a:tcPr>
                </a:tc>
                <a:tc>
                  <a:txBody>
                    <a:bodyPr/>
                    <a:lstStyle/>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800" dirty="0" smtClean="0">
                          <a:solidFill>
                            <a:schemeClr val="bg1"/>
                          </a:solidFill>
                        </a:rPr>
                        <a:t>+</a:t>
                      </a:r>
                      <a:r>
                        <a:rPr lang="en-US" sz="2800" baseline="30000" dirty="0" smtClean="0">
                          <a:solidFill>
                            <a:schemeClr val="bg1"/>
                          </a:solidFill>
                        </a:rPr>
                        <a:t>2</a:t>
                      </a: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r>
              <a:tr h="370840">
                <a:tc>
                  <a:txBody>
                    <a:bodyPr/>
                    <a:lstStyle/>
                    <a:p>
                      <a:r>
                        <a:rPr lang="en-US" sz="2800" dirty="0" smtClean="0">
                          <a:solidFill>
                            <a:schemeClr val="bg1"/>
                          </a:solidFill>
                        </a:rPr>
                        <a:t>Timeliness of results</a:t>
                      </a: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r>
                        <a:rPr lang="en-US" sz="2800" dirty="0" smtClean="0">
                          <a:solidFill>
                            <a:schemeClr val="bg1"/>
                          </a:solidFill>
                        </a:rPr>
                        <a:t>+</a:t>
                      </a:r>
                      <a:endParaRPr lang="en-US" sz="2800" dirty="0">
                        <a:solidFill>
                          <a:schemeClr val="bg1"/>
                        </a:solidFill>
                      </a:endParaRPr>
                    </a:p>
                  </a:txBody>
                  <a:tcPr>
                    <a:noFill/>
                  </a:tcPr>
                </a:tc>
                <a:tc>
                  <a:txBody>
                    <a:bodyPr/>
                    <a:lstStyle/>
                    <a:p>
                      <a:pPr marL="0" indent="0" algn="ctr">
                        <a:buFont typeface="Arial" panose="020B0604020202020204" pitchFamily="34" charset="0"/>
                        <a:buNone/>
                      </a:pPr>
                      <a:r>
                        <a:rPr lang="en-US" sz="2800" dirty="0" smtClean="0">
                          <a:solidFill>
                            <a:schemeClr val="bg1"/>
                          </a:solidFill>
                        </a:rPr>
                        <a:t>+</a:t>
                      </a:r>
                    </a:p>
                  </a:txBody>
                  <a:tcPr>
                    <a:noFill/>
                  </a:tcPr>
                </a:tc>
              </a:tr>
              <a:tr h="370840">
                <a:tc>
                  <a:txBody>
                    <a:bodyPr/>
                    <a:lstStyle/>
                    <a:p>
                      <a:r>
                        <a:rPr lang="en-US" sz="2800" dirty="0" smtClean="0">
                          <a:solidFill>
                            <a:schemeClr val="bg1"/>
                          </a:solidFill>
                        </a:rPr>
                        <a:t>Sensitivity</a:t>
                      </a:r>
                      <a:r>
                        <a:rPr lang="en-US" sz="2800" baseline="0" dirty="0" smtClean="0">
                          <a:solidFill>
                            <a:schemeClr val="bg1"/>
                          </a:solidFill>
                        </a:rPr>
                        <a:t> of the issue researched</a:t>
                      </a:r>
                      <a:endParaRPr lang="en-US" sz="2800" dirty="0">
                        <a:solidFill>
                          <a:schemeClr val="bg1"/>
                        </a:solidFill>
                      </a:endParaRPr>
                    </a:p>
                  </a:txBody>
                  <a:tcPr>
                    <a:noFill/>
                  </a:tcPr>
                </a:tc>
                <a:tc>
                  <a:txBody>
                    <a:bodyPr/>
                    <a:lstStyle/>
                    <a:p>
                      <a:pPr marL="0" indent="0" algn="ctr">
                        <a:buFont typeface="Arial" panose="020B0604020202020204" pitchFamily="34" charset="0"/>
                        <a:buNone/>
                      </a:pPr>
                      <a:r>
                        <a:rPr lang="en-US" sz="2800" dirty="0" smtClean="0">
                          <a:solidFill>
                            <a:schemeClr val="bg1"/>
                          </a:solidFill>
                        </a:rPr>
                        <a:t>+</a:t>
                      </a:r>
                      <a:endParaRPr lang="en-US" sz="2800" dirty="0">
                        <a:solidFill>
                          <a:schemeClr val="bg1"/>
                        </a:solidFill>
                      </a:endParaRPr>
                    </a:p>
                  </a:txBody>
                  <a:tcPr>
                    <a:noFill/>
                  </a:tcPr>
                </a:tc>
                <a:tc>
                  <a:txBody>
                    <a:bodyPr/>
                    <a:lstStyle/>
                    <a:p>
                      <a:pPr marL="0" indent="0" algn="ctr">
                        <a:buFont typeface="Arial" panose="020B0604020202020204" pitchFamily="34" charset="0"/>
                        <a:buNone/>
                      </a:pPr>
                      <a:r>
                        <a:rPr lang="en-US" sz="2800" dirty="0" smtClean="0">
                          <a:solidFill>
                            <a:schemeClr val="bg1"/>
                          </a:solidFill>
                        </a:rPr>
                        <a:t>+</a:t>
                      </a: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dirty="0" smtClean="0">
                        <a:solidFill>
                          <a:schemeClr val="bg1"/>
                        </a:solidFill>
                      </a:endParaRPr>
                    </a:p>
                  </a:txBody>
                  <a:tcPr>
                    <a:noFill/>
                  </a:tcPr>
                </a:tc>
              </a:tr>
            </a:tbl>
          </a:graphicData>
        </a:graphic>
      </p:graphicFrame>
      <p:sp>
        <p:nvSpPr>
          <p:cNvPr id="3" name="TextBox 2"/>
          <p:cNvSpPr txBox="1"/>
          <p:nvPr/>
        </p:nvSpPr>
        <p:spPr>
          <a:xfrm>
            <a:off x="353089" y="6336268"/>
            <a:ext cx="2831224" cy="379591"/>
          </a:xfrm>
          <a:prstGeom prst="rect">
            <a:avLst/>
          </a:prstGeom>
          <a:noFill/>
        </p:spPr>
        <p:txBody>
          <a:bodyPr wrap="none" rtlCol="0">
            <a:spAutoFit/>
          </a:bodyPr>
          <a:lstStyle/>
          <a:p>
            <a:r>
              <a:rPr lang="en-US" sz="1800" baseline="30000" dirty="0" smtClean="0">
                <a:solidFill>
                  <a:schemeClr val="bg1"/>
                </a:solidFill>
              </a:rPr>
              <a:t>1 </a:t>
            </a:r>
            <a:r>
              <a:rPr lang="en-US" sz="1800" b="0" dirty="0" smtClean="0">
                <a:solidFill>
                  <a:schemeClr val="bg1"/>
                </a:solidFill>
              </a:rPr>
              <a:t>Requires specific questions</a:t>
            </a:r>
            <a:endParaRPr lang="en-US" sz="1800" b="0" dirty="0">
              <a:solidFill>
                <a:schemeClr val="bg1"/>
              </a:solidFill>
            </a:endParaRPr>
          </a:p>
        </p:txBody>
      </p:sp>
      <p:sp>
        <p:nvSpPr>
          <p:cNvPr id="5" name="TextBox 4"/>
          <p:cNvSpPr txBox="1"/>
          <p:nvPr/>
        </p:nvSpPr>
        <p:spPr>
          <a:xfrm>
            <a:off x="4391690" y="6324600"/>
            <a:ext cx="2710999" cy="369332"/>
          </a:xfrm>
          <a:prstGeom prst="rect">
            <a:avLst/>
          </a:prstGeom>
          <a:noFill/>
        </p:spPr>
        <p:txBody>
          <a:bodyPr wrap="none" rtlCol="0">
            <a:spAutoFit/>
          </a:bodyPr>
          <a:lstStyle/>
          <a:p>
            <a:r>
              <a:rPr lang="en-US" sz="1800" baseline="30000" dirty="0">
                <a:solidFill>
                  <a:schemeClr val="bg1"/>
                </a:solidFill>
              </a:rPr>
              <a:t>2</a:t>
            </a:r>
            <a:r>
              <a:rPr lang="en-US" sz="1800" baseline="30000" dirty="0" smtClean="0">
                <a:solidFill>
                  <a:schemeClr val="bg1"/>
                </a:solidFill>
              </a:rPr>
              <a:t> </a:t>
            </a:r>
            <a:r>
              <a:rPr lang="en-US" sz="1800" b="0" dirty="0" smtClean="0">
                <a:solidFill>
                  <a:schemeClr val="bg1"/>
                </a:solidFill>
              </a:rPr>
              <a:t>Requires many interviews</a:t>
            </a:r>
            <a:endParaRPr lang="en-US" sz="1800" b="0" dirty="0">
              <a:solidFill>
                <a:schemeClr val="bg1"/>
              </a:solidFill>
            </a:endParaRPr>
          </a:p>
        </p:txBody>
      </p:sp>
    </p:spTree>
    <p:extLst>
      <p:ext uri="{BB962C8B-B14F-4D97-AF65-F5344CB8AC3E}">
        <p14:creationId xmlns:p14="http://schemas.microsoft.com/office/powerpoint/2010/main" val="166023650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u="sng" dirty="0" smtClean="0"/>
              <a:t>S</a:t>
            </a:r>
            <a:r>
              <a:rPr lang="en-US" dirty="0" smtClean="0"/>
              <a:t>urvey, </a:t>
            </a:r>
            <a:r>
              <a:rPr lang="en-US" b="1" i="1" u="sng" dirty="0" smtClean="0"/>
              <a:t>I</a:t>
            </a:r>
            <a:r>
              <a:rPr lang="en-US" dirty="0" smtClean="0"/>
              <a:t>nterview, or </a:t>
            </a:r>
            <a:r>
              <a:rPr lang="en-US" b="1" i="1" u="sng" dirty="0" smtClean="0"/>
              <a:t>F</a:t>
            </a:r>
            <a:r>
              <a:rPr lang="en-US" dirty="0" smtClean="0"/>
              <a:t>ocus </a:t>
            </a:r>
            <a:r>
              <a:rPr lang="en-US" b="1" i="1" u="sng" dirty="0" smtClean="0"/>
              <a:t>G</a:t>
            </a:r>
            <a:r>
              <a:rPr lang="en-US" dirty="0" smtClean="0"/>
              <a:t>roup?</a:t>
            </a:r>
            <a:endParaRPr lang="en-US" dirty="0"/>
          </a:p>
        </p:txBody>
      </p:sp>
      <p:graphicFrame>
        <p:nvGraphicFramePr>
          <p:cNvPr id="4" name="Content Placeholder 3"/>
          <p:cNvGraphicFramePr>
            <a:graphicFrameLocks noGrp="1"/>
          </p:cNvGraphicFramePr>
          <p:nvPr>
            <p:ph idx="1"/>
            <p:extLst/>
          </p:nvPr>
        </p:nvGraphicFramePr>
        <p:xfrm>
          <a:off x="228600" y="1676400"/>
          <a:ext cx="8686800" cy="4480560"/>
        </p:xfrm>
        <a:graphic>
          <a:graphicData uri="http://schemas.openxmlformats.org/drawingml/2006/table">
            <a:tbl>
              <a:tblPr firstRow="1" bandRow="1">
                <a:tableStyleId>{5C22544A-7EE6-4342-B048-85BDC9FD1C3A}</a:tableStyleId>
              </a:tblPr>
              <a:tblGrid>
                <a:gridCol w="6705600"/>
                <a:gridCol w="609600"/>
                <a:gridCol w="609600"/>
                <a:gridCol w="762000"/>
              </a:tblGrid>
              <a:tr h="370840">
                <a:tc>
                  <a:txBody>
                    <a:bodyPr/>
                    <a:lstStyle/>
                    <a:p>
                      <a:r>
                        <a:rPr lang="en-US" sz="2800" dirty="0" smtClean="0"/>
                        <a:t>Characteristics</a:t>
                      </a:r>
                      <a:r>
                        <a:rPr lang="en-US" sz="2800" baseline="0" dirty="0" smtClean="0"/>
                        <a:t> of research</a:t>
                      </a:r>
                      <a:endParaRPr lang="en-US" sz="2800" dirty="0"/>
                    </a:p>
                  </a:txBody>
                  <a:tcPr>
                    <a:noFill/>
                  </a:tcPr>
                </a:tc>
                <a:tc>
                  <a:txBody>
                    <a:bodyPr/>
                    <a:lstStyle/>
                    <a:p>
                      <a:pPr marL="0" indent="0" algn="ctr">
                        <a:buFont typeface="Arial" panose="020B0604020202020204" pitchFamily="34" charset="0"/>
                        <a:buNone/>
                      </a:pPr>
                      <a:r>
                        <a:rPr lang="en-US" sz="2800" dirty="0" smtClean="0"/>
                        <a:t>S</a:t>
                      </a:r>
                      <a:endParaRPr lang="en-US" sz="2800" dirty="0"/>
                    </a:p>
                  </a:txBody>
                  <a:tcPr>
                    <a:noFill/>
                  </a:tcPr>
                </a:tc>
                <a:tc>
                  <a:txBody>
                    <a:bodyPr/>
                    <a:lstStyle/>
                    <a:p>
                      <a:pPr marL="0" indent="0" algn="ctr">
                        <a:buFont typeface="Arial" panose="020B0604020202020204" pitchFamily="34" charset="0"/>
                        <a:buNone/>
                      </a:pPr>
                      <a:r>
                        <a:rPr lang="en-US" sz="2800" dirty="0" smtClean="0"/>
                        <a:t>I</a:t>
                      </a:r>
                      <a:endParaRPr lang="en-US" sz="2800" dirty="0"/>
                    </a:p>
                  </a:txBody>
                  <a:tcPr>
                    <a:noFill/>
                  </a:tcPr>
                </a:tc>
                <a:tc>
                  <a:txBody>
                    <a:bodyPr/>
                    <a:lstStyle/>
                    <a:p>
                      <a:pPr marL="0" indent="0" algn="ctr">
                        <a:buFont typeface="Arial" panose="020B0604020202020204" pitchFamily="34" charset="0"/>
                        <a:buNone/>
                      </a:pPr>
                      <a:r>
                        <a:rPr lang="en-US" sz="2800" dirty="0" smtClean="0"/>
                        <a:t>FG</a:t>
                      </a:r>
                      <a:endParaRPr lang="en-US" sz="2800" dirty="0"/>
                    </a:p>
                  </a:txBody>
                  <a:tcPr>
                    <a:noFill/>
                  </a:tcPr>
                </a:tc>
              </a:tr>
              <a:tr h="370840">
                <a:tc>
                  <a:txBody>
                    <a:bodyPr/>
                    <a:lstStyle/>
                    <a:p>
                      <a:r>
                        <a:rPr lang="en-US" sz="2800" dirty="0" smtClean="0">
                          <a:solidFill>
                            <a:schemeClr val="bg1"/>
                          </a:solidFill>
                        </a:rPr>
                        <a:t>Depth of information required</a:t>
                      </a: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r>
                        <a:rPr lang="en-US" sz="2800" dirty="0" smtClean="0">
                          <a:solidFill>
                            <a:schemeClr val="bg1"/>
                          </a:solidFill>
                        </a:rPr>
                        <a:t>+</a:t>
                      </a:r>
                      <a:endParaRPr lang="en-US" sz="2800" dirty="0">
                        <a:solidFill>
                          <a:schemeClr val="bg1"/>
                        </a:solidFill>
                      </a:endParaRPr>
                    </a:p>
                  </a:txBody>
                  <a:tcPr>
                    <a:noFill/>
                  </a:tcPr>
                </a:tc>
                <a:tc>
                  <a:txBody>
                    <a:bodyPr/>
                    <a:lstStyle/>
                    <a:p>
                      <a:pPr marL="0" indent="0" algn="ctr">
                        <a:buFont typeface="Arial" panose="020B0604020202020204" pitchFamily="34" charset="0"/>
                        <a:buNone/>
                      </a:pPr>
                      <a:r>
                        <a:rPr lang="en-US" sz="2800" dirty="0" smtClean="0">
                          <a:solidFill>
                            <a:schemeClr val="bg1"/>
                          </a:solidFill>
                        </a:rPr>
                        <a:t>+</a:t>
                      </a:r>
                      <a:endParaRPr lang="en-US" sz="2800" dirty="0">
                        <a:solidFill>
                          <a:schemeClr val="bg1"/>
                        </a:solidFill>
                      </a:endParaRPr>
                    </a:p>
                  </a:txBody>
                  <a:tcPr>
                    <a:noFill/>
                  </a:tcPr>
                </a:tc>
              </a:tr>
              <a:tr h="370840">
                <a:tc>
                  <a:txBody>
                    <a:bodyPr/>
                    <a:lstStyle/>
                    <a:p>
                      <a:r>
                        <a:rPr lang="en-US" sz="2800" dirty="0" smtClean="0">
                          <a:solidFill>
                            <a:schemeClr val="bg1"/>
                          </a:solidFill>
                        </a:rPr>
                        <a:t>Need to resolve (seemingly) conflicting information</a:t>
                      </a: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a:solidFill>
                          <a:schemeClr val="bg1"/>
                        </a:solidFill>
                      </a:endParaRPr>
                    </a:p>
                  </a:txBody>
                  <a:tcPr>
                    <a:noFill/>
                  </a:tcPr>
                </a:tc>
                <a:tc>
                  <a:txBody>
                    <a:bodyPr/>
                    <a:lstStyle/>
                    <a:p>
                      <a:pPr marL="0" indent="0" algn="ctr">
                        <a:buFont typeface="Arial" panose="020B0604020202020204" pitchFamily="34" charset="0"/>
                        <a:buNone/>
                      </a:pPr>
                      <a:r>
                        <a:rPr lang="en-US" sz="2800" dirty="0" smtClean="0">
                          <a:solidFill>
                            <a:schemeClr val="bg1"/>
                          </a:solidFill>
                        </a:rPr>
                        <a:t>+</a:t>
                      </a:r>
                      <a:r>
                        <a:rPr lang="en-US" sz="2800" baseline="30000" dirty="0" smtClean="0">
                          <a:solidFill>
                            <a:schemeClr val="bg1"/>
                          </a:solidFill>
                        </a:rPr>
                        <a:t>1</a:t>
                      </a:r>
                      <a:endParaRPr lang="en-US" sz="2800" baseline="30000" dirty="0">
                        <a:solidFill>
                          <a:schemeClr val="bg1"/>
                        </a:solidFill>
                      </a:endParaRPr>
                    </a:p>
                  </a:txBody>
                  <a:tcPr>
                    <a:noFill/>
                  </a:tcPr>
                </a:tc>
                <a:tc>
                  <a:txBody>
                    <a:bodyPr/>
                    <a:lstStyle/>
                    <a:p>
                      <a:pPr marL="0" indent="0" algn="ctr">
                        <a:buFont typeface="Arial" panose="020B0604020202020204" pitchFamily="34" charset="0"/>
                        <a:buNone/>
                      </a:pPr>
                      <a:r>
                        <a:rPr lang="en-US" sz="2800" dirty="0" smtClean="0">
                          <a:solidFill>
                            <a:schemeClr val="bg1"/>
                          </a:solidFill>
                        </a:rPr>
                        <a:t>+</a:t>
                      </a:r>
                      <a:endParaRPr lang="en-US" sz="2800" dirty="0">
                        <a:solidFill>
                          <a:schemeClr val="bg1"/>
                        </a:solidFill>
                      </a:endParaRPr>
                    </a:p>
                  </a:txBody>
                  <a:tcPr>
                    <a:noFill/>
                  </a:tcPr>
                </a:tc>
              </a:tr>
              <a:tr h="370840">
                <a:tc>
                  <a:txBody>
                    <a:bodyPr/>
                    <a:lstStyle/>
                    <a:p>
                      <a:r>
                        <a:rPr lang="en-US" sz="2800" dirty="0" smtClean="0">
                          <a:solidFill>
                            <a:schemeClr val="bg1"/>
                          </a:solidFill>
                        </a:rPr>
                        <a:t>Relative importance</a:t>
                      </a:r>
                      <a:r>
                        <a:rPr lang="en-US" sz="2800" baseline="0" dirty="0" smtClean="0">
                          <a:solidFill>
                            <a:schemeClr val="bg1"/>
                          </a:solidFill>
                        </a:rPr>
                        <a:t> attached by sources to issue</a:t>
                      </a:r>
                      <a:endParaRPr lang="en-US" sz="2800" dirty="0">
                        <a:solidFill>
                          <a:schemeClr val="bg1"/>
                        </a:solidFill>
                      </a:endParaRPr>
                    </a:p>
                  </a:txBody>
                  <a:tcPr>
                    <a:noFill/>
                  </a:tcPr>
                </a:tc>
                <a:tc>
                  <a:txBody>
                    <a:bodyPr/>
                    <a:lstStyle/>
                    <a:p>
                      <a:pPr marL="0" indent="0" algn="ctr">
                        <a:buFont typeface="Arial" panose="020B0604020202020204" pitchFamily="34" charset="0"/>
                        <a:buNone/>
                      </a:pPr>
                      <a:r>
                        <a:rPr lang="en-US" sz="2800" dirty="0" smtClean="0">
                          <a:solidFill>
                            <a:schemeClr val="bg1"/>
                          </a:solidFill>
                        </a:rPr>
                        <a:t>+</a:t>
                      </a:r>
                      <a:endParaRPr lang="en-US" sz="2800" dirty="0">
                        <a:solidFill>
                          <a:schemeClr val="bg1"/>
                        </a:solidFill>
                      </a:endParaRPr>
                    </a:p>
                  </a:txBody>
                  <a:tcPr>
                    <a:noFill/>
                  </a:tcPr>
                </a:tc>
                <a:tc>
                  <a:txBody>
                    <a:bodyPr/>
                    <a:lstStyle/>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800" dirty="0" smtClean="0">
                          <a:solidFill>
                            <a:schemeClr val="bg1"/>
                          </a:solidFill>
                        </a:rPr>
                        <a:t>+</a:t>
                      </a:r>
                      <a:r>
                        <a:rPr lang="en-US" sz="2800" baseline="30000" dirty="0" smtClean="0">
                          <a:solidFill>
                            <a:schemeClr val="bg1"/>
                          </a:solidFill>
                        </a:rPr>
                        <a:t>1</a:t>
                      </a:r>
                    </a:p>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r>
              <a:tr h="370840">
                <a:tc>
                  <a:txBody>
                    <a:bodyPr/>
                    <a:lstStyle/>
                    <a:p>
                      <a:r>
                        <a:rPr lang="en-US" sz="2800" dirty="0" smtClean="0">
                          <a:solidFill>
                            <a:schemeClr val="bg1"/>
                          </a:solidFill>
                        </a:rPr>
                        <a:t>Generalizability of findings</a:t>
                      </a:r>
                      <a:endParaRPr lang="en-US" sz="2800" dirty="0">
                        <a:solidFill>
                          <a:schemeClr val="bg1"/>
                        </a:solidFill>
                      </a:endParaRPr>
                    </a:p>
                  </a:txBody>
                  <a:tcPr>
                    <a:noFill/>
                  </a:tcPr>
                </a:tc>
                <a:tc>
                  <a:txBody>
                    <a:bodyPr/>
                    <a:lstStyle/>
                    <a:p>
                      <a:pPr marL="0" indent="0" algn="ctr">
                        <a:buFont typeface="Arial" panose="020B0604020202020204" pitchFamily="34" charset="0"/>
                        <a:buNone/>
                      </a:pPr>
                      <a:r>
                        <a:rPr lang="en-US" sz="2800" dirty="0" smtClean="0">
                          <a:solidFill>
                            <a:schemeClr val="bg1"/>
                          </a:solidFill>
                        </a:rPr>
                        <a:t>+</a:t>
                      </a:r>
                      <a:endParaRPr lang="en-US" sz="2800" dirty="0">
                        <a:solidFill>
                          <a:schemeClr val="bg1"/>
                        </a:solidFill>
                      </a:endParaRPr>
                    </a:p>
                  </a:txBody>
                  <a:tcPr>
                    <a:noFill/>
                  </a:tcPr>
                </a:tc>
                <a:tc>
                  <a:txBody>
                    <a:bodyPr/>
                    <a:lstStyle/>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800" dirty="0" smtClean="0">
                          <a:solidFill>
                            <a:schemeClr val="bg1"/>
                          </a:solidFill>
                        </a:rPr>
                        <a:t>+</a:t>
                      </a:r>
                      <a:r>
                        <a:rPr lang="en-US" sz="2800" baseline="30000" dirty="0" smtClean="0">
                          <a:solidFill>
                            <a:schemeClr val="bg1"/>
                          </a:solidFill>
                        </a:rPr>
                        <a:t>2</a:t>
                      </a: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r>
              <a:tr h="370840">
                <a:tc>
                  <a:txBody>
                    <a:bodyPr/>
                    <a:lstStyle/>
                    <a:p>
                      <a:r>
                        <a:rPr lang="en-US" sz="2800" dirty="0" smtClean="0">
                          <a:solidFill>
                            <a:schemeClr val="bg1"/>
                          </a:solidFill>
                        </a:rPr>
                        <a:t>Timeliness of results</a:t>
                      </a: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r>
                        <a:rPr lang="en-US" sz="2800" dirty="0" smtClean="0">
                          <a:solidFill>
                            <a:schemeClr val="bg1"/>
                          </a:solidFill>
                        </a:rPr>
                        <a:t>+</a:t>
                      </a:r>
                      <a:endParaRPr lang="en-US" sz="2800" dirty="0">
                        <a:solidFill>
                          <a:schemeClr val="bg1"/>
                        </a:solidFill>
                      </a:endParaRPr>
                    </a:p>
                  </a:txBody>
                  <a:tcPr>
                    <a:noFill/>
                  </a:tcPr>
                </a:tc>
                <a:tc>
                  <a:txBody>
                    <a:bodyPr/>
                    <a:lstStyle/>
                    <a:p>
                      <a:pPr marL="0" indent="0" algn="ctr">
                        <a:buFont typeface="Arial" panose="020B0604020202020204" pitchFamily="34" charset="0"/>
                        <a:buNone/>
                      </a:pPr>
                      <a:r>
                        <a:rPr lang="en-US" sz="2800" dirty="0" smtClean="0">
                          <a:solidFill>
                            <a:schemeClr val="bg1"/>
                          </a:solidFill>
                        </a:rPr>
                        <a:t>+</a:t>
                      </a:r>
                    </a:p>
                  </a:txBody>
                  <a:tcPr>
                    <a:noFill/>
                  </a:tcPr>
                </a:tc>
              </a:tr>
              <a:tr h="370840">
                <a:tc>
                  <a:txBody>
                    <a:bodyPr/>
                    <a:lstStyle/>
                    <a:p>
                      <a:r>
                        <a:rPr lang="en-US" sz="2800" dirty="0" smtClean="0">
                          <a:solidFill>
                            <a:schemeClr val="bg1"/>
                          </a:solidFill>
                        </a:rPr>
                        <a:t>Sensitivity</a:t>
                      </a:r>
                      <a:r>
                        <a:rPr lang="en-US" sz="2800" baseline="0" dirty="0" smtClean="0">
                          <a:solidFill>
                            <a:schemeClr val="bg1"/>
                          </a:solidFill>
                        </a:rPr>
                        <a:t> of the issue researched</a:t>
                      </a:r>
                      <a:endParaRPr lang="en-US" sz="2800" dirty="0">
                        <a:solidFill>
                          <a:schemeClr val="bg1"/>
                        </a:solidFill>
                      </a:endParaRPr>
                    </a:p>
                  </a:txBody>
                  <a:tcPr>
                    <a:noFill/>
                  </a:tcPr>
                </a:tc>
                <a:tc>
                  <a:txBody>
                    <a:bodyPr/>
                    <a:lstStyle/>
                    <a:p>
                      <a:pPr marL="0" indent="0" algn="ctr">
                        <a:buFont typeface="Arial" panose="020B0604020202020204" pitchFamily="34" charset="0"/>
                        <a:buNone/>
                      </a:pPr>
                      <a:r>
                        <a:rPr lang="en-US" sz="2800" dirty="0" smtClean="0">
                          <a:solidFill>
                            <a:schemeClr val="bg1"/>
                          </a:solidFill>
                        </a:rPr>
                        <a:t>+</a:t>
                      </a:r>
                      <a:endParaRPr lang="en-US" sz="2800" dirty="0">
                        <a:solidFill>
                          <a:schemeClr val="bg1"/>
                        </a:solidFill>
                      </a:endParaRPr>
                    </a:p>
                  </a:txBody>
                  <a:tcPr>
                    <a:noFill/>
                  </a:tcPr>
                </a:tc>
                <a:tc>
                  <a:txBody>
                    <a:bodyPr/>
                    <a:lstStyle/>
                    <a:p>
                      <a:pPr marL="0" indent="0" algn="ctr">
                        <a:buFont typeface="Arial" panose="020B0604020202020204" pitchFamily="34" charset="0"/>
                        <a:buNone/>
                      </a:pPr>
                      <a:r>
                        <a:rPr lang="en-US" sz="2800" dirty="0" smtClean="0">
                          <a:solidFill>
                            <a:schemeClr val="bg1"/>
                          </a:solidFill>
                        </a:rPr>
                        <a:t>+</a:t>
                      </a: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dirty="0" smtClean="0">
                        <a:solidFill>
                          <a:schemeClr val="bg1"/>
                        </a:solidFill>
                      </a:endParaRPr>
                    </a:p>
                  </a:txBody>
                  <a:tcPr>
                    <a:noFill/>
                  </a:tcPr>
                </a:tc>
              </a:tr>
            </a:tbl>
          </a:graphicData>
        </a:graphic>
      </p:graphicFrame>
      <p:sp>
        <p:nvSpPr>
          <p:cNvPr id="3" name="TextBox 2"/>
          <p:cNvSpPr txBox="1"/>
          <p:nvPr/>
        </p:nvSpPr>
        <p:spPr>
          <a:xfrm>
            <a:off x="211229" y="6172200"/>
            <a:ext cx="7180171" cy="523220"/>
          </a:xfrm>
          <a:prstGeom prst="rect">
            <a:avLst/>
          </a:prstGeom>
          <a:noFill/>
        </p:spPr>
        <p:txBody>
          <a:bodyPr wrap="none" rtlCol="0">
            <a:spAutoFit/>
          </a:bodyPr>
          <a:lstStyle/>
          <a:p>
            <a:r>
              <a:rPr lang="en-US" sz="2800" dirty="0" smtClean="0">
                <a:solidFill>
                  <a:srgbClr val="FFFF00"/>
                </a:solidFill>
              </a:rPr>
              <a:t>When in doubt which one to select, go for: ….</a:t>
            </a:r>
            <a:endParaRPr lang="en-US" sz="2800" dirty="0">
              <a:solidFill>
                <a:srgbClr val="FFFF00"/>
              </a:solidFill>
            </a:endParaRPr>
          </a:p>
        </p:txBody>
      </p:sp>
    </p:spTree>
    <p:extLst>
      <p:ext uri="{BB962C8B-B14F-4D97-AF65-F5344CB8AC3E}">
        <p14:creationId xmlns:p14="http://schemas.microsoft.com/office/powerpoint/2010/main" val="43492967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u="sng" dirty="0" smtClean="0"/>
              <a:t>S</a:t>
            </a:r>
            <a:r>
              <a:rPr lang="en-US" dirty="0" smtClean="0"/>
              <a:t>urvey, </a:t>
            </a:r>
            <a:r>
              <a:rPr lang="en-US" b="1" i="1" u="sng" dirty="0" smtClean="0"/>
              <a:t>I</a:t>
            </a:r>
            <a:r>
              <a:rPr lang="en-US" dirty="0" smtClean="0"/>
              <a:t>nterview, or </a:t>
            </a:r>
            <a:r>
              <a:rPr lang="en-US" b="1" i="1" u="sng" dirty="0" smtClean="0"/>
              <a:t>F</a:t>
            </a:r>
            <a:r>
              <a:rPr lang="en-US" dirty="0" smtClean="0"/>
              <a:t>ocus </a:t>
            </a:r>
            <a:r>
              <a:rPr lang="en-US" b="1" i="1" u="sng" dirty="0" smtClean="0"/>
              <a:t>G</a:t>
            </a:r>
            <a:r>
              <a:rPr lang="en-US" dirty="0" smtClean="0"/>
              <a:t>roup?</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76907326"/>
              </p:ext>
            </p:extLst>
          </p:nvPr>
        </p:nvGraphicFramePr>
        <p:xfrm>
          <a:off x="228600" y="1676400"/>
          <a:ext cx="8686800" cy="4480560"/>
        </p:xfrm>
        <a:graphic>
          <a:graphicData uri="http://schemas.openxmlformats.org/drawingml/2006/table">
            <a:tbl>
              <a:tblPr firstRow="1" bandRow="1">
                <a:tableStyleId>{5C22544A-7EE6-4342-B048-85BDC9FD1C3A}</a:tableStyleId>
              </a:tblPr>
              <a:tblGrid>
                <a:gridCol w="6705600"/>
                <a:gridCol w="609600"/>
                <a:gridCol w="609600"/>
                <a:gridCol w="762000"/>
              </a:tblGrid>
              <a:tr h="370840">
                <a:tc>
                  <a:txBody>
                    <a:bodyPr/>
                    <a:lstStyle/>
                    <a:p>
                      <a:r>
                        <a:rPr lang="en-US" sz="2800" dirty="0" smtClean="0"/>
                        <a:t>Characteristics</a:t>
                      </a:r>
                      <a:r>
                        <a:rPr lang="en-US" sz="2800" baseline="0" dirty="0" smtClean="0"/>
                        <a:t> of research</a:t>
                      </a:r>
                      <a:endParaRPr lang="en-US" sz="2800" dirty="0"/>
                    </a:p>
                  </a:txBody>
                  <a:tcPr>
                    <a:noFill/>
                  </a:tcPr>
                </a:tc>
                <a:tc>
                  <a:txBody>
                    <a:bodyPr/>
                    <a:lstStyle/>
                    <a:p>
                      <a:pPr marL="0" indent="0" algn="ctr">
                        <a:buFont typeface="Arial" panose="020B0604020202020204" pitchFamily="34" charset="0"/>
                        <a:buNone/>
                      </a:pPr>
                      <a:r>
                        <a:rPr lang="en-US" sz="2800" dirty="0" smtClean="0"/>
                        <a:t>S</a:t>
                      </a:r>
                      <a:endParaRPr lang="en-US" sz="2800" dirty="0"/>
                    </a:p>
                  </a:txBody>
                  <a:tcPr>
                    <a:noFill/>
                  </a:tcPr>
                </a:tc>
                <a:tc>
                  <a:txBody>
                    <a:bodyPr/>
                    <a:lstStyle/>
                    <a:p>
                      <a:pPr marL="0" indent="0" algn="ctr">
                        <a:buFont typeface="Arial" panose="020B0604020202020204" pitchFamily="34" charset="0"/>
                        <a:buNone/>
                      </a:pPr>
                      <a:r>
                        <a:rPr lang="en-US" sz="2800" dirty="0" smtClean="0">
                          <a:solidFill>
                            <a:srgbClr val="FFFF00"/>
                          </a:solidFill>
                        </a:rPr>
                        <a:t>I</a:t>
                      </a:r>
                      <a:endParaRPr lang="en-US" sz="2800" dirty="0">
                        <a:solidFill>
                          <a:srgbClr val="FFFF00"/>
                        </a:solidFill>
                      </a:endParaRPr>
                    </a:p>
                  </a:txBody>
                  <a:tcPr>
                    <a:solidFill>
                      <a:srgbClr val="FF0000"/>
                    </a:solidFill>
                  </a:tcPr>
                </a:tc>
                <a:tc>
                  <a:txBody>
                    <a:bodyPr/>
                    <a:lstStyle/>
                    <a:p>
                      <a:pPr marL="0" indent="0" algn="ctr">
                        <a:buFont typeface="Arial" panose="020B0604020202020204" pitchFamily="34" charset="0"/>
                        <a:buNone/>
                      </a:pPr>
                      <a:r>
                        <a:rPr lang="en-US" sz="2800" dirty="0" smtClean="0">
                          <a:solidFill>
                            <a:schemeClr val="bg1"/>
                          </a:solidFill>
                        </a:rPr>
                        <a:t>FG</a:t>
                      </a:r>
                      <a:endParaRPr lang="en-US" sz="2800" dirty="0">
                        <a:solidFill>
                          <a:schemeClr val="bg1"/>
                        </a:solidFill>
                      </a:endParaRPr>
                    </a:p>
                  </a:txBody>
                  <a:tcPr>
                    <a:noFill/>
                  </a:tcPr>
                </a:tc>
              </a:tr>
              <a:tr h="370840">
                <a:tc>
                  <a:txBody>
                    <a:bodyPr/>
                    <a:lstStyle/>
                    <a:p>
                      <a:r>
                        <a:rPr lang="en-US" sz="2800" dirty="0" smtClean="0">
                          <a:solidFill>
                            <a:schemeClr val="bg1"/>
                          </a:solidFill>
                        </a:rPr>
                        <a:t>Depth of information required</a:t>
                      </a: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r>
                        <a:rPr lang="en-US" sz="2800" dirty="0" smtClean="0">
                          <a:solidFill>
                            <a:srgbClr val="FFFF00"/>
                          </a:solidFill>
                        </a:rPr>
                        <a:t>+</a:t>
                      </a:r>
                      <a:endParaRPr lang="en-US" sz="2800" dirty="0">
                        <a:solidFill>
                          <a:srgbClr val="FFFF00"/>
                        </a:solidFill>
                      </a:endParaRPr>
                    </a:p>
                  </a:txBody>
                  <a:tcPr>
                    <a:solidFill>
                      <a:srgbClr val="FF0000"/>
                    </a:solidFill>
                  </a:tcPr>
                </a:tc>
                <a:tc>
                  <a:txBody>
                    <a:bodyPr/>
                    <a:lstStyle/>
                    <a:p>
                      <a:pPr marL="0" indent="0" algn="ctr">
                        <a:buFont typeface="Arial" panose="020B0604020202020204" pitchFamily="34" charset="0"/>
                        <a:buNone/>
                      </a:pPr>
                      <a:r>
                        <a:rPr lang="en-US" sz="2800" dirty="0" smtClean="0">
                          <a:solidFill>
                            <a:schemeClr val="bg1"/>
                          </a:solidFill>
                        </a:rPr>
                        <a:t>+</a:t>
                      </a:r>
                      <a:endParaRPr lang="en-US" sz="2800" dirty="0">
                        <a:solidFill>
                          <a:schemeClr val="bg1"/>
                        </a:solidFill>
                      </a:endParaRPr>
                    </a:p>
                  </a:txBody>
                  <a:tcPr>
                    <a:noFill/>
                  </a:tcPr>
                </a:tc>
              </a:tr>
              <a:tr h="370840">
                <a:tc>
                  <a:txBody>
                    <a:bodyPr/>
                    <a:lstStyle/>
                    <a:p>
                      <a:r>
                        <a:rPr lang="en-US" sz="2800" dirty="0" smtClean="0">
                          <a:solidFill>
                            <a:schemeClr val="bg1"/>
                          </a:solidFill>
                        </a:rPr>
                        <a:t>Need to resolve (seemingly) conflicting information</a:t>
                      </a: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a:solidFill>
                          <a:schemeClr val="bg1"/>
                        </a:solidFill>
                      </a:endParaRPr>
                    </a:p>
                  </a:txBody>
                  <a:tcPr>
                    <a:noFill/>
                  </a:tcPr>
                </a:tc>
                <a:tc>
                  <a:txBody>
                    <a:bodyPr/>
                    <a:lstStyle/>
                    <a:p>
                      <a:pPr marL="0" indent="0" algn="ctr">
                        <a:buFont typeface="Arial" panose="020B0604020202020204" pitchFamily="34" charset="0"/>
                        <a:buNone/>
                      </a:pPr>
                      <a:r>
                        <a:rPr lang="en-US" sz="2800" dirty="0" smtClean="0">
                          <a:solidFill>
                            <a:srgbClr val="FFFF00"/>
                          </a:solidFill>
                        </a:rPr>
                        <a:t>+</a:t>
                      </a:r>
                      <a:r>
                        <a:rPr lang="en-US" sz="2800" baseline="30000" dirty="0" smtClean="0">
                          <a:solidFill>
                            <a:srgbClr val="FFFF00"/>
                          </a:solidFill>
                        </a:rPr>
                        <a:t>1</a:t>
                      </a:r>
                      <a:endParaRPr lang="en-US" sz="2800" baseline="30000" dirty="0">
                        <a:solidFill>
                          <a:srgbClr val="FFFF00"/>
                        </a:solidFill>
                      </a:endParaRPr>
                    </a:p>
                  </a:txBody>
                  <a:tcPr>
                    <a:solidFill>
                      <a:srgbClr val="FF0000"/>
                    </a:solidFill>
                  </a:tcPr>
                </a:tc>
                <a:tc>
                  <a:txBody>
                    <a:bodyPr/>
                    <a:lstStyle/>
                    <a:p>
                      <a:pPr marL="0" indent="0" algn="ctr">
                        <a:buFont typeface="Arial" panose="020B0604020202020204" pitchFamily="34" charset="0"/>
                        <a:buNone/>
                      </a:pPr>
                      <a:r>
                        <a:rPr lang="en-US" sz="2800" dirty="0" smtClean="0">
                          <a:solidFill>
                            <a:schemeClr val="bg1"/>
                          </a:solidFill>
                        </a:rPr>
                        <a:t>+</a:t>
                      </a:r>
                      <a:endParaRPr lang="en-US" sz="2800" dirty="0">
                        <a:solidFill>
                          <a:schemeClr val="bg1"/>
                        </a:solidFill>
                      </a:endParaRPr>
                    </a:p>
                  </a:txBody>
                  <a:tcPr>
                    <a:noFill/>
                  </a:tcPr>
                </a:tc>
              </a:tr>
              <a:tr h="370840">
                <a:tc>
                  <a:txBody>
                    <a:bodyPr/>
                    <a:lstStyle/>
                    <a:p>
                      <a:r>
                        <a:rPr lang="en-US" sz="2800" dirty="0" smtClean="0">
                          <a:solidFill>
                            <a:schemeClr val="bg1"/>
                          </a:solidFill>
                        </a:rPr>
                        <a:t>Relative importance</a:t>
                      </a:r>
                      <a:r>
                        <a:rPr lang="en-US" sz="2800" baseline="0" dirty="0" smtClean="0">
                          <a:solidFill>
                            <a:schemeClr val="bg1"/>
                          </a:solidFill>
                        </a:rPr>
                        <a:t> attached by sources to issue</a:t>
                      </a:r>
                      <a:endParaRPr lang="en-US" sz="2800" dirty="0">
                        <a:solidFill>
                          <a:schemeClr val="bg1"/>
                        </a:solidFill>
                      </a:endParaRPr>
                    </a:p>
                  </a:txBody>
                  <a:tcPr>
                    <a:noFill/>
                  </a:tcPr>
                </a:tc>
                <a:tc>
                  <a:txBody>
                    <a:bodyPr/>
                    <a:lstStyle/>
                    <a:p>
                      <a:pPr marL="0" indent="0" algn="ctr">
                        <a:buFont typeface="Arial" panose="020B0604020202020204" pitchFamily="34" charset="0"/>
                        <a:buNone/>
                      </a:pPr>
                      <a:r>
                        <a:rPr lang="en-US" sz="2800" dirty="0" smtClean="0">
                          <a:solidFill>
                            <a:schemeClr val="bg1"/>
                          </a:solidFill>
                        </a:rPr>
                        <a:t>+</a:t>
                      </a:r>
                      <a:endParaRPr lang="en-US" sz="2800" dirty="0">
                        <a:solidFill>
                          <a:schemeClr val="bg1"/>
                        </a:solidFill>
                      </a:endParaRPr>
                    </a:p>
                  </a:txBody>
                  <a:tcPr>
                    <a:noFill/>
                  </a:tcPr>
                </a:tc>
                <a:tc>
                  <a:txBody>
                    <a:bodyPr/>
                    <a:lstStyle/>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800" dirty="0" smtClean="0">
                          <a:solidFill>
                            <a:srgbClr val="FFFF00"/>
                          </a:solidFill>
                        </a:rPr>
                        <a:t>+</a:t>
                      </a:r>
                      <a:r>
                        <a:rPr lang="en-US" sz="2800" baseline="30000" dirty="0" smtClean="0">
                          <a:solidFill>
                            <a:srgbClr val="FFFF00"/>
                          </a:solidFill>
                        </a:rPr>
                        <a:t>1</a:t>
                      </a:r>
                    </a:p>
                    <a:p>
                      <a:pPr marL="0" indent="0" algn="ctr">
                        <a:buFont typeface="Arial" panose="020B0604020202020204" pitchFamily="34" charset="0"/>
                        <a:buNone/>
                      </a:pPr>
                      <a:endParaRPr lang="en-US" sz="2800" dirty="0">
                        <a:solidFill>
                          <a:srgbClr val="FFFF00"/>
                        </a:solidFill>
                      </a:endParaRPr>
                    </a:p>
                  </a:txBody>
                  <a:tcPr>
                    <a:solidFill>
                      <a:srgbClr val="FF0000"/>
                    </a:solid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r>
              <a:tr h="370840">
                <a:tc>
                  <a:txBody>
                    <a:bodyPr/>
                    <a:lstStyle/>
                    <a:p>
                      <a:r>
                        <a:rPr lang="en-US" sz="2800" dirty="0" smtClean="0">
                          <a:solidFill>
                            <a:schemeClr val="bg1"/>
                          </a:solidFill>
                        </a:rPr>
                        <a:t>Generalizability of findings</a:t>
                      </a:r>
                      <a:endParaRPr lang="en-US" sz="2800" dirty="0">
                        <a:solidFill>
                          <a:schemeClr val="bg1"/>
                        </a:solidFill>
                      </a:endParaRPr>
                    </a:p>
                  </a:txBody>
                  <a:tcPr>
                    <a:noFill/>
                  </a:tcPr>
                </a:tc>
                <a:tc>
                  <a:txBody>
                    <a:bodyPr/>
                    <a:lstStyle/>
                    <a:p>
                      <a:pPr marL="0" indent="0" algn="ctr">
                        <a:buFont typeface="Arial" panose="020B0604020202020204" pitchFamily="34" charset="0"/>
                        <a:buNone/>
                      </a:pPr>
                      <a:r>
                        <a:rPr lang="en-US" sz="2800" dirty="0" smtClean="0">
                          <a:solidFill>
                            <a:schemeClr val="bg1"/>
                          </a:solidFill>
                        </a:rPr>
                        <a:t>+</a:t>
                      </a:r>
                      <a:endParaRPr lang="en-US" sz="2800" dirty="0">
                        <a:solidFill>
                          <a:schemeClr val="bg1"/>
                        </a:solidFill>
                      </a:endParaRPr>
                    </a:p>
                  </a:txBody>
                  <a:tcPr>
                    <a:noFill/>
                  </a:tcPr>
                </a:tc>
                <a:tc>
                  <a:txBody>
                    <a:bodyPr/>
                    <a:lstStyle/>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800" dirty="0" smtClean="0">
                          <a:solidFill>
                            <a:srgbClr val="FFFF00"/>
                          </a:solidFill>
                        </a:rPr>
                        <a:t>+</a:t>
                      </a:r>
                      <a:r>
                        <a:rPr lang="en-US" sz="2800" baseline="30000" dirty="0" smtClean="0">
                          <a:solidFill>
                            <a:srgbClr val="FFFF00"/>
                          </a:solidFill>
                        </a:rPr>
                        <a:t>2</a:t>
                      </a:r>
                    </a:p>
                  </a:txBody>
                  <a:tcPr>
                    <a:solidFill>
                      <a:srgbClr val="FF0000"/>
                    </a:solid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r>
              <a:tr h="370840">
                <a:tc>
                  <a:txBody>
                    <a:bodyPr/>
                    <a:lstStyle/>
                    <a:p>
                      <a:r>
                        <a:rPr lang="en-US" sz="2800" dirty="0" smtClean="0">
                          <a:solidFill>
                            <a:schemeClr val="bg1"/>
                          </a:solidFill>
                        </a:rPr>
                        <a:t>Timeliness of results</a:t>
                      </a: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r>
                        <a:rPr lang="en-US" sz="2800" dirty="0" smtClean="0">
                          <a:solidFill>
                            <a:srgbClr val="FFFF00"/>
                          </a:solidFill>
                        </a:rPr>
                        <a:t>+</a:t>
                      </a:r>
                      <a:endParaRPr lang="en-US" sz="2800" dirty="0">
                        <a:solidFill>
                          <a:srgbClr val="FFFF00"/>
                        </a:solidFill>
                      </a:endParaRPr>
                    </a:p>
                  </a:txBody>
                  <a:tcPr>
                    <a:solidFill>
                      <a:srgbClr val="FF0000"/>
                    </a:solidFill>
                  </a:tcPr>
                </a:tc>
                <a:tc>
                  <a:txBody>
                    <a:bodyPr/>
                    <a:lstStyle/>
                    <a:p>
                      <a:pPr marL="0" indent="0" algn="ctr">
                        <a:buFont typeface="Arial" panose="020B0604020202020204" pitchFamily="34" charset="0"/>
                        <a:buNone/>
                      </a:pPr>
                      <a:r>
                        <a:rPr lang="en-US" sz="2800" dirty="0" smtClean="0">
                          <a:solidFill>
                            <a:schemeClr val="bg1"/>
                          </a:solidFill>
                        </a:rPr>
                        <a:t>+</a:t>
                      </a:r>
                    </a:p>
                  </a:txBody>
                  <a:tcPr>
                    <a:noFill/>
                  </a:tcPr>
                </a:tc>
              </a:tr>
              <a:tr h="370840">
                <a:tc>
                  <a:txBody>
                    <a:bodyPr/>
                    <a:lstStyle/>
                    <a:p>
                      <a:r>
                        <a:rPr lang="en-US" sz="2800" dirty="0" smtClean="0">
                          <a:solidFill>
                            <a:schemeClr val="bg1"/>
                          </a:solidFill>
                        </a:rPr>
                        <a:t>Sensitivity</a:t>
                      </a:r>
                      <a:r>
                        <a:rPr lang="en-US" sz="2800" baseline="0" dirty="0" smtClean="0">
                          <a:solidFill>
                            <a:schemeClr val="bg1"/>
                          </a:solidFill>
                        </a:rPr>
                        <a:t> of the issue researched</a:t>
                      </a:r>
                      <a:endParaRPr lang="en-US" sz="2800" dirty="0">
                        <a:solidFill>
                          <a:schemeClr val="bg1"/>
                        </a:solidFill>
                      </a:endParaRPr>
                    </a:p>
                  </a:txBody>
                  <a:tcPr>
                    <a:noFill/>
                  </a:tcPr>
                </a:tc>
                <a:tc>
                  <a:txBody>
                    <a:bodyPr/>
                    <a:lstStyle/>
                    <a:p>
                      <a:pPr marL="0" indent="0" algn="ctr">
                        <a:buFont typeface="Arial" panose="020B0604020202020204" pitchFamily="34" charset="0"/>
                        <a:buNone/>
                      </a:pPr>
                      <a:r>
                        <a:rPr lang="en-US" sz="2800" dirty="0" smtClean="0">
                          <a:solidFill>
                            <a:schemeClr val="bg1"/>
                          </a:solidFill>
                        </a:rPr>
                        <a:t>+</a:t>
                      </a:r>
                      <a:endParaRPr lang="en-US" sz="2800" dirty="0">
                        <a:solidFill>
                          <a:schemeClr val="bg1"/>
                        </a:solidFill>
                      </a:endParaRPr>
                    </a:p>
                  </a:txBody>
                  <a:tcPr>
                    <a:noFill/>
                  </a:tcPr>
                </a:tc>
                <a:tc>
                  <a:txBody>
                    <a:bodyPr/>
                    <a:lstStyle/>
                    <a:p>
                      <a:pPr marL="0" indent="0" algn="ctr">
                        <a:buFont typeface="Arial" panose="020B0604020202020204" pitchFamily="34" charset="0"/>
                        <a:buNone/>
                      </a:pPr>
                      <a:r>
                        <a:rPr lang="en-US" sz="2800" dirty="0" smtClean="0">
                          <a:solidFill>
                            <a:srgbClr val="FFFF00"/>
                          </a:solidFill>
                        </a:rPr>
                        <a:t>+</a:t>
                      </a:r>
                      <a:endParaRPr lang="en-US" sz="2800" dirty="0">
                        <a:solidFill>
                          <a:srgbClr val="FFFF00"/>
                        </a:solidFill>
                      </a:endParaRPr>
                    </a:p>
                  </a:txBody>
                  <a:tcPr>
                    <a:solidFill>
                      <a:srgbClr val="FF0000"/>
                    </a:solidFill>
                  </a:tcPr>
                </a:tc>
                <a:tc>
                  <a:txBody>
                    <a:bodyPr/>
                    <a:lstStyle/>
                    <a:p>
                      <a:pPr marL="0" indent="0" algn="ctr">
                        <a:buFont typeface="Arial" panose="020B0604020202020204" pitchFamily="34" charset="0"/>
                        <a:buNone/>
                      </a:pPr>
                      <a:endParaRPr lang="en-US" sz="2800" dirty="0" smtClean="0">
                        <a:solidFill>
                          <a:srgbClr val="FFFF00"/>
                        </a:solidFill>
                      </a:endParaRPr>
                    </a:p>
                  </a:txBody>
                  <a:tcPr>
                    <a:noFill/>
                  </a:tcPr>
                </a:tc>
              </a:tr>
            </a:tbl>
          </a:graphicData>
        </a:graphic>
      </p:graphicFrame>
      <p:sp>
        <p:nvSpPr>
          <p:cNvPr id="5" name="TextBox 4"/>
          <p:cNvSpPr txBox="1"/>
          <p:nvPr/>
        </p:nvSpPr>
        <p:spPr>
          <a:xfrm>
            <a:off x="7232785" y="6172200"/>
            <a:ext cx="1758815" cy="523220"/>
          </a:xfrm>
          <a:prstGeom prst="rect">
            <a:avLst/>
          </a:prstGeom>
          <a:noFill/>
        </p:spPr>
        <p:txBody>
          <a:bodyPr wrap="none" rtlCol="0">
            <a:spAutoFit/>
          </a:bodyPr>
          <a:lstStyle/>
          <a:p>
            <a:r>
              <a:rPr lang="en-US" sz="2800" dirty="0" smtClean="0">
                <a:solidFill>
                  <a:srgbClr val="FFFF00"/>
                </a:solidFill>
              </a:rPr>
              <a:t>interviews</a:t>
            </a:r>
            <a:endParaRPr lang="en-US" sz="2800" dirty="0">
              <a:solidFill>
                <a:srgbClr val="FFFF00"/>
              </a:solidFill>
            </a:endParaRPr>
          </a:p>
        </p:txBody>
      </p:sp>
      <p:sp>
        <p:nvSpPr>
          <p:cNvPr id="7" name="TextBox 6"/>
          <p:cNvSpPr txBox="1"/>
          <p:nvPr/>
        </p:nvSpPr>
        <p:spPr>
          <a:xfrm>
            <a:off x="211229" y="6172200"/>
            <a:ext cx="7180171" cy="523220"/>
          </a:xfrm>
          <a:prstGeom prst="rect">
            <a:avLst/>
          </a:prstGeom>
          <a:noFill/>
        </p:spPr>
        <p:txBody>
          <a:bodyPr wrap="none" rtlCol="0">
            <a:spAutoFit/>
          </a:bodyPr>
          <a:lstStyle/>
          <a:p>
            <a:r>
              <a:rPr lang="en-US" sz="2800" dirty="0" smtClean="0">
                <a:solidFill>
                  <a:srgbClr val="FFFF00"/>
                </a:solidFill>
              </a:rPr>
              <a:t>When in doubt which one to select, go for: ….</a:t>
            </a:r>
            <a:endParaRPr lang="en-US" sz="2800" dirty="0">
              <a:solidFill>
                <a:srgbClr val="FFFF00"/>
              </a:solidFill>
            </a:endParaRPr>
          </a:p>
        </p:txBody>
      </p:sp>
    </p:spTree>
    <p:extLst>
      <p:ext uri="{BB962C8B-B14F-4D97-AF65-F5344CB8AC3E}">
        <p14:creationId xmlns:p14="http://schemas.microsoft.com/office/powerpoint/2010/main" val="322384982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Triangulation</a:t>
            </a:r>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365543388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Triangulation</a:t>
            </a:r>
            <a:endParaRPr lang="en-US" dirty="0"/>
          </a:p>
        </p:txBody>
      </p:sp>
      <p:sp>
        <p:nvSpPr>
          <p:cNvPr id="3" name="Content Placeholder 2"/>
          <p:cNvSpPr>
            <a:spLocks noGrp="1"/>
          </p:cNvSpPr>
          <p:nvPr>
            <p:ph idx="1"/>
          </p:nvPr>
        </p:nvSpPr>
        <p:spPr/>
        <p:txBody>
          <a:bodyPr/>
          <a:lstStyle/>
          <a:p>
            <a:pPr algn="ctr"/>
            <a:r>
              <a:rPr lang="en-US" dirty="0" smtClean="0"/>
              <a:t>Mixed method approach.</a:t>
            </a:r>
          </a:p>
          <a:p>
            <a:endParaRPr lang="en-US" dirty="0"/>
          </a:p>
          <a:p>
            <a:r>
              <a:rPr lang="en-US" b="1" u="sng" dirty="0"/>
              <a:t>Methodology</a:t>
            </a:r>
            <a:r>
              <a:rPr lang="en-US" b="1" dirty="0"/>
              <a:t>: </a:t>
            </a:r>
            <a:r>
              <a:rPr lang="en-US" b="1" dirty="0" smtClean="0"/>
              <a:t>   </a:t>
            </a:r>
            <a:r>
              <a:rPr lang="en-US" dirty="0" smtClean="0"/>
              <a:t>Qualitative       Quantitative       Qualitative</a:t>
            </a:r>
            <a:endParaRPr lang="en-US" dirty="0"/>
          </a:p>
          <a:p>
            <a:endParaRPr lang="en-US" b="1" dirty="0" smtClean="0"/>
          </a:p>
          <a:p>
            <a:r>
              <a:rPr lang="en-US" b="1" dirty="0" smtClean="0"/>
              <a:t>Example:</a:t>
            </a:r>
            <a:endParaRPr lang="en-US" b="1" dirty="0" smtClean="0"/>
          </a:p>
          <a:p>
            <a:r>
              <a:rPr lang="en-US" b="1" dirty="0" smtClean="0"/>
              <a:t>    </a:t>
            </a:r>
            <a:r>
              <a:rPr lang="en-US" b="1" u="sng" dirty="0" smtClean="0"/>
              <a:t>Data</a:t>
            </a:r>
            <a:r>
              <a:rPr lang="en-US" b="1" dirty="0" smtClean="0"/>
              <a:t> </a:t>
            </a:r>
          </a:p>
          <a:p>
            <a:r>
              <a:rPr lang="en-US" b="1" u="sng" dirty="0" smtClean="0"/>
              <a:t>Collection</a:t>
            </a:r>
            <a:r>
              <a:rPr lang="en-US" dirty="0" smtClean="0"/>
              <a:t>	 Exploratory </a:t>
            </a:r>
            <a:r>
              <a:rPr lang="en-US" dirty="0"/>
              <a:t>focus</a:t>
            </a:r>
          </a:p>
          <a:p>
            <a:r>
              <a:rPr lang="en-US" b="1" u="sng" dirty="0" smtClean="0"/>
              <a:t>Approach</a:t>
            </a:r>
            <a:r>
              <a:rPr lang="en-US" b="1" dirty="0"/>
              <a:t>: </a:t>
            </a:r>
            <a:r>
              <a:rPr lang="en-US" dirty="0" smtClean="0"/>
              <a:t>	</a:t>
            </a:r>
            <a:r>
              <a:rPr lang="en-US" dirty="0"/>
              <a:t> </a:t>
            </a:r>
            <a:r>
              <a:rPr lang="en-US" dirty="0" smtClean="0"/>
              <a:t>        group</a:t>
            </a:r>
            <a:endParaRPr lang="en-US" dirty="0"/>
          </a:p>
          <a:p>
            <a:r>
              <a:rPr lang="en-US" dirty="0" smtClean="0"/>
              <a:t>					       </a:t>
            </a:r>
            <a:r>
              <a:rPr lang="en-US" dirty="0" smtClean="0"/>
              <a:t>      Survey             Personal</a:t>
            </a:r>
            <a:endParaRPr lang="en-US" dirty="0"/>
          </a:p>
          <a:p>
            <a:r>
              <a:rPr lang="en-US" dirty="0" smtClean="0"/>
              <a:t>								     Interview</a:t>
            </a:r>
            <a:endParaRPr lang="en-US" dirty="0"/>
          </a:p>
        </p:txBody>
      </p:sp>
      <p:cxnSp>
        <p:nvCxnSpPr>
          <p:cNvPr id="5" name="Straight Arrow Connector 4"/>
          <p:cNvCxnSpPr/>
          <p:nvPr/>
        </p:nvCxnSpPr>
        <p:spPr bwMode="auto">
          <a:xfrm flipV="1">
            <a:off x="3276600" y="3048000"/>
            <a:ext cx="0" cy="1219200"/>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cxnSp>
        <p:nvCxnSpPr>
          <p:cNvPr id="6" name="Straight Arrow Connector 5"/>
          <p:cNvCxnSpPr/>
          <p:nvPr/>
        </p:nvCxnSpPr>
        <p:spPr bwMode="auto">
          <a:xfrm flipV="1">
            <a:off x="5638800" y="3048000"/>
            <a:ext cx="0" cy="2057400"/>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cxnSp>
        <p:nvCxnSpPr>
          <p:cNvPr id="8" name="Straight Arrow Connector 7"/>
          <p:cNvCxnSpPr/>
          <p:nvPr/>
        </p:nvCxnSpPr>
        <p:spPr bwMode="auto">
          <a:xfrm flipV="1">
            <a:off x="7924800" y="3048000"/>
            <a:ext cx="0" cy="2209800"/>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sp>
        <p:nvSpPr>
          <p:cNvPr id="11" name="Bent-Up Arrow 10"/>
          <p:cNvSpPr/>
          <p:nvPr/>
        </p:nvSpPr>
        <p:spPr bwMode="auto">
          <a:xfrm rot="5400000">
            <a:off x="4000500" y="4610100"/>
            <a:ext cx="304800" cy="1600200"/>
          </a:xfrm>
          <a:prstGeom prst="bentUp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2" name="Bent-Up Arrow 11"/>
          <p:cNvSpPr/>
          <p:nvPr/>
        </p:nvSpPr>
        <p:spPr bwMode="auto">
          <a:xfrm rot="5400000">
            <a:off x="6134100" y="5143499"/>
            <a:ext cx="304800" cy="1295401"/>
          </a:xfrm>
          <a:prstGeom prst="bentUp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4" name="Rectangle 13"/>
          <p:cNvSpPr/>
          <p:nvPr/>
        </p:nvSpPr>
        <p:spPr>
          <a:xfrm>
            <a:off x="0" y="6258580"/>
            <a:ext cx="9067800" cy="523220"/>
          </a:xfrm>
          <a:prstGeom prst="rect">
            <a:avLst/>
          </a:prstGeom>
        </p:spPr>
        <p:txBody>
          <a:bodyPr wrap="square">
            <a:spAutoFit/>
          </a:bodyPr>
          <a:lstStyle/>
          <a:p>
            <a:pPr algn="r"/>
            <a:r>
              <a:rPr lang="en-US" sz="1400" b="0" dirty="0" smtClean="0">
                <a:solidFill>
                  <a:schemeClr val="bg1"/>
                </a:solidFill>
              </a:rPr>
              <a:t>NSF. The 2002 User Friendly Handbook for Project Evaluation. Section </a:t>
            </a:r>
            <a:r>
              <a:rPr lang="en-US" sz="1400" b="0" dirty="0">
                <a:solidFill>
                  <a:schemeClr val="bg1"/>
                </a:solidFill>
              </a:rPr>
              <a:t>III - An Overview of Quantitative and Qualitative Data Collection Methods. https://www.nsf.gov/pubs/2002/nsf02057/nsf02057_4.pdf</a:t>
            </a:r>
          </a:p>
        </p:txBody>
      </p:sp>
    </p:spTree>
    <p:extLst>
      <p:ext uri="{BB962C8B-B14F-4D97-AF65-F5344CB8AC3E}">
        <p14:creationId xmlns:p14="http://schemas.microsoft.com/office/powerpoint/2010/main" val="212245297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C9. Mixed methods: integration </a:t>
            </a:r>
            <a:r>
              <a:rPr lang="en-US" dirty="0"/>
              <a:t>of quantitative and qualitative methods </a:t>
            </a:r>
          </a:p>
        </p:txBody>
      </p:sp>
      <p:sp>
        <p:nvSpPr>
          <p:cNvPr id="3" name="Content Placeholder 2"/>
          <p:cNvSpPr>
            <a:spLocks noGrp="1"/>
          </p:cNvSpPr>
          <p:nvPr>
            <p:ph idx="1"/>
          </p:nvPr>
        </p:nvSpPr>
        <p:spPr>
          <a:xfrm>
            <a:off x="228600" y="2133600"/>
            <a:ext cx="8686800" cy="4495800"/>
          </a:xfrm>
        </p:spPr>
        <p:txBody>
          <a:bodyPr/>
          <a:lstStyle/>
          <a:p>
            <a:pPr>
              <a:buFont typeface="Arial" panose="020B0604020202020204" pitchFamily="34" charset="0"/>
              <a:buChar char="•"/>
            </a:pPr>
            <a:r>
              <a:rPr lang="en-US" dirty="0" smtClean="0"/>
              <a:t>Post-class </a:t>
            </a:r>
            <a:r>
              <a:rPr lang="en-US" dirty="0"/>
              <a:t>assignment: </a:t>
            </a:r>
            <a:endParaRPr lang="en-US" dirty="0" smtClean="0"/>
          </a:p>
          <a:p>
            <a:pPr lvl="1">
              <a:buFont typeface="Arial" panose="020B0604020202020204" pitchFamily="34" charset="0"/>
              <a:buChar char="•"/>
            </a:pPr>
            <a:r>
              <a:rPr lang="en-US" dirty="0"/>
              <a:t>build further on the guided exercise to write a research proposal for an experimental design attempting to explain the behaviors observed as discussed during the in-class application test of class C2. Deadline: </a:t>
            </a:r>
            <a:r>
              <a:rPr lang="en-US" dirty="0">
                <a:solidFill>
                  <a:srgbClr val="FFFF00"/>
                </a:solidFill>
              </a:rPr>
              <a:t>April 11, 9AM</a:t>
            </a:r>
          </a:p>
          <a:p>
            <a:pPr>
              <a:buFont typeface="Arial" panose="020B0604020202020204" pitchFamily="34" charset="0"/>
              <a:buChar char="•"/>
            </a:pPr>
            <a:r>
              <a:rPr lang="en-US" dirty="0" smtClean="0"/>
              <a:t>Assessment</a:t>
            </a:r>
            <a:r>
              <a:rPr lang="en-US" dirty="0"/>
              <a:t>: </a:t>
            </a:r>
            <a:endParaRPr lang="en-US" dirty="0" smtClean="0"/>
          </a:p>
          <a:p>
            <a:pPr lvl="1">
              <a:buFont typeface="Arial" panose="020B0604020202020204" pitchFamily="34" charset="0"/>
              <a:buChar char="•"/>
            </a:pPr>
            <a:r>
              <a:rPr lang="en-US" dirty="0"/>
              <a:t>quality and soundness of the research proposal. (4% of positive final score)</a:t>
            </a:r>
          </a:p>
        </p:txBody>
      </p:sp>
    </p:spTree>
    <p:extLst>
      <p:ext uri="{BB962C8B-B14F-4D97-AF65-F5344CB8AC3E}">
        <p14:creationId xmlns:p14="http://schemas.microsoft.com/office/powerpoint/2010/main" val="344938675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Sampling methods</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u="sng" dirty="0" smtClean="0"/>
              <a:t>Random</a:t>
            </a:r>
            <a:r>
              <a:rPr lang="en-US" dirty="0" smtClean="0"/>
              <a:t> </a:t>
            </a:r>
            <a:r>
              <a:rPr lang="en-US" sz="1600" dirty="0" smtClean="0"/>
              <a:t>(in combination with others)</a:t>
            </a:r>
          </a:p>
          <a:p>
            <a:pPr>
              <a:buFont typeface="Arial" panose="020B0604020202020204" pitchFamily="34" charset="0"/>
              <a:buChar char="•"/>
            </a:pPr>
            <a:r>
              <a:rPr lang="en-US" u="sng" dirty="0" smtClean="0"/>
              <a:t>Stratified</a:t>
            </a:r>
            <a:r>
              <a:rPr lang="en-US" dirty="0"/>
              <a:t>: </a:t>
            </a:r>
            <a:endParaRPr lang="en-US" dirty="0" smtClean="0"/>
          </a:p>
          <a:p>
            <a:pPr lvl="1">
              <a:buFont typeface="Arial" panose="020B0604020202020204" pitchFamily="34" charset="0"/>
              <a:buChar char="•"/>
            </a:pPr>
            <a:r>
              <a:rPr lang="en-US" sz="2000" dirty="0" smtClean="0"/>
              <a:t>the </a:t>
            </a:r>
            <a:r>
              <a:rPr lang="en-US" sz="2000" dirty="0"/>
              <a:t>population is partitioned into non-overlapping </a:t>
            </a:r>
            <a:r>
              <a:rPr lang="en-US" sz="2000" dirty="0" smtClean="0"/>
              <a:t>groups (‘strata’) </a:t>
            </a:r>
            <a:r>
              <a:rPr lang="en-US" sz="2000" dirty="0"/>
              <a:t>and a sample is selected by some design within each stratum</a:t>
            </a:r>
            <a:r>
              <a:rPr lang="en-US" sz="2000" dirty="0" smtClean="0"/>
              <a:t>.</a:t>
            </a:r>
          </a:p>
          <a:p>
            <a:pPr lvl="3">
              <a:buFont typeface="Arial" panose="020B0604020202020204" pitchFamily="34" charset="0"/>
              <a:buChar char="•"/>
            </a:pPr>
            <a:r>
              <a:rPr lang="en-US" sz="1600" dirty="0">
                <a:hlinkClick r:id="rId2"/>
              </a:rPr>
              <a:t>https://</a:t>
            </a:r>
            <a:r>
              <a:rPr lang="en-US" sz="1600" dirty="0" smtClean="0">
                <a:hlinkClick r:id="rId2"/>
              </a:rPr>
              <a:t>onlinecourses.science.psu.edu/stat506/node/27</a:t>
            </a:r>
            <a:endParaRPr lang="en-US" sz="1600" dirty="0" smtClean="0"/>
          </a:p>
          <a:p>
            <a:pPr>
              <a:buFont typeface="Arial" panose="020B0604020202020204" pitchFamily="34" charset="0"/>
              <a:buChar char="•"/>
            </a:pPr>
            <a:r>
              <a:rPr lang="en-US" u="sng" dirty="0" smtClean="0"/>
              <a:t>Clustered</a:t>
            </a:r>
            <a:r>
              <a:rPr lang="en-US" dirty="0" smtClean="0"/>
              <a:t>: focus on a specific subpopulation;</a:t>
            </a:r>
          </a:p>
          <a:p>
            <a:pPr>
              <a:buFont typeface="Arial" panose="020B0604020202020204" pitchFamily="34" charset="0"/>
              <a:buChar char="•"/>
            </a:pPr>
            <a:r>
              <a:rPr lang="en-US" u="sng" dirty="0" smtClean="0"/>
              <a:t>Judgment-based</a:t>
            </a:r>
            <a:r>
              <a:rPr lang="en-US" dirty="0" smtClean="0"/>
              <a:t>: focus on subpopulations with specific knowledge or perspective.</a:t>
            </a:r>
          </a:p>
          <a:p>
            <a:pPr>
              <a:buFont typeface="Arial" panose="020B0604020202020204" pitchFamily="34" charset="0"/>
              <a:buChar char="•"/>
            </a:pPr>
            <a:r>
              <a:rPr lang="en-US" u="sng" dirty="0" smtClean="0"/>
              <a:t>Convenience-based</a:t>
            </a:r>
            <a:r>
              <a:rPr lang="en-US" dirty="0" smtClean="0"/>
              <a:t>.</a:t>
            </a:r>
          </a:p>
          <a:p>
            <a:pPr>
              <a:buFont typeface="Arial" panose="020B0604020202020204" pitchFamily="34" charset="0"/>
              <a:buChar char="•"/>
            </a:pPr>
            <a:r>
              <a:rPr lang="en-US" u="sng" dirty="0" smtClean="0"/>
              <a:t>Opportunity-based</a:t>
            </a:r>
            <a:r>
              <a:rPr lang="en-US" dirty="0" smtClean="0"/>
              <a:t>.</a:t>
            </a:r>
          </a:p>
          <a:p>
            <a:pPr>
              <a:buFont typeface="Arial" panose="020B0604020202020204" pitchFamily="34" charset="0"/>
              <a:buChar char="•"/>
            </a:pPr>
            <a:r>
              <a:rPr lang="en-US" u="sng" dirty="0" smtClean="0"/>
              <a:t>Snowball</a:t>
            </a:r>
            <a:r>
              <a:rPr lang="en-US" dirty="0" smtClean="0"/>
              <a:t>: e.g. suggestions by other interviewees.</a:t>
            </a:r>
          </a:p>
          <a:p>
            <a:pPr>
              <a:buFont typeface="Arial" panose="020B0604020202020204" pitchFamily="34" charset="0"/>
              <a:buChar char="•"/>
            </a:pPr>
            <a:endParaRPr lang="en-US" dirty="0" smtClean="0"/>
          </a:p>
        </p:txBody>
      </p:sp>
      <p:sp>
        <p:nvSpPr>
          <p:cNvPr id="4" name="Rectangle 3"/>
          <p:cNvSpPr/>
          <p:nvPr/>
        </p:nvSpPr>
        <p:spPr>
          <a:xfrm>
            <a:off x="381000" y="6320135"/>
            <a:ext cx="8686800" cy="461665"/>
          </a:xfrm>
          <a:prstGeom prst="rect">
            <a:avLst/>
          </a:prstGeom>
        </p:spPr>
        <p:txBody>
          <a:bodyPr wrap="square">
            <a:spAutoFit/>
          </a:bodyPr>
          <a:lstStyle/>
          <a:p>
            <a:pPr algn="r"/>
            <a:r>
              <a:rPr lang="en-US" sz="1200" b="0" dirty="0">
                <a:solidFill>
                  <a:schemeClr val="bg1"/>
                </a:solidFill>
                <a:latin typeface="FuturaStd-Book"/>
              </a:rPr>
              <a:t>MC. Harrell &amp; MA. Bradley. </a:t>
            </a:r>
            <a:r>
              <a:rPr lang="en-US" sz="1200" b="0" dirty="0" smtClean="0">
                <a:solidFill>
                  <a:schemeClr val="bg1"/>
                </a:solidFill>
                <a:latin typeface="FuturaStd-Book"/>
              </a:rPr>
              <a:t>Data </a:t>
            </a:r>
            <a:r>
              <a:rPr lang="en-US" sz="1200" b="0" dirty="0">
                <a:solidFill>
                  <a:schemeClr val="bg1"/>
                </a:solidFill>
                <a:latin typeface="FuturaStd-Book"/>
              </a:rPr>
              <a:t>Collection </a:t>
            </a:r>
            <a:r>
              <a:rPr lang="en-US" sz="1200" b="0" dirty="0" smtClean="0">
                <a:solidFill>
                  <a:schemeClr val="bg1"/>
                </a:solidFill>
                <a:latin typeface="FuturaStd-Book"/>
              </a:rPr>
              <a:t>Methods: Semi-Structured </a:t>
            </a:r>
            <a:r>
              <a:rPr lang="en-US" sz="1200" b="0" dirty="0">
                <a:solidFill>
                  <a:schemeClr val="bg1"/>
                </a:solidFill>
                <a:latin typeface="FuturaStd-Book"/>
              </a:rPr>
              <a:t>Interviews </a:t>
            </a:r>
            <a:r>
              <a:rPr lang="en-US" sz="1200" b="0" dirty="0" smtClean="0">
                <a:solidFill>
                  <a:schemeClr val="bg1"/>
                </a:solidFill>
                <a:latin typeface="FuturaStd-Book"/>
              </a:rPr>
              <a:t>and Focus Groups. RAND Corporation </a:t>
            </a:r>
            <a:r>
              <a:rPr lang="en-US" sz="1200" b="0" dirty="0">
                <a:solidFill>
                  <a:schemeClr val="bg1"/>
                </a:solidFill>
                <a:latin typeface="FuturaStd-Book"/>
              </a:rPr>
              <a:t>2009. http://www.rand.org/pubs/technical_reports/TR718.html</a:t>
            </a:r>
          </a:p>
        </p:txBody>
      </p:sp>
    </p:spTree>
    <p:extLst>
      <p:ext uri="{BB962C8B-B14F-4D97-AF65-F5344CB8AC3E}">
        <p14:creationId xmlns:p14="http://schemas.microsoft.com/office/powerpoint/2010/main" val="229572134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(generally) to be avoided</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smtClean="0"/>
              <a:t>Double-barreled:</a:t>
            </a:r>
          </a:p>
          <a:p>
            <a:pPr lvl="2">
              <a:buFont typeface="Arial" panose="020B0604020202020204" pitchFamily="34" charset="0"/>
              <a:buChar char="•"/>
            </a:pPr>
            <a:r>
              <a:rPr lang="en-US" dirty="0" smtClean="0"/>
              <a:t>two questions in one;</a:t>
            </a:r>
            <a:endParaRPr lang="en-US" dirty="0"/>
          </a:p>
          <a:p>
            <a:pPr>
              <a:buFont typeface="Arial" panose="020B0604020202020204" pitchFamily="34" charset="0"/>
              <a:buChar char="•"/>
            </a:pPr>
            <a:r>
              <a:rPr lang="en-US" dirty="0" smtClean="0"/>
              <a:t>Leading:</a:t>
            </a:r>
          </a:p>
          <a:p>
            <a:pPr lvl="2">
              <a:buFont typeface="Arial" panose="020B0604020202020204" pitchFamily="34" charset="0"/>
              <a:buChar char="•"/>
            </a:pPr>
            <a:r>
              <a:rPr lang="en-US" dirty="0" smtClean="0"/>
              <a:t>Suggest answers in a certain direction;</a:t>
            </a:r>
            <a:endParaRPr lang="en-US" dirty="0"/>
          </a:p>
          <a:p>
            <a:pPr>
              <a:buFont typeface="Arial" panose="020B0604020202020204" pitchFamily="34" charset="0"/>
              <a:buChar char="•"/>
            </a:pPr>
            <a:r>
              <a:rPr lang="en-US" dirty="0" smtClean="0"/>
              <a:t>Use of double negatives;</a:t>
            </a:r>
            <a:endParaRPr lang="en-US" dirty="0"/>
          </a:p>
          <a:p>
            <a:pPr>
              <a:buFont typeface="Arial" panose="020B0604020202020204" pitchFamily="34" charset="0"/>
              <a:buChar char="•"/>
            </a:pPr>
            <a:r>
              <a:rPr lang="en-US" dirty="0" smtClean="0"/>
              <a:t>Use </a:t>
            </a:r>
            <a:r>
              <a:rPr lang="en-US" dirty="0"/>
              <a:t>unfamiliar jargon or technical </a:t>
            </a:r>
            <a:r>
              <a:rPr lang="en-US" dirty="0" smtClean="0"/>
              <a:t>terms;</a:t>
            </a:r>
            <a:endParaRPr lang="en-US" dirty="0"/>
          </a:p>
          <a:p>
            <a:pPr>
              <a:buFont typeface="Arial" panose="020B0604020202020204" pitchFamily="34" charset="0"/>
              <a:buChar char="•"/>
            </a:pPr>
            <a:r>
              <a:rPr lang="en-US" dirty="0" smtClean="0"/>
              <a:t>Vague questions;</a:t>
            </a:r>
            <a:endParaRPr lang="en-US" dirty="0"/>
          </a:p>
          <a:p>
            <a:pPr>
              <a:buFont typeface="Arial" panose="020B0604020202020204" pitchFamily="34" charset="0"/>
              <a:buChar char="•"/>
            </a:pPr>
            <a:r>
              <a:rPr lang="en-US" dirty="0" smtClean="0"/>
              <a:t>Use of emotional language;</a:t>
            </a:r>
            <a:endParaRPr lang="en-US" dirty="0"/>
          </a:p>
          <a:p>
            <a:pPr>
              <a:buFont typeface="Arial" panose="020B0604020202020204" pitchFamily="34" charset="0"/>
              <a:buChar char="•"/>
            </a:pPr>
            <a:r>
              <a:rPr lang="en-US" dirty="0" smtClean="0"/>
              <a:t>Questions </a:t>
            </a:r>
            <a:r>
              <a:rPr lang="en-US" dirty="0"/>
              <a:t>beyond the respondent’s capability to </a:t>
            </a:r>
            <a:r>
              <a:rPr lang="en-US" dirty="0" smtClean="0"/>
              <a:t>answer.</a:t>
            </a:r>
            <a:endParaRPr lang="en-US" dirty="0"/>
          </a:p>
        </p:txBody>
      </p:sp>
      <p:sp>
        <p:nvSpPr>
          <p:cNvPr id="4" name="Rectangle 3"/>
          <p:cNvSpPr/>
          <p:nvPr/>
        </p:nvSpPr>
        <p:spPr>
          <a:xfrm>
            <a:off x="381000" y="6320135"/>
            <a:ext cx="8686800" cy="461665"/>
          </a:xfrm>
          <a:prstGeom prst="rect">
            <a:avLst/>
          </a:prstGeom>
        </p:spPr>
        <p:txBody>
          <a:bodyPr wrap="square">
            <a:spAutoFit/>
          </a:bodyPr>
          <a:lstStyle/>
          <a:p>
            <a:pPr algn="r"/>
            <a:r>
              <a:rPr lang="en-US" sz="1200" b="0" dirty="0">
                <a:solidFill>
                  <a:schemeClr val="bg1"/>
                </a:solidFill>
                <a:latin typeface="FuturaStd-Book"/>
              </a:rPr>
              <a:t>MC. Harrell &amp; MA. Bradley. </a:t>
            </a:r>
            <a:r>
              <a:rPr lang="en-US" sz="1200" b="0" dirty="0" smtClean="0">
                <a:solidFill>
                  <a:schemeClr val="bg1"/>
                </a:solidFill>
                <a:latin typeface="FuturaStd-Book"/>
              </a:rPr>
              <a:t>Data </a:t>
            </a:r>
            <a:r>
              <a:rPr lang="en-US" sz="1200" b="0" dirty="0">
                <a:solidFill>
                  <a:schemeClr val="bg1"/>
                </a:solidFill>
                <a:latin typeface="FuturaStd-Book"/>
              </a:rPr>
              <a:t>Collection </a:t>
            </a:r>
            <a:r>
              <a:rPr lang="en-US" sz="1200" b="0" dirty="0" smtClean="0">
                <a:solidFill>
                  <a:schemeClr val="bg1"/>
                </a:solidFill>
                <a:latin typeface="FuturaStd-Book"/>
              </a:rPr>
              <a:t>Methods: Semi-Structured </a:t>
            </a:r>
            <a:r>
              <a:rPr lang="en-US" sz="1200" b="0" dirty="0">
                <a:solidFill>
                  <a:schemeClr val="bg1"/>
                </a:solidFill>
                <a:latin typeface="FuturaStd-Book"/>
              </a:rPr>
              <a:t>Interviews </a:t>
            </a:r>
            <a:r>
              <a:rPr lang="en-US" sz="1200" b="0" dirty="0" smtClean="0">
                <a:solidFill>
                  <a:schemeClr val="bg1"/>
                </a:solidFill>
                <a:latin typeface="FuturaStd-Book"/>
              </a:rPr>
              <a:t>and Focus Groups. RAND Corporation </a:t>
            </a:r>
            <a:r>
              <a:rPr lang="en-US" sz="1200" b="0" dirty="0">
                <a:solidFill>
                  <a:schemeClr val="bg1"/>
                </a:solidFill>
                <a:latin typeface="FuturaStd-Book"/>
              </a:rPr>
              <a:t>2009. http://www.rand.org/pubs/technical_reports/TR718.html</a:t>
            </a:r>
          </a:p>
        </p:txBody>
      </p:sp>
    </p:spTree>
    <p:extLst>
      <p:ext uri="{BB962C8B-B14F-4D97-AF65-F5344CB8AC3E}">
        <p14:creationId xmlns:p14="http://schemas.microsoft.com/office/powerpoint/2010/main" val="3369309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Quantitative research</a:t>
            </a:r>
            <a:endParaRPr lang="en-US" dirty="0"/>
          </a:p>
        </p:txBody>
      </p:sp>
      <p:sp>
        <p:nvSpPr>
          <p:cNvPr id="3" name="Content Placeholder 2"/>
          <p:cNvSpPr>
            <a:spLocks noGrp="1"/>
          </p:cNvSpPr>
          <p:nvPr>
            <p:ph idx="1"/>
          </p:nvPr>
        </p:nvSpPr>
        <p:spPr>
          <a:xfrm>
            <a:off x="228600" y="1676400"/>
            <a:ext cx="8686800" cy="1143000"/>
          </a:xfrm>
        </p:spPr>
        <p:txBody>
          <a:bodyPr/>
          <a:lstStyle/>
          <a:p>
            <a:r>
              <a:rPr lang="en-US" dirty="0"/>
              <a:t>In natural sciences and social sciences, </a:t>
            </a:r>
            <a:r>
              <a:rPr lang="en-US" b="1" dirty="0"/>
              <a:t>quantitative research</a:t>
            </a:r>
            <a:r>
              <a:rPr lang="en-US" dirty="0"/>
              <a:t> is the systematic empirical investigation of observable phenomena </a:t>
            </a:r>
            <a:r>
              <a:rPr lang="en-US" dirty="0" smtClean="0"/>
              <a:t>via </a:t>
            </a:r>
            <a:r>
              <a:rPr lang="en-US" dirty="0" smtClean="0">
                <a:solidFill>
                  <a:srgbClr val="AAE600"/>
                </a:solidFill>
              </a:rPr>
              <a:t>statistical, mathematical or computational techniques</a:t>
            </a:r>
            <a:r>
              <a:rPr lang="en-US" dirty="0" smtClean="0"/>
              <a:t>.</a:t>
            </a:r>
            <a:endParaRPr lang="en-US" dirty="0"/>
          </a:p>
        </p:txBody>
      </p:sp>
      <p:sp>
        <p:nvSpPr>
          <p:cNvPr id="4" name="Title 1"/>
          <p:cNvSpPr txBox="1">
            <a:spLocks/>
          </p:cNvSpPr>
          <p:nvPr/>
        </p:nvSpPr>
        <p:spPr>
          <a:xfrm>
            <a:off x="228600" y="3810000"/>
            <a:ext cx="8686800" cy="762000"/>
          </a:xfrm>
          <a:prstGeom prst="rect">
            <a:avLst/>
          </a:prstGeom>
        </p:spPr>
        <p:txBody>
          <a:bodyPr/>
          <a:lstStyle>
            <a:lvl1pPr algn="ctr" rtl="0" eaLnBrk="1" fontAlgn="base" hangingPunct="1">
              <a:spcBef>
                <a:spcPct val="0"/>
              </a:spcBef>
              <a:spcAft>
                <a:spcPct val="0"/>
              </a:spcAft>
              <a:defRPr sz="3600" b="0" i="0">
                <a:solidFill>
                  <a:schemeClr val="bg1"/>
                </a:solidFill>
                <a:latin typeface="Georgia"/>
                <a:ea typeface="ＭＳ Ｐゴシック" pitchFamily="122" charset="-128"/>
                <a:cs typeface="Georgia"/>
              </a:defRPr>
            </a:lvl1pPr>
            <a:lvl2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2pPr>
            <a:lvl3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3pPr>
            <a:lvl4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4pPr>
            <a:lvl5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5pPr>
            <a:lvl6pPr marL="457200" algn="l" rtl="0" eaLnBrk="1" fontAlgn="base" hangingPunct="1">
              <a:spcBef>
                <a:spcPct val="0"/>
              </a:spcBef>
              <a:spcAft>
                <a:spcPct val="0"/>
              </a:spcAft>
              <a:defRPr sz="3600">
                <a:solidFill>
                  <a:schemeClr val="bg1"/>
                </a:solidFill>
                <a:latin typeface="Times" pitchFamily="122" charset="0"/>
              </a:defRPr>
            </a:lvl6pPr>
            <a:lvl7pPr marL="914400" algn="l" rtl="0" eaLnBrk="1" fontAlgn="base" hangingPunct="1">
              <a:spcBef>
                <a:spcPct val="0"/>
              </a:spcBef>
              <a:spcAft>
                <a:spcPct val="0"/>
              </a:spcAft>
              <a:defRPr sz="3600">
                <a:solidFill>
                  <a:schemeClr val="bg1"/>
                </a:solidFill>
                <a:latin typeface="Times" pitchFamily="122" charset="0"/>
              </a:defRPr>
            </a:lvl7pPr>
            <a:lvl8pPr marL="1371600" algn="l" rtl="0" eaLnBrk="1" fontAlgn="base" hangingPunct="1">
              <a:spcBef>
                <a:spcPct val="0"/>
              </a:spcBef>
              <a:spcAft>
                <a:spcPct val="0"/>
              </a:spcAft>
              <a:defRPr sz="3600">
                <a:solidFill>
                  <a:schemeClr val="bg1"/>
                </a:solidFill>
                <a:latin typeface="Times" pitchFamily="122" charset="0"/>
              </a:defRPr>
            </a:lvl8pPr>
            <a:lvl9pPr marL="1828800" algn="l" rtl="0" eaLnBrk="1" fontAlgn="base" hangingPunct="1">
              <a:spcBef>
                <a:spcPct val="0"/>
              </a:spcBef>
              <a:spcAft>
                <a:spcPct val="0"/>
              </a:spcAft>
              <a:defRPr sz="3600">
                <a:solidFill>
                  <a:schemeClr val="bg1"/>
                </a:solidFill>
                <a:latin typeface="Times" pitchFamily="122" charset="0"/>
              </a:defRPr>
            </a:lvl9pPr>
          </a:lstStyle>
          <a:p>
            <a:r>
              <a:rPr lang="en-US" kern="0" dirty="0" smtClean="0">
                <a:solidFill>
                  <a:srgbClr val="FFFFFF"/>
                </a:solidFill>
              </a:rPr>
              <a:t>Qualitative research</a:t>
            </a:r>
            <a:endParaRPr lang="en-US" kern="0" dirty="0">
              <a:solidFill>
                <a:srgbClr val="FFFFFF"/>
              </a:solidFill>
            </a:endParaRPr>
          </a:p>
        </p:txBody>
      </p:sp>
      <p:sp>
        <p:nvSpPr>
          <p:cNvPr id="6" name="Rectangle 5"/>
          <p:cNvSpPr/>
          <p:nvPr/>
        </p:nvSpPr>
        <p:spPr>
          <a:xfrm>
            <a:off x="4038600" y="3124200"/>
            <a:ext cx="4572000" cy="276999"/>
          </a:xfrm>
          <a:prstGeom prst="rect">
            <a:avLst/>
          </a:prstGeom>
        </p:spPr>
        <p:txBody>
          <a:bodyPr>
            <a:spAutoFit/>
          </a:bodyPr>
          <a:lstStyle/>
          <a:p>
            <a:r>
              <a:rPr lang="en-US" sz="1200" b="0" i="1" dirty="0">
                <a:solidFill>
                  <a:srgbClr val="FFFFFF"/>
                </a:solidFill>
              </a:rPr>
              <a:t>https://</a:t>
            </a:r>
            <a:r>
              <a:rPr lang="en-US" sz="1200" dirty="0">
                <a:solidFill>
                  <a:srgbClr val="FFFFFF"/>
                </a:solidFill>
              </a:rPr>
              <a:t>en.wikipedia.org/wiki/Quantitative_research</a:t>
            </a:r>
          </a:p>
        </p:txBody>
      </p:sp>
      <p:sp>
        <p:nvSpPr>
          <p:cNvPr id="8" name="Rectangle 7"/>
          <p:cNvSpPr/>
          <p:nvPr/>
        </p:nvSpPr>
        <p:spPr bwMode="auto">
          <a:xfrm>
            <a:off x="4358640" y="2514600"/>
            <a:ext cx="3947160" cy="30480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9" name="Rectangle 8"/>
          <p:cNvSpPr/>
          <p:nvPr/>
        </p:nvSpPr>
        <p:spPr bwMode="auto">
          <a:xfrm>
            <a:off x="411480" y="2875280"/>
            <a:ext cx="3947160" cy="30480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846520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P spid="8" grpId="0" animBg="1"/>
      <p:bldP spid="9"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0"/>
            <a:ext cx="9144000" cy="762000"/>
          </a:xfrm>
        </p:spPr>
        <p:txBody>
          <a:bodyPr/>
          <a:lstStyle/>
          <a:p>
            <a:r>
              <a:rPr lang="en-US" sz="3500" dirty="0" smtClean="0"/>
              <a:t>Champions of sneakily biased surveys: ACLU</a:t>
            </a:r>
            <a:endParaRPr lang="en-US" sz="3500" dirty="0"/>
          </a:p>
        </p:txBody>
      </p:sp>
      <p:sp>
        <p:nvSpPr>
          <p:cNvPr id="3" name="Content Placeholder 2"/>
          <p:cNvSpPr>
            <a:spLocks noGrp="1"/>
          </p:cNvSpPr>
          <p:nvPr>
            <p:ph idx="1"/>
          </p:nvPr>
        </p:nvSpPr>
        <p:spPr>
          <a:xfrm>
            <a:off x="228600" y="1676400"/>
            <a:ext cx="8686800" cy="4953000"/>
          </a:xfrm>
        </p:spPr>
        <p:txBody>
          <a:bodyPr/>
          <a:lstStyle/>
          <a:p>
            <a:pPr>
              <a:buFont typeface="Arial" panose="020B0604020202020204" pitchFamily="34" charset="0"/>
              <a:buChar char="•"/>
            </a:pPr>
            <a:r>
              <a:rPr lang="en-US" dirty="0" smtClean="0"/>
              <a:t>They issue only questions about what they are opposed to</a:t>
            </a:r>
            <a:r>
              <a:rPr lang="en-US" dirty="0"/>
              <a:t>. </a:t>
            </a:r>
            <a:r>
              <a:rPr lang="en-US" sz="1200" dirty="0"/>
              <a:t>(https://www.watchdog.org/issues/accountability/survey-highlights-nonpartisan-aclu-s-liberal-biases/article_8489a54a-0798-58bf-a075-f413a54f6c96.html</a:t>
            </a:r>
            <a:r>
              <a:rPr lang="en-US" sz="1200" dirty="0" smtClean="0"/>
              <a:t>)</a:t>
            </a:r>
          </a:p>
          <a:p>
            <a:pPr>
              <a:buFont typeface="Arial" panose="020B0604020202020204" pitchFamily="34" charset="0"/>
              <a:buChar char="•"/>
            </a:pPr>
            <a:endParaRPr lang="en-US" dirty="0" smtClean="0"/>
          </a:p>
          <a:p>
            <a:pPr>
              <a:buFont typeface="Arial" panose="020B0604020202020204" pitchFamily="34" charset="0"/>
              <a:buChar char="•"/>
            </a:pPr>
            <a:r>
              <a:rPr lang="en-US" dirty="0" smtClean="0"/>
              <a:t>Phrase questions as if they are about facts: </a:t>
            </a:r>
          </a:p>
          <a:p>
            <a:pPr lvl="1">
              <a:buFont typeface="Arial" panose="020B0604020202020204" pitchFamily="34" charset="0"/>
              <a:buChar char="•"/>
            </a:pPr>
            <a:r>
              <a:rPr lang="en-US" dirty="0" smtClean="0"/>
              <a:t>‘</a:t>
            </a:r>
            <a:r>
              <a:rPr lang="en-US" i="1" dirty="0"/>
              <a:t>3.) How concerned are you about proposals to ban </a:t>
            </a:r>
            <a:r>
              <a:rPr lang="en-US" i="1" dirty="0" smtClean="0"/>
              <a:t>Muslims from </a:t>
            </a:r>
            <a:r>
              <a:rPr lang="en-US" i="1" dirty="0"/>
              <a:t>entering America based solely on their </a:t>
            </a:r>
            <a:r>
              <a:rPr lang="en-US" i="1" dirty="0" smtClean="0"/>
              <a:t>religious beliefs?</a:t>
            </a:r>
            <a:r>
              <a:rPr lang="en-US" dirty="0" smtClean="0"/>
              <a:t>’ (2016 ACLU Survey)</a:t>
            </a:r>
          </a:p>
          <a:p>
            <a:pPr lvl="1">
              <a:buFont typeface="Arial" panose="020B0604020202020204" pitchFamily="34" charset="0"/>
              <a:buChar char="•"/>
            </a:pPr>
            <a:r>
              <a:rPr lang="en-US" dirty="0" smtClean="0"/>
              <a:t>‘</a:t>
            </a:r>
            <a:r>
              <a:rPr lang="en-US" i="1" dirty="0" smtClean="0"/>
              <a:t>How </a:t>
            </a:r>
            <a:r>
              <a:rPr lang="en-US" i="1" dirty="0"/>
              <a:t>concerned are you about </a:t>
            </a:r>
            <a:r>
              <a:rPr lang="en-US" i="1" dirty="0" smtClean="0"/>
              <a:t>Donald </a:t>
            </a:r>
            <a:r>
              <a:rPr lang="en-US" i="1" dirty="0"/>
              <a:t>Trump abusing power and undermining the rule of </a:t>
            </a:r>
            <a:r>
              <a:rPr lang="en-US" i="1" dirty="0" smtClean="0"/>
              <a:t>law</a:t>
            </a:r>
            <a:r>
              <a:rPr lang="en-US" dirty="0" smtClean="0"/>
              <a:t>’ (Q6. 2017)</a:t>
            </a:r>
          </a:p>
          <a:p>
            <a:pPr>
              <a:buFont typeface="Arial" panose="020B0604020202020204" pitchFamily="34" charset="0"/>
              <a:buChar char="•"/>
            </a:pPr>
            <a:endParaRPr lang="en-US" dirty="0" smtClean="0"/>
          </a:p>
          <a:p>
            <a:pPr>
              <a:buFont typeface="Arial" panose="020B0604020202020204" pitchFamily="34" charset="0"/>
              <a:buChar char="•"/>
            </a:pPr>
            <a:endParaRPr lang="en-US" dirty="0"/>
          </a:p>
        </p:txBody>
      </p:sp>
    </p:spTree>
    <p:extLst>
      <p:ext uri="{BB962C8B-B14F-4D97-AF65-F5344CB8AC3E}">
        <p14:creationId xmlns:p14="http://schemas.microsoft.com/office/powerpoint/2010/main" val="323160101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0"/>
            <a:ext cx="9144000" cy="762000"/>
          </a:xfrm>
        </p:spPr>
        <p:txBody>
          <a:bodyPr/>
          <a:lstStyle/>
          <a:p>
            <a:r>
              <a:rPr lang="en-US" sz="3500" dirty="0"/>
              <a:t>Champions of sneakily biased surveys: ACLU</a:t>
            </a:r>
          </a:p>
        </p:txBody>
      </p:sp>
      <p:sp>
        <p:nvSpPr>
          <p:cNvPr id="3" name="Content Placeholder 2"/>
          <p:cNvSpPr>
            <a:spLocks noGrp="1"/>
          </p:cNvSpPr>
          <p:nvPr>
            <p:ph idx="1"/>
          </p:nvPr>
        </p:nvSpPr>
        <p:spPr/>
        <p:txBody>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r>
              <a:rPr lang="en-US" dirty="0" smtClean="0"/>
              <a:t>https</a:t>
            </a:r>
            <a:r>
              <a:rPr lang="en-US" dirty="0"/>
              <a:t>://action.aclu.org/secure/trump-survey</a:t>
            </a:r>
          </a:p>
        </p:txBody>
      </p:sp>
      <p:pic>
        <p:nvPicPr>
          <p:cNvPr id="4" name="Picture 3"/>
          <p:cNvPicPr>
            <a:picLocks noChangeAspect="1"/>
          </p:cNvPicPr>
          <p:nvPr/>
        </p:nvPicPr>
        <p:blipFill>
          <a:blip r:embed="rId2"/>
          <a:stretch>
            <a:fillRect/>
          </a:stretch>
        </p:blipFill>
        <p:spPr>
          <a:xfrm>
            <a:off x="395287" y="1866900"/>
            <a:ext cx="8353425" cy="3124200"/>
          </a:xfrm>
          <a:prstGeom prst="rect">
            <a:avLst/>
          </a:prstGeom>
        </p:spPr>
      </p:pic>
      <p:sp>
        <p:nvSpPr>
          <p:cNvPr id="5" name="Oval 4"/>
          <p:cNvSpPr/>
          <p:nvPr/>
        </p:nvSpPr>
        <p:spPr bwMode="auto">
          <a:xfrm>
            <a:off x="6400800" y="3505200"/>
            <a:ext cx="1066800" cy="533400"/>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6" name="Oval 5"/>
          <p:cNvSpPr/>
          <p:nvPr/>
        </p:nvSpPr>
        <p:spPr bwMode="auto">
          <a:xfrm>
            <a:off x="4572000" y="4495800"/>
            <a:ext cx="609600" cy="228600"/>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3568132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a:t>
            </a:r>
            <a:r>
              <a:rPr lang="en-US" dirty="0"/>
              <a:t>of Data </a:t>
            </a:r>
            <a:r>
              <a:rPr lang="en-US" dirty="0" smtClean="0"/>
              <a:t>Collection in QRM</a:t>
            </a:r>
            <a:r>
              <a:rPr lang="en-US" dirty="0"/>
              <a:t/>
            </a:r>
            <a:br>
              <a:rPr lang="en-US" dirty="0"/>
            </a:b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sz="2800" dirty="0" smtClean="0"/>
              <a:t>Survey</a:t>
            </a:r>
            <a:endParaRPr lang="en-US" sz="2800" dirty="0"/>
          </a:p>
          <a:p>
            <a:pPr>
              <a:buFont typeface="Arial" panose="020B0604020202020204" pitchFamily="34" charset="0"/>
              <a:buChar char="•"/>
            </a:pPr>
            <a:r>
              <a:rPr lang="en-US" sz="2800" dirty="0" smtClean="0"/>
              <a:t>Interviews</a:t>
            </a:r>
            <a:endParaRPr lang="en-US" sz="2800" dirty="0"/>
          </a:p>
          <a:p>
            <a:pPr>
              <a:buFont typeface="Arial" panose="020B0604020202020204" pitchFamily="34" charset="0"/>
              <a:buChar char="•"/>
            </a:pPr>
            <a:r>
              <a:rPr lang="en-US" sz="2800" dirty="0" smtClean="0"/>
              <a:t>Focus </a:t>
            </a:r>
            <a:r>
              <a:rPr lang="en-US" sz="2800" dirty="0"/>
              <a:t>groups</a:t>
            </a:r>
          </a:p>
          <a:p>
            <a:pPr>
              <a:buFont typeface="Arial" panose="020B0604020202020204" pitchFamily="34" charset="0"/>
              <a:buChar char="•"/>
            </a:pPr>
            <a:r>
              <a:rPr lang="en-US" sz="2800" dirty="0" smtClean="0"/>
              <a:t>Observation</a:t>
            </a:r>
            <a:endParaRPr lang="en-US" sz="2800" dirty="0"/>
          </a:p>
          <a:p>
            <a:pPr>
              <a:buFont typeface="Arial" panose="020B0604020202020204" pitchFamily="34" charset="0"/>
              <a:buChar char="•"/>
            </a:pPr>
            <a:r>
              <a:rPr lang="en-US" sz="2800" dirty="0" smtClean="0"/>
              <a:t>(</a:t>
            </a:r>
            <a:r>
              <a:rPr lang="en-US" sz="2800" dirty="0"/>
              <a:t>Data) extraction</a:t>
            </a:r>
          </a:p>
          <a:p>
            <a:pPr>
              <a:buFont typeface="Arial" panose="020B0604020202020204" pitchFamily="34" charset="0"/>
              <a:buChar char="•"/>
            </a:pPr>
            <a:r>
              <a:rPr lang="en-US" sz="2800" dirty="0" smtClean="0"/>
              <a:t>Secondary </a:t>
            </a:r>
            <a:r>
              <a:rPr lang="en-US" sz="2800" dirty="0"/>
              <a:t>data </a:t>
            </a:r>
            <a:r>
              <a:rPr lang="en-US" sz="2800" dirty="0" smtClean="0"/>
              <a:t>sources</a:t>
            </a:r>
          </a:p>
          <a:p>
            <a:pPr>
              <a:buFont typeface="Arial" panose="020B0604020202020204" pitchFamily="34" charset="0"/>
              <a:buChar char="•"/>
            </a:pPr>
            <a:r>
              <a:rPr lang="en-US" sz="2800" dirty="0" smtClean="0"/>
              <a:t>Ethnography</a:t>
            </a:r>
            <a:endParaRPr lang="en-US" sz="2800" dirty="0"/>
          </a:p>
        </p:txBody>
      </p:sp>
      <p:sp>
        <p:nvSpPr>
          <p:cNvPr id="5" name="TextBox 4"/>
          <p:cNvSpPr txBox="1"/>
          <p:nvPr/>
        </p:nvSpPr>
        <p:spPr>
          <a:xfrm>
            <a:off x="4724400" y="2849940"/>
            <a:ext cx="4191000" cy="1569660"/>
          </a:xfrm>
          <a:prstGeom prst="rect">
            <a:avLst/>
          </a:prstGeom>
          <a:noFill/>
          <a:ln>
            <a:solidFill>
              <a:schemeClr val="bg1"/>
            </a:solidFill>
          </a:ln>
        </p:spPr>
        <p:txBody>
          <a:bodyPr wrap="square" rtlCol="0">
            <a:spAutoFit/>
          </a:bodyPr>
          <a:lstStyle/>
          <a:p>
            <a:pPr marL="457200" indent="-457200" algn="l">
              <a:buFont typeface="Arial" panose="020B0604020202020204" pitchFamily="34" charset="0"/>
              <a:buChar char="•"/>
            </a:pPr>
            <a:r>
              <a:rPr lang="en-US" sz="2400" b="0" dirty="0" smtClean="0">
                <a:solidFill>
                  <a:schemeClr val="bg1"/>
                </a:solidFill>
              </a:rPr>
              <a:t>No participation of researcher in the interaction;</a:t>
            </a:r>
          </a:p>
          <a:p>
            <a:pPr marL="457200" indent="-457200" algn="l">
              <a:buFont typeface="Arial" panose="020B0604020202020204" pitchFamily="34" charset="0"/>
              <a:buChar char="•"/>
            </a:pPr>
            <a:r>
              <a:rPr lang="en-US" sz="2400" b="0" dirty="0" smtClean="0">
                <a:solidFill>
                  <a:schemeClr val="bg1"/>
                </a:solidFill>
              </a:rPr>
              <a:t>Level of impact by mere presence may factor in.</a:t>
            </a:r>
            <a:endParaRPr lang="en-US" sz="2400" b="0" dirty="0">
              <a:solidFill>
                <a:schemeClr val="bg1"/>
              </a:solidFill>
            </a:endParaRPr>
          </a:p>
        </p:txBody>
      </p:sp>
      <p:cxnSp>
        <p:nvCxnSpPr>
          <p:cNvPr id="6" name="Straight Arrow Connector 5"/>
          <p:cNvCxnSpPr/>
          <p:nvPr/>
        </p:nvCxnSpPr>
        <p:spPr bwMode="auto">
          <a:xfrm>
            <a:off x="2799080" y="3504704"/>
            <a:ext cx="1905000" cy="0"/>
          </a:xfrm>
          <a:prstGeom prst="straightConnector1">
            <a:avLst/>
          </a:prstGeom>
          <a:solidFill>
            <a:schemeClr val="accent1"/>
          </a:solidFill>
          <a:ln w="57150" cap="flat" cmpd="sng" algn="ctr">
            <a:solidFill>
              <a:schemeClr val="bg1"/>
            </a:solidFill>
            <a:prstDash val="solid"/>
            <a:round/>
            <a:headEnd type="none" w="med" len="med"/>
            <a:tailEnd type="triangle"/>
          </a:ln>
          <a:effectLst/>
        </p:spPr>
      </p:cxnSp>
      <p:sp>
        <p:nvSpPr>
          <p:cNvPr id="7" name="Rectangle 6"/>
          <p:cNvSpPr/>
          <p:nvPr/>
        </p:nvSpPr>
        <p:spPr>
          <a:xfrm>
            <a:off x="381000" y="6320135"/>
            <a:ext cx="8686800" cy="461665"/>
          </a:xfrm>
          <a:prstGeom prst="rect">
            <a:avLst/>
          </a:prstGeom>
        </p:spPr>
        <p:txBody>
          <a:bodyPr wrap="square">
            <a:spAutoFit/>
          </a:bodyPr>
          <a:lstStyle/>
          <a:p>
            <a:pPr algn="r"/>
            <a:r>
              <a:rPr lang="en-US" sz="1200" b="0" dirty="0">
                <a:solidFill>
                  <a:schemeClr val="bg1"/>
                </a:solidFill>
                <a:latin typeface="FuturaStd-Book"/>
              </a:rPr>
              <a:t>MC. Harrell &amp; MA. Bradley. </a:t>
            </a:r>
            <a:r>
              <a:rPr lang="en-US" sz="1200" b="0" dirty="0" smtClean="0">
                <a:solidFill>
                  <a:schemeClr val="bg1"/>
                </a:solidFill>
                <a:latin typeface="FuturaStd-Book"/>
              </a:rPr>
              <a:t>Data </a:t>
            </a:r>
            <a:r>
              <a:rPr lang="en-US" sz="1200" b="0" dirty="0">
                <a:solidFill>
                  <a:schemeClr val="bg1"/>
                </a:solidFill>
                <a:latin typeface="FuturaStd-Book"/>
              </a:rPr>
              <a:t>Collection </a:t>
            </a:r>
            <a:r>
              <a:rPr lang="en-US" sz="1200" b="0" dirty="0" smtClean="0">
                <a:solidFill>
                  <a:schemeClr val="bg1"/>
                </a:solidFill>
                <a:latin typeface="FuturaStd-Book"/>
              </a:rPr>
              <a:t>Methods: Semi-Structured </a:t>
            </a:r>
            <a:r>
              <a:rPr lang="en-US" sz="1200" b="0" dirty="0">
                <a:solidFill>
                  <a:schemeClr val="bg1"/>
                </a:solidFill>
                <a:latin typeface="FuturaStd-Book"/>
              </a:rPr>
              <a:t>Interviews </a:t>
            </a:r>
            <a:r>
              <a:rPr lang="en-US" sz="1200" b="0" dirty="0" smtClean="0">
                <a:solidFill>
                  <a:schemeClr val="bg1"/>
                </a:solidFill>
                <a:latin typeface="FuturaStd-Book"/>
              </a:rPr>
              <a:t>and Focus Groups. RAND Corporation </a:t>
            </a:r>
            <a:r>
              <a:rPr lang="en-US" sz="1200" b="0" dirty="0">
                <a:solidFill>
                  <a:schemeClr val="bg1"/>
                </a:solidFill>
                <a:latin typeface="FuturaStd-Book"/>
              </a:rPr>
              <a:t>2009. http://www.rand.org/pubs/technical_reports/TR718.html</a:t>
            </a:r>
          </a:p>
        </p:txBody>
      </p:sp>
    </p:spTree>
    <p:extLst>
      <p:ext uri="{BB962C8B-B14F-4D97-AF65-F5344CB8AC3E}">
        <p14:creationId xmlns:p14="http://schemas.microsoft.com/office/powerpoint/2010/main" val="380711488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Pros and cons of observations</a:t>
            </a:r>
            <a:endParaRPr lang="en-US" dirty="0"/>
          </a:p>
        </p:txBody>
      </p:sp>
      <p:sp>
        <p:nvSpPr>
          <p:cNvPr id="3" name="Content Placeholder 2"/>
          <p:cNvSpPr>
            <a:spLocks noGrp="1"/>
          </p:cNvSpPr>
          <p:nvPr>
            <p:ph idx="1"/>
          </p:nvPr>
        </p:nvSpPr>
        <p:spPr/>
        <p:txBody>
          <a:bodyPr/>
          <a:lstStyle/>
          <a:p>
            <a:r>
              <a:rPr lang="en-US" sz="2000" b="1" u="sng" dirty="0"/>
              <a:t>Advantages</a:t>
            </a:r>
            <a:r>
              <a:rPr lang="en-US" sz="2000" b="1" dirty="0"/>
              <a:t>:</a:t>
            </a:r>
          </a:p>
          <a:p>
            <a:r>
              <a:rPr lang="en-US" sz="2000" dirty="0"/>
              <a:t>·  Provide direct </a:t>
            </a:r>
            <a:r>
              <a:rPr lang="en-US" sz="2000" dirty="0" smtClean="0"/>
              <a:t>information </a:t>
            </a:r>
            <a:r>
              <a:rPr lang="en-US" sz="2000" dirty="0"/>
              <a:t>about behavior of individuals </a:t>
            </a:r>
            <a:r>
              <a:rPr lang="en-US" sz="2000" dirty="0" smtClean="0"/>
              <a:t>and groups;</a:t>
            </a:r>
            <a:endParaRPr lang="en-US" sz="2000" dirty="0"/>
          </a:p>
          <a:p>
            <a:r>
              <a:rPr lang="en-US" sz="2000" dirty="0"/>
              <a:t>·  Permit evaluator to enter into and understand </a:t>
            </a:r>
            <a:r>
              <a:rPr lang="en-US" sz="2000" dirty="0" smtClean="0"/>
              <a:t>situation/context;</a:t>
            </a:r>
            <a:endParaRPr lang="en-US" sz="2000" dirty="0"/>
          </a:p>
          <a:p>
            <a:r>
              <a:rPr lang="en-US" sz="2000" dirty="0"/>
              <a:t>·  Provide good opportunities for identifying </a:t>
            </a:r>
            <a:r>
              <a:rPr lang="en-US" sz="2000" dirty="0" smtClean="0"/>
              <a:t>unanticipated outcomes;</a:t>
            </a:r>
            <a:endParaRPr lang="en-US" sz="2000" dirty="0"/>
          </a:p>
          <a:p>
            <a:r>
              <a:rPr lang="en-US" sz="2000" dirty="0"/>
              <a:t>·  Exist in natural, unstructured, and flexible </a:t>
            </a:r>
            <a:r>
              <a:rPr lang="en-US" sz="2000" dirty="0" smtClean="0"/>
              <a:t>setting.</a:t>
            </a:r>
            <a:endParaRPr lang="en-US" sz="2000" dirty="0"/>
          </a:p>
          <a:p>
            <a:r>
              <a:rPr lang="en-US" sz="2000" b="1" u="sng" dirty="0"/>
              <a:t>Disadvantages</a:t>
            </a:r>
            <a:r>
              <a:rPr lang="en-US" sz="2000" b="1" dirty="0"/>
              <a:t>:</a:t>
            </a:r>
          </a:p>
          <a:p>
            <a:r>
              <a:rPr lang="en-US" sz="2000" dirty="0"/>
              <a:t>·  Expensive and time </a:t>
            </a:r>
            <a:r>
              <a:rPr lang="en-US" sz="2000" dirty="0" smtClean="0"/>
              <a:t>consuming;</a:t>
            </a:r>
            <a:endParaRPr lang="en-US" sz="2000" dirty="0"/>
          </a:p>
          <a:p>
            <a:r>
              <a:rPr lang="en-US" sz="2000" dirty="0"/>
              <a:t>·  Need well-qualified, highly trained observers; may need to </a:t>
            </a:r>
            <a:r>
              <a:rPr lang="en-US" sz="2000" dirty="0" smtClean="0"/>
              <a:t>be content experts;</a:t>
            </a:r>
            <a:endParaRPr lang="en-US" sz="2000" dirty="0"/>
          </a:p>
          <a:p>
            <a:r>
              <a:rPr lang="en-US" sz="2000" dirty="0"/>
              <a:t>·  May affect behavior of </a:t>
            </a:r>
            <a:r>
              <a:rPr lang="en-US" sz="2000" dirty="0" smtClean="0"/>
              <a:t>participants;</a:t>
            </a:r>
            <a:endParaRPr lang="en-US" sz="2000" dirty="0"/>
          </a:p>
          <a:p>
            <a:r>
              <a:rPr lang="en-US" sz="2000" dirty="0"/>
              <a:t>·  Selective perception of observer may distort </a:t>
            </a:r>
            <a:r>
              <a:rPr lang="en-US" sz="2000" dirty="0" smtClean="0"/>
              <a:t>data;</a:t>
            </a:r>
            <a:endParaRPr lang="en-US" sz="2000" dirty="0"/>
          </a:p>
          <a:p>
            <a:r>
              <a:rPr lang="en-US" sz="2000" dirty="0"/>
              <a:t>·  Behavior or set of behaviors observed may be </a:t>
            </a:r>
            <a:r>
              <a:rPr lang="en-US" sz="2000" dirty="0" smtClean="0"/>
              <a:t>atypical.</a:t>
            </a:r>
            <a:endParaRPr lang="en-US" sz="2000" dirty="0"/>
          </a:p>
        </p:txBody>
      </p:sp>
      <p:sp>
        <p:nvSpPr>
          <p:cNvPr id="5" name="Rectangle 4"/>
          <p:cNvSpPr/>
          <p:nvPr/>
        </p:nvSpPr>
        <p:spPr>
          <a:xfrm>
            <a:off x="0" y="6258580"/>
            <a:ext cx="9067800" cy="523220"/>
          </a:xfrm>
          <a:prstGeom prst="rect">
            <a:avLst/>
          </a:prstGeom>
        </p:spPr>
        <p:txBody>
          <a:bodyPr wrap="square">
            <a:spAutoFit/>
          </a:bodyPr>
          <a:lstStyle/>
          <a:p>
            <a:pPr algn="r"/>
            <a:r>
              <a:rPr lang="en-US" sz="1400" b="0" dirty="0" smtClean="0">
                <a:solidFill>
                  <a:schemeClr val="bg1"/>
                </a:solidFill>
              </a:rPr>
              <a:t>NSF. The 2002 User Friendly Handbook for Project Evaluation. Section </a:t>
            </a:r>
            <a:r>
              <a:rPr lang="en-US" sz="1400" b="0" dirty="0">
                <a:solidFill>
                  <a:schemeClr val="bg1"/>
                </a:solidFill>
              </a:rPr>
              <a:t>III - An Overview of Quantitative and Qualitative Data Collection Methods. https://www.nsf.gov/pubs/2002/nsf02057/nsf02057_4.pdf</a:t>
            </a:r>
          </a:p>
        </p:txBody>
      </p:sp>
    </p:spTree>
    <p:extLst>
      <p:ext uri="{BB962C8B-B14F-4D97-AF65-F5344CB8AC3E}">
        <p14:creationId xmlns:p14="http://schemas.microsoft.com/office/powerpoint/2010/main" val="1310003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Special setup: case studies</a:t>
            </a:r>
            <a:br>
              <a:rPr lang="en-US" dirty="0" smtClean="0"/>
            </a:br>
            <a:r>
              <a:rPr lang="en-US" dirty="0" smtClean="0"/>
              <a:t>Pros and cons</a:t>
            </a:r>
            <a:endParaRPr lang="en-US" dirty="0"/>
          </a:p>
        </p:txBody>
      </p:sp>
      <p:sp>
        <p:nvSpPr>
          <p:cNvPr id="3" name="Content Placeholder 2"/>
          <p:cNvSpPr>
            <a:spLocks noGrp="1"/>
          </p:cNvSpPr>
          <p:nvPr>
            <p:ph idx="1"/>
          </p:nvPr>
        </p:nvSpPr>
        <p:spPr>
          <a:xfrm>
            <a:off x="228600" y="1905000"/>
            <a:ext cx="8686800" cy="4267200"/>
          </a:xfrm>
        </p:spPr>
        <p:txBody>
          <a:bodyPr/>
          <a:lstStyle/>
          <a:p>
            <a:r>
              <a:rPr lang="en-US" sz="2000" b="1" u="sng" dirty="0"/>
              <a:t>Advantages</a:t>
            </a:r>
            <a:r>
              <a:rPr lang="en-US" sz="2000" b="1" dirty="0"/>
              <a:t>:</a:t>
            </a:r>
          </a:p>
          <a:p>
            <a:r>
              <a:rPr lang="en-US" sz="2000" dirty="0"/>
              <a:t>·  Provide a rich picture of what is happening, as seen </a:t>
            </a:r>
            <a:r>
              <a:rPr lang="en-US" sz="2000" dirty="0" smtClean="0"/>
              <a:t>through the </a:t>
            </a:r>
            <a:r>
              <a:rPr lang="en-US" sz="2000" dirty="0"/>
              <a:t>eyes of many </a:t>
            </a:r>
            <a:r>
              <a:rPr lang="en-US" sz="2000" dirty="0" smtClean="0"/>
              <a:t>individuals;</a:t>
            </a:r>
            <a:endParaRPr lang="en-US" sz="2000" dirty="0"/>
          </a:p>
          <a:p>
            <a:r>
              <a:rPr lang="en-US" sz="2000" dirty="0"/>
              <a:t>·  Allow a thorough exploration of interactions </a:t>
            </a:r>
            <a:r>
              <a:rPr lang="en-US" sz="2000" dirty="0" smtClean="0"/>
              <a:t>between treatment </a:t>
            </a:r>
            <a:r>
              <a:rPr lang="en-US" sz="2000" dirty="0"/>
              <a:t>and contextual </a:t>
            </a:r>
            <a:r>
              <a:rPr lang="en-US" sz="2000" dirty="0" smtClean="0"/>
              <a:t>factors;</a:t>
            </a:r>
            <a:endParaRPr lang="en-US" sz="2000" dirty="0"/>
          </a:p>
          <a:p>
            <a:r>
              <a:rPr lang="en-US" sz="2000" dirty="0"/>
              <a:t>·  Can help explain changes or facilitating factors that </a:t>
            </a:r>
            <a:r>
              <a:rPr lang="en-US" sz="2000" dirty="0" smtClean="0"/>
              <a:t>might otherwise </a:t>
            </a:r>
            <a:r>
              <a:rPr lang="en-US" sz="2000" dirty="0"/>
              <a:t>not emerge from the </a:t>
            </a:r>
            <a:r>
              <a:rPr lang="en-US" sz="2000" dirty="0" smtClean="0"/>
              <a:t>data.</a:t>
            </a:r>
            <a:endParaRPr lang="en-US" sz="2000" dirty="0"/>
          </a:p>
          <a:p>
            <a:r>
              <a:rPr lang="en-US" sz="2000" b="1" u="sng" dirty="0"/>
              <a:t>Disadvantages</a:t>
            </a:r>
            <a:r>
              <a:rPr lang="en-US" sz="2000" b="1" dirty="0"/>
              <a:t>:</a:t>
            </a:r>
          </a:p>
          <a:p>
            <a:r>
              <a:rPr lang="en-US" sz="2000" dirty="0"/>
              <a:t>·  Require a sophisticated and well-trained data collection </a:t>
            </a:r>
            <a:r>
              <a:rPr lang="en-US" sz="2000" dirty="0" smtClean="0"/>
              <a:t>and reporting team;</a:t>
            </a:r>
            <a:endParaRPr lang="en-US" sz="2000" dirty="0"/>
          </a:p>
          <a:p>
            <a:r>
              <a:rPr lang="en-US" sz="2000" dirty="0"/>
              <a:t>·  Can be costly in terms of the demands on time and </a:t>
            </a:r>
            <a:r>
              <a:rPr lang="en-US" sz="2000" dirty="0" smtClean="0"/>
              <a:t>resources;</a:t>
            </a:r>
            <a:endParaRPr lang="en-US" sz="2000" dirty="0"/>
          </a:p>
          <a:p>
            <a:r>
              <a:rPr lang="en-US" sz="2000" dirty="0"/>
              <a:t>·  Individual cases may be </a:t>
            </a:r>
            <a:r>
              <a:rPr lang="en-US" sz="2000" dirty="0" smtClean="0"/>
              <a:t>over-interpreted </a:t>
            </a:r>
            <a:r>
              <a:rPr lang="en-US" sz="2000" dirty="0"/>
              <a:t>or </a:t>
            </a:r>
            <a:r>
              <a:rPr lang="en-US" sz="2000" dirty="0" smtClean="0"/>
              <a:t>overgeneralized.</a:t>
            </a:r>
            <a:endParaRPr lang="en-US" sz="2000" dirty="0"/>
          </a:p>
        </p:txBody>
      </p:sp>
      <p:sp>
        <p:nvSpPr>
          <p:cNvPr id="4" name="Rectangle 3"/>
          <p:cNvSpPr/>
          <p:nvPr/>
        </p:nvSpPr>
        <p:spPr>
          <a:xfrm>
            <a:off x="0" y="6258580"/>
            <a:ext cx="9067800" cy="523220"/>
          </a:xfrm>
          <a:prstGeom prst="rect">
            <a:avLst/>
          </a:prstGeom>
        </p:spPr>
        <p:txBody>
          <a:bodyPr wrap="square">
            <a:spAutoFit/>
          </a:bodyPr>
          <a:lstStyle/>
          <a:p>
            <a:pPr algn="r"/>
            <a:r>
              <a:rPr lang="en-US" sz="1400" b="0" dirty="0" smtClean="0">
                <a:solidFill>
                  <a:schemeClr val="bg1"/>
                </a:solidFill>
              </a:rPr>
              <a:t>NSF. The 2002 User Friendly Handbook for Project Evaluation. Section </a:t>
            </a:r>
            <a:r>
              <a:rPr lang="en-US" sz="1400" b="0" dirty="0">
                <a:solidFill>
                  <a:schemeClr val="bg1"/>
                </a:solidFill>
              </a:rPr>
              <a:t>III - An Overview of Quantitative and Qualitative Data Collection Methods. https://www.nsf.gov/pubs/2002/nsf02057/nsf02057_4.pdf</a:t>
            </a:r>
          </a:p>
        </p:txBody>
      </p:sp>
    </p:spTree>
    <p:extLst>
      <p:ext uri="{BB962C8B-B14F-4D97-AF65-F5344CB8AC3E}">
        <p14:creationId xmlns:p14="http://schemas.microsoft.com/office/powerpoint/2010/main" val="613174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a:t>
            </a:r>
            <a:r>
              <a:rPr lang="en-US" dirty="0"/>
              <a:t>of Data </a:t>
            </a:r>
            <a:r>
              <a:rPr lang="en-US" dirty="0" smtClean="0"/>
              <a:t>Collection in </a:t>
            </a:r>
            <a:r>
              <a:rPr lang="en-US" dirty="0" smtClean="0"/>
              <a:t>QLRM</a:t>
            </a:r>
            <a:r>
              <a:rPr lang="en-US" dirty="0"/>
              <a:t/>
            </a:r>
            <a:br>
              <a:rPr lang="en-US" dirty="0"/>
            </a:b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sz="2800" dirty="0" smtClean="0"/>
              <a:t>Survey</a:t>
            </a:r>
            <a:endParaRPr lang="en-US" sz="2800" dirty="0"/>
          </a:p>
          <a:p>
            <a:pPr>
              <a:buFont typeface="Arial" panose="020B0604020202020204" pitchFamily="34" charset="0"/>
              <a:buChar char="•"/>
            </a:pPr>
            <a:r>
              <a:rPr lang="en-US" sz="2800" dirty="0" smtClean="0"/>
              <a:t>Interviews</a:t>
            </a:r>
            <a:endParaRPr lang="en-US" sz="2800" dirty="0"/>
          </a:p>
          <a:p>
            <a:pPr>
              <a:buFont typeface="Arial" panose="020B0604020202020204" pitchFamily="34" charset="0"/>
              <a:buChar char="•"/>
            </a:pPr>
            <a:r>
              <a:rPr lang="en-US" sz="2800" dirty="0" smtClean="0"/>
              <a:t>Focus </a:t>
            </a:r>
            <a:r>
              <a:rPr lang="en-US" sz="2800" dirty="0"/>
              <a:t>groups</a:t>
            </a:r>
          </a:p>
          <a:p>
            <a:pPr>
              <a:buFont typeface="Arial" panose="020B0604020202020204" pitchFamily="34" charset="0"/>
              <a:buChar char="•"/>
            </a:pPr>
            <a:r>
              <a:rPr lang="en-US" sz="2800" dirty="0" smtClean="0"/>
              <a:t>Observation</a:t>
            </a:r>
            <a:endParaRPr lang="en-US" sz="2800" dirty="0"/>
          </a:p>
          <a:p>
            <a:pPr>
              <a:buFont typeface="Arial" panose="020B0604020202020204" pitchFamily="34" charset="0"/>
              <a:buChar char="•"/>
            </a:pPr>
            <a:r>
              <a:rPr lang="en-US" sz="2800" dirty="0" smtClean="0"/>
              <a:t>(Data) extraction</a:t>
            </a:r>
            <a:endParaRPr lang="en-US" sz="2800" dirty="0"/>
          </a:p>
          <a:p>
            <a:pPr>
              <a:buFont typeface="Arial" panose="020B0604020202020204" pitchFamily="34" charset="0"/>
              <a:buChar char="•"/>
            </a:pPr>
            <a:r>
              <a:rPr lang="en-US" sz="2800" dirty="0" smtClean="0"/>
              <a:t>Secondary </a:t>
            </a:r>
            <a:r>
              <a:rPr lang="en-US" sz="2800" dirty="0"/>
              <a:t>data </a:t>
            </a:r>
            <a:r>
              <a:rPr lang="en-US" sz="2800" dirty="0" smtClean="0"/>
              <a:t>sources</a:t>
            </a:r>
          </a:p>
          <a:p>
            <a:pPr>
              <a:buFont typeface="Arial" panose="020B0604020202020204" pitchFamily="34" charset="0"/>
              <a:buChar char="•"/>
            </a:pPr>
            <a:r>
              <a:rPr lang="en-US" sz="2800" dirty="0" smtClean="0"/>
              <a:t>Ethnography</a:t>
            </a:r>
            <a:endParaRPr lang="en-US" sz="2800" dirty="0"/>
          </a:p>
        </p:txBody>
      </p:sp>
      <p:sp>
        <p:nvSpPr>
          <p:cNvPr id="5" name="TextBox 4"/>
          <p:cNvSpPr txBox="1"/>
          <p:nvPr/>
        </p:nvSpPr>
        <p:spPr>
          <a:xfrm>
            <a:off x="4724400" y="2819400"/>
            <a:ext cx="4114800" cy="2677656"/>
          </a:xfrm>
          <a:prstGeom prst="rect">
            <a:avLst/>
          </a:prstGeom>
          <a:noFill/>
          <a:ln>
            <a:solidFill>
              <a:schemeClr val="bg1"/>
            </a:solidFill>
          </a:ln>
        </p:spPr>
        <p:txBody>
          <a:bodyPr wrap="square" rtlCol="0">
            <a:spAutoFit/>
          </a:bodyPr>
          <a:lstStyle/>
          <a:p>
            <a:pPr marL="457200" indent="-457200" algn="l">
              <a:buFont typeface="Arial" panose="020B0604020202020204" pitchFamily="34" charset="0"/>
              <a:buChar char="•"/>
            </a:pPr>
            <a:r>
              <a:rPr lang="en-US" sz="2400" b="0" dirty="0" smtClean="0">
                <a:solidFill>
                  <a:schemeClr val="bg1"/>
                </a:solidFill>
              </a:rPr>
              <a:t>No participation of researcher in the interaction;</a:t>
            </a:r>
          </a:p>
          <a:p>
            <a:pPr marL="457200" indent="-457200" algn="l">
              <a:buFont typeface="Arial" panose="020B0604020202020204" pitchFamily="34" charset="0"/>
              <a:buChar char="•"/>
            </a:pPr>
            <a:r>
              <a:rPr lang="en-US" sz="2400" b="0" dirty="0" smtClean="0">
                <a:solidFill>
                  <a:schemeClr val="bg1"/>
                </a:solidFill>
              </a:rPr>
              <a:t>Usually on documents either already available, or created in the course of other data collection methods.</a:t>
            </a:r>
          </a:p>
        </p:txBody>
      </p:sp>
      <p:cxnSp>
        <p:nvCxnSpPr>
          <p:cNvPr id="6" name="Straight Arrow Connector 5"/>
          <p:cNvCxnSpPr/>
          <p:nvPr/>
        </p:nvCxnSpPr>
        <p:spPr bwMode="auto">
          <a:xfrm>
            <a:off x="3505200" y="4038600"/>
            <a:ext cx="1198880" cy="0"/>
          </a:xfrm>
          <a:prstGeom prst="straightConnector1">
            <a:avLst/>
          </a:prstGeom>
          <a:solidFill>
            <a:schemeClr val="accent1"/>
          </a:solidFill>
          <a:ln w="57150" cap="flat" cmpd="sng" algn="ctr">
            <a:solidFill>
              <a:schemeClr val="bg1"/>
            </a:solidFill>
            <a:prstDash val="solid"/>
            <a:round/>
            <a:headEnd type="none" w="med" len="med"/>
            <a:tailEnd type="triangle"/>
          </a:ln>
          <a:effectLst/>
        </p:spPr>
      </p:cxnSp>
      <p:sp>
        <p:nvSpPr>
          <p:cNvPr id="7" name="Rectangle 6"/>
          <p:cNvSpPr/>
          <p:nvPr/>
        </p:nvSpPr>
        <p:spPr>
          <a:xfrm>
            <a:off x="381000" y="6320135"/>
            <a:ext cx="8686800" cy="461665"/>
          </a:xfrm>
          <a:prstGeom prst="rect">
            <a:avLst/>
          </a:prstGeom>
        </p:spPr>
        <p:txBody>
          <a:bodyPr wrap="square">
            <a:spAutoFit/>
          </a:bodyPr>
          <a:lstStyle/>
          <a:p>
            <a:pPr algn="r"/>
            <a:r>
              <a:rPr lang="en-US" sz="1200" b="0" dirty="0">
                <a:solidFill>
                  <a:schemeClr val="bg1"/>
                </a:solidFill>
                <a:latin typeface="FuturaStd-Book"/>
              </a:rPr>
              <a:t>MC. Harrell &amp; MA. Bradley. </a:t>
            </a:r>
            <a:r>
              <a:rPr lang="en-US" sz="1200" b="0" dirty="0" smtClean="0">
                <a:solidFill>
                  <a:schemeClr val="bg1"/>
                </a:solidFill>
                <a:latin typeface="FuturaStd-Book"/>
              </a:rPr>
              <a:t>Data </a:t>
            </a:r>
            <a:r>
              <a:rPr lang="en-US" sz="1200" b="0" dirty="0">
                <a:solidFill>
                  <a:schemeClr val="bg1"/>
                </a:solidFill>
                <a:latin typeface="FuturaStd-Book"/>
              </a:rPr>
              <a:t>Collection </a:t>
            </a:r>
            <a:r>
              <a:rPr lang="en-US" sz="1200" b="0" dirty="0" smtClean="0">
                <a:solidFill>
                  <a:schemeClr val="bg1"/>
                </a:solidFill>
                <a:latin typeface="FuturaStd-Book"/>
              </a:rPr>
              <a:t>Methods: Semi-Structured </a:t>
            </a:r>
            <a:r>
              <a:rPr lang="en-US" sz="1200" b="0" dirty="0">
                <a:solidFill>
                  <a:schemeClr val="bg1"/>
                </a:solidFill>
                <a:latin typeface="FuturaStd-Book"/>
              </a:rPr>
              <a:t>Interviews </a:t>
            </a:r>
            <a:r>
              <a:rPr lang="en-US" sz="1200" b="0" dirty="0" smtClean="0">
                <a:solidFill>
                  <a:schemeClr val="bg1"/>
                </a:solidFill>
                <a:latin typeface="FuturaStd-Book"/>
              </a:rPr>
              <a:t>and Focus Groups. RAND Corporation </a:t>
            </a:r>
            <a:r>
              <a:rPr lang="en-US" sz="1200" b="0" dirty="0">
                <a:solidFill>
                  <a:schemeClr val="bg1"/>
                </a:solidFill>
                <a:latin typeface="FuturaStd-Book"/>
              </a:rPr>
              <a:t>2009. http://www.rand.org/pubs/technical_reports/TR718.html</a:t>
            </a:r>
          </a:p>
        </p:txBody>
      </p:sp>
    </p:spTree>
    <p:extLst>
      <p:ext uri="{BB962C8B-B14F-4D97-AF65-F5344CB8AC3E}">
        <p14:creationId xmlns:p14="http://schemas.microsoft.com/office/powerpoint/2010/main" val="359856554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extraction</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Select text to </a:t>
            </a:r>
            <a:r>
              <a:rPr lang="en-US" dirty="0" smtClean="0"/>
              <a:t>examine;</a:t>
            </a:r>
            <a:endParaRPr lang="en-US" dirty="0"/>
          </a:p>
          <a:p>
            <a:pPr>
              <a:buFont typeface="Arial" panose="020B0604020202020204" pitchFamily="34" charset="0"/>
              <a:buChar char="•"/>
            </a:pPr>
            <a:r>
              <a:rPr lang="en-US" dirty="0" smtClean="0"/>
              <a:t>Identify themes;</a:t>
            </a:r>
            <a:endParaRPr lang="en-US" dirty="0"/>
          </a:p>
          <a:p>
            <a:pPr>
              <a:buFont typeface="Arial" panose="020B0604020202020204" pitchFamily="34" charset="0"/>
              <a:buChar char="•"/>
            </a:pPr>
            <a:r>
              <a:rPr lang="en-US" dirty="0" smtClean="0"/>
              <a:t>Build codebook;</a:t>
            </a:r>
            <a:endParaRPr lang="en-US" dirty="0"/>
          </a:p>
          <a:p>
            <a:pPr>
              <a:buFont typeface="Arial" panose="020B0604020202020204" pitchFamily="34" charset="0"/>
              <a:buChar char="•"/>
            </a:pPr>
            <a:r>
              <a:rPr lang="en-US" dirty="0" smtClean="0"/>
              <a:t>Tag </a:t>
            </a:r>
            <a:r>
              <a:rPr lang="en-US" dirty="0"/>
              <a:t>text for </a:t>
            </a:r>
            <a:r>
              <a:rPr lang="en-US" dirty="0" smtClean="0"/>
              <a:t>themes;</a:t>
            </a:r>
            <a:endParaRPr lang="en-US" dirty="0"/>
          </a:p>
          <a:p>
            <a:pPr>
              <a:buFont typeface="Arial" panose="020B0604020202020204" pitchFamily="34" charset="0"/>
              <a:buChar char="•"/>
            </a:pPr>
            <a:r>
              <a:rPr lang="en-US" dirty="0" smtClean="0"/>
              <a:t>Search </a:t>
            </a:r>
            <a:r>
              <a:rPr lang="en-US" dirty="0"/>
              <a:t>for </a:t>
            </a:r>
            <a:r>
              <a:rPr lang="en-US" dirty="0" smtClean="0"/>
              <a:t>subthemes;</a:t>
            </a:r>
            <a:endParaRPr lang="en-US" dirty="0"/>
          </a:p>
          <a:p>
            <a:pPr>
              <a:buFont typeface="Arial" panose="020B0604020202020204" pitchFamily="34" charset="0"/>
              <a:buChar char="•"/>
            </a:pPr>
            <a:r>
              <a:rPr lang="en-US" dirty="0" smtClean="0"/>
              <a:t>Search </a:t>
            </a:r>
            <a:r>
              <a:rPr lang="en-US" dirty="0"/>
              <a:t>for patterns among </a:t>
            </a:r>
            <a:r>
              <a:rPr lang="en-US" dirty="0" smtClean="0"/>
              <a:t>themes:</a:t>
            </a:r>
            <a:endParaRPr lang="en-US" dirty="0"/>
          </a:p>
          <a:p>
            <a:pPr lvl="2">
              <a:buFont typeface="Arial" panose="020B0604020202020204" pitchFamily="34" charset="0"/>
              <a:buChar char="•"/>
            </a:pPr>
            <a:r>
              <a:rPr lang="en-US" dirty="0" smtClean="0"/>
              <a:t>Examine </a:t>
            </a:r>
            <a:r>
              <a:rPr lang="en-US" dirty="0"/>
              <a:t>distribution of themes across types of </a:t>
            </a:r>
            <a:r>
              <a:rPr lang="en-US" dirty="0" smtClean="0"/>
              <a:t>people/cases;</a:t>
            </a:r>
            <a:endParaRPr lang="en-US" dirty="0"/>
          </a:p>
          <a:p>
            <a:pPr lvl="2">
              <a:buFont typeface="Arial" panose="020B0604020202020204" pitchFamily="34" charset="0"/>
              <a:buChar char="•"/>
            </a:pPr>
            <a:r>
              <a:rPr lang="en-US" dirty="0" smtClean="0"/>
              <a:t>Examine </a:t>
            </a:r>
            <a:r>
              <a:rPr lang="en-US" dirty="0"/>
              <a:t>relationships among themes (</a:t>
            </a:r>
            <a:r>
              <a:rPr lang="en-US" dirty="0" smtClean="0"/>
              <a:t>potential hypotheses).</a:t>
            </a:r>
            <a:endParaRPr lang="en-US" dirty="0"/>
          </a:p>
        </p:txBody>
      </p:sp>
      <p:sp>
        <p:nvSpPr>
          <p:cNvPr id="4" name="Rectangle 3"/>
          <p:cNvSpPr/>
          <p:nvPr/>
        </p:nvSpPr>
        <p:spPr>
          <a:xfrm>
            <a:off x="381000" y="6320135"/>
            <a:ext cx="8686800" cy="461665"/>
          </a:xfrm>
          <a:prstGeom prst="rect">
            <a:avLst/>
          </a:prstGeom>
        </p:spPr>
        <p:txBody>
          <a:bodyPr wrap="square">
            <a:spAutoFit/>
          </a:bodyPr>
          <a:lstStyle/>
          <a:p>
            <a:pPr algn="r"/>
            <a:r>
              <a:rPr lang="en-US" sz="1200" b="0" dirty="0">
                <a:solidFill>
                  <a:schemeClr val="bg1"/>
                </a:solidFill>
                <a:latin typeface="FuturaStd-Book"/>
              </a:rPr>
              <a:t>MC. Harrell &amp; MA. Bradley. </a:t>
            </a:r>
            <a:r>
              <a:rPr lang="en-US" sz="1200" b="0" dirty="0" smtClean="0">
                <a:solidFill>
                  <a:schemeClr val="bg1"/>
                </a:solidFill>
                <a:latin typeface="FuturaStd-Book"/>
              </a:rPr>
              <a:t>Data </a:t>
            </a:r>
            <a:r>
              <a:rPr lang="en-US" sz="1200" b="0" dirty="0">
                <a:solidFill>
                  <a:schemeClr val="bg1"/>
                </a:solidFill>
                <a:latin typeface="FuturaStd-Book"/>
              </a:rPr>
              <a:t>Collection </a:t>
            </a:r>
            <a:r>
              <a:rPr lang="en-US" sz="1200" b="0" dirty="0" smtClean="0">
                <a:solidFill>
                  <a:schemeClr val="bg1"/>
                </a:solidFill>
                <a:latin typeface="FuturaStd-Book"/>
              </a:rPr>
              <a:t>Methods: Semi-Structured </a:t>
            </a:r>
            <a:r>
              <a:rPr lang="en-US" sz="1200" b="0" dirty="0">
                <a:solidFill>
                  <a:schemeClr val="bg1"/>
                </a:solidFill>
                <a:latin typeface="FuturaStd-Book"/>
              </a:rPr>
              <a:t>Interviews </a:t>
            </a:r>
            <a:r>
              <a:rPr lang="en-US" sz="1200" b="0" dirty="0" smtClean="0">
                <a:solidFill>
                  <a:schemeClr val="bg1"/>
                </a:solidFill>
                <a:latin typeface="FuturaStd-Book"/>
              </a:rPr>
              <a:t>and Focus Groups. RAND Corporation </a:t>
            </a:r>
            <a:r>
              <a:rPr lang="en-US" sz="1200" b="0" dirty="0">
                <a:solidFill>
                  <a:schemeClr val="bg1"/>
                </a:solidFill>
                <a:latin typeface="FuturaStd-Book"/>
              </a:rPr>
              <a:t>2009. http://www.rand.org/pubs/technical_reports/TR718.html</a:t>
            </a:r>
          </a:p>
        </p:txBody>
      </p:sp>
    </p:spTree>
    <p:extLst>
      <p:ext uri="{BB962C8B-B14F-4D97-AF65-F5344CB8AC3E}">
        <p14:creationId xmlns:p14="http://schemas.microsoft.com/office/powerpoint/2010/main" val="64296315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extraction: code assignment</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err="1" smtClean="0"/>
              <a:t>Aboutness</a:t>
            </a:r>
            <a:r>
              <a:rPr lang="en-US" dirty="0" smtClean="0"/>
              <a:t>:</a:t>
            </a:r>
          </a:p>
          <a:p>
            <a:pPr lvl="1">
              <a:buFont typeface="Arial" panose="020B0604020202020204" pitchFamily="34" charset="0"/>
              <a:buChar char="•"/>
            </a:pPr>
            <a:r>
              <a:rPr lang="en-US" dirty="0" smtClean="0"/>
              <a:t>Characteristics of respondents,</a:t>
            </a:r>
          </a:p>
          <a:p>
            <a:pPr lvl="1">
              <a:buFont typeface="Arial" panose="020B0604020202020204" pitchFamily="34" charset="0"/>
              <a:buChar char="•"/>
            </a:pPr>
            <a:r>
              <a:rPr lang="en-US" dirty="0" smtClean="0"/>
              <a:t>Topics researched.</a:t>
            </a:r>
          </a:p>
          <a:p>
            <a:pPr>
              <a:buFont typeface="Arial" panose="020B0604020202020204" pitchFamily="34" charset="0"/>
              <a:buChar char="•"/>
            </a:pPr>
            <a:r>
              <a:rPr lang="en-US" dirty="0" smtClean="0"/>
              <a:t>Form:</a:t>
            </a:r>
          </a:p>
          <a:p>
            <a:pPr lvl="1">
              <a:buFont typeface="Arial" panose="020B0604020202020204" pitchFamily="34" charset="0"/>
              <a:buChar char="•"/>
            </a:pPr>
            <a:r>
              <a:rPr lang="en-US" dirty="0" smtClean="0"/>
              <a:t>Meaningless,</a:t>
            </a:r>
          </a:p>
          <a:p>
            <a:pPr lvl="1">
              <a:buFont typeface="Arial" panose="020B0604020202020204" pitchFamily="34" charset="0"/>
              <a:buChar char="•"/>
            </a:pPr>
            <a:r>
              <a:rPr lang="en-US" dirty="0" smtClean="0"/>
              <a:t>Taxonomic.</a:t>
            </a:r>
          </a:p>
          <a:p>
            <a:pPr>
              <a:buFont typeface="Arial" panose="020B0604020202020204" pitchFamily="34" charset="0"/>
              <a:buChar char="•"/>
            </a:pPr>
            <a:r>
              <a:rPr lang="en-US" dirty="0" smtClean="0"/>
              <a:t>Organization</a:t>
            </a:r>
          </a:p>
          <a:p>
            <a:pPr lvl="1">
              <a:buFont typeface="Arial" panose="020B0604020202020204" pitchFamily="34" charset="0"/>
              <a:buChar char="•"/>
            </a:pPr>
            <a:r>
              <a:rPr lang="en-US" dirty="0" smtClean="0"/>
              <a:t>Categorical,</a:t>
            </a:r>
          </a:p>
          <a:p>
            <a:pPr lvl="1">
              <a:buFont typeface="Arial" panose="020B0604020202020204" pitchFamily="34" charset="0"/>
              <a:buChar char="•"/>
            </a:pPr>
            <a:r>
              <a:rPr lang="en-US" dirty="0" smtClean="0"/>
              <a:t>Broader – narrower,</a:t>
            </a:r>
          </a:p>
          <a:p>
            <a:pPr lvl="1">
              <a:buFont typeface="Arial" panose="020B0604020202020204" pitchFamily="34" charset="0"/>
              <a:buChar char="•"/>
            </a:pPr>
            <a:r>
              <a:rPr lang="en-US" dirty="0" smtClean="0"/>
              <a:t>Subsumption.</a:t>
            </a:r>
            <a:endParaRPr lang="en-US" dirty="0"/>
          </a:p>
        </p:txBody>
      </p:sp>
      <p:grpSp>
        <p:nvGrpSpPr>
          <p:cNvPr id="14" name="Group 13"/>
          <p:cNvGrpSpPr/>
          <p:nvPr/>
        </p:nvGrpSpPr>
        <p:grpSpPr>
          <a:xfrm>
            <a:off x="2895600" y="4152900"/>
            <a:ext cx="5032328" cy="1740188"/>
            <a:chOff x="2895600" y="4152900"/>
            <a:chExt cx="5032328" cy="1740188"/>
          </a:xfrm>
        </p:grpSpPr>
        <p:sp>
          <p:nvSpPr>
            <p:cNvPr id="4" name="TextBox 3"/>
            <p:cNvSpPr txBox="1"/>
            <p:nvPr/>
          </p:nvSpPr>
          <p:spPr>
            <a:xfrm>
              <a:off x="5437566" y="4267200"/>
              <a:ext cx="2490362" cy="584775"/>
            </a:xfrm>
            <a:prstGeom prst="rect">
              <a:avLst/>
            </a:prstGeom>
            <a:noFill/>
          </p:spPr>
          <p:txBody>
            <a:bodyPr wrap="none" rtlCol="0">
              <a:spAutoFit/>
            </a:bodyPr>
            <a:lstStyle/>
            <a:p>
              <a:r>
                <a:rPr lang="en-US" dirty="0" smtClean="0">
                  <a:solidFill>
                    <a:srgbClr val="FFFF00"/>
                  </a:solidFill>
                </a:rPr>
                <a:t>‘Coding tree’</a:t>
              </a:r>
              <a:endParaRPr lang="en-US" dirty="0">
                <a:solidFill>
                  <a:srgbClr val="FFFF00"/>
                </a:solidFill>
              </a:endParaRPr>
            </a:p>
          </p:txBody>
        </p:sp>
        <p:cxnSp>
          <p:nvCxnSpPr>
            <p:cNvPr id="6" name="Straight Arrow Connector 5"/>
            <p:cNvCxnSpPr>
              <a:endCxn id="4" idx="1"/>
            </p:cNvCxnSpPr>
            <p:nvPr/>
          </p:nvCxnSpPr>
          <p:spPr bwMode="auto">
            <a:xfrm>
              <a:off x="2895600" y="4152900"/>
              <a:ext cx="2541966" cy="406688"/>
            </a:xfrm>
            <a:prstGeom prst="straightConnector1">
              <a:avLst/>
            </a:prstGeom>
            <a:solidFill>
              <a:schemeClr val="accent1"/>
            </a:solidFill>
            <a:ln w="28575" cap="flat" cmpd="sng" algn="ctr">
              <a:solidFill>
                <a:srgbClr val="FFFF00"/>
              </a:solidFill>
              <a:prstDash val="solid"/>
              <a:round/>
              <a:headEnd type="none" w="med" len="med"/>
              <a:tailEnd type="triangle"/>
            </a:ln>
            <a:effectLst/>
          </p:spPr>
        </p:cxnSp>
        <p:cxnSp>
          <p:nvCxnSpPr>
            <p:cNvPr id="7" name="Straight Arrow Connector 6"/>
            <p:cNvCxnSpPr>
              <a:endCxn id="4" idx="1"/>
            </p:cNvCxnSpPr>
            <p:nvPr/>
          </p:nvCxnSpPr>
          <p:spPr bwMode="auto">
            <a:xfrm flipV="1">
              <a:off x="3886200" y="4559588"/>
              <a:ext cx="1551366" cy="926812"/>
            </a:xfrm>
            <a:prstGeom prst="straightConnector1">
              <a:avLst/>
            </a:prstGeom>
            <a:solidFill>
              <a:schemeClr val="accent1"/>
            </a:solidFill>
            <a:ln w="28575" cap="flat" cmpd="sng" algn="ctr">
              <a:solidFill>
                <a:srgbClr val="FFFF00"/>
              </a:solidFill>
              <a:prstDash val="solid"/>
              <a:round/>
              <a:headEnd type="none" w="med" len="med"/>
              <a:tailEnd type="triangle"/>
            </a:ln>
            <a:effectLst/>
          </p:spPr>
        </p:cxnSp>
        <p:cxnSp>
          <p:nvCxnSpPr>
            <p:cNvPr id="10" name="Straight Arrow Connector 9"/>
            <p:cNvCxnSpPr/>
            <p:nvPr/>
          </p:nvCxnSpPr>
          <p:spPr bwMode="auto">
            <a:xfrm flipV="1">
              <a:off x="3810000" y="4578638"/>
              <a:ext cx="1627566" cy="1314450"/>
            </a:xfrm>
            <a:prstGeom prst="straightConnector1">
              <a:avLst/>
            </a:prstGeom>
            <a:solidFill>
              <a:schemeClr val="accent1"/>
            </a:solidFill>
            <a:ln w="28575" cap="flat" cmpd="sng" algn="ctr">
              <a:solidFill>
                <a:srgbClr val="FFFF00"/>
              </a:solidFill>
              <a:prstDash val="solid"/>
              <a:round/>
              <a:headEnd type="none" w="med" len="med"/>
              <a:tailEnd type="triangle"/>
            </a:ln>
            <a:effectLst/>
          </p:spPr>
        </p:cxnSp>
      </p:grpSp>
    </p:spTree>
    <p:extLst>
      <p:ext uri="{BB962C8B-B14F-4D97-AF65-F5344CB8AC3E}">
        <p14:creationId xmlns:p14="http://schemas.microsoft.com/office/powerpoint/2010/main" val="2914620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left)">
                                      <p:cBhvr>
                                        <p:cTn id="3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Pros and cons of pre-existing document studies</a:t>
            </a:r>
            <a:endParaRPr lang="en-US" sz="3200" dirty="0"/>
          </a:p>
        </p:txBody>
      </p:sp>
      <p:sp>
        <p:nvSpPr>
          <p:cNvPr id="3" name="Content Placeholder 2"/>
          <p:cNvSpPr>
            <a:spLocks noGrp="1"/>
          </p:cNvSpPr>
          <p:nvPr>
            <p:ph idx="1"/>
          </p:nvPr>
        </p:nvSpPr>
        <p:spPr/>
        <p:txBody>
          <a:bodyPr/>
          <a:lstStyle/>
          <a:p>
            <a:r>
              <a:rPr lang="en-US" sz="2000" u="sng" dirty="0"/>
              <a:t>Advantages</a:t>
            </a:r>
            <a:r>
              <a:rPr lang="en-US" sz="2000" dirty="0"/>
              <a:t>:</a:t>
            </a:r>
          </a:p>
          <a:p>
            <a:r>
              <a:rPr lang="en-US" sz="2000" dirty="0"/>
              <a:t>·  </a:t>
            </a:r>
            <a:r>
              <a:rPr lang="en-US" sz="2000" dirty="0" smtClean="0"/>
              <a:t>Grounded </a:t>
            </a:r>
            <a:r>
              <a:rPr lang="en-US" sz="2000" dirty="0"/>
              <a:t>in setting and language in which they </a:t>
            </a:r>
            <a:r>
              <a:rPr lang="en-US" sz="2000" dirty="0" smtClean="0"/>
              <a:t>occur;</a:t>
            </a:r>
            <a:endParaRPr lang="en-US" sz="2000" dirty="0"/>
          </a:p>
          <a:p>
            <a:r>
              <a:rPr lang="en-US" sz="2000" dirty="0"/>
              <a:t>·  Useful for determining value, interest, positions, </a:t>
            </a:r>
            <a:r>
              <a:rPr lang="en-US" sz="2000" dirty="0" smtClean="0"/>
              <a:t>political climate</a:t>
            </a:r>
            <a:r>
              <a:rPr lang="en-US" sz="2000" dirty="0"/>
              <a:t>, public </a:t>
            </a:r>
            <a:r>
              <a:rPr lang="en-US" sz="2000" dirty="0" smtClean="0"/>
              <a:t>attitudes;</a:t>
            </a:r>
            <a:endParaRPr lang="en-US" sz="2000" dirty="0"/>
          </a:p>
          <a:p>
            <a:r>
              <a:rPr lang="en-US" sz="2000" dirty="0"/>
              <a:t>·  Provide information on historical trends or </a:t>
            </a:r>
            <a:r>
              <a:rPr lang="en-US" sz="2000" dirty="0" smtClean="0"/>
              <a:t>sequences;</a:t>
            </a:r>
            <a:endParaRPr lang="en-US" sz="2000" dirty="0"/>
          </a:p>
          <a:p>
            <a:r>
              <a:rPr lang="en-US" sz="2000" dirty="0"/>
              <a:t>·  Provide opportunity for study of trends over </a:t>
            </a:r>
            <a:r>
              <a:rPr lang="en-US" sz="2000" dirty="0" smtClean="0"/>
              <a:t>time;</a:t>
            </a:r>
            <a:endParaRPr lang="en-US" sz="2000" dirty="0"/>
          </a:p>
          <a:p>
            <a:r>
              <a:rPr lang="en-US" sz="2000" dirty="0"/>
              <a:t>·  </a:t>
            </a:r>
            <a:r>
              <a:rPr lang="en-US" sz="2000" dirty="0" smtClean="0"/>
              <a:t>Unobtrusive.</a:t>
            </a:r>
            <a:endParaRPr lang="en-US" sz="2000" dirty="0"/>
          </a:p>
          <a:p>
            <a:r>
              <a:rPr lang="en-US" sz="2000" u="sng" dirty="0"/>
              <a:t>Disadvantages</a:t>
            </a:r>
            <a:r>
              <a:rPr lang="en-US" sz="2000" dirty="0"/>
              <a:t>:</a:t>
            </a:r>
          </a:p>
          <a:p>
            <a:r>
              <a:rPr lang="en-US" sz="2000" dirty="0"/>
              <a:t>·  May be </a:t>
            </a:r>
            <a:r>
              <a:rPr lang="en-US" sz="2000" dirty="0" smtClean="0"/>
              <a:t>incomplete;</a:t>
            </a:r>
            <a:endParaRPr lang="en-US" sz="2000" dirty="0"/>
          </a:p>
          <a:p>
            <a:r>
              <a:rPr lang="en-US" sz="2000" dirty="0"/>
              <a:t>·  May be inaccurate or of questionable </a:t>
            </a:r>
            <a:r>
              <a:rPr lang="en-US" sz="2000" dirty="0" smtClean="0"/>
              <a:t>authenticity;</a:t>
            </a:r>
            <a:endParaRPr lang="en-US" sz="2000" dirty="0"/>
          </a:p>
          <a:p>
            <a:r>
              <a:rPr lang="en-US" sz="2000" dirty="0"/>
              <a:t>·  Locating suitable documents may pose </a:t>
            </a:r>
            <a:r>
              <a:rPr lang="en-US" sz="2000" dirty="0" smtClean="0"/>
              <a:t>challenges;</a:t>
            </a:r>
            <a:endParaRPr lang="en-US" sz="2000" dirty="0"/>
          </a:p>
          <a:p>
            <a:r>
              <a:rPr lang="en-US" sz="2000" dirty="0"/>
              <a:t>·  Analysis may be time consuming and access may be </a:t>
            </a:r>
            <a:r>
              <a:rPr lang="en-US" sz="2000" dirty="0" smtClean="0"/>
              <a:t>difficult.</a:t>
            </a:r>
            <a:endParaRPr lang="en-US" sz="2000" dirty="0"/>
          </a:p>
        </p:txBody>
      </p:sp>
      <p:sp>
        <p:nvSpPr>
          <p:cNvPr id="4" name="Rectangle 3"/>
          <p:cNvSpPr/>
          <p:nvPr/>
        </p:nvSpPr>
        <p:spPr>
          <a:xfrm>
            <a:off x="0" y="6258580"/>
            <a:ext cx="9067800" cy="523220"/>
          </a:xfrm>
          <a:prstGeom prst="rect">
            <a:avLst/>
          </a:prstGeom>
        </p:spPr>
        <p:txBody>
          <a:bodyPr wrap="square">
            <a:spAutoFit/>
          </a:bodyPr>
          <a:lstStyle/>
          <a:p>
            <a:pPr algn="r"/>
            <a:r>
              <a:rPr lang="en-US" sz="1400" b="0" dirty="0" smtClean="0">
                <a:solidFill>
                  <a:schemeClr val="bg1"/>
                </a:solidFill>
              </a:rPr>
              <a:t>NSF. The 2002 User Friendly Handbook for Project Evaluation. Section </a:t>
            </a:r>
            <a:r>
              <a:rPr lang="en-US" sz="1400" b="0" dirty="0">
                <a:solidFill>
                  <a:schemeClr val="bg1"/>
                </a:solidFill>
              </a:rPr>
              <a:t>III - An Overview of Quantitative and Qualitative Data Collection Methods. https://www.nsf.gov/pubs/2002/nsf02057/nsf02057_4.pdf</a:t>
            </a:r>
          </a:p>
        </p:txBody>
      </p:sp>
    </p:spTree>
    <p:extLst>
      <p:ext uri="{BB962C8B-B14F-4D97-AF65-F5344CB8AC3E}">
        <p14:creationId xmlns:p14="http://schemas.microsoft.com/office/powerpoint/2010/main" val="243115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Coding tree development and use</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Initial tree </a:t>
            </a:r>
            <a:r>
              <a:rPr lang="en-US" dirty="0" smtClean="0"/>
              <a:t>based </a:t>
            </a:r>
            <a:r>
              <a:rPr lang="en-US" dirty="0"/>
              <a:t>on </a:t>
            </a:r>
            <a:r>
              <a:rPr lang="en-US" dirty="0" smtClean="0"/>
              <a:t>expectations;</a:t>
            </a:r>
          </a:p>
          <a:p>
            <a:pPr>
              <a:buFont typeface="Arial" panose="020B0604020202020204" pitchFamily="34" charset="0"/>
              <a:buChar char="•"/>
            </a:pPr>
            <a:r>
              <a:rPr lang="en-US" dirty="0" smtClean="0"/>
              <a:t>Test </a:t>
            </a:r>
            <a:r>
              <a:rPr lang="en-US" dirty="0"/>
              <a:t>against </a:t>
            </a:r>
            <a:r>
              <a:rPr lang="en-US" dirty="0" smtClean="0"/>
              <a:t>data;</a:t>
            </a:r>
            <a:endParaRPr lang="en-US" dirty="0"/>
          </a:p>
          <a:p>
            <a:pPr>
              <a:buFont typeface="Arial" panose="020B0604020202020204" pitchFamily="34" charset="0"/>
              <a:buChar char="•"/>
            </a:pPr>
            <a:r>
              <a:rPr lang="en-US" dirty="0" smtClean="0"/>
              <a:t>Test </a:t>
            </a:r>
            <a:r>
              <a:rPr lang="en-US" dirty="0"/>
              <a:t>understanding of codes within research </a:t>
            </a:r>
            <a:r>
              <a:rPr lang="en-US" dirty="0" smtClean="0"/>
              <a:t>team;</a:t>
            </a:r>
            <a:endParaRPr lang="en-US" dirty="0"/>
          </a:p>
          <a:p>
            <a:pPr>
              <a:buFont typeface="Arial" panose="020B0604020202020204" pitchFamily="34" charset="0"/>
              <a:buChar char="•"/>
            </a:pPr>
            <a:r>
              <a:rPr lang="en-US" dirty="0" smtClean="0"/>
              <a:t>Revisit </a:t>
            </a:r>
            <a:r>
              <a:rPr lang="en-US" dirty="0"/>
              <a:t>coding tree as </a:t>
            </a:r>
            <a:r>
              <a:rPr lang="en-US" dirty="0" smtClean="0"/>
              <a:t>necessary;</a:t>
            </a:r>
            <a:endParaRPr lang="en-US" dirty="0"/>
          </a:p>
          <a:p>
            <a:pPr>
              <a:buFont typeface="Arial" panose="020B0604020202020204" pitchFamily="34" charset="0"/>
              <a:buChar char="•"/>
            </a:pPr>
            <a:r>
              <a:rPr lang="en-US" dirty="0" smtClean="0"/>
              <a:t>Test </a:t>
            </a:r>
            <a:r>
              <a:rPr lang="en-US" dirty="0"/>
              <a:t>reliability of coding across </a:t>
            </a:r>
            <a:r>
              <a:rPr lang="en-US" dirty="0" smtClean="0"/>
              <a:t>coders;</a:t>
            </a:r>
            <a:endParaRPr lang="en-US" dirty="0"/>
          </a:p>
          <a:p>
            <a:pPr lvl="1">
              <a:buFont typeface="Arial" panose="020B0604020202020204" pitchFamily="34" charset="0"/>
              <a:buChar char="•"/>
            </a:pPr>
            <a:r>
              <a:rPr lang="en-US" dirty="0" smtClean="0"/>
              <a:t>Roundtable,</a:t>
            </a:r>
            <a:endParaRPr lang="en-US" dirty="0"/>
          </a:p>
          <a:p>
            <a:pPr lvl="1">
              <a:buFont typeface="Arial" panose="020B0604020202020204" pitchFamily="34" charset="0"/>
              <a:buChar char="•"/>
            </a:pPr>
            <a:r>
              <a:rPr lang="en-US" dirty="0" smtClean="0"/>
              <a:t>Statistically </a:t>
            </a:r>
            <a:r>
              <a:rPr lang="en-US" dirty="0"/>
              <a:t>(kappa</a:t>
            </a:r>
            <a:r>
              <a:rPr lang="en-US" dirty="0" smtClean="0"/>
              <a:t>);</a:t>
            </a:r>
            <a:endParaRPr lang="en-US" dirty="0"/>
          </a:p>
          <a:p>
            <a:pPr>
              <a:buFont typeface="Arial" panose="020B0604020202020204" pitchFamily="34" charset="0"/>
              <a:buChar char="•"/>
            </a:pPr>
            <a:r>
              <a:rPr lang="en-US" dirty="0"/>
              <a:t>• Adjust amount of double-coding as </a:t>
            </a:r>
            <a:r>
              <a:rPr lang="en-US" dirty="0" smtClean="0"/>
              <a:t>necessary.</a:t>
            </a:r>
            <a:endParaRPr lang="en-US" dirty="0"/>
          </a:p>
        </p:txBody>
      </p:sp>
      <p:sp>
        <p:nvSpPr>
          <p:cNvPr id="4" name="Rectangle 3"/>
          <p:cNvSpPr/>
          <p:nvPr/>
        </p:nvSpPr>
        <p:spPr>
          <a:xfrm>
            <a:off x="381000" y="6320135"/>
            <a:ext cx="8686800" cy="461665"/>
          </a:xfrm>
          <a:prstGeom prst="rect">
            <a:avLst/>
          </a:prstGeom>
        </p:spPr>
        <p:txBody>
          <a:bodyPr wrap="square">
            <a:spAutoFit/>
          </a:bodyPr>
          <a:lstStyle/>
          <a:p>
            <a:pPr algn="r"/>
            <a:r>
              <a:rPr lang="en-US" sz="1200" b="0" dirty="0">
                <a:solidFill>
                  <a:schemeClr val="bg1"/>
                </a:solidFill>
                <a:latin typeface="FuturaStd-Book"/>
              </a:rPr>
              <a:t>MC. Harrell &amp; MA. Bradley. </a:t>
            </a:r>
            <a:r>
              <a:rPr lang="en-US" sz="1200" b="0" dirty="0" smtClean="0">
                <a:solidFill>
                  <a:schemeClr val="bg1"/>
                </a:solidFill>
                <a:latin typeface="FuturaStd-Book"/>
              </a:rPr>
              <a:t>Data </a:t>
            </a:r>
            <a:r>
              <a:rPr lang="en-US" sz="1200" b="0" dirty="0">
                <a:solidFill>
                  <a:schemeClr val="bg1"/>
                </a:solidFill>
                <a:latin typeface="FuturaStd-Book"/>
              </a:rPr>
              <a:t>Collection </a:t>
            </a:r>
            <a:r>
              <a:rPr lang="en-US" sz="1200" b="0" dirty="0" smtClean="0">
                <a:solidFill>
                  <a:schemeClr val="bg1"/>
                </a:solidFill>
                <a:latin typeface="FuturaStd-Book"/>
              </a:rPr>
              <a:t>Methods: Semi-Structured </a:t>
            </a:r>
            <a:r>
              <a:rPr lang="en-US" sz="1200" b="0" dirty="0">
                <a:solidFill>
                  <a:schemeClr val="bg1"/>
                </a:solidFill>
                <a:latin typeface="FuturaStd-Book"/>
              </a:rPr>
              <a:t>Interviews </a:t>
            </a:r>
            <a:r>
              <a:rPr lang="en-US" sz="1200" b="0" dirty="0" smtClean="0">
                <a:solidFill>
                  <a:schemeClr val="bg1"/>
                </a:solidFill>
                <a:latin typeface="FuturaStd-Book"/>
              </a:rPr>
              <a:t>and Focus Groups. RAND Corporation </a:t>
            </a:r>
            <a:r>
              <a:rPr lang="en-US" sz="1200" b="0" dirty="0">
                <a:solidFill>
                  <a:schemeClr val="bg1"/>
                </a:solidFill>
                <a:latin typeface="FuturaStd-Book"/>
              </a:rPr>
              <a:t>2009. http://www.rand.org/pubs/technical_reports/TR718.html</a:t>
            </a:r>
          </a:p>
        </p:txBody>
      </p:sp>
    </p:spTree>
    <p:extLst>
      <p:ext uri="{BB962C8B-B14F-4D97-AF65-F5344CB8AC3E}">
        <p14:creationId xmlns:p14="http://schemas.microsoft.com/office/powerpoint/2010/main" val="24101415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Quantitative research</a:t>
            </a:r>
            <a:endParaRPr lang="en-US" dirty="0"/>
          </a:p>
        </p:txBody>
      </p:sp>
      <p:sp>
        <p:nvSpPr>
          <p:cNvPr id="3" name="Content Placeholder 2"/>
          <p:cNvSpPr>
            <a:spLocks noGrp="1"/>
          </p:cNvSpPr>
          <p:nvPr>
            <p:ph idx="1"/>
          </p:nvPr>
        </p:nvSpPr>
        <p:spPr>
          <a:xfrm>
            <a:off x="228600" y="1676400"/>
            <a:ext cx="8686800" cy="1143000"/>
          </a:xfrm>
        </p:spPr>
        <p:txBody>
          <a:bodyPr/>
          <a:lstStyle/>
          <a:p>
            <a:r>
              <a:rPr lang="en-US" dirty="0"/>
              <a:t>In natural sciences and social sciences, </a:t>
            </a:r>
            <a:r>
              <a:rPr lang="en-US" b="1" dirty="0"/>
              <a:t>quantitative research</a:t>
            </a:r>
            <a:r>
              <a:rPr lang="en-US" dirty="0"/>
              <a:t> is the systematic empirical investigation of observable phenomena via </a:t>
            </a:r>
            <a:r>
              <a:rPr lang="en-US" dirty="0">
                <a:solidFill>
                  <a:srgbClr val="AAE600"/>
                </a:solidFill>
              </a:rPr>
              <a:t>statistical, mathematical or computational techniques</a:t>
            </a:r>
            <a:r>
              <a:rPr lang="en-US" dirty="0"/>
              <a:t>.</a:t>
            </a:r>
          </a:p>
        </p:txBody>
      </p:sp>
      <p:sp>
        <p:nvSpPr>
          <p:cNvPr id="4" name="Title 1"/>
          <p:cNvSpPr txBox="1">
            <a:spLocks/>
          </p:cNvSpPr>
          <p:nvPr/>
        </p:nvSpPr>
        <p:spPr>
          <a:xfrm>
            <a:off x="228600" y="3810000"/>
            <a:ext cx="8686800" cy="762000"/>
          </a:xfrm>
          <a:prstGeom prst="rect">
            <a:avLst/>
          </a:prstGeom>
        </p:spPr>
        <p:txBody>
          <a:bodyPr/>
          <a:lstStyle>
            <a:lvl1pPr algn="ctr" rtl="0" eaLnBrk="1" fontAlgn="base" hangingPunct="1">
              <a:spcBef>
                <a:spcPct val="0"/>
              </a:spcBef>
              <a:spcAft>
                <a:spcPct val="0"/>
              </a:spcAft>
              <a:defRPr sz="3600" b="0" i="0">
                <a:solidFill>
                  <a:schemeClr val="bg1"/>
                </a:solidFill>
                <a:latin typeface="Georgia"/>
                <a:ea typeface="ＭＳ Ｐゴシック" pitchFamily="122" charset="-128"/>
                <a:cs typeface="Georgia"/>
              </a:defRPr>
            </a:lvl1pPr>
            <a:lvl2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2pPr>
            <a:lvl3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3pPr>
            <a:lvl4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4pPr>
            <a:lvl5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5pPr>
            <a:lvl6pPr marL="457200" algn="l" rtl="0" eaLnBrk="1" fontAlgn="base" hangingPunct="1">
              <a:spcBef>
                <a:spcPct val="0"/>
              </a:spcBef>
              <a:spcAft>
                <a:spcPct val="0"/>
              </a:spcAft>
              <a:defRPr sz="3600">
                <a:solidFill>
                  <a:schemeClr val="bg1"/>
                </a:solidFill>
                <a:latin typeface="Times" pitchFamily="122" charset="0"/>
              </a:defRPr>
            </a:lvl6pPr>
            <a:lvl7pPr marL="914400" algn="l" rtl="0" eaLnBrk="1" fontAlgn="base" hangingPunct="1">
              <a:spcBef>
                <a:spcPct val="0"/>
              </a:spcBef>
              <a:spcAft>
                <a:spcPct val="0"/>
              </a:spcAft>
              <a:defRPr sz="3600">
                <a:solidFill>
                  <a:schemeClr val="bg1"/>
                </a:solidFill>
                <a:latin typeface="Times" pitchFamily="122" charset="0"/>
              </a:defRPr>
            </a:lvl7pPr>
            <a:lvl8pPr marL="1371600" algn="l" rtl="0" eaLnBrk="1" fontAlgn="base" hangingPunct="1">
              <a:spcBef>
                <a:spcPct val="0"/>
              </a:spcBef>
              <a:spcAft>
                <a:spcPct val="0"/>
              </a:spcAft>
              <a:defRPr sz="3600">
                <a:solidFill>
                  <a:schemeClr val="bg1"/>
                </a:solidFill>
                <a:latin typeface="Times" pitchFamily="122" charset="0"/>
              </a:defRPr>
            </a:lvl8pPr>
            <a:lvl9pPr marL="1828800" algn="l" rtl="0" eaLnBrk="1" fontAlgn="base" hangingPunct="1">
              <a:spcBef>
                <a:spcPct val="0"/>
              </a:spcBef>
              <a:spcAft>
                <a:spcPct val="0"/>
              </a:spcAft>
              <a:defRPr sz="3600">
                <a:solidFill>
                  <a:schemeClr val="bg1"/>
                </a:solidFill>
                <a:latin typeface="Times" pitchFamily="122" charset="0"/>
              </a:defRPr>
            </a:lvl9pPr>
          </a:lstStyle>
          <a:p>
            <a:r>
              <a:rPr lang="en-US" kern="0" dirty="0" smtClean="0">
                <a:solidFill>
                  <a:srgbClr val="FFFFFF"/>
                </a:solidFill>
              </a:rPr>
              <a:t>Qualitative research</a:t>
            </a:r>
            <a:endParaRPr lang="en-US" kern="0" dirty="0">
              <a:solidFill>
                <a:srgbClr val="FFFFFF"/>
              </a:solidFill>
            </a:endParaRPr>
          </a:p>
        </p:txBody>
      </p:sp>
      <p:sp>
        <p:nvSpPr>
          <p:cNvPr id="6" name="Rectangle 5"/>
          <p:cNvSpPr/>
          <p:nvPr/>
        </p:nvSpPr>
        <p:spPr>
          <a:xfrm>
            <a:off x="4038600" y="3124200"/>
            <a:ext cx="4572000" cy="276999"/>
          </a:xfrm>
          <a:prstGeom prst="rect">
            <a:avLst/>
          </a:prstGeom>
        </p:spPr>
        <p:txBody>
          <a:bodyPr>
            <a:spAutoFit/>
          </a:bodyPr>
          <a:lstStyle/>
          <a:p>
            <a:r>
              <a:rPr lang="en-US" sz="1200" b="0" i="1" dirty="0">
                <a:solidFill>
                  <a:srgbClr val="FFFFFF"/>
                </a:solidFill>
              </a:rPr>
              <a:t>https://</a:t>
            </a:r>
            <a:r>
              <a:rPr lang="en-US" sz="1200" dirty="0">
                <a:solidFill>
                  <a:srgbClr val="FFFFFF"/>
                </a:solidFill>
              </a:rPr>
              <a:t>en.wikipedia.org/wiki/Quantitative_research</a:t>
            </a:r>
          </a:p>
        </p:txBody>
      </p:sp>
    </p:spTree>
    <p:extLst>
      <p:ext uri="{BB962C8B-B14F-4D97-AF65-F5344CB8AC3E}">
        <p14:creationId xmlns:p14="http://schemas.microsoft.com/office/powerpoint/2010/main" val="181462439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‘Old style’ relationships</a:t>
            </a:r>
            <a:endParaRPr lang="en-US" dirty="0"/>
          </a:p>
        </p:txBody>
      </p:sp>
      <p:sp>
        <p:nvSpPr>
          <p:cNvPr id="3" name="Content Placeholder 2"/>
          <p:cNvSpPr>
            <a:spLocks noGrp="1"/>
          </p:cNvSpPr>
          <p:nvPr>
            <p:ph idx="1"/>
          </p:nvPr>
        </p:nvSpPr>
        <p:spPr>
          <a:xfrm>
            <a:off x="0" y="1524000"/>
            <a:ext cx="9067800" cy="4953000"/>
          </a:xfrm>
        </p:spPr>
        <p:txBody>
          <a:bodyPr/>
          <a:lstStyle/>
          <a:p>
            <a:pPr marL="174625" indent="-174625">
              <a:buFont typeface="Arial" panose="020B0604020202020204" pitchFamily="34" charset="0"/>
              <a:buChar char="•"/>
            </a:pPr>
            <a:r>
              <a:rPr lang="en-US" sz="1800" u="sng" dirty="0" smtClean="0"/>
              <a:t>Attributive</a:t>
            </a:r>
            <a:r>
              <a:rPr lang="en-US" sz="1800" dirty="0" smtClean="0"/>
              <a:t>:  X </a:t>
            </a:r>
            <a:r>
              <a:rPr lang="en-US" sz="1800" dirty="0"/>
              <a:t>defined with respect to one or more attributes of Y</a:t>
            </a:r>
          </a:p>
          <a:p>
            <a:pPr marL="174625" indent="-174625">
              <a:buFont typeface="Arial" panose="020B0604020202020204" pitchFamily="34" charset="0"/>
              <a:buChar char="•"/>
            </a:pPr>
            <a:r>
              <a:rPr lang="en-US" sz="1800" u="sng" dirty="0" smtClean="0"/>
              <a:t>Contingency</a:t>
            </a:r>
            <a:r>
              <a:rPr lang="en-US" sz="1800" dirty="0" smtClean="0"/>
              <a:t>:  X </a:t>
            </a:r>
            <a:r>
              <a:rPr lang="en-US" sz="1800" dirty="0"/>
              <a:t>is defined as with relation to an antecedent or concomitant of Y</a:t>
            </a:r>
          </a:p>
          <a:p>
            <a:pPr marL="174625" indent="-174625">
              <a:buFont typeface="Arial" panose="020B0604020202020204" pitchFamily="34" charset="0"/>
              <a:buChar char="•"/>
            </a:pPr>
            <a:r>
              <a:rPr lang="en-US" sz="1800" u="sng" dirty="0" smtClean="0"/>
              <a:t>Function</a:t>
            </a:r>
            <a:r>
              <a:rPr lang="en-US" sz="1800" dirty="0" smtClean="0"/>
              <a:t>:  X </a:t>
            </a:r>
            <a:r>
              <a:rPr lang="en-US" sz="1800" dirty="0"/>
              <a:t>is defined as the means of effecting Y</a:t>
            </a:r>
          </a:p>
          <a:p>
            <a:pPr marL="174625" indent="-174625">
              <a:buFont typeface="Arial" panose="020B0604020202020204" pitchFamily="34" charset="0"/>
              <a:buChar char="•"/>
            </a:pPr>
            <a:r>
              <a:rPr lang="en-US" sz="1800" u="sng" dirty="0" smtClean="0"/>
              <a:t>Spatial</a:t>
            </a:r>
            <a:r>
              <a:rPr lang="en-US" sz="1800" dirty="0" smtClean="0"/>
              <a:t>:  X </a:t>
            </a:r>
            <a:r>
              <a:rPr lang="en-US" sz="1800" dirty="0"/>
              <a:t>is oriented spatially with respect to Y</a:t>
            </a:r>
          </a:p>
          <a:p>
            <a:pPr marL="174625" indent="-174625">
              <a:buFont typeface="Arial" panose="020B0604020202020204" pitchFamily="34" charset="0"/>
              <a:buChar char="•"/>
            </a:pPr>
            <a:r>
              <a:rPr lang="en-US" sz="1800" u="sng" dirty="0" smtClean="0"/>
              <a:t>Operational</a:t>
            </a:r>
            <a:r>
              <a:rPr lang="en-US" sz="1800" dirty="0" smtClean="0"/>
              <a:t>:  X </a:t>
            </a:r>
            <a:r>
              <a:rPr lang="en-US" sz="1800" dirty="0"/>
              <a:t>is defined with respect to an action of Y of which it is a goal </a:t>
            </a:r>
            <a:r>
              <a:rPr lang="en-US" sz="1800" dirty="0" smtClean="0"/>
              <a:t>or recipient</a:t>
            </a:r>
            <a:endParaRPr lang="en-US" sz="1800" dirty="0"/>
          </a:p>
          <a:p>
            <a:pPr marL="174625" indent="-174625">
              <a:buFont typeface="Arial" panose="020B0604020202020204" pitchFamily="34" charset="0"/>
              <a:buChar char="•"/>
            </a:pPr>
            <a:r>
              <a:rPr lang="en-US" sz="1800" u="sng" dirty="0" smtClean="0"/>
              <a:t>Comparison</a:t>
            </a:r>
            <a:r>
              <a:rPr lang="en-US" sz="1800" dirty="0" smtClean="0"/>
              <a:t>:  X </a:t>
            </a:r>
            <a:r>
              <a:rPr lang="en-US" sz="1800" dirty="0"/>
              <a:t>is defined in terms of its similarity or contrast with Y</a:t>
            </a:r>
          </a:p>
          <a:p>
            <a:pPr marL="174625" indent="-174625">
              <a:buFont typeface="Arial" panose="020B0604020202020204" pitchFamily="34" charset="0"/>
              <a:buChar char="•"/>
            </a:pPr>
            <a:r>
              <a:rPr lang="en-US" sz="1800" u="sng" dirty="0" smtClean="0"/>
              <a:t>Exemplification</a:t>
            </a:r>
            <a:r>
              <a:rPr lang="en-US" sz="1800" dirty="0" smtClean="0"/>
              <a:t>:  X </a:t>
            </a:r>
            <a:r>
              <a:rPr lang="en-US" sz="1800" dirty="0"/>
              <a:t>is defined by citing an appropriate co-</a:t>
            </a:r>
            <a:r>
              <a:rPr lang="en-US" sz="1800" dirty="0" err="1"/>
              <a:t>occurrent</a:t>
            </a:r>
            <a:r>
              <a:rPr lang="en-US" sz="1800" dirty="0"/>
              <a:t> Y</a:t>
            </a:r>
          </a:p>
          <a:p>
            <a:pPr marL="174625" indent="-174625">
              <a:buFont typeface="Arial" panose="020B0604020202020204" pitchFamily="34" charset="0"/>
              <a:buChar char="•"/>
            </a:pPr>
            <a:r>
              <a:rPr lang="en-US" sz="1800" u="sng" dirty="0"/>
              <a:t>Class </a:t>
            </a:r>
            <a:r>
              <a:rPr lang="en-US" sz="1800" u="sng" dirty="0" smtClean="0"/>
              <a:t>inclusion</a:t>
            </a:r>
            <a:r>
              <a:rPr lang="en-US" sz="1800" dirty="0" smtClean="0"/>
              <a:t>:  X </a:t>
            </a:r>
            <a:r>
              <a:rPr lang="en-US" sz="1800" dirty="0"/>
              <a:t>is defined with respect to its membership in a hierarchical </a:t>
            </a:r>
            <a:r>
              <a:rPr lang="en-US" sz="1800" dirty="0" smtClean="0"/>
              <a:t>class Y</a:t>
            </a:r>
            <a:endParaRPr lang="en-US" sz="1800" dirty="0"/>
          </a:p>
          <a:p>
            <a:pPr marL="174625" indent="-174625">
              <a:buFont typeface="Arial" panose="020B0604020202020204" pitchFamily="34" charset="0"/>
              <a:buChar char="•"/>
            </a:pPr>
            <a:r>
              <a:rPr lang="en-US" sz="1800" u="sng" dirty="0" smtClean="0"/>
              <a:t>Synonymy</a:t>
            </a:r>
            <a:r>
              <a:rPr lang="en-US" sz="1800" dirty="0" smtClean="0"/>
              <a:t>:  X </a:t>
            </a:r>
            <a:r>
              <a:rPr lang="en-US" sz="1800" dirty="0"/>
              <a:t>is defined as an equivalent to Y</a:t>
            </a:r>
          </a:p>
          <a:p>
            <a:pPr marL="174625" indent="-174625">
              <a:buFont typeface="Arial" panose="020B0604020202020204" pitchFamily="34" charset="0"/>
              <a:buChar char="•"/>
            </a:pPr>
            <a:r>
              <a:rPr lang="en-US" sz="1800" u="sng" dirty="0" err="1" smtClean="0"/>
              <a:t>Antonymy</a:t>
            </a:r>
            <a:r>
              <a:rPr lang="en-US" sz="1800" dirty="0" smtClean="0"/>
              <a:t>:  X </a:t>
            </a:r>
            <a:r>
              <a:rPr lang="en-US" sz="1800" dirty="0"/>
              <a:t>is defined as the negation of Y</a:t>
            </a:r>
          </a:p>
          <a:p>
            <a:pPr marL="174625" indent="-174625">
              <a:buFont typeface="Arial" panose="020B0604020202020204" pitchFamily="34" charset="0"/>
              <a:buChar char="•"/>
            </a:pPr>
            <a:r>
              <a:rPr lang="en-US" sz="1800" u="sng" dirty="0" smtClean="0"/>
              <a:t>Provenance</a:t>
            </a:r>
            <a:r>
              <a:rPr lang="en-US" sz="1800" dirty="0" smtClean="0"/>
              <a:t>:  X </a:t>
            </a:r>
            <a:r>
              <a:rPr lang="en-US" sz="1800" dirty="0"/>
              <a:t>is defined with respect to its source Y</a:t>
            </a:r>
          </a:p>
          <a:p>
            <a:pPr marL="174625" indent="-174625">
              <a:buFont typeface="Arial" panose="020B0604020202020204" pitchFamily="34" charset="0"/>
              <a:buChar char="•"/>
            </a:pPr>
            <a:r>
              <a:rPr lang="en-US" sz="1800" u="sng" dirty="0" smtClean="0"/>
              <a:t>Grading</a:t>
            </a:r>
            <a:r>
              <a:rPr lang="en-US" sz="1800" dirty="0" smtClean="0"/>
              <a:t>:  X </a:t>
            </a:r>
            <a:r>
              <a:rPr lang="en-US" sz="1800" dirty="0"/>
              <a:t>is defined with respect to its placement in a series or </a:t>
            </a:r>
            <a:r>
              <a:rPr lang="en-US" sz="1800" dirty="0" smtClean="0"/>
              <a:t>spectrum that </a:t>
            </a:r>
            <a:r>
              <a:rPr lang="en-US" sz="1800" dirty="0"/>
              <a:t>also includes Y</a:t>
            </a:r>
          </a:p>
          <a:p>
            <a:pPr marL="174625" indent="-174625">
              <a:buFont typeface="Arial" panose="020B0604020202020204" pitchFamily="34" charset="0"/>
              <a:buChar char="•"/>
            </a:pPr>
            <a:r>
              <a:rPr lang="en-US" sz="1800" u="sng" dirty="0" smtClean="0"/>
              <a:t>Circularity</a:t>
            </a:r>
            <a:r>
              <a:rPr lang="en-US" sz="1800" dirty="0" smtClean="0"/>
              <a:t>:  X </a:t>
            </a:r>
            <a:r>
              <a:rPr lang="en-US" sz="1800" dirty="0"/>
              <a:t>is defined </a:t>
            </a:r>
            <a:r>
              <a:rPr lang="en-US" sz="1800" dirty="0" smtClean="0"/>
              <a:t>as X</a:t>
            </a:r>
            <a:endParaRPr lang="en-US" sz="1800" dirty="0"/>
          </a:p>
        </p:txBody>
      </p:sp>
      <p:sp>
        <p:nvSpPr>
          <p:cNvPr id="4" name="Rectangle 3"/>
          <p:cNvSpPr/>
          <p:nvPr/>
        </p:nvSpPr>
        <p:spPr>
          <a:xfrm>
            <a:off x="685800" y="6396335"/>
            <a:ext cx="8458200" cy="461665"/>
          </a:xfrm>
          <a:prstGeom prst="rect">
            <a:avLst/>
          </a:prstGeom>
        </p:spPr>
        <p:txBody>
          <a:bodyPr wrap="square">
            <a:spAutoFit/>
          </a:bodyPr>
          <a:lstStyle/>
          <a:p>
            <a:pPr algn="r"/>
            <a:r>
              <a:rPr lang="en-US" sz="1200" b="0" dirty="0" err="1">
                <a:solidFill>
                  <a:schemeClr val="bg1"/>
                </a:solidFill>
              </a:rPr>
              <a:t>Casagrande</a:t>
            </a:r>
            <a:r>
              <a:rPr lang="en-US" sz="1200" b="0" dirty="0">
                <a:solidFill>
                  <a:schemeClr val="bg1"/>
                </a:solidFill>
              </a:rPr>
              <a:t>, J. B., &amp; Hale, K. L. (1967). Semantic relationships in Papago </a:t>
            </a:r>
            <a:r>
              <a:rPr lang="en-US" sz="1200" b="0" dirty="0" err="1">
                <a:solidFill>
                  <a:schemeClr val="bg1"/>
                </a:solidFill>
              </a:rPr>
              <a:t>folkdefinitions</a:t>
            </a:r>
            <a:r>
              <a:rPr lang="en-US" sz="1200" b="0" dirty="0" smtClean="0">
                <a:solidFill>
                  <a:schemeClr val="bg1"/>
                </a:solidFill>
              </a:rPr>
              <a:t>. In </a:t>
            </a:r>
            <a:r>
              <a:rPr lang="en-US" sz="1200" b="0" dirty="0">
                <a:solidFill>
                  <a:schemeClr val="bg1"/>
                </a:solidFill>
              </a:rPr>
              <a:t>D. </a:t>
            </a:r>
            <a:r>
              <a:rPr lang="en-US" sz="1200" b="0" dirty="0" err="1">
                <a:solidFill>
                  <a:schemeClr val="bg1"/>
                </a:solidFill>
              </a:rPr>
              <a:t>Hymes</a:t>
            </a:r>
            <a:r>
              <a:rPr lang="en-US" sz="1200" b="0" dirty="0">
                <a:solidFill>
                  <a:schemeClr val="bg1"/>
                </a:solidFill>
              </a:rPr>
              <a:t> &amp; W. E. </a:t>
            </a:r>
            <a:r>
              <a:rPr lang="en-US" sz="1200" b="0" dirty="0" err="1">
                <a:solidFill>
                  <a:schemeClr val="bg1"/>
                </a:solidFill>
              </a:rPr>
              <a:t>Bittle</a:t>
            </a:r>
            <a:r>
              <a:rPr lang="en-US" sz="1200" b="0" dirty="0">
                <a:solidFill>
                  <a:schemeClr val="bg1"/>
                </a:solidFill>
              </a:rPr>
              <a:t> (Eds.), </a:t>
            </a:r>
            <a:r>
              <a:rPr lang="en-US" sz="1200" b="0" i="1" dirty="0">
                <a:solidFill>
                  <a:schemeClr val="bg1"/>
                </a:solidFill>
              </a:rPr>
              <a:t>Studies in </a:t>
            </a:r>
            <a:r>
              <a:rPr lang="en-US" sz="1200" b="0" i="1" dirty="0" smtClean="0">
                <a:solidFill>
                  <a:schemeClr val="bg1"/>
                </a:solidFill>
              </a:rPr>
              <a:t>southwestern </a:t>
            </a:r>
            <a:r>
              <a:rPr lang="en-US" sz="1200" b="0" i="1" dirty="0" err="1" smtClean="0">
                <a:solidFill>
                  <a:schemeClr val="bg1"/>
                </a:solidFill>
              </a:rPr>
              <a:t>ethnolinguistics</a:t>
            </a:r>
            <a:r>
              <a:rPr lang="en-US" sz="1200" b="0" i="1" dirty="0" smtClean="0">
                <a:solidFill>
                  <a:schemeClr val="bg1"/>
                </a:solidFill>
              </a:rPr>
              <a:t> </a:t>
            </a:r>
            <a:r>
              <a:rPr lang="en-US" sz="1200" b="0" dirty="0">
                <a:solidFill>
                  <a:schemeClr val="bg1"/>
                </a:solidFill>
              </a:rPr>
              <a:t>(pp. 165-196). The Hague, Netherlands: Mouton</a:t>
            </a:r>
            <a:r>
              <a:rPr lang="en-US" sz="1200" b="0" dirty="0" smtClean="0">
                <a:solidFill>
                  <a:schemeClr val="bg1"/>
                </a:solidFill>
              </a:rPr>
              <a:t>.</a:t>
            </a:r>
            <a:endParaRPr lang="en-US" sz="1200" dirty="0">
              <a:solidFill>
                <a:schemeClr val="bg1"/>
              </a:solidFill>
            </a:endParaRPr>
          </a:p>
        </p:txBody>
      </p:sp>
    </p:spTree>
    <p:extLst>
      <p:ext uri="{BB962C8B-B14F-4D97-AF65-F5344CB8AC3E}">
        <p14:creationId xmlns:p14="http://schemas.microsoft.com/office/powerpoint/2010/main" val="337726879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a:t>
            </a:r>
            <a:r>
              <a:rPr lang="en-US" dirty="0"/>
              <a:t>of Data </a:t>
            </a:r>
            <a:r>
              <a:rPr lang="en-US" dirty="0" smtClean="0"/>
              <a:t>Collection in QRM</a:t>
            </a:r>
            <a:r>
              <a:rPr lang="en-US" dirty="0"/>
              <a:t/>
            </a:r>
            <a:br>
              <a:rPr lang="en-US" dirty="0"/>
            </a:b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sz="2800" dirty="0" smtClean="0"/>
              <a:t>Survey</a:t>
            </a:r>
            <a:endParaRPr lang="en-US" sz="2800" dirty="0"/>
          </a:p>
          <a:p>
            <a:pPr>
              <a:buFont typeface="Arial" panose="020B0604020202020204" pitchFamily="34" charset="0"/>
              <a:buChar char="•"/>
            </a:pPr>
            <a:r>
              <a:rPr lang="en-US" sz="2800" dirty="0" smtClean="0"/>
              <a:t>Interviews</a:t>
            </a:r>
            <a:endParaRPr lang="en-US" sz="2800" dirty="0"/>
          </a:p>
          <a:p>
            <a:pPr>
              <a:buFont typeface="Arial" panose="020B0604020202020204" pitchFamily="34" charset="0"/>
              <a:buChar char="•"/>
            </a:pPr>
            <a:r>
              <a:rPr lang="en-US" sz="2800" dirty="0" smtClean="0"/>
              <a:t>Focus </a:t>
            </a:r>
            <a:r>
              <a:rPr lang="en-US" sz="2800" dirty="0"/>
              <a:t>groups</a:t>
            </a:r>
          </a:p>
          <a:p>
            <a:pPr>
              <a:buFont typeface="Arial" panose="020B0604020202020204" pitchFamily="34" charset="0"/>
              <a:buChar char="•"/>
            </a:pPr>
            <a:r>
              <a:rPr lang="en-US" sz="2800" dirty="0" smtClean="0"/>
              <a:t>Observation</a:t>
            </a:r>
            <a:endParaRPr lang="en-US" sz="2800" dirty="0"/>
          </a:p>
          <a:p>
            <a:pPr>
              <a:buFont typeface="Arial" panose="020B0604020202020204" pitchFamily="34" charset="0"/>
              <a:buChar char="•"/>
            </a:pPr>
            <a:r>
              <a:rPr lang="en-US" sz="2800" dirty="0" smtClean="0"/>
              <a:t>(</a:t>
            </a:r>
            <a:r>
              <a:rPr lang="en-US" sz="2800" dirty="0"/>
              <a:t>Data) extraction</a:t>
            </a:r>
          </a:p>
          <a:p>
            <a:pPr>
              <a:buFont typeface="Arial" panose="020B0604020202020204" pitchFamily="34" charset="0"/>
              <a:buChar char="•"/>
            </a:pPr>
            <a:r>
              <a:rPr lang="en-US" sz="2800" dirty="0" smtClean="0"/>
              <a:t>Secondary </a:t>
            </a:r>
            <a:r>
              <a:rPr lang="en-US" sz="2800" dirty="0"/>
              <a:t>data </a:t>
            </a:r>
            <a:r>
              <a:rPr lang="en-US" sz="2800" dirty="0" smtClean="0"/>
              <a:t>sources</a:t>
            </a:r>
          </a:p>
          <a:p>
            <a:pPr>
              <a:buFont typeface="Arial" panose="020B0604020202020204" pitchFamily="34" charset="0"/>
              <a:buChar char="•"/>
            </a:pPr>
            <a:r>
              <a:rPr lang="en-US" sz="2800" dirty="0" smtClean="0"/>
              <a:t>Ethnography</a:t>
            </a:r>
            <a:endParaRPr lang="en-US" sz="2800" dirty="0"/>
          </a:p>
        </p:txBody>
      </p:sp>
      <p:sp>
        <p:nvSpPr>
          <p:cNvPr id="4" name="TextBox 3"/>
          <p:cNvSpPr txBox="1"/>
          <p:nvPr/>
        </p:nvSpPr>
        <p:spPr>
          <a:xfrm>
            <a:off x="4724400" y="3886200"/>
            <a:ext cx="4038600" cy="1200329"/>
          </a:xfrm>
          <a:prstGeom prst="rect">
            <a:avLst/>
          </a:prstGeom>
          <a:noFill/>
          <a:ln>
            <a:solidFill>
              <a:schemeClr val="bg1"/>
            </a:solidFill>
          </a:ln>
        </p:spPr>
        <p:txBody>
          <a:bodyPr wrap="square" rtlCol="0">
            <a:spAutoFit/>
          </a:bodyPr>
          <a:lstStyle/>
          <a:p>
            <a:pPr marL="457200" indent="-457200" algn="l">
              <a:buFont typeface="Arial" panose="020B0604020202020204" pitchFamily="34" charset="0"/>
              <a:buChar char="•"/>
            </a:pPr>
            <a:r>
              <a:rPr lang="en-US" sz="2400" b="0" dirty="0" smtClean="0">
                <a:solidFill>
                  <a:schemeClr val="bg1"/>
                </a:solidFill>
              </a:rPr>
              <a:t>Data collected for different purposes</a:t>
            </a:r>
          </a:p>
          <a:p>
            <a:pPr marL="457200" indent="-457200" algn="l">
              <a:buFont typeface="Arial" panose="020B0604020202020204" pitchFamily="34" charset="0"/>
              <a:buChar char="•"/>
            </a:pPr>
            <a:r>
              <a:rPr lang="en-US" sz="2400" b="0" dirty="0" smtClean="0">
                <a:solidFill>
                  <a:schemeClr val="bg1"/>
                </a:solidFill>
              </a:rPr>
              <a:t>Secondary use</a:t>
            </a:r>
            <a:endParaRPr lang="en-US" sz="2400" b="0" dirty="0">
              <a:solidFill>
                <a:schemeClr val="bg1"/>
              </a:solidFill>
            </a:endParaRPr>
          </a:p>
        </p:txBody>
      </p:sp>
      <p:cxnSp>
        <p:nvCxnSpPr>
          <p:cNvPr id="5" name="Straight Arrow Connector 4"/>
          <p:cNvCxnSpPr/>
          <p:nvPr/>
        </p:nvCxnSpPr>
        <p:spPr bwMode="auto">
          <a:xfrm flipV="1">
            <a:off x="4495800" y="4541460"/>
            <a:ext cx="208280" cy="14560"/>
          </a:xfrm>
          <a:prstGeom prst="straightConnector1">
            <a:avLst/>
          </a:prstGeom>
          <a:solidFill>
            <a:schemeClr val="accent1"/>
          </a:solidFill>
          <a:ln w="57150" cap="flat" cmpd="sng" algn="ctr">
            <a:solidFill>
              <a:schemeClr val="bg1"/>
            </a:solidFill>
            <a:prstDash val="solid"/>
            <a:round/>
            <a:headEnd type="none" w="med" len="med"/>
            <a:tailEnd type="triangle"/>
          </a:ln>
          <a:effectLst/>
        </p:spPr>
      </p:cxnSp>
      <p:sp>
        <p:nvSpPr>
          <p:cNvPr id="6" name="Rectangle 5"/>
          <p:cNvSpPr/>
          <p:nvPr/>
        </p:nvSpPr>
        <p:spPr>
          <a:xfrm>
            <a:off x="381000" y="6320135"/>
            <a:ext cx="8686800" cy="461665"/>
          </a:xfrm>
          <a:prstGeom prst="rect">
            <a:avLst/>
          </a:prstGeom>
        </p:spPr>
        <p:txBody>
          <a:bodyPr wrap="square">
            <a:spAutoFit/>
          </a:bodyPr>
          <a:lstStyle/>
          <a:p>
            <a:pPr algn="r"/>
            <a:r>
              <a:rPr lang="en-US" sz="1200" b="0" dirty="0">
                <a:solidFill>
                  <a:schemeClr val="bg1"/>
                </a:solidFill>
                <a:latin typeface="FuturaStd-Book"/>
              </a:rPr>
              <a:t>MC. Harrell &amp; MA. Bradley. </a:t>
            </a:r>
            <a:r>
              <a:rPr lang="en-US" sz="1200" b="0" dirty="0" smtClean="0">
                <a:solidFill>
                  <a:schemeClr val="bg1"/>
                </a:solidFill>
                <a:latin typeface="FuturaStd-Book"/>
              </a:rPr>
              <a:t>Data </a:t>
            </a:r>
            <a:r>
              <a:rPr lang="en-US" sz="1200" b="0" dirty="0">
                <a:solidFill>
                  <a:schemeClr val="bg1"/>
                </a:solidFill>
                <a:latin typeface="FuturaStd-Book"/>
              </a:rPr>
              <a:t>Collection </a:t>
            </a:r>
            <a:r>
              <a:rPr lang="en-US" sz="1200" b="0" dirty="0" smtClean="0">
                <a:solidFill>
                  <a:schemeClr val="bg1"/>
                </a:solidFill>
                <a:latin typeface="FuturaStd-Book"/>
              </a:rPr>
              <a:t>Methods: Semi-Structured </a:t>
            </a:r>
            <a:r>
              <a:rPr lang="en-US" sz="1200" b="0" dirty="0">
                <a:solidFill>
                  <a:schemeClr val="bg1"/>
                </a:solidFill>
                <a:latin typeface="FuturaStd-Book"/>
              </a:rPr>
              <a:t>Interviews </a:t>
            </a:r>
            <a:r>
              <a:rPr lang="en-US" sz="1200" b="0" dirty="0" smtClean="0">
                <a:solidFill>
                  <a:schemeClr val="bg1"/>
                </a:solidFill>
                <a:latin typeface="FuturaStd-Book"/>
              </a:rPr>
              <a:t>and Focus Groups. RAND Corporation </a:t>
            </a:r>
            <a:r>
              <a:rPr lang="en-US" sz="1200" b="0" dirty="0">
                <a:solidFill>
                  <a:schemeClr val="bg1"/>
                </a:solidFill>
                <a:latin typeface="FuturaStd-Book"/>
              </a:rPr>
              <a:t>2009. http://www.rand.org/pubs/technical_reports/TR718.html</a:t>
            </a:r>
          </a:p>
        </p:txBody>
      </p:sp>
    </p:spTree>
    <p:extLst>
      <p:ext uri="{BB962C8B-B14F-4D97-AF65-F5344CB8AC3E}">
        <p14:creationId xmlns:p14="http://schemas.microsoft.com/office/powerpoint/2010/main" val="296032794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a:t>
            </a:r>
            <a:r>
              <a:rPr lang="en-US" dirty="0"/>
              <a:t>of Data </a:t>
            </a:r>
            <a:r>
              <a:rPr lang="en-US" dirty="0" smtClean="0"/>
              <a:t>Collection in QRM</a:t>
            </a:r>
            <a:r>
              <a:rPr lang="en-US" dirty="0"/>
              <a:t/>
            </a:r>
            <a:br>
              <a:rPr lang="en-US" dirty="0"/>
            </a:b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sz="2800" dirty="0" smtClean="0"/>
              <a:t>Survey</a:t>
            </a:r>
            <a:endParaRPr lang="en-US" sz="2800" dirty="0"/>
          </a:p>
          <a:p>
            <a:pPr>
              <a:buFont typeface="Arial" panose="020B0604020202020204" pitchFamily="34" charset="0"/>
              <a:buChar char="•"/>
            </a:pPr>
            <a:r>
              <a:rPr lang="en-US" sz="2800" dirty="0" smtClean="0"/>
              <a:t>Interviews</a:t>
            </a:r>
            <a:endParaRPr lang="en-US" sz="2800" dirty="0"/>
          </a:p>
          <a:p>
            <a:pPr>
              <a:buFont typeface="Arial" panose="020B0604020202020204" pitchFamily="34" charset="0"/>
              <a:buChar char="•"/>
            </a:pPr>
            <a:r>
              <a:rPr lang="en-US" sz="2800" dirty="0" smtClean="0"/>
              <a:t>Focus </a:t>
            </a:r>
            <a:r>
              <a:rPr lang="en-US" sz="2800" dirty="0"/>
              <a:t>groups</a:t>
            </a:r>
          </a:p>
          <a:p>
            <a:pPr>
              <a:buFont typeface="Arial" panose="020B0604020202020204" pitchFamily="34" charset="0"/>
              <a:buChar char="•"/>
            </a:pPr>
            <a:r>
              <a:rPr lang="en-US" sz="2800" dirty="0" smtClean="0"/>
              <a:t>Observation</a:t>
            </a:r>
            <a:endParaRPr lang="en-US" sz="2800" dirty="0"/>
          </a:p>
          <a:p>
            <a:pPr>
              <a:buFont typeface="Arial" panose="020B0604020202020204" pitchFamily="34" charset="0"/>
              <a:buChar char="•"/>
            </a:pPr>
            <a:r>
              <a:rPr lang="en-US" sz="2800" dirty="0" smtClean="0"/>
              <a:t>(</a:t>
            </a:r>
            <a:r>
              <a:rPr lang="en-US" sz="2800" dirty="0"/>
              <a:t>Data) extraction</a:t>
            </a:r>
          </a:p>
          <a:p>
            <a:pPr>
              <a:buFont typeface="Arial" panose="020B0604020202020204" pitchFamily="34" charset="0"/>
              <a:buChar char="•"/>
            </a:pPr>
            <a:r>
              <a:rPr lang="en-US" sz="2800" dirty="0" smtClean="0"/>
              <a:t>Secondary </a:t>
            </a:r>
            <a:r>
              <a:rPr lang="en-US" sz="2800" dirty="0"/>
              <a:t>data </a:t>
            </a:r>
            <a:r>
              <a:rPr lang="en-US" sz="2800" dirty="0" smtClean="0"/>
              <a:t>sources</a:t>
            </a:r>
          </a:p>
          <a:p>
            <a:pPr>
              <a:buFont typeface="Arial" panose="020B0604020202020204" pitchFamily="34" charset="0"/>
              <a:buChar char="•"/>
            </a:pPr>
            <a:r>
              <a:rPr lang="en-US" sz="2800" dirty="0" smtClean="0"/>
              <a:t>Ethnography</a:t>
            </a:r>
            <a:endParaRPr lang="en-US" sz="2800" dirty="0"/>
          </a:p>
        </p:txBody>
      </p:sp>
      <p:sp>
        <p:nvSpPr>
          <p:cNvPr id="4" name="TextBox 3"/>
          <p:cNvSpPr txBox="1"/>
          <p:nvPr/>
        </p:nvSpPr>
        <p:spPr>
          <a:xfrm>
            <a:off x="4800600" y="4221540"/>
            <a:ext cx="4038600" cy="1569660"/>
          </a:xfrm>
          <a:prstGeom prst="rect">
            <a:avLst/>
          </a:prstGeom>
          <a:noFill/>
          <a:ln>
            <a:solidFill>
              <a:schemeClr val="bg1"/>
            </a:solidFill>
          </a:ln>
        </p:spPr>
        <p:txBody>
          <a:bodyPr wrap="square" rtlCol="0">
            <a:spAutoFit/>
          </a:bodyPr>
          <a:lstStyle/>
          <a:p>
            <a:pPr marL="457200" indent="-457200" algn="l">
              <a:buFont typeface="Arial" panose="020B0604020202020204" pitchFamily="34" charset="0"/>
              <a:buChar char="•"/>
            </a:pPr>
            <a:r>
              <a:rPr lang="en-US" sz="2400" b="0" dirty="0" smtClean="0">
                <a:solidFill>
                  <a:schemeClr val="bg1"/>
                </a:solidFill>
              </a:rPr>
              <a:t>Understandings </a:t>
            </a:r>
            <a:r>
              <a:rPr lang="en-US" sz="2400" b="0" dirty="0">
                <a:solidFill>
                  <a:schemeClr val="bg1"/>
                </a:solidFill>
              </a:rPr>
              <a:t>of culture through representation of </a:t>
            </a:r>
            <a:r>
              <a:rPr lang="en-US" sz="2400" b="0" dirty="0" smtClean="0">
                <a:solidFill>
                  <a:schemeClr val="bg1"/>
                </a:solidFill>
              </a:rPr>
              <a:t>'insider's </a:t>
            </a:r>
            <a:r>
              <a:rPr lang="en-US" sz="2400" b="0" dirty="0">
                <a:solidFill>
                  <a:schemeClr val="bg1"/>
                </a:solidFill>
              </a:rPr>
              <a:t>point of view</a:t>
            </a:r>
            <a:r>
              <a:rPr lang="en-US" sz="2400" b="0" dirty="0" smtClean="0">
                <a:solidFill>
                  <a:schemeClr val="bg1"/>
                </a:solidFill>
              </a:rPr>
              <a:t>.’</a:t>
            </a:r>
          </a:p>
          <a:p>
            <a:pPr marL="457200" indent="-457200" algn="l">
              <a:buFont typeface="Arial" panose="020B0604020202020204" pitchFamily="34" charset="0"/>
              <a:buChar char="•"/>
            </a:pPr>
            <a:r>
              <a:rPr lang="en-US" sz="2400" b="0" dirty="0" smtClean="0">
                <a:solidFill>
                  <a:schemeClr val="bg1"/>
                </a:solidFill>
              </a:rPr>
              <a:t>Participating observation.</a:t>
            </a:r>
            <a:endParaRPr lang="en-US" sz="2400" b="0" dirty="0">
              <a:solidFill>
                <a:schemeClr val="bg1"/>
              </a:solidFill>
            </a:endParaRPr>
          </a:p>
        </p:txBody>
      </p:sp>
      <p:cxnSp>
        <p:nvCxnSpPr>
          <p:cNvPr id="5" name="Straight Arrow Connector 4"/>
          <p:cNvCxnSpPr/>
          <p:nvPr/>
        </p:nvCxnSpPr>
        <p:spPr bwMode="auto">
          <a:xfrm>
            <a:off x="2799080" y="5029200"/>
            <a:ext cx="1905000" cy="0"/>
          </a:xfrm>
          <a:prstGeom prst="straightConnector1">
            <a:avLst/>
          </a:prstGeom>
          <a:solidFill>
            <a:schemeClr val="accent1"/>
          </a:solidFill>
          <a:ln w="57150" cap="flat" cmpd="sng" algn="ctr">
            <a:solidFill>
              <a:schemeClr val="bg1"/>
            </a:solidFill>
            <a:prstDash val="solid"/>
            <a:round/>
            <a:headEnd type="none" w="med" len="med"/>
            <a:tailEnd type="triangle"/>
          </a:ln>
          <a:effectLst/>
        </p:spPr>
      </p:cxnSp>
      <p:sp>
        <p:nvSpPr>
          <p:cNvPr id="6" name="Rectangle 5"/>
          <p:cNvSpPr/>
          <p:nvPr/>
        </p:nvSpPr>
        <p:spPr>
          <a:xfrm>
            <a:off x="381000" y="6320135"/>
            <a:ext cx="8686800" cy="461665"/>
          </a:xfrm>
          <a:prstGeom prst="rect">
            <a:avLst/>
          </a:prstGeom>
        </p:spPr>
        <p:txBody>
          <a:bodyPr wrap="square">
            <a:spAutoFit/>
          </a:bodyPr>
          <a:lstStyle/>
          <a:p>
            <a:pPr algn="r"/>
            <a:r>
              <a:rPr lang="en-US" sz="1200" b="0" dirty="0">
                <a:solidFill>
                  <a:schemeClr val="bg1"/>
                </a:solidFill>
                <a:latin typeface="FuturaStd-Book"/>
              </a:rPr>
              <a:t>MC. Harrell &amp; MA. Bradley. </a:t>
            </a:r>
            <a:r>
              <a:rPr lang="en-US" sz="1200" b="0" dirty="0" smtClean="0">
                <a:solidFill>
                  <a:schemeClr val="bg1"/>
                </a:solidFill>
                <a:latin typeface="FuturaStd-Book"/>
              </a:rPr>
              <a:t>Data </a:t>
            </a:r>
            <a:r>
              <a:rPr lang="en-US" sz="1200" b="0" dirty="0">
                <a:solidFill>
                  <a:schemeClr val="bg1"/>
                </a:solidFill>
                <a:latin typeface="FuturaStd-Book"/>
              </a:rPr>
              <a:t>Collection </a:t>
            </a:r>
            <a:r>
              <a:rPr lang="en-US" sz="1200" b="0" dirty="0" smtClean="0">
                <a:solidFill>
                  <a:schemeClr val="bg1"/>
                </a:solidFill>
                <a:latin typeface="FuturaStd-Book"/>
              </a:rPr>
              <a:t>Methods: Semi-Structured </a:t>
            </a:r>
            <a:r>
              <a:rPr lang="en-US" sz="1200" b="0" dirty="0">
                <a:solidFill>
                  <a:schemeClr val="bg1"/>
                </a:solidFill>
                <a:latin typeface="FuturaStd-Book"/>
              </a:rPr>
              <a:t>Interviews </a:t>
            </a:r>
            <a:r>
              <a:rPr lang="en-US" sz="1200" b="0" dirty="0" smtClean="0">
                <a:solidFill>
                  <a:schemeClr val="bg1"/>
                </a:solidFill>
                <a:latin typeface="FuturaStd-Book"/>
              </a:rPr>
              <a:t>and Focus Groups. RAND Corporation </a:t>
            </a:r>
            <a:r>
              <a:rPr lang="en-US" sz="1200" b="0" dirty="0">
                <a:solidFill>
                  <a:schemeClr val="bg1"/>
                </a:solidFill>
                <a:latin typeface="FuturaStd-Book"/>
              </a:rPr>
              <a:t>2009. http://www.rand.org/pubs/technical_reports/TR718.html</a:t>
            </a:r>
          </a:p>
        </p:txBody>
      </p:sp>
    </p:spTree>
    <p:extLst>
      <p:ext uri="{BB962C8B-B14F-4D97-AF65-F5344CB8AC3E}">
        <p14:creationId xmlns:p14="http://schemas.microsoft.com/office/powerpoint/2010/main" val="314661419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on Ethnography</a:t>
            </a:r>
            <a:endParaRPr lang="en-US" dirty="0"/>
          </a:p>
        </p:txBody>
      </p:sp>
      <p:sp>
        <p:nvSpPr>
          <p:cNvPr id="3" name="Content Placeholder 2"/>
          <p:cNvSpPr>
            <a:spLocks noGrp="1"/>
          </p:cNvSpPr>
          <p:nvPr>
            <p:ph idx="1"/>
          </p:nvPr>
        </p:nvSpPr>
        <p:spPr/>
        <p:txBody>
          <a:bodyPr/>
          <a:lstStyle/>
          <a:p>
            <a:pPr algn="ctr"/>
            <a:endParaRPr lang="en-US" dirty="0" smtClean="0"/>
          </a:p>
          <a:p>
            <a:pPr algn="ctr"/>
            <a:r>
              <a:rPr lang="en-US" dirty="0" smtClean="0"/>
              <a:t>A </a:t>
            </a:r>
            <a:r>
              <a:rPr lang="en-US" dirty="0"/>
              <a:t>Simple Introduction to the Practice </a:t>
            </a:r>
            <a:r>
              <a:rPr lang="en-US" dirty="0" smtClean="0"/>
              <a:t>of Ethnography </a:t>
            </a:r>
            <a:r>
              <a:rPr lang="en-US" dirty="0"/>
              <a:t>and Guide to </a:t>
            </a:r>
            <a:r>
              <a:rPr lang="en-US" dirty="0" smtClean="0"/>
              <a:t>Ethnographic </a:t>
            </a:r>
            <a:r>
              <a:rPr lang="en-US" dirty="0" err="1" smtClean="0"/>
              <a:t>Fieldnotes</a:t>
            </a:r>
            <a:endParaRPr lang="en-US" dirty="0"/>
          </a:p>
          <a:p>
            <a:pPr algn="ctr"/>
            <a:r>
              <a:rPr lang="en-US" dirty="0"/>
              <a:t>Brian A </a:t>
            </a:r>
            <a:r>
              <a:rPr lang="en-US" dirty="0" err="1"/>
              <a:t>Hoey</a:t>
            </a:r>
            <a:r>
              <a:rPr lang="en-US" dirty="0" smtClean="0"/>
              <a:t>, </a:t>
            </a:r>
            <a:r>
              <a:rPr lang="en-US" i="1" dirty="0" smtClean="0"/>
              <a:t>Marshall University</a:t>
            </a:r>
          </a:p>
          <a:p>
            <a:pPr algn="ctr"/>
            <a:endParaRPr lang="en-US" i="1" dirty="0"/>
          </a:p>
          <a:p>
            <a:pPr algn="ctr"/>
            <a:r>
              <a:rPr lang="en-US" dirty="0"/>
              <a:t>http://works.bepress.com/brian_hoey/12/</a:t>
            </a:r>
          </a:p>
        </p:txBody>
      </p:sp>
    </p:spTree>
    <p:extLst>
      <p:ext uri="{BB962C8B-B14F-4D97-AF65-F5344CB8AC3E}">
        <p14:creationId xmlns:p14="http://schemas.microsoft.com/office/powerpoint/2010/main" val="99169196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pPr lvl="1" algn="ctr"/>
            <a:r>
              <a:rPr lang="en-US" dirty="0" smtClean="0"/>
              <a:t>Discussion</a:t>
            </a:r>
            <a:r>
              <a:rPr lang="en-US" sz="2800" dirty="0"/>
              <a:t/>
            </a:r>
            <a:br>
              <a:rPr lang="en-US" sz="2800" dirty="0"/>
            </a:br>
            <a:endParaRPr lang="en-US" sz="2800"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57742771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C2 Exercise</a:t>
            </a:r>
            <a:endParaRPr lang="en-US" dirty="0"/>
          </a:p>
        </p:txBody>
      </p:sp>
      <p:sp>
        <p:nvSpPr>
          <p:cNvPr id="5" name="Content Placeholder 4"/>
          <p:cNvSpPr>
            <a:spLocks noGrp="1"/>
          </p:cNvSpPr>
          <p:nvPr>
            <p:ph idx="1"/>
          </p:nvPr>
        </p:nvSpPr>
        <p:spPr>
          <a:xfrm>
            <a:off x="228600" y="1524000"/>
            <a:ext cx="8686800" cy="4953000"/>
          </a:xfrm>
        </p:spPr>
        <p:txBody>
          <a:bodyPr/>
          <a:lstStyle/>
          <a:p>
            <a:pPr marL="517525" indent="-517525">
              <a:tabLst>
                <a:tab pos="457200" algn="l"/>
              </a:tabLst>
            </a:pPr>
            <a:r>
              <a:rPr lang="en-US" sz="2000" dirty="0"/>
              <a:t>T</a:t>
            </a:r>
            <a:r>
              <a:rPr lang="en-US" sz="2000" dirty="0" smtClean="0"/>
              <a:t>1:	 we </a:t>
            </a:r>
            <a:r>
              <a:rPr lang="en-US" sz="2000" dirty="0"/>
              <a:t>are told about a tribe T1 on one side of a planet. We are told that when a humanoid of that tribe slaps another one in the face, (1) the other one often slaps back, (2) rarely the 2</a:t>
            </a:r>
            <a:r>
              <a:rPr lang="en-US" sz="2000" baseline="30000" dirty="0"/>
              <a:t>nd</a:t>
            </a:r>
            <a:r>
              <a:rPr lang="en-US" sz="2000" dirty="0"/>
              <a:t> one spits the slapper in the face, and (3) nobody spits first. We want to find out why, jump in our spacecraft and start to observe the tribe. We are able to see all they do outside, but have no means to interact with them</a:t>
            </a:r>
            <a:r>
              <a:rPr lang="en-US" sz="2000" dirty="0" smtClean="0"/>
              <a:t>.</a:t>
            </a:r>
          </a:p>
          <a:p>
            <a:pPr marL="517525" indent="-517525">
              <a:tabLst>
                <a:tab pos="457200" algn="l"/>
              </a:tabLst>
            </a:pPr>
            <a:r>
              <a:rPr lang="en-US" sz="2000" dirty="0" smtClean="0"/>
              <a:t>T2:	 </a:t>
            </a:r>
            <a:r>
              <a:rPr lang="en-US" sz="2000" dirty="0"/>
              <a:t>we observe on the other side of the planet exactly opposite behavior in a different tribe (T2) that never was in contact with T1</a:t>
            </a:r>
            <a:r>
              <a:rPr lang="en-US" sz="2000" dirty="0" smtClean="0"/>
              <a:t>.</a:t>
            </a:r>
          </a:p>
          <a:p>
            <a:pPr marL="517525" indent="-517525">
              <a:tabLst>
                <a:tab pos="457200" algn="l"/>
              </a:tabLst>
            </a:pPr>
            <a:r>
              <a:rPr lang="en-US" sz="2000" dirty="0" smtClean="0"/>
              <a:t>T3:	 </a:t>
            </a:r>
            <a:r>
              <a:rPr lang="en-US" sz="2000" dirty="0"/>
              <a:t>we observe a large group of members of T1 going on exploration and make contact with members of T2. Initially when a T1 slaps a T2, the T2 slaps back and when a T2 spits a T1, the T1 spits back. After a while, we observe that most of the time when T1-T2 interactions happen, spitting is followed by slapping from the other party and the other way round. In such T1-T2 interactions, when it starts with spitting, it is most often, but not always, initiated by a T1, and with slapping a T2. T1-T1 and T2-T2 interactions stay as in O1 and O2. </a:t>
            </a:r>
          </a:p>
          <a:p>
            <a:endParaRPr lang="en-US" sz="2000" dirty="0"/>
          </a:p>
          <a:p>
            <a:endParaRPr lang="en-US" sz="2000" dirty="0"/>
          </a:p>
        </p:txBody>
      </p:sp>
    </p:spTree>
    <p:extLst>
      <p:ext uri="{BB962C8B-B14F-4D97-AF65-F5344CB8AC3E}">
        <p14:creationId xmlns:p14="http://schemas.microsoft.com/office/powerpoint/2010/main" val="2771129514"/>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T4</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smtClean="0"/>
              <a:t>After having sent several scouts to the tribes which made observations without ever having been seen, we found out the humanoids have no verbal communication means but some sort of gesture-based language that we thus far do not understand. The scouts have never seen any form of behavior amongst them that led to observable bodily harm. So we decide to mix with them, disguised like them as good as possible. We still want to figure out what the spitting and slapping is all about.</a:t>
            </a:r>
          </a:p>
          <a:p>
            <a:pPr>
              <a:buFont typeface="Arial" panose="020B0604020202020204" pitchFamily="34" charset="0"/>
              <a:buChar char="•"/>
            </a:pPr>
            <a:r>
              <a:rPr lang="en-US" b="1" u="sng" dirty="0" smtClean="0"/>
              <a:t>Discussion question</a:t>
            </a:r>
            <a:r>
              <a:rPr lang="en-US" dirty="0" smtClean="0"/>
              <a:t>: how shall we organize our research, what methods shall we use to obtain a plausible explanation for the behavior?</a:t>
            </a:r>
          </a:p>
        </p:txBody>
      </p:sp>
    </p:spTree>
    <p:extLst>
      <p:ext uri="{BB962C8B-B14F-4D97-AF65-F5344CB8AC3E}">
        <p14:creationId xmlns:p14="http://schemas.microsoft.com/office/powerpoint/2010/main" val="4153688413"/>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Post-class open book test</a:t>
            </a:r>
            <a:endParaRPr lang="en-US" dirty="0"/>
          </a:p>
        </p:txBody>
      </p:sp>
      <p:sp>
        <p:nvSpPr>
          <p:cNvPr id="5" name="Subtitle 4"/>
          <p:cNvSpPr>
            <a:spLocks noGrp="1"/>
          </p:cNvSpPr>
          <p:nvPr>
            <p:ph type="subTitle" idx="1"/>
          </p:nvPr>
        </p:nvSpPr>
        <p:spPr/>
        <p:txBody>
          <a:bodyPr/>
          <a:lstStyle/>
          <a:p>
            <a:r>
              <a:rPr lang="en-US" dirty="0" smtClean="0"/>
              <a:t>Due Feb 22, 9AM</a:t>
            </a:r>
            <a:endParaRPr lang="en-US" dirty="0"/>
          </a:p>
        </p:txBody>
      </p:sp>
    </p:spTree>
    <p:extLst>
      <p:ext uri="{BB962C8B-B14F-4D97-AF65-F5344CB8AC3E}">
        <p14:creationId xmlns:p14="http://schemas.microsoft.com/office/powerpoint/2010/main" val="1350644499"/>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1</a:t>
            </a:r>
            <a:r>
              <a:rPr lang="en-US" dirty="0" smtClean="0"/>
              <a:t>. </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smtClean="0"/>
              <a:t>What does the literature tells us about the quality of qualitative research in:</a:t>
            </a:r>
          </a:p>
          <a:p>
            <a:pPr lvl="1">
              <a:buFont typeface="Arial" panose="020B0604020202020204" pitchFamily="34" charset="0"/>
              <a:buChar char="•"/>
            </a:pPr>
            <a:r>
              <a:rPr lang="en-US" dirty="0" smtClean="0"/>
              <a:t>If you are an MD: in your specialty,</a:t>
            </a:r>
          </a:p>
          <a:p>
            <a:pPr lvl="1">
              <a:buFont typeface="Arial" panose="020B0604020202020204" pitchFamily="34" charset="0"/>
              <a:buChar char="•"/>
            </a:pPr>
            <a:r>
              <a:rPr lang="en-US" dirty="0" smtClean="0"/>
              <a:t>If you are not an MD: in general medical practice (family medicine, primary care)?</a:t>
            </a:r>
          </a:p>
          <a:p>
            <a:pPr>
              <a:buFont typeface="Arial" panose="020B0604020202020204" pitchFamily="34" charset="0"/>
              <a:buChar char="•"/>
            </a:pPr>
            <a:r>
              <a:rPr lang="en-US" dirty="0" smtClean="0"/>
              <a:t>What are the arguments that back this up?</a:t>
            </a:r>
          </a:p>
          <a:p>
            <a:pPr>
              <a:buFont typeface="Arial" panose="020B0604020202020204" pitchFamily="34" charset="0"/>
              <a:buChar char="•"/>
            </a:pPr>
            <a:endParaRPr lang="en-US" dirty="0"/>
          </a:p>
          <a:p>
            <a:pPr>
              <a:buFont typeface="Arial" panose="020B0604020202020204" pitchFamily="34" charset="0"/>
              <a:buChar char="•"/>
            </a:pPr>
            <a:endParaRPr lang="en-US" dirty="0" smtClean="0"/>
          </a:p>
          <a:p>
            <a:pPr>
              <a:buFont typeface="Arial" panose="020B0604020202020204" pitchFamily="34" charset="0"/>
              <a:buChar char="•"/>
            </a:pPr>
            <a:endParaRPr lang="en-US" dirty="0"/>
          </a:p>
          <a:p>
            <a:pPr>
              <a:buFont typeface="Arial" panose="020B0604020202020204" pitchFamily="34" charset="0"/>
              <a:buChar char="•"/>
            </a:pPr>
            <a:endParaRPr lang="en-US" dirty="0" smtClean="0"/>
          </a:p>
          <a:p>
            <a:pPr>
              <a:buFont typeface="Arial" panose="020B0604020202020204" pitchFamily="34" charset="0"/>
              <a:buChar char="•"/>
            </a:pPr>
            <a:r>
              <a:rPr lang="en-US" dirty="0" smtClean="0"/>
              <a:t>Note: be sure to back up your answers for this and all other questions by adequate literature references.</a:t>
            </a:r>
            <a:endParaRPr lang="en-US" dirty="0"/>
          </a:p>
        </p:txBody>
      </p:sp>
    </p:spTree>
    <p:extLst>
      <p:ext uri="{BB962C8B-B14F-4D97-AF65-F5344CB8AC3E}">
        <p14:creationId xmlns:p14="http://schemas.microsoft.com/office/powerpoint/2010/main" val="924375890"/>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2</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smtClean="0"/>
              <a:t>In a research paper we often find a section with the title ‘Methods’ or ‘Methodology’.</a:t>
            </a:r>
          </a:p>
          <a:p>
            <a:pPr>
              <a:buFont typeface="Arial" panose="020B0604020202020204" pitchFamily="34" charset="0"/>
              <a:buChar char="•"/>
            </a:pPr>
            <a:r>
              <a:rPr lang="en-US" dirty="0" smtClean="0"/>
              <a:t>What does the literature tells us with respect to the following  questions:</a:t>
            </a:r>
          </a:p>
          <a:p>
            <a:pPr lvl="1">
              <a:buFont typeface="Arial" panose="020B0604020202020204" pitchFamily="34" charset="0"/>
              <a:buChar char="•"/>
            </a:pPr>
            <a:r>
              <a:rPr lang="en-US" dirty="0" smtClean="0"/>
              <a:t>Are these words synonymous?</a:t>
            </a:r>
          </a:p>
          <a:p>
            <a:pPr lvl="1">
              <a:buFont typeface="Arial" panose="020B0604020202020204" pitchFamily="34" charset="0"/>
              <a:buChar char="•"/>
            </a:pPr>
            <a:r>
              <a:rPr lang="en-US" dirty="0" smtClean="0"/>
              <a:t>If not,</a:t>
            </a:r>
          </a:p>
          <a:p>
            <a:pPr lvl="2">
              <a:buFont typeface="Arial" panose="020B0604020202020204" pitchFamily="34" charset="0"/>
              <a:buChar char="•"/>
            </a:pPr>
            <a:r>
              <a:rPr lang="en-US" dirty="0" smtClean="0"/>
              <a:t>What is the difference ?</a:t>
            </a:r>
          </a:p>
          <a:p>
            <a:pPr lvl="2">
              <a:buFont typeface="Arial" panose="020B0604020202020204" pitchFamily="34" charset="0"/>
              <a:buChar char="•"/>
            </a:pPr>
            <a:r>
              <a:rPr lang="en-US" dirty="0" smtClean="0"/>
              <a:t>Should we have two sections then?</a:t>
            </a:r>
          </a:p>
        </p:txBody>
      </p:sp>
    </p:spTree>
    <p:extLst>
      <p:ext uri="{BB962C8B-B14F-4D97-AF65-F5344CB8AC3E}">
        <p14:creationId xmlns:p14="http://schemas.microsoft.com/office/powerpoint/2010/main" val="16895775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Quantitative research</a:t>
            </a:r>
            <a:endParaRPr lang="en-US" dirty="0"/>
          </a:p>
        </p:txBody>
      </p:sp>
      <p:sp>
        <p:nvSpPr>
          <p:cNvPr id="3" name="Content Placeholder 2"/>
          <p:cNvSpPr>
            <a:spLocks noGrp="1"/>
          </p:cNvSpPr>
          <p:nvPr>
            <p:ph idx="1"/>
          </p:nvPr>
        </p:nvSpPr>
        <p:spPr>
          <a:xfrm>
            <a:off x="228600" y="1676400"/>
            <a:ext cx="8686800" cy="1143000"/>
          </a:xfrm>
        </p:spPr>
        <p:txBody>
          <a:bodyPr/>
          <a:lstStyle/>
          <a:p>
            <a:r>
              <a:rPr lang="en-US" dirty="0"/>
              <a:t>In natural sciences and social sciences, </a:t>
            </a:r>
            <a:r>
              <a:rPr lang="en-US" b="1" dirty="0"/>
              <a:t>quantitative research</a:t>
            </a:r>
            <a:r>
              <a:rPr lang="en-US" dirty="0"/>
              <a:t> is the systematic empirical investigation of observable phenomena </a:t>
            </a:r>
            <a:r>
              <a:rPr lang="en-US" dirty="0" smtClean="0"/>
              <a:t>via </a:t>
            </a:r>
            <a:r>
              <a:rPr lang="en-US" dirty="0" smtClean="0">
                <a:solidFill>
                  <a:srgbClr val="AAE600"/>
                </a:solidFill>
              </a:rPr>
              <a:t>statistical, mathematical or computational techniques</a:t>
            </a:r>
            <a:r>
              <a:rPr lang="en-US" dirty="0" smtClean="0"/>
              <a:t>.</a:t>
            </a:r>
            <a:endParaRPr lang="en-US" dirty="0"/>
          </a:p>
        </p:txBody>
      </p:sp>
      <p:sp>
        <p:nvSpPr>
          <p:cNvPr id="4" name="Title 1"/>
          <p:cNvSpPr txBox="1">
            <a:spLocks/>
          </p:cNvSpPr>
          <p:nvPr/>
        </p:nvSpPr>
        <p:spPr>
          <a:xfrm>
            <a:off x="228600" y="3810000"/>
            <a:ext cx="8686800" cy="762000"/>
          </a:xfrm>
          <a:prstGeom prst="rect">
            <a:avLst/>
          </a:prstGeom>
        </p:spPr>
        <p:txBody>
          <a:bodyPr/>
          <a:lstStyle>
            <a:lvl1pPr algn="ctr" rtl="0" eaLnBrk="1" fontAlgn="base" hangingPunct="1">
              <a:spcBef>
                <a:spcPct val="0"/>
              </a:spcBef>
              <a:spcAft>
                <a:spcPct val="0"/>
              </a:spcAft>
              <a:defRPr sz="3600" b="0" i="0">
                <a:solidFill>
                  <a:schemeClr val="bg1"/>
                </a:solidFill>
                <a:latin typeface="Georgia"/>
                <a:ea typeface="ＭＳ Ｐゴシック" pitchFamily="122" charset="-128"/>
                <a:cs typeface="Georgia"/>
              </a:defRPr>
            </a:lvl1pPr>
            <a:lvl2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2pPr>
            <a:lvl3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3pPr>
            <a:lvl4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4pPr>
            <a:lvl5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5pPr>
            <a:lvl6pPr marL="457200" algn="l" rtl="0" eaLnBrk="1" fontAlgn="base" hangingPunct="1">
              <a:spcBef>
                <a:spcPct val="0"/>
              </a:spcBef>
              <a:spcAft>
                <a:spcPct val="0"/>
              </a:spcAft>
              <a:defRPr sz="3600">
                <a:solidFill>
                  <a:schemeClr val="bg1"/>
                </a:solidFill>
                <a:latin typeface="Times" pitchFamily="122" charset="0"/>
              </a:defRPr>
            </a:lvl6pPr>
            <a:lvl7pPr marL="914400" algn="l" rtl="0" eaLnBrk="1" fontAlgn="base" hangingPunct="1">
              <a:spcBef>
                <a:spcPct val="0"/>
              </a:spcBef>
              <a:spcAft>
                <a:spcPct val="0"/>
              </a:spcAft>
              <a:defRPr sz="3600">
                <a:solidFill>
                  <a:schemeClr val="bg1"/>
                </a:solidFill>
                <a:latin typeface="Times" pitchFamily="122" charset="0"/>
              </a:defRPr>
            </a:lvl7pPr>
            <a:lvl8pPr marL="1371600" algn="l" rtl="0" eaLnBrk="1" fontAlgn="base" hangingPunct="1">
              <a:spcBef>
                <a:spcPct val="0"/>
              </a:spcBef>
              <a:spcAft>
                <a:spcPct val="0"/>
              </a:spcAft>
              <a:defRPr sz="3600">
                <a:solidFill>
                  <a:schemeClr val="bg1"/>
                </a:solidFill>
                <a:latin typeface="Times" pitchFamily="122" charset="0"/>
              </a:defRPr>
            </a:lvl8pPr>
            <a:lvl9pPr marL="1828800" algn="l" rtl="0" eaLnBrk="1" fontAlgn="base" hangingPunct="1">
              <a:spcBef>
                <a:spcPct val="0"/>
              </a:spcBef>
              <a:spcAft>
                <a:spcPct val="0"/>
              </a:spcAft>
              <a:defRPr sz="3600">
                <a:solidFill>
                  <a:schemeClr val="bg1"/>
                </a:solidFill>
                <a:latin typeface="Times" pitchFamily="122" charset="0"/>
              </a:defRPr>
            </a:lvl9pPr>
          </a:lstStyle>
          <a:p>
            <a:r>
              <a:rPr lang="en-US" kern="0" dirty="0" smtClean="0">
                <a:solidFill>
                  <a:srgbClr val="FFFFFF"/>
                </a:solidFill>
              </a:rPr>
              <a:t>Qualitative research</a:t>
            </a:r>
            <a:endParaRPr lang="en-US" kern="0" dirty="0">
              <a:solidFill>
                <a:srgbClr val="FFFFFF"/>
              </a:solidFill>
            </a:endParaRPr>
          </a:p>
        </p:txBody>
      </p:sp>
      <p:sp>
        <p:nvSpPr>
          <p:cNvPr id="5" name="Content Placeholder 2"/>
          <p:cNvSpPr txBox="1">
            <a:spLocks/>
          </p:cNvSpPr>
          <p:nvPr/>
        </p:nvSpPr>
        <p:spPr>
          <a:xfrm>
            <a:off x="228600" y="4648200"/>
            <a:ext cx="8686800" cy="1143000"/>
          </a:xfrm>
          <a:prstGeom prst="rect">
            <a:avLst/>
          </a:prstGeom>
        </p:spPr>
        <p:txBody>
          <a:bodyPr/>
          <a:lstStyle>
            <a:lvl1pPr marL="342900" indent="-342900" algn="l" rtl="0" eaLnBrk="1" fontAlgn="base" hangingPunct="1">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1" fontAlgn="base" hangingPunct="1">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1" fontAlgn="base" hangingPunct="1">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1" fontAlgn="base" hangingPunct="1">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1" fontAlgn="base" hangingPunct="1">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pPr>
              <a:buClr>
                <a:srgbClr val="FFFFFF"/>
              </a:buClr>
            </a:pPr>
            <a:r>
              <a:rPr lang="en-US" b="1" dirty="0">
                <a:solidFill>
                  <a:srgbClr val="FFFFFF"/>
                </a:solidFill>
              </a:rPr>
              <a:t>Qualitative Research</a:t>
            </a:r>
            <a:r>
              <a:rPr lang="en-US" dirty="0">
                <a:solidFill>
                  <a:srgbClr val="FFFFFF"/>
                </a:solidFill>
              </a:rPr>
              <a:t> is primarily </a:t>
            </a:r>
            <a:r>
              <a:rPr lang="en-US" dirty="0">
                <a:solidFill>
                  <a:srgbClr val="AAE600"/>
                </a:solidFill>
              </a:rPr>
              <a:t>exploratory</a:t>
            </a:r>
            <a:r>
              <a:rPr lang="en-US" dirty="0">
                <a:solidFill>
                  <a:srgbClr val="FFFFFF"/>
                </a:solidFill>
              </a:rPr>
              <a:t> </a:t>
            </a:r>
            <a:r>
              <a:rPr lang="en-US" b="1" dirty="0" smtClean="0">
                <a:solidFill>
                  <a:srgbClr val="FFFFFF"/>
                </a:solidFill>
              </a:rPr>
              <a:t>research</a:t>
            </a:r>
            <a:r>
              <a:rPr lang="en-US" dirty="0" smtClean="0">
                <a:solidFill>
                  <a:srgbClr val="FFFFFF"/>
                </a:solidFill>
              </a:rPr>
              <a:t> </a:t>
            </a:r>
            <a:r>
              <a:rPr lang="en-US" dirty="0">
                <a:solidFill>
                  <a:srgbClr val="FFFFFF"/>
                </a:solidFill>
              </a:rPr>
              <a:t>used to gain an understanding of </a:t>
            </a:r>
            <a:r>
              <a:rPr lang="en-US" dirty="0">
                <a:solidFill>
                  <a:srgbClr val="AAE600"/>
                </a:solidFill>
              </a:rPr>
              <a:t>underlying reasons, opinions, and motivations</a:t>
            </a:r>
            <a:r>
              <a:rPr lang="en-US" dirty="0">
                <a:solidFill>
                  <a:srgbClr val="FFFFFF"/>
                </a:solidFill>
              </a:rPr>
              <a:t>. It provides insights into the problem or helps to develop ideas or hypotheses for potential quantitative </a:t>
            </a:r>
            <a:r>
              <a:rPr lang="en-US" b="1" dirty="0" smtClean="0">
                <a:solidFill>
                  <a:srgbClr val="FFFFFF"/>
                </a:solidFill>
              </a:rPr>
              <a:t>research.</a:t>
            </a:r>
            <a:endParaRPr lang="en-US" kern="0" dirty="0">
              <a:solidFill>
                <a:srgbClr val="FFFFFF"/>
              </a:solidFill>
            </a:endParaRPr>
          </a:p>
        </p:txBody>
      </p:sp>
      <p:sp>
        <p:nvSpPr>
          <p:cNvPr id="6" name="Rectangle 5"/>
          <p:cNvSpPr/>
          <p:nvPr/>
        </p:nvSpPr>
        <p:spPr>
          <a:xfrm>
            <a:off x="4038600" y="3124200"/>
            <a:ext cx="4572000" cy="276999"/>
          </a:xfrm>
          <a:prstGeom prst="rect">
            <a:avLst/>
          </a:prstGeom>
        </p:spPr>
        <p:txBody>
          <a:bodyPr>
            <a:spAutoFit/>
          </a:bodyPr>
          <a:lstStyle/>
          <a:p>
            <a:r>
              <a:rPr lang="en-US" sz="1200" b="0" i="1" dirty="0">
                <a:solidFill>
                  <a:srgbClr val="FFFFFF"/>
                </a:solidFill>
              </a:rPr>
              <a:t>https://</a:t>
            </a:r>
            <a:r>
              <a:rPr lang="en-US" sz="1200" dirty="0">
                <a:solidFill>
                  <a:srgbClr val="FFFFFF"/>
                </a:solidFill>
              </a:rPr>
              <a:t>en.wikipedia.org/wiki/Quantitative_research</a:t>
            </a:r>
          </a:p>
        </p:txBody>
      </p:sp>
      <p:sp>
        <p:nvSpPr>
          <p:cNvPr id="7" name="Rectangle 6"/>
          <p:cNvSpPr/>
          <p:nvPr/>
        </p:nvSpPr>
        <p:spPr>
          <a:xfrm>
            <a:off x="4358640" y="6248400"/>
            <a:ext cx="4572000" cy="461665"/>
          </a:xfrm>
          <a:prstGeom prst="rect">
            <a:avLst/>
          </a:prstGeom>
        </p:spPr>
        <p:txBody>
          <a:bodyPr>
            <a:spAutoFit/>
          </a:bodyPr>
          <a:lstStyle/>
          <a:p>
            <a:r>
              <a:rPr lang="en-US" sz="1200" dirty="0">
                <a:solidFill>
                  <a:srgbClr val="FFFFFF"/>
                </a:solidFill>
              </a:rPr>
              <a:t>http://www.snapsurveys.com/blog/what-is-the-difference-between-qualitative-research-and-quantitative-research/</a:t>
            </a:r>
          </a:p>
        </p:txBody>
      </p:sp>
      <p:sp>
        <p:nvSpPr>
          <p:cNvPr id="10" name="Rectangle 9"/>
          <p:cNvSpPr/>
          <p:nvPr/>
        </p:nvSpPr>
        <p:spPr bwMode="auto">
          <a:xfrm>
            <a:off x="4983480" y="4744720"/>
            <a:ext cx="1645920" cy="30480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1" name="Rectangle 10"/>
          <p:cNvSpPr/>
          <p:nvPr/>
        </p:nvSpPr>
        <p:spPr bwMode="auto">
          <a:xfrm>
            <a:off x="4495800" y="5125720"/>
            <a:ext cx="2590800" cy="30480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2" name="Rectangle 11"/>
          <p:cNvSpPr/>
          <p:nvPr/>
        </p:nvSpPr>
        <p:spPr bwMode="auto">
          <a:xfrm>
            <a:off x="7239000" y="5130800"/>
            <a:ext cx="1219200" cy="30480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3" name="Rectangle 12"/>
          <p:cNvSpPr/>
          <p:nvPr/>
        </p:nvSpPr>
        <p:spPr bwMode="auto">
          <a:xfrm>
            <a:off x="599440" y="5491480"/>
            <a:ext cx="2286000" cy="30480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274811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0" grpId="0" animBg="1"/>
      <p:bldP spid="11" grpId="0" animBg="1"/>
      <p:bldP spid="12" grpId="0" animBg="1"/>
      <p:bldP spid="13"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3</a:t>
            </a:r>
            <a:endParaRPr lang="en-US" dirty="0"/>
          </a:p>
        </p:txBody>
      </p:sp>
      <p:sp>
        <p:nvSpPr>
          <p:cNvPr id="3" name="Content Placeholder 2"/>
          <p:cNvSpPr>
            <a:spLocks noGrp="1"/>
          </p:cNvSpPr>
          <p:nvPr>
            <p:ph idx="1"/>
          </p:nvPr>
        </p:nvSpPr>
        <p:spPr/>
        <p:txBody>
          <a:bodyPr/>
          <a:lstStyle/>
          <a:p>
            <a:pPr marL="0" indent="0"/>
            <a:r>
              <a:rPr lang="en-US" dirty="0" smtClean="0"/>
              <a:t>Under most circumstances, a c</a:t>
            </a:r>
            <a:r>
              <a:rPr lang="en-US" dirty="0" smtClean="0"/>
              <a:t>omprehensive </a:t>
            </a:r>
            <a:r>
              <a:rPr lang="en-US" dirty="0"/>
              <a:t>philosophical expertise </a:t>
            </a:r>
            <a:r>
              <a:rPr lang="en-US" dirty="0" smtClean="0"/>
              <a:t>in addition to being skilled in qualitative research is </a:t>
            </a:r>
            <a:r>
              <a:rPr lang="en-US" dirty="0"/>
              <a:t>not </a:t>
            </a:r>
            <a:r>
              <a:rPr lang="en-US" dirty="0" smtClean="0"/>
              <a:t>required to </a:t>
            </a:r>
            <a:r>
              <a:rPr lang="en-US" dirty="0"/>
              <a:t>handle </a:t>
            </a:r>
            <a:r>
              <a:rPr lang="en-US" dirty="0" smtClean="0"/>
              <a:t>a </a:t>
            </a:r>
            <a:r>
              <a:rPr lang="en-US" dirty="0" smtClean="0"/>
              <a:t>qualitative </a:t>
            </a:r>
            <a:r>
              <a:rPr lang="en-US" dirty="0"/>
              <a:t>methodology in a </a:t>
            </a:r>
            <a:r>
              <a:rPr lang="en-US" dirty="0" smtClean="0"/>
              <a:t>responsible way. There is however an exception. Which one?</a:t>
            </a:r>
            <a:endParaRPr lang="en-US" dirty="0"/>
          </a:p>
        </p:txBody>
      </p:sp>
    </p:spTree>
    <p:extLst>
      <p:ext uri="{BB962C8B-B14F-4D97-AF65-F5344CB8AC3E}">
        <p14:creationId xmlns:p14="http://schemas.microsoft.com/office/powerpoint/2010/main" val="2572985221"/>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4</a:t>
            </a:r>
            <a:endParaRPr lang="en-US" dirty="0"/>
          </a:p>
        </p:txBody>
      </p:sp>
      <p:sp>
        <p:nvSpPr>
          <p:cNvPr id="3" name="Content Placeholder 2"/>
          <p:cNvSpPr>
            <a:spLocks noGrp="1"/>
          </p:cNvSpPr>
          <p:nvPr>
            <p:ph idx="1"/>
          </p:nvPr>
        </p:nvSpPr>
        <p:spPr>
          <a:xfrm>
            <a:off x="228600" y="2209800"/>
            <a:ext cx="8686800" cy="4419600"/>
          </a:xfrm>
        </p:spPr>
        <p:txBody>
          <a:bodyPr/>
          <a:lstStyle/>
          <a:p>
            <a:pPr>
              <a:buFont typeface="Arial" panose="020B0604020202020204" pitchFamily="34" charset="0"/>
              <a:buChar char="•"/>
            </a:pPr>
            <a:r>
              <a:rPr lang="en-US" dirty="0"/>
              <a:t>What are cited </a:t>
            </a:r>
            <a:r>
              <a:rPr lang="en-US" dirty="0" smtClean="0"/>
              <a:t>common mishaps in qualitative research reporting?</a:t>
            </a:r>
            <a:endParaRPr lang="en-US" dirty="0"/>
          </a:p>
        </p:txBody>
      </p:sp>
    </p:spTree>
    <p:extLst>
      <p:ext uri="{BB962C8B-B14F-4D97-AF65-F5344CB8AC3E}">
        <p14:creationId xmlns:p14="http://schemas.microsoft.com/office/powerpoint/2010/main" val="15164026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Quantitative research</a:t>
            </a:r>
            <a:endParaRPr lang="en-US" dirty="0"/>
          </a:p>
        </p:txBody>
      </p:sp>
      <p:sp>
        <p:nvSpPr>
          <p:cNvPr id="3" name="Content Placeholder 2"/>
          <p:cNvSpPr>
            <a:spLocks noGrp="1"/>
          </p:cNvSpPr>
          <p:nvPr>
            <p:ph idx="1"/>
          </p:nvPr>
        </p:nvSpPr>
        <p:spPr>
          <a:xfrm>
            <a:off x="228600" y="1676400"/>
            <a:ext cx="8686800" cy="1143000"/>
          </a:xfrm>
        </p:spPr>
        <p:txBody>
          <a:bodyPr/>
          <a:lstStyle/>
          <a:p>
            <a:r>
              <a:rPr lang="en-US" dirty="0"/>
              <a:t>In natural sciences and social sciences, </a:t>
            </a:r>
            <a:r>
              <a:rPr lang="en-US" b="1" dirty="0"/>
              <a:t>quantitative research</a:t>
            </a:r>
            <a:r>
              <a:rPr lang="en-US" dirty="0"/>
              <a:t> is the systematic empirical investigation of observable phenomena via </a:t>
            </a:r>
            <a:r>
              <a:rPr lang="en-US" dirty="0">
                <a:solidFill>
                  <a:srgbClr val="AAE600"/>
                </a:solidFill>
              </a:rPr>
              <a:t>statistical, mathematical or computational techniques</a:t>
            </a:r>
            <a:r>
              <a:rPr lang="en-US" dirty="0"/>
              <a:t>.</a:t>
            </a:r>
          </a:p>
        </p:txBody>
      </p:sp>
      <p:sp>
        <p:nvSpPr>
          <p:cNvPr id="4" name="Title 1"/>
          <p:cNvSpPr txBox="1">
            <a:spLocks/>
          </p:cNvSpPr>
          <p:nvPr/>
        </p:nvSpPr>
        <p:spPr>
          <a:xfrm>
            <a:off x="228600" y="3810000"/>
            <a:ext cx="8686800" cy="762000"/>
          </a:xfrm>
          <a:prstGeom prst="rect">
            <a:avLst/>
          </a:prstGeom>
        </p:spPr>
        <p:txBody>
          <a:bodyPr/>
          <a:lstStyle>
            <a:lvl1pPr algn="ctr" rtl="0" eaLnBrk="1" fontAlgn="base" hangingPunct="1">
              <a:spcBef>
                <a:spcPct val="0"/>
              </a:spcBef>
              <a:spcAft>
                <a:spcPct val="0"/>
              </a:spcAft>
              <a:defRPr sz="3600" b="0" i="0">
                <a:solidFill>
                  <a:schemeClr val="bg1"/>
                </a:solidFill>
                <a:latin typeface="Georgia"/>
                <a:ea typeface="ＭＳ Ｐゴシック" pitchFamily="122" charset="-128"/>
                <a:cs typeface="Georgia"/>
              </a:defRPr>
            </a:lvl1pPr>
            <a:lvl2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2pPr>
            <a:lvl3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3pPr>
            <a:lvl4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4pPr>
            <a:lvl5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5pPr>
            <a:lvl6pPr marL="457200" algn="l" rtl="0" eaLnBrk="1" fontAlgn="base" hangingPunct="1">
              <a:spcBef>
                <a:spcPct val="0"/>
              </a:spcBef>
              <a:spcAft>
                <a:spcPct val="0"/>
              </a:spcAft>
              <a:defRPr sz="3600">
                <a:solidFill>
                  <a:schemeClr val="bg1"/>
                </a:solidFill>
                <a:latin typeface="Times" pitchFamily="122" charset="0"/>
              </a:defRPr>
            </a:lvl6pPr>
            <a:lvl7pPr marL="914400" algn="l" rtl="0" eaLnBrk="1" fontAlgn="base" hangingPunct="1">
              <a:spcBef>
                <a:spcPct val="0"/>
              </a:spcBef>
              <a:spcAft>
                <a:spcPct val="0"/>
              </a:spcAft>
              <a:defRPr sz="3600">
                <a:solidFill>
                  <a:schemeClr val="bg1"/>
                </a:solidFill>
                <a:latin typeface="Times" pitchFamily="122" charset="0"/>
              </a:defRPr>
            </a:lvl7pPr>
            <a:lvl8pPr marL="1371600" algn="l" rtl="0" eaLnBrk="1" fontAlgn="base" hangingPunct="1">
              <a:spcBef>
                <a:spcPct val="0"/>
              </a:spcBef>
              <a:spcAft>
                <a:spcPct val="0"/>
              </a:spcAft>
              <a:defRPr sz="3600">
                <a:solidFill>
                  <a:schemeClr val="bg1"/>
                </a:solidFill>
                <a:latin typeface="Times" pitchFamily="122" charset="0"/>
              </a:defRPr>
            </a:lvl8pPr>
            <a:lvl9pPr marL="1828800" algn="l" rtl="0" eaLnBrk="1" fontAlgn="base" hangingPunct="1">
              <a:spcBef>
                <a:spcPct val="0"/>
              </a:spcBef>
              <a:spcAft>
                <a:spcPct val="0"/>
              </a:spcAft>
              <a:defRPr sz="3600">
                <a:solidFill>
                  <a:schemeClr val="bg1"/>
                </a:solidFill>
                <a:latin typeface="Times" pitchFamily="122" charset="0"/>
              </a:defRPr>
            </a:lvl9pPr>
          </a:lstStyle>
          <a:p>
            <a:r>
              <a:rPr lang="en-US" kern="0" dirty="0" smtClean="0">
                <a:solidFill>
                  <a:srgbClr val="FFFFFF"/>
                </a:solidFill>
              </a:rPr>
              <a:t>Qualitative research</a:t>
            </a:r>
            <a:endParaRPr lang="en-US" kern="0" dirty="0">
              <a:solidFill>
                <a:srgbClr val="FFFFFF"/>
              </a:solidFill>
            </a:endParaRPr>
          </a:p>
        </p:txBody>
      </p:sp>
      <p:sp>
        <p:nvSpPr>
          <p:cNvPr id="5" name="Content Placeholder 2"/>
          <p:cNvSpPr txBox="1">
            <a:spLocks/>
          </p:cNvSpPr>
          <p:nvPr/>
        </p:nvSpPr>
        <p:spPr>
          <a:xfrm>
            <a:off x="228600" y="4648200"/>
            <a:ext cx="8686800" cy="1143000"/>
          </a:xfrm>
          <a:prstGeom prst="rect">
            <a:avLst/>
          </a:prstGeom>
        </p:spPr>
        <p:txBody>
          <a:bodyPr/>
          <a:lstStyle>
            <a:lvl1pPr marL="342900" indent="-342900" algn="l" rtl="0" eaLnBrk="1" fontAlgn="base" hangingPunct="1">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1" fontAlgn="base" hangingPunct="1">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1" fontAlgn="base" hangingPunct="1">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1" fontAlgn="base" hangingPunct="1">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1" fontAlgn="base" hangingPunct="1">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pPr>
              <a:buClr>
                <a:srgbClr val="FFFFFF"/>
              </a:buClr>
            </a:pPr>
            <a:r>
              <a:rPr lang="en-US" b="1" dirty="0">
                <a:solidFill>
                  <a:srgbClr val="FFFFFF"/>
                </a:solidFill>
              </a:rPr>
              <a:t>Qualitative Research</a:t>
            </a:r>
            <a:r>
              <a:rPr lang="en-US" dirty="0">
                <a:solidFill>
                  <a:srgbClr val="FFFFFF"/>
                </a:solidFill>
              </a:rPr>
              <a:t> is primarily </a:t>
            </a:r>
            <a:r>
              <a:rPr lang="en-US" dirty="0">
                <a:solidFill>
                  <a:srgbClr val="AAE600"/>
                </a:solidFill>
              </a:rPr>
              <a:t>exploratory</a:t>
            </a:r>
            <a:r>
              <a:rPr lang="en-US" dirty="0">
                <a:solidFill>
                  <a:srgbClr val="FFFFFF"/>
                </a:solidFill>
              </a:rPr>
              <a:t> </a:t>
            </a:r>
            <a:r>
              <a:rPr lang="en-US" b="1" dirty="0" smtClean="0">
                <a:solidFill>
                  <a:srgbClr val="FFFFFF"/>
                </a:solidFill>
              </a:rPr>
              <a:t>research</a:t>
            </a:r>
            <a:r>
              <a:rPr lang="en-US" dirty="0" smtClean="0">
                <a:solidFill>
                  <a:srgbClr val="FFFFFF"/>
                </a:solidFill>
              </a:rPr>
              <a:t> </a:t>
            </a:r>
            <a:r>
              <a:rPr lang="en-US" dirty="0">
                <a:solidFill>
                  <a:srgbClr val="FFFFFF"/>
                </a:solidFill>
              </a:rPr>
              <a:t>used to gain an understanding of </a:t>
            </a:r>
            <a:r>
              <a:rPr lang="en-US" dirty="0">
                <a:solidFill>
                  <a:srgbClr val="AAE600"/>
                </a:solidFill>
              </a:rPr>
              <a:t>underlying reasons, opinions, and motivations</a:t>
            </a:r>
            <a:r>
              <a:rPr lang="en-US" dirty="0">
                <a:solidFill>
                  <a:srgbClr val="FFFFFF"/>
                </a:solidFill>
              </a:rPr>
              <a:t>. It provides insights into the problem or helps to develop ideas or hypotheses for potential quantitative </a:t>
            </a:r>
            <a:r>
              <a:rPr lang="en-US" b="1" dirty="0" smtClean="0">
                <a:solidFill>
                  <a:srgbClr val="FFFFFF"/>
                </a:solidFill>
              </a:rPr>
              <a:t>research.</a:t>
            </a:r>
            <a:endParaRPr lang="en-US" kern="0" dirty="0">
              <a:solidFill>
                <a:srgbClr val="FFFFFF"/>
              </a:solidFill>
            </a:endParaRPr>
          </a:p>
        </p:txBody>
      </p:sp>
      <p:sp>
        <p:nvSpPr>
          <p:cNvPr id="6" name="Rectangle 5"/>
          <p:cNvSpPr/>
          <p:nvPr/>
        </p:nvSpPr>
        <p:spPr>
          <a:xfrm>
            <a:off x="4038600" y="3124200"/>
            <a:ext cx="4572000" cy="276999"/>
          </a:xfrm>
          <a:prstGeom prst="rect">
            <a:avLst/>
          </a:prstGeom>
        </p:spPr>
        <p:txBody>
          <a:bodyPr>
            <a:spAutoFit/>
          </a:bodyPr>
          <a:lstStyle/>
          <a:p>
            <a:r>
              <a:rPr lang="en-US" sz="1200" b="0" i="1" dirty="0">
                <a:solidFill>
                  <a:srgbClr val="FFFFFF"/>
                </a:solidFill>
              </a:rPr>
              <a:t>https://</a:t>
            </a:r>
            <a:r>
              <a:rPr lang="en-US" sz="1200" dirty="0">
                <a:solidFill>
                  <a:srgbClr val="FFFFFF"/>
                </a:solidFill>
              </a:rPr>
              <a:t>en.wikipedia.org/wiki/Quantitative_research</a:t>
            </a:r>
          </a:p>
        </p:txBody>
      </p:sp>
      <p:sp>
        <p:nvSpPr>
          <p:cNvPr id="7" name="Rectangle 6"/>
          <p:cNvSpPr/>
          <p:nvPr/>
        </p:nvSpPr>
        <p:spPr>
          <a:xfrm>
            <a:off x="4358640" y="6248400"/>
            <a:ext cx="4572000" cy="461665"/>
          </a:xfrm>
          <a:prstGeom prst="rect">
            <a:avLst/>
          </a:prstGeom>
        </p:spPr>
        <p:txBody>
          <a:bodyPr>
            <a:spAutoFit/>
          </a:bodyPr>
          <a:lstStyle/>
          <a:p>
            <a:r>
              <a:rPr lang="en-US" sz="1200" dirty="0">
                <a:solidFill>
                  <a:srgbClr val="FFFFFF"/>
                </a:solidFill>
              </a:rPr>
              <a:t>http://www.snapsurveys.com/blog/what-is-the-difference-between-qualitative-research-and-quantitative-research/</a:t>
            </a:r>
          </a:p>
        </p:txBody>
      </p:sp>
    </p:spTree>
    <p:extLst>
      <p:ext uri="{BB962C8B-B14F-4D97-AF65-F5344CB8AC3E}">
        <p14:creationId xmlns:p14="http://schemas.microsoft.com/office/powerpoint/2010/main" val="2325580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theme/theme1.xml><?xml version="1.0" encoding="utf-8"?>
<a:theme xmlns:a="http://schemas.openxmlformats.org/drawingml/2006/main" name="2014-Indianapolis">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2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22"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26149</TotalTime>
  <Words>5235</Words>
  <Application>Microsoft Office PowerPoint</Application>
  <PresentationFormat>On-screen Show (4:3)</PresentationFormat>
  <Paragraphs>825</Paragraphs>
  <Slides>81</Slides>
  <Notes>0</Notes>
  <HiddenSlides>0</HiddenSlides>
  <MMClips>0</MMClips>
  <ScaleCrop>false</ScaleCrop>
  <HeadingPairs>
    <vt:vector size="8" baseType="variant">
      <vt:variant>
        <vt:lpstr>Fonts Used</vt:lpstr>
      </vt:variant>
      <vt:variant>
        <vt:i4>12</vt:i4>
      </vt:variant>
      <vt:variant>
        <vt:lpstr>Theme</vt:lpstr>
      </vt:variant>
      <vt:variant>
        <vt:i4>1</vt:i4>
      </vt:variant>
      <vt:variant>
        <vt:lpstr>Embedded OLE Servers</vt:lpstr>
      </vt:variant>
      <vt:variant>
        <vt:i4>1</vt:i4>
      </vt:variant>
      <vt:variant>
        <vt:lpstr>Slide Titles</vt:lpstr>
      </vt:variant>
      <vt:variant>
        <vt:i4>81</vt:i4>
      </vt:variant>
    </vt:vector>
  </HeadingPairs>
  <TitlesOfParts>
    <vt:vector size="95" baseType="lpstr">
      <vt:lpstr>Arial Unicode MS</vt:lpstr>
      <vt:lpstr>Batang</vt:lpstr>
      <vt:lpstr>ＭＳ Ｐゴシック</vt:lpstr>
      <vt:lpstr>Arial</vt:lpstr>
      <vt:lpstr>Calibri</vt:lpstr>
      <vt:lpstr>FuturaStd-Book</vt:lpstr>
      <vt:lpstr>Georgia</vt:lpstr>
      <vt:lpstr>Times</vt:lpstr>
      <vt:lpstr>Times New Roman</vt:lpstr>
      <vt:lpstr>TimesNewRomanPSMT</vt:lpstr>
      <vt:lpstr>Trebuchet MS</vt:lpstr>
      <vt:lpstr>Verdana</vt:lpstr>
      <vt:lpstr>2014-Indianapolis</vt:lpstr>
      <vt:lpstr>Photo Editor-foto</vt:lpstr>
      <vt:lpstr>Statistical data analysis and research methods BMI504 Course 22903 – Spring 2018 </vt:lpstr>
      <vt:lpstr>C3. Qualitative research methods: theory and data collection methods </vt:lpstr>
      <vt:lpstr>C3 Assessment</vt:lpstr>
      <vt:lpstr>NEXT WEEK C4. Introduction to data analysis of quantitative and qualitative variables </vt:lpstr>
      <vt:lpstr>Qualitative Research Methods</vt:lpstr>
      <vt:lpstr>Quantitative research</vt:lpstr>
      <vt:lpstr>Quantitative research</vt:lpstr>
      <vt:lpstr>Quantitative research</vt:lpstr>
      <vt:lpstr>Quantitative research</vt:lpstr>
      <vt:lpstr>Qualitative vs. quantitative research</vt:lpstr>
      <vt:lpstr>‘Variable’</vt:lpstr>
      <vt:lpstr>‘Observable’</vt:lpstr>
      <vt:lpstr>‘Variable’</vt:lpstr>
      <vt:lpstr>Qualitative vs. quantitative research</vt:lpstr>
      <vt:lpstr>Characteristics of qualitative research</vt:lpstr>
      <vt:lpstr>Qualitative Research Foundations</vt:lpstr>
      <vt:lpstr>Different types of study design</vt:lpstr>
      <vt:lpstr>Field notes are crucial</vt:lpstr>
      <vt:lpstr>Data Reduction becomes a need </vt:lpstr>
      <vt:lpstr>Qualitative Research (QLR) Methods (QLRM)</vt:lpstr>
      <vt:lpstr>Types of Data Collection in QLRM </vt:lpstr>
      <vt:lpstr>Types of Data Collection in QLRM </vt:lpstr>
      <vt:lpstr>Types of Data Collection in QRM </vt:lpstr>
      <vt:lpstr>Types of Data Collection in QRM </vt:lpstr>
      <vt:lpstr>Web surveys, anything more popular?</vt:lpstr>
      <vt:lpstr>Pros and Cons of Surveys</vt:lpstr>
      <vt:lpstr>C8. Surveys and questionnaire construction </vt:lpstr>
      <vt:lpstr>Types of Data Collection in QRM </vt:lpstr>
      <vt:lpstr>Some interview types</vt:lpstr>
      <vt:lpstr>Some types of questions</vt:lpstr>
      <vt:lpstr>Risks for bias in interviews</vt:lpstr>
      <vt:lpstr>Advantages of interviews</vt:lpstr>
      <vt:lpstr>Disadvantages of interviews</vt:lpstr>
      <vt:lpstr>Types of Data Collection in QRM </vt:lpstr>
      <vt:lpstr>Focus group characteristics</vt:lpstr>
      <vt:lpstr>Non-verbal communication</vt:lpstr>
      <vt:lpstr>Non-verbal communication</vt:lpstr>
      <vt:lpstr>Non-verbal communication</vt:lpstr>
      <vt:lpstr>Non-verbal communication</vt:lpstr>
      <vt:lpstr>Non-verbal communication</vt:lpstr>
      <vt:lpstr>Non-verbal communication</vt:lpstr>
      <vt:lpstr>Focus group characteristics</vt:lpstr>
      <vt:lpstr>Purposes of focus groups (1)</vt:lpstr>
      <vt:lpstr>Purposes of focus groups (2)</vt:lpstr>
      <vt:lpstr>Matrix for Assessing Level of Consensus</vt:lpstr>
      <vt:lpstr>Survey, Interview, or Focus Group?</vt:lpstr>
      <vt:lpstr>Survey, Interview, or Focus Group?</vt:lpstr>
      <vt:lpstr>Survey, Interview, or Focus Group?</vt:lpstr>
      <vt:lpstr>Survey, Interview, or Focus Group?</vt:lpstr>
      <vt:lpstr>Survey, Interview, or Focus Group?</vt:lpstr>
      <vt:lpstr>Survey, Interview, or Focus Group?</vt:lpstr>
      <vt:lpstr>Survey, Interview, or Focus Group?</vt:lpstr>
      <vt:lpstr>Survey, Interview, or Focus Group?</vt:lpstr>
      <vt:lpstr>Survey, Interview, or Focus Group?</vt:lpstr>
      <vt:lpstr>Triangulation</vt:lpstr>
      <vt:lpstr>Triangulation</vt:lpstr>
      <vt:lpstr>C9. Mixed methods: integration of quantitative and qualitative methods </vt:lpstr>
      <vt:lpstr>Sampling methods</vt:lpstr>
      <vt:lpstr>Questions (generally) to be avoided</vt:lpstr>
      <vt:lpstr>Champions of sneakily biased surveys: ACLU</vt:lpstr>
      <vt:lpstr>Champions of sneakily biased surveys: ACLU</vt:lpstr>
      <vt:lpstr>Types of Data Collection in QRM </vt:lpstr>
      <vt:lpstr>Pros and cons of observations</vt:lpstr>
      <vt:lpstr>Special setup: case studies Pros and cons</vt:lpstr>
      <vt:lpstr>Types of Data Collection in QLRM </vt:lpstr>
      <vt:lpstr>Data extraction</vt:lpstr>
      <vt:lpstr>Data extraction: code assignment</vt:lpstr>
      <vt:lpstr>Pros and cons of pre-existing document studies</vt:lpstr>
      <vt:lpstr>Coding tree development and use</vt:lpstr>
      <vt:lpstr>‘Old style’ relationships</vt:lpstr>
      <vt:lpstr>Types of Data Collection in QRM </vt:lpstr>
      <vt:lpstr>Types of Data Collection in QRM </vt:lpstr>
      <vt:lpstr>More on Ethnography</vt:lpstr>
      <vt:lpstr>Discussion </vt:lpstr>
      <vt:lpstr>C2 Exercise</vt:lpstr>
      <vt:lpstr>T4</vt:lpstr>
      <vt:lpstr>Post-class open book test</vt:lpstr>
      <vt:lpstr>Question 1. </vt:lpstr>
      <vt:lpstr>Question 2</vt:lpstr>
      <vt:lpstr>Question 3</vt:lpstr>
      <vt:lpstr>Question 4</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seannos</dc:creator>
  <cp:lastModifiedBy>Werner Ceusters</cp:lastModifiedBy>
  <cp:revision>1215</cp:revision>
  <dcterms:created xsi:type="dcterms:W3CDTF">1601-01-01T00:00:00Z</dcterms:created>
  <dcterms:modified xsi:type="dcterms:W3CDTF">2018-02-14T22:21:43Z</dcterms:modified>
</cp:coreProperties>
</file>